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8.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9.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3.xml" ContentType="application/vnd.openxmlformats-officedocument.presentationml.tag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62" r:id="rId2"/>
    <p:sldMasterId id="2147483674" r:id="rId3"/>
    <p:sldMasterId id="2147483698" r:id="rId4"/>
    <p:sldMasterId id="2147483710" r:id="rId5"/>
    <p:sldMasterId id="2147483722" r:id="rId6"/>
    <p:sldMasterId id="2147483893" r:id="rId7"/>
    <p:sldMasterId id="2147484267" r:id="rId8"/>
    <p:sldMasterId id="2147484280" r:id="rId9"/>
    <p:sldMasterId id="2147484755" r:id="rId10"/>
  </p:sldMasterIdLst>
  <p:notesMasterIdLst>
    <p:notesMasterId r:id="rId111"/>
  </p:notesMasterIdLst>
  <p:handoutMasterIdLst>
    <p:handoutMasterId r:id="rId112"/>
  </p:handoutMasterIdLst>
  <p:sldIdLst>
    <p:sldId id="1000" r:id="rId11"/>
    <p:sldId id="1001" r:id="rId12"/>
    <p:sldId id="974" r:id="rId13"/>
    <p:sldId id="977" r:id="rId14"/>
    <p:sldId id="1016" r:id="rId15"/>
    <p:sldId id="976" r:id="rId16"/>
    <p:sldId id="978" r:id="rId17"/>
    <p:sldId id="979" r:id="rId18"/>
    <p:sldId id="980" r:id="rId19"/>
    <p:sldId id="981" r:id="rId20"/>
    <p:sldId id="982" r:id="rId21"/>
    <p:sldId id="983" r:id="rId22"/>
    <p:sldId id="985" r:id="rId23"/>
    <p:sldId id="987" r:id="rId24"/>
    <p:sldId id="984" r:id="rId25"/>
    <p:sldId id="1002" r:id="rId26"/>
    <p:sldId id="990" r:id="rId27"/>
    <p:sldId id="991" r:id="rId28"/>
    <p:sldId id="992" r:id="rId29"/>
    <p:sldId id="986" r:id="rId30"/>
    <p:sldId id="993" r:id="rId31"/>
    <p:sldId id="994" r:id="rId32"/>
    <p:sldId id="995" r:id="rId33"/>
    <p:sldId id="997" r:id="rId34"/>
    <p:sldId id="996" r:id="rId35"/>
    <p:sldId id="972" r:id="rId36"/>
    <p:sldId id="973" r:id="rId37"/>
    <p:sldId id="874" r:id="rId38"/>
    <p:sldId id="875" r:id="rId39"/>
    <p:sldId id="876" r:id="rId40"/>
    <p:sldId id="879" r:id="rId41"/>
    <p:sldId id="888" r:id="rId42"/>
    <p:sldId id="887" r:id="rId43"/>
    <p:sldId id="830" r:id="rId44"/>
    <p:sldId id="864" r:id="rId45"/>
    <p:sldId id="833" r:id="rId46"/>
    <p:sldId id="865" r:id="rId47"/>
    <p:sldId id="866" r:id="rId48"/>
    <p:sldId id="869" r:id="rId49"/>
    <p:sldId id="1004" r:id="rId50"/>
    <p:sldId id="1010" r:id="rId51"/>
    <p:sldId id="1008" r:id="rId52"/>
    <p:sldId id="1009" r:id="rId53"/>
    <p:sldId id="1012" r:id="rId54"/>
    <p:sldId id="835" r:id="rId55"/>
    <p:sldId id="1007" r:id="rId56"/>
    <p:sldId id="892" r:id="rId57"/>
    <p:sldId id="1013" r:id="rId58"/>
    <p:sldId id="891" r:id="rId59"/>
    <p:sldId id="890" r:id="rId60"/>
    <p:sldId id="860" r:id="rId61"/>
    <p:sldId id="894" r:id="rId62"/>
    <p:sldId id="847" r:id="rId63"/>
    <p:sldId id="846" r:id="rId64"/>
    <p:sldId id="848" r:id="rId65"/>
    <p:sldId id="839" r:id="rId66"/>
    <p:sldId id="870" r:id="rId67"/>
    <p:sldId id="840" r:id="rId68"/>
    <p:sldId id="842" r:id="rId69"/>
    <p:sldId id="841" r:id="rId70"/>
    <p:sldId id="851" r:id="rId71"/>
    <p:sldId id="821" r:id="rId72"/>
    <p:sldId id="822" r:id="rId73"/>
    <p:sldId id="765" r:id="rId74"/>
    <p:sldId id="823" r:id="rId75"/>
    <p:sldId id="868" r:id="rId76"/>
    <p:sldId id="889" r:id="rId77"/>
    <p:sldId id="768" r:id="rId78"/>
    <p:sldId id="769" r:id="rId79"/>
    <p:sldId id="770" r:id="rId80"/>
    <p:sldId id="771" r:id="rId81"/>
    <p:sldId id="772" r:id="rId82"/>
    <p:sldId id="803" r:id="rId83"/>
    <p:sldId id="774" r:id="rId84"/>
    <p:sldId id="825" r:id="rId85"/>
    <p:sldId id="863" r:id="rId86"/>
    <p:sldId id="775" r:id="rId87"/>
    <p:sldId id="951" r:id="rId88"/>
    <p:sldId id="1015" r:id="rId89"/>
    <p:sldId id="952" r:id="rId90"/>
    <p:sldId id="953" r:id="rId91"/>
    <p:sldId id="954" r:id="rId92"/>
    <p:sldId id="955" r:id="rId93"/>
    <p:sldId id="956" r:id="rId94"/>
    <p:sldId id="957" r:id="rId95"/>
    <p:sldId id="958" r:id="rId96"/>
    <p:sldId id="959" r:id="rId97"/>
    <p:sldId id="960" r:id="rId98"/>
    <p:sldId id="961" r:id="rId99"/>
    <p:sldId id="962" r:id="rId100"/>
    <p:sldId id="963" r:id="rId101"/>
    <p:sldId id="964" r:id="rId102"/>
    <p:sldId id="965" r:id="rId103"/>
    <p:sldId id="966" r:id="rId104"/>
    <p:sldId id="967" r:id="rId105"/>
    <p:sldId id="968" r:id="rId106"/>
    <p:sldId id="969" r:id="rId107"/>
    <p:sldId id="970" r:id="rId108"/>
    <p:sldId id="1006" r:id="rId109"/>
    <p:sldId id="971" r:id="rId110"/>
  </p:sldIdLst>
  <p:sldSz cx="9144000" cy="6858000" type="screen4x3"/>
  <p:notesSz cx="7315200" cy="9601200"/>
  <p:defaultTextStyle>
    <a:defPPr>
      <a:defRPr lang="en-US"/>
    </a:defPPr>
    <a:lvl1pPr algn="l" rtl="0" eaLnBrk="0" fontAlgn="base" hangingPunct="0">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365A"/>
    <a:srgbClr val="979797"/>
    <a:srgbClr val="00FF00"/>
    <a:srgbClr val="969696"/>
    <a:srgbClr val="4D4D4D"/>
    <a:srgbClr val="B2B2B2"/>
    <a:srgbClr val="808080"/>
    <a:srgbClr val="C0C0C0"/>
    <a:srgbClr val="2929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929" autoAdjust="0"/>
    <p:restoredTop sz="69198" autoAdjust="0"/>
  </p:normalViewPr>
  <p:slideViewPr>
    <p:cSldViewPr>
      <p:cViewPr varScale="1">
        <p:scale>
          <a:sx n="70" d="100"/>
          <a:sy n="70" d="100"/>
        </p:scale>
        <p:origin x="1430"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84" Type="http://schemas.openxmlformats.org/officeDocument/2006/relationships/slide" Target="slides/slide74.xml"/><Relationship Id="rId89" Type="http://schemas.openxmlformats.org/officeDocument/2006/relationships/slide" Target="slides/slide79.xml"/><Relationship Id="rId112" Type="http://schemas.openxmlformats.org/officeDocument/2006/relationships/handoutMaster" Target="handoutMasters/handoutMaster1.xml"/><Relationship Id="rId16" Type="http://schemas.openxmlformats.org/officeDocument/2006/relationships/slide" Target="slides/slide6.xml"/><Relationship Id="rId107" Type="http://schemas.openxmlformats.org/officeDocument/2006/relationships/slide" Target="slides/slide97.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74" Type="http://schemas.openxmlformats.org/officeDocument/2006/relationships/slide" Target="slides/slide64.xml"/><Relationship Id="rId79" Type="http://schemas.openxmlformats.org/officeDocument/2006/relationships/slide" Target="slides/slide69.xml"/><Relationship Id="rId87" Type="http://schemas.openxmlformats.org/officeDocument/2006/relationships/slide" Target="slides/slide77.xml"/><Relationship Id="rId102" Type="http://schemas.openxmlformats.org/officeDocument/2006/relationships/slide" Target="slides/slide92.xml"/><Relationship Id="rId110" Type="http://schemas.openxmlformats.org/officeDocument/2006/relationships/slide" Target="slides/slide100.xml"/><Relationship Id="rId115"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1.xml"/><Relationship Id="rId82" Type="http://schemas.openxmlformats.org/officeDocument/2006/relationships/slide" Target="slides/slide72.xml"/><Relationship Id="rId90" Type="http://schemas.openxmlformats.org/officeDocument/2006/relationships/slide" Target="slides/slide80.xml"/><Relationship Id="rId95" Type="http://schemas.openxmlformats.org/officeDocument/2006/relationships/slide" Target="slides/slide85.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slide" Target="slides/slide67.xml"/><Relationship Id="rId100" Type="http://schemas.openxmlformats.org/officeDocument/2006/relationships/slide" Target="slides/slide90.xml"/><Relationship Id="rId105" Type="http://schemas.openxmlformats.org/officeDocument/2006/relationships/slide" Target="slides/slide95.xml"/><Relationship Id="rId113"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slide" Target="slides/slide70.xml"/><Relationship Id="rId85" Type="http://schemas.openxmlformats.org/officeDocument/2006/relationships/slide" Target="slides/slide75.xml"/><Relationship Id="rId93" Type="http://schemas.openxmlformats.org/officeDocument/2006/relationships/slide" Target="slides/slide83.xml"/><Relationship Id="rId98" Type="http://schemas.openxmlformats.org/officeDocument/2006/relationships/slide" Target="slides/slide88.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103" Type="http://schemas.openxmlformats.org/officeDocument/2006/relationships/slide" Target="slides/slide93.xml"/><Relationship Id="rId108" Type="http://schemas.openxmlformats.org/officeDocument/2006/relationships/slide" Target="slides/slide98.xml"/><Relationship Id="rId116" Type="http://schemas.openxmlformats.org/officeDocument/2006/relationships/tableStyles" Target="tableStyles.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slide" Target="slides/slide73.xml"/><Relationship Id="rId88" Type="http://schemas.openxmlformats.org/officeDocument/2006/relationships/slide" Target="slides/slide78.xml"/><Relationship Id="rId91" Type="http://schemas.openxmlformats.org/officeDocument/2006/relationships/slide" Target="slides/slide81.xml"/><Relationship Id="rId96" Type="http://schemas.openxmlformats.org/officeDocument/2006/relationships/slide" Target="slides/slide86.xml"/><Relationship Id="rId11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6" Type="http://schemas.openxmlformats.org/officeDocument/2006/relationships/slide" Target="slides/slide96.xml"/><Relationship Id="rId114" Type="http://schemas.openxmlformats.org/officeDocument/2006/relationships/viewProps" Target="viewProps.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slide" Target="slides/slide76.xml"/><Relationship Id="rId94" Type="http://schemas.openxmlformats.org/officeDocument/2006/relationships/slide" Target="slides/slide84.xml"/><Relationship Id="rId99" Type="http://schemas.openxmlformats.org/officeDocument/2006/relationships/slide" Target="slides/slide89.xml"/><Relationship Id="rId101" Type="http://schemas.openxmlformats.org/officeDocument/2006/relationships/slide" Target="slides/slide9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109" Type="http://schemas.openxmlformats.org/officeDocument/2006/relationships/slide" Target="slides/slide9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97" Type="http://schemas.openxmlformats.org/officeDocument/2006/relationships/slide" Target="slides/slide87.xml"/><Relationship Id="rId104" Type="http://schemas.openxmlformats.org/officeDocument/2006/relationships/slide" Target="slides/slide94.xml"/><Relationship Id="rId7" Type="http://schemas.openxmlformats.org/officeDocument/2006/relationships/slideMaster" Target="slideMasters/slideMaster7.xml"/><Relationship Id="rId71" Type="http://schemas.openxmlformats.org/officeDocument/2006/relationships/slide" Target="slides/slide61.xml"/><Relationship Id="rId92" Type="http://schemas.openxmlformats.org/officeDocument/2006/relationships/slide" Target="slides/slide82.xml"/><Relationship Id="rId2" Type="http://schemas.openxmlformats.org/officeDocument/2006/relationships/slideMaster" Target="slideMasters/slideMaster2.xml"/><Relationship Id="rId29" Type="http://schemas.openxmlformats.org/officeDocument/2006/relationships/slide" Target="slides/slide19.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png"/><Relationship Id="rId1" Type="http://schemas.openxmlformats.org/officeDocument/2006/relationships/image" Target="../media/image2.png"/><Relationship Id="rId4"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image" Target="../media/image54.wmf"/><Relationship Id="rId1" Type="http://schemas.openxmlformats.org/officeDocument/2006/relationships/image" Target="../media/image53.wmf"/><Relationship Id="rId5" Type="http://schemas.openxmlformats.org/officeDocument/2006/relationships/image" Target="../media/image57.wmf"/><Relationship Id="rId4" Type="http://schemas.openxmlformats.org/officeDocument/2006/relationships/image" Target="../media/image5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2.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67.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62.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62.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62.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73.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73.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74.wmf"/><Relationship Id="rId2" Type="http://schemas.openxmlformats.org/officeDocument/2006/relationships/image" Target="../media/image73.wmf"/><Relationship Id="rId1" Type="http://schemas.openxmlformats.org/officeDocument/2006/relationships/image" Target="../media/image62.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73.wmf"/><Relationship Id="rId2" Type="http://schemas.openxmlformats.org/officeDocument/2006/relationships/image" Target="../media/image75.wmf"/><Relationship Id="rId1" Type="http://schemas.openxmlformats.org/officeDocument/2006/relationships/image" Target="../media/image62.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75.wmf"/><Relationship Id="rId2" Type="http://schemas.openxmlformats.org/officeDocument/2006/relationships/image" Target="../media/image76.wmf"/><Relationship Id="rId1" Type="http://schemas.openxmlformats.org/officeDocument/2006/relationships/image" Target="../media/image62.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79.wmf"/><Relationship Id="rId2" Type="http://schemas.openxmlformats.org/officeDocument/2006/relationships/image" Target="../media/image78.wmf"/><Relationship Id="rId1" Type="http://schemas.openxmlformats.org/officeDocument/2006/relationships/image" Target="../media/image77.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83.wmf"/><Relationship Id="rId2" Type="http://schemas.openxmlformats.org/officeDocument/2006/relationships/image" Target="../media/image82.wmf"/><Relationship Id="rId1" Type="http://schemas.openxmlformats.org/officeDocument/2006/relationships/image" Target="../media/image81.wmf"/><Relationship Id="rId4" Type="http://schemas.openxmlformats.org/officeDocument/2006/relationships/image" Target="../media/image84.w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87.wmf"/><Relationship Id="rId1" Type="http://schemas.openxmlformats.org/officeDocument/2006/relationships/image" Target="../media/image78.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89.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91.wmf"/></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89.wmf"/><Relationship Id="rId1" Type="http://schemas.openxmlformats.org/officeDocument/2006/relationships/image" Target="../media/image92.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93.png"/></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93.png"/></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95.wmf"/></Relationships>
</file>

<file path=ppt/drawings/_rels/vmlDrawing25.vml.rels><?xml version="1.0" encoding="UTF-8" standalone="yes"?>
<Relationships xmlns="http://schemas.openxmlformats.org/package/2006/relationships"><Relationship Id="rId3" Type="http://schemas.openxmlformats.org/officeDocument/2006/relationships/image" Target="../media/image100.wmf"/><Relationship Id="rId2" Type="http://schemas.openxmlformats.org/officeDocument/2006/relationships/image" Target="../media/image99.wmf"/><Relationship Id="rId1" Type="http://schemas.openxmlformats.org/officeDocument/2006/relationships/image" Target="../media/image98.wmf"/><Relationship Id="rId4" Type="http://schemas.openxmlformats.org/officeDocument/2006/relationships/image" Target="../media/image101.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19.wmf"/></Relationships>
</file>

<file path=ppt/drawings/_rels/vmlDrawing27.vml.rels><?xml version="1.0" encoding="UTF-8" standalone="yes"?>
<Relationships xmlns="http://schemas.openxmlformats.org/package/2006/relationships"><Relationship Id="rId2" Type="http://schemas.openxmlformats.org/officeDocument/2006/relationships/image" Target="../media/image123.wmf"/><Relationship Id="rId1" Type="http://schemas.openxmlformats.org/officeDocument/2006/relationships/image" Target="../media/image122.wmf"/></Relationships>
</file>

<file path=ppt/drawings/_rels/vmlDrawing28.vml.rels><?xml version="1.0" encoding="UTF-8" standalone="yes"?>
<Relationships xmlns="http://schemas.openxmlformats.org/package/2006/relationships"><Relationship Id="rId2" Type="http://schemas.openxmlformats.org/officeDocument/2006/relationships/image" Target="../media/image128.wmf"/><Relationship Id="rId1" Type="http://schemas.openxmlformats.org/officeDocument/2006/relationships/image" Target="../media/image127.wmf"/></Relationships>
</file>

<file path=ppt/drawings/_rels/vmlDrawing29.vml.rels><?xml version="1.0" encoding="UTF-8" standalone="yes"?>
<Relationships xmlns="http://schemas.openxmlformats.org/package/2006/relationships"><Relationship Id="rId2" Type="http://schemas.openxmlformats.org/officeDocument/2006/relationships/image" Target="../media/image130.wmf"/><Relationship Id="rId1" Type="http://schemas.openxmlformats.org/officeDocument/2006/relationships/image" Target="../media/image129.wmf"/></Relationships>
</file>

<file path=ppt/drawings/_rels/vmlDrawing30.vml.rels><?xml version="1.0" encoding="UTF-8" standalone="yes"?>
<Relationships xmlns="http://schemas.openxmlformats.org/package/2006/relationships"><Relationship Id="rId2" Type="http://schemas.openxmlformats.org/officeDocument/2006/relationships/image" Target="../media/image132.wmf"/><Relationship Id="rId1" Type="http://schemas.openxmlformats.org/officeDocument/2006/relationships/image" Target="../media/image131.wmf"/></Relationships>
</file>

<file path=ppt/drawings/_rels/vmlDrawing31.vml.rels><?xml version="1.0" encoding="UTF-8" standalone="yes"?>
<Relationships xmlns="http://schemas.openxmlformats.org/package/2006/relationships"><Relationship Id="rId2" Type="http://schemas.openxmlformats.org/officeDocument/2006/relationships/image" Target="../media/image135.wmf"/><Relationship Id="rId1" Type="http://schemas.openxmlformats.org/officeDocument/2006/relationships/image" Target="../media/image134.wmf"/></Relationships>
</file>

<file path=ppt/drawings/_rels/vmlDrawing32.vml.rels><?xml version="1.0" encoding="UTF-8" standalone="yes"?>
<Relationships xmlns="http://schemas.openxmlformats.org/package/2006/relationships"><Relationship Id="rId2" Type="http://schemas.openxmlformats.org/officeDocument/2006/relationships/image" Target="../media/image137.wmf"/><Relationship Id="rId1" Type="http://schemas.openxmlformats.org/officeDocument/2006/relationships/image" Target="../media/image136.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144.w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4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defTabSz="966788" eaLnBrk="1" hangingPunct="1">
              <a:defRPr sz="1200">
                <a:latin typeface="Arial" pitchFamily="34" charset="0"/>
                <a:cs typeface="Arial" pitchFamily="34" charset="0"/>
              </a:defRPr>
            </a:lvl1pPr>
          </a:lstStyle>
          <a:p>
            <a:pPr>
              <a:defRPr/>
            </a:pPr>
            <a:endParaRPr lang="en-US"/>
          </a:p>
        </p:txBody>
      </p:sp>
      <p:sp>
        <p:nvSpPr>
          <p:cNvPr id="87043" name="Rectangle 3"/>
          <p:cNvSpPr>
            <a:spLocks noGrp="1" noChangeArrowheads="1"/>
          </p:cNvSpPr>
          <p:nvPr>
            <p:ph type="dt" sz="quarter"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defTabSz="966788" eaLnBrk="1" hangingPunct="1">
              <a:defRPr sz="1200">
                <a:latin typeface="Arial" pitchFamily="34" charset="0"/>
                <a:cs typeface="Arial" pitchFamily="34" charset="0"/>
              </a:defRPr>
            </a:lvl1pPr>
          </a:lstStyle>
          <a:p>
            <a:pPr>
              <a:defRPr/>
            </a:pPr>
            <a:endParaRPr lang="en-US"/>
          </a:p>
        </p:txBody>
      </p:sp>
      <p:sp>
        <p:nvSpPr>
          <p:cNvPr id="87044" name="Rectangle 4"/>
          <p:cNvSpPr>
            <a:spLocks noGrp="1" noChangeArrowheads="1"/>
          </p:cNvSpPr>
          <p:nvPr>
            <p:ph type="ftr" sz="quarter" idx="2"/>
          </p:nvPr>
        </p:nvSpPr>
        <p:spPr bwMode="auto">
          <a:xfrm>
            <a:off x="0"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defTabSz="966788" eaLnBrk="1" hangingPunct="1">
              <a:defRPr sz="1200">
                <a:latin typeface="Arial" pitchFamily="34" charset="0"/>
                <a:cs typeface="Arial" pitchFamily="34" charset="0"/>
              </a:defRPr>
            </a:lvl1pPr>
          </a:lstStyle>
          <a:p>
            <a:pPr>
              <a:defRPr/>
            </a:pPr>
            <a:endParaRPr lang="en-US"/>
          </a:p>
        </p:txBody>
      </p:sp>
      <p:sp>
        <p:nvSpPr>
          <p:cNvPr id="87045" name="Rectangle 5"/>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defTabSz="966788" eaLnBrk="1" hangingPunct="1">
              <a:defRPr sz="1200"/>
            </a:lvl1pPr>
          </a:lstStyle>
          <a:p>
            <a:pPr>
              <a:defRPr/>
            </a:pPr>
            <a:fld id="{E5FAC2EE-27A1-4A61-BCFE-AE8D54DBE40E}" type="slidenum">
              <a:rPr lang="en-US" altLang="en-US"/>
              <a:pPr>
                <a:defRPr/>
              </a:pPr>
              <a:t>‹#›</a:t>
            </a:fld>
            <a:endParaRPr lang="en-US" altLang="en-US"/>
          </a:p>
        </p:txBody>
      </p:sp>
    </p:spTree>
    <p:extLst>
      <p:ext uri="{BB962C8B-B14F-4D97-AF65-F5344CB8AC3E}">
        <p14:creationId xmlns:p14="http://schemas.microsoft.com/office/powerpoint/2010/main" val="1382666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defTabSz="966788" eaLnBrk="1" hangingPunct="1">
              <a:defRPr sz="1200">
                <a:latin typeface="Arial" pitchFamily="34" charset="0"/>
                <a:cs typeface="Arial" pitchFamily="34" charset="0"/>
              </a:defRPr>
            </a:lvl1pPr>
          </a:lstStyle>
          <a:p>
            <a:pPr>
              <a:defRPr/>
            </a:pPr>
            <a:endParaRPr lang="en-US"/>
          </a:p>
        </p:txBody>
      </p:sp>
      <p:sp>
        <p:nvSpPr>
          <p:cNvPr id="49155" name="Rectangle 3"/>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defTabSz="966788" eaLnBrk="1" hangingPunct="1">
              <a:defRPr sz="1200">
                <a:latin typeface="Arial" pitchFamily="34" charset="0"/>
                <a:cs typeface="Arial" pitchFamily="34" charset="0"/>
              </a:defRPr>
            </a:lvl1pPr>
          </a:lstStyle>
          <a:p>
            <a:pPr>
              <a:defRPr/>
            </a:pPr>
            <a:endParaRPr lang="en-US"/>
          </a:p>
        </p:txBody>
      </p:sp>
      <p:sp>
        <p:nvSpPr>
          <p:cNvPr id="136196"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7" name="Rectangle 5"/>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9158" name="Rectangle 6"/>
          <p:cNvSpPr>
            <a:spLocks noGrp="1" noChangeArrowheads="1"/>
          </p:cNvSpPr>
          <p:nvPr>
            <p:ph type="ftr" sz="quarter" idx="4"/>
          </p:nvPr>
        </p:nvSpPr>
        <p:spPr bwMode="auto">
          <a:xfrm>
            <a:off x="0"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defTabSz="966788" eaLnBrk="1" hangingPunct="1">
              <a:defRPr sz="1200">
                <a:latin typeface="Arial" pitchFamily="34" charset="0"/>
                <a:cs typeface="Arial" pitchFamily="34" charset="0"/>
              </a:defRPr>
            </a:lvl1pPr>
          </a:lstStyle>
          <a:p>
            <a:pPr>
              <a:defRPr/>
            </a:pPr>
            <a:endParaRPr lang="en-US"/>
          </a:p>
        </p:txBody>
      </p:sp>
      <p:sp>
        <p:nvSpPr>
          <p:cNvPr id="49159" name="Rectangle 7"/>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defTabSz="966788" eaLnBrk="1" hangingPunct="1">
              <a:defRPr sz="1200"/>
            </a:lvl1pPr>
          </a:lstStyle>
          <a:p>
            <a:pPr>
              <a:defRPr/>
            </a:pPr>
            <a:fld id="{7FC4744C-B88A-4DFA-B3AD-A8B4200667A4}" type="slidenum">
              <a:rPr lang="en-US" altLang="en-US"/>
              <a:pPr>
                <a:defRPr/>
              </a:pPr>
              <a:t>‹#›</a:t>
            </a:fld>
            <a:endParaRPr lang="en-US" altLang="en-US"/>
          </a:p>
        </p:txBody>
      </p:sp>
    </p:spTree>
    <p:extLst>
      <p:ext uri="{BB962C8B-B14F-4D97-AF65-F5344CB8AC3E}">
        <p14:creationId xmlns:p14="http://schemas.microsoft.com/office/powerpoint/2010/main" val="38974178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en.wikipedia.org/wiki/Institute_of_Electrical_and_Electronics_Engineers"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6C839A6-008C-4A28-B9D2-6B4E741E06E2}" type="slidenum">
              <a:rPr lang="en-US" smtClean="0"/>
              <a:t>1</a:t>
            </a:fld>
            <a:endParaRPr lang="en-US"/>
          </a:p>
        </p:txBody>
      </p:sp>
    </p:spTree>
    <p:extLst>
      <p:ext uri="{BB962C8B-B14F-4D97-AF65-F5344CB8AC3E}">
        <p14:creationId xmlns:p14="http://schemas.microsoft.com/office/powerpoint/2010/main" val="1800711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1145CA5-8781-4772-BB3A-65A6B484E7FC}" type="slidenum">
              <a:rPr lang="en-US" altLang="en-US" smtClean="0"/>
              <a:pPr>
                <a:spcBef>
                  <a:spcPct val="0"/>
                </a:spcBef>
              </a:pPr>
              <a:t>3</a:t>
            </a:fld>
            <a:endParaRPr lang="en-US" altLang="en-US"/>
          </a:p>
        </p:txBody>
      </p:sp>
      <p:sp>
        <p:nvSpPr>
          <p:cNvPr id="460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3363169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5F834BC-5DF7-40EE-A2F9-7185788C863B}" type="slidenum">
              <a:rPr lang="en-US" altLang="en-US" smtClean="0"/>
              <a:pPr>
                <a:spcBef>
                  <a:spcPct val="0"/>
                </a:spcBef>
              </a:pPr>
              <a:t>4</a:t>
            </a:fld>
            <a:endParaRPr lang="en-US" altLang="en-US"/>
          </a:p>
        </p:txBody>
      </p:sp>
      <p:sp>
        <p:nvSpPr>
          <p:cNvPr id="49155" name="Rectangle 2"/>
          <p:cNvSpPr>
            <a:spLocks noGrp="1" noRot="1" noChangeAspect="1" noChangeArrowheads="1" noTextEdit="1"/>
          </p:cNvSpPr>
          <p:nvPr>
            <p:ph type="sldImg"/>
          </p:nvPr>
        </p:nvSpPr>
        <p:spPr bwMode="auto">
          <a:xfrm>
            <a:off x="1139825" y="682625"/>
            <a:ext cx="455295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6" name="Rectangle 3"/>
          <p:cNvSpPr>
            <a:spLocks noGrp="1" noChangeArrowheads="1"/>
          </p:cNvSpPr>
          <p:nvPr>
            <p:ph type="body" idx="1"/>
          </p:nvPr>
        </p:nvSpPr>
        <p:spPr bwMode="auto">
          <a:xfrm>
            <a:off x="890588" y="4324350"/>
            <a:ext cx="5048250" cy="4170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dirty="0">
                <a:effectLst/>
              </a:rPr>
              <a:t>Lena </a:t>
            </a:r>
            <a:r>
              <a:rPr lang="en-US" dirty="0" err="1">
                <a:effectLst/>
              </a:rPr>
              <a:t>Söderberg</a:t>
            </a:r>
            <a:r>
              <a:rPr lang="en-US" dirty="0">
                <a:effectLst/>
              </a:rPr>
              <a:t> </a:t>
            </a:r>
            <a:endParaRPr lang="en-US" altLang="en-US" dirty="0"/>
          </a:p>
          <a:p>
            <a:pPr eaLnBrk="1" hangingPunct="1"/>
            <a:r>
              <a:rPr lang="en-US" dirty="0"/>
              <a:t>November 1972 Playboy</a:t>
            </a:r>
          </a:p>
          <a:p>
            <a:pPr eaLnBrk="1" hangingPunct="1"/>
            <a:r>
              <a:rPr lang="en-US" dirty="0"/>
              <a:t>https://en.wikipedia.org/wiki/Lenna</a:t>
            </a:r>
          </a:p>
          <a:p>
            <a:pPr eaLnBrk="1" hangingPunct="1"/>
            <a:endParaRPr lang="en-US" dirty="0"/>
          </a:p>
          <a:p>
            <a:pPr eaLnBrk="1" hangingPunct="1"/>
            <a:r>
              <a:rPr lang="en-US" dirty="0"/>
              <a:t>“</a:t>
            </a:r>
            <a:r>
              <a:rPr lang="en-US" dirty="0">
                <a:effectLst/>
              </a:rPr>
              <a:t>In 2015, Lena </a:t>
            </a:r>
            <a:r>
              <a:rPr lang="en-US" dirty="0" err="1">
                <a:effectLst/>
              </a:rPr>
              <a:t>Söderberg</a:t>
            </a:r>
            <a:r>
              <a:rPr lang="en-US" dirty="0">
                <a:effectLst/>
              </a:rPr>
              <a:t> was also guest of honor at the banquet of IEEE ICIP 2015.”</a:t>
            </a:r>
          </a:p>
          <a:p>
            <a:pPr eaLnBrk="1" hangingPunct="1"/>
            <a:r>
              <a:rPr lang="en-US" dirty="0">
                <a:effectLst/>
              </a:rPr>
              <a:t>“To explain Lena's popularity, David C. Munson, editor-in-chief of </a:t>
            </a:r>
            <a:r>
              <a:rPr lang="en-US" i="1" dirty="0">
                <a:effectLst/>
                <a:hlinkClick r:id="rId3" tooltip="Institute of Electrical and Electronics Engineers"/>
              </a:rPr>
              <a:t>IEEE</a:t>
            </a:r>
            <a:r>
              <a:rPr lang="en-US" i="1" dirty="0">
                <a:effectLst/>
              </a:rPr>
              <a:t> Transactions on Image Processing</a:t>
            </a:r>
            <a:r>
              <a:rPr lang="en-US" dirty="0">
                <a:effectLst/>
              </a:rPr>
              <a:t>, noted that it was a good test image because of its detail, flat regions, shading, and texture. However, he also noted that its popularity was largely because an image of an attractive woman appealed to the males in a male-dominated field.”</a:t>
            </a:r>
            <a:endParaRPr lang="en-US" dirty="0"/>
          </a:p>
          <a:p>
            <a:pPr eaLnBrk="1" hangingPunct="1"/>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a:t>Fabio </a:t>
            </a:r>
            <a:r>
              <a:rPr lang="en-US" altLang="en-US" dirty="0" err="1"/>
              <a:t>Lanzoni</a:t>
            </a:r>
            <a:endParaRPr lang="en-US" altLang="en-US" dirty="0"/>
          </a:p>
          <a:p>
            <a:pPr eaLnBrk="1" hangingPunct="1"/>
            <a:r>
              <a:rPr lang="en-US" dirty="0"/>
              <a:t>All around 1980’s heartthrob</a:t>
            </a:r>
          </a:p>
          <a:p>
            <a:pPr eaLnBrk="1" hangingPunct="1"/>
            <a:r>
              <a:rPr lang="en-US" dirty="0"/>
              <a:t>Deanna</a:t>
            </a:r>
            <a:r>
              <a:rPr lang="en-US" baseline="0" dirty="0"/>
              <a:t> Needell introduced him in a 2012 paper.</a:t>
            </a:r>
          </a:p>
        </p:txBody>
      </p:sp>
    </p:spTree>
    <p:extLst>
      <p:ext uri="{BB962C8B-B14F-4D97-AF65-F5344CB8AC3E}">
        <p14:creationId xmlns:p14="http://schemas.microsoft.com/office/powerpoint/2010/main" val="2342826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1B445C6-281F-4170-9742-026EA70DE70E}" type="slidenum">
              <a:rPr lang="en-US" altLang="en-US" smtClean="0"/>
              <a:pPr>
                <a:spcBef>
                  <a:spcPct val="0"/>
                </a:spcBef>
              </a:pPr>
              <a:t>6</a:t>
            </a:fld>
            <a:endParaRPr lang="en-US" altLang="en-US"/>
          </a:p>
        </p:txBody>
      </p:sp>
      <p:sp>
        <p:nvSpPr>
          <p:cNvPr id="696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31336678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E71A3B8-F2FB-410A-991A-B070321327E1}" type="slidenum">
              <a:rPr lang="en-US" altLang="en-US" smtClean="0"/>
              <a:pPr>
                <a:spcBef>
                  <a:spcPct val="0"/>
                </a:spcBef>
              </a:pPr>
              <a:t>7</a:t>
            </a:fld>
            <a:endParaRPr lang="en-US" altLang="en-US"/>
          </a:p>
        </p:txBody>
      </p:sp>
      <p:sp>
        <p:nvSpPr>
          <p:cNvPr id="512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p>
        </p:txBody>
      </p:sp>
    </p:spTree>
    <p:extLst>
      <p:ext uri="{BB962C8B-B14F-4D97-AF65-F5344CB8AC3E}">
        <p14:creationId xmlns:p14="http://schemas.microsoft.com/office/powerpoint/2010/main" val="97305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1B445C6-281F-4170-9742-026EA70DE70E}" type="slidenum">
              <a:rPr lang="en-US" altLang="en-US" smtClean="0"/>
              <a:pPr>
                <a:spcBef>
                  <a:spcPct val="0"/>
                </a:spcBef>
              </a:pPr>
              <a:t>9</a:t>
            </a:fld>
            <a:endParaRPr lang="en-US" altLang="en-US"/>
          </a:p>
        </p:txBody>
      </p:sp>
      <p:sp>
        <p:nvSpPr>
          <p:cNvPr id="696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41855748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1B445C6-281F-4170-9742-026EA70DE70E}" type="slidenum">
              <a:rPr lang="en-US" altLang="en-US" smtClean="0"/>
              <a:pPr>
                <a:spcBef>
                  <a:spcPct val="0"/>
                </a:spcBef>
              </a:pPr>
              <a:t>12</a:t>
            </a:fld>
            <a:endParaRPr lang="en-US" altLang="en-US"/>
          </a:p>
        </p:txBody>
      </p:sp>
      <p:sp>
        <p:nvSpPr>
          <p:cNvPr id="696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4758415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C553611-7B3B-4E21-81D6-BCBF70077AA0}" type="slidenum">
              <a:rPr lang="en-US" altLang="en-US" smtClean="0"/>
              <a:pPr>
                <a:spcBef>
                  <a:spcPct val="0"/>
                </a:spcBef>
              </a:pPr>
              <a:t>13</a:t>
            </a:fld>
            <a:endParaRPr lang="en-US" altLang="en-US"/>
          </a:p>
        </p:txBody>
      </p:sp>
      <p:sp>
        <p:nvSpPr>
          <p:cNvPr id="552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300"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7886971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C553611-7B3B-4E21-81D6-BCBF70077AA0}" type="slidenum">
              <a:rPr lang="en-US" altLang="en-US" smtClean="0"/>
              <a:pPr>
                <a:spcBef>
                  <a:spcPct val="0"/>
                </a:spcBef>
              </a:pPr>
              <a:t>16</a:t>
            </a:fld>
            <a:endParaRPr lang="en-US" altLang="en-US"/>
          </a:p>
        </p:txBody>
      </p:sp>
      <p:sp>
        <p:nvSpPr>
          <p:cNvPr id="552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300"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634841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1B445C6-281F-4170-9742-026EA70DE70E}" type="slidenum">
              <a:rPr lang="en-US" altLang="en-US" smtClean="0"/>
              <a:pPr>
                <a:spcBef>
                  <a:spcPct val="0"/>
                </a:spcBef>
              </a:pPr>
              <a:t>19</a:t>
            </a:fld>
            <a:endParaRPr lang="en-US" altLang="en-US"/>
          </a:p>
        </p:txBody>
      </p:sp>
      <p:sp>
        <p:nvSpPr>
          <p:cNvPr id="696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b="1" dirty="0">
                <a:effectLst/>
              </a:rPr>
              <a:t>Hysteresis</a:t>
            </a:r>
            <a:r>
              <a:rPr lang="en-US" dirty="0">
                <a:effectLst/>
              </a:rPr>
              <a:t> is the dependence of the state of a system on its history -&gt; bad word to use in this sense (comes from engineering)</a:t>
            </a:r>
            <a:endParaRPr lang="en-US" altLang="en-US" dirty="0"/>
          </a:p>
        </p:txBody>
      </p:sp>
    </p:spTree>
    <p:extLst>
      <p:ext uri="{BB962C8B-B14F-4D97-AF65-F5344CB8AC3E}">
        <p14:creationId xmlns:p14="http://schemas.microsoft.com/office/powerpoint/2010/main" val="34176487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A807FEE-9543-43D2-80AD-C8DCC31332BC}" type="slidenum">
              <a:rPr lang="en-US" altLang="en-US" smtClean="0"/>
              <a:pPr>
                <a:spcBef>
                  <a:spcPct val="0"/>
                </a:spcBef>
              </a:pPr>
              <a:t>20</a:t>
            </a:fld>
            <a:endParaRPr lang="en-US" altLang="en-US"/>
          </a:p>
        </p:txBody>
      </p:sp>
      <p:sp>
        <p:nvSpPr>
          <p:cNvPr id="573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8"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956898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bwMode="auto">
          <a:xfrm>
            <a:off x="1139825" y="682625"/>
            <a:ext cx="455295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Rectangle 3"/>
          <p:cNvSpPr>
            <a:spLocks noGrp="1" noChangeArrowheads="1"/>
          </p:cNvSpPr>
          <p:nvPr>
            <p:ph type="body" idx="1"/>
          </p:nvPr>
        </p:nvSpPr>
        <p:spPr bwMode="auto">
          <a:xfrm>
            <a:off x="890588" y="4324350"/>
            <a:ext cx="5048250" cy="4170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p>
        </p:txBody>
      </p:sp>
    </p:spTree>
    <p:extLst>
      <p:ext uri="{BB962C8B-B14F-4D97-AF65-F5344CB8AC3E}">
        <p14:creationId xmlns:p14="http://schemas.microsoft.com/office/powerpoint/2010/main" val="42418731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4C10892-2C53-4DFD-9C95-DC6F4C426993}" type="slidenum">
              <a:rPr lang="en-US" altLang="en-US" smtClean="0"/>
              <a:pPr>
                <a:spcBef>
                  <a:spcPct val="0"/>
                </a:spcBef>
              </a:pPr>
              <a:t>24</a:t>
            </a:fld>
            <a:endParaRPr lang="en-US" altLang="en-US"/>
          </a:p>
        </p:txBody>
      </p:sp>
      <p:sp>
        <p:nvSpPr>
          <p:cNvPr id="71683" name="Rectangle 2"/>
          <p:cNvSpPr>
            <a:spLocks noGrp="1" noRot="1" noChangeAspect="1" noChangeArrowheads="1" noTextEdit="1"/>
          </p:cNvSpPr>
          <p:nvPr>
            <p:ph type="sldImg"/>
          </p:nvPr>
        </p:nvSpPr>
        <p:spPr bwMode="auto">
          <a:xfrm>
            <a:off x="1139825" y="682625"/>
            <a:ext cx="455295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4" name="Rectangle 3"/>
          <p:cNvSpPr>
            <a:spLocks noGrp="1" noChangeArrowheads="1"/>
          </p:cNvSpPr>
          <p:nvPr>
            <p:ph type="body" idx="1"/>
          </p:nvPr>
        </p:nvSpPr>
        <p:spPr bwMode="auto">
          <a:xfrm>
            <a:off x="890588" y="4324350"/>
            <a:ext cx="5048250" cy="4170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30408638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1B445C6-281F-4170-9742-026EA70DE70E}" type="slidenum">
              <a:rPr lang="en-US" altLang="en-US" smtClean="0"/>
              <a:pPr>
                <a:spcBef>
                  <a:spcPct val="0"/>
                </a:spcBef>
              </a:pPr>
              <a:t>25</a:t>
            </a:fld>
            <a:endParaRPr lang="en-US" altLang="en-US"/>
          </a:p>
        </p:txBody>
      </p:sp>
      <p:sp>
        <p:nvSpPr>
          <p:cNvPr id="696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5432971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418A2D3E-86BF-40E2-86FA-DF15CB00F7D8}" type="slidenum">
              <a:rPr lang="en-US" altLang="en-US" smtClean="0"/>
              <a:pPr>
                <a:spcBef>
                  <a:spcPct val="0"/>
                </a:spcBef>
              </a:pPr>
              <a:t>30</a:t>
            </a:fld>
            <a:endParaRPr lang="en-US" altLang="en-US"/>
          </a:p>
        </p:txBody>
      </p:sp>
      <p:sp>
        <p:nvSpPr>
          <p:cNvPr id="143363" name="Rectangle 2"/>
          <p:cNvSpPr>
            <a:spLocks noGrp="1" noRot="1" noChangeAspect="1" noChangeArrowheads="1" noTextEdit="1"/>
          </p:cNvSpPr>
          <p:nvPr>
            <p:ph type="sldImg"/>
          </p:nvPr>
        </p:nvSpPr>
        <p:spPr>
          <a:xfrm>
            <a:off x="1258888" y="720725"/>
            <a:ext cx="4800600" cy="3600450"/>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4741420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98F9EFB5-D6FB-468E-8A75-3EC376879A66}" type="slidenum">
              <a:rPr lang="en-US" altLang="en-US" smtClean="0"/>
              <a:pPr>
                <a:spcBef>
                  <a:spcPct val="0"/>
                </a:spcBef>
              </a:pPr>
              <a:t>32</a:t>
            </a:fld>
            <a:endParaRPr lang="en-US" altLang="en-US"/>
          </a:p>
        </p:txBody>
      </p:sp>
      <p:sp>
        <p:nvSpPr>
          <p:cNvPr id="146435" name="Rectangle 2"/>
          <p:cNvSpPr>
            <a:spLocks noGrp="1" noRot="1" noChangeAspect="1" noChangeArrowheads="1" noTextEdit="1"/>
          </p:cNvSpPr>
          <p:nvPr>
            <p:ph type="sldImg"/>
          </p:nvPr>
        </p:nvSpPr>
        <p:spPr>
          <a:xfrm>
            <a:off x="1252538" y="717550"/>
            <a:ext cx="4779962" cy="3584575"/>
          </a:xfrm>
          <a:ln/>
        </p:spPr>
      </p:sp>
      <p:sp>
        <p:nvSpPr>
          <p:cNvPr id="146436"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5481698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5C4A139E-2B8D-4C2D-9508-34C126F8C64D}" type="slidenum">
              <a:rPr lang="en-US" altLang="en-US" smtClean="0"/>
              <a:pPr>
                <a:spcBef>
                  <a:spcPct val="0"/>
                </a:spcBef>
              </a:pPr>
              <a:t>34</a:t>
            </a:fld>
            <a:endParaRPr lang="en-US" altLang="en-US"/>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7887068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a:ln/>
        </p:spPr>
      </p:sp>
      <p:sp>
        <p:nvSpPr>
          <p:cNvPr id="155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55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97C3543E-C0D5-46B8-8F67-256EEA120DF1}" type="slidenum">
              <a:rPr lang="en-US" altLang="en-US" smtClean="0">
                <a:solidFill>
                  <a:srgbClr val="000000"/>
                </a:solidFill>
              </a:rPr>
              <a:pPr>
                <a:spcBef>
                  <a:spcPct val="0"/>
                </a:spcBef>
              </a:pPr>
              <a:t>35</a:t>
            </a:fld>
            <a:endParaRPr lang="en-US" altLang="en-US">
              <a:solidFill>
                <a:srgbClr val="000000"/>
              </a:solidFill>
            </a:endParaRPr>
          </a:p>
        </p:txBody>
      </p:sp>
    </p:spTree>
    <p:extLst>
      <p:ext uri="{BB962C8B-B14F-4D97-AF65-F5344CB8AC3E}">
        <p14:creationId xmlns:p14="http://schemas.microsoft.com/office/powerpoint/2010/main" val="39866507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30BB6A2C-7453-4774-9C9C-B0EA4426E211}" type="slidenum">
              <a:rPr lang="en-US" altLang="en-US" smtClean="0"/>
              <a:pPr>
                <a:spcBef>
                  <a:spcPct val="0"/>
                </a:spcBef>
              </a:pPr>
              <a:t>36</a:t>
            </a:fld>
            <a:endParaRPr lang="en-US" altLang="en-US"/>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7383639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96E72E77-8FDA-4C5B-94A6-F75313852235}" type="slidenum">
              <a:rPr lang="en-US" altLang="en-US" smtClean="0">
                <a:solidFill>
                  <a:srgbClr val="000000"/>
                </a:solidFill>
              </a:rPr>
              <a:pPr>
                <a:spcBef>
                  <a:spcPct val="0"/>
                </a:spcBef>
              </a:pPr>
              <a:t>37</a:t>
            </a:fld>
            <a:endParaRPr lang="en-US" altLang="en-US">
              <a:solidFill>
                <a:srgbClr val="000000"/>
              </a:solidFill>
            </a:endParaRPr>
          </a:p>
        </p:txBody>
      </p:sp>
      <p:sp>
        <p:nvSpPr>
          <p:cNvPr id="159747"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53" tIns="48326" rIns="96653" bIns="48326"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a:spcBef>
                <a:spcPct val="0"/>
              </a:spcBef>
            </a:pPr>
            <a:fld id="{483D21E7-F7EB-4478-ACA0-74FE3AFBA99C}" type="slidenum">
              <a:rPr lang="en-US" altLang="en-US" sz="1300">
                <a:solidFill>
                  <a:srgbClr val="000000"/>
                </a:solidFill>
              </a:rPr>
              <a:pPr algn="r">
                <a:spcBef>
                  <a:spcPct val="0"/>
                </a:spcBef>
              </a:pPr>
              <a:t>37</a:t>
            </a:fld>
            <a:endParaRPr lang="en-US" altLang="en-US" sz="1300">
              <a:solidFill>
                <a:srgbClr val="000000"/>
              </a:solidFill>
            </a:endParaRPr>
          </a:p>
        </p:txBody>
      </p:sp>
      <p:sp>
        <p:nvSpPr>
          <p:cNvPr id="159748" name="Rectangle 2"/>
          <p:cNvSpPr>
            <a:spLocks noGrp="1" noRot="1" noChangeAspect="1" noChangeArrowheads="1" noTextEdit="1"/>
          </p:cNvSpPr>
          <p:nvPr>
            <p:ph type="sldImg"/>
          </p:nvPr>
        </p:nvSpPr>
        <p:spPr>
          <a:xfrm>
            <a:off x="1258888" y="720725"/>
            <a:ext cx="4800600" cy="3600450"/>
          </a:xfrm>
          <a:ln/>
        </p:spPr>
      </p:sp>
      <p:sp>
        <p:nvSpPr>
          <p:cNvPr id="1597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53" tIns="48326" rIns="96653" bIns="48326"/>
          <a:lstStyle/>
          <a:p>
            <a:endParaRPr lang="en-US" altLang="en-US"/>
          </a:p>
        </p:txBody>
      </p:sp>
    </p:spTree>
    <p:extLst>
      <p:ext uri="{BB962C8B-B14F-4D97-AF65-F5344CB8AC3E}">
        <p14:creationId xmlns:p14="http://schemas.microsoft.com/office/powerpoint/2010/main" val="25491352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p:cNvSpPr>
            <a:spLocks noGrp="1" noRot="1" noChangeAspect="1" noTextEdit="1"/>
          </p:cNvSpPr>
          <p:nvPr>
            <p:ph type="sldImg"/>
          </p:nvPr>
        </p:nvSpPr>
        <p:spPr>
          <a:ln/>
        </p:spPr>
      </p:sp>
      <p:sp>
        <p:nvSpPr>
          <p:cNvPr id="161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61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558C8BA-D6E2-4469-A510-D80E0D9C3AB4}" type="slidenum">
              <a:rPr lang="en-US" altLang="en-US" smtClean="0">
                <a:solidFill>
                  <a:srgbClr val="000000"/>
                </a:solidFill>
              </a:rPr>
              <a:pPr>
                <a:spcBef>
                  <a:spcPct val="0"/>
                </a:spcBef>
              </a:pPr>
              <a:t>38</a:t>
            </a:fld>
            <a:endParaRPr lang="en-US" altLang="en-US">
              <a:solidFill>
                <a:srgbClr val="000000"/>
              </a:solidFill>
            </a:endParaRPr>
          </a:p>
        </p:txBody>
      </p:sp>
    </p:spTree>
    <p:extLst>
      <p:ext uri="{BB962C8B-B14F-4D97-AF65-F5344CB8AC3E}">
        <p14:creationId xmlns:p14="http://schemas.microsoft.com/office/powerpoint/2010/main" val="2156564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ln/>
        </p:spPr>
      </p:sp>
      <p:sp>
        <p:nvSpPr>
          <p:cNvPr id="163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63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550B698F-35CA-4DCA-91B3-E5703E1F5B63}" type="slidenum">
              <a:rPr lang="en-US" altLang="en-US" smtClean="0">
                <a:solidFill>
                  <a:srgbClr val="000000"/>
                </a:solidFill>
              </a:rPr>
              <a:pPr>
                <a:spcBef>
                  <a:spcPct val="0"/>
                </a:spcBef>
              </a:pPr>
              <a:t>39</a:t>
            </a:fld>
            <a:endParaRPr lang="en-US" altLang="en-US">
              <a:solidFill>
                <a:srgbClr val="000000"/>
              </a:solidFill>
            </a:endParaRPr>
          </a:p>
        </p:txBody>
      </p:sp>
    </p:spTree>
    <p:extLst>
      <p:ext uri="{BB962C8B-B14F-4D97-AF65-F5344CB8AC3E}">
        <p14:creationId xmlns:p14="http://schemas.microsoft.com/office/powerpoint/2010/main" val="21825371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9E99D08-EA25-4DB2-B680-D10E856004C4}" type="slidenum">
              <a:rPr lang="en-US" altLang="en-US" smtClean="0"/>
              <a:pPr>
                <a:spcBef>
                  <a:spcPct val="0"/>
                </a:spcBef>
              </a:pPr>
              <a:t>40</a:t>
            </a:fld>
            <a:endParaRPr lang="en-US" altLang="en-US"/>
          </a:p>
        </p:txBody>
      </p:sp>
      <p:sp>
        <p:nvSpPr>
          <p:cNvPr id="166915" name="Rectangle 2"/>
          <p:cNvSpPr>
            <a:spLocks noGrp="1" noRot="1" noChangeAspect="1" noChangeArrowheads="1" noTextEdit="1"/>
          </p:cNvSpPr>
          <p:nvPr>
            <p:ph type="sldImg"/>
          </p:nvPr>
        </p:nvSpPr>
        <p:spPr>
          <a:xfrm>
            <a:off x="1252538" y="717550"/>
            <a:ext cx="4779962" cy="3584575"/>
          </a:xfrm>
          <a:ln/>
        </p:spPr>
      </p:sp>
      <p:sp>
        <p:nvSpPr>
          <p:cNvPr id="166916"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3075983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AA0DDDB0-5689-4EFA-8D6E-C68E6F6D880F}" type="slidenum">
              <a:rPr lang="en-US" altLang="en-US" smtClean="0"/>
              <a:pPr>
                <a:spcBef>
                  <a:spcPct val="0"/>
                </a:spcBef>
              </a:pPr>
              <a:t>41</a:t>
            </a:fld>
            <a:endParaRPr lang="en-US" altLang="en-US"/>
          </a:p>
        </p:txBody>
      </p:sp>
      <p:sp>
        <p:nvSpPr>
          <p:cNvPr id="175107" name="Rectangle 2"/>
          <p:cNvSpPr>
            <a:spLocks noGrp="1" noRot="1" noChangeAspect="1" noChangeArrowheads="1" noTextEdit="1"/>
          </p:cNvSpPr>
          <p:nvPr>
            <p:ph type="sldImg"/>
          </p:nvPr>
        </p:nvSpPr>
        <p:spPr>
          <a:xfrm>
            <a:off x="1252538" y="717550"/>
            <a:ext cx="4779962" cy="3584575"/>
          </a:xfrm>
          <a:ln/>
        </p:spPr>
      </p:sp>
      <p:sp>
        <p:nvSpPr>
          <p:cNvPr id="175108"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6423526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980BCC3-5514-4903-A61A-18BF5179387E}" type="slidenum">
              <a:rPr lang="en-US" altLang="en-US" smtClean="0"/>
              <a:pPr>
                <a:spcBef>
                  <a:spcPct val="0"/>
                </a:spcBef>
              </a:pPr>
              <a:t>42</a:t>
            </a:fld>
            <a:endParaRPr lang="en-US" altLang="en-US"/>
          </a:p>
        </p:txBody>
      </p:sp>
      <p:sp>
        <p:nvSpPr>
          <p:cNvPr id="173059" name="Rectangle 2"/>
          <p:cNvSpPr>
            <a:spLocks noGrp="1" noRot="1" noChangeAspect="1" noChangeArrowheads="1" noTextEdit="1"/>
          </p:cNvSpPr>
          <p:nvPr>
            <p:ph type="sldImg"/>
          </p:nvPr>
        </p:nvSpPr>
        <p:spPr>
          <a:xfrm>
            <a:off x="1252538" y="717550"/>
            <a:ext cx="4779962" cy="3584575"/>
          </a:xfrm>
          <a:ln/>
        </p:spPr>
      </p:sp>
      <p:sp>
        <p:nvSpPr>
          <p:cNvPr id="173060"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8204693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DECC8244-BCDB-4884-92AB-339D790B14DE}" type="slidenum">
              <a:rPr lang="en-US" altLang="en-US" smtClean="0"/>
              <a:pPr>
                <a:spcBef>
                  <a:spcPct val="0"/>
                </a:spcBef>
              </a:pPr>
              <a:t>43</a:t>
            </a:fld>
            <a:endParaRPr lang="en-US" altLang="en-US"/>
          </a:p>
        </p:txBody>
      </p:sp>
      <p:sp>
        <p:nvSpPr>
          <p:cNvPr id="171011" name="Rectangle 2"/>
          <p:cNvSpPr>
            <a:spLocks noGrp="1" noRot="1" noChangeAspect="1" noChangeArrowheads="1" noTextEdit="1"/>
          </p:cNvSpPr>
          <p:nvPr>
            <p:ph type="sldImg"/>
          </p:nvPr>
        </p:nvSpPr>
        <p:spPr>
          <a:xfrm>
            <a:off x="1252538" y="717550"/>
            <a:ext cx="4779962" cy="3584575"/>
          </a:xfrm>
          <a:ln/>
        </p:spPr>
      </p:sp>
      <p:sp>
        <p:nvSpPr>
          <p:cNvPr id="171012"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5455160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Arial" pitchFamily="34" charset="0"/>
                <a:ea typeface="+mn-ea"/>
                <a:cs typeface="Arial" pitchFamily="34" charset="0"/>
              </a:rPr>
              <a:t>Figure 4.5 Three auto-correlation surfaces EAC(u) shown as both grayscale images and surface plots: </a:t>
            </a:r>
          </a:p>
          <a:p>
            <a:pPr marL="228600" indent="-228600">
              <a:buAutoNum type="alphaLcParenBoth"/>
            </a:pPr>
            <a:r>
              <a:rPr lang="en-US" sz="1200" b="0" i="0" u="none" strike="noStrike" kern="1200" baseline="0" dirty="0">
                <a:solidFill>
                  <a:schemeClr val="tx1"/>
                </a:solidFill>
                <a:latin typeface="Arial" pitchFamily="34" charset="0"/>
                <a:ea typeface="+mn-ea"/>
                <a:cs typeface="Arial" pitchFamily="34" charset="0"/>
              </a:rPr>
              <a:t>The original image is marked with three red crosses to denote where the auto-correlation surfaces were computed; </a:t>
            </a:r>
          </a:p>
          <a:p>
            <a:pPr marL="228600" indent="-228600">
              <a:buAutoNum type="alphaLcParenBoth"/>
            </a:pPr>
            <a:r>
              <a:rPr lang="en-US" sz="1200" b="0" i="0" u="none" strike="noStrike" kern="1200" baseline="0" dirty="0">
                <a:solidFill>
                  <a:schemeClr val="tx1"/>
                </a:solidFill>
                <a:latin typeface="Arial" pitchFamily="34" charset="0"/>
                <a:ea typeface="+mn-ea"/>
                <a:cs typeface="Arial" pitchFamily="34" charset="0"/>
              </a:rPr>
              <a:t>this patch is from the flower bed (good unique minimum); </a:t>
            </a:r>
          </a:p>
          <a:p>
            <a:pPr marL="228600" indent="-228600">
              <a:buAutoNum type="alphaLcParenBoth"/>
            </a:pPr>
            <a:r>
              <a:rPr lang="en-US" sz="1200" b="0" i="0" u="none" strike="noStrike" kern="1200" baseline="0" dirty="0">
                <a:solidFill>
                  <a:schemeClr val="tx1"/>
                </a:solidFill>
                <a:latin typeface="Arial" pitchFamily="34" charset="0"/>
                <a:ea typeface="+mn-ea"/>
                <a:cs typeface="Arial" pitchFamily="34" charset="0"/>
              </a:rPr>
              <a:t>this patch is from the roof edge (one-dimensional aperture problem); and </a:t>
            </a:r>
          </a:p>
          <a:p>
            <a:pPr marL="228600" indent="-228600">
              <a:buAutoNum type="alphaLcParenBoth"/>
            </a:pPr>
            <a:r>
              <a:rPr lang="en-US" sz="1200" b="0" i="0" u="none" strike="noStrike" kern="1200" baseline="0" dirty="0">
                <a:solidFill>
                  <a:schemeClr val="tx1"/>
                </a:solidFill>
                <a:latin typeface="Arial" pitchFamily="34" charset="0"/>
                <a:ea typeface="+mn-ea"/>
                <a:cs typeface="Arial" pitchFamily="34" charset="0"/>
              </a:rPr>
              <a:t>this patch is from the cloud (no good peak). </a:t>
            </a:r>
          </a:p>
          <a:p>
            <a:pPr marL="0" indent="0">
              <a:buNone/>
            </a:pPr>
            <a:r>
              <a:rPr lang="en-US" sz="1200" b="0" i="0" u="none" strike="noStrike" kern="1200" baseline="0" dirty="0">
                <a:solidFill>
                  <a:schemeClr val="tx1"/>
                </a:solidFill>
                <a:latin typeface="Arial" pitchFamily="34" charset="0"/>
                <a:ea typeface="+mn-ea"/>
                <a:cs typeface="Arial" pitchFamily="34" charset="0"/>
              </a:rPr>
              <a:t>Each grid point in figures b–d is one value of u.</a:t>
            </a:r>
            <a:endParaRPr lang="en-US" dirty="0"/>
          </a:p>
        </p:txBody>
      </p:sp>
      <p:sp>
        <p:nvSpPr>
          <p:cNvPr id="4" name="Slide Number Placeholder 3"/>
          <p:cNvSpPr>
            <a:spLocks noGrp="1"/>
          </p:cNvSpPr>
          <p:nvPr>
            <p:ph type="sldNum" sz="quarter" idx="10"/>
          </p:nvPr>
        </p:nvSpPr>
        <p:spPr/>
        <p:txBody>
          <a:bodyPr/>
          <a:lstStyle/>
          <a:p>
            <a:pPr>
              <a:defRPr/>
            </a:pPr>
            <a:fld id="{7FC4744C-B88A-4DFA-B3AD-A8B4200667A4}" type="slidenum">
              <a:rPr lang="en-US" altLang="en-US" smtClean="0"/>
              <a:pPr>
                <a:defRPr/>
              </a:pPr>
              <a:t>44</a:t>
            </a:fld>
            <a:endParaRPr lang="en-US" altLang="en-US"/>
          </a:p>
        </p:txBody>
      </p:sp>
    </p:spTree>
    <p:extLst>
      <p:ext uri="{BB962C8B-B14F-4D97-AF65-F5344CB8AC3E}">
        <p14:creationId xmlns:p14="http://schemas.microsoft.com/office/powerpoint/2010/main" val="27755314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065AFF7E-24CA-4348-8132-B3E05F963ED2}" type="slidenum">
              <a:rPr lang="en-US" altLang="en-US" smtClean="0"/>
              <a:pPr>
                <a:spcBef>
                  <a:spcPct val="0"/>
                </a:spcBef>
              </a:pPr>
              <a:t>45</a:t>
            </a:fld>
            <a:endParaRPr lang="en-US" altLang="en-US"/>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8888330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9E99D08-EA25-4DB2-B680-D10E856004C4}" type="slidenum">
              <a:rPr lang="en-US" altLang="en-US" smtClean="0"/>
              <a:pPr>
                <a:spcBef>
                  <a:spcPct val="0"/>
                </a:spcBef>
              </a:pPr>
              <a:t>46</a:t>
            </a:fld>
            <a:endParaRPr lang="en-US" altLang="en-US"/>
          </a:p>
        </p:txBody>
      </p:sp>
      <p:sp>
        <p:nvSpPr>
          <p:cNvPr id="166915" name="Rectangle 2"/>
          <p:cNvSpPr>
            <a:spLocks noGrp="1" noRot="1" noChangeAspect="1" noChangeArrowheads="1" noTextEdit="1"/>
          </p:cNvSpPr>
          <p:nvPr>
            <p:ph type="sldImg"/>
          </p:nvPr>
        </p:nvSpPr>
        <p:spPr>
          <a:xfrm>
            <a:off x="1252538" y="717550"/>
            <a:ext cx="4779962" cy="3584575"/>
          </a:xfrm>
          <a:ln/>
        </p:spPr>
      </p:sp>
      <p:sp>
        <p:nvSpPr>
          <p:cNvPr id="166916"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3491313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61CAFE43-C182-4FEF-A272-CA0FA226CF52}" type="slidenum">
              <a:rPr lang="en-US" altLang="en-US" smtClean="0"/>
              <a:pPr>
                <a:spcBef>
                  <a:spcPct val="0"/>
                </a:spcBef>
              </a:pPr>
              <a:t>47</a:t>
            </a:fld>
            <a:endParaRPr lang="en-US" altLang="en-US"/>
          </a:p>
        </p:txBody>
      </p:sp>
      <p:sp>
        <p:nvSpPr>
          <p:cNvPr id="179203" name="Rectangle 2"/>
          <p:cNvSpPr>
            <a:spLocks noGrp="1" noRot="1" noChangeAspect="1" noChangeArrowheads="1" noTextEdit="1"/>
          </p:cNvSpPr>
          <p:nvPr>
            <p:ph type="sldImg"/>
          </p:nvPr>
        </p:nvSpPr>
        <p:spPr>
          <a:xfrm>
            <a:off x="1252538" y="717550"/>
            <a:ext cx="4779962" cy="3584575"/>
          </a:xfrm>
          <a:ln/>
        </p:spPr>
      </p:sp>
      <p:sp>
        <p:nvSpPr>
          <p:cNvPr id="179204"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965643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9C3B057E-7D01-4FC6-90CF-DB2E33B1D0F2}" type="slidenum">
              <a:rPr lang="en-US" altLang="en-US" smtClean="0"/>
              <a:pPr>
                <a:spcBef>
                  <a:spcPct val="0"/>
                </a:spcBef>
              </a:pPr>
              <a:t>48</a:t>
            </a:fld>
            <a:endParaRPr lang="en-US" altLang="en-US"/>
          </a:p>
        </p:txBody>
      </p:sp>
      <p:sp>
        <p:nvSpPr>
          <p:cNvPr id="181251" name="Rectangle 2"/>
          <p:cNvSpPr>
            <a:spLocks noGrp="1" noRot="1" noChangeAspect="1" noChangeArrowheads="1" noTextEdit="1"/>
          </p:cNvSpPr>
          <p:nvPr>
            <p:ph type="sldImg"/>
          </p:nvPr>
        </p:nvSpPr>
        <p:spPr>
          <a:xfrm>
            <a:off x="1252538" y="717550"/>
            <a:ext cx="4779962" cy="3584575"/>
          </a:xfrm>
          <a:ln/>
        </p:spPr>
      </p:sp>
      <p:sp>
        <p:nvSpPr>
          <p:cNvPr id="181252"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9613324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9C3B057E-7D01-4FC6-90CF-DB2E33B1D0F2}" type="slidenum">
              <a:rPr lang="en-US" altLang="en-US" smtClean="0"/>
              <a:pPr>
                <a:spcBef>
                  <a:spcPct val="0"/>
                </a:spcBef>
              </a:pPr>
              <a:t>49</a:t>
            </a:fld>
            <a:endParaRPr lang="en-US" altLang="en-US"/>
          </a:p>
        </p:txBody>
      </p:sp>
      <p:sp>
        <p:nvSpPr>
          <p:cNvPr id="181251" name="Rectangle 2"/>
          <p:cNvSpPr>
            <a:spLocks noGrp="1" noRot="1" noChangeAspect="1" noChangeArrowheads="1" noTextEdit="1"/>
          </p:cNvSpPr>
          <p:nvPr>
            <p:ph type="sldImg"/>
          </p:nvPr>
        </p:nvSpPr>
        <p:spPr>
          <a:xfrm>
            <a:off x="1252538" y="717550"/>
            <a:ext cx="4779962" cy="3584575"/>
          </a:xfrm>
          <a:ln/>
        </p:spPr>
      </p:sp>
      <p:sp>
        <p:nvSpPr>
          <p:cNvPr id="181252"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1029791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07D7EA23-7968-4BB5-B4A9-741242656CE5}" type="slidenum">
              <a:rPr lang="en-US" altLang="en-US" smtClean="0"/>
              <a:pPr>
                <a:spcBef>
                  <a:spcPct val="0"/>
                </a:spcBef>
              </a:pPr>
              <a:t>51</a:t>
            </a:fld>
            <a:endParaRPr lang="en-US" altLang="en-US"/>
          </a:p>
        </p:txBody>
      </p:sp>
      <p:sp>
        <p:nvSpPr>
          <p:cNvPr id="184323" name="Rectangle 2"/>
          <p:cNvSpPr>
            <a:spLocks noGrp="1" noRot="1" noChangeAspect="1" noChangeArrowheads="1" noTextEdit="1"/>
          </p:cNvSpPr>
          <p:nvPr>
            <p:ph type="sldImg"/>
          </p:nvPr>
        </p:nvSpPr>
        <p:spPr>
          <a:xfrm>
            <a:off x="1252538" y="717550"/>
            <a:ext cx="4779962" cy="3584575"/>
          </a:xfrm>
          <a:ln/>
        </p:spPr>
      </p:sp>
      <p:sp>
        <p:nvSpPr>
          <p:cNvPr id="184324"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Technically a Maclaurin expansion, a special case of Taylor expansion centered at 0.</a:t>
            </a:r>
            <a:endParaRPr lang="ru-RU" altLang="en-US" dirty="0">
              <a:cs typeface="Times New Roman" panose="02020603050405020304" pitchFamily="18" charset="0"/>
            </a:endParaRPr>
          </a:p>
          <a:p>
            <a:pPr eaLnBrk="1" hangingPunct="1"/>
            <a:r>
              <a:rPr lang="en-US" altLang="en-US" dirty="0"/>
              <a:t>What is the point? Well, now we’re just extrapolating local measurements instead of doing 10s of thousands of computations.</a:t>
            </a:r>
          </a:p>
        </p:txBody>
      </p:sp>
    </p:spTree>
    <p:extLst>
      <p:ext uri="{BB962C8B-B14F-4D97-AF65-F5344CB8AC3E}">
        <p14:creationId xmlns:p14="http://schemas.microsoft.com/office/powerpoint/2010/main" val="14243085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29C4D984-C2D4-4009-B63E-0016E65FF17C}" type="slidenum">
              <a:rPr lang="en-US" altLang="en-US" smtClean="0"/>
              <a:pPr>
                <a:spcBef>
                  <a:spcPct val="0"/>
                </a:spcBef>
              </a:pPr>
              <a:t>52</a:t>
            </a:fld>
            <a:endParaRPr lang="en-US" altLang="en-US"/>
          </a:p>
        </p:txBody>
      </p:sp>
      <p:sp>
        <p:nvSpPr>
          <p:cNvPr id="186371" name="Rectangle 2"/>
          <p:cNvSpPr>
            <a:spLocks noGrp="1" noRot="1" noChangeAspect="1" noChangeArrowheads="1" noTextEdit="1"/>
          </p:cNvSpPr>
          <p:nvPr>
            <p:ph type="sldImg"/>
          </p:nvPr>
        </p:nvSpPr>
        <p:spPr>
          <a:xfrm>
            <a:off x="1252538" y="717550"/>
            <a:ext cx="4779962" cy="3584575"/>
          </a:xfrm>
          <a:ln/>
        </p:spPr>
      </p:sp>
      <p:sp>
        <p:nvSpPr>
          <p:cNvPr id="186372"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Technically a Maclaurin expansion, a special case of Taylor expansion centered at 0.</a:t>
            </a:r>
            <a:endParaRPr lang="ru-RU" altLang="en-US" dirty="0">
              <a:cs typeface="Times New Roman" panose="02020603050405020304" pitchFamily="18"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a:t>What is the point? Well, now we’re just extrapolating local measurements instead of doing 10s of thousands of computations.</a:t>
            </a:r>
          </a:p>
        </p:txBody>
      </p:sp>
    </p:spTree>
    <p:extLst>
      <p:ext uri="{BB962C8B-B14F-4D97-AF65-F5344CB8AC3E}">
        <p14:creationId xmlns:p14="http://schemas.microsoft.com/office/powerpoint/2010/main" val="1241555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8901DD46-C9D2-4BD0-B98D-9BC5F5D21B9E}" type="slidenum">
              <a:rPr lang="en-US" altLang="en-US" smtClean="0"/>
              <a:pPr>
                <a:spcBef>
                  <a:spcPct val="0"/>
                </a:spcBef>
              </a:pPr>
              <a:t>53</a:t>
            </a:fld>
            <a:endParaRPr lang="en-US" altLang="en-US"/>
          </a:p>
        </p:txBody>
      </p:sp>
      <p:sp>
        <p:nvSpPr>
          <p:cNvPr id="188419" name="Rectangle 2"/>
          <p:cNvSpPr>
            <a:spLocks noGrp="1" noRot="1" noChangeAspect="1" noChangeArrowheads="1" noTextEdit="1"/>
          </p:cNvSpPr>
          <p:nvPr>
            <p:ph type="sldImg"/>
          </p:nvPr>
        </p:nvSpPr>
        <p:spPr>
          <a:xfrm>
            <a:off x="1252538" y="717550"/>
            <a:ext cx="4779962" cy="3584575"/>
          </a:xfrm>
          <a:ln/>
        </p:spPr>
      </p:sp>
      <p:sp>
        <p:nvSpPr>
          <p:cNvPr id="188420"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9312374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22BE80EA-0904-4491-99CF-CB7586D159E5}" type="slidenum">
              <a:rPr lang="en-US" altLang="en-US" smtClean="0"/>
              <a:pPr>
                <a:spcBef>
                  <a:spcPct val="0"/>
                </a:spcBef>
              </a:pPr>
              <a:t>54</a:t>
            </a:fld>
            <a:endParaRPr lang="en-US" altLang="en-US"/>
          </a:p>
        </p:txBody>
      </p:sp>
      <p:sp>
        <p:nvSpPr>
          <p:cNvPr id="190467" name="Rectangle 2"/>
          <p:cNvSpPr>
            <a:spLocks noGrp="1" noRot="1" noChangeAspect="1" noChangeArrowheads="1" noTextEdit="1"/>
          </p:cNvSpPr>
          <p:nvPr>
            <p:ph type="sldImg"/>
          </p:nvPr>
        </p:nvSpPr>
        <p:spPr>
          <a:xfrm>
            <a:off x="1252538" y="717550"/>
            <a:ext cx="4779962" cy="3584575"/>
          </a:xfrm>
          <a:ln/>
        </p:spPr>
      </p:sp>
      <p:sp>
        <p:nvSpPr>
          <p:cNvPr id="190468"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6297572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640F5EB7-0B08-4A52-9039-6A4505F71029}" type="slidenum">
              <a:rPr lang="en-US" altLang="en-US" smtClean="0"/>
              <a:pPr>
                <a:spcBef>
                  <a:spcPct val="0"/>
                </a:spcBef>
              </a:pPr>
              <a:t>55</a:t>
            </a:fld>
            <a:endParaRPr lang="en-US" altLang="en-US"/>
          </a:p>
        </p:txBody>
      </p:sp>
      <p:sp>
        <p:nvSpPr>
          <p:cNvPr id="192515" name="Rectangle 2"/>
          <p:cNvSpPr>
            <a:spLocks noGrp="1" noRot="1" noChangeAspect="1" noChangeArrowheads="1" noTextEdit="1"/>
          </p:cNvSpPr>
          <p:nvPr>
            <p:ph type="sldImg"/>
          </p:nvPr>
        </p:nvSpPr>
        <p:spPr>
          <a:xfrm>
            <a:off x="1252538" y="717550"/>
            <a:ext cx="4779962" cy="3584575"/>
          </a:xfrm>
          <a:ln/>
        </p:spPr>
      </p:sp>
      <p:sp>
        <p:nvSpPr>
          <p:cNvPr id="192516"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9459967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27FBE32A-58B3-4A53-B950-91B2D710C69D}" type="slidenum">
              <a:rPr lang="en-US" altLang="en-US" smtClean="0"/>
              <a:pPr>
                <a:spcBef>
                  <a:spcPct val="0"/>
                </a:spcBef>
              </a:pPr>
              <a:t>56</a:t>
            </a:fld>
            <a:endParaRPr lang="en-US" altLang="en-US"/>
          </a:p>
        </p:txBody>
      </p:sp>
      <p:sp>
        <p:nvSpPr>
          <p:cNvPr id="194563" name="Rectangle 2"/>
          <p:cNvSpPr>
            <a:spLocks noGrp="1" noRot="1" noChangeAspect="1" noChangeArrowheads="1" noTextEdit="1"/>
          </p:cNvSpPr>
          <p:nvPr>
            <p:ph type="sldImg"/>
          </p:nvPr>
        </p:nvSpPr>
        <p:spPr>
          <a:xfrm>
            <a:off x="1252538" y="717550"/>
            <a:ext cx="4779962" cy="3584575"/>
          </a:xfrm>
          <a:ln/>
        </p:spPr>
      </p:sp>
      <p:sp>
        <p:nvSpPr>
          <p:cNvPr id="194564"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https://en.wikipedia.org/wiki/Image_moment</a:t>
            </a:r>
          </a:p>
        </p:txBody>
      </p:sp>
    </p:spTree>
    <p:extLst>
      <p:ext uri="{BB962C8B-B14F-4D97-AF65-F5344CB8AC3E}">
        <p14:creationId xmlns:p14="http://schemas.microsoft.com/office/powerpoint/2010/main" val="25480435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9B6E38FC-D5B8-401A-8A23-E5304C90A642}" type="slidenum">
              <a:rPr lang="en-US" altLang="en-US" smtClean="0">
                <a:solidFill>
                  <a:srgbClr val="000000"/>
                </a:solidFill>
              </a:rPr>
              <a:pPr>
                <a:spcBef>
                  <a:spcPct val="0"/>
                </a:spcBef>
              </a:pPr>
              <a:t>57</a:t>
            </a:fld>
            <a:endParaRPr lang="en-US" altLang="en-US">
              <a:solidFill>
                <a:srgbClr val="000000"/>
              </a:solidFill>
            </a:endParaRPr>
          </a:p>
        </p:txBody>
      </p:sp>
      <p:sp>
        <p:nvSpPr>
          <p:cNvPr id="196611" name="Rectangle 2"/>
          <p:cNvSpPr>
            <a:spLocks noGrp="1" noRot="1" noChangeAspect="1" noChangeArrowheads="1" noTextEdit="1"/>
          </p:cNvSpPr>
          <p:nvPr>
            <p:ph type="sldImg"/>
          </p:nvPr>
        </p:nvSpPr>
        <p:spPr>
          <a:xfrm>
            <a:off x="1254125" y="717550"/>
            <a:ext cx="4779963" cy="3584575"/>
          </a:xfrm>
          <a:ln/>
        </p:spPr>
      </p:sp>
      <p:sp>
        <p:nvSpPr>
          <p:cNvPr id="196612"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8716403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23325A0C-AB0C-4369-875C-6A62C5FB374E}" type="slidenum">
              <a:rPr lang="en-US" altLang="en-US" smtClean="0"/>
              <a:pPr>
                <a:spcBef>
                  <a:spcPct val="0"/>
                </a:spcBef>
              </a:pPr>
              <a:t>58</a:t>
            </a:fld>
            <a:endParaRPr lang="en-US" altLang="en-US"/>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27251117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D955E260-8FE4-4410-8FA4-53AE90B713AA}" type="slidenum">
              <a:rPr lang="en-US" altLang="en-US" smtClean="0"/>
              <a:pPr>
                <a:spcBef>
                  <a:spcPct val="0"/>
                </a:spcBef>
              </a:pPr>
              <a:t>59</a:t>
            </a:fld>
            <a:endParaRPr lang="en-US" altLang="en-US"/>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1269815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2ECD2F99-70F0-49C6-9660-C6F020A21C1C}" type="slidenum">
              <a:rPr lang="en-US" altLang="en-US" smtClean="0"/>
              <a:pPr>
                <a:spcBef>
                  <a:spcPct val="0"/>
                </a:spcBef>
              </a:pPr>
              <a:t>60</a:t>
            </a:fld>
            <a:endParaRPr lang="en-US" altLang="en-US"/>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6499509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D3F8DD5F-0F1F-4E95-A443-4BF7DEDBF4F7}" type="slidenum">
              <a:rPr lang="en-US" altLang="en-US" smtClean="0"/>
              <a:pPr>
                <a:spcBef>
                  <a:spcPct val="0"/>
                </a:spcBef>
              </a:pPr>
              <a:t>61</a:t>
            </a:fld>
            <a:endParaRPr lang="en-US" altLang="en-US"/>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924466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35B1DE1E-9221-4F37-ABF7-EE61C3A618FB}" type="slidenum">
              <a:rPr lang="en-US" altLang="en-US" smtClean="0"/>
              <a:pPr>
                <a:spcBef>
                  <a:spcPct val="0"/>
                </a:spcBef>
              </a:pPr>
              <a:t>62</a:t>
            </a:fld>
            <a:endParaRPr lang="en-US" altLang="en-US"/>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83752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5CBCCBC9-E878-4A62-BCFF-436766925CF2}" type="slidenum">
              <a:rPr lang="en-US" altLang="en-US" smtClean="0"/>
              <a:pPr>
                <a:spcBef>
                  <a:spcPct val="0"/>
                </a:spcBef>
              </a:pPr>
              <a:t>63</a:t>
            </a:fld>
            <a:endParaRPr lang="en-US" altLang="en-US"/>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4413769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4EFFAA95-4A94-461C-A546-B9860B6D6AAD}" type="slidenum">
              <a:rPr lang="en-US" altLang="en-US" smtClean="0"/>
              <a:pPr>
                <a:spcBef>
                  <a:spcPct val="0"/>
                </a:spcBef>
              </a:pPr>
              <a:t>64</a:t>
            </a:fld>
            <a:endParaRPr lang="en-US" altLang="en-US"/>
          </a:p>
        </p:txBody>
      </p:sp>
      <p:sp>
        <p:nvSpPr>
          <p:cNvPr id="210947" name="Rectangle 2"/>
          <p:cNvSpPr>
            <a:spLocks noGrp="1" noRot="1" noChangeAspect="1" noChangeArrowheads="1" noTextEdit="1"/>
          </p:cNvSpPr>
          <p:nvPr>
            <p:ph type="sldImg"/>
          </p:nvPr>
        </p:nvSpPr>
        <p:spPr>
          <a:xfrm>
            <a:off x="1252538" y="717550"/>
            <a:ext cx="4779962" cy="3584575"/>
          </a:xfrm>
          <a:ln/>
        </p:spPr>
      </p:sp>
      <p:sp>
        <p:nvSpPr>
          <p:cNvPr id="210948"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536518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E6CFDA64-71CD-4252-AE2E-A751BA8235F4}" type="slidenum">
              <a:rPr lang="en-US" altLang="en-US" smtClean="0"/>
              <a:pPr>
                <a:spcBef>
                  <a:spcPct val="0"/>
                </a:spcBef>
              </a:pPr>
              <a:t>65</a:t>
            </a:fld>
            <a:endParaRPr lang="en-US" altLang="en-US"/>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9756013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3F9E70A1-D62D-47E9-9447-5BE9B8BB6DC1}" type="slidenum">
              <a:rPr lang="en-US" altLang="en-US" smtClean="0">
                <a:solidFill>
                  <a:srgbClr val="000000"/>
                </a:solidFill>
              </a:rPr>
              <a:pPr>
                <a:spcBef>
                  <a:spcPct val="0"/>
                </a:spcBef>
              </a:pPr>
              <a:t>66</a:t>
            </a:fld>
            <a:endParaRPr lang="en-US" altLang="en-US">
              <a:solidFill>
                <a:srgbClr val="000000"/>
              </a:solidFill>
            </a:endParaRPr>
          </a:p>
        </p:txBody>
      </p:sp>
      <p:sp>
        <p:nvSpPr>
          <p:cNvPr id="215043"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53" tIns="48326" rIns="96653" bIns="48326"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70FEA39B-7466-4CD1-B6C4-B92480D92815}" type="slidenum">
              <a:rPr lang="en-US" altLang="en-US" sz="1300">
                <a:solidFill>
                  <a:srgbClr val="000000"/>
                </a:solidFill>
              </a:rPr>
              <a:pPr algn="r" eaLnBrk="1" hangingPunct="1">
                <a:spcBef>
                  <a:spcPct val="0"/>
                </a:spcBef>
              </a:pPr>
              <a:t>66</a:t>
            </a:fld>
            <a:endParaRPr lang="en-US" altLang="en-US" sz="1300">
              <a:solidFill>
                <a:srgbClr val="000000"/>
              </a:solidFill>
            </a:endParaRPr>
          </a:p>
        </p:txBody>
      </p:sp>
      <p:sp>
        <p:nvSpPr>
          <p:cNvPr id="215044" name="Rectangle 2"/>
          <p:cNvSpPr>
            <a:spLocks noGrp="1" noRot="1" noChangeAspect="1" noChangeArrowheads="1" noTextEdit="1"/>
          </p:cNvSpPr>
          <p:nvPr>
            <p:ph type="sldImg"/>
          </p:nvPr>
        </p:nvSpPr>
        <p:spPr>
          <a:xfrm>
            <a:off x="1258888" y="720725"/>
            <a:ext cx="4800600" cy="3600450"/>
          </a:xfrm>
          <a:ln/>
        </p:spPr>
      </p:sp>
      <p:sp>
        <p:nvSpPr>
          <p:cNvPr id="2150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53" tIns="48326" rIns="96653" bIns="48326"/>
          <a:lstStyle/>
          <a:p>
            <a:endParaRPr lang="en-US" altLang="en-US"/>
          </a:p>
        </p:txBody>
      </p:sp>
    </p:spTree>
    <p:extLst>
      <p:ext uri="{BB962C8B-B14F-4D97-AF65-F5344CB8AC3E}">
        <p14:creationId xmlns:p14="http://schemas.microsoft.com/office/powerpoint/2010/main" val="38309758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Rot="1" noChangeAspect="1" noChangeArrowheads="1" noTextEdit="1"/>
          </p:cNvSpPr>
          <p:nvPr>
            <p:ph type="sldImg"/>
          </p:nvPr>
        </p:nvSpPr>
        <p:spPr>
          <a:ln/>
        </p:spPr>
      </p:sp>
      <p:sp>
        <p:nvSpPr>
          <p:cNvPr id="2170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en-US"/>
          </a:p>
        </p:txBody>
      </p:sp>
    </p:spTree>
    <p:extLst>
      <p:ext uri="{BB962C8B-B14F-4D97-AF65-F5344CB8AC3E}">
        <p14:creationId xmlns:p14="http://schemas.microsoft.com/office/powerpoint/2010/main" val="330150158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6709F388-75EB-4B78-AFF4-550237151F7E}" type="slidenum">
              <a:rPr lang="en-US" altLang="en-US" smtClean="0"/>
              <a:pPr>
                <a:spcBef>
                  <a:spcPct val="0"/>
                </a:spcBef>
              </a:pPr>
              <a:t>68</a:t>
            </a:fld>
            <a:endParaRPr lang="en-US" altLang="en-US"/>
          </a:p>
        </p:txBody>
      </p:sp>
      <p:sp>
        <p:nvSpPr>
          <p:cNvPr id="219139" name="Rectangle 2"/>
          <p:cNvSpPr>
            <a:spLocks noGrp="1" noRot="1" noChangeAspect="1" noChangeArrowheads="1" noTextEdit="1"/>
          </p:cNvSpPr>
          <p:nvPr>
            <p:ph type="sldImg"/>
          </p:nvPr>
        </p:nvSpPr>
        <p:spPr>
          <a:xfrm>
            <a:off x="1252538" y="717550"/>
            <a:ext cx="4779962" cy="3584575"/>
          </a:xfrm>
          <a:ln/>
        </p:spPr>
      </p:sp>
      <p:sp>
        <p:nvSpPr>
          <p:cNvPr id="219140"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536160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E2A6FB81-C84D-4EFB-9C5C-8595EE12A097}" type="slidenum">
              <a:rPr lang="en-US" altLang="en-US" smtClean="0"/>
              <a:pPr>
                <a:spcBef>
                  <a:spcPct val="0"/>
                </a:spcBef>
              </a:pPr>
              <a:t>69</a:t>
            </a:fld>
            <a:endParaRPr lang="en-US" altLang="en-US"/>
          </a:p>
        </p:txBody>
      </p:sp>
      <p:sp>
        <p:nvSpPr>
          <p:cNvPr id="221187" name="Rectangle 2"/>
          <p:cNvSpPr>
            <a:spLocks noGrp="1" noRot="1" noChangeAspect="1" noChangeArrowheads="1" noTextEdit="1"/>
          </p:cNvSpPr>
          <p:nvPr>
            <p:ph type="sldImg"/>
          </p:nvPr>
        </p:nvSpPr>
        <p:spPr>
          <a:xfrm>
            <a:off x="1252538" y="717550"/>
            <a:ext cx="4779962" cy="3584575"/>
          </a:xfrm>
          <a:ln/>
        </p:spPr>
      </p:sp>
      <p:sp>
        <p:nvSpPr>
          <p:cNvPr id="221188"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6202455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CD28B890-896D-4E5E-B929-37E0C506EA10}" type="slidenum">
              <a:rPr lang="en-US" altLang="en-US" smtClean="0"/>
              <a:pPr>
                <a:spcBef>
                  <a:spcPct val="0"/>
                </a:spcBef>
              </a:pPr>
              <a:t>70</a:t>
            </a:fld>
            <a:endParaRPr lang="en-US" altLang="en-US"/>
          </a:p>
        </p:txBody>
      </p:sp>
      <p:sp>
        <p:nvSpPr>
          <p:cNvPr id="223235" name="Rectangle 2"/>
          <p:cNvSpPr>
            <a:spLocks noGrp="1" noRot="1" noChangeAspect="1" noChangeArrowheads="1" noTextEdit="1"/>
          </p:cNvSpPr>
          <p:nvPr>
            <p:ph type="sldImg"/>
          </p:nvPr>
        </p:nvSpPr>
        <p:spPr>
          <a:xfrm>
            <a:off x="1252538" y="717550"/>
            <a:ext cx="4779962" cy="3584575"/>
          </a:xfrm>
          <a:ln/>
        </p:spPr>
      </p:sp>
      <p:sp>
        <p:nvSpPr>
          <p:cNvPr id="223236"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79743327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12473C37-8828-4BC8-B4AE-D91DFB7BCF75}" type="slidenum">
              <a:rPr lang="en-US" altLang="en-US" smtClean="0"/>
              <a:pPr>
                <a:spcBef>
                  <a:spcPct val="0"/>
                </a:spcBef>
              </a:pPr>
              <a:t>71</a:t>
            </a:fld>
            <a:endParaRPr lang="en-US" altLang="en-US"/>
          </a:p>
        </p:txBody>
      </p:sp>
      <p:sp>
        <p:nvSpPr>
          <p:cNvPr id="225283" name="Rectangle 2"/>
          <p:cNvSpPr>
            <a:spLocks noGrp="1" noRot="1" noChangeAspect="1" noChangeArrowheads="1" noTextEdit="1"/>
          </p:cNvSpPr>
          <p:nvPr>
            <p:ph type="sldImg"/>
          </p:nvPr>
        </p:nvSpPr>
        <p:spPr>
          <a:xfrm>
            <a:off x="1252538" y="717550"/>
            <a:ext cx="4779962" cy="3584575"/>
          </a:xfrm>
          <a:ln/>
        </p:spPr>
      </p:sp>
      <p:sp>
        <p:nvSpPr>
          <p:cNvPr id="225284"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56815253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47F1D399-9753-4D61-8C96-08067A5D8DF0}" type="slidenum">
              <a:rPr lang="en-US" altLang="en-US" smtClean="0"/>
              <a:pPr>
                <a:spcBef>
                  <a:spcPct val="0"/>
                </a:spcBef>
              </a:pPr>
              <a:t>72</a:t>
            </a:fld>
            <a:endParaRPr lang="en-US" altLang="en-US"/>
          </a:p>
        </p:txBody>
      </p:sp>
      <p:sp>
        <p:nvSpPr>
          <p:cNvPr id="227331" name="Rectangle 2"/>
          <p:cNvSpPr>
            <a:spLocks noGrp="1" noRot="1" noChangeAspect="1" noChangeArrowheads="1" noTextEdit="1"/>
          </p:cNvSpPr>
          <p:nvPr>
            <p:ph type="sldImg"/>
          </p:nvPr>
        </p:nvSpPr>
        <p:spPr>
          <a:xfrm>
            <a:off x="1252538" y="717550"/>
            <a:ext cx="4779962" cy="3584575"/>
          </a:xfrm>
          <a:ln/>
        </p:spPr>
      </p:sp>
      <p:sp>
        <p:nvSpPr>
          <p:cNvPr id="227332"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88147952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DA618DF-7D23-4590-9EDD-D6F43696628B}" type="slidenum">
              <a:rPr lang="en-US" altLang="en-US" smtClean="0"/>
              <a:pPr>
                <a:spcBef>
                  <a:spcPct val="0"/>
                </a:spcBef>
              </a:pPr>
              <a:t>73</a:t>
            </a:fld>
            <a:endParaRPr lang="en-US" altLang="en-US"/>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6186030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C18CE5FD-B4EE-43D9-8C59-7D00BEDEBAA4}" type="slidenum">
              <a:rPr lang="en-US" altLang="en-US" smtClean="0"/>
              <a:pPr>
                <a:spcBef>
                  <a:spcPct val="0"/>
                </a:spcBef>
              </a:pPr>
              <a:t>74</a:t>
            </a:fld>
            <a:endParaRPr lang="en-US" altLang="en-US"/>
          </a:p>
        </p:txBody>
      </p:sp>
      <p:sp>
        <p:nvSpPr>
          <p:cNvPr id="231427" name="Rectangle 2"/>
          <p:cNvSpPr>
            <a:spLocks noGrp="1" noRot="1" noChangeAspect="1" noChangeArrowheads="1" noTextEdit="1"/>
          </p:cNvSpPr>
          <p:nvPr>
            <p:ph type="sldImg"/>
          </p:nvPr>
        </p:nvSpPr>
        <p:spPr>
          <a:xfrm>
            <a:off x="1252538" y="717550"/>
            <a:ext cx="4779962" cy="3584575"/>
          </a:xfrm>
          <a:ln/>
        </p:spPr>
      </p:sp>
      <p:sp>
        <p:nvSpPr>
          <p:cNvPr id="231428"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61886214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E845ADEC-EA0F-4B6C-AF46-7B3B9732BC9F}" type="slidenum">
              <a:rPr lang="en-US" altLang="en-US" smtClean="0"/>
              <a:pPr>
                <a:spcBef>
                  <a:spcPct val="0"/>
                </a:spcBef>
              </a:pPr>
              <a:t>75</a:t>
            </a:fld>
            <a:endParaRPr lang="en-US" altLang="en-US"/>
          </a:p>
        </p:txBody>
      </p:sp>
      <p:sp>
        <p:nvSpPr>
          <p:cNvPr id="233475" name="Rectangle 2"/>
          <p:cNvSpPr>
            <a:spLocks noGrp="1" noRot="1" noChangeAspect="1" noChangeArrowheads="1" noTextEdit="1"/>
          </p:cNvSpPr>
          <p:nvPr>
            <p:ph type="sldImg"/>
          </p:nvPr>
        </p:nvSpPr>
        <p:spPr>
          <a:xfrm>
            <a:off x="1252538" y="717550"/>
            <a:ext cx="4779962" cy="3584575"/>
          </a:xfrm>
          <a:ln/>
        </p:spPr>
      </p:sp>
      <p:sp>
        <p:nvSpPr>
          <p:cNvPr id="233476"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76634074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C26BDD5-F49A-4F77-B043-3E55EE2D0F37}" type="slidenum">
              <a:rPr lang="en-US" altLang="en-US" smtClean="0"/>
              <a:pPr>
                <a:spcBef>
                  <a:spcPct val="0"/>
                </a:spcBef>
              </a:pPr>
              <a:t>76</a:t>
            </a:fld>
            <a:endParaRPr lang="en-US" altLang="en-US"/>
          </a:p>
        </p:txBody>
      </p:sp>
      <p:sp>
        <p:nvSpPr>
          <p:cNvPr id="235523" name="Rectangle 2"/>
          <p:cNvSpPr>
            <a:spLocks noGrp="1" noRot="1" noChangeAspect="1" noChangeArrowheads="1" noTextEdit="1"/>
          </p:cNvSpPr>
          <p:nvPr>
            <p:ph type="sldImg"/>
          </p:nvPr>
        </p:nvSpPr>
        <p:spPr>
          <a:xfrm>
            <a:off x="1252538" y="717550"/>
            <a:ext cx="4779962" cy="3584575"/>
          </a:xfrm>
          <a:ln/>
        </p:spPr>
      </p:sp>
      <p:sp>
        <p:nvSpPr>
          <p:cNvPr id="235524"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78568545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06CBFB5-9EB0-4327-A02D-5DCECEB00552}" type="slidenum">
              <a:rPr lang="en-US" altLang="en-US" smtClean="0"/>
              <a:pPr>
                <a:spcBef>
                  <a:spcPct val="0"/>
                </a:spcBef>
              </a:pPr>
              <a:t>77</a:t>
            </a:fld>
            <a:endParaRPr lang="en-US" altLang="en-US"/>
          </a:p>
        </p:txBody>
      </p:sp>
      <p:sp>
        <p:nvSpPr>
          <p:cNvPr id="237571" name="Rectangle 2"/>
          <p:cNvSpPr>
            <a:spLocks noGrp="1" noRot="1" noChangeAspect="1" noChangeArrowheads="1" noTextEdit="1"/>
          </p:cNvSpPr>
          <p:nvPr>
            <p:ph type="sldImg"/>
          </p:nvPr>
        </p:nvSpPr>
        <p:spPr>
          <a:xfrm>
            <a:off x="1252538" y="717550"/>
            <a:ext cx="4779962" cy="3584575"/>
          </a:xfrm>
          <a:ln/>
        </p:spPr>
      </p:sp>
      <p:sp>
        <p:nvSpPr>
          <p:cNvPr id="237572"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31004023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noRot="1" noChangeAspect="1" noChangeArrowheads="1" noTextEdit="1"/>
          </p:cNvSpPr>
          <p:nvPr>
            <p:ph type="sldImg"/>
          </p:nvPr>
        </p:nvSpPr>
        <p:spPr>
          <a:ln/>
        </p:spPr>
      </p:sp>
      <p:sp>
        <p:nvSpPr>
          <p:cNvPr id="2406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en-US"/>
          </a:p>
        </p:txBody>
      </p:sp>
    </p:spTree>
    <p:extLst>
      <p:ext uri="{BB962C8B-B14F-4D97-AF65-F5344CB8AC3E}">
        <p14:creationId xmlns:p14="http://schemas.microsoft.com/office/powerpoint/2010/main" val="82886488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en-US"/>
          </a:p>
        </p:txBody>
      </p:sp>
    </p:spTree>
    <p:extLst>
      <p:ext uri="{BB962C8B-B14F-4D97-AF65-F5344CB8AC3E}">
        <p14:creationId xmlns:p14="http://schemas.microsoft.com/office/powerpoint/2010/main" val="236282137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Rot="1" noChangeAspect="1" noChangeArrowheads="1" noTextEdit="1"/>
          </p:cNvSpPr>
          <p:nvPr>
            <p:ph type="sldImg"/>
          </p:nvPr>
        </p:nvSpPr>
        <p:spPr>
          <a:ln/>
        </p:spPr>
      </p:sp>
      <p:sp>
        <p:nvSpPr>
          <p:cNvPr id="2447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en-US"/>
          </a:p>
        </p:txBody>
      </p:sp>
    </p:spTree>
    <p:extLst>
      <p:ext uri="{BB962C8B-B14F-4D97-AF65-F5344CB8AC3E}">
        <p14:creationId xmlns:p14="http://schemas.microsoft.com/office/powerpoint/2010/main" val="81431702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p:cNvSpPr>
            <a:spLocks noGrp="1" noRot="1" noChangeAspect="1" noChangeArrowheads="1" noTextEdit="1"/>
          </p:cNvSpPr>
          <p:nvPr>
            <p:ph type="sldImg"/>
          </p:nvPr>
        </p:nvSpPr>
        <p:spPr>
          <a:ln/>
        </p:spPr>
      </p:sp>
      <p:sp>
        <p:nvSpPr>
          <p:cNvPr id="2467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en-US"/>
          </a:p>
        </p:txBody>
      </p:sp>
    </p:spTree>
    <p:extLst>
      <p:ext uri="{BB962C8B-B14F-4D97-AF65-F5344CB8AC3E}">
        <p14:creationId xmlns:p14="http://schemas.microsoft.com/office/powerpoint/2010/main" val="255778568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
          <p:cNvSpPr>
            <a:spLocks noGrp="1" noRot="1" noChangeAspect="1" noChangeArrowheads="1" noTextEdit="1"/>
          </p:cNvSpPr>
          <p:nvPr>
            <p:ph type="sldImg"/>
          </p:nvPr>
        </p:nvSpPr>
        <p:spPr>
          <a:ln/>
        </p:spPr>
      </p:sp>
      <p:sp>
        <p:nvSpPr>
          <p:cNvPr id="2488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en-US"/>
          </a:p>
        </p:txBody>
      </p:sp>
    </p:spTree>
    <p:extLst>
      <p:ext uri="{BB962C8B-B14F-4D97-AF65-F5344CB8AC3E}">
        <p14:creationId xmlns:p14="http://schemas.microsoft.com/office/powerpoint/2010/main" val="18627306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Rot="1" noChangeAspect="1" noChangeArrowheads="1" noTextEdit="1"/>
          </p:cNvSpPr>
          <p:nvPr>
            <p:ph type="sldImg"/>
          </p:nvPr>
        </p:nvSpPr>
        <p:spPr>
          <a:ln/>
        </p:spPr>
      </p:sp>
      <p:sp>
        <p:nvSpPr>
          <p:cNvPr id="2508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en-US"/>
          </a:p>
        </p:txBody>
      </p:sp>
    </p:spTree>
    <p:extLst>
      <p:ext uri="{BB962C8B-B14F-4D97-AF65-F5344CB8AC3E}">
        <p14:creationId xmlns:p14="http://schemas.microsoft.com/office/powerpoint/2010/main" val="70592970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Rot="1" noChangeAspect="1" noChangeArrowheads="1" noTextEdit="1"/>
          </p:cNvSpPr>
          <p:nvPr>
            <p:ph type="sldImg"/>
          </p:nvPr>
        </p:nvSpPr>
        <p:spPr>
          <a:ln/>
        </p:spPr>
      </p:sp>
      <p:sp>
        <p:nvSpPr>
          <p:cNvPr id="2529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en-US"/>
          </a:p>
        </p:txBody>
      </p:sp>
    </p:spTree>
    <p:extLst>
      <p:ext uri="{BB962C8B-B14F-4D97-AF65-F5344CB8AC3E}">
        <p14:creationId xmlns:p14="http://schemas.microsoft.com/office/powerpoint/2010/main" val="116458875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2"/>
          <p:cNvSpPr>
            <a:spLocks noGrp="1" noRot="1" noChangeAspect="1" noChangeArrowheads="1" noTextEdit="1"/>
          </p:cNvSpPr>
          <p:nvPr>
            <p:ph type="sldImg"/>
          </p:nvPr>
        </p:nvSpPr>
        <p:spPr>
          <a:ln/>
        </p:spPr>
      </p:sp>
      <p:sp>
        <p:nvSpPr>
          <p:cNvPr id="2549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en-US"/>
          </a:p>
        </p:txBody>
      </p:sp>
    </p:spTree>
    <p:extLst>
      <p:ext uri="{BB962C8B-B14F-4D97-AF65-F5344CB8AC3E}">
        <p14:creationId xmlns:p14="http://schemas.microsoft.com/office/powerpoint/2010/main" val="124419313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p:cNvSpPr>
            <a:spLocks noGrp="1" noRot="1" noChangeAspect="1" noChangeArrowheads="1" noTextEdit="1"/>
          </p:cNvSpPr>
          <p:nvPr>
            <p:ph type="sldImg"/>
          </p:nvPr>
        </p:nvSpPr>
        <p:spPr>
          <a:ln/>
        </p:spPr>
      </p:sp>
      <p:sp>
        <p:nvSpPr>
          <p:cNvPr id="2580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en-US"/>
          </a:p>
        </p:txBody>
      </p:sp>
    </p:spTree>
    <p:extLst>
      <p:ext uri="{BB962C8B-B14F-4D97-AF65-F5344CB8AC3E}">
        <p14:creationId xmlns:p14="http://schemas.microsoft.com/office/powerpoint/2010/main" val="122302070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Rot="1" noChangeAspect="1" noChangeArrowheads="1" noTextEdit="1"/>
          </p:cNvSpPr>
          <p:nvPr>
            <p:ph type="sldImg"/>
          </p:nvPr>
        </p:nvSpPr>
        <p:spPr>
          <a:ln/>
        </p:spPr>
      </p:sp>
      <p:sp>
        <p:nvSpPr>
          <p:cNvPr id="2600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en-US"/>
          </a:p>
        </p:txBody>
      </p:sp>
    </p:spTree>
    <p:extLst>
      <p:ext uri="{BB962C8B-B14F-4D97-AF65-F5344CB8AC3E}">
        <p14:creationId xmlns:p14="http://schemas.microsoft.com/office/powerpoint/2010/main" val="45995637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p:cNvSpPr>
            <a:spLocks noGrp="1" noRot="1" noChangeAspect="1" noChangeArrowheads="1" noTextEdit="1"/>
          </p:cNvSpPr>
          <p:nvPr>
            <p:ph type="sldImg"/>
          </p:nvPr>
        </p:nvSpPr>
        <p:spPr>
          <a:ln/>
        </p:spPr>
      </p:sp>
      <p:sp>
        <p:nvSpPr>
          <p:cNvPr id="262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en-US"/>
              <a:t>Blob detector is distinct from harris corner detector</a:t>
            </a:r>
          </a:p>
        </p:txBody>
      </p:sp>
    </p:spTree>
    <p:extLst>
      <p:ext uri="{BB962C8B-B14F-4D97-AF65-F5344CB8AC3E}">
        <p14:creationId xmlns:p14="http://schemas.microsoft.com/office/powerpoint/2010/main" val="16883326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p:cNvSpPr>
            <a:spLocks noGrp="1" noRot="1" noChangeAspect="1" noChangeArrowheads="1" noTextEdit="1"/>
          </p:cNvSpPr>
          <p:nvPr>
            <p:ph type="sldImg"/>
          </p:nvPr>
        </p:nvSpPr>
        <p:spPr>
          <a:ln/>
        </p:spPr>
      </p:sp>
      <p:sp>
        <p:nvSpPr>
          <p:cNvPr id="2641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en-US"/>
          </a:p>
        </p:txBody>
      </p:sp>
    </p:spTree>
    <p:extLst>
      <p:ext uri="{BB962C8B-B14F-4D97-AF65-F5344CB8AC3E}">
        <p14:creationId xmlns:p14="http://schemas.microsoft.com/office/powerpoint/2010/main" val="10239194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E624A92-35D0-46B2-901D-83303D62116D}" type="slidenum">
              <a:rPr lang="en-US" altLang="en-US"/>
              <a:pPr>
                <a:defRPr/>
              </a:pPr>
              <a:t>‹#›</a:t>
            </a:fld>
            <a:endParaRPr lang="en-US" altLang="en-US"/>
          </a:p>
        </p:txBody>
      </p:sp>
    </p:spTree>
    <p:extLst>
      <p:ext uri="{BB962C8B-B14F-4D97-AF65-F5344CB8AC3E}">
        <p14:creationId xmlns:p14="http://schemas.microsoft.com/office/powerpoint/2010/main" val="1708020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62193E9-C224-4648-BB49-778FB1E667BB}" type="slidenum">
              <a:rPr lang="en-US" altLang="en-US"/>
              <a:pPr>
                <a:defRPr/>
              </a:pPr>
              <a:t>‹#›</a:t>
            </a:fld>
            <a:endParaRPr lang="en-US" altLang="en-US"/>
          </a:p>
        </p:txBody>
      </p:sp>
    </p:spTree>
    <p:extLst>
      <p:ext uri="{BB962C8B-B14F-4D97-AF65-F5344CB8AC3E}">
        <p14:creationId xmlns:p14="http://schemas.microsoft.com/office/powerpoint/2010/main" val="35439788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7A681D9-0301-486D-A984-63B8B2BFB722}" type="slidenum">
              <a:rPr lang="en-US" altLang="en-US"/>
              <a:pPr>
                <a:defRPr/>
              </a:pPr>
              <a:t>‹#›</a:t>
            </a:fld>
            <a:endParaRPr lang="en-US" altLang="en-US"/>
          </a:p>
        </p:txBody>
      </p:sp>
    </p:spTree>
    <p:extLst>
      <p:ext uri="{BB962C8B-B14F-4D97-AF65-F5344CB8AC3E}">
        <p14:creationId xmlns:p14="http://schemas.microsoft.com/office/powerpoint/2010/main" val="26232075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5023A4C-354F-43C5-B12D-B8AF5DCFF749}" type="slidenum">
              <a:rPr lang="en-US" altLang="en-US"/>
              <a:pPr>
                <a:defRPr/>
              </a:pPr>
              <a:t>‹#›</a:t>
            </a:fld>
            <a:endParaRPr lang="en-US" altLang="en-US"/>
          </a:p>
        </p:txBody>
      </p:sp>
    </p:spTree>
    <p:extLst>
      <p:ext uri="{BB962C8B-B14F-4D97-AF65-F5344CB8AC3E}">
        <p14:creationId xmlns:p14="http://schemas.microsoft.com/office/powerpoint/2010/main" val="1507614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DE1EC33-248D-4387-8D32-2633C72E3409}" type="slidenum">
              <a:rPr lang="en-US" altLang="en-US"/>
              <a:pPr>
                <a:defRPr/>
              </a:pPr>
              <a:t>‹#›</a:t>
            </a:fld>
            <a:endParaRPr lang="en-US" altLang="en-US"/>
          </a:p>
        </p:txBody>
      </p:sp>
    </p:spTree>
    <p:extLst>
      <p:ext uri="{BB962C8B-B14F-4D97-AF65-F5344CB8AC3E}">
        <p14:creationId xmlns:p14="http://schemas.microsoft.com/office/powerpoint/2010/main" val="3877287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B66E7CF-BAF7-4AF2-AC81-F1B4BC6B094F}" type="slidenum">
              <a:rPr lang="en-US" altLang="en-US"/>
              <a:pPr>
                <a:defRPr/>
              </a:pPr>
              <a:t>‹#›</a:t>
            </a:fld>
            <a:endParaRPr lang="en-US" altLang="en-US"/>
          </a:p>
        </p:txBody>
      </p:sp>
    </p:spTree>
    <p:extLst>
      <p:ext uri="{BB962C8B-B14F-4D97-AF65-F5344CB8AC3E}">
        <p14:creationId xmlns:p14="http://schemas.microsoft.com/office/powerpoint/2010/main" val="751604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91F2791-B904-4287-83FE-E84C7B21EFD8}" type="slidenum">
              <a:rPr lang="en-US" altLang="en-US"/>
              <a:pPr>
                <a:defRPr/>
              </a:pPr>
              <a:t>‹#›</a:t>
            </a:fld>
            <a:endParaRPr lang="en-US" altLang="en-US"/>
          </a:p>
        </p:txBody>
      </p:sp>
    </p:spTree>
    <p:extLst>
      <p:ext uri="{BB962C8B-B14F-4D97-AF65-F5344CB8AC3E}">
        <p14:creationId xmlns:p14="http://schemas.microsoft.com/office/powerpoint/2010/main" val="37283414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F92DBB6-884C-4798-870C-3799A71BCD36}" type="slidenum">
              <a:rPr lang="en-US" altLang="en-US"/>
              <a:pPr>
                <a:defRPr/>
              </a:pPr>
              <a:t>‹#›</a:t>
            </a:fld>
            <a:endParaRPr lang="en-US" altLang="en-US"/>
          </a:p>
        </p:txBody>
      </p:sp>
    </p:spTree>
    <p:extLst>
      <p:ext uri="{BB962C8B-B14F-4D97-AF65-F5344CB8AC3E}">
        <p14:creationId xmlns:p14="http://schemas.microsoft.com/office/powerpoint/2010/main" val="3805550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BA2855F-9927-4B15-9E01-6431A276CABB}" type="slidenum">
              <a:rPr lang="en-US" altLang="en-US"/>
              <a:pPr>
                <a:defRPr/>
              </a:pPr>
              <a:t>‹#›</a:t>
            </a:fld>
            <a:endParaRPr lang="en-US" altLang="en-US"/>
          </a:p>
        </p:txBody>
      </p:sp>
    </p:spTree>
    <p:extLst>
      <p:ext uri="{BB962C8B-B14F-4D97-AF65-F5344CB8AC3E}">
        <p14:creationId xmlns:p14="http://schemas.microsoft.com/office/powerpoint/2010/main" val="3949089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AD20F1D-26C2-4089-A0A0-5E9FFB92F085}" type="slidenum">
              <a:rPr lang="en-US" altLang="en-US"/>
              <a:pPr>
                <a:defRPr/>
              </a:pPr>
              <a:t>‹#›</a:t>
            </a:fld>
            <a:endParaRPr lang="en-US" altLang="en-US"/>
          </a:p>
        </p:txBody>
      </p:sp>
    </p:spTree>
    <p:extLst>
      <p:ext uri="{BB962C8B-B14F-4D97-AF65-F5344CB8AC3E}">
        <p14:creationId xmlns:p14="http://schemas.microsoft.com/office/powerpoint/2010/main" val="41526933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5A12CE4-D9A2-4C08-BD2E-25059C662098}" type="slidenum">
              <a:rPr lang="en-US" altLang="en-US"/>
              <a:pPr>
                <a:defRPr/>
              </a:pPr>
              <a:t>‹#›</a:t>
            </a:fld>
            <a:endParaRPr lang="en-US" altLang="en-US"/>
          </a:p>
        </p:txBody>
      </p:sp>
    </p:spTree>
    <p:extLst>
      <p:ext uri="{BB962C8B-B14F-4D97-AF65-F5344CB8AC3E}">
        <p14:creationId xmlns:p14="http://schemas.microsoft.com/office/powerpoint/2010/main" val="13763013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9E55428-6124-4D15-9BC2-DD782E0D7687}" type="slidenum">
              <a:rPr lang="en-US" altLang="en-US"/>
              <a:pPr>
                <a:defRPr/>
              </a:pPr>
              <a:t>‹#›</a:t>
            </a:fld>
            <a:endParaRPr lang="en-US" altLang="en-US"/>
          </a:p>
        </p:txBody>
      </p:sp>
    </p:spTree>
    <p:extLst>
      <p:ext uri="{BB962C8B-B14F-4D97-AF65-F5344CB8AC3E}">
        <p14:creationId xmlns:p14="http://schemas.microsoft.com/office/powerpoint/2010/main" val="2424616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5" name="Footer Placeholder 4"/>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6B2E04F-01C8-417F-90F2-3FDA6521F21D}" type="slidenum">
              <a:rPr lang="en-US" altLang="en-US"/>
              <a:pPr>
                <a:defRPr/>
              </a:pPr>
              <a:t>‹#›</a:t>
            </a:fld>
            <a:endParaRPr lang="en-US" altLang="en-US"/>
          </a:p>
        </p:txBody>
      </p:sp>
    </p:spTree>
    <p:extLst>
      <p:ext uri="{BB962C8B-B14F-4D97-AF65-F5344CB8AC3E}">
        <p14:creationId xmlns:p14="http://schemas.microsoft.com/office/powerpoint/2010/main" val="30399372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5" name="Footer Placeholder 4"/>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6435E42-7A27-42E0-A9D6-A192A0F14E67}" type="slidenum">
              <a:rPr lang="en-US" altLang="en-US"/>
              <a:pPr>
                <a:defRPr/>
              </a:pPr>
              <a:t>‹#›</a:t>
            </a:fld>
            <a:endParaRPr lang="en-US" altLang="en-US"/>
          </a:p>
        </p:txBody>
      </p:sp>
    </p:spTree>
    <p:extLst>
      <p:ext uri="{BB962C8B-B14F-4D97-AF65-F5344CB8AC3E}">
        <p14:creationId xmlns:p14="http://schemas.microsoft.com/office/powerpoint/2010/main" val="33357583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5" name="Footer Placeholder 4"/>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B74EC90-1C12-494C-B57F-9F01751DD8AA}" type="slidenum">
              <a:rPr lang="en-US" altLang="en-US"/>
              <a:pPr>
                <a:defRPr/>
              </a:pPr>
              <a:t>‹#›</a:t>
            </a:fld>
            <a:endParaRPr lang="en-US" altLang="en-US"/>
          </a:p>
        </p:txBody>
      </p:sp>
    </p:spTree>
    <p:extLst>
      <p:ext uri="{BB962C8B-B14F-4D97-AF65-F5344CB8AC3E}">
        <p14:creationId xmlns:p14="http://schemas.microsoft.com/office/powerpoint/2010/main" val="35831944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6" name="Footer Placeholder 5"/>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8A678C32-435A-4709-9DA7-42859A9FA020}" type="slidenum">
              <a:rPr lang="en-US" altLang="en-US"/>
              <a:pPr>
                <a:defRPr/>
              </a:pPr>
              <a:t>‹#›</a:t>
            </a:fld>
            <a:endParaRPr lang="en-US" altLang="en-US"/>
          </a:p>
        </p:txBody>
      </p:sp>
    </p:spTree>
    <p:extLst>
      <p:ext uri="{BB962C8B-B14F-4D97-AF65-F5344CB8AC3E}">
        <p14:creationId xmlns:p14="http://schemas.microsoft.com/office/powerpoint/2010/main" val="36959831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8" name="Footer Placeholder 7"/>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pPr>
              <a:defRPr/>
            </a:pPr>
            <a:fld id="{ECDFC74B-9D4C-43EA-B0CB-CB682F8E86A8}" type="slidenum">
              <a:rPr lang="en-US" altLang="en-US"/>
              <a:pPr>
                <a:defRPr/>
              </a:pPr>
              <a:t>‹#›</a:t>
            </a:fld>
            <a:endParaRPr lang="en-US" altLang="en-US"/>
          </a:p>
        </p:txBody>
      </p:sp>
    </p:spTree>
    <p:extLst>
      <p:ext uri="{BB962C8B-B14F-4D97-AF65-F5344CB8AC3E}">
        <p14:creationId xmlns:p14="http://schemas.microsoft.com/office/powerpoint/2010/main" val="3452910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4" name="Footer Placeholder 3"/>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C6312F02-C763-40FF-846B-901BA804DE73}" type="slidenum">
              <a:rPr lang="en-US" altLang="en-US"/>
              <a:pPr>
                <a:defRPr/>
              </a:pPr>
              <a:t>‹#›</a:t>
            </a:fld>
            <a:endParaRPr lang="en-US" altLang="en-US"/>
          </a:p>
        </p:txBody>
      </p:sp>
    </p:spTree>
    <p:extLst>
      <p:ext uri="{BB962C8B-B14F-4D97-AF65-F5344CB8AC3E}">
        <p14:creationId xmlns:p14="http://schemas.microsoft.com/office/powerpoint/2010/main" val="17914668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3" name="Footer Placeholder 2"/>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884FB777-1317-4FF9-ADDE-443A0782E70A}" type="slidenum">
              <a:rPr lang="en-US" altLang="en-US"/>
              <a:pPr>
                <a:defRPr/>
              </a:pPr>
              <a:t>‹#›</a:t>
            </a:fld>
            <a:endParaRPr lang="en-US" altLang="en-US"/>
          </a:p>
        </p:txBody>
      </p:sp>
    </p:spTree>
    <p:extLst>
      <p:ext uri="{BB962C8B-B14F-4D97-AF65-F5344CB8AC3E}">
        <p14:creationId xmlns:p14="http://schemas.microsoft.com/office/powerpoint/2010/main" val="42478819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6" name="Footer Placeholder 5"/>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3736FB7F-9009-4426-956F-677348D0936D}" type="slidenum">
              <a:rPr lang="en-US" altLang="en-US"/>
              <a:pPr>
                <a:defRPr/>
              </a:pPr>
              <a:t>‹#›</a:t>
            </a:fld>
            <a:endParaRPr lang="en-US" altLang="en-US"/>
          </a:p>
        </p:txBody>
      </p:sp>
    </p:spTree>
    <p:extLst>
      <p:ext uri="{BB962C8B-B14F-4D97-AF65-F5344CB8AC3E}">
        <p14:creationId xmlns:p14="http://schemas.microsoft.com/office/powerpoint/2010/main" val="25878843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6" name="Footer Placeholder 5"/>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BDCD3BFC-B224-444A-B699-DF6D22C5D1A0}" type="slidenum">
              <a:rPr lang="en-US" altLang="en-US"/>
              <a:pPr>
                <a:defRPr/>
              </a:pPr>
              <a:t>‹#›</a:t>
            </a:fld>
            <a:endParaRPr lang="en-US" altLang="en-US"/>
          </a:p>
        </p:txBody>
      </p:sp>
    </p:spTree>
    <p:extLst>
      <p:ext uri="{BB962C8B-B14F-4D97-AF65-F5344CB8AC3E}">
        <p14:creationId xmlns:p14="http://schemas.microsoft.com/office/powerpoint/2010/main" val="15984735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5" name="Footer Placeholder 4"/>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5583E70-813D-4DB8-A116-612A1E75FD61}" type="slidenum">
              <a:rPr lang="en-US" altLang="en-US"/>
              <a:pPr>
                <a:defRPr/>
              </a:pPr>
              <a:t>‹#›</a:t>
            </a:fld>
            <a:endParaRPr lang="en-US" altLang="en-US"/>
          </a:p>
        </p:txBody>
      </p:sp>
    </p:spTree>
    <p:extLst>
      <p:ext uri="{BB962C8B-B14F-4D97-AF65-F5344CB8AC3E}">
        <p14:creationId xmlns:p14="http://schemas.microsoft.com/office/powerpoint/2010/main" val="22591817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5" name="Footer Placeholder 4"/>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ADF05F4-7F4E-4791-900C-86FDD3D0135D}" type="slidenum">
              <a:rPr lang="en-US" altLang="en-US"/>
              <a:pPr>
                <a:defRPr/>
              </a:pPr>
              <a:t>‹#›</a:t>
            </a:fld>
            <a:endParaRPr lang="en-US" altLang="en-US"/>
          </a:p>
        </p:txBody>
      </p:sp>
    </p:spTree>
    <p:extLst>
      <p:ext uri="{BB962C8B-B14F-4D97-AF65-F5344CB8AC3E}">
        <p14:creationId xmlns:p14="http://schemas.microsoft.com/office/powerpoint/2010/main" val="41777271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cs typeface="Arial" pitchFamily="34" charset="0"/>
              </a:defRPr>
            </a:lvl1pPr>
          </a:lstStyle>
          <a:p>
            <a:pPr>
              <a:defRPr/>
            </a:pPr>
            <a:endParaRPr lang="en-US"/>
          </a:p>
        </p:txBody>
      </p:sp>
      <p:sp>
        <p:nvSpPr>
          <p:cNvPr id="5" name="Footer Placeholder 4"/>
          <p:cNvSpPr>
            <a:spLocks noGrp="1"/>
          </p:cNvSpPr>
          <p:nvPr>
            <p:ph type="ftr" sz="quarter" idx="11"/>
          </p:nvPr>
        </p:nvSpPr>
        <p:spPr/>
        <p:txBody>
          <a:bodyPr/>
          <a:lstStyle>
            <a:lvl1pPr>
              <a:defRPr>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51B7E09-E413-495A-9ADC-7E0569880D87}" type="slidenum">
              <a:rPr lang="en-US" altLang="en-US"/>
              <a:pPr>
                <a:defRPr/>
              </a:pPr>
              <a:t>‹#›</a:t>
            </a:fld>
            <a:endParaRPr lang="en-US" altLang="en-US"/>
          </a:p>
        </p:txBody>
      </p:sp>
    </p:spTree>
    <p:extLst>
      <p:ext uri="{BB962C8B-B14F-4D97-AF65-F5344CB8AC3E}">
        <p14:creationId xmlns:p14="http://schemas.microsoft.com/office/powerpoint/2010/main" val="19866360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pitchFamily="34" charset="0"/>
              </a:defRPr>
            </a:lvl1pPr>
          </a:lstStyle>
          <a:p>
            <a:pPr>
              <a:defRPr/>
            </a:pPr>
            <a:endParaRPr lang="en-US"/>
          </a:p>
        </p:txBody>
      </p:sp>
      <p:sp>
        <p:nvSpPr>
          <p:cNvPr id="5" name="Footer Placeholder 4"/>
          <p:cNvSpPr>
            <a:spLocks noGrp="1"/>
          </p:cNvSpPr>
          <p:nvPr>
            <p:ph type="ftr" sz="quarter" idx="11"/>
          </p:nvPr>
        </p:nvSpPr>
        <p:spPr/>
        <p:txBody>
          <a:bodyPr/>
          <a:lstStyle>
            <a:lvl1pPr>
              <a:defRPr>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89B76DA-63FE-43E4-A68B-74E9D9973B47}" type="slidenum">
              <a:rPr lang="en-US" altLang="en-US"/>
              <a:pPr>
                <a:defRPr/>
              </a:pPr>
              <a:t>‹#›</a:t>
            </a:fld>
            <a:endParaRPr lang="en-US" altLang="en-US"/>
          </a:p>
        </p:txBody>
      </p:sp>
    </p:spTree>
    <p:extLst>
      <p:ext uri="{BB962C8B-B14F-4D97-AF65-F5344CB8AC3E}">
        <p14:creationId xmlns:p14="http://schemas.microsoft.com/office/powerpoint/2010/main" val="15712130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cs typeface="Arial" pitchFamily="34" charset="0"/>
              </a:defRPr>
            </a:lvl1pPr>
          </a:lstStyle>
          <a:p>
            <a:pPr>
              <a:defRPr/>
            </a:pPr>
            <a:endParaRPr lang="en-US"/>
          </a:p>
        </p:txBody>
      </p:sp>
      <p:sp>
        <p:nvSpPr>
          <p:cNvPr id="5" name="Footer Placeholder 4"/>
          <p:cNvSpPr>
            <a:spLocks noGrp="1"/>
          </p:cNvSpPr>
          <p:nvPr>
            <p:ph type="ftr" sz="quarter" idx="11"/>
          </p:nvPr>
        </p:nvSpPr>
        <p:spPr/>
        <p:txBody>
          <a:bodyPr/>
          <a:lstStyle>
            <a:lvl1pPr>
              <a:defRPr>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7914EFD-6522-45EF-BCEE-3FC27F4BED90}" type="slidenum">
              <a:rPr lang="en-US" altLang="en-US"/>
              <a:pPr>
                <a:defRPr/>
              </a:pPr>
              <a:t>‹#›</a:t>
            </a:fld>
            <a:endParaRPr lang="en-US" altLang="en-US"/>
          </a:p>
        </p:txBody>
      </p:sp>
    </p:spTree>
    <p:extLst>
      <p:ext uri="{BB962C8B-B14F-4D97-AF65-F5344CB8AC3E}">
        <p14:creationId xmlns:p14="http://schemas.microsoft.com/office/powerpoint/2010/main" val="4980630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cs typeface="Arial" pitchFamily="34" charset="0"/>
              </a:defRPr>
            </a:lvl1pPr>
          </a:lstStyle>
          <a:p>
            <a:pPr>
              <a:defRPr/>
            </a:pPr>
            <a:endParaRPr lang="en-US"/>
          </a:p>
        </p:txBody>
      </p:sp>
      <p:sp>
        <p:nvSpPr>
          <p:cNvPr id="6" name="Footer Placeholder 5"/>
          <p:cNvSpPr>
            <a:spLocks noGrp="1"/>
          </p:cNvSpPr>
          <p:nvPr>
            <p:ph type="ftr" sz="quarter" idx="11"/>
          </p:nvPr>
        </p:nvSpPr>
        <p:spPr/>
        <p:txBody>
          <a:bodyPr/>
          <a:lstStyle>
            <a:lvl1pPr>
              <a:defRPr>
                <a:cs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9E7B0BDB-E022-427C-B114-469E685EBDE0}" type="slidenum">
              <a:rPr lang="en-US" altLang="en-US"/>
              <a:pPr>
                <a:defRPr/>
              </a:pPr>
              <a:t>‹#›</a:t>
            </a:fld>
            <a:endParaRPr lang="en-US" altLang="en-US"/>
          </a:p>
        </p:txBody>
      </p:sp>
    </p:spTree>
    <p:extLst>
      <p:ext uri="{BB962C8B-B14F-4D97-AF65-F5344CB8AC3E}">
        <p14:creationId xmlns:p14="http://schemas.microsoft.com/office/powerpoint/2010/main" val="26622723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cs typeface="Arial" pitchFamily="34" charset="0"/>
              </a:defRPr>
            </a:lvl1pPr>
          </a:lstStyle>
          <a:p>
            <a:pPr>
              <a:defRPr/>
            </a:pPr>
            <a:endParaRPr lang="en-US"/>
          </a:p>
        </p:txBody>
      </p:sp>
      <p:sp>
        <p:nvSpPr>
          <p:cNvPr id="8" name="Footer Placeholder 7"/>
          <p:cNvSpPr>
            <a:spLocks noGrp="1"/>
          </p:cNvSpPr>
          <p:nvPr>
            <p:ph type="ftr" sz="quarter" idx="11"/>
          </p:nvPr>
        </p:nvSpPr>
        <p:spPr/>
        <p:txBody>
          <a:bodyPr/>
          <a:lstStyle>
            <a:lvl1pPr>
              <a:defRPr>
                <a:cs typeface="Arial" pitchFamily="34" charset="0"/>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pPr>
              <a:defRPr/>
            </a:pPr>
            <a:fld id="{1B51ADF6-F08D-489E-982C-924596FF3AF7}" type="slidenum">
              <a:rPr lang="en-US" altLang="en-US"/>
              <a:pPr>
                <a:defRPr/>
              </a:pPr>
              <a:t>‹#›</a:t>
            </a:fld>
            <a:endParaRPr lang="en-US" altLang="en-US"/>
          </a:p>
        </p:txBody>
      </p:sp>
    </p:spTree>
    <p:extLst>
      <p:ext uri="{BB962C8B-B14F-4D97-AF65-F5344CB8AC3E}">
        <p14:creationId xmlns:p14="http://schemas.microsoft.com/office/powerpoint/2010/main" val="4967916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cs typeface="Arial" pitchFamily="34" charset="0"/>
              </a:defRPr>
            </a:lvl1pPr>
          </a:lstStyle>
          <a:p>
            <a:pPr>
              <a:defRPr/>
            </a:pPr>
            <a:endParaRPr lang="en-US"/>
          </a:p>
        </p:txBody>
      </p:sp>
      <p:sp>
        <p:nvSpPr>
          <p:cNvPr id="4" name="Footer Placeholder 3"/>
          <p:cNvSpPr>
            <a:spLocks noGrp="1"/>
          </p:cNvSpPr>
          <p:nvPr>
            <p:ph type="ftr" sz="quarter" idx="11"/>
          </p:nvPr>
        </p:nvSpPr>
        <p:spPr/>
        <p:txBody>
          <a:bodyPr/>
          <a:lstStyle>
            <a:lvl1pPr>
              <a:defRPr>
                <a:cs typeface="Arial" pitchFamily="34" charset="0"/>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09F91780-31A4-4AE3-A4C9-D31E48B7380B}" type="slidenum">
              <a:rPr lang="en-US" altLang="en-US"/>
              <a:pPr>
                <a:defRPr/>
              </a:pPr>
              <a:t>‹#›</a:t>
            </a:fld>
            <a:endParaRPr lang="en-US" altLang="en-US"/>
          </a:p>
        </p:txBody>
      </p:sp>
    </p:spTree>
    <p:extLst>
      <p:ext uri="{BB962C8B-B14F-4D97-AF65-F5344CB8AC3E}">
        <p14:creationId xmlns:p14="http://schemas.microsoft.com/office/powerpoint/2010/main" val="14629741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cs typeface="Arial" pitchFamily="34" charset="0"/>
              </a:defRPr>
            </a:lvl1pPr>
          </a:lstStyle>
          <a:p>
            <a:pPr>
              <a:defRPr/>
            </a:pPr>
            <a:endParaRPr lang="en-US"/>
          </a:p>
        </p:txBody>
      </p:sp>
      <p:sp>
        <p:nvSpPr>
          <p:cNvPr id="3" name="Footer Placeholder 2"/>
          <p:cNvSpPr>
            <a:spLocks noGrp="1"/>
          </p:cNvSpPr>
          <p:nvPr>
            <p:ph type="ftr" sz="quarter" idx="11"/>
          </p:nvPr>
        </p:nvSpPr>
        <p:spPr/>
        <p:txBody>
          <a:bodyPr/>
          <a:lstStyle>
            <a:lvl1pPr>
              <a:defRPr>
                <a:cs typeface="Arial" pitchFamily="34" charset="0"/>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2544B68F-0D03-4D8D-95AB-A9A4101EC1C6}" type="slidenum">
              <a:rPr lang="en-US" altLang="en-US"/>
              <a:pPr>
                <a:defRPr/>
              </a:pPr>
              <a:t>‹#›</a:t>
            </a:fld>
            <a:endParaRPr lang="en-US" altLang="en-US"/>
          </a:p>
        </p:txBody>
      </p:sp>
    </p:spTree>
    <p:extLst>
      <p:ext uri="{BB962C8B-B14F-4D97-AF65-F5344CB8AC3E}">
        <p14:creationId xmlns:p14="http://schemas.microsoft.com/office/powerpoint/2010/main" val="4129563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cs typeface="Arial" pitchFamily="34" charset="0"/>
              </a:defRPr>
            </a:lvl1pPr>
          </a:lstStyle>
          <a:p>
            <a:pPr>
              <a:defRPr/>
            </a:pPr>
            <a:endParaRPr lang="en-US"/>
          </a:p>
        </p:txBody>
      </p:sp>
      <p:sp>
        <p:nvSpPr>
          <p:cNvPr id="6" name="Footer Placeholder 5"/>
          <p:cNvSpPr>
            <a:spLocks noGrp="1"/>
          </p:cNvSpPr>
          <p:nvPr>
            <p:ph type="ftr" sz="quarter" idx="11"/>
          </p:nvPr>
        </p:nvSpPr>
        <p:spPr/>
        <p:txBody>
          <a:bodyPr/>
          <a:lstStyle>
            <a:lvl1pPr>
              <a:defRPr>
                <a:cs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1B2ED575-99D0-4C60-8E0C-2D13853F1725}" type="slidenum">
              <a:rPr lang="en-US" altLang="en-US"/>
              <a:pPr>
                <a:defRPr/>
              </a:pPr>
              <a:t>‹#›</a:t>
            </a:fld>
            <a:endParaRPr lang="en-US" altLang="en-US"/>
          </a:p>
        </p:txBody>
      </p:sp>
    </p:spTree>
    <p:extLst>
      <p:ext uri="{BB962C8B-B14F-4D97-AF65-F5344CB8AC3E}">
        <p14:creationId xmlns:p14="http://schemas.microsoft.com/office/powerpoint/2010/main" val="30017175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cs typeface="Arial" pitchFamily="34" charset="0"/>
              </a:defRPr>
            </a:lvl1pPr>
          </a:lstStyle>
          <a:p>
            <a:pPr>
              <a:defRPr/>
            </a:pPr>
            <a:endParaRPr lang="en-US"/>
          </a:p>
        </p:txBody>
      </p:sp>
      <p:sp>
        <p:nvSpPr>
          <p:cNvPr id="6" name="Footer Placeholder 5"/>
          <p:cNvSpPr>
            <a:spLocks noGrp="1"/>
          </p:cNvSpPr>
          <p:nvPr>
            <p:ph type="ftr" sz="quarter" idx="11"/>
          </p:nvPr>
        </p:nvSpPr>
        <p:spPr/>
        <p:txBody>
          <a:bodyPr/>
          <a:lstStyle>
            <a:lvl1pPr>
              <a:defRPr>
                <a:cs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8715EA50-F3A1-4A11-A508-C0107BDB9634}" type="slidenum">
              <a:rPr lang="en-US" altLang="en-US"/>
              <a:pPr>
                <a:defRPr/>
              </a:pPr>
              <a:t>‹#›</a:t>
            </a:fld>
            <a:endParaRPr lang="en-US" altLang="en-US"/>
          </a:p>
        </p:txBody>
      </p:sp>
    </p:spTree>
    <p:extLst>
      <p:ext uri="{BB962C8B-B14F-4D97-AF65-F5344CB8AC3E}">
        <p14:creationId xmlns:p14="http://schemas.microsoft.com/office/powerpoint/2010/main" val="30703481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pitchFamily="34" charset="0"/>
              </a:defRPr>
            </a:lvl1pPr>
          </a:lstStyle>
          <a:p>
            <a:pPr>
              <a:defRPr/>
            </a:pPr>
            <a:endParaRPr lang="en-US"/>
          </a:p>
        </p:txBody>
      </p:sp>
      <p:sp>
        <p:nvSpPr>
          <p:cNvPr id="5" name="Footer Placeholder 4"/>
          <p:cNvSpPr>
            <a:spLocks noGrp="1"/>
          </p:cNvSpPr>
          <p:nvPr>
            <p:ph type="ftr" sz="quarter" idx="11"/>
          </p:nvPr>
        </p:nvSpPr>
        <p:spPr/>
        <p:txBody>
          <a:bodyPr/>
          <a:lstStyle>
            <a:lvl1pPr>
              <a:defRPr>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2767B85-EF2D-4E50-99FA-296EB4890E6A}" type="slidenum">
              <a:rPr lang="en-US" altLang="en-US"/>
              <a:pPr>
                <a:defRPr/>
              </a:pPr>
              <a:t>‹#›</a:t>
            </a:fld>
            <a:endParaRPr lang="en-US" altLang="en-US"/>
          </a:p>
        </p:txBody>
      </p:sp>
    </p:spTree>
    <p:extLst>
      <p:ext uri="{BB962C8B-B14F-4D97-AF65-F5344CB8AC3E}">
        <p14:creationId xmlns:p14="http://schemas.microsoft.com/office/powerpoint/2010/main" val="16450946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pitchFamily="34" charset="0"/>
              </a:defRPr>
            </a:lvl1pPr>
          </a:lstStyle>
          <a:p>
            <a:pPr>
              <a:defRPr/>
            </a:pPr>
            <a:endParaRPr lang="en-US"/>
          </a:p>
        </p:txBody>
      </p:sp>
      <p:sp>
        <p:nvSpPr>
          <p:cNvPr id="5" name="Footer Placeholder 4"/>
          <p:cNvSpPr>
            <a:spLocks noGrp="1"/>
          </p:cNvSpPr>
          <p:nvPr>
            <p:ph type="ftr" sz="quarter" idx="11"/>
          </p:nvPr>
        </p:nvSpPr>
        <p:spPr/>
        <p:txBody>
          <a:bodyPr/>
          <a:lstStyle>
            <a:lvl1pPr>
              <a:defRPr>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E492847-528A-4A2F-A02D-8FC1AA6E1CDB}" type="slidenum">
              <a:rPr lang="en-US" altLang="en-US"/>
              <a:pPr>
                <a:defRPr/>
              </a:pPr>
              <a:t>‹#›</a:t>
            </a:fld>
            <a:endParaRPr lang="en-US" altLang="en-US"/>
          </a:p>
        </p:txBody>
      </p:sp>
    </p:spTree>
    <p:extLst>
      <p:ext uri="{BB962C8B-B14F-4D97-AF65-F5344CB8AC3E}">
        <p14:creationId xmlns:p14="http://schemas.microsoft.com/office/powerpoint/2010/main" val="13680984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539B699-6D65-4D67-BBCD-D3298709C3E1}" type="slidenum">
              <a:rPr lang="en-US" altLang="en-US"/>
              <a:pPr>
                <a:defRPr/>
              </a:pPr>
              <a:t>‹#›</a:t>
            </a:fld>
            <a:endParaRPr lang="en-US" altLang="en-US"/>
          </a:p>
        </p:txBody>
      </p:sp>
    </p:spTree>
    <p:extLst>
      <p:ext uri="{BB962C8B-B14F-4D97-AF65-F5344CB8AC3E}">
        <p14:creationId xmlns:p14="http://schemas.microsoft.com/office/powerpoint/2010/main" val="9529684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960D8CE-AE83-474D-AA4D-4BCA782E4182}" type="slidenum">
              <a:rPr lang="en-US" altLang="en-US"/>
              <a:pPr>
                <a:defRPr/>
              </a:pPr>
              <a:t>‹#›</a:t>
            </a:fld>
            <a:endParaRPr lang="en-US" altLang="en-US"/>
          </a:p>
        </p:txBody>
      </p:sp>
    </p:spTree>
    <p:extLst>
      <p:ext uri="{BB962C8B-B14F-4D97-AF65-F5344CB8AC3E}">
        <p14:creationId xmlns:p14="http://schemas.microsoft.com/office/powerpoint/2010/main" val="23013777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67C60A5-03C1-43E0-9F16-5A7DBE61800A}" type="slidenum">
              <a:rPr lang="en-US" altLang="en-US"/>
              <a:pPr>
                <a:defRPr/>
              </a:pPr>
              <a:t>‹#›</a:t>
            </a:fld>
            <a:endParaRPr lang="en-US" altLang="en-US"/>
          </a:p>
        </p:txBody>
      </p:sp>
    </p:spTree>
    <p:extLst>
      <p:ext uri="{BB962C8B-B14F-4D97-AF65-F5344CB8AC3E}">
        <p14:creationId xmlns:p14="http://schemas.microsoft.com/office/powerpoint/2010/main" val="27696595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52DAFF4-3B7B-4F08-AE1B-5A820726DFAD}" type="slidenum">
              <a:rPr lang="en-US" altLang="en-US"/>
              <a:pPr>
                <a:defRPr/>
              </a:pPr>
              <a:t>‹#›</a:t>
            </a:fld>
            <a:endParaRPr lang="en-US" altLang="en-US"/>
          </a:p>
        </p:txBody>
      </p:sp>
    </p:spTree>
    <p:extLst>
      <p:ext uri="{BB962C8B-B14F-4D97-AF65-F5344CB8AC3E}">
        <p14:creationId xmlns:p14="http://schemas.microsoft.com/office/powerpoint/2010/main" val="32223440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E44120D-06FE-440B-A667-9E395D73D7B1}" type="slidenum">
              <a:rPr lang="en-US" altLang="en-US"/>
              <a:pPr>
                <a:defRPr/>
              </a:pPr>
              <a:t>‹#›</a:t>
            </a:fld>
            <a:endParaRPr lang="en-US" altLang="en-US"/>
          </a:p>
        </p:txBody>
      </p:sp>
    </p:spTree>
    <p:extLst>
      <p:ext uri="{BB962C8B-B14F-4D97-AF65-F5344CB8AC3E}">
        <p14:creationId xmlns:p14="http://schemas.microsoft.com/office/powerpoint/2010/main" val="25716627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2DA6873-4205-4E9F-AFAF-0B9B91042610}" type="slidenum">
              <a:rPr lang="en-US" altLang="en-US"/>
              <a:pPr>
                <a:defRPr/>
              </a:pPr>
              <a:t>‹#›</a:t>
            </a:fld>
            <a:endParaRPr lang="en-US" altLang="en-US"/>
          </a:p>
        </p:txBody>
      </p:sp>
    </p:spTree>
    <p:extLst>
      <p:ext uri="{BB962C8B-B14F-4D97-AF65-F5344CB8AC3E}">
        <p14:creationId xmlns:p14="http://schemas.microsoft.com/office/powerpoint/2010/main" val="97593653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9FBB8FB2-EB29-4E8F-B46E-B222594E5CC7}" type="slidenum">
              <a:rPr lang="en-US" altLang="en-US"/>
              <a:pPr>
                <a:defRPr/>
              </a:pPr>
              <a:t>‹#›</a:t>
            </a:fld>
            <a:endParaRPr lang="en-US" altLang="en-US"/>
          </a:p>
        </p:txBody>
      </p:sp>
    </p:spTree>
    <p:extLst>
      <p:ext uri="{BB962C8B-B14F-4D97-AF65-F5344CB8AC3E}">
        <p14:creationId xmlns:p14="http://schemas.microsoft.com/office/powerpoint/2010/main" val="88145783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FE7AA69-A45B-4205-9332-61E5B74B9C15}" type="slidenum">
              <a:rPr lang="en-US" altLang="en-US"/>
              <a:pPr>
                <a:defRPr/>
              </a:pPr>
              <a:t>‹#›</a:t>
            </a:fld>
            <a:endParaRPr lang="en-US" altLang="en-US"/>
          </a:p>
        </p:txBody>
      </p:sp>
    </p:spTree>
    <p:extLst>
      <p:ext uri="{BB962C8B-B14F-4D97-AF65-F5344CB8AC3E}">
        <p14:creationId xmlns:p14="http://schemas.microsoft.com/office/powerpoint/2010/main" val="6410722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D1A96CB-9EDD-40BD-8A76-670A320F3439}" type="slidenum">
              <a:rPr lang="en-US" altLang="en-US"/>
              <a:pPr>
                <a:defRPr/>
              </a:pPr>
              <a:t>‹#›</a:t>
            </a:fld>
            <a:endParaRPr lang="en-US" altLang="en-US"/>
          </a:p>
        </p:txBody>
      </p:sp>
    </p:spTree>
    <p:extLst>
      <p:ext uri="{BB962C8B-B14F-4D97-AF65-F5344CB8AC3E}">
        <p14:creationId xmlns:p14="http://schemas.microsoft.com/office/powerpoint/2010/main" val="189115186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5D0D286-1E15-4F81-8E25-B76C090FB00A}" type="slidenum">
              <a:rPr lang="en-US" altLang="en-US"/>
              <a:pPr>
                <a:defRPr/>
              </a:pPr>
              <a:t>‹#›</a:t>
            </a:fld>
            <a:endParaRPr lang="en-US" altLang="en-US"/>
          </a:p>
        </p:txBody>
      </p:sp>
    </p:spTree>
    <p:extLst>
      <p:ext uri="{BB962C8B-B14F-4D97-AF65-F5344CB8AC3E}">
        <p14:creationId xmlns:p14="http://schemas.microsoft.com/office/powerpoint/2010/main" val="30354139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C05D8B1-9EF3-4818-9954-D83E31F3D811}" type="slidenum">
              <a:rPr lang="en-US" altLang="en-US"/>
              <a:pPr>
                <a:defRPr/>
              </a:pPr>
              <a:t>‹#›</a:t>
            </a:fld>
            <a:endParaRPr lang="en-US" altLang="en-US"/>
          </a:p>
        </p:txBody>
      </p:sp>
    </p:spTree>
    <p:extLst>
      <p:ext uri="{BB962C8B-B14F-4D97-AF65-F5344CB8AC3E}">
        <p14:creationId xmlns:p14="http://schemas.microsoft.com/office/powerpoint/2010/main" val="27036309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5" name="Footer Placeholder 4"/>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DCF4496-E514-4E03-8DAC-84EE2F95E487}" type="slidenum">
              <a:rPr lang="en-US" altLang="en-US"/>
              <a:pPr>
                <a:defRPr/>
              </a:pPr>
              <a:t>‹#›</a:t>
            </a:fld>
            <a:endParaRPr lang="en-US" altLang="en-US"/>
          </a:p>
        </p:txBody>
      </p:sp>
    </p:spTree>
    <p:extLst>
      <p:ext uri="{BB962C8B-B14F-4D97-AF65-F5344CB8AC3E}">
        <p14:creationId xmlns:p14="http://schemas.microsoft.com/office/powerpoint/2010/main" val="266715470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5" name="Footer Placeholder 4"/>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6C27491-EC93-43A3-ABC1-0C3C44D580F9}" type="slidenum">
              <a:rPr lang="en-US" altLang="en-US"/>
              <a:pPr>
                <a:defRPr/>
              </a:pPr>
              <a:t>‹#›</a:t>
            </a:fld>
            <a:endParaRPr lang="en-US" altLang="en-US"/>
          </a:p>
        </p:txBody>
      </p:sp>
    </p:spTree>
    <p:extLst>
      <p:ext uri="{BB962C8B-B14F-4D97-AF65-F5344CB8AC3E}">
        <p14:creationId xmlns:p14="http://schemas.microsoft.com/office/powerpoint/2010/main" val="196112444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5" name="Footer Placeholder 4"/>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83997D5-F625-4243-8125-73FCF2EAB7C1}" type="slidenum">
              <a:rPr lang="en-US" altLang="en-US"/>
              <a:pPr>
                <a:defRPr/>
              </a:pPr>
              <a:t>‹#›</a:t>
            </a:fld>
            <a:endParaRPr lang="en-US" altLang="en-US"/>
          </a:p>
        </p:txBody>
      </p:sp>
    </p:spTree>
    <p:extLst>
      <p:ext uri="{BB962C8B-B14F-4D97-AF65-F5344CB8AC3E}">
        <p14:creationId xmlns:p14="http://schemas.microsoft.com/office/powerpoint/2010/main" val="187645394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6" name="Footer Placeholder 5"/>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143872E7-A085-48DF-AEB0-FD7E289810D5}" type="slidenum">
              <a:rPr lang="en-US" altLang="en-US"/>
              <a:pPr>
                <a:defRPr/>
              </a:pPr>
              <a:t>‹#›</a:t>
            </a:fld>
            <a:endParaRPr lang="en-US" altLang="en-US"/>
          </a:p>
        </p:txBody>
      </p:sp>
    </p:spTree>
    <p:extLst>
      <p:ext uri="{BB962C8B-B14F-4D97-AF65-F5344CB8AC3E}">
        <p14:creationId xmlns:p14="http://schemas.microsoft.com/office/powerpoint/2010/main" val="130656139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8" name="Footer Placeholder 7"/>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pPr>
              <a:defRPr/>
            </a:pPr>
            <a:fld id="{3F2FBAE4-DF35-47EB-B5E6-6C899DB8FBD1}" type="slidenum">
              <a:rPr lang="en-US" altLang="en-US"/>
              <a:pPr>
                <a:defRPr/>
              </a:pPr>
              <a:t>‹#›</a:t>
            </a:fld>
            <a:endParaRPr lang="en-US" altLang="en-US"/>
          </a:p>
        </p:txBody>
      </p:sp>
    </p:spTree>
    <p:extLst>
      <p:ext uri="{BB962C8B-B14F-4D97-AF65-F5344CB8AC3E}">
        <p14:creationId xmlns:p14="http://schemas.microsoft.com/office/powerpoint/2010/main" val="379995805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4" name="Footer Placeholder 3"/>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A6E53B0E-9138-41DD-9157-B2B82DAE812E}" type="slidenum">
              <a:rPr lang="en-US" altLang="en-US"/>
              <a:pPr>
                <a:defRPr/>
              </a:pPr>
              <a:t>‹#›</a:t>
            </a:fld>
            <a:endParaRPr lang="en-US" altLang="en-US"/>
          </a:p>
        </p:txBody>
      </p:sp>
    </p:spTree>
    <p:extLst>
      <p:ext uri="{BB962C8B-B14F-4D97-AF65-F5344CB8AC3E}">
        <p14:creationId xmlns:p14="http://schemas.microsoft.com/office/powerpoint/2010/main" val="348887315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3" name="Footer Placeholder 2"/>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E888DF09-7AFB-437E-9B41-64604DD8FA8D}" type="slidenum">
              <a:rPr lang="en-US" altLang="en-US"/>
              <a:pPr>
                <a:defRPr/>
              </a:pPr>
              <a:t>‹#›</a:t>
            </a:fld>
            <a:endParaRPr lang="en-US" altLang="en-US"/>
          </a:p>
        </p:txBody>
      </p:sp>
    </p:spTree>
    <p:extLst>
      <p:ext uri="{BB962C8B-B14F-4D97-AF65-F5344CB8AC3E}">
        <p14:creationId xmlns:p14="http://schemas.microsoft.com/office/powerpoint/2010/main" val="12144734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6" name="Footer Placeholder 5"/>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287EB8AA-BE22-406E-9BCA-A743F730DF9B}" type="slidenum">
              <a:rPr lang="en-US" altLang="en-US"/>
              <a:pPr>
                <a:defRPr/>
              </a:pPr>
              <a:t>‹#›</a:t>
            </a:fld>
            <a:endParaRPr lang="en-US" altLang="en-US"/>
          </a:p>
        </p:txBody>
      </p:sp>
    </p:spTree>
    <p:extLst>
      <p:ext uri="{BB962C8B-B14F-4D97-AF65-F5344CB8AC3E}">
        <p14:creationId xmlns:p14="http://schemas.microsoft.com/office/powerpoint/2010/main" val="220859764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6" name="Footer Placeholder 5"/>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831DB9B4-527D-4922-AAA2-EE2B8ED377CC}" type="slidenum">
              <a:rPr lang="en-US" altLang="en-US"/>
              <a:pPr>
                <a:defRPr/>
              </a:pPr>
              <a:t>‹#›</a:t>
            </a:fld>
            <a:endParaRPr lang="en-US" altLang="en-US"/>
          </a:p>
        </p:txBody>
      </p:sp>
    </p:spTree>
    <p:extLst>
      <p:ext uri="{BB962C8B-B14F-4D97-AF65-F5344CB8AC3E}">
        <p14:creationId xmlns:p14="http://schemas.microsoft.com/office/powerpoint/2010/main" val="245374397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5" name="Footer Placeholder 4"/>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B189E1E-F0AE-4B1B-A935-5E7CDBEB3B38}" type="slidenum">
              <a:rPr lang="en-US" altLang="en-US"/>
              <a:pPr>
                <a:defRPr/>
              </a:pPr>
              <a:t>‹#›</a:t>
            </a:fld>
            <a:endParaRPr lang="en-US" altLang="en-US"/>
          </a:p>
        </p:txBody>
      </p:sp>
    </p:spTree>
    <p:extLst>
      <p:ext uri="{BB962C8B-B14F-4D97-AF65-F5344CB8AC3E}">
        <p14:creationId xmlns:p14="http://schemas.microsoft.com/office/powerpoint/2010/main" val="138044365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5" name="Footer Placeholder 4"/>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99B155A-4081-48B0-824C-005B5F43AD7B}" type="slidenum">
              <a:rPr lang="en-US" altLang="en-US"/>
              <a:pPr>
                <a:defRPr/>
              </a:pPr>
              <a:t>‹#›</a:t>
            </a:fld>
            <a:endParaRPr lang="en-US" altLang="en-US"/>
          </a:p>
        </p:txBody>
      </p:sp>
    </p:spTree>
    <p:extLst>
      <p:ext uri="{BB962C8B-B14F-4D97-AF65-F5344CB8AC3E}">
        <p14:creationId xmlns:p14="http://schemas.microsoft.com/office/powerpoint/2010/main" val="5362338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7BC1B5B-8859-49A6-9E5D-A2A7762068F7}" type="slidenum">
              <a:rPr lang="en-US" altLang="en-US"/>
              <a:pPr>
                <a:defRPr/>
              </a:pPr>
              <a:t>‹#›</a:t>
            </a:fld>
            <a:endParaRPr lang="en-US" altLang="en-US"/>
          </a:p>
        </p:txBody>
      </p:sp>
    </p:spTree>
    <p:extLst>
      <p:ext uri="{BB962C8B-B14F-4D97-AF65-F5344CB8AC3E}">
        <p14:creationId xmlns:p14="http://schemas.microsoft.com/office/powerpoint/2010/main" val="90965901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B056AD3-7652-49B6-AC32-08ED46BC191B}" type="slidenum">
              <a:rPr lang="en-US" altLang="en-US"/>
              <a:pPr>
                <a:defRPr/>
              </a:pPr>
              <a:t>‹#›</a:t>
            </a:fld>
            <a:endParaRPr lang="en-US" altLang="en-US"/>
          </a:p>
        </p:txBody>
      </p:sp>
    </p:spTree>
    <p:extLst>
      <p:ext uri="{BB962C8B-B14F-4D97-AF65-F5344CB8AC3E}">
        <p14:creationId xmlns:p14="http://schemas.microsoft.com/office/powerpoint/2010/main" val="232427574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C4ED20B-1204-4E52-967D-370C4FAE6E9A}" type="slidenum">
              <a:rPr lang="en-US" altLang="en-US"/>
              <a:pPr>
                <a:defRPr/>
              </a:pPr>
              <a:t>‹#›</a:t>
            </a:fld>
            <a:endParaRPr lang="en-US" altLang="en-US"/>
          </a:p>
        </p:txBody>
      </p:sp>
    </p:spTree>
    <p:extLst>
      <p:ext uri="{BB962C8B-B14F-4D97-AF65-F5344CB8AC3E}">
        <p14:creationId xmlns:p14="http://schemas.microsoft.com/office/powerpoint/2010/main" val="211249243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96309E8-F06A-4041-81A2-BCA6B5C35B03}" type="slidenum">
              <a:rPr lang="en-US" altLang="en-US"/>
              <a:pPr>
                <a:defRPr/>
              </a:pPr>
              <a:t>‹#›</a:t>
            </a:fld>
            <a:endParaRPr lang="en-US" altLang="en-US"/>
          </a:p>
        </p:txBody>
      </p:sp>
    </p:spTree>
    <p:extLst>
      <p:ext uri="{BB962C8B-B14F-4D97-AF65-F5344CB8AC3E}">
        <p14:creationId xmlns:p14="http://schemas.microsoft.com/office/powerpoint/2010/main" val="136619398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41D8B9A1-1892-459B-9769-84E9FB686E30}" type="slidenum">
              <a:rPr lang="en-US" altLang="en-US"/>
              <a:pPr>
                <a:defRPr/>
              </a:pPr>
              <a:t>‹#›</a:t>
            </a:fld>
            <a:endParaRPr lang="en-US" altLang="en-US"/>
          </a:p>
        </p:txBody>
      </p:sp>
    </p:spTree>
    <p:extLst>
      <p:ext uri="{BB962C8B-B14F-4D97-AF65-F5344CB8AC3E}">
        <p14:creationId xmlns:p14="http://schemas.microsoft.com/office/powerpoint/2010/main" val="327058337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62BC21B-72B8-4E9F-A63C-1AFFD828E08F}" type="slidenum">
              <a:rPr lang="en-US" altLang="en-US"/>
              <a:pPr>
                <a:defRPr/>
              </a:pPr>
              <a:t>‹#›</a:t>
            </a:fld>
            <a:endParaRPr lang="en-US" altLang="en-US"/>
          </a:p>
        </p:txBody>
      </p:sp>
    </p:spTree>
    <p:extLst>
      <p:ext uri="{BB962C8B-B14F-4D97-AF65-F5344CB8AC3E}">
        <p14:creationId xmlns:p14="http://schemas.microsoft.com/office/powerpoint/2010/main" val="93252526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4968DDE-738C-4901-A5E3-D3B6EF7F1037}" type="slidenum">
              <a:rPr lang="en-US" altLang="en-US"/>
              <a:pPr>
                <a:defRPr/>
              </a:pPr>
              <a:t>‹#›</a:t>
            </a:fld>
            <a:endParaRPr lang="en-US" altLang="en-US"/>
          </a:p>
        </p:txBody>
      </p:sp>
    </p:spTree>
    <p:extLst>
      <p:ext uri="{BB962C8B-B14F-4D97-AF65-F5344CB8AC3E}">
        <p14:creationId xmlns:p14="http://schemas.microsoft.com/office/powerpoint/2010/main" val="30658823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0ABA3DB-7D1E-47FD-B340-B96591BC543F}" type="slidenum">
              <a:rPr lang="en-US" altLang="en-US"/>
              <a:pPr>
                <a:defRPr/>
              </a:pPr>
              <a:t>‹#›</a:t>
            </a:fld>
            <a:endParaRPr lang="en-US" altLang="en-US"/>
          </a:p>
        </p:txBody>
      </p:sp>
    </p:spTree>
    <p:extLst>
      <p:ext uri="{BB962C8B-B14F-4D97-AF65-F5344CB8AC3E}">
        <p14:creationId xmlns:p14="http://schemas.microsoft.com/office/powerpoint/2010/main" val="252310250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40E2957-44BF-4BF6-AA4C-3D9646E4E8EE}" type="slidenum">
              <a:rPr lang="en-US" altLang="en-US"/>
              <a:pPr>
                <a:defRPr/>
              </a:pPr>
              <a:t>‹#›</a:t>
            </a:fld>
            <a:endParaRPr lang="en-US" altLang="en-US"/>
          </a:p>
        </p:txBody>
      </p:sp>
    </p:spTree>
    <p:extLst>
      <p:ext uri="{BB962C8B-B14F-4D97-AF65-F5344CB8AC3E}">
        <p14:creationId xmlns:p14="http://schemas.microsoft.com/office/powerpoint/2010/main" val="419465915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08E583C-87D2-474C-A93D-DAFE19716FCC}" type="slidenum">
              <a:rPr lang="en-US" altLang="en-US"/>
              <a:pPr>
                <a:defRPr/>
              </a:pPr>
              <a:t>‹#›</a:t>
            </a:fld>
            <a:endParaRPr lang="en-US" altLang="en-US"/>
          </a:p>
        </p:txBody>
      </p:sp>
    </p:spTree>
    <p:extLst>
      <p:ext uri="{BB962C8B-B14F-4D97-AF65-F5344CB8AC3E}">
        <p14:creationId xmlns:p14="http://schemas.microsoft.com/office/powerpoint/2010/main" val="128883988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A337EDA-EBB1-4E13-B43B-512E62FF410F}" type="slidenum">
              <a:rPr lang="en-US" altLang="en-US"/>
              <a:pPr>
                <a:defRPr/>
              </a:pPr>
              <a:t>‹#›</a:t>
            </a:fld>
            <a:endParaRPr lang="en-US" altLang="en-US"/>
          </a:p>
        </p:txBody>
      </p:sp>
    </p:spTree>
    <p:extLst>
      <p:ext uri="{BB962C8B-B14F-4D97-AF65-F5344CB8AC3E}">
        <p14:creationId xmlns:p14="http://schemas.microsoft.com/office/powerpoint/2010/main" val="182903636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cs typeface="Arial" charset="0"/>
              </a:defRPr>
            </a:lvl1pPr>
          </a:lstStyle>
          <a:p>
            <a:pPr>
              <a:defRPr/>
            </a:pPr>
            <a:fld id="{D18D32EB-B9AA-4BBC-A7BA-8D916FFA1390}" type="datetimeFigureOut">
              <a:rPr lang="en-US"/>
              <a:pPr>
                <a:defRPr/>
              </a:pPr>
              <a:t>2/11/2017</a:t>
            </a:fld>
            <a:endParaRPr lang="en-US"/>
          </a:p>
        </p:txBody>
      </p:sp>
      <p:sp>
        <p:nvSpPr>
          <p:cNvPr id="5" name="Footer Placeholder 4"/>
          <p:cNvSpPr>
            <a:spLocks noGrp="1"/>
          </p:cNvSpPr>
          <p:nvPr>
            <p:ph type="ftr" sz="quarter" idx="11"/>
          </p:nvPr>
        </p:nvSpPr>
        <p:spPr/>
        <p:txBody>
          <a:bodyPr/>
          <a:lstStyle>
            <a:lvl1pPr>
              <a:defRPr>
                <a:cs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ED98EDD-08F3-4E7F-8D73-4963C84DF3AD}" type="slidenum">
              <a:rPr lang="en-US" altLang="en-US"/>
              <a:pPr>
                <a:defRPr/>
              </a:pPr>
              <a:t>‹#›</a:t>
            </a:fld>
            <a:endParaRPr lang="en-US" altLang="en-US"/>
          </a:p>
        </p:txBody>
      </p:sp>
    </p:spTree>
    <p:extLst>
      <p:ext uri="{BB962C8B-B14F-4D97-AF65-F5344CB8AC3E}">
        <p14:creationId xmlns:p14="http://schemas.microsoft.com/office/powerpoint/2010/main" val="408302471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cs typeface="Arial" charset="0"/>
              </a:defRPr>
            </a:lvl1pPr>
          </a:lstStyle>
          <a:p>
            <a:pPr>
              <a:defRPr/>
            </a:pPr>
            <a:fld id="{BBBA64C6-8FE0-4A20-B5E1-265FC3C05DC0}" type="datetimeFigureOut">
              <a:rPr lang="en-US"/>
              <a:pPr>
                <a:defRPr/>
              </a:pPr>
              <a:t>2/11/2017</a:t>
            </a:fld>
            <a:endParaRPr lang="en-US"/>
          </a:p>
        </p:txBody>
      </p:sp>
      <p:sp>
        <p:nvSpPr>
          <p:cNvPr id="5" name="Footer Placeholder 4"/>
          <p:cNvSpPr>
            <a:spLocks noGrp="1"/>
          </p:cNvSpPr>
          <p:nvPr>
            <p:ph type="ftr" sz="quarter" idx="11"/>
          </p:nvPr>
        </p:nvSpPr>
        <p:spPr/>
        <p:txBody>
          <a:bodyPr/>
          <a:lstStyle>
            <a:lvl1pPr>
              <a:defRPr>
                <a:cs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AE0AB6D-7E4A-420B-9204-2A40452B7013}" type="slidenum">
              <a:rPr lang="en-US" altLang="en-US"/>
              <a:pPr>
                <a:defRPr/>
              </a:pPr>
              <a:t>‹#›</a:t>
            </a:fld>
            <a:endParaRPr lang="en-US" altLang="en-US"/>
          </a:p>
        </p:txBody>
      </p:sp>
    </p:spTree>
    <p:extLst>
      <p:ext uri="{BB962C8B-B14F-4D97-AF65-F5344CB8AC3E}">
        <p14:creationId xmlns:p14="http://schemas.microsoft.com/office/powerpoint/2010/main" val="53932004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cs typeface="Arial" charset="0"/>
              </a:defRPr>
            </a:lvl1pPr>
          </a:lstStyle>
          <a:p>
            <a:pPr>
              <a:defRPr/>
            </a:pPr>
            <a:fld id="{ACE4ACD0-F6A2-42A9-B491-9443380AEE83}" type="datetimeFigureOut">
              <a:rPr lang="en-US"/>
              <a:pPr>
                <a:defRPr/>
              </a:pPr>
              <a:t>2/11/2017</a:t>
            </a:fld>
            <a:endParaRPr lang="en-US"/>
          </a:p>
        </p:txBody>
      </p:sp>
      <p:sp>
        <p:nvSpPr>
          <p:cNvPr id="5" name="Footer Placeholder 4"/>
          <p:cNvSpPr>
            <a:spLocks noGrp="1"/>
          </p:cNvSpPr>
          <p:nvPr>
            <p:ph type="ftr" sz="quarter" idx="11"/>
          </p:nvPr>
        </p:nvSpPr>
        <p:spPr/>
        <p:txBody>
          <a:bodyPr/>
          <a:lstStyle>
            <a:lvl1pPr>
              <a:defRPr>
                <a:cs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CC09218-9C1E-4BE7-9FE3-094BE2E50F48}" type="slidenum">
              <a:rPr lang="en-US" altLang="en-US"/>
              <a:pPr>
                <a:defRPr/>
              </a:pPr>
              <a:t>‹#›</a:t>
            </a:fld>
            <a:endParaRPr lang="en-US" altLang="en-US"/>
          </a:p>
        </p:txBody>
      </p:sp>
    </p:spTree>
    <p:extLst>
      <p:ext uri="{BB962C8B-B14F-4D97-AF65-F5344CB8AC3E}">
        <p14:creationId xmlns:p14="http://schemas.microsoft.com/office/powerpoint/2010/main" val="281808996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cs typeface="Arial" charset="0"/>
              </a:defRPr>
            </a:lvl1pPr>
          </a:lstStyle>
          <a:p>
            <a:pPr>
              <a:defRPr/>
            </a:pPr>
            <a:fld id="{7A6E999F-99EA-4B8E-B312-55EDA44CE35F}" type="datetimeFigureOut">
              <a:rPr lang="en-US"/>
              <a:pPr>
                <a:defRPr/>
              </a:pPr>
              <a:t>2/11/2017</a:t>
            </a:fld>
            <a:endParaRPr lang="en-US"/>
          </a:p>
        </p:txBody>
      </p:sp>
      <p:sp>
        <p:nvSpPr>
          <p:cNvPr id="6" name="Footer Placeholder 4"/>
          <p:cNvSpPr>
            <a:spLocks noGrp="1"/>
          </p:cNvSpPr>
          <p:nvPr>
            <p:ph type="ftr" sz="quarter" idx="11"/>
          </p:nvPr>
        </p:nvSpPr>
        <p:spPr/>
        <p:txBody>
          <a:bodyPr/>
          <a:lstStyle>
            <a:lvl1pPr>
              <a:defRPr>
                <a:cs typeface="Arial"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F4EDBBC-273A-48EE-A72C-17B1461CDDD4}" type="slidenum">
              <a:rPr lang="en-US" altLang="en-US"/>
              <a:pPr>
                <a:defRPr/>
              </a:pPr>
              <a:t>‹#›</a:t>
            </a:fld>
            <a:endParaRPr lang="en-US" altLang="en-US"/>
          </a:p>
        </p:txBody>
      </p:sp>
    </p:spTree>
    <p:extLst>
      <p:ext uri="{BB962C8B-B14F-4D97-AF65-F5344CB8AC3E}">
        <p14:creationId xmlns:p14="http://schemas.microsoft.com/office/powerpoint/2010/main" val="273302594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cs typeface="Arial" charset="0"/>
              </a:defRPr>
            </a:lvl1pPr>
          </a:lstStyle>
          <a:p>
            <a:pPr>
              <a:defRPr/>
            </a:pPr>
            <a:fld id="{8D10D7DF-0635-4E32-9A89-6E1BC52E9220}" type="datetimeFigureOut">
              <a:rPr lang="en-US"/>
              <a:pPr>
                <a:defRPr/>
              </a:pPr>
              <a:t>2/11/2017</a:t>
            </a:fld>
            <a:endParaRPr lang="en-US"/>
          </a:p>
        </p:txBody>
      </p:sp>
      <p:sp>
        <p:nvSpPr>
          <p:cNvPr id="8" name="Footer Placeholder 4"/>
          <p:cNvSpPr>
            <a:spLocks noGrp="1"/>
          </p:cNvSpPr>
          <p:nvPr>
            <p:ph type="ftr" sz="quarter" idx="11"/>
          </p:nvPr>
        </p:nvSpPr>
        <p:spPr/>
        <p:txBody>
          <a:bodyPr/>
          <a:lstStyle>
            <a:lvl1pPr>
              <a:defRPr>
                <a:cs typeface="Arial" charset="0"/>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F317040B-44A9-4834-9329-E4261C2D20CB}" type="slidenum">
              <a:rPr lang="en-US" altLang="en-US"/>
              <a:pPr>
                <a:defRPr/>
              </a:pPr>
              <a:t>‹#›</a:t>
            </a:fld>
            <a:endParaRPr lang="en-US" altLang="en-US"/>
          </a:p>
        </p:txBody>
      </p:sp>
    </p:spTree>
    <p:extLst>
      <p:ext uri="{BB962C8B-B14F-4D97-AF65-F5344CB8AC3E}">
        <p14:creationId xmlns:p14="http://schemas.microsoft.com/office/powerpoint/2010/main" val="202093885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cs typeface="Arial" charset="0"/>
              </a:defRPr>
            </a:lvl1pPr>
          </a:lstStyle>
          <a:p>
            <a:pPr>
              <a:defRPr/>
            </a:pPr>
            <a:fld id="{50F9D739-5C23-4E94-9CAC-65417F0E111C}" type="datetimeFigureOut">
              <a:rPr lang="en-US"/>
              <a:pPr>
                <a:defRPr/>
              </a:pPr>
              <a:t>2/11/2017</a:t>
            </a:fld>
            <a:endParaRPr lang="en-US"/>
          </a:p>
        </p:txBody>
      </p:sp>
      <p:sp>
        <p:nvSpPr>
          <p:cNvPr id="4" name="Footer Placeholder 4"/>
          <p:cNvSpPr>
            <a:spLocks noGrp="1"/>
          </p:cNvSpPr>
          <p:nvPr>
            <p:ph type="ftr" sz="quarter" idx="11"/>
          </p:nvPr>
        </p:nvSpPr>
        <p:spPr/>
        <p:txBody>
          <a:bodyPr/>
          <a:lstStyle>
            <a:lvl1pPr>
              <a:defRPr>
                <a:cs typeface="Arial" charset="0"/>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C1091FFC-F941-4931-AC48-165FFE8E850D}" type="slidenum">
              <a:rPr lang="en-US" altLang="en-US"/>
              <a:pPr>
                <a:defRPr/>
              </a:pPr>
              <a:t>‹#›</a:t>
            </a:fld>
            <a:endParaRPr lang="en-US" altLang="en-US"/>
          </a:p>
        </p:txBody>
      </p:sp>
    </p:spTree>
    <p:extLst>
      <p:ext uri="{BB962C8B-B14F-4D97-AF65-F5344CB8AC3E}">
        <p14:creationId xmlns:p14="http://schemas.microsoft.com/office/powerpoint/2010/main" val="112602825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cs typeface="Arial" charset="0"/>
              </a:defRPr>
            </a:lvl1pPr>
          </a:lstStyle>
          <a:p>
            <a:pPr>
              <a:defRPr/>
            </a:pPr>
            <a:fld id="{C123D5AC-57FB-42CE-AF1C-943BC5A3DDDF}" type="datetimeFigureOut">
              <a:rPr lang="en-US"/>
              <a:pPr>
                <a:defRPr/>
              </a:pPr>
              <a:t>2/11/2017</a:t>
            </a:fld>
            <a:endParaRPr lang="en-US"/>
          </a:p>
        </p:txBody>
      </p:sp>
      <p:sp>
        <p:nvSpPr>
          <p:cNvPr id="3" name="Footer Placeholder 4"/>
          <p:cNvSpPr>
            <a:spLocks noGrp="1"/>
          </p:cNvSpPr>
          <p:nvPr>
            <p:ph type="ftr" sz="quarter" idx="11"/>
          </p:nvPr>
        </p:nvSpPr>
        <p:spPr/>
        <p:txBody>
          <a:bodyPr/>
          <a:lstStyle>
            <a:lvl1pPr>
              <a:defRPr>
                <a:cs typeface="Arial" charset="0"/>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40D34AE-D12F-4AD5-B955-A79300267A2D}" type="slidenum">
              <a:rPr lang="en-US" altLang="en-US"/>
              <a:pPr>
                <a:defRPr/>
              </a:pPr>
              <a:t>‹#›</a:t>
            </a:fld>
            <a:endParaRPr lang="en-US" altLang="en-US"/>
          </a:p>
        </p:txBody>
      </p:sp>
    </p:spTree>
    <p:extLst>
      <p:ext uri="{BB962C8B-B14F-4D97-AF65-F5344CB8AC3E}">
        <p14:creationId xmlns:p14="http://schemas.microsoft.com/office/powerpoint/2010/main" val="325538125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cs typeface="Arial" charset="0"/>
              </a:defRPr>
            </a:lvl1pPr>
          </a:lstStyle>
          <a:p>
            <a:pPr>
              <a:defRPr/>
            </a:pPr>
            <a:fld id="{71917992-F1F9-44B2-AC54-B39EACDDE9A4}" type="datetimeFigureOut">
              <a:rPr lang="en-US"/>
              <a:pPr>
                <a:defRPr/>
              </a:pPr>
              <a:t>2/11/2017</a:t>
            </a:fld>
            <a:endParaRPr lang="en-US"/>
          </a:p>
        </p:txBody>
      </p:sp>
      <p:sp>
        <p:nvSpPr>
          <p:cNvPr id="6" name="Footer Placeholder 4"/>
          <p:cNvSpPr>
            <a:spLocks noGrp="1"/>
          </p:cNvSpPr>
          <p:nvPr>
            <p:ph type="ftr" sz="quarter" idx="11"/>
          </p:nvPr>
        </p:nvSpPr>
        <p:spPr/>
        <p:txBody>
          <a:bodyPr/>
          <a:lstStyle>
            <a:lvl1pPr>
              <a:defRPr>
                <a:cs typeface="Arial"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8F8A4C4-B5E6-453B-9F92-197F82531409}" type="slidenum">
              <a:rPr lang="en-US" altLang="en-US"/>
              <a:pPr>
                <a:defRPr/>
              </a:pPr>
              <a:t>‹#›</a:t>
            </a:fld>
            <a:endParaRPr lang="en-US" altLang="en-US"/>
          </a:p>
        </p:txBody>
      </p:sp>
    </p:spTree>
    <p:extLst>
      <p:ext uri="{BB962C8B-B14F-4D97-AF65-F5344CB8AC3E}">
        <p14:creationId xmlns:p14="http://schemas.microsoft.com/office/powerpoint/2010/main" val="124176609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cs typeface="Arial" charset="0"/>
              </a:defRPr>
            </a:lvl1pPr>
          </a:lstStyle>
          <a:p>
            <a:pPr>
              <a:defRPr/>
            </a:pPr>
            <a:fld id="{D2E9FD0C-D5C7-4E8C-A9D0-C0D381C3488B}" type="datetimeFigureOut">
              <a:rPr lang="en-US"/>
              <a:pPr>
                <a:defRPr/>
              </a:pPr>
              <a:t>2/11/2017</a:t>
            </a:fld>
            <a:endParaRPr lang="en-US"/>
          </a:p>
        </p:txBody>
      </p:sp>
      <p:sp>
        <p:nvSpPr>
          <p:cNvPr id="6" name="Footer Placeholder 4"/>
          <p:cNvSpPr>
            <a:spLocks noGrp="1"/>
          </p:cNvSpPr>
          <p:nvPr>
            <p:ph type="ftr" sz="quarter" idx="11"/>
          </p:nvPr>
        </p:nvSpPr>
        <p:spPr/>
        <p:txBody>
          <a:bodyPr/>
          <a:lstStyle>
            <a:lvl1pPr>
              <a:defRPr>
                <a:cs typeface="Arial"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BBC144F-D860-428B-A6AD-EE3CD6980AB8}" type="slidenum">
              <a:rPr lang="en-US" altLang="en-US"/>
              <a:pPr>
                <a:defRPr/>
              </a:pPr>
              <a:t>‹#›</a:t>
            </a:fld>
            <a:endParaRPr lang="en-US" altLang="en-US"/>
          </a:p>
        </p:txBody>
      </p:sp>
    </p:spTree>
    <p:extLst>
      <p:ext uri="{BB962C8B-B14F-4D97-AF65-F5344CB8AC3E}">
        <p14:creationId xmlns:p14="http://schemas.microsoft.com/office/powerpoint/2010/main" val="232782398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charset="0"/>
              </a:defRPr>
            </a:lvl1pPr>
          </a:lstStyle>
          <a:p>
            <a:pPr>
              <a:defRPr/>
            </a:pPr>
            <a:fld id="{FCA4621F-ADD4-4645-8585-CB880950B93F}" type="datetimeFigureOut">
              <a:rPr lang="en-US"/>
              <a:pPr>
                <a:defRPr/>
              </a:pPr>
              <a:t>2/11/2017</a:t>
            </a:fld>
            <a:endParaRPr lang="en-US"/>
          </a:p>
        </p:txBody>
      </p:sp>
      <p:sp>
        <p:nvSpPr>
          <p:cNvPr id="5" name="Footer Placeholder 4"/>
          <p:cNvSpPr>
            <a:spLocks noGrp="1"/>
          </p:cNvSpPr>
          <p:nvPr>
            <p:ph type="ftr" sz="quarter" idx="11"/>
          </p:nvPr>
        </p:nvSpPr>
        <p:spPr/>
        <p:txBody>
          <a:bodyPr/>
          <a:lstStyle>
            <a:lvl1pPr>
              <a:defRPr>
                <a:cs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EB5B61C-4A38-48FF-96C0-CD2C40195579}" type="slidenum">
              <a:rPr lang="en-US" altLang="en-US"/>
              <a:pPr>
                <a:defRPr/>
              </a:pPr>
              <a:t>‹#›</a:t>
            </a:fld>
            <a:endParaRPr lang="en-US" altLang="en-US"/>
          </a:p>
        </p:txBody>
      </p:sp>
    </p:spTree>
    <p:extLst>
      <p:ext uri="{BB962C8B-B14F-4D97-AF65-F5344CB8AC3E}">
        <p14:creationId xmlns:p14="http://schemas.microsoft.com/office/powerpoint/2010/main" val="363885213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charset="0"/>
              </a:defRPr>
            </a:lvl1pPr>
          </a:lstStyle>
          <a:p>
            <a:pPr>
              <a:defRPr/>
            </a:pPr>
            <a:fld id="{0630BDEB-FEA2-4923-B2BB-5046BAA68EC3}" type="datetimeFigureOut">
              <a:rPr lang="en-US"/>
              <a:pPr>
                <a:defRPr/>
              </a:pPr>
              <a:t>2/11/2017</a:t>
            </a:fld>
            <a:endParaRPr lang="en-US"/>
          </a:p>
        </p:txBody>
      </p:sp>
      <p:sp>
        <p:nvSpPr>
          <p:cNvPr id="5" name="Footer Placeholder 4"/>
          <p:cNvSpPr>
            <a:spLocks noGrp="1"/>
          </p:cNvSpPr>
          <p:nvPr>
            <p:ph type="ftr" sz="quarter" idx="11"/>
          </p:nvPr>
        </p:nvSpPr>
        <p:spPr/>
        <p:txBody>
          <a:bodyPr/>
          <a:lstStyle>
            <a:lvl1pPr>
              <a:defRPr>
                <a:cs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0255592-5601-452D-80BF-0B96E729F2F3}" type="slidenum">
              <a:rPr lang="en-US" altLang="en-US"/>
              <a:pPr>
                <a:defRPr/>
              </a:pPr>
              <a:t>‹#›</a:t>
            </a:fld>
            <a:endParaRPr lang="en-US" altLang="en-US"/>
          </a:p>
        </p:txBody>
      </p:sp>
    </p:spTree>
    <p:extLst>
      <p:ext uri="{BB962C8B-B14F-4D97-AF65-F5344CB8AC3E}">
        <p14:creationId xmlns:p14="http://schemas.microsoft.com/office/powerpoint/2010/main" val="228610406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eaLnBrk="1" hangingPunct="1">
              <a:defRPr>
                <a:latin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atin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atin typeface="Arial" panose="020B0604020202020204" pitchFamily="34" charset="0"/>
              </a:defRPr>
            </a:lvl1pPr>
          </a:lstStyle>
          <a:p>
            <a:pPr>
              <a:defRPr/>
            </a:pPr>
            <a:fld id="{9B8610EA-42E4-44A1-B5D5-12FC17FA8EDE}" type="slidenum">
              <a:rPr lang="en-US" altLang="en-US"/>
              <a:pPr>
                <a:defRPr/>
              </a:pPr>
              <a:t>‹#›</a:t>
            </a:fld>
            <a:endParaRPr lang="en-US" altLang="en-US"/>
          </a:p>
        </p:txBody>
      </p:sp>
    </p:spTree>
    <p:extLst>
      <p:ext uri="{BB962C8B-B14F-4D97-AF65-F5344CB8AC3E}">
        <p14:creationId xmlns:p14="http://schemas.microsoft.com/office/powerpoint/2010/main" val="280735257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latin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atin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atin typeface="Arial" panose="020B0604020202020204" pitchFamily="34" charset="0"/>
              </a:defRPr>
            </a:lvl1pPr>
          </a:lstStyle>
          <a:p>
            <a:pPr>
              <a:defRPr/>
            </a:pPr>
            <a:fld id="{4662674C-E115-4FFA-A47C-AAE4E4DF4524}" type="slidenum">
              <a:rPr lang="en-US" altLang="en-US"/>
              <a:pPr>
                <a:defRPr/>
              </a:pPr>
              <a:t>‹#›</a:t>
            </a:fld>
            <a:endParaRPr lang="en-US" altLang="en-US"/>
          </a:p>
        </p:txBody>
      </p:sp>
    </p:spTree>
    <p:extLst>
      <p:ext uri="{BB962C8B-B14F-4D97-AF65-F5344CB8AC3E}">
        <p14:creationId xmlns:p14="http://schemas.microsoft.com/office/powerpoint/2010/main" val="102541689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eaLnBrk="1" hangingPunct="1">
              <a:defRPr>
                <a:latin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atin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atin typeface="Arial" panose="020B0604020202020204" pitchFamily="34" charset="0"/>
              </a:defRPr>
            </a:lvl1pPr>
          </a:lstStyle>
          <a:p>
            <a:pPr>
              <a:defRPr/>
            </a:pPr>
            <a:fld id="{76F9B99E-9E87-4D88-BD89-C11FF57C0337}" type="slidenum">
              <a:rPr lang="en-US" altLang="en-US"/>
              <a:pPr>
                <a:defRPr/>
              </a:pPr>
              <a:t>‹#›</a:t>
            </a:fld>
            <a:endParaRPr lang="en-US" altLang="en-US"/>
          </a:p>
        </p:txBody>
      </p:sp>
    </p:spTree>
    <p:extLst>
      <p:ext uri="{BB962C8B-B14F-4D97-AF65-F5344CB8AC3E}">
        <p14:creationId xmlns:p14="http://schemas.microsoft.com/office/powerpoint/2010/main" val="397383938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eaLnBrk="1" hangingPunct="1">
              <a:defRPr>
                <a:latin typeface="Arial"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latin typeface="Arial"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atin typeface="Arial" panose="020B0604020202020204" pitchFamily="34" charset="0"/>
              </a:defRPr>
            </a:lvl1pPr>
          </a:lstStyle>
          <a:p>
            <a:pPr>
              <a:defRPr/>
            </a:pPr>
            <a:fld id="{06181BD2-C4E2-482D-B2CA-7B600A26295E}" type="slidenum">
              <a:rPr lang="en-US" altLang="en-US"/>
              <a:pPr>
                <a:defRPr/>
              </a:pPr>
              <a:t>‹#›</a:t>
            </a:fld>
            <a:endParaRPr lang="en-US" altLang="en-US"/>
          </a:p>
        </p:txBody>
      </p:sp>
    </p:spTree>
    <p:extLst>
      <p:ext uri="{BB962C8B-B14F-4D97-AF65-F5344CB8AC3E}">
        <p14:creationId xmlns:p14="http://schemas.microsoft.com/office/powerpoint/2010/main" val="150168455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eaLnBrk="1" hangingPunct="1">
              <a:defRPr>
                <a:latin typeface="Arial" charset="0"/>
              </a:defRPr>
            </a:lvl1pPr>
          </a:lstStyle>
          <a:p>
            <a:pPr>
              <a:defRPr/>
            </a:pPr>
            <a:endParaRPr lang="en-US"/>
          </a:p>
        </p:txBody>
      </p:sp>
      <p:sp>
        <p:nvSpPr>
          <p:cNvPr id="8" name="Rectangle 5"/>
          <p:cNvSpPr>
            <a:spLocks noGrp="1" noChangeArrowheads="1"/>
          </p:cNvSpPr>
          <p:nvPr>
            <p:ph type="ftr" sz="quarter" idx="11"/>
          </p:nvPr>
        </p:nvSpPr>
        <p:spPr/>
        <p:txBody>
          <a:bodyPr/>
          <a:lstStyle>
            <a:lvl1pPr eaLnBrk="1" hangingPunct="1">
              <a:defRPr>
                <a:latin typeface="Arial" charset="0"/>
              </a:defRPr>
            </a:lvl1pPr>
          </a:lstStyle>
          <a:p>
            <a:pPr>
              <a:defRPr/>
            </a:pPr>
            <a:endParaRPr lang="en-US"/>
          </a:p>
        </p:txBody>
      </p:sp>
      <p:sp>
        <p:nvSpPr>
          <p:cNvPr id="9" name="Rectangle 6"/>
          <p:cNvSpPr>
            <a:spLocks noGrp="1" noChangeArrowheads="1"/>
          </p:cNvSpPr>
          <p:nvPr>
            <p:ph type="sldNum" sz="quarter" idx="12"/>
          </p:nvPr>
        </p:nvSpPr>
        <p:spPr/>
        <p:txBody>
          <a:bodyPr/>
          <a:lstStyle>
            <a:lvl1pPr eaLnBrk="1" hangingPunct="1">
              <a:defRPr>
                <a:latin typeface="Arial" panose="020B0604020202020204" pitchFamily="34" charset="0"/>
              </a:defRPr>
            </a:lvl1pPr>
          </a:lstStyle>
          <a:p>
            <a:pPr>
              <a:defRPr/>
            </a:pPr>
            <a:fld id="{D6111BDB-E546-4EA8-B810-1A52576F8DB1}" type="slidenum">
              <a:rPr lang="en-US" altLang="en-US"/>
              <a:pPr>
                <a:defRPr/>
              </a:pPr>
              <a:t>‹#›</a:t>
            </a:fld>
            <a:endParaRPr lang="en-US" altLang="en-US"/>
          </a:p>
        </p:txBody>
      </p:sp>
    </p:spTree>
    <p:extLst>
      <p:ext uri="{BB962C8B-B14F-4D97-AF65-F5344CB8AC3E}">
        <p14:creationId xmlns:p14="http://schemas.microsoft.com/office/powerpoint/2010/main" val="423654026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eaLnBrk="1" hangingPunct="1">
              <a:defRPr>
                <a:latin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eaLnBrk="1" hangingPunct="1">
              <a:defRPr>
                <a:latin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eaLnBrk="1" hangingPunct="1">
              <a:defRPr>
                <a:latin typeface="Arial" panose="020B0604020202020204" pitchFamily="34" charset="0"/>
              </a:defRPr>
            </a:lvl1pPr>
          </a:lstStyle>
          <a:p>
            <a:pPr>
              <a:defRPr/>
            </a:pPr>
            <a:fld id="{DBFDD5D8-77B2-410E-9A14-65D381ACBA0F}" type="slidenum">
              <a:rPr lang="en-US" altLang="en-US"/>
              <a:pPr>
                <a:defRPr/>
              </a:pPr>
              <a:t>‹#›</a:t>
            </a:fld>
            <a:endParaRPr lang="en-US" altLang="en-US"/>
          </a:p>
        </p:txBody>
      </p:sp>
    </p:spTree>
    <p:extLst>
      <p:ext uri="{BB962C8B-B14F-4D97-AF65-F5344CB8AC3E}">
        <p14:creationId xmlns:p14="http://schemas.microsoft.com/office/powerpoint/2010/main" val="251731188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eaLnBrk="1" hangingPunct="1">
              <a:defRPr>
                <a:latin typeface="Arial" charset="0"/>
              </a:defRPr>
            </a:lvl1pPr>
          </a:lstStyle>
          <a:p>
            <a:pPr>
              <a:defRPr/>
            </a:pPr>
            <a:endParaRPr lang="en-US"/>
          </a:p>
        </p:txBody>
      </p:sp>
      <p:sp>
        <p:nvSpPr>
          <p:cNvPr id="3" name="Rectangle 5"/>
          <p:cNvSpPr>
            <a:spLocks noGrp="1" noChangeArrowheads="1"/>
          </p:cNvSpPr>
          <p:nvPr>
            <p:ph type="ftr" sz="quarter" idx="11"/>
          </p:nvPr>
        </p:nvSpPr>
        <p:spPr/>
        <p:txBody>
          <a:bodyPr/>
          <a:lstStyle>
            <a:lvl1pPr eaLnBrk="1" hangingPunct="1">
              <a:defRPr>
                <a:latin typeface="Arial" charset="0"/>
              </a:defRPr>
            </a:lvl1pPr>
          </a:lstStyle>
          <a:p>
            <a:pPr>
              <a:defRPr/>
            </a:pPr>
            <a:endParaRPr lang="en-US"/>
          </a:p>
        </p:txBody>
      </p:sp>
      <p:sp>
        <p:nvSpPr>
          <p:cNvPr id="4" name="Rectangle 6"/>
          <p:cNvSpPr>
            <a:spLocks noGrp="1" noChangeArrowheads="1"/>
          </p:cNvSpPr>
          <p:nvPr>
            <p:ph type="sldNum" sz="quarter" idx="12"/>
          </p:nvPr>
        </p:nvSpPr>
        <p:spPr/>
        <p:txBody>
          <a:bodyPr/>
          <a:lstStyle>
            <a:lvl1pPr eaLnBrk="1" hangingPunct="1">
              <a:defRPr>
                <a:latin typeface="Arial" panose="020B0604020202020204" pitchFamily="34" charset="0"/>
              </a:defRPr>
            </a:lvl1pPr>
          </a:lstStyle>
          <a:p>
            <a:pPr>
              <a:defRPr/>
            </a:pPr>
            <a:fld id="{7465CBD5-06E7-49C7-BBFE-88A94E739F04}" type="slidenum">
              <a:rPr lang="en-US" altLang="en-US"/>
              <a:pPr>
                <a:defRPr/>
              </a:pPr>
              <a:t>‹#›</a:t>
            </a:fld>
            <a:endParaRPr lang="en-US" altLang="en-US"/>
          </a:p>
        </p:txBody>
      </p:sp>
    </p:spTree>
    <p:extLst>
      <p:ext uri="{BB962C8B-B14F-4D97-AF65-F5344CB8AC3E}">
        <p14:creationId xmlns:p14="http://schemas.microsoft.com/office/powerpoint/2010/main" val="66165813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eaLnBrk="1" hangingPunct="1">
              <a:defRPr>
                <a:latin typeface="Arial"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latin typeface="Arial"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atin typeface="Arial" panose="020B0604020202020204" pitchFamily="34" charset="0"/>
              </a:defRPr>
            </a:lvl1pPr>
          </a:lstStyle>
          <a:p>
            <a:pPr>
              <a:defRPr/>
            </a:pPr>
            <a:fld id="{E4C212A6-38E4-4327-8E03-7F0DFA24FD1A}" type="slidenum">
              <a:rPr lang="en-US" altLang="en-US"/>
              <a:pPr>
                <a:defRPr/>
              </a:pPr>
              <a:t>‹#›</a:t>
            </a:fld>
            <a:endParaRPr lang="en-US" altLang="en-US"/>
          </a:p>
        </p:txBody>
      </p:sp>
    </p:spTree>
    <p:extLst>
      <p:ext uri="{BB962C8B-B14F-4D97-AF65-F5344CB8AC3E}">
        <p14:creationId xmlns:p14="http://schemas.microsoft.com/office/powerpoint/2010/main" val="133719099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eaLnBrk="1" hangingPunct="1">
              <a:defRPr>
                <a:latin typeface="Arial"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latin typeface="Arial"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atin typeface="Arial" panose="020B0604020202020204" pitchFamily="34" charset="0"/>
              </a:defRPr>
            </a:lvl1pPr>
          </a:lstStyle>
          <a:p>
            <a:pPr>
              <a:defRPr/>
            </a:pPr>
            <a:fld id="{AF527B1F-5510-459E-805B-E81435935675}" type="slidenum">
              <a:rPr lang="en-US" altLang="en-US"/>
              <a:pPr>
                <a:defRPr/>
              </a:pPr>
              <a:t>‹#›</a:t>
            </a:fld>
            <a:endParaRPr lang="en-US" altLang="en-US"/>
          </a:p>
        </p:txBody>
      </p:sp>
    </p:spTree>
    <p:extLst>
      <p:ext uri="{BB962C8B-B14F-4D97-AF65-F5344CB8AC3E}">
        <p14:creationId xmlns:p14="http://schemas.microsoft.com/office/powerpoint/2010/main" val="425695525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latin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atin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atin typeface="Arial" panose="020B0604020202020204" pitchFamily="34" charset="0"/>
              </a:defRPr>
            </a:lvl1pPr>
          </a:lstStyle>
          <a:p>
            <a:pPr>
              <a:defRPr/>
            </a:pPr>
            <a:fld id="{1A182C40-AFB2-426B-833B-A5AAAE37D3ED}" type="slidenum">
              <a:rPr lang="en-US" altLang="en-US"/>
              <a:pPr>
                <a:defRPr/>
              </a:pPr>
              <a:t>‹#›</a:t>
            </a:fld>
            <a:endParaRPr lang="en-US" altLang="en-US"/>
          </a:p>
        </p:txBody>
      </p:sp>
    </p:spTree>
    <p:extLst>
      <p:ext uri="{BB962C8B-B14F-4D97-AF65-F5344CB8AC3E}">
        <p14:creationId xmlns:p14="http://schemas.microsoft.com/office/powerpoint/2010/main" val="220156744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latin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atin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atin typeface="Arial" panose="020B0604020202020204" pitchFamily="34" charset="0"/>
              </a:defRPr>
            </a:lvl1pPr>
          </a:lstStyle>
          <a:p>
            <a:pPr>
              <a:defRPr/>
            </a:pPr>
            <a:fld id="{F0B3A60F-97C8-44D4-A520-EFAF464AFC93}" type="slidenum">
              <a:rPr lang="en-US" altLang="en-US"/>
              <a:pPr>
                <a:defRPr/>
              </a:pPr>
              <a:t>‹#›</a:t>
            </a:fld>
            <a:endParaRPr lang="en-US" altLang="en-US"/>
          </a:p>
        </p:txBody>
      </p:sp>
    </p:spTree>
    <p:extLst>
      <p:ext uri="{BB962C8B-B14F-4D97-AF65-F5344CB8AC3E}">
        <p14:creationId xmlns:p14="http://schemas.microsoft.com/office/powerpoint/2010/main" val="132876772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eaLnBrk="1" hangingPunct="1">
              <a:defRPr>
                <a:latin typeface="Arial"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latin typeface="Arial"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atin typeface="Arial" panose="020B0604020202020204" pitchFamily="34" charset="0"/>
              </a:defRPr>
            </a:lvl1pPr>
          </a:lstStyle>
          <a:p>
            <a:pPr>
              <a:defRPr/>
            </a:pPr>
            <a:fld id="{59B76CE1-3B08-4569-B289-CC971DCF037F}" type="slidenum">
              <a:rPr lang="en-US" altLang="en-US"/>
              <a:pPr>
                <a:defRPr/>
              </a:pPr>
              <a:t>‹#›</a:t>
            </a:fld>
            <a:endParaRPr lang="en-US" altLang="en-US"/>
          </a:p>
        </p:txBody>
      </p:sp>
    </p:spTree>
    <p:extLst>
      <p:ext uri="{BB962C8B-B14F-4D97-AF65-F5344CB8AC3E}">
        <p14:creationId xmlns:p14="http://schemas.microsoft.com/office/powerpoint/2010/main" val="17182484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0D6748F0-FEBF-421E-9D02-82BF426A7671}" type="datetimeFigureOut">
              <a:rPr lang="en-US"/>
              <a:pPr>
                <a:defRPr/>
              </a:pPr>
              <a:t>2/11/2017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510E544-8689-4304-82DA-D351B0ADCD66}" type="slidenum">
              <a:rPr lang="en-US" altLang="en-US"/>
              <a:pPr>
                <a:defRPr/>
              </a:pPr>
              <a:t>‹#›</a:t>
            </a:fld>
            <a:endParaRPr lang="en-US" altLang="en-US"/>
          </a:p>
        </p:txBody>
      </p:sp>
    </p:spTree>
    <p:extLst>
      <p:ext uri="{BB962C8B-B14F-4D97-AF65-F5344CB8AC3E}">
        <p14:creationId xmlns:p14="http://schemas.microsoft.com/office/powerpoint/2010/main" val="210109854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060A5699-BD04-4D86-8F8F-B8609DBFF33F}" type="datetimeFigureOut">
              <a:rPr lang="en-US"/>
              <a:pPr>
                <a:defRPr/>
              </a:pPr>
              <a:t>2/11/2017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311C844-C540-4165-8432-722141C64AC5}" type="slidenum">
              <a:rPr lang="en-US" altLang="en-US"/>
              <a:pPr>
                <a:defRPr/>
              </a:pPr>
              <a:t>‹#›</a:t>
            </a:fld>
            <a:endParaRPr lang="en-US" altLang="en-US"/>
          </a:p>
        </p:txBody>
      </p:sp>
    </p:spTree>
    <p:extLst>
      <p:ext uri="{BB962C8B-B14F-4D97-AF65-F5344CB8AC3E}">
        <p14:creationId xmlns:p14="http://schemas.microsoft.com/office/powerpoint/2010/main" val="46438527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2A09844B-77E4-434F-A467-A076E94AE2FD}" type="datetimeFigureOut">
              <a:rPr lang="en-US"/>
              <a:pPr>
                <a:defRPr/>
              </a:pPr>
              <a:t>2/11/2017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3C98BB2-4370-4D52-B81A-7C2701E39317}" type="slidenum">
              <a:rPr lang="en-US" altLang="en-US"/>
              <a:pPr>
                <a:defRPr/>
              </a:pPr>
              <a:t>‹#›</a:t>
            </a:fld>
            <a:endParaRPr lang="en-US" altLang="en-US"/>
          </a:p>
        </p:txBody>
      </p:sp>
    </p:spTree>
    <p:extLst>
      <p:ext uri="{BB962C8B-B14F-4D97-AF65-F5344CB8AC3E}">
        <p14:creationId xmlns:p14="http://schemas.microsoft.com/office/powerpoint/2010/main" val="156713783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A03F08D-7DBE-4BDB-9F3D-71368E347719}" type="datetimeFigureOut">
              <a:rPr lang="en-US"/>
              <a:pPr>
                <a:defRPr/>
              </a:pPr>
              <a:t>2/11/2017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94C595A-9221-4C27-86CC-6DF444ACC7EF}" type="slidenum">
              <a:rPr lang="en-US" altLang="en-US"/>
              <a:pPr>
                <a:defRPr/>
              </a:pPr>
              <a:t>‹#›</a:t>
            </a:fld>
            <a:endParaRPr lang="en-US" altLang="en-US"/>
          </a:p>
        </p:txBody>
      </p:sp>
    </p:spTree>
    <p:extLst>
      <p:ext uri="{BB962C8B-B14F-4D97-AF65-F5344CB8AC3E}">
        <p14:creationId xmlns:p14="http://schemas.microsoft.com/office/powerpoint/2010/main" val="419387105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62CAA0B2-686A-4BA8-956D-AB9A5D71A9A4}" type="datetimeFigureOut">
              <a:rPr lang="en-US"/>
              <a:pPr>
                <a:defRPr/>
              </a:pPr>
              <a:t>2/11/2017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D0EBD3B2-3902-495E-957B-E3DE316C61BE}" type="slidenum">
              <a:rPr lang="en-US" altLang="en-US"/>
              <a:pPr>
                <a:defRPr/>
              </a:pPr>
              <a:t>‹#›</a:t>
            </a:fld>
            <a:endParaRPr lang="en-US" altLang="en-US"/>
          </a:p>
        </p:txBody>
      </p:sp>
    </p:spTree>
    <p:extLst>
      <p:ext uri="{BB962C8B-B14F-4D97-AF65-F5344CB8AC3E}">
        <p14:creationId xmlns:p14="http://schemas.microsoft.com/office/powerpoint/2010/main" val="217464907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BB726CCB-480E-471F-9AD8-646CA282D3B6}" type="datetimeFigureOut">
              <a:rPr lang="en-US"/>
              <a:pPr>
                <a:defRPr/>
              </a:pPr>
              <a:t>2/11/2017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DB64624-752B-49CE-A73D-7347CD505135}" type="slidenum">
              <a:rPr lang="en-US" altLang="en-US"/>
              <a:pPr>
                <a:defRPr/>
              </a:pPr>
              <a:t>‹#›</a:t>
            </a:fld>
            <a:endParaRPr lang="en-US" altLang="en-US"/>
          </a:p>
        </p:txBody>
      </p:sp>
    </p:spTree>
    <p:extLst>
      <p:ext uri="{BB962C8B-B14F-4D97-AF65-F5344CB8AC3E}">
        <p14:creationId xmlns:p14="http://schemas.microsoft.com/office/powerpoint/2010/main" val="423875535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BD5EE94-A653-4866-A176-5DC1A70E5C33}" type="datetimeFigureOut">
              <a:rPr lang="en-US"/>
              <a:pPr>
                <a:defRPr/>
              </a:pPr>
              <a:t>2/11/2017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033B776D-B691-43AA-8837-EBDA93C260F7}" type="slidenum">
              <a:rPr lang="en-US" altLang="en-US"/>
              <a:pPr>
                <a:defRPr/>
              </a:pPr>
              <a:t>‹#›</a:t>
            </a:fld>
            <a:endParaRPr lang="en-US" altLang="en-US"/>
          </a:p>
        </p:txBody>
      </p:sp>
    </p:spTree>
    <p:extLst>
      <p:ext uri="{BB962C8B-B14F-4D97-AF65-F5344CB8AC3E}">
        <p14:creationId xmlns:p14="http://schemas.microsoft.com/office/powerpoint/2010/main" val="185681875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5E75861-9B76-4BEE-87B1-A30C31B3AB5C}" type="datetimeFigureOut">
              <a:rPr lang="en-US"/>
              <a:pPr>
                <a:defRPr/>
              </a:pPr>
              <a:t>2/11/2017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CE99F5E-E994-4F05-835C-4B29B5D544D7}" type="slidenum">
              <a:rPr lang="en-US" altLang="en-US"/>
              <a:pPr>
                <a:defRPr/>
              </a:pPr>
              <a:t>‹#›</a:t>
            </a:fld>
            <a:endParaRPr lang="en-US" altLang="en-US"/>
          </a:p>
        </p:txBody>
      </p:sp>
    </p:spTree>
    <p:extLst>
      <p:ext uri="{BB962C8B-B14F-4D97-AF65-F5344CB8AC3E}">
        <p14:creationId xmlns:p14="http://schemas.microsoft.com/office/powerpoint/2010/main" val="374884262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707CA0D-A43C-4ABA-B699-3703B3627C70}" type="datetimeFigureOut">
              <a:rPr lang="en-US"/>
              <a:pPr>
                <a:defRPr/>
              </a:pPr>
              <a:t>2/11/2017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0B97057-F778-4D12-AA9A-2958B46A326A}" type="slidenum">
              <a:rPr lang="en-US" altLang="en-US"/>
              <a:pPr>
                <a:defRPr/>
              </a:pPr>
              <a:t>‹#›</a:t>
            </a:fld>
            <a:endParaRPr lang="en-US" altLang="en-US"/>
          </a:p>
        </p:txBody>
      </p:sp>
    </p:spTree>
    <p:extLst>
      <p:ext uri="{BB962C8B-B14F-4D97-AF65-F5344CB8AC3E}">
        <p14:creationId xmlns:p14="http://schemas.microsoft.com/office/powerpoint/2010/main" val="256258619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260E7CE-8A36-47E5-AF04-CE3BB92A78A8}" type="datetimeFigureOut">
              <a:rPr lang="en-US"/>
              <a:pPr>
                <a:defRPr/>
              </a:pPr>
              <a:t>2/11/2017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40F9E33-D6A1-41A7-B0B3-4212BFBAA68B}" type="slidenum">
              <a:rPr lang="en-US" altLang="en-US"/>
              <a:pPr>
                <a:defRPr/>
              </a:pPr>
              <a:t>‹#›</a:t>
            </a:fld>
            <a:endParaRPr lang="en-US" altLang="en-US"/>
          </a:p>
        </p:txBody>
      </p:sp>
    </p:spTree>
    <p:extLst>
      <p:ext uri="{BB962C8B-B14F-4D97-AF65-F5344CB8AC3E}">
        <p14:creationId xmlns:p14="http://schemas.microsoft.com/office/powerpoint/2010/main" val="137620831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426F83F-CC2E-4956-80CD-93790EBC04CA}" type="datetimeFigureOut">
              <a:rPr lang="en-US"/>
              <a:pPr>
                <a:defRPr/>
              </a:pPr>
              <a:t>2/11/2017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75DDD62-DA10-49BD-9469-944CF37E428D}" type="slidenum">
              <a:rPr lang="en-US" altLang="en-US"/>
              <a:pPr>
                <a:defRPr/>
              </a:pPr>
              <a:t>‹#›</a:t>
            </a:fld>
            <a:endParaRPr lang="en-US" altLang="en-US"/>
          </a:p>
        </p:txBody>
      </p:sp>
    </p:spTree>
    <p:extLst>
      <p:ext uri="{BB962C8B-B14F-4D97-AF65-F5344CB8AC3E}">
        <p14:creationId xmlns:p14="http://schemas.microsoft.com/office/powerpoint/2010/main" val="200526929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315200" cy="609600"/>
          </a:xfrm>
        </p:spPr>
        <p:txBody>
          <a:bodyPr/>
          <a:lstStyle/>
          <a:p>
            <a:r>
              <a:rPr lang="en-US"/>
              <a:t>Click to edit Master title style</a:t>
            </a:r>
            <a:endParaRPr lang="de-CH"/>
          </a:p>
        </p:txBody>
      </p:sp>
      <p:sp>
        <p:nvSpPr>
          <p:cNvPr id="3" name="Text Placeholder 2"/>
          <p:cNvSpPr>
            <a:spLocks noGrp="1"/>
          </p:cNvSpPr>
          <p:nvPr>
            <p:ph type="body" sz="half" idx="1"/>
          </p:nvPr>
        </p:nvSpPr>
        <p:spPr>
          <a:xfrm>
            <a:off x="457200" y="1219200"/>
            <a:ext cx="42672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CH"/>
          </a:p>
        </p:txBody>
      </p:sp>
      <p:sp>
        <p:nvSpPr>
          <p:cNvPr id="4" name="Content Placeholder 3"/>
          <p:cNvSpPr>
            <a:spLocks noGrp="1"/>
          </p:cNvSpPr>
          <p:nvPr>
            <p:ph sz="quarter" idx="2"/>
          </p:nvPr>
        </p:nvSpPr>
        <p:spPr>
          <a:xfrm>
            <a:off x="4876800" y="1219200"/>
            <a:ext cx="4267200"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CH"/>
          </a:p>
        </p:txBody>
      </p:sp>
      <p:sp>
        <p:nvSpPr>
          <p:cNvPr id="5" name="Content Placeholder 4"/>
          <p:cNvSpPr>
            <a:spLocks noGrp="1"/>
          </p:cNvSpPr>
          <p:nvPr>
            <p:ph sz="quarter" idx="3"/>
          </p:nvPr>
        </p:nvSpPr>
        <p:spPr>
          <a:xfrm>
            <a:off x="4876800" y="3543300"/>
            <a:ext cx="4267200"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CH"/>
          </a:p>
        </p:txBody>
      </p:sp>
      <p:sp>
        <p:nvSpPr>
          <p:cNvPr id="6" name="Rectangle 4"/>
          <p:cNvSpPr>
            <a:spLocks noGrp="1" noChangeArrowheads="1"/>
          </p:cNvSpPr>
          <p:nvPr>
            <p:ph type="sldNum" sz="quarter" idx="10"/>
          </p:nvPr>
        </p:nvSpPr>
        <p:spPr/>
        <p:txBody>
          <a:bodyPr/>
          <a:lstStyle>
            <a:lvl1pPr>
              <a:defRPr/>
            </a:lvl1pPr>
          </a:lstStyle>
          <a:p>
            <a:pPr>
              <a:defRPr/>
            </a:pPr>
            <a:fld id="{F49C58F2-1DF8-43FB-B8CE-A3D8090BED5A}" type="slidenum">
              <a:rPr lang="de-DE" altLang="en-US"/>
              <a:pPr>
                <a:defRPr/>
              </a:pPr>
              <a:t>‹#›</a:t>
            </a:fld>
            <a:endParaRPr lang="de-DE" altLang="en-US"/>
          </a:p>
        </p:txBody>
      </p:sp>
      <p:sp>
        <p:nvSpPr>
          <p:cNvPr id="7" name="Rectangle 6"/>
          <p:cNvSpPr>
            <a:spLocks noGrp="1" noChangeArrowheads="1"/>
          </p:cNvSpPr>
          <p:nvPr>
            <p:ph type="ftr" sz="quarter" idx="11"/>
          </p:nvPr>
        </p:nvSpPr>
        <p:spPr/>
        <p:txBody>
          <a:bodyPr/>
          <a:lstStyle>
            <a:lvl1pPr>
              <a:defRPr/>
            </a:lvl1pPr>
          </a:lstStyle>
          <a:p>
            <a:pPr>
              <a:defRPr/>
            </a:pPr>
            <a:r>
              <a:rPr lang="de-DE"/>
              <a:t>K. Grauman, B. Leibe</a:t>
            </a:r>
          </a:p>
        </p:txBody>
      </p:sp>
    </p:spTree>
    <p:extLst>
      <p:ext uri="{BB962C8B-B14F-4D97-AF65-F5344CB8AC3E}">
        <p14:creationId xmlns:p14="http://schemas.microsoft.com/office/powerpoint/2010/main" val="377407261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eaLnBrk="0" hangingPunct="0">
              <a:defRPr>
                <a:cs typeface="Arial" panose="020B0604020202020204" pitchFamily="34" charset="0"/>
              </a:defRPr>
            </a:lvl1pPr>
          </a:lstStyle>
          <a:p>
            <a:pPr>
              <a:defRPr/>
            </a:pPr>
            <a:fld id="{89A651C7-D300-4B30-BCAB-5373F20588B1}" type="datetimeFigureOut">
              <a:rPr lang="en-US"/>
              <a:pPr>
                <a:defRPr/>
              </a:pPr>
              <a:t>2/11/2017</a:t>
            </a:fld>
            <a:endParaRPr lang="en-US"/>
          </a:p>
        </p:txBody>
      </p:sp>
      <p:sp>
        <p:nvSpPr>
          <p:cNvPr id="5" name="Footer Placeholder 4"/>
          <p:cNvSpPr>
            <a:spLocks noGrp="1"/>
          </p:cNvSpPr>
          <p:nvPr>
            <p:ph type="ftr" sz="quarter" idx="11"/>
          </p:nvPr>
        </p:nvSpPr>
        <p:spPr/>
        <p:txBody>
          <a:bodyPr/>
          <a:lstStyle>
            <a:lvl1pPr eaLnBrk="0" hangingPunct="0">
              <a:defRPr>
                <a:cs typeface="Arial" panose="020B0604020202020204"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A04E61A5-AE7F-4B1C-9D6F-E437CCA05D10}" type="slidenum">
              <a:rPr lang="en-US"/>
              <a:pPr>
                <a:defRPr/>
              </a:pPr>
              <a:t>‹#›</a:t>
            </a:fld>
            <a:endParaRPr lang="en-US"/>
          </a:p>
        </p:txBody>
      </p:sp>
    </p:spTree>
    <p:extLst>
      <p:ext uri="{BB962C8B-B14F-4D97-AF65-F5344CB8AC3E}">
        <p14:creationId xmlns:p14="http://schemas.microsoft.com/office/powerpoint/2010/main" val="82474165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eaLnBrk="0" hangingPunct="0">
              <a:defRPr>
                <a:cs typeface="Arial" panose="020B0604020202020204" pitchFamily="34" charset="0"/>
              </a:defRPr>
            </a:lvl1pPr>
          </a:lstStyle>
          <a:p>
            <a:pPr>
              <a:defRPr/>
            </a:pPr>
            <a:fld id="{87973659-41DA-400D-A270-05F807814A07}" type="datetimeFigureOut">
              <a:rPr lang="en-US"/>
              <a:pPr>
                <a:defRPr/>
              </a:pPr>
              <a:t>2/11/2017</a:t>
            </a:fld>
            <a:endParaRPr lang="en-US"/>
          </a:p>
        </p:txBody>
      </p:sp>
      <p:sp>
        <p:nvSpPr>
          <p:cNvPr id="5" name="Footer Placeholder 4"/>
          <p:cNvSpPr>
            <a:spLocks noGrp="1"/>
          </p:cNvSpPr>
          <p:nvPr>
            <p:ph type="ftr" sz="quarter" idx="11"/>
          </p:nvPr>
        </p:nvSpPr>
        <p:spPr/>
        <p:txBody>
          <a:bodyPr/>
          <a:lstStyle>
            <a:lvl1pPr eaLnBrk="0" hangingPunct="0">
              <a:defRPr>
                <a:cs typeface="Arial" panose="020B0604020202020204"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8A00BC3E-87F3-43A2-8F9D-F99FF792E67D}" type="slidenum">
              <a:rPr lang="en-US"/>
              <a:pPr>
                <a:defRPr/>
              </a:pPr>
              <a:t>‹#›</a:t>
            </a:fld>
            <a:endParaRPr lang="en-US"/>
          </a:p>
        </p:txBody>
      </p:sp>
    </p:spTree>
    <p:extLst>
      <p:ext uri="{BB962C8B-B14F-4D97-AF65-F5344CB8AC3E}">
        <p14:creationId xmlns:p14="http://schemas.microsoft.com/office/powerpoint/2010/main" val="321970922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eaLnBrk="0" hangingPunct="0">
              <a:defRPr>
                <a:cs typeface="Arial" panose="020B0604020202020204" pitchFamily="34" charset="0"/>
              </a:defRPr>
            </a:lvl1pPr>
          </a:lstStyle>
          <a:p>
            <a:pPr>
              <a:defRPr/>
            </a:pPr>
            <a:fld id="{A4B41C84-EFA3-425F-9E28-03DC0C66D7A7}" type="datetimeFigureOut">
              <a:rPr lang="en-US"/>
              <a:pPr>
                <a:defRPr/>
              </a:pPr>
              <a:t>2/11/2017</a:t>
            </a:fld>
            <a:endParaRPr lang="en-US"/>
          </a:p>
        </p:txBody>
      </p:sp>
      <p:sp>
        <p:nvSpPr>
          <p:cNvPr id="5" name="Footer Placeholder 4"/>
          <p:cNvSpPr>
            <a:spLocks noGrp="1"/>
          </p:cNvSpPr>
          <p:nvPr>
            <p:ph type="ftr" sz="quarter" idx="11"/>
          </p:nvPr>
        </p:nvSpPr>
        <p:spPr/>
        <p:txBody>
          <a:bodyPr/>
          <a:lstStyle>
            <a:lvl1pPr eaLnBrk="0" hangingPunct="0">
              <a:defRPr>
                <a:cs typeface="Arial" panose="020B0604020202020204"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3F93F8CA-44D3-4BEF-A20F-252166BC6EF8}" type="slidenum">
              <a:rPr lang="en-US"/>
              <a:pPr>
                <a:defRPr/>
              </a:pPr>
              <a:t>‹#›</a:t>
            </a:fld>
            <a:endParaRPr lang="en-US"/>
          </a:p>
        </p:txBody>
      </p:sp>
    </p:spTree>
    <p:extLst>
      <p:ext uri="{BB962C8B-B14F-4D97-AF65-F5344CB8AC3E}">
        <p14:creationId xmlns:p14="http://schemas.microsoft.com/office/powerpoint/2010/main" val="373275885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eaLnBrk="0" hangingPunct="0">
              <a:defRPr>
                <a:cs typeface="Arial" panose="020B0604020202020204" pitchFamily="34" charset="0"/>
              </a:defRPr>
            </a:lvl1pPr>
          </a:lstStyle>
          <a:p>
            <a:pPr>
              <a:defRPr/>
            </a:pPr>
            <a:fld id="{1B99B019-8D40-4EED-891E-692EF1F2F784}" type="datetimeFigureOut">
              <a:rPr lang="en-US"/>
              <a:pPr>
                <a:defRPr/>
              </a:pPr>
              <a:t>2/11/2017</a:t>
            </a:fld>
            <a:endParaRPr lang="en-US"/>
          </a:p>
        </p:txBody>
      </p:sp>
      <p:sp>
        <p:nvSpPr>
          <p:cNvPr id="6" name="Footer Placeholder 4"/>
          <p:cNvSpPr>
            <a:spLocks noGrp="1"/>
          </p:cNvSpPr>
          <p:nvPr>
            <p:ph type="ftr" sz="quarter" idx="11"/>
          </p:nvPr>
        </p:nvSpPr>
        <p:spPr/>
        <p:txBody>
          <a:bodyPr/>
          <a:lstStyle>
            <a:lvl1pPr eaLnBrk="0" hangingPunct="0">
              <a:defRPr>
                <a:cs typeface="Arial" panose="020B0604020202020204" pitchFamily="34" charset="0"/>
              </a:defRPr>
            </a:lvl1pPr>
          </a:lstStyle>
          <a:p>
            <a:pPr>
              <a:defRPr/>
            </a:pPr>
            <a:endParaRPr lang="en-US"/>
          </a:p>
        </p:txBody>
      </p:sp>
      <p:sp>
        <p:nvSpPr>
          <p:cNvPr id="7" name="Slide Number Placeholder 5"/>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5DBA3AE4-4690-40AC-9479-B73B390EB794}" type="slidenum">
              <a:rPr lang="en-US"/>
              <a:pPr>
                <a:defRPr/>
              </a:pPr>
              <a:t>‹#›</a:t>
            </a:fld>
            <a:endParaRPr lang="en-US"/>
          </a:p>
        </p:txBody>
      </p:sp>
    </p:spTree>
    <p:extLst>
      <p:ext uri="{BB962C8B-B14F-4D97-AF65-F5344CB8AC3E}">
        <p14:creationId xmlns:p14="http://schemas.microsoft.com/office/powerpoint/2010/main" val="405763726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eaLnBrk="0" hangingPunct="0">
              <a:defRPr>
                <a:cs typeface="Arial" panose="020B0604020202020204" pitchFamily="34" charset="0"/>
              </a:defRPr>
            </a:lvl1pPr>
          </a:lstStyle>
          <a:p>
            <a:pPr>
              <a:defRPr/>
            </a:pPr>
            <a:fld id="{77C44976-6367-4FF2-A75E-25DE52958DFF}" type="datetimeFigureOut">
              <a:rPr lang="en-US"/>
              <a:pPr>
                <a:defRPr/>
              </a:pPr>
              <a:t>2/11/2017</a:t>
            </a:fld>
            <a:endParaRPr lang="en-US"/>
          </a:p>
        </p:txBody>
      </p:sp>
      <p:sp>
        <p:nvSpPr>
          <p:cNvPr id="8" name="Footer Placeholder 4"/>
          <p:cNvSpPr>
            <a:spLocks noGrp="1"/>
          </p:cNvSpPr>
          <p:nvPr>
            <p:ph type="ftr" sz="quarter" idx="11"/>
          </p:nvPr>
        </p:nvSpPr>
        <p:spPr/>
        <p:txBody>
          <a:bodyPr/>
          <a:lstStyle>
            <a:lvl1pPr eaLnBrk="0" hangingPunct="0">
              <a:defRPr>
                <a:cs typeface="Arial" panose="020B0604020202020204" pitchFamily="34" charset="0"/>
              </a:defRPr>
            </a:lvl1pPr>
          </a:lstStyle>
          <a:p>
            <a:pPr>
              <a:defRPr/>
            </a:pPr>
            <a:endParaRPr lang="en-US"/>
          </a:p>
        </p:txBody>
      </p:sp>
      <p:sp>
        <p:nvSpPr>
          <p:cNvPr id="9" name="Slide Number Placeholder 5"/>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20D5CA77-9F60-4E86-A809-547FB7474F50}" type="slidenum">
              <a:rPr lang="en-US"/>
              <a:pPr>
                <a:defRPr/>
              </a:pPr>
              <a:t>‹#›</a:t>
            </a:fld>
            <a:endParaRPr lang="en-US"/>
          </a:p>
        </p:txBody>
      </p:sp>
    </p:spTree>
    <p:extLst>
      <p:ext uri="{BB962C8B-B14F-4D97-AF65-F5344CB8AC3E}">
        <p14:creationId xmlns:p14="http://schemas.microsoft.com/office/powerpoint/2010/main" val="78783917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eaLnBrk="0" hangingPunct="0">
              <a:defRPr>
                <a:cs typeface="Arial" panose="020B0604020202020204" pitchFamily="34" charset="0"/>
              </a:defRPr>
            </a:lvl1pPr>
          </a:lstStyle>
          <a:p>
            <a:pPr>
              <a:defRPr/>
            </a:pPr>
            <a:fld id="{81F7561D-7895-4031-823F-850BE91E4106}" type="datetimeFigureOut">
              <a:rPr lang="en-US"/>
              <a:pPr>
                <a:defRPr/>
              </a:pPr>
              <a:t>2/11/2017</a:t>
            </a:fld>
            <a:endParaRPr lang="en-US"/>
          </a:p>
        </p:txBody>
      </p:sp>
      <p:sp>
        <p:nvSpPr>
          <p:cNvPr id="4" name="Footer Placeholder 4"/>
          <p:cNvSpPr>
            <a:spLocks noGrp="1"/>
          </p:cNvSpPr>
          <p:nvPr>
            <p:ph type="ftr" sz="quarter" idx="11"/>
          </p:nvPr>
        </p:nvSpPr>
        <p:spPr/>
        <p:txBody>
          <a:bodyPr/>
          <a:lstStyle>
            <a:lvl1pPr eaLnBrk="0" hangingPunct="0">
              <a:defRPr>
                <a:cs typeface="Arial" panose="020B0604020202020204" pitchFamily="34" charset="0"/>
              </a:defRPr>
            </a:lvl1pPr>
          </a:lstStyle>
          <a:p>
            <a:pPr>
              <a:defRPr/>
            </a:pPr>
            <a:endParaRPr lang="en-US"/>
          </a:p>
        </p:txBody>
      </p:sp>
      <p:sp>
        <p:nvSpPr>
          <p:cNvPr id="5" name="Slide Number Placeholder 5"/>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E3079A0E-46EC-4F73-A4E7-E219F5587D34}" type="slidenum">
              <a:rPr lang="en-US"/>
              <a:pPr>
                <a:defRPr/>
              </a:pPr>
              <a:t>‹#›</a:t>
            </a:fld>
            <a:endParaRPr lang="en-US"/>
          </a:p>
        </p:txBody>
      </p:sp>
    </p:spTree>
    <p:extLst>
      <p:ext uri="{BB962C8B-B14F-4D97-AF65-F5344CB8AC3E}">
        <p14:creationId xmlns:p14="http://schemas.microsoft.com/office/powerpoint/2010/main" val="70497828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eaLnBrk="0" hangingPunct="0">
              <a:defRPr>
                <a:cs typeface="Arial" panose="020B0604020202020204" pitchFamily="34" charset="0"/>
              </a:defRPr>
            </a:lvl1pPr>
          </a:lstStyle>
          <a:p>
            <a:pPr>
              <a:defRPr/>
            </a:pPr>
            <a:fld id="{69809E09-44D6-4618-9C8A-8EB7228FA29F}" type="datetimeFigureOut">
              <a:rPr lang="en-US"/>
              <a:pPr>
                <a:defRPr/>
              </a:pPr>
              <a:t>2/11/2017</a:t>
            </a:fld>
            <a:endParaRPr lang="en-US"/>
          </a:p>
        </p:txBody>
      </p:sp>
      <p:sp>
        <p:nvSpPr>
          <p:cNvPr id="3" name="Footer Placeholder 4"/>
          <p:cNvSpPr>
            <a:spLocks noGrp="1"/>
          </p:cNvSpPr>
          <p:nvPr>
            <p:ph type="ftr" sz="quarter" idx="11"/>
          </p:nvPr>
        </p:nvSpPr>
        <p:spPr/>
        <p:txBody>
          <a:bodyPr/>
          <a:lstStyle>
            <a:lvl1pPr eaLnBrk="0" hangingPunct="0">
              <a:defRPr>
                <a:cs typeface="Arial" panose="020B0604020202020204" pitchFamily="34" charset="0"/>
              </a:defRPr>
            </a:lvl1pPr>
          </a:lstStyle>
          <a:p>
            <a:pPr>
              <a:defRPr/>
            </a:pPr>
            <a:endParaRPr lang="en-US"/>
          </a:p>
        </p:txBody>
      </p:sp>
      <p:sp>
        <p:nvSpPr>
          <p:cNvPr id="4" name="Slide Number Placeholder 5"/>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6048F7E9-03AF-47AB-8D55-43AE2AD47794}" type="slidenum">
              <a:rPr lang="en-US"/>
              <a:pPr>
                <a:defRPr/>
              </a:pPr>
              <a:t>‹#›</a:t>
            </a:fld>
            <a:endParaRPr lang="en-US"/>
          </a:p>
        </p:txBody>
      </p:sp>
    </p:spTree>
    <p:extLst>
      <p:ext uri="{BB962C8B-B14F-4D97-AF65-F5344CB8AC3E}">
        <p14:creationId xmlns:p14="http://schemas.microsoft.com/office/powerpoint/2010/main" val="38339065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eaLnBrk="0" hangingPunct="0">
              <a:defRPr>
                <a:cs typeface="Arial" panose="020B0604020202020204" pitchFamily="34" charset="0"/>
              </a:defRPr>
            </a:lvl1pPr>
          </a:lstStyle>
          <a:p>
            <a:pPr>
              <a:defRPr/>
            </a:pPr>
            <a:fld id="{45556B6C-2932-4DE1-B53F-BBFB2F38DC6C}" type="datetimeFigureOut">
              <a:rPr lang="en-US"/>
              <a:pPr>
                <a:defRPr/>
              </a:pPr>
              <a:t>2/11/2017</a:t>
            </a:fld>
            <a:endParaRPr lang="en-US"/>
          </a:p>
        </p:txBody>
      </p:sp>
      <p:sp>
        <p:nvSpPr>
          <p:cNvPr id="6" name="Footer Placeholder 4"/>
          <p:cNvSpPr>
            <a:spLocks noGrp="1"/>
          </p:cNvSpPr>
          <p:nvPr>
            <p:ph type="ftr" sz="quarter" idx="11"/>
          </p:nvPr>
        </p:nvSpPr>
        <p:spPr/>
        <p:txBody>
          <a:bodyPr/>
          <a:lstStyle>
            <a:lvl1pPr eaLnBrk="0" hangingPunct="0">
              <a:defRPr>
                <a:cs typeface="Arial" panose="020B0604020202020204" pitchFamily="34" charset="0"/>
              </a:defRPr>
            </a:lvl1pPr>
          </a:lstStyle>
          <a:p>
            <a:pPr>
              <a:defRPr/>
            </a:pPr>
            <a:endParaRPr lang="en-US"/>
          </a:p>
        </p:txBody>
      </p:sp>
      <p:sp>
        <p:nvSpPr>
          <p:cNvPr id="7" name="Slide Number Placeholder 5"/>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A8B77B48-D850-48BF-AC54-C64107D82EEE}" type="slidenum">
              <a:rPr lang="en-US"/>
              <a:pPr>
                <a:defRPr/>
              </a:pPr>
              <a:t>‹#›</a:t>
            </a:fld>
            <a:endParaRPr lang="en-US"/>
          </a:p>
        </p:txBody>
      </p:sp>
    </p:spTree>
    <p:extLst>
      <p:ext uri="{BB962C8B-B14F-4D97-AF65-F5344CB8AC3E}">
        <p14:creationId xmlns:p14="http://schemas.microsoft.com/office/powerpoint/2010/main" val="227701297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eaLnBrk="0" hangingPunct="0">
              <a:defRPr>
                <a:cs typeface="Arial" panose="020B0604020202020204" pitchFamily="34" charset="0"/>
              </a:defRPr>
            </a:lvl1pPr>
          </a:lstStyle>
          <a:p>
            <a:pPr>
              <a:defRPr/>
            </a:pPr>
            <a:fld id="{0848790A-F197-4ADD-9059-7ED110AEC1F5}" type="datetimeFigureOut">
              <a:rPr lang="en-US"/>
              <a:pPr>
                <a:defRPr/>
              </a:pPr>
              <a:t>2/11/2017</a:t>
            </a:fld>
            <a:endParaRPr lang="en-US"/>
          </a:p>
        </p:txBody>
      </p:sp>
      <p:sp>
        <p:nvSpPr>
          <p:cNvPr id="6" name="Footer Placeholder 4"/>
          <p:cNvSpPr>
            <a:spLocks noGrp="1"/>
          </p:cNvSpPr>
          <p:nvPr>
            <p:ph type="ftr" sz="quarter" idx="11"/>
          </p:nvPr>
        </p:nvSpPr>
        <p:spPr/>
        <p:txBody>
          <a:bodyPr/>
          <a:lstStyle>
            <a:lvl1pPr eaLnBrk="0" hangingPunct="0">
              <a:defRPr>
                <a:cs typeface="Arial" panose="020B0604020202020204" pitchFamily="34" charset="0"/>
              </a:defRPr>
            </a:lvl1pPr>
          </a:lstStyle>
          <a:p>
            <a:pPr>
              <a:defRPr/>
            </a:pPr>
            <a:endParaRPr lang="en-US"/>
          </a:p>
        </p:txBody>
      </p:sp>
      <p:sp>
        <p:nvSpPr>
          <p:cNvPr id="7" name="Slide Number Placeholder 5"/>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B2105D21-6E7A-4B5F-91C8-6BEEA83BFC54}" type="slidenum">
              <a:rPr lang="en-US"/>
              <a:pPr>
                <a:defRPr/>
              </a:pPr>
              <a:t>‹#›</a:t>
            </a:fld>
            <a:endParaRPr lang="en-US"/>
          </a:p>
        </p:txBody>
      </p:sp>
    </p:spTree>
    <p:extLst>
      <p:ext uri="{BB962C8B-B14F-4D97-AF65-F5344CB8AC3E}">
        <p14:creationId xmlns:p14="http://schemas.microsoft.com/office/powerpoint/2010/main" val="75511018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eaLnBrk="0" hangingPunct="0">
              <a:defRPr>
                <a:cs typeface="Arial" panose="020B0604020202020204" pitchFamily="34" charset="0"/>
              </a:defRPr>
            </a:lvl1pPr>
          </a:lstStyle>
          <a:p>
            <a:pPr>
              <a:defRPr/>
            </a:pPr>
            <a:fld id="{E597D235-D2ED-4352-BA7C-FDDDA564224D}" type="datetimeFigureOut">
              <a:rPr lang="en-US"/>
              <a:pPr>
                <a:defRPr/>
              </a:pPr>
              <a:t>2/11/2017</a:t>
            </a:fld>
            <a:endParaRPr lang="en-US"/>
          </a:p>
        </p:txBody>
      </p:sp>
      <p:sp>
        <p:nvSpPr>
          <p:cNvPr id="5" name="Footer Placeholder 4"/>
          <p:cNvSpPr>
            <a:spLocks noGrp="1"/>
          </p:cNvSpPr>
          <p:nvPr>
            <p:ph type="ftr" sz="quarter" idx="11"/>
          </p:nvPr>
        </p:nvSpPr>
        <p:spPr/>
        <p:txBody>
          <a:bodyPr/>
          <a:lstStyle>
            <a:lvl1pPr eaLnBrk="0" hangingPunct="0">
              <a:defRPr>
                <a:cs typeface="Arial" panose="020B0604020202020204"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9C5E9A48-5254-499F-8D6C-B1F41C245ADD}" type="slidenum">
              <a:rPr lang="en-US"/>
              <a:pPr>
                <a:defRPr/>
              </a:pPr>
              <a:t>‹#›</a:t>
            </a:fld>
            <a:endParaRPr lang="en-US"/>
          </a:p>
        </p:txBody>
      </p:sp>
    </p:spTree>
    <p:extLst>
      <p:ext uri="{BB962C8B-B14F-4D97-AF65-F5344CB8AC3E}">
        <p14:creationId xmlns:p14="http://schemas.microsoft.com/office/powerpoint/2010/main" val="238361725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eaLnBrk="0" hangingPunct="0">
              <a:defRPr>
                <a:cs typeface="Arial" panose="020B0604020202020204" pitchFamily="34" charset="0"/>
              </a:defRPr>
            </a:lvl1pPr>
          </a:lstStyle>
          <a:p>
            <a:pPr>
              <a:defRPr/>
            </a:pPr>
            <a:fld id="{647820AE-99C5-433D-AE82-BF34E51B2A8C}" type="datetimeFigureOut">
              <a:rPr lang="en-US"/>
              <a:pPr>
                <a:defRPr/>
              </a:pPr>
              <a:t>2/11/2017</a:t>
            </a:fld>
            <a:endParaRPr lang="en-US"/>
          </a:p>
        </p:txBody>
      </p:sp>
      <p:sp>
        <p:nvSpPr>
          <p:cNvPr id="5" name="Footer Placeholder 4"/>
          <p:cNvSpPr>
            <a:spLocks noGrp="1"/>
          </p:cNvSpPr>
          <p:nvPr>
            <p:ph type="ftr" sz="quarter" idx="11"/>
          </p:nvPr>
        </p:nvSpPr>
        <p:spPr/>
        <p:txBody>
          <a:bodyPr/>
          <a:lstStyle>
            <a:lvl1pPr eaLnBrk="0" hangingPunct="0">
              <a:defRPr>
                <a:cs typeface="Arial" panose="020B0604020202020204"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70264621-65E9-477E-82E2-2418C341E98F}" type="slidenum">
              <a:rPr lang="en-US"/>
              <a:pPr>
                <a:defRPr/>
              </a:pPr>
              <a:t>‹#›</a:t>
            </a:fld>
            <a:endParaRPr lang="en-US"/>
          </a:p>
        </p:txBody>
      </p:sp>
    </p:spTree>
    <p:extLst>
      <p:ext uri="{BB962C8B-B14F-4D97-AF65-F5344CB8AC3E}">
        <p14:creationId xmlns:p14="http://schemas.microsoft.com/office/powerpoint/2010/main" val="3424486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7.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theme" Target="../theme/theme8.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theme" Target="../theme/theme9.xml"/><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0.xml"/><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0.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7620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914400"/>
            <a:ext cx="7772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2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Times New Roman" pitchFamily="18" charset="0"/>
                <a:cs typeface="Arial" pitchFamily="34" charset="0"/>
              </a:defRPr>
            </a:lvl1pPr>
          </a:lstStyle>
          <a:p>
            <a:pPr>
              <a:defRPr/>
            </a:pPr>
            <a:endParaRPr lang="en-US"/>
          </a:p>
        </p:txBody>
      </p:sp>
      <p:sp>
        <p:nvSpPr>
          <p:cNvPr id="92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Times New Roman" pitchFamily="18" charset="0"/>
                <a:cs typeface="Arial" pitchFamily="34" charset="0"/>
              </a:defRPr>
            </a:lvl1pPr>
          </a:lstStyle>
          <a:p>
            <a:pPr>
              <a:defRPr/>
            </a:pPr>
            <a:endParaRPr lang="en-US"/>
          </a:p>
        </p:txBody>
      </p:sp>
      <p:sp>
        <p:nvSpPr>
          <p:cNvPr id="92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Times New Roman" panose="02020603050405020304" pitchFamily="18" charset="0"/>
              </a:defRPr>
            </a:lvl1pPr>
          </a:lstStyle>
          <a:p>
            <a:pPr>
              <a:defRPr/>
            </a:pPr>
            <a:fld id="{EAEAE332-6B92-4FFE-B456-477CE6515D4A}" type="slidenum">
              <a:rPr lang="en-US" altLang="en-US"/>
              <a:pPr>
                <a:defRPr/>
              </a:pPr>
              <a:t>‹#›</a:t>
            </a:fld>
            <a:endParaRPr lang="en-US" altLang="en-US"/>
          </a:p>
        </p:txBody>
      </p:sp>
      <p:sp>
        <p:nvSpPr>
          <p:cNvPr id="1031" name="Line 7"/>
          <p:cNvSpPr>
            <a:spLocks noChangeShapeType="1"/>
          </p:cNvSpPr>
          <p:nvPr/>
        </p:nvSpPr>
        <p:spPr bwMode="auto">
          <a:xfrm>
            <a:off x="685800" y="838200"/>
            <a:ext cx="777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4921" r:id="rId1"/>
    <p:sldLayoutId id="2147484922" r:id="rId2"/>
    <p:sldLayoutId id="2147484923" r:id="rId3"/>
    <p:sldLayoutId id="2147484924" r:id="rId4"/>
    <p:sldLayoutId id="2147484925" r:id="rId5"/>
    <p:sldLayoutId id="2147484926" r:id="rId6"/>
    <p:sldLayoutId id="2147484927" r:id="rId7"/>
    <p:sldLayoutId id="2147484928" r:id="rId8"/>
    <p:sldLayoutId id="2147484929" r:id="rId9"/>
    <p:sldLayoutId id="2147484930" r:id="rId10"/>
    <p:sldLayoutId id="2147484931" r:id="rId11"/>
    <p:sldLayoutId id="2147484932" r:id="rId12"/>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pitchFamily="34" charset="0"/>
        </a:defRPr>
      </a:lvl2pPr>
      <a:lvl3pPr algn="l" rtl="0" eaLnBrk="0" fontAlgn="base" hangingPunct="0">
        <a:spcBef>
          <a:spcPct val="0"/>
        </a:spcBef>
        <a:spcAft>
          <a:spcPct val="0"/>
        </a:spcAft>
        <a:defRPr sz="3400">
          <a:solidFill>
            <a:schemeClr val="tx2"/>
          </a:solidFill>
          <a:latin typeface="Arial" pitchFamily="34" charset="0"/>
        </a:defRPr>
      </a:lvl3pPr>
      <a:lvl4pPr algn="l" rtl="0" eaLnBrk="0" fontAlgn="base" hangingPunct="0">
        <a:spcBef>
          <a:spcPct val="0"/>
        </a:spcBef>
        <a:spcAft>
          <a:spcPct val="0"/>
        </a:spcAft>
        <a:defRPr sz="3400">
          <a:solidFill>
            <a:schemeClr val="tx2"/>
          </a:solidFill>
          <a:latin typeface="Arial" pitchFamily="34" charset="0"/>
        </a:defRPr>
      </a:lvl4pPr>
      <a:lvl5pPr algn="l" rtl="0" eaLnBrk="0" fontAlgn="base" hangingPunct="0">
        <a:spcBef>
          <a:spcPct val="0"/>
        </a:spcBef>
        <a:spcAft>
          <a:spcPct val="0"/>
        </a:spcAft>
        <a:defRPr sz="3400">
          <a:solidFill>
            <a:schemeClr val="tx2"/>
          </a:solidFill>
          <a:latin typeface="Arial" pitchFamily="34" charset="0"/>
        </a:defRPr>
      </a:lvl5pPr>
      <a:lvl6pPr marL="457200" algn="l" rtl="0" eaLnBrk="0" fontAlgn="base" hangingPunct="0">
        <a:spcBef>
          <a:spcPct val="0"/>
        </a:spcBef>
        <a:spcAft>
          <a:spcPct val="0"/>
        </a:spcAft>
        <a:defRPr sz="3400">
          <a:solidFill>
            <a:schemeClr val="tx2"/>
          </a:solidFill>
          <a:latin typeface="Arial" pitchFamily="34" charset="0"/>
        </a:defRPr>
      </a:lvl6pPr>
      <a:lvl7pPr marL="914400" algn="l" rtl="0" eaLnBrk="0" fontAlgn="base" hangingPunct="0">
        <a:spcBef>
          <a:spcPct val="0"/>
        </a:spcBef>
        <a:spcAft>
          <a:spcPct val="0"/>
        </a:spcAft>
        <a:defRPr sz="3400">
          <a:solidFill>
            <a:schemeClr val="tx2"/>
          </a:solidFill>
          <a:latin typeface="Arial" pitchFamily="34" charset="0"/>
        </a:defRPr>
      </a:lvl7pPr>
      <a:lvl8pPr marL="1371600" algn="l" rtl="0" eaLnBrk="0" fontAlgn="base" hangingPunct="0">
        <a:spcBef>
          <a:spcPct val="0"/>
        </a:spcBef>
        <a:spcAft>
          <a:spcPct val="0"/>
        </a:spcAft>
        <a:defRPr sz="3400">
          <a:solidFill>
            <a:schemeClr val="tx2"/>
          </a:solidFill>
          <a:latin typeface="Arial" pitchFamily="34" charset="0"/>
        </a:defRPr>
      </a:lvl8pPr>
      <a:lvl9pPr marL="1828800" algn="l" rtl="0" eaLnBrk="0" fontAlgn="base" hangingPunct="0">
        <a:spcBef>
          <a:spcPct val="0"/>
        </a:spcBef>
        <a:spcAft>
          <a:spcPct val="0"/>
        </a:spcAft>
        <a:defRPr sz="3400">
          <a:solidFill>
            <a:schemeClr val="tx2"/>
          </a:solidFill>
          <a:latin typeface="Arial" pitchFamily="34"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Arial"/>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Arial"/>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pPr>
              <a:defRPr/>
            </a:pPr>
            <a:fld id="{3D781A3B-119E-4621-949F-915DA9A572A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988" r:id="rId1"/>
    <p:sldLayoutId id="2147484989" r:id="rId2"/>
    <p:sldLayoutId id="2147484990" r:id="rId3"/>
    <p:sldLayoutId id="2147484991" r:id="rId4"/>
    <p:sldLayoutId id="2147484992" r:id="rId5"/>
    <p:sldLayoutId id="2147484993" r:id="rId6"/>
    <p:sldLayoutId id="2147484994" r:id="rId7"/>
    <p:sldLayoutId id="2147484995" r:id="rId8"/>
    <p:sldLayoutId id="2147484996" r:id="rId9"/>
    <p:sldLayoutId id="2147484997" r:id="rId10"/>
    <p:sldLayoutId id="2147484998"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mn-lt"/>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mn-lt"/>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pPr>
              <a:defRPr/>
            </a:pPr>
            <a:fld id="{0A43CA62-407B-4924-B40B-2A1D21773DD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999" r:id="rId1"/>
    <p:sldLayoutId id="2147485000" r:id="rId2"/>
    <p:sldLayoutId id="2147485001" r:id="rId3"/>
    <p:sldLayoutId id="2147485002" r:id="rId4"/>
    <p:sldLayoutId id="2147485003" r:id="rId5"/>
    <p:sldLayoutId id="2147485004" r:id="rId6"/>
    <p:sldLayoutId id="2147485005" r:id="rId7"/>
    <p:sldLayoutId id="2147485006" r:id="rId8"/>
    <p:sldLayoutId id="2147485007" r:id="rId9"/>
    <p:sldLayoutId id="2147485008" r:id="rId10"/>
    <p:sldLayoutId id="214748500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85800" y="7620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Rectangle 3"/>
          <p:cNvSpPr>
            <a:spLocks noGrp="1" noChangeArrowheads="1"/>
          </p:cNvSpPr>
          <p:nvPr>
            <p:ph type="body" idx="1"/>
          </p:nvPr>
        </p:nvSpPr>
        <p:spPr bwMode="auto">
          <a:xfrm>
            <a:off x="685800" y="914400"/>
            <a:ext cx="7772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3149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solidFill>
                  <a:srgbClr val="000000"/>
                </a:solidFill>
                <a:latin typeface="Times New Roman" pitchFamily="18" charset="0"/>
                <a:cs typeface="Arial" pitchFamily="34" charset="0"/>
              </a:defRPr>
            </a:lvl1pPr>
          </a:lstStyle>
          <a:p>
            <a:pPr>
              <a:defRPr/>
            </a:pPr>
            <a:endParaRPr lang="en-US"/>
          </a:p>
        </p:txBody>
      </p:sp>
      <p:sp>
        <p:nvSpPr>
          <p:cNvPr id="83149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solidFill>
                  <a:srgbClr val="000000"/>
                </a:solidFill>
                <a:latin typeface="Times New Roman" pitchFamily="18" charset="0"/>
                <a:cs typeface="Arial" pitchFamily="34" charset="0"/>
              </a:defRPr>
            </a:lvl1pPr>
          </a:lstStyle>
          <a:p>
            <a:pPr>
              <a:defRPr/>
            </a:pPr>
            <a:endParaRPr lang="en-US"/>
          </a:p>
        </p:txBody>
      </p:sp>
      <p:sp>
        <p:nvSpPr>
          <p:cNvPr id="83149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solidFill>
                  <a:srgbClr val="000000"/>
                </a:solidFill>
                <a:latin typeface="Times New Roman" panose="02020603050405020304" pitchFamily="18" charset="0"/>
              </a:defRPr>
            </a:lvl1pPr>
          </a:lstStyle>
          <a:p>
            <a:pPr>
              <a:defRPr/>
            </a:pPr>
            <a:fld id="{EC713C27-CE7E-42A6-9156-A6AD36B83F5E}" type="slidenum">
              <a:rPr lang="en-US" altLang="en-US"/>
              <a:pPr>
                <a:defRPr/>
              </a:pPr>
              <a:t>‹#›</a:t>
            </a:fld>
            <a:endParaRPr lang="en-US" altLang="en-US"/>
          </a:p>
        </p:txBody>
      </p:sp>
      <p:sp>
        <p:nvSpPr>
          <p:cNvPr id="4103" name="Line 7"/>
          <p:cNvSpPr>
            <a:spLocks noChangeShapeType="1"/>
          </p:cNvSpPr>
          <p:nvPr/>
        </p:nvSpPr>
        <p:spPr bwMode="auto">
          <a:xfrm>
            <a:off x="685800" y="838200"/>
            <a:ext cx="777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4933" r:id="rId1"/>
    <p:sldLayoutId id="2147484934" r:id="rId2"/>
    <p:sldLayoutId id="2147484935" r:id="rId3"/>
    <p:sldLayoutId id="2147484936" r:id="rId4"/>
    <p:sldLayoutId id="2147484937" r:id="rId5"/>
    <p:sldLayoutId id="2147484938" r:id="rId6"/>
    <p:sldLayoutId id="2147484939" r:id="rId7"/>
    <p:sldLayoutId id="2147484940" r:id="rId8"/>
    <p:sldLayoutId id="2147484941" r:id="rId9"/>
    <p:sldLayoutId id="2147484942" r:id="rId10"/>
    <p:sldLayoutId id="2147484943" r:id="rId11"/>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pitchFamily="34" charset="0"/>
        </a:defRPr>
      </a:lvl2pPr>
      <a:lvl3pPr algn="l" rtl="0" eaLnBrk="0" fontAlgn="base" hangingPunct="0">
        <a:spcBef>
          <a:spcPct val="0"/>
        </a:spcBef>
        <a:spcAft>
          <a:spcPct val="0"/>
        </a:spcAft>
        <a:defRPr sz="3400">
          <a:solidFill>
            <a:schemeClr val="tx2"/>
          </a:solidFill>
          <a:latin typeface="Arial" pitchFamily="34" charset="0"/>
        </a:defRPr>
      </a:lvl3pPr>
      <a:lvl4pPr algn="l" rtl="0" eaLnBrk="0" fontAlgn="base" hangingPunct="0">
        <a:spcBef>
          <a:spcPct val="0"/>
        </a:spcBef>
        <a:spcAft>
          <a:spcPct val="0"/>
        </a:spcAft>
        <a:defRPr sz="3400">
          <a:solidFill>
            <a:schemeClr val="tx2"/>
          </a:solidFill>
          <a:latin typeface="Arial" pitchFamily="34" charset="0"/>
        </a:defRPr>
      </a:lvl4pPr>
      <a:lvl5pPr algn="l" rtl="0" eaLnBrk="0" fontAlgn="base" hangingPunct="0">
        <a:spcBef>
          <a:spcPct val="0"/>
        </a:spcBef>
        <a:spcAft>
          <a:spcPct val="0"/>
        </a:spcAft>
        <a:defRPr sz="3400">
          <a:solidFill>
            <a:schemeClr val="tx2"/>
          </a:solidFill>
          <a:latin typeface="Arial" pitchFamily="34" charset="0"/>
        </a:defRPr>
      </a:lvl5pPr>
      <a:lvl6pPr marL="457200" algn="l" rtl="0" fontAlgn="base">
        <a:spcBef>
          <a:spcPct val="0"/>
        </a:spcBef>
        <a:spcAft>
          <a:spcPct val="0"/>
        </a:spcAft>
        <a:defRPr sz="3400">
          <a:solidFill>
            <a:schemeClr val="tx2"/>
          </a:solidFill>
          <a:latin typeface="Arial" pitchFamily="34" charset="0"/>
        </a:defRPr>
      </a:lvl6pPr>
      <a:lvl7pPr marL="914400" algn="l" rtl="0" fontAlgn="base">
        <a:spcBef>
          <a:spcPct val="0"/>
        </a:spcBef>
        <a:spcAft>
          <a:spcPct val="0"/>
        </a:spcAft>
        <a:defRPr sz="3400">
          <a:solidFill>
            <a:schemeClr val="tx2"/>
          </a:solidFill>
          <a:latin typeface="Arial" pitchFamily="34" charset="0"/>
        </a:defRPr>
      </a:lvl7pPr>
      <a:lvl8pPr marL="1371600" algn="l" rtl="0" fontAlgn="base">
        <a:spcBef>
          <a:spcPct val="0"/>
        </a:spcBef>
        <a:spcAft>
          <a:spcPct val="0"/>
        </a:spcAft>
        <a:defRPr sz="3400">
          <a:solidFill>
            <a:schemeClr val="tx2"/>
          </a:solidFill>
          <a:latin typeface="Arial" pitchFamily="34" charset="0"/>
        </a:defRPr>
      </a:lvl8pPr>
      <a:lvl9pPr marL="1828800" algn="l" rtl="0" fontAlgn="base">
        <a:spcBef>
          <a:spcPct val="0"/>
        </a:spcBef>
        <a:spcAft>
          <a:spcPct val="0"/>
        </a:spcAft>
        <a:defRPr sz="3400">
          <a:solidFill>
            <a:schemeClr val="tx2"/>
          </a:solidFill>
          <a:latin typeface="Arial" pitchFamily="34"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123"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Arial"/>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Arial"/>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pPr>
              <a:defRPr/>
            </a:pPr>
            <a:fld id="{2F52A004-45CC-4513-97C3-6B30AEAA6C4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5010" r:id="rId1"/>
    <p:sldLayoutId id="2147485011" r:id="rId2"/>
    <p:sldLayoutId id="2147485012" r:id="rId3"/>
    <p:sldLayoutId id="2147485013" r:id="rId4"/>
    <p:sldLayoutId id="2147485014" r:id="rId5"/>
    <p:sldLayoutId id="2147485015" r:id="rId6"/>
    <p:sldLayoutId id="2147485016" r:id="rId7"/>
    <p:sldLayoutId id="2147485017" r:id="rId8"/>
    <p:sldLayoutId id="2147485018" r:id="rId9"/>
    <p:sldLayoutId id="2147485019" r:id="rId10"/>
    <p:sldLayoutId id="214748502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685800" y="7620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6147" name="Rectangle 3"/>
          <p:cNvSpPr>
            <a:spLocks noGrp="1" noChangeArrowheads="1"/>
          </p:cNvSpPr>
          <p:nvPr>
            <p:ph type="body" idx="1"/>
          </p:nvPr>
        </p:nvSpPr>
        <p:spPr bwMode="auto">
          <a:xfrm>
            <a:off x="685800" y="914400"/>
            <a:ext cx="7772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3149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solidFill>
                  <a:srgbClr val="000000"/>
                </a:solidFill>
                <a:latin typeface="Times New Roman" pitchFamily="18" charset="0"/>
                <a:cs typeface="Arial" pitchFamily="34" charset="0"/>
              </a:defRPr>
            </a:lvl1pPr>
          </a:lstStyle>
          <a:p>
            <a:pPr>
              <a:defRPr/>
            </a:pPr>
            <a:endParaRPr lang="en-US"/>
          </a:p>
        </p:txBody>
      </p:sp>
      <p:sp>
        <p:nvSpPr>
          <p:cNvPr id="83149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solidFill>
                  <a:srgbClr val="000000"/>
                </a:solidFill>
                <a:latin typeface="Times New Roman" pitchFamily="18" charset="0"/>
                <a:cs typeface="Arial" pitchFamily="34" charset="0"/>
              </a:defRPr>
            </a:lvl1pPr>
          </a:lstStyle>
          <a:p>
            <a:pPr>
              <a:defRPr/>
            </a:pPr>
            <a:endParaRPr lang="en-US"/>
          </a:p>
        </p:txBody>
      </p:sp>
      <p:sp>
        <p:nvSpPr>
          <p:cNvPr id="83149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solidFill>
                  <a:srgbClr val="000000"/>
                </a:solidFill>
                <a:latin typeface="Times New Roman" panose="02020603050405020304" pitchFamily="18" charset="0"/>
              </a:defRPr>
            </a:lvl1pPr>
          </a:lstStyle>
          <a:p>
            <a:pPr>
              <a:defRPr/>
            </a:pPr>
            <a:fld id="{0786FC40-1077-4687-89E5-394395D504B9}" type="slidenum">
              <a:rPr lang="en-US" altLang="en-US"/>
              <a:pPr>
                <a:defRPr/>
              </a:pPr>
              <a:t>‹#›</a:t>
            </a:fld>
            <a:endParaRPr lang="en-US" altLang="en-US"/>
          </a:p>
        </p:txBody>
      </p:sp>
      <p:sp>
        <p:nvSpPr>
          <p:cNvPr id="6151" name="Line 7"/>
          <p:cNvSpPr>
            <a:spLocks noChangeShapeType="1"/>
          </p:cNvSpPr>
          <p:nvPr/>
        </p:nvSpPr>
        <p:spPr bwMode="auto">
          <a:xfrm>
            <a:off x="685800" y="838200"/>
            <a:ext cx="777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4944" r:id="rId1"/>
    <p:sldLayoutId id="2147484945" r:id="rId2"/>
    <p:sldLayoutId id="2147484946" r:id="rId3"/>
    <p:sldLayoutId id="2147484947" r:id="rId4"/>
    <p:sldLayoutId id="2147484948" r:id="rId5"/>
    <p:sldLayoutId id="2147484949" r:id="rId6"/>
    <p:sldLayoutId id="2147484950" r:id="rId7"/>
    <p:sldLayoutId id="2147484951" r:id="rId8"/>
    <p:sldLayoutId id="2147484952" r:id="rId9"/>
    <p:sldLayoutId id="2147484953" r:id="rId10"/>
    <p:sldLayoutId id="2147484954" r:id="rId11"/>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pitchFamily="34" charset="0"/>
        </a:defRPr>
      </a:lvl2pPr>
      <a:lvl3pPr algn="l" rtl="0" eaLnBrk="0" fontAlgn="base" hangingPunct="0">
        <a:spcBef>
          <a:spcPct val="0"/>
        </a:spcBef>
        <a:spcAft>
          <a:spcPct val="0"/>
        </a:spcAft>
        <a:defRPr sz="3400">
          <a:solidFill>
            <a:schemeClr val="tx2"/>
          </a:solidFill>
          <a:latin typeface="Arial" pitchFamily="34" charset="0"/>
        </a:defRPr>
      </a:lvl3pPr>
      <a:lvl4pPr algn="l" rtl="0" eaLnBrk="0" fontAlgn="base" hangingPunct="0">
        <a:spcBef>
          <a:spcPct val="0"/>
        </a:spcBef>
        <a:spcAft>
          <a:spcPct val="0"/>
        </a:spcAft>
        <a:defRPr sz="3400">
          <a:solidFill>
            <a:schemeClr val="tx2"/>
          </a:solidFill>
          <a:latin typeface="Arial" pitchFamily="34" charset="0"/>
        </a:defRPr>
      </a:lvl4pPr>
      <a:lvl5pPr algn="l" rtl="0" eaLnBrk="0" fontAlgn="base" hangingPunct="0">
        <a:spcBef>
          <a:spcPct val="0"/>
        </a:spcBef>
        <a:spcAft>
          <a:spcPct val="0"/>
        </a:spcAft>
        <a:defRPr sz="3400">
          <a:solidFill>
            <a:schemeClr val="tx2"/>
          </a:solidFill>
          <a:latin typeface="Arial" pitchFamily="34" charset="0"/>
        </a:defRPr>
      </a:lvl5pPr>
      <a:lvl6pPr marL="457200" algn="l" rtl="0" fontAlgn="base">
        <a:spcBef>
          <a:spcPct val="0"/>
        </a:spcBef>
        <a:spcAft>
          <a:spcPct val="0"/>
        </a:spcAft>
        <a:defRPr sz="3400">
          <a:solidFill>
            <a:schemeClr val="tx2"/>
          </a:solidFill>
          <a:latin typeface="Arial" pitchFamily="34" charset="0"/>
        </a:defRPr>
      </a:lvl6pPr>
      <a:lvl7pPr marL="914400" algn="l" rtl="0" fontAlgn="base">
        <a:spcBef>
          <a:spcPct val="0"/>
        </a:spcBef>
        <a:spcAft>
          <a:spcPct val="0"/>
        </a:spcAft>
        <a:defRPr sz="3400">
          <a:solidFill>
            <a:schemeClr val="tx2"/>
          </a:solidFill>
          <a:latin typeface="Arial" pitchFamily="34" charset="0"/>
        </a:defRPr>
      </a:lvl7pPr>
      <a:lvl8pPr marL="1371600" algn="l" rtl="0" fontAlgn="base">
        <a:spcBef>
          <a:spcPct val="0"/>
        </a:spcBef>
        <a:spcAft>
          <a:spcPct val="0"/>
        </a:spcAft>
        <a:defRPr sz="3400">
          <a:solidFill>
            <a:schemeClr val="tx2"/>
          </a:solidFill>
          <a:latin typeface="Arial" pitchFamily="34" charset="0"/>
        </a:defRPr>
      </a:lvl8pPr>
      <a:lvl9pPr marL="1828800" algn="l" rtl="0" fontAlgn="base">
        <a:spcBef>
          <a:spcPct val="0"/>
        </a:spcBef>
        <a:spcAft>
          <a:spcPct val="0"/>
        </a:spcAft>
        <a:defRPr sz="3400">
          <a:solidFill>
            <a:schemeClr val="tx2"/>
          </a:solidFill>
          <a:latin typeface="Arial" pitchFamily="34"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8195"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cs typeface="+mn-cs"/>
              </a:defRPr>
            </a:lvl1pPr>
          </a:lstStyle>
          <a:p>
            <a:pPr>
              <a:defRPr/>
            </a:pPr>
            <a:fld id="{D0B5320D-8BAF-42B2-B902-8E31611DD3E6}" type="datetimeFigureOut">
              <a:rPr lang="en-US"/>
              <a:pPr>
                <a:defRPr/>
              </a:pPr>
              <a:t>2/11/2017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DC608805-F8A7-4F84-A521-AB2EF250F4A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5033" r:id="rId1"/>
    <p:sldLayoutId id="2147485034" r:id="rId2"/>
    <p:sldLayoutId id="2147485035" r:id="rId3"/>
    <p:sldLayoutId id="2147485036" r:id="rId4"/>
    <p:sldLayoutId id="2147485037" r:id="rId5"/>
    <p:sldLayoutId id="2147485038" r:id="rId6"/>
    <p:sldLayoutId id="2147485039" r:id="rId7"/>
    <p:sldLayoutId id="2147485040" r:id="rId8"/>
    <p:sldLayoutId id="2147485041" r:id="rId9"/>
    <p:sldLayoutId id="2147485042" r:id="rId10"/>
    <p:sldLayoutId id="2147485043"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685800" y="7620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1267" name="Rectangle 3"/>
          <p:cNvSpPr>
            <a:spLocks noGrp="1" noChangeArrowheads="1"/>
          </p:cNvSpPr>
          <p:nvPr>
            <p:ph type="body" idx="1"/>
          </p:nvPr>
        </p:nvSpPr>
        <p:spPr bwMode="auto">
          <a:xfrm>
            <a:off x="685800" y="914400"/>
            <a:ext cx="7772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b="0">
                <a:solidFill>
                  <a:srgbClr val="000000"/>
                </a:solidFill>
                <a:latin typeface="Times New Roman" pitchFamily="18" charset="0"/>
                <a:cs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b="0">
                <a:solidFill>
                  <a:srgbClr val="000000"/>
                </a:solidFill>
                <a:latin typeface="Times New Roman" pitchFamily="18" charset="0"/>
                <a:cs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solidFill>
                  <a:srgbClr val="000000"/>
                </a:solidFill>
                <a:latin typeface="Times New Roman" panose="02020603050405020304" pitchFamily="18" charset="0"/>
              </a:defRPr>
            </a:lvl1pPr>
          </a:lstStyle>
          <a:p>
            <a:pPr>
              <a:defRPr/>
            </a:pPr>
            <a:fld id="{8FB00C50-BB18-479E-92FA-3B46B2868DFB}" type="slidenum">
              <a:rPr lang="en-US" altLang="en-US"/>
              <a:pPr>
                <a:defRPr/>
              </a:pPr>
              <a:t>‹#›</a:t>
            </a:fld>
            <a:endParaRPr lang="en-US" altLang="en-US"/>
          </a:p>
        </p:txBody>
      </p:sp>
      <p:sp>
        <p:nvSpPr>
          <p:cNvPr id="11271" name="Line 7"/>
          <p:cNvSpPr>
            <a:spLocks noChangeShapeType="1"/>
          </p:cNvSpPr>
          <p:nvPr/>
        </p:nvSpPr>
        <p:spPr bwMode="auto">
          <a:xfrm>
            <a:off x="685800" y="838200"/>
            <a:ext cx="777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5046" r:id="rId1"/>
    <p:sldLayoutId id="2147485047" r:id="rId2"/>
    <p:sldLayoutId id="2147485048" r:id="rId3"/>
    <p:sldLayoutId id="2147485049" r:id="rId4"/>
    <p:sldLayoutId id="2147485050" r:id="rId5"/>
    <p:sldLayoutId id="2147485051" r:id="rId6"/>
    <p:sldLayoutId id="2147485052" r:id="rId7"/>
    <p:sldLayoutId id="2147485053" r:id="rId8"/>
    <p:sldLayoutId id="2147485054" r:id="rId9"/>
    <p:sldLayoutId id="2147485055" r:id="rId10"/>
    <p:sldLayoutId id="2147485056" r:id="rId11"/>
    <p:sldLayoutId id="2147485057" r:id="rId12"/>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p:titleStyle>
    <p:bodyStyle>
      <a:lvl1pPr marL="342900" indent="-342900" algn="l" rtl="0" eaLnBrk="0" fontAlgn="base" hangingPunct="0">
        <a:spcBef>
          <a:spcPct val="20000"/>
        </a:spcBef>
        <a:spcAft>
          <a:spcPct val="0"/>
        </a:spcAft>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2291"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cs typeface="Arial" charset="0"/>
              </a:defRPr>
            </a:lvl1pPr>
          </a:lstStyle>
          <a:p>
            <a:pPr>
              <a:defRPr/>
            </a:pPr>
            <a:fld id="{958EFE60-8D24-4864-8BF8-DA01392DAB3C}" type="datetimeFigureOut">
              <a:rPr lang="en-US"/>
              <a:pPr>
                <a:defRPr/>
              </a:pPr>
              <a:t>2/11/2017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cs typeface="Arial"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95224E3C-6A34-4FDD-85B4-3BD04CF34E0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977" r:id="rId1"/>
    <p:sldLayoutId id="2147484978" r:id="rId2"/>
    <p:sldLayoutId id="2147484979" r:id="rId3"/>
    <p:sldLayoutId id="2147484980" r:id="rId4"/>
    <p:sldLayoutId id="2147484981" r:id="rId5"/>
    <p:sldLayoutId id="2147484982" r:id="rId6"/>
    <p:sldLayoutId id="2147484983" r:id="rId7"/>
    <p:sldLayoutId id="2147484984" r:id="rId8"/>
    <p:sldLayoutId id="2147484985" r:id="rId9"/>
    <p:sldLayoutId id="2147484986" r:id="rId10"/>
    <p:sldLayoutId id="2147484987" r:id="rId11"/>
    <p:sldLayoutId id="2147485058" r:id="rId12"/>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3315"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cs typeface="+mn-cs"/>
              </a:defRPr>
            </a:lvl1pPr>
          </a:lstStyle>
          <a:p>
            <a:pPr>
              <a:defRPr/>
            </a:pPr>
            <a:fld id="{15C1FABE-D749-48E0-988D-88F4E9F80EB0}" type="datetimeFigureOut">
              <a:rPr lang="en-US"/>
              <a:pPr>
                <a:defRPr/>
              </a:pPr>
              <a:t>2/11/2017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prstClr val="black">
                    <a:tint val="75000"/>
                  </a:prstClr>
                </a:solidFill>
                <a:latin typeface="+mn-lt"/>
                <a:cs typeface="+mn-cs"/>
              </a:defRPr>
            </a:lvl1pPr>
          </a:lstStyle>
          <a:p>
            <a:pPr>
              <a:defRPr/>
            </a:pPr>
            <a:fld id="{68B493CF-2BC9-4AB2-984D-1E4394B9929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5059" r:id="rId1"/>
    <p:sldLayoutId id="2147485060" r:id="rId2"/>
    <p:sldLayoutId id="2147485061" r:id="rId3"/>
    <p:sldLayoutId id="2147485062" r:id="rId4"/>
    <p:sldLayoutId id="2147485063" r:id="rId5"/>
    <p:sldLayoutId id="2147485064" r:id="rId6"/>
    <p:sldLayoutId id="2147485065" r:id="rId7"/>
    <p:sldLayoutId id="2147485066" r:id="rId8"/>
    <p:sldLayoutId id="2147485067" r:id="rId9"/>
    <p:sldLayoutId id="2147485068" r:id="rId10"/>
    <p:sldLayoutId id="2147485069"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8" Type="http://schemas.openxmlformats.org/officeDocument/2006/relationships/image" Target="../media/image4.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14.xml"/><Relationship Id="rId1" Type="http://schemas.openxmlformats.org/officeDocument/2006/relationships/vmlDrawing" Target="../drawings/vmlDrawing1.vml"/><Relationship Id="rId6" Type="http://schemas.openxmlformats.org/officeDocument/2006/relationships/image" Target="../media/image3.png"/><Relationship Id="rId11" Type="http://schemas.openxmlformats.org/officeDocument/2006/relationships/image" Target="../media/image6.png"/><Relationship Id="rId5" Type="http://schemas.openxmlformats.org/officeDocument/2006/relationships/oleObject" Target="../embeddings/oleObject2.bin"/><Relationship Id="rId10" Type="http://schemas.openxmlformats.org/officeDocument/2006/relationships/image" Target="../media/image5.wmf"/><Relationship Id="rId4" Type="http://schemas.openxmlformats.org/officeDocument/2006/relationships/image" Target="../media/image2.png"/><Relationship Id="rId9" Type="http://schemas.openxmlformats.org/officeDocument/2006/relationships/oleObject" Target="../embeddings/oleObject4.bin"/></Relationships>
</file>

<file path=ppt/slides/_rels/slide3.xml.rels><?xml version="1.0" encoding="UTF-8" standalone="yes"?>
<Relationships xmlns="http://schemas.openxmlformats.org/package/2006/relationships"><Relationship Id="rId3" Type="http://schemas.openxmlformats.org/officeDocument/2006/relationships/hyperlink" Target="http://ieeexplore.ieee.org/xpls/abs_all.jsp?isnumber=4767846&amp;arnumber=4767851&amp;count=16&amp;index=4"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hyperlink" Target="http://en.wikipedia.org/wiki/Bilinear_interpolation" TargetMode="Externa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hyperlink" Target="http://en.wikipedia.org/wiki/Bicubic_interpolation" TargetMode="Externa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slideLayout" Target="../slideLayouts/slideLayout6.xml"/><Relationship Id="rId7" Type="http://schemas.openxmlformats.org/officeDocument/2006/relationships/image" Target="../media/image37.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notesSlide" Target="../notesSlides/notesSlide13.xml"/><Relationship Id="rId9" Type="http://schemas.openxmlformats.org/officeDocument/2006/relationships/image" Target="../media/image39.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69.xml"/><Relationship Id="rId4" Type="http://schemas.openxmlformats.org/officeDocument/2006/relationships/image" Target="../media/image44.jpeg"/></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73.xml"/></Relationships>
</file>

<file path=ppt/slides/_rels/slide3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3.xml"/></Relationships>
</file>

<file path=ppt/slides/_rels/slide3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6.xml"/><Relationship Id="rId1" Type="http://schemas.openxmlformats.org/officeDocument/2006/relationships/slideLayout" Target="../slideLayouts/slideLayout69.xml"/><Relationship Id="rId5" Type="http://schemas.openxmlformats.org/officeDocument/2006/relationships/image" Target="../media/image49.png"/><Relationship Id="rId4" Type="http://schemas.openxmlformats.org/officeDocument/2006/relationships/image" Target="../media/image48.png"/></Relationships>
</file>

<file path=ppt/slides/_rels/slide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0.png"/><Relationship Id="rId1" Type="http://schemas.openxmlformats.org/officeDocument/2006/relationships/slideLayout" Target="../slideLayouts/slideLayout90.xml"/></Relationships>
</file>

<file path=ppt/slides/_rels/slide3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35.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image" Target="../media/image55.wmf"/><Relationship Id="rId3" Type="http://schemas.openxmlformats.org/officeDocument/2006/relationships/notesSlide" Target="../notesSlides/notesSlide18.xml"/><Relationship Id="rId7" Type="http://schemas.openxmlformats.org/officeDocument/2006/relationships/image" Target="../media/image53.wmf"/><Relationship Id="rId12" Type="http://schemas.openxmlformats.org/officeDocument/2006/relationships/oleObject" Target="../embeddings/oleObject7.bin"/><Relationship Id="rId17" Type="http://schemas.openxmlformats.org/officeDocument/2006/relationships/image" Target="../media/image57.wmf"/><Relationship Id="rId2" Type="http://schemas.openxmlformats.org/officeDocument/2006/relationships/slideLayout" Target="../slideLayouts/slideLayout14.xml"/><Relationship Id="rId16" Type="http://schemas.openxmlformats.org/officeDocument/2006/relationships/oleObject" Target="../embeddings/oleObject9.bin"/><Relationship Id="rId1" Type="http://schemas.openxmlformats.org/officeDocument/2006/relationships/vmlDrawing" Target="../drawings/vmlDrawing2.vml"/><Relationship Id="rId6" Type="http://schemas.openxmlformats.org/officeDocument/2006/relationships/oleObject" Target="../embeddings/oleObject5.bin"/><Relationship Id="rId11" Type="http://schemas.openxmlformats.org/officeDocument/2006/relationships/image" Target="../media/image61.png"/><Relationship Id="rId5" Type="http://schemas.openxmlformats.org/officeDocument/2006/relationships/image" Target="../media/image59.jpeg"/><Relationship Id="rId15" Type="http://schemas.openxmlformats.org/officeDocument/2006/relationships/image" Target="../media/image56.wmf"/><Relationship Id="rId10" Type="http://schemas.openxmlformats.org/officeDocument/2006/relationships/image" Target="../media/image60.png"/><Relationship Id="rId4" Type="http://schemas.openxmlformats.org/officeDocument/2006/relationships/image" Target="../media/image58.jpeg"/><Relationship Id="rId9" Type="http://schemas.openxmlformats.org/officeDocument/2006/relationships/image" Target="../media/image54.wmf"/><Relationship Id="rId14" Type="http://schemas.openxmlformats.org/officeDocument/2006/relationships/oleObject" Target="../embeddings/oleObject8.bin"/></Relationships>
</file>

<file path=ppt/slides/_rels/slide3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9.jpeg"/></Relationships>
</file>

<file path=ppt/slides/_rels/slide3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0.xml"/><Relationship Id="rId1" Type="http://schemas.openxmlformats.org/officeDocument/2006/relationships/slideLayout" Target="../slideLayouts/slideLayout30.xml"/><Relationship Id="rId4" Type="http://schemas.openxmlformats.org/officeDocument/2006/relationships/image" Target="../media/image61.png"/></Relationships>
</file>

<file path=ppt/slides/_rels/slide3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1.xml"/><Relationship Id="rId1" Type="http://schemas.openxmlformats.org/officeDocument/2006/relationships/slideLayout" Target="../slideLayouts/slideLayout30.xml"/><Relationship Id="rId4" Type="http://schemas.openxmlformats.org/officeDocument/2006/relationships/image" Target="../media/image60.png"/></Relationships>
</file>

<file path=ppt/slides/_rels/slide3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2.xml"/><Relationship Id="rId1" Type="http://schemas.openxmlformats.org/officeDocument/2006/relationships/slideLayout" Target="../slideLayouts/slideLayout4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7.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47.xml"/><Relationship Id="rId1" Type="http://schemas.openxmlformats.org/officeDocument/2006/relationships/vmlDrawing" Target="../drawings/vmlDrawing3.vml"/><Relationship Id="rId5" Type="http://schemas.openxmlformats.org/officeDocument/2006/relationships/image" Target="../media/image62.wmf"/><Relationship Id="rId4" Type="http://schemas.openxmlformats.org/officeDocument/2006/relationships/oleObject" Target="../embeddings/oleObject10.bin"/></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5.xml"/><Relationship Id="rId7" Type="http://schemas.openxmlformats.org/officeDocument/2006/relationships/image" Target="../media/image64.png"/><Relationship Id="rId2" Type="http://schemas.openxmlformats.org/officeDocument/2006/relationships/slideLayout" Target="../slideLayouts/slideLayout47.xml"/><Relationship Id="rId1" Type="http://schemas.openxmlformats.org/officeDocument/2006/relationships/vmlDrawing" Target="../drawings/vmlDrawing4.vml"/><Relationship Id="rId6" Type="http://schemas.openxmlformats.org/officeDocument/2006/relationships/image" Target="../media/image63.png"/><Relationship Id="rId5" Type="http://schemas.openxmlformats.org/officeDocument/2006/relationships/image" Target="../media/image62.wmf"/><Relationship Id="rId4" Type="http://schemas.openxmlformats.org/officeDocument/2006/relationships/oleObject" Target="../embeddings/oleObject11.bin"/></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26.xml"/><Relationship Id="rId7" Type="http://schemas.openxmlformats.org/officeDocument/2006/relationships/image" Target="../media/image64.png"/><Relationship Id="rId2" Type="http://schemas.openxmlformats.org/officeDocument/2006/relationships/slideLayout" Target="../slideLayouts/slideLayout47.xml"/><Relationship Id="rId1" Type="http://schemas.openxmlformats.org/officeDocument/2006/relationships/vmlDrawing" Target="../drawings/vmlDrawing5.vml"/><Relationship Id="rId6" Type="http://schemas.openxmlformats.org/officeDocument/2006/relationships/image" Target="../media/image63.png"/><Relationship Id="rId5" Type="http://schemas.openxmlformats.org/officeDocument/2006/relationships/image" Target="../media/image62.wmf"/><Relationship Id="rId4" Type="http://schemas.openxmlformats.org/officeDocument/2006/relationships/oleObject" Target="../embeddings/oleObject12.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27.xml"/><Relationship Id="rId7" Type="http://schemas.openxmlformats.org/officeDocument/2006/relationships/image" Target="../media/image66.png"/><Relationship Id="rId2" Type="http://schemas.openxmlformats.org/officeDocument/2006/relationships/slideLayout" Target="../slideLayouts/slideLayout47.xml"/><Relationship Id="rId1" Type="http://schemas.openxmlformats.org/officeDocument/2006/relationships/vmlDrawing" Target="../drawings/vmlDrawing6.vml"/><Relationship Id="rId6" Type="http://schemas.openxmlformats.org/officeDocument/2006/relationships/image" Target="../media/image62.wmf"/><Relationship Id="rId5" Type="http://schemas.openxmlformats.org/officeDocument/2006/relationships/oleObject" Target="../embeddings/oleObject11.bin"/><Relationship Id="rId4" Type="http://schemas.openxmlformats.org/officeDocument/2006/relationships/image" Target="../media/image65.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hyperlink" Target="http://www.csse.uwa.edu.au/~pk/research/matlabfns/Spatial/Docs/Harris/A_Combined_Corner_and_Edge_Detector.pdf" TargetMode="External"/><Relationship Id="rId5" Type="http://schemas.openxmlformats.org/officeDocument/2006/relationships/image" Target="../media/image67.png"/><Relationship Id="rId4" Type="http://schemas.openxmlformats.org/officeDocument/2006/relationships/oleObject" Target="../embeddings/oleObject13.bin"/></Relationships>
</file>

<file path=ppt/slides/_rels/slide4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62.wmf"/><Relationship Id="rId4" Type="http://schemas.openxmlformats.org/officeDocument/2006/relationships/oleObject" Target="../embeddings/oleObject14.bin"/></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69.png"/><Relationship Id="rId5" Type="http://schemas.openxmlformats.org/officeDocument/2006/relationships/image" Target="../media/image62.wmf"/><Relationship Id="rId4" Type="http://schemas.openxmlformats.org/officeDocument/2006/relationships/oleObject" Target="../embeddings/oleObject15.bin"/></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image" Target="../media/image70.png"/><Relationship Id="rId5" Type="http://schemas.openxmlformats.org/officeDocument/2006/relationships/image" Target="../media/image62.wmf"/><Relationship Id="rId4" Type="http://schemas.openxmlformats.org/officeDocument/2006/relationships/oleObject" Target="../embeddings/oleObject15.bin"/></Relationships>
</file>

<file path=ppt/slides/_rels/slide5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gi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73.wmf"/><Relationship Id="rId4" Type="http://schemas.openxmlformats.org/officeDocument/2006/relationships/oleObject" Target="../embeddings/oleObject16.bin"/></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73.wmf"/><Relationship Id="rId4" Type="http://schemas.openxmlformats.org/officeDocument/2006/relationships/oleObject" Target="../embeddings/oleObject17.bin"/></Relationships>
</file>

<file path=ppt/slides/_rels/slide53.xml.rels><?xml version="1.0" encoding="UTF-8" standalone="yes"?>
<Relationships xmlns="http://schemas.openxmlformats.org/package/2006/relationships"><Relationship Id="rId8" Type="http://schemas.openxmlformats.org/officeDocument/2006/relationships/oleObject" Target="../embeddings/oleObject20.bin"/><Relationship Id="rId3" Type="http://schemas.openxmlformats.org/officeDocument/2006/relationships/notesSlide" Target="../notesSlides/notesSlide35.xml"/><Relationship Id="rId7" Type="http://schemas.openxmlformats.org/officeDocument/2006/relationships/image" Target="../media/image73.wmf"/><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oleObject" Target="../embeddings/oleObject19.bin"/><Relationship Id="rId5" Type="http://schemas.openxmlformats.org/officeDocument/2006/relationships/image" Target="../media/image62.wmf"/><Relationship Id="rId4" Type="http://schemas.openxmlformats.org/officeDocument/2006/relationships/oleObject" Target="../embeddings/oleObject18.bin"/><Relationship Id="rId9" Type="http://schemas.openxmlformats.org/officeDocument/2006/relationships/image" Target="../media/image74.wmf"/></Relationships>
</file>

<file path=ppt/slides/_rels/slide54.xml.rels><?xml version="1.0" encoding="UTF-8" standalone="yes"?>
<Relationships xmlns="http://schemas.openxmlformats.org/package/2006/relationships"><Relationship Id="rId8" Type="http://schemas.openxmlformats.org/officeDocument/2006/relationships/oleObject" Target="../embeddings/oleObject23.bin"/><Relationship Id="rId3" Type="http://schemas.openxmlformats.org/officeDocument/2006/relationships/notesSlide" Target="../notesSlides/notesSlide36.xml"/><Relationship Id="rId7" Type="http://schemas.openxmlformats.org/officeDocument/2006/relationships/image" Target="../media/image75.wmf"/><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oleObject" Target="../embeddings/oleObject22.bin"/><Relationship Id="rId5" Type="http://schemas.openxmlformats.org/officeDocument/2006/relationships/image" Target="../media/image62.wmf"/><Relationship Id="rId4" Type="http://schemas.openxmlformats.org/officeDocument/2006/relationships/oleObject" Target="../embeddings/oleObject21.bin"/><Relationship Id="rId9" Type="http://schemas.openxmlformats.org/officeDocument/2006/relationships/image" Target="../media/image73.wmf"/></Relationships>
</file>

<file path=ppt/slides/_rels/slide55.xml.rels><?xml version="1.0" encoding="UTF-8" standalone="yes"?>
<Relationships xmlns="http://schemas.openxmlformats.org/package/2006/relationships"><Relationship Id="rId8" Type="http://schemas.openxmlformats.org/officeDocument/2006/relationships/oleObject" Target="../embeddings/oleObject26.bin"/><Relationship Id="rId3" Type="http://schemas.openxmlformats.org/officeDocument/2006/relationships/notesSlide" Target="../notesSlides/notesSlide37.xml"/><Relationship Id="rId7" Type="http://schemas.openxmlformats.org/officeDocument/2006/relationships/image" Target="../media/image76.wmf"/><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oleObject" Target="../embeddings/oleObject25.bin"/><Relationship Id="rId5" Type="http://schemas.openxmlformats.org/officeDocument/2006/relationships/image" Target="../media/image62.wmf"/><Relationship Id="rId4" Type="http://schemas.openxmlformats.org/officeDocument/2006/relationships/oleObject" Target="../embeddings/oleObject24.bin"/><Relationship Id="rId9" Type="http://schemas.openxmlformats.org/officeDocument/2006/relationships/image" Target="../media/image75.wmf"/></Relationships>
</file>

<file path=ppt/slides/_rels/slide56.xml.rels><?xml version="1.0" encoding="UTF-8" standalone="yes"?>
<Relationships xmlns="http://schemas.openxmlformats.org/package/2006/relationships"><Relationship Id="rId8" Type="http://schemas.openxmlformats.org/officeDocument/2006/relationships/image" Target="../media/image78.wmf"/><Relationship Id="rId3" Type="http://schemas.openxmlformats.org/officeDocument/2006/relationships/slideLayout" Target="../slideLayouts/slideLayout2.xml"/><Relationship Id="rId7" Type="http://schemas.openxmlformats.org/officeDocument/2006/relationships/oleObject" Target="../embeddings/oleObject28.bin"/><Relationship Id="rId2" Type="http://schemas.openxmlformats.org/officeDocument/2006/relationships/tags" Target="../tags/tag3.xml"/><Relationship Id="rId1" Type="http://schemas.openxmlformats.org/officeDocument/2006/relationships/vmlDrawing" Target="../drawings/vmlDrawing16.vml"/><Relationship Id="rId6" Type="http://schemas.openxmlformats.org/officeDocument/2006/relationships/image" Target="../media/image77.wmf"/><Relationship Id="rId11" Type="http://schemas.openxmlformats.org/officeDocument/2006/relationships/image" Target="../media/image79.wmf"/><Relationship Id="rId5" Type="http://schemas.openxmlformats.org/officeDocument/2006/relationships/oleObject" Target="../embeddings/oleObject27.bin"/><Relationship Id="rId10" Type="http://schemas.openxmlformats.org/officeDocument/2006/relationships/oleObject" Target="../embeddings/oleObject29.bin"/><Relationship Id="rId4" Type="http://schemas.openxmlformats.org/officeDocument/2006/relationships/notesSlide" Target="../notesSlides/notesSlide38.xml"/><Relationship Id="rId9" Type="http://schemas.openxmlformats.org/officeDocument/2006/relationships/image" Target="../media/image80.png"/></Relationships>
</file>

<file path=ppt/slides/_rels/slide57.xml.rels><?xml version="1.0" encoding="UTF-8" standalone="yes"?>
<Relationships xmlns="http://schemas.openxmlformats.org/package/2006/relationships"><Relationship Id="rId8" Type="http://schemas.openxmlformats.org/officeDocument/2006/relationships/image" Target="../media/image85.png"/><Relationship Id="rId13" Type="http://schemas.openxmlformats.org/officeDocument/2006/relationships/image" Target="../media/image84.wmf"/><Relationship Id="rId3" Type="http://schemas.openxmlformats.org/officeDocument/2006/relationships/notesSlide" Target="../notesSlides/notesSlide39.xml"/><Relationship Id="rId7" Type="http://schemas.openxmlformats.org/officeDocument/2006/relationships/image" Target="../media/image82.wmf"/><Relationship Id="rId12" Type="http://schemas.openxmlformats.org/officeDocument/2006/relationships/oleObject" Target="../embeddings/oleObject33.bin"/><Relationship Id="rId2" Type="http://schemas.openxmlformats.org/officeDocument/2006/relationships/slideLayout" Target="../slideLayouts/slideLayout58.xml"/><Relationship Id="rId1" Type="http://schemas.openxmlformats.org/officeDocument/2006/relationships/vmlDrawing" Target="../drawings/vmlDrawing17.vml"/><Relationship Id="rId6" Type="http://schemas.openxmlformats.org/officeDocument/2006/relationships/oleObject" Target="../embeddings/oleObject31.bin"/><Relationship Id="rId11" Type="http://schemas.openxmlformats.org/officeDocument/2006/relationships/image" Target="../media/image83.wmf"/><Relationship Id="rId5" Type="http://schemas.openxmlformats.org/officeDocument/2006/relationships/image" Target="../media/image81.wmf"/><Relationship Id="rId10" Type="http://schemas.openxmlformats.org/officeDocument/2006/relationships/oleObject" Target="../embeddings/oleObject32.bin"/><Relationship Id="rId4" Type="http://schemas.openxmlformats.org/officeDocument/2006/relationships/oleObject" Target="../embeddings/oleObject30.bin"/><Relationship Id="rId9" Type="http://schemas.openxmlformats.org/officeDocument/2006/relationships/image" Target="../media/image86.png"/></Relationships>
</file>

<file path=ppt/slides/_rels/slide58.xml.rels><?xml version="1.0" encoding="UTF-8" standalone="yes"?>
<Relationships xmlns="http://schemas.openxmlformats.org/package/2006/relationships"><Relationship Id="rId8" Type="http://schemas.openxmlformats.org/officeDocument/2006/relationships/image" Target="../media/image87.wmf"/><Relationship Id="rId3" Type="http://schemas.openxmlformats.org/officeDocument/2006/relationships/notesSlide" Target="../notesSlides/notesSlide40.xml"/><Relationship Id="rId7" Type="http://schemas.openxmlformats.org/officeDocument/2006/relationships/oleObject" Target="../embeddings/oleObject35.bin"/><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image" Target="../media/image78.wmf"/><Relationship Id="rId5" Type="http://schemas.openxmlformats.org/officeDocument/2006/relationships/oleObject" Target="../embeddings/oleObject34.bin"/><Relationship Id="rId4" Type="http://schemas.openxmlformats.org/officeDocument/2006/relationships/image" Target="../media/image88.png"/></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vmlDrawing" Target="../drawings/vmlDrawing19.vml"/><Relationship Id="rId6" Type="http://schemas.openxmlformats.org/officeDocument/2006/relationships/image" Target="../media/image90.png"/><Relationship Id="rId5" Type="http://schemas.openxmlformats.org/officeDocument/2006/relationships/image" Target="../media/image89.wmf"/><Relationship Id="rId4" Type="http://schemas.openxmlformats.org/officeDocument/2006/relationships/oleObject" Target="../embeddings/oleObject36.bin"/></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vmlDrawing" Target="../drawings/vmlDrawing20.vml"/><Relationship Id="rId5" Type="http://schemas.openxmlformats.org/officeDocument/2006/relationships/image" Target="../media/image91.wmf"/><Relationship Id="rId4" Type="http://schemas.openxmlformats.org/officeDocument/2006/relationships/oleObject" Target="../embeddings/oleObject37.bin"/></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43.xml"/><Relationship Id="rId7" Type="http://schemas.openxmlformats.org/officeDocument/2006/relationships/image" Target="../media/image89.wmf"/><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oleObject" Target="../embeddings/oleObject39.bin"/><Relationship Id="rId5" Type="http://schemas.openxmlformats.org/officeDocument/2006/relationships/image" Target="../media/image92.wmf"/><Relationship Id="rId4" Type="http://schemas.openxmlformats.org/officeDocument/2006/relationships/oleObject" Target="../embeddings/oleObject38.bin"/></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vmlDrawing" Target="../drawings/vmlDrawing22.vml"/><Relationship Id="rId5" Type="http://schemas.openxmlformats.org/officeDocument/2006/relationships/image" Target="../media/image93.png"/><Relationship Id="rId4" Type="http://schemas.openxmlformats.org/officeDocument/2006/relationships/oleObject" Target="../embeddings/oleObject40.bin"/></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vmlDrawing" Target="../drawings/vmlDrawing23.vml"/><Relationship Id="rId6" Type="http://schemas.openxmlformats.org/officeDocument/2006/relationships/image" Target="../media/image94.jpeg"/><Relationship Id="rId5" Type="http://schemas.openxmlformats.org/officeDocument/2006/relationships/image" Target="../media/image93.png"/><Relationship Id="rId4" Type="http://schemas.openxmlformats.org/officeDocument/2006/relationships/oleObject" Target="../embeddings/oleObject41.bin"/></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47.xml"/><Relationship Id="rId7" Type="http://schemas.openxmlformats.org/officeDocument/2006/relationships/image" Target="../media/image97.png"/><Relationship Id="rId2" Type="http://schemas.openxmlformats.org/officeDocument/2006/relationships/slideLayout" Target="../slideLayouts/slideLayout2.xml"/><Relationship Id="rId1" Type="http://schemas.openxmlformats.org/officeDocument/2006/relationships/vmlDrawing" Target="../drawings/vmlDrawing24.vml"/><Relationship Id="rId6" Type="http://schemas.openxmlformats.org/officeDocument/2006/relationships/image" Target="../media/image96.png"/><Relationship Id="rId5" Type="http://schemas.openxmlformats.org/officeDocument/2006/relationships/image" Target="../media/image95.wmf"/><Relationship Id="rId4" Type="http://schemas.openxmlformats.org/officeDocument/2006/relationships/oleObject" Target="../embeddings/oleObject42.bin"/></Relationships>
</file>

<file path=ppt/slides/_rels/slide66.xml.rels><?xml version="1.0" encoding="UTF-8" standalone="yes"?>
<Relationships xmlns="http://schemas.openxmlformats.org/package/2006/relationships"><Relationship Id="rId3" Type="http://schemas.openxmlformats.org/officeDocument/2006/relationships/hyperlink" Target="http://www.bmva.org/bmvc/1988/avc-88-023.pdf" TargetMode="External"/><Relationship Id="rId2" Type="http://schemas.openxmlformats.org/officeDocument/2006/relationships/notesSlide" Target="../notesSlides/notesSlide48.xml"/><Relationship Id="rId1" Type="http://schemas.openxmlformats.org/officeDocument/2006/relationships/slideLayout" Target="../slideLayouts/slideLayout36.xml"/></Relationships>
</file>

<file path=ppt/slides/_rels/slide67.xml.rels><?xml version="1.0" encoding="UTF-8" standalone="yes"?>
<Relationships xmlns="http://schemas.openxmlformats.org/package/2006/relationships"><Relationship Id="rId8" Type="http://schemas.openxmlformats.org/officeDocument/2006/relationships/image" Target="../media/image104.png"/><Relationship Id="rId13" Type="http://schemas.openxmlformats.org/officeDocument/2006/relationships/image" Target="../media/image109.png"/><Relationship Id="rId18" Type="http://schemas.openxmlformats.org/officeDocument/2006/relationships/oleObject" Target="../embeddings/oleObject45.bin"/><Relationship Id="rId3" Type="http://schemas.openxmlformats.org/officeDocument/2006/relationships/notesSlide" Target="../notesSlides/notesSlide49.xml"/><Relationship Id="rId21" Type="http://schemas.openxmlformats.org/officeDocument/2006/relationships/image" Target="../media/image101.wmf"/><Relationship Id="rId7" Type="http://schemas.openxmlformats.org/officeDocument/2006/relationships/image" Target="../media/image103.png"/><Relationship Id="rId12" Type="http://schemas.openxmlformats.org/officeDocument/2006/relationships/image" Target="../media/image108.png"/><Relationship Id="rId17" Type="http://schemas.openxmlformats.org/officeDocument/2006/relationships/image" Target="../media/image99.wmf"/><Relationship Id="rId2" Type="http://schemas.openxmlformats.org/officeDocument/2006/relationships/slideLayout" Target="../slideLayouts/slideLayout102.xml"/><Relationship Id="rId16" Type="http://schemas.openxmlformats.org/officeDocument/2006/relationships/oleObject" Target="../embeddings/oleObject44.bin"/><Relationship Id="rId20" Type="http://schemas.openxmlformats.org/officeDocument/2006/relationships/oleObject" Target="../embeddings/oleObject46.bin"/><Relationship Id="rId1" Type="http://schemas.openxmlformats.org/officeDocument/2006/relationships/vmlDrawing" Target="../drawings/vmlDrawing25.vml"/><Relationship Id="rId6" Type="http://schemas.openxmlformats.org/officeDocument/2006/relationships/image" Target="../media/image102.png"/><Relationship Id="rId11" Type="http://schemas.openxmlformats.org/officeDocument/2006/relationships/image" Target="../media/image107.png"/><Relationship Id="rId5" Type="http://schemas.openxmlformats.org/officeDocument/2006/relationships/image" Target="../media/image98.wmf"/><Relationship Id="rId15" Type="http://schemas.openxmlformats.org/officeDocument/2006/relationships/image" Target="../media/image111.png"/><Relationship Id="rId10" Type="http://schemas.openxmlformats.org/officeDocument/2006/relationships/image" Target="../media/image106.png"/><Relationship Id="rId19" Type="http://schemas.openxmlformats.org/officeDocument/2006/relationships/image" Target="../media/image100.wmf"/><Relationship Id="rId4" Type="http://schemas.openxmlformats.org/officeDocument/2006/relationships/oleObject" Target="../embeddings/oleObject43.bin"/><Relationship Id="rId9" Type="http://schemas.openxmlformats.org/officeDocument/2006/relationships/image" Target="../media/image105.png"/><Relationship Id="rId14" Type="http://schemas.openxmlformats.org/officeDocument/2006/relationships/image" Target="../media/image110.png"/></Relationships>
</file>

<file path=ppt/slides/_rels/slide68.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64.png"/><Relationship Id="rId1" Type="http://schemas.openxmlformats.org/officeDocument/2006/relationships/slideLayout" Target="../slideLayouts/slideLayout104.xml"/></Relationships>
</file>

<file path=ppt/slides/_rels/slide79.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104.xml"/></Relationships>
</file>

<file path=ppt/slides/_rels/slide80.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60.xml"/><Relationship Id="rId1" Type="http://schemas.openxmlformats.org/officeDocument/2006/relationships/slideLayout" Target="../slideLayouts/slideLayout104.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61.xml"/><Relationship Id="rId7" Type="http://schemas.openxmlformats.org/officeDocument/2006/relationships/image" Target="../media/image119.wmf"/><Relationship Id="rId2" Type="http://schemas.openxmlformats.org/officeDocument/2006/relationships/slideLayout" Target="../slideLayouts/slideLayout104.xml"/><Relationship Id="rId1" Type="http://schemas.openxmlformats.org/officeDocument/2006/relationships/vmlDrawing" Target="../drawings/vmlDrawing26.vml"/><Relationship Id="rId6" Type="http://schemas.openxmlformats.org/officeDocument/2006/relationships/oleObject" Target="../embeddings/oleObject47.bin"/><Relationship Id="rId5" Type="http://schemas.openxmlformats.org/officeDocument/2006/relationships/image" Target="../media/image121.png"/><Relationship Id="rId4" Type="http://schemas.openxmlformats.org/officeDocument/2006/relationships/image" Target="../media/image120.jpeg"/></Relationships>
</file>

<file path=ppt/slides/_rels/slide82.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notesSlide" Target="../notesSlides/notesSlide62.xml"/><Relationship Id="rId7" Type="http://schemas.openxmlformats.org/officeDocument/2006/relationships/image" Target="../media/image125.png"/><Relationship Id="rId2" Type="http://schemas.openxmlformats.org/officeDocument/2006/relationships/slideLayout" Target="../slideLayouts/slideLayout104.xml"/><Relationship Id="rId1" Type="http://schemas.openxmlformats.org/officeDocument/2006/relationships/vmlDrawing" Target="../drawings/vmlDrawing27.vml"/><Relationship Id="rId6" Type="http://schemas.openxmlformats.org/officeDocument/2006/relationships/image" Target="../media/image124.png"/><Relationship Id="rId11" Type="http://schemas.openxmlformats.org/officeDocument/2006/relationships/image" Target="../media/image123.wmf"/><Relationship Id="rId5" Type="http://schemas.openxmlformats.org/officeDocument/2006/relationships/image" Target="../media/image122.wmf"/><Relationship Id="rId10" Type="http://schemas.openxmlformats.org/officeDocument/2006/relationships/oleObject" Target="../embeddings/oleObject49.bin"/><Relationship Id="rId4" Type="http://schemas.openxmlformats.org/officeDocument/2006/relationships/oleObject" Target="../embeddings/oleObject48.bin"/><Relationship Id="rId9" Type="http://schemas.openxmlformats.org/officeDocument/2006/relationships/image" Target="../media/image126.png"/></Relationships>
</file>

<file path=ppt/slides/_rels/slide83.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notesSlide" Target="../notesSlides/notesSlide63.xml"/><Relationship Id="rId7" Type="http://schemas.openxmlformats.org/officeDocument/2006/relationships/image" Target="../media/image125.png"/><Relationship Id="rId2" Type="http://schemas.openxmlformats.org/officeDocument/2006/relationships/slideLayout" Target="../slideLayouts/slideLayout104.xml"/><Relationship Id="rId1" Type="http://schemas.openxmlformats.org/officeDocument/2006/relationships/vmlDrawing" Target="../drawings/vmlDrawing28.vml"/><Relationship Id="rId6" Type="http://schemas.openxmlformats.org/officeDocument/2006/relationships/image" Target="../media/image124.png"/><Relationship Id="rId11" Type="http://schemas.openxmlformats.org/officeDocument/2006/relationships/image" Target="../media/image128.wmf"/><Relationship Id="rId5" Type="http://schemas.openxmlformats.org/officeDocument/2006/relationships/image" Target="../media/image127.wmf"/><Relationship Id="rId10" Type="http://schemas.openxmlformats.org/officeDocument/2006/relationships/oleObject" Target="../embeddings/oleObject51.bin"/><Relationship Id="rId4" Type="http://schemas.openxmlformats.org/officeDocument/2006/relationships/oleObject" Target="../embeddings/oleObject50.bin"/><Relationship Id="rId9" Type="http://schemas.openxmlformats.org/officeDocument/2006/relationships/image" Target="../media/image126.png"/></Relationships>
</file>

<file path=ppt/slides/_rels/slide84.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notesSlide" Target="../notesSlides/notesSlide64.xml"/><Relationship Id="rId7" Type="http://schemas.openxmlformats.org/officeDocument/2006/relationships/image" Target="../media/image125.png"/><Relationship Id="rId2" Type="http://schemas.openxmlformats.org/officeDocument/2006/relationships/slideLayout" Target="../slideLayouts/slideLayout104.xml"/><Relationship Id="rId1" Type="http://schemas.openxmlformats.org/officeDocument/2006/relationships/vmlDrawing" Target="../drawings/vmlDrawing29.vml"/><Relationship Id="rId6" Type="http://schemas.openxmlformats.org/officeDocument/2006/relationships/image" Target="../media/image124.png"/><Relationship Id="rId11" Type="http://schemas.openxmlformats.org/officeDocument/2006/relationships/image" Target="../media/image130.wmf"/><Relationship Id="rId5" Type="http://schemas.openxmlformats.org/officeDocument/2006/relationships/image" Target="../media/image129.wmf"/><Relationship Id="rId10" Type="http://schemas.openxmlformats.org/officeDocument/2006/relationships/oleObject" Target="../embeddings/oleObject53.bin"/><Relationship Id="rId4" Type="http://schemas.openxmlformats.org/officeDocument/2006/relationships/oleObject" Target="../embeddings/oleObject52.bin"/><Relationship Id="rId9" Type="http://schemas.openxmlformats.org/officeDocument/2006/relationships/image" Target="../media/image126.png"/></Relationships>
</file>

<file path=ppt/slides/_rels/slide85.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notesSlide" Target="../notesSlides/notesSlide65.xml"/><Relationship Id="rId7" Type="http://schemas.openxmlformats.org/officeDocument/2006/relationships/image" Target="../media/image133.jpeg"/><Relationship Id="rId2" Type="http://schemas.openxmlformats.org/officeDocument/2006/relationships/slideLayout" Target="../slideLayouts/slideLayout104.xml"/><Relationship Id="rId1" Type="http://schemas.openxmlformats.org/officeDocument/2006/relationships/vmlDrawing" Target="../drawings/vmlDrawing30.vml"/><Relationship Id="rId6" Type="http://schemas.openxmlformats.org/officeDocument/2006/relationships/image" Target="../media/image124.png"/><Relationship Id="rId11" Type="http://schemas.openxmlformats.org/officeDocument/2006/relationships/image" Target="../media/image132.wmf"/><Relationship Id="rId5" Type="http://schemas.openxmlformats.org/officeDocument/2006/relationships/image" Target="../media/image131.wmf"/><Relationship Id="rId10" Type="http://schemas.openxmlformats.org/officeDocument/2006/relationships/oleObject" Target="../embeddings/oleObject55.bin"/><Relationship Id="rId4" Type="http://schemas.openxmlformats.org/officeDocument/2006/relationships/oleObject" Target="../embeddings/oleObject54.bin"/><Relationship Id="rId9" Type="http://schemas.openxmlformats.org/officeDocument/2006/relationships/image" Target="../media/image126.png"/></Relationships>
</file>

<file path=ppt/slides/_rels/slide86.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notesSlide" Target="../notesSlides/notesSlide66.xml"/><Relationship Id="rId7" Type="http://schemas.openxmlformats.org/officeDocument/2006/relationships/image" Target="../media/image125.png"/><Relationship Id="rId2" Type="http://schemas.openxmlformats.org/officeDocument/2006/relationships/slideLayout" Target="../slideLayouts/slideLayout104.xml"/><Relationship Id="rId1" Type="http://schemas.openxmlformats.org/officeDocument/2006/relationships/vmlDrawing" Target="../drawings/vmlDrawing31.vml"/><Relationship Id="rId6" Type="http://schemas.openxmlformats.org/officeDocument/2006/relationships/image" Target="../media/image124.png"/><Relationship Id="rId11" Type="http://schemas.openxmlformats.org/officeDocument/2006/relationships/image" Target="../media/image135.wmf"/><Relationship Id="rId5" Type="http://schemas.openxmlformats.org/officeDocument/2006/relationships/image" Target="../media/image134.wmf"/><Relationship Id="rId10" Type="http://schemas.openxmlformats.org/officeDocument/2006/relationships/oleObject" Target="../embeddings/oleObject57.bin"/><Relationship Id="rId4" Type="http://schemas.openxmlformats.org/officeDocument/2006/relationships/oleObject" Target="../embeddings/oleObject56.bin"/><Relationship Id="rId9" Type="http://schemas.openxmlformats.org/officeDocument/2006/relationships/image" Target="../media/image126.png"/></Relationships>
</file>

<file path=ppt/slides/_rels/slide87.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notesSlide" Target="../notesSlides/notesSlide67.xml"/><Relationship Id="rId7" Type="http://schemas.openxmlformats.org/officeDocument/2006/relationships/image" Target="../media/image125.png"/><Relationship Id="rId2" Type="http://schemas.openxmlformats.org/officeDocument/2006/relationships/slideLayout" Target="../slideLayouts/slideLayout104.xml"/><Relationship Id="rId1" Type="http://schemas.openxmlformats.org/officeDocument/2006/relationships/vmlDrawing" Target="../drawings/vmlDrawing32.vml"/><Relationship Id="rId6" Type="http://schemas.openxmlformats.org/officeDocument/2006/relationships/image" Target="../media/image124.png"/><Relationship Id="rId11" Type="http://schemas.openxmlformats.org/officeDocument/2006/relationships/image" Target="../media/image137.wmf"/><Relationship Id="rId5" Type="http://schemas.openxmlformats.org/officeDocument/2006/relationships/image" Target="../media/image136.wmf"/><Relationship Id="rId10" Type="http://schemas.openxmlformats.org/officeDocument/2006/relationships/oleObject" Target="../embeddings/oleObject59.bin"/><Relationship Id="rId4" Type="http://schemas.openxmlformats.org/officeDocument/2006/relationships/oleObject" Target="../embeddings/oleObject58.bin"/><Relationship Id="rId9" Type="http://schemas.openxmlformats.org/officeDocument/2006/relationships/image" Target="../media/image126.png"/></Relationships>
</file>

<file path=ppt/slides/_rels/slide88.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png"/><Relationship Id="rId1" Type="http://schemas.openxmlformats.org/officeDocument/2006/relationships/slideLayout" Target="../slideLayouts/slideLayout104.xml"/><Relationship Id="rId4" Type="http://schemas.openxmlformats.org/officeDocument/2006/relationships/image" Target="../media/image140.png"/></Relationships>
</file>

<file path=ppt/slides/_rels/slide89.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68.xml"/><Relationship Id="rId1" Type="http://schemas.openxmlformats.org/officeDocument/2006/relationships/slideLayout" Target="../slideLayouts/slideLayout104.xml"/><Relationship Id="rId6" Type="http://schemas.openxmlformats.org/officeDocument/2006/relationships/image" Target="../media/image143.png"/><Relationship Id="rId5" Type="http://schemas.openxmlformats.org/officeDocument/2006/relationships/image" Target="../media/image142.png"/><Relationship Id="rId4" Type="http://schemas.openxmlformats.org/officeDocument/2006/relationships/image" Target="../media/image141.png"/></Relationships>
</file>

<file path=ppt/slides/_rels/slide90.xml.rels><?xml version="1.0" encoding="UTF-8" standalone="yes"?>
<Relationships xmlns="http://schemas.openxmlformats.org/package/2006/relationships"><Relationship Id="rId8" Type="http://schemas.openxmlformats.org/officeDocument/2006/relationships/image" Target="../media/image144.wmf"/><Relationship Id="rId3" Type="http://schemas.openxmlformats.org/officeDocument/2006/relationships/notesSlide" Target="../notesSlides/notesSlide69.xml"/><Relationship Id="rId7" Type="http://schemas.openxmlformats.org/officeDocument/2006/relationships/oleObject" Target="../embeddings/oleObject60.bin"/><Relationship Id="rId2" Type="http://schemas.openxmlformats.org/officeDocument/2006/relationships/slideLayout" Target="../slideLayouts/slideLayout104.xml"/><Relationship Id="rId1" Type="http://schemas.openxmlformats.org/officeDocument/2006/relationships/vmlDrawing" Target="../drawings/vmlDrawing33.vml"/><Relationship Id="rId6" Type="http://schemas.openxmlformats.org/officeDocument/2006/relationships/image" Target="../media/image147.png"/><Relationship Id="rId5" Type="http://schemas.openxmlformats.org/officeDocument/2006/relationships/image" Target="../media/image146.jpeg"/><Relationship Id="rId4" Type="http://schemas.openxmlformats.org/officeDocument/2006/relationships/image" Target="../media/image145.png"/></Relationships>
</file>

<file path=ppt/slides/_rels/slide91.xml.rels><?xml version="1.0" encoding="UTF-8" standalone="yes"?>
<Relationships xmlns="http://schemas.openxmlformats.org/package/2006/relationships"><Relationship Id="rId8" Type="http://schemas.openxmlformats.org/officeDocument/2006/relationships/image" Target="../media/image153.png"/><Relationship Id="rId13" Type="http://schemas.openxmlformats.org/officeDocument/2006/relationships/image" Target="../media/image138.png"/><Relationship Id="rId3" Type="http://schemas.openxmlformats.org/officeDocument/2006/relationships/notesSlide" Target="../notesSlides/notesSlide70.xml"/><Relationship Id="rId7" Type="http://schemas.openxmlformats.org/officeDocument/2006/relationships/image" Target="../media/image152.png"/><Relationship Id="rId12" Type="http://schemas.openxmlformats.org/officeDocument/2006/relationships/image" Target="../media/image155.png"/><Relationship Id="rId2" Type="http://schemas.openxmlformats.org/officeDocument/2006/relationships/slideLayout" Target="../slideLayouts/slideLayout104.xml"/><Relationship Id="rId1" Type="http://schemas.openxmlformats.org/officeDocument/2006/relationships/vmlDrawing" Target="../drawings/vmlDrawing34.vml"/><Relationship Id="rId6" Type="http://schemas.openxmlformats.org/officeDocument/2006/relationships/image" Target="../media/image151.png"/><Relationship Id="rId11" Type="http://schemas.openxmlformats.org/officeDocument/2006/relationships/image" Target="../media/image148.wmf"/><Relationship Id="rId5" Type="http://schemas.openxmlformats.org/officeDocument/2006/relationships/image" Target="../media/image150.png"/><Relationship Id="rId10" Type="http://schemas.openxmlformats.org/officeDocument/2006/relationships/oleObject" Target="../embeddings/oleObject61.bin"/><Relationship Id="rId4" Type="http://schemas.openxmlformats.org/officeDocument/2006/relationships/image" Target="../media/image149.png"/><Relationship Id="rId9" Type="http://schemas.openxmlformats.org/officeDocument/2006/relationships/image" Target="../media/image154.png"/></Relationships>
</file>

<file path=ppt/slides/_rels/slide92.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notesSlide" Target="../notesSlides/notesSlide71.xml"/><Relationship Id="rId1" Type="http://schemas.openxmlformats.org/officeDocument/2006/relationships/slideLayout" Target="../slideLayouts/slideLayout10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04.xml"/></Relationships>
</file>

<file path=ppt/slides/_rels/slide94.xml.rels><?xml version="1.0" encoding="UTF-8" standalone="yes"?>
<Relationships xmlns="http://schemas.openxmlformats.org/package/2006/relationships"><Relationship Id="rId3" Type="http://schemas.openxmlformats.org/officeDocument/2006/relationships/image" Target="../media/image158.png"/><Relationship Id="rId7" Type="http://schemas.openxmlformats.org/officeDocument/2006/relationships/image" Target="../media/image162.png"/><Relationship Id="rId2" Type="http://schemas.openxmlformats.org/officeDocument/2006/relationships/image" Target="../media/image157.jpeg"/><Relationship Id="rId1" Type="http://schemas.openxmlformats.org/officeDocument/2006/relationships/slideLayout" Target="../slideLayouts/slideLayout104.xml"/><Relationship Id="rId6" Type="http://schemas.openxmlformats.org/officeDocument/2006/relationships/image" Target="../media/image161.png"/><Relationship Id="rId5" Type="http://schemas.openxmlformats.org/officeDocument/2006/relationships/image" Target="../media/image160.png"/><Relationship Id="rId4" Type="http://schemas.openxmlformats.org/officeDocument/2006/relationships/image" Target="../media/image159.png"/></Relationships>
</file>

<file path=ppt/slides/_rels/slide95.xml.rels><?xml version="1.0" encoding="UTF-8" standalone="yes"?>
<Relationships xmlns="http://schemas.openxmlformats.org/package/2006/relationships"><Relationship Id="rId2" Type="http://schemas.openxmlformats.org/officeDocument/2006/relationships/image" Target="../media/image163.jpeg"/><Relationship Id="rId1" Type="http://schemas.openxmlformats.org/officeDocument/2006/relationships/slideLayout" Target="../slideLayouts/slideLayout104.xml"/></Relationships>
</file>

<file path=ppt/slides/_rels/slide96.xml.rels><?xml version="1.0" encoding="UTF-8" standalone="yes"?>
<Relationships xmlns="http://schemas.openxmlformats.org/package/2006/relationships"><Relationship Id="rId8" Type="http://schemas.openxmlformats.org/officeDocument/2006/relationships/image" Target="../media/image170.png"/><Relationship Id="rId13" Type="http://schemas.openxmlformats.org/officeDocument/2006/relationships/image" Target="../media/image175.png"/><Relationship Id="rId18" Type="http://schemas.openxmlformats.org/officeDocument/2006/relationships/image" Target="../media/image180.png"/><Relationship Id="rId3" Type="http://schemas.openxmlformats.org/officeDocument/2006/relationships/image" Target="../media/image165.png"/><Relationship Id="rId7" Type="http://schemas.openxmlformats.org/officeDocument/2006/relationships/image" Target="../media/image169.png"/><Relationship Id="rId12" Type="http://schemas.openxmlformats.org/officeDocument/2006/relationships/image" Target="../media/image174.png"/><Relationship Id="rId17" Type="http://schemas.openxmlformats.org/officeDocument/2006/relationships/image" Target="../media/image179.png"/><Relationship Id="rId2" Type="http://schemas.openxmlformats.org/officeDocument/2006/relationships/image" Target="../media/image164.png"/><Relationship Id="rId16" Type="http://schemas.openxmlformats.org/officeDocument/2006/relationships/image" Target="../media/image178.png"/><Relationship Id="rId1" Type="http://schemas.openxmlformats.org/officeDocument/2006/relationships/slideLayout" Target="../slideLayouts/slideLayout104.xml"/><Relationship Id="rId6" Type="http://schemas.openxmlformats.org/officeDocument/2006/relationships/image" Target="../media/image168.png"/><Relationship Id="rId11" Type="http://schemas.openxmlformats.org/officeDocument/2006/relationships/image" Target="../media/image173.png"/><Relationship Id="rId5" Type="http://schemas.openxmlformats.org/officeDocument/2006/relationships/image" Target="../media/image167.png"/><Relationship Id="rId15" Type="http://schemas.openxmlformats.org/officeDocument/2006/relationships/image" Target="../media/image177.png"/><Relationship Id="rId10" Type="http://schemas.openxmlformats.org/officeDocument/2006/relationships/image" Target="../media/image172.png"/><Relationship Id="rId4" Type="http://schemas.openxmlformats.org/officeDocument/2006/relationships/image" Target="../media/image166.png"/><Relationship Id="rId9" Type="http://schemas.openxmlformats.org/officeDocument/2006/relationships/image" Target="../media/image171.png"/><Relationship Id="rId14" Type="http://schemas.openxmlformats.org/officeDocument/2006/relationships/image" Target="../media/image176.png"/></Relationships>
</file>

<file path=ppt/slides/_rels/slide97.xml.rels><?xml version="1.0" encoding="UTF-8" standalone="yes"?>
<Relationships xmlns="http://schemas.openxmlformats.org/package/2006/relationships"><Relationship Id="rId3" Type="http://schemas.openxmlformats.org/officeDocument/2006/relationships/image" Target="../media/image182.jpeg"/><Relationship Id="rId2" Type="http://schemas.openxmlformats.org/officeDocument/2006/relationships/image" Target="../media/image181.png"/><Relationship Id="rId1" Type="http://schemas.openxmlformats.org/officeDocument/2006/relationships/slideLayout" Target="../slideLayouts/slideLayout104.xml"/><Relationship Id="rId4" Type="http://schemas.openxmlformats.org/officeDocument/2006/relationships/image" Target="../media/image183.jpeg"/></Relationships>
</file>

<file path=ppt/slides/_rels/slide98.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81.png"/><Relationship Id="rId1" Type="http://schemas.openxmlformats.org/officeDocument/2006/relationships/slideLayout" Target="../slideLayouts/slideLayout104.xml"/><Relationship Id="rId5" Type="http://schemas.openxmlformats.org/officeDocument/2006/relationships/image" Target="../media/image118.png"/><Relationship Id="rId4" Type="http://schemas.openxmlformats.org/officeDocument/2006/relationships/image" Target="../media/image184.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04.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0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56750"/>
            <a:ext cx="9144000" cy="5144500"/>
          </a:xfrm>
          <a:prstGeom prst="rect">
            <a:avLst/>
          </a:prstGeom>
        </p:spPr>
      </p:pic>
    </p:spTree>
    <p:extLst>
      <p:ext uri="{BB962C8B-B14F-4D97-AF65-F5344CB8AC3E}">
        <p14:creationId xmlns:p14="http://schemas.microsoft.com/office/powerpoint/2010/main" val="28258147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Last lecture: Edges primer</a:t>
            </a:r>
          </a:p>
        </p:txBody>
      </p:sp>
      <p:sp>
        <p:nvSpPr>
          <p:cNvPr id="3" name="Content Placeholder 2"/>
          <p:cNvSpPr>
            <a:spLocks noGrp="1"/>
          </p:cNvSpPr>
          <p:nvPr>
            <p:ph idx="1"/>
          </p:nvPr>
        </p:nvSpPr>
        <p:spPr/>
        <p:txBody>
          <a:bodyPr/>
          <a:lstStyle/>
          <a:p>
            <a:r>
              <a:rPr lang="en-US" dirty="0"/>
              <a:t>Edge detection to identify</a:t>
            </a:r>
            <a:br>
              <a:rPr lang="en-US" dirty="0"/>
            </a:br>
            <a:r>
              <a:rPr lang="en-US" dirty="0"/>
              <a:t>visual change in image</a:t>
            </a:r>
            <a:br>
              <a:rPr lang="en-US" dirty="0"/>
            </a:br>
            <a:endParaRPr lang="en-US" dirty="0"/>
          </a:p>
          <a:p>
            <a:r>
              <a:rPr lang="en-US" dirty="0"/>
              <a:t>Derivative of Gaussian </a:t>
            </a:r>
            <a:br>
              <a:rPr lang="en-US" dirty="0"/>
            </a:br>
            <a:r>
              <a:rPr lang="en-US" dirty="0"/>
              <a:t>and linear combination</a:t>
            </a:r>
            <a:br>
              <a:rPr lang="en-US" dirty="0"/>
            </a:br>
            <a:r>
              <a:rPr lang="en-US" dirty="0"/>
              <a:t>of convolutions</a:t>
            </a:r>
          </a:p>
          <a:p>
            <a:endParaRPr lang="en-US" dirty="0"/>
          </a:p>
          <a:p>
            <a:r>
              <a:rPr lang="en-US" dirty="0"/>
              <a:t>What is an edge?</a:t>
            </a:r>
            <a:br>
              <a:rPr lang="en-US" dirty="0"/>
            </a:br>
            <a:r>
              <a:rPr lang="en-US" dirty="0"/>
              <a:t>What is a good edge?</a:t>
            </a:r>
          </a:p>
        </p:txBody>
      </p:sp>
      <p:graphicFrame>
        <p:nvGraphicFramePr>
          <p:cNvPr id="4" name="Object 4"/>
          <p:cNvGraphicFramePr>
            <a:graphicFrameLocks noChangeAspect="1"/>
          </p:cNvGraphicFramePr>
          <p:nvPr>
            <p:extLst>
              <p:ext uri="{D42A27DB-BD31-4B8C-83A1-F6EECF244321}">
                <p14:modId xmlns:p14="http://schemas.microsoft.com/office/powerpoint/2010/main" val="2711302138"/>
              </p:ext>
            </p:extLst>
          </p:nvPr>
        </p:nvGraphicFramePr>
        <p:xfrm>
          <a:off x="7010400" y="1417638"/>
          <a:ext cx="1300163" cy="1397412"/>
        </p:xfrm>
        <a:graphic>
          <a:graphicData uri="http://schemas.openxmlformats.org/presentationml/2006/ole">
            <mc:AlternateContent xmlns:mc="http://schemas.openxmlformats.org/markup-compatibility/2006">
              <mc:Choice xmlns:v="urn:schemas-microsoft-com:vml" Requires="v">
                <p:oleObj spid="_x0000_s262166" name="Bitmap Image" r:id="rId3" imgW="2161905" imgH="2324424" progId="PBrush">
                  <p:embed/>
                </p:oleObj>
              </mc:Choice>
              <mc:Fallback>
                <p:oleObj name="Bitmap Image" r:id="rId3" imgW="2161905" imgH="2324424" progId="PBrush">
                  <p:embed/>
                  <p:pic>
                    <p:nvPicPr>
                      <p:cNvPr id="15362"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400" y="1417638"/>
                        <a:ext cx="1300163" cy="1397412"/>
                      </a:xfrm>
                      <a:prstGeom prst="rect">
                        <a:avLst/>
                      </a:prstGeom>
                      <a:noFill/>
                      <a:ln>
                        <a:noFill/>
                      </a:ln>
                      <a:effectLst/>
                      <a:extLst/>
                    </p:spPr>
                  </p:pic>
                </p:oleObj>
              </mc:Fallback>
            </mc:AlternateContent>
          </a:graphicData>
        </a:graphic>
      </p:graphicFrame>
      <p:grpSp>
        <p:nvGrpSpPr>
          <p:cNvPr id="5" name="Group 7"/>
          <p:cNvGrpSpPr>
            <a:grpSpLocks/>
          </p:cNvGrpSpPr>
          <p:nvPr/>
        </p:nvGrpSpPr>
        <p:grpSpPr bwMode="auto">
          <a:xfrm>
            <a:off x="5410200" y="3124200"/>
            <a:ext cx="3581400" cy="1828800"/>
            <a:chOff x="720" y="1317"/>
            <a:chExt cx="4474" cy="2907"/>
          </a:xfrm>
        </p:grpSpPr>
        <p:graphicFrame>
          <p:nvGraphicFramePr>
            <p:cNvPr id="6" name="Object 8"/>
            <p:cNvGraphicFramePr>
              <a:graphicFrameLocks noChangeAspect="1"/>
            </p:cNvGraphicFramePr>
            <p:nvPr/>
          </p:nvGraphicFramePr>
          <p:xfrm>
            <a:off x="1595" y="1317"/>
            <a:ext cx="3599" cy="2907"/>
          </p:xfrm>
          <a:graphic>
            <a:graphicData uri="http://schemas.openxmlformats.org/presentationml/2006/ole">
              <mc:AlternateContent xmlns:mc="http://schemas.openxmlformats.org/markup-compatibility/2006">
                <mc:Choice xmlns:v="urn:schemas-microsoft-com:vml" Requires="v">
                  <p:oleObj spid="_x0000_s262167" name="Photo Editor Photo" r:id="rId5" imgW="6001588" imgH="4847619" progId="">
                    <p:embed/>
                  </p:oleObj>
                </mc:Choice>
                <mc:Fallback>
                  <p:oleObj name="Photo Editor Photo" r:id="rId5" imgW="6001588" imgH="4847619" progId="">
                    <p:embed/>
                    <p:pic>
                      <p:nvPicPr>
                        <p:cNvPr id="34823"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95" y="1317"/>
                          <a:ext cx="3599" cy="29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 name="Object 9"/>
            <p:cNvGraphicFramePr>
              <a:graphicFrameLocks noChangeAspect="1"/>
            </p:cNvGraphicFramePr>
            <p:nvPr/>
          </p:nvGraphicFramePr>
          <p:xfrm>
            <a:off x="720" y="3408"/>
            <a:ext cx="720" cy="507"/>
          </p:xfrm>
          <a:graphic>
            <a:graphicData uri="http://schemas.openxmlformats.org/presentationml/2006/ole">
              <mc:AlternateContent xmlns:mc="http://schemas.openxmlformats.org/markup-compatibility/2006">
                <mc:Choice xmlns:v="urn:schemas-microsoft-com:vml" Requires="v">
                  <p:oleObj spid="_x0000_s262168" name="Equation" r:id="rId7" imgW="558558" imgH="393529" progId="Equation.3">
                    <p:embed/>
                  </p:oleObj>
                </mc:Choice>
                <mc:Fallback>
                  <p:oleObj name="Equation" r:id="rId7" imgW="558558" imgH="393529" progId="Equation.3">
                    <p:embed/>
                    <p:pic>
                      <p:nvPicPr>
                        <p:cNvPr id="34824"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0" y="3408"/>
                          <a:ext cx="720" cy="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Text Box 10"/>
            <p:cNvSpPr txBox="1">
              <a:spLocks noChangeArrowheads="1"/>
            </p:cNvSpPr>
            <p:nvPr/>
          </p:nvSpPr>
          <p:spPr bwMode="auto">
            <a:xfrm>
              <a:off x="1079" y="1680"/>
              <a:ext cx="197"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i="1">
                  <a:latin typeface="Times New Roman" panose="02020603050405020304" pitchFamily="18" charset="0"/>
                </a:rPr>
                <a:t>f</a:t>
              </a:r>
            </a:p>
          </p:txBody>
        </p:sp>
        <p:graphicFrame>
          <p:nvGraphicFramePr>
            <p:cNvPr id="9" name="Object 11"/>
            <p:cNvGraphicFramePr>
              <a:graphicFrameLocks noChangeAspect="1"/>
            </p:cNvGraphicFramePr>
            <p:nvPr/>
          </p:nvGraphicFramePr>
          <p:xfrm>
            <a:off x="997" y="2496"/>
            <a:ext cx="443" cy="528"/>
          </p:xfrm>
          <a:graphic>
            <a:graphicData uri="http://schemas.openxmlformats.org/presentationml/2006/ole">
              <mc:AlternateContent xmlns:mc="http://schemas.openxmlformats.org/markup-compatibility/2006">
                <mc:Choice xmlns:v="urn:schemas-microsoft-com:vml" Requires="v">
                  <p:oleObj spid="_x0000_s262169" name="Equation" r:id="rId9" imgW="330057" imgH="393529" progId="Equation.3">
                    <p:embed/>
                  </p:oleObj>
                </mc:Choice>
                <mc:Fallback>
                  <p:oleObj name="Equation" r:id="rId9" imgW="330057" imgH="393529" progId="Equation.3">
                    <p:embed/>
                    <p:pic>
                      <p:nvPicPr>
                        <p:cNvPr id="34826" name="Object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97" y="2496"/>
                          <a:ext cx="443" cy="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pic>
        <p:nvPicPr>
          <p:cNvPr id="10" name="Picture 9"/>
          <p:cNvPicPr>
            <a:picLocks noChangeAspect="1"/>
          </p:cNvPicPr>
          <p:nvPr/>
        </p:nvPicPr>
        <p:blipFill rotWithShape="1">
          <a:blip r:embed="rId11"/>
          <a:srcRect b="67789"/>
          <a:stretch/>
        </p:blipFill>
        <p:spPr>
          <a:xfrm>
            <a:off x="5410200" y="5324825"/>
            <a:ext cx="3657600" cy="1182102"/>
          </a:xfrm>
          <a:prstGeom prst="rect">
            <a:avLst/>
          </a:prstGeom>
        </p:spPr>
      </p:pic>
    </p:spTree>
    <p:extLst>
      <p:ext uri="{BB962C8B-B14F-4D97-AF65-F5344CB8AC3E}">
        <p14:creationId xmlns:p14="http://schemas.microsoft.com/office/powerpoint/2010/main" val="1605387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ltLang="en-US"/>
              <a:t>Canny edge detector</a:t>
            </a:r>
          </a:p>
        </p:txBody>
      </p:sp>
      <p:sp>
        <p:nvSpPr>
          <p:cNvPr id="19459" name="Rectangle 3"/>
          <p:cNvSpPr>
            <a:spLocks noGrp="1" noChangeArrowheads="1"/>
          </p:cNvSpPr>
          <p:nvPr>
            <p:ph type="body" idx="1"/>
          </p:nvPr>
        </p:nvSpPr>
        <p:spPr>
          <a:xfrm>
            <a:off x="685800" y="1066800"/>
            <a:ext cx="7772400" cy="4149528"/>
          </a:xfrm>
        </p:spPr>
        <p:txBody>
          <a:bodyPr>
            <a:normAutofit lnSpcReduction="10000"/>
          </a:bodyPr>
          <a:lstStyle/>
          <a:p>
            <a:pPr>
              <a:buFontTx/>
              <a:buChar char="•"/>
              <a:defRPr/>
            </a:pPr>
            <a:r>
              <a:rPr lang="en-US" dirty="0"/>
              <a:t>Probably the most widely used edge detector in computer vision.</a:t>
            </a:r>
          </a:p>
          <a:p>
            <a:pPr>
              <a:buFontTx/>
              <a:buChar char="•"/>
              <a:defRPr/>
            </a:pPr>
            <a:endParaRPr lang="en-US" dirty="0"/>
          </a:p>
          <a:p>
            <a:pPr>
              <a:buFontTx/>
              <a:buChar char="•"/>
              <a:defRPr/>
            </a:pPr>
            <a:r>
              <a:rPr lang="en-US" dirty="0"/>
              <a:t>Theoretical model: step-edges corrupted by additive Gaussian noise.</a:t>
            </a:r>
          </a:p>
          <a:p>
            <a:pPr>
              <a:buFontTx/>
              <a:buChar char="•"/>
              <a:defRPr/>
            </a:pPr>
            <a:r>
              <a:rPr lang="en-US" dirty="0"/>
              <a:t>Canny showed that first derivative of Gaussian closely approximates the operator that optimizes the product of </a:t>
            </a:r>
            <a:r>
              <a:rPr lang="en-US" i="1" dirty="0"/>
              <a:t>signal-to-noise ratio</a:t>
            </a:r>
            <a:r>
              <a:rPr lang="en-US" dirty="0"/>
              <a:t> and localization.</a:t>
            </a:r>
          </a:p>
        </p:txBody>
      </p:sp>
      <p:sp>
        <p:nvSpPr>
          <p:cNvPr id="45060" name="Rectangle 4"/>
          <p:cNvSpPr>
            <a:spLocks noChangeArrowheads="1"/>
          </p:cNvSpPr>
          <p:nvPr/>
        </p:nvSpPr>
        <p:spPr bwMode="auto">
          <a:xfrm>
            <a:off x="457200" y="5532438"/>
            <a:ext cx="82296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a:latin typeface="Arial" panose="020B0604020202020204" pitchFamily="34" charset="0"/>
              </a:rPr>
              <a:t>J. Canny, </a:t>
            </a:r>
            <a:r>
              <a:rPr lang="en-US" altLang="en-US" sz="2000" b="1" i="1">
                <a:latin typeface="Arial" panose="020B0604020202020204" pitchFamily="34" charset="0"/>
                <a:hlinkClick r:id="rId3"/>
              </a:rPr>
              <a:t>A Computational Approach To Edge Detection</a:t>
            </a:r>
            <a:r>
              <a:rPr lang="en-US" altLang="en-US" sz="2000">
                <a:latin typeface="Arial" panose="020B0604020202020204" pitchFamily="34" charset="0"/>
              </a:rPr>
              <a:t>, IEEE Trans. Pattern Analysis and Machine Intelligence, 8:679-714, 1986. </a:t>
            </a:r>
          </a:p>
        </p:txBody>
      </p:sp>
      <p:sp>
        <p:nvSpPr>
          <p:cNvPr id="45061" name="Text Box 5"/>
          <p:cNvSpPr txBox="1">
            <a:spLocks noChangeArrowheads="1"/>
          </p:cNvSpPr>
          <p:nvPr/>
        </p:nvSpPr>
        <p:spPr bwMode="auto">
          <a:xfrm>
            <a:off x="8216959" y="6550223"/>
            <a:ext cx="9396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dirty="0">
                <a:latin typeface="Arial" panose="020B0604020202020204" pitchFamily="34" charset="0"/>
              </a:rPr>
              <a:t>L. Fei-Fei</a:t>
            </a:r>
          </a:p>
        </p:txBody>
      </p:sp>
      <p:sp>
        <p:nvSpPr>
          <p:cNvPr id="45062" name="Text Box 5"/>
          <p:cNvSpPr txBox="1">
            <a:spLocks noChangeArrowheads="1"/>
          </p:cNvSpPr>
          <p:nvPr/>
        </p:nvSpPr>
        <p:spPr bwMode="auto">
          <a:xfrm>
            <a:off x="3505200" y="6324600"/>
            <a:ext cx="14874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22,000 citations!</a:t>
            </a:r>
          </a:p>
        </p:txBody>
      </p:sp>
    </p:spTree>
    <p:extLst>
      <p:ext uri="{BB962C8B-B14F-4D97-AF65-F5344CB8AC3E}">
        <p14:creationId xmlns:p14="http://schemas.microsoft.com/office/powerpoint/2010/main" val="4255050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152400" y="76200"/>
            <a:ext cx="8855074" cy="838200"/>
          </a:xfrm>
        </p:spPr>
        <p:txBody>
          <a:bodyPr/>
          <a:lstStyle/>
          <a:p>
            <a:r>
              <a:rPr lang="en-US" altLang="en-US" dirty="0"/>
              <a:t>Examples: Controversy and Appropriateness</a:t>
            </a:r>
          </a:p>
        </p:txBody>
      </p:sp>
      <p:sp>
        <p:nvSpPr>
          <p:cNvPr id="48131" name="Rectangle 3"/>
          <p:cNvSpPr>
            <a:spLocks noGrp="1" noChangeArrowheads="1"/>
          </p:cNvSpPr>
          <p:nvPr>
            <p:ph type="body" idx="1"/>
          </p:nvPr>
        </p:nvSpPr>
        <p:spPr>
          <a:xfrm>
            <a:off x="457200" y="5791200"/>
            <a:ext cx="3733800" cy="609600"/>
          </a:xfrm>
        </p:spPr>
        <p:txBody>
          <a:bodyPr/>
          <a:lstStyle/>
          <a:p>
            <a:pPr algn="ctr">
              <a:buFont typeface="Arial" panose="020B0604020202020204" pitchFamily="34" charset="0"/>
              <a:buNone/>
            </a:pPr>
            <a:r>
              <a:rPr lang="en-US" altLang="en-US" dirty="0"/>
              <a:t>‘Lena’</a:t>
            </a:r>
          </a:p>
        </p:txBody>
      </p:sp>
      <p:pic>
        <p:nvPicPr>
          <p:cNvPr id="48132" name="Picture 4" descr="le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760" y="1676399"/>
            <a:ext cx="3657599" cy="3657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21275" y="1676400"/>
            <a:ext cx="3657599" cy="3657599"/>
          </a:xfrm>
          <a:prstGeom prst="rect">
            <a:avLst/>
          </a:prstGeom>
        </p:spPr>
      </p:pic>
      <p:sp>
        <p:nvSpPr>
          <p:cNvPr id="3" name="TextBox 2"/>
          <p:cNvSpPr txBox="1"/>
          <p:nvPr/>
        </p:nvSpPr>
        <p:spPr>
          <a:xfrm>
            <a:off x="6477000" y="5834389"/>
            <a:ext cx="1371600" cy="523220"/>
          </a:xfrm>
          <a:prstGeom prst="rect">
            <a:avLst/>
          </a:prstGeom>
          <a:noFill/>
        </p:spPr>
        <p:txBody>
          <a:bodyPr wrap="square" rtlCol="0">
            <a:spAutoFit/>
          </a:bodyPr>
          <a:lstStyle/>
          <a:p>
            <a:r>
              <a:rPr lang="en-US" sz="2800" dirty="0"/>
              <a:t>‘Fabio’</a:t>
            </a:r>
          </a:p>
        </p:txBody>
      </p:sp>
      <p:sp>
        <p:nvSpPr>
          <p:cNvPr id="4" name="TextBox 3"/>
          <p:cNvSpPr txBox="1"/>
          <p:nvPr/>
        </p:nvSpPr>
        <p:spPr>
          <a:xfrm>
            <a:off x="5121275" y="6519445"/>
            <a:ext cx="3886200" cy="307777"/>
          </a:xfrm>
          <a:prstGeom prst="rect">
            <a:avLst/>
          </a:prstGeom>
          <a:noFill/>
        </p:spPr>
        <p:txBody>
          <a:bodyPr wrap="square" rtlCol="0">
            <a:spAutoFit/>
          </a:bodyPr>
          <a:lstStyle/>
          <a:p>
            <a:r>
              <a:rPr lang="en-US" sz="1400" dirty="0"/>
              <a:t>Deanna Needell @ Claremont McKenna, 2012</a:t>
            </a:r>
          </a:p>
        </p:txBody>
      </p:sp>
      <p:sp>
        <p:nvSpPr>
          <p:cNvPr id="5" name="Rectangle 4"/>
          <p:cNvSpPr/>
          <p:nvPr/>
        </p:nvSpPr>
        <p:spPr>
          <a:xfrm>
            <a:off x="990600" y="6519445"/>
            <a:ext cx="2927404" cy="307777"/>
          </a:xfrm>
          <a:prstGeom prst="rect">
            <a:avLst/>
          </a:prstGeom>
        </p:spPr>
        <p:txBody>
          <a:bodyPr wrap="none">
            <a:spAutoFit/>
          </a:bodyPr>
          <a:lstStyle/>
          <a:p>
            <a:r>
              <a:rPr lang="en-US" sz="1400" dirty="0"/>
              <a:t>Alexander </a:t>
            </a:r>
            <a:r>
              <a:rPr lang="en-US" sz="1400" dirty="0" err="1"/>
              <a:t>Sawchuk</a:t>
            </a:r>
            <a:r>
              <a:rPr lang="en-US" sz="1400" dirty="0"/>
              <a:t> @ USC, 1973</a:t>
            </a:r>
          </a:p>
        </p:txBody>
      </p:sp>
    </p:spTree>
    <p:extLst>
      <p:ext uri="{BB962C8B-B14F-4D97-AF65-F5344CB8AC3E}">
        <p14:creationId xmlns:p14="http://schemas.microsoft.com/office/powerpoint/2010/main" val="1377761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If it wasn’t clear from class…</a:t>
            </a:r>
          </a:p>
        </p:txBody>
      </p:sp>
      <p:sp>
        <p:nvSpPr>
          <p:cNvPr id="3" name="Content Placeholder 2"/>
          <p:cNvSpPr>
            <a:spLocks noGrp="1"/>
          </p:cNvSpPr>
          <p:nvPr>
            <p:ph idx="1"/>
          </p:nvPr>
        </p:nvSpPr>
        <p:spPr>
          <a:xfrm>
            <a:off x="685800" y="1219200"/>
            <a:ext cx="7772400" cy="4953000"/>
          </a:xfrm>
        </p:spPr>
        <p:txBody>
          <a:bodyPr/>
          <a:lstStyle/>
          <a:p>
            <a:r>
              <a:rPr lang="en-US" dirty="0"/>
              <a:t>Use of Lena is now generally considered inappropriate, as it is not inclusive.</a:t>
            </a:r>
          </a:p>
          <a:p>
            <a:endParaRPr lang="en-US" dirty="0"/>
          </a:p>
          <a:p>
            <a:r>
              <a:rPr lang="en-US" dirty="0"/>
              <a:t>If you wish to include models, then please respect diversity.</a:t>
            </a:r>
          </a:p>
          <a:p>
            <a:endParaRPr lang="en-US" dirty="0"/>
          </a:p>
          <a:p>
            <a:r>
              <a:rPr lang="en-US" dirty="0"/>
              <a:t>We will approach diversity issues in more detail when we start to talk about machine learning and datasets.</a:t>
            </a:r>
          </a:p>
        </p:txBody>
      </p:sp>
    </p:spTree>
    <p:extLst>
      <p:ext uri="{BB962C8B-B14F-4D97-AF65-F5344CB8AC3E}">
        <p14:creationId xmlns:p14="http://schemas.microsoft.com/office/powerpoint/2010/main" val="2808258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altLang="en-US"/>
              <a:t>Canny edge detector</a:t>
            </a:r>
          </a:p>
        </p:txBody>
      </p:sp>
      <p:sp>
        <p:nvSpPr>
          <p:cNvPr id="1102851" name="Rectangle 3"/>
          <p:cNvSpPr>
            <a:spLocks noGrp="1" noChangeArrowheads="1"/>
          </p:cNvSpPr>
          <p:nvPr>
            <p:ph type="body" idx="1"/>
          </p:nvPr>
        </p:nvSpPr>
        <p:spPr/>
        <p:txBody>
          <a:bodyPr/>
          <a:lstStyle/>
          <a:p>
            <a:pPr marL="533400" indent="-533400">
              <a:buFontTx/>
              <a:buAutoNum type="arabicPeriod"/>
            </a:pPr>
            <a:r>
              <a:rPr lang="en-US" altLang="en-US" sz="2800" dirty="0"/>
              <a:t>Filter image with x, y derivatives of Gaussian </a:t>
            </a:r>
          </a:p>
        </p:txBody>
      </p:sp>
      <p:sp>
        <p:nvSpPr>
          <p:cNvPr id="68612" name="Text Box 4"/>
          <p:cNvSpPr txBox="1">
            <a:spLocks noChangeArrowheads="1"/>
          </p:cNvSpPr>
          <p:nvPr/>
        </p:nvSpPr>
        <p:spPr bwMode="auto">
          <a:xfrm>
            <a:off x="6705600" y="6553200"/>
            <a:ext cx="23415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D. Lowe, L. Fei-Fei</a:t>
            </a:r>
          </a:p>
        </p:txBody>
      </p:sp>
    </p:spTree>
    <p:extLst>
      <p:ext uri="{BB962C8B-B14F-4D97-AF65-F5344CB8AC3E}">
        <p14:creationId xmlns:p14="http://schemas.microsoft.com/office/powerpoint/2010/main" val="13101246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altLang="en-US"/>
              <a:t>Derivative of Gaussian filter</a:t>
            </a:r>
          </a:p>
        </p:txBody>
      </p:sp>
      <p:pic>
        <p:nvPicPr>
          <p:cNvPr id="5017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7068" y="4114800"/>
            <a:ext cx="17526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7977" y="4114800"/>
            <a:ext cx="17526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1006474"/>
            <a:ext cx="3429000" cy="270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2"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80743" y="977106"/>
            <a:ext cx="3363913"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3" name="Text Box 8"/>
          <p:cNvSpPr txBox="1">
            <a:spLocks noChangeArrowheads="1"/>
          </p:cNvSpPr>
          <p:nvPr/>
        </p:nvSpPr>
        <p:spPr bwMode="auto">
          <a:xfrm>
            <a:off x="2117725" y="3544888"/>
            <a:ext cx="15922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i="1">
                <a:latin typeface="Arial" panose="020B0604020202020204" pitchFamily="34" charset="0"/>
              </a:rPr>
              <a:t>x</a:t>
            </a:r>
            <a:r>
              <a:rPr lang="en-US" altLang="en-US" sz="1800">
                <a:latin typeface="Arial" panose="020B0604020202020204" pitchFamily="34" charset="0"/>
              </a:rPr>
              <a:t>-direction</a:t>
            </a:r>
          </a:p>
        </p:txBody>
      </p:sp>
      <p:sp>
        <p:nvSpPr>
          <p:cNvPr id="50184" name="Text Box 9"/>
          <p:cNvSpPr txBox="1">
            <a:spLocks noChangeArrowheads="1"/>
          </p:cNvSpPr>
          <p:nvPr/>
        </p:nvSpPr>
        <p:spPr bwMode="auto">
          <a:xfrm>
            <a:off x="5603715" y="3574416"/>
            <a:ext cx="15922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i="1" dirty="0">
                <a:latin typeface="Arial" panose="020B0604020202020204" pitchFamily="34" charset="0"/>
              </a:rPr>
              <a:t>y</a:t>
            </a:r>
            <a:r>
              <a:rPr lang="en-US" altLang="en-US" sz="1800" dirty="0">
                <a:latin typeface="Arial" panose="020B0604020202020204" pitchFamily="34" charset="0"/>
              </a:rPr>
              <a:t>-direction</a:t>
            </a:r>
          </a:p>
        </p:txBody>
      </p:sp>
    </p:spTree>
    <p:extLst>
      <p:ext uri="{BB962C8B-B14F-4D97-AF65-F5344CB8AC3E}">
        <p14:creationId xmlns:p14="http://schemas.microsoft.com/office/powerpoint/2010/main" val="4052621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20320" y="-10160"/>
            <a:ext cx="8229600" cy="609600"/>
          </a:xfrm>
        </p:spPr>
        <p:txBody>
          <a:bodyPr>
            <a:normAutofit/>
          </a:bodyPr>
          <a:lstStyle/>
          <a:p>
            <a:r>
              <a:rPr lang="en-US" altLang="en-US" dirty="0"/>
              <a:t>Compute Gradients</a:t>
            </a:r>
          </a:p>
        </p:txBody>
      </p:sp>
      <p:pic>
        <p:nvPicPr>
          <p:cNvPr id="52228" name="Picture 5" descr="C:\Documents and Settings\Derek Hoiem\My Documents\Classes\Spring10 - Computer Vision\figs\7\lena_gmag_x.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609600"/>
            <a:ext cx="2925763" cy="292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9" name="Picture 6" descr="C:\Documents and Settings\Derek Hoiem\My Documents\Classes\Spring10 - Computer Vision\figs\7\lena_gmag_y.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609600"/>
            <a:ext cx="2925763" cy="292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0" name="TextBox 6"/>
          <p:cNvSpPr txBox="1">
            <a:spLocks noChangeArrowheads="1"/>
          </p:cNvSpPr>
          <p:nvPr/>
        </p:nvSpPr>
        <p:spPr bwMode="auto">
          <a:xfrm>
            <a:off x="1524000" y="3505200"/>
            <a:ext cx="3124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a:latin typeface="Arial" panose="020B0604020202020204" pitchFamily="34" charset="0"/>
              </a:rPr>
              <a:t>X-Derivative of Gaussian</a:t>
            </a:r>
          </a:p>
        </p:txBody>
      </p:sp>
      <p:sp>
        <p:nvSpPr>
          <p:cNvPr id="52231" name="TextBox 7"/>
          <p:cNvSpPr txBox="1">
            <a:spLocks noChangeArrowheads="1"/>
          </p:cNvSpPr>
          <p:nvPr/>
        </p:nvSpPr>
        <p:spPr bwMode="auto">
          <a:xfrm>
            <a:off x="4495800" y="3505200"/>
            <a:ext cx="3124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a:latin typeface="Arial" panose="020B0604020202020204" pitchFamily="34" charset="0"/>
              </a:rPr>
              <a:t>Y-Derivative of Gaussian</a:t>
            </a:r>
          </a:p>
        </p:txBody>
      </p:sp>
      <p:pic>
        <p:nvPicPr>
          <p:cNvPr id="2" name="Picture 1"/>
          <p:cNvPicPr>
            <a:picLocks noChangeAspect="1"/>
          </p:cNvPicPr>
          <p:nvPr/>
        </p:nvPicPr>
        <p:blipFill>
          <a:blip r:embed="rId4"/>
          <a:stretch>
            <a:fillRect/>
          </a:stretch>
        </p:blipFill>
        <p:spPr>
          <a:xfrm>
            <a:off x="1524000" y="3913908"/>
            <a:ext cx="2929731" cy="2944092"/>
          </a:xfrm>
          <a:prstGeom prst="rect">
            <a:avLst/>
          </a:prstGeom>
        </p:spPr>
      </p:pic>
      <p:pic>
        <p:nvPicPr>
          <p:cNvPr id="3" name="Picture 2"/>
          <p:cNvPicPr>
            <a:picLocks noChangeAspect="1"/>
          </p:cNvPicPr>
          <p:nvPr/>
        </p:nvPicPr>
        <p:blipFill>
          <a:blip r:embed="rId5"/>
          <a:stretch>
            <a:fillRect/>
          </a:stretch>
        </p:blipFill>
        <p:spPr>
          <a:xfrm>
            <a:off x="4648200" y="3913908"/>
            <a:ext cx="2944092" cy="2944092"/>
          </a:xfrm>
          <a:prstGeom prst="rect">
            <a:avLst/>
          </a:prstGeom>
        </p:spPr>
      </p:pic>
    </p:spTree>
    <p:extLst>
      <p:ext uri="{BB962C8B-B14F-4D97-AF65-F5344CB8AC3E}">
        <p14:creationId xmlns:p14="http://schemas.microsoft.com/office/powerpoint/2010/main" val="13534878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altLang="en-US"/>
              <a:t>Canny edge detector</a:t>
            </a:r>
          </a:p>
        </p:txBody>
      </p:sp>
      <p:sp>
        <p:nvSpPr>
          <p:cNvPr id="1102851" name="Rectangle 3"/>
          <p:cNvSpPr>
            <a:spLocks noGrp="1" noChangeArrowheads="1"/>
          </p:cNvSpPr>
          <p:nvPr>
            <p:ph type="body" idx="1"/>
          </p:nvPr>
        </p:nvSpPr>
        <p:spPr/>
        <p:txBody>
          <a:bodyPr/>
          <a:lstStyle/>
          <a:p>
            <a:pPr marL="533400" indent="-533400">
              <a:buFontTx/>
              <a:buAutoNum type="arabicPeriod"/>
            </a:pPr>
            <a:r>
              <a:rPr lang="en-US" altLang="en-US" sz="2800" dirty="0"/>
              <a:t>Filter image with x, y derivatives of Gaussian </a:t>
            </a:r>
          </a:p>
          <a:p>
            <a:pPr marL="533400" indent="-533400">
              <a:buFontTx/>
              <a:buAutoNum type="arabicPeriod"/>
            </a:pPr>
            <a:r>
              <a:rPr lang="en-US" altLang="en-US" sz="2800" dirty="0"/>
              <a:t>Find magnitude and orientation of gradient</a:t>
            </a:r>
          </a:p>
        </p:txBody>
      </p:sp>
      <p:sp>
        <p:nvSpPr>
          <p:cNvPr id="68612" name="Text Box 4"/>
          <p:cNvSpPr txBox="1">
            <a:spLocks noChangeArrowheads="1"/>
          </p:cNvSpPr>
          <p:nvPr/>
        </p:nvSpPr>
        <p:spPr bwMode="auto">
          <a:xfrm>
            <a:off x="6705600" y="6553200"/>
            <a:ext cx="23415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D. Lowe, L. Fei-Fei</a:t>
            </a:r>
          </a:p>
        </p:txBody>
      </p:sp>
    </p:spTree>
    <p:extLst>
      <p:ext uri="{BB962C8B-B14F-4D97-AF65-F5344CB8AC3E}">
        <p14:creationId xmlns:p14="http://schemas.microsoft.com/office/powerpoint/2010/main" val="3928307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20320" y="-10160"/>
            <a:ext cx="8229600" cy="609600"/>
          </a:xfrm>
        </p:spPr>
        <p:txBody>
          <a:bodyPr>
            <a:normAutofit/>
          </a:bodyPr>
          <a:lstStyle/>
          <a:p>
            <a:r>
              <a:rPr lang="en-US" altLang="en-US" dirty="0"/>
              <a:t>Compute Gradient Magnitude</a:t>
            </a:r>
          </a:p>
        </p:txBody>
      </p:sp>
      <p:pic>
        <p:nvPicPr>
          <p:cNvPr id="52227" name="Picture 4" descr="C:\Documents and Settings\Derek Hoiem\My Documents\Classes\Spring10 - Computer Vision\figs\7\lena_gma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609600"/>
            <a:ext cx="2925763" cy="292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8" name="Picture 5" descr="C:\Documents and Settings\Derek Hoiem\My Documents\Classes\Spring10 - Computer Vision\figs\7\lena_gmag_x.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143000"/>
            <a:ext cx="2392363" cy="239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9" name="Picture 6" descr="C:\Documents and Settings\Derek Hoiem\My Documents\Classes\Spring10 - Computer Vision\figs\7\lena_gmag_y.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1143000"/>
            <a:ext cx="2392363" cy="239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0" name="TextBox 6"/>
          <p:cNvSpPr txBox="1">
            <a:spLocks noChangeArrowheads="1"/>
          </p:cNvSpPr>
          <p:nvPr/>
        </p:nvSpPr>
        <p:spPr bwMode="auto">
          <a:xfrm>
            <a:off x="-322580" y="3535363"/>
            <a:ext cx="8915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dirty="0" err="1">
                <a:latin typeface="Arial" panose="020B0604020202020204" pitchFamily="34" charset="0"/>
              </a:rPr>
              <a:t>sqrt</a:t>
            </a:r>
            <a:r>
              <a:rPr lang="en-US" altLang="en-US" sz="1800" dirty="0">
                <a:latin typeface="Arial" panose="020B0604020202020204" pitchFamily="34" charset="0"/>
              </a:rPr>
              <a:t>( X-</a:t>
            </a:r>
            <a:r>
              <a:rPr lang="en-US" altLang="en-US" sz="1800" dirty="0" err="1">
                <a:latin typeface="Arial" panose="020B0604020202020204" pitchFamily="34" charset="0"/>
              </a:rPr>
              <a:t>Deriv.ofGaussian</a:t>
            </a:r>
            <a:r>
              <a:rPr lang="en-US" altLang="en-US" sz="1800" dirty="0">
                <a:latin typeface="Arial" panose="020B0604020202020204" pitchFamily="34" charset="0"/>
              </a:rPr>
              <a:t> ^2  +  Y-</a:t>
            </a:r>
            <a:r>
              <a:rPr lang="en-US" altLang="en-US" sz="1800" dirty="0" err="1">
                <a:latin typeface="Arial" panose="020B0604020202020204" pitchFamily="34" charset="0"/>
              </a:rPr>
              <a:t>Deriv.ofGaussian</a:t>
            </a:r>
            <a:r>
              <a:rPr lang="en-US" altLang="en-US" sz="1800" dirty="0">
                <a:latin typeface="Arial" panose="020B0604020202020204" pitchFamily="34" charset="0"/>
              </a:rPr>
              <a:t> ^2 )                         = gradient magnitude</a:t>
            </a:r>
          </a:p>
        </p:txBody>
      </p:sp>
      <p:pic>
        <p:nvPicPr>
          <p:cNvPr id="2" name="Picture 1"/>
          <p:cNvPicPr>
            <a:picLocks noChangeAspect="1"/>
          </p:cNvPicPr>
          <p:nvPr/>
        </p:nvPicPr>
        <p:blipFill>
          <a:blip r:embed="rId5"/>
          <a:stretch>
            <a:fillRect/>
          </a:stretch>
        </p:blipFill>
        <p:spPr>
          <a:xfrm>
            <a:off x="533400" y="3913907"/>
            <a:ext cx="2396331" cy="2408077"/>
          </a:xfrm>
          <a:prstGeom prst="rect">
            <a:avLst/>
          </a:prstGeom>
        </p:spPr>
      </p:pic>
      <p:pic>
        <p:nvPicPr>
          <p:cNvPr id="3" name="Picture 2"/>
          <p:cNvPicPr>
            <a:picLocks noChangeAspect="1"/>
          </p:cNvPicPr>
          <p:nvPr/>
        </p:nvPicPr>
        <p:blipFill>
          <a:blip r:embed="rId6"/>
          <a:stretch>
            <a:fillRect/>
          </a:stretch>
        </p:blipFill>
        <p:spPr>
          <a:xfrm>
            <a:off x="3124200" y="3913908"/>
            <a:ext cx="2392364" cy="2392364"/>
          </a:xfrm>
          <a:prstGeom prst="rect">
            <a:avLst/>
          </a:prstGeom>
        </p:spPr>
      </p:pic>
      <p:pic>
        <p:nvPicPr>
          <p:cNvPr id="4" name="Picture 3"/>
          <p:cNvPicPr>
            <a:picLocks noChangeAspect="1"/>
          </p:cNvPicPr>
          <p:nvPr/>
        </p:nvPicPr>
        <p:blipFill>
          <a:blip r:embed="rId7"/>
          <a:stretch>
            <a:fillRect/>
          </a:stretch>
        </p:blipFill>
        <p:spPr>
          <a:xfrm>
            <a:off x="6172200" y="3913908"/>
            <a:ext cx="2944092" cy="2944092"/>
          </a:xfrm>
          <a:prstGeom prst="rect">
            <a:avLst/>
          </a:prstGeom>
        </p:spPr>
      </p:pic>
    </p:spTree>
    <p:extLst>
      <p:ext uri="{BB962C8B-B14F-4D97-AF65-F5344CB8AC3E}">
        <p14:creationId xmlns:p14="http://schemas.microsoft.com/office/powerpoint/2010/main" val="29624686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normAutofit/>
          </a:bodyPr>
          <a:lstStyle/>
          <a:p>
            <a:r>
              <a:rPr lang="en-US" altLang="en-US" dirty="0"/>
              <a:t>Compute Gradient Orientation</a:t>
            </a:r>
          </a:p>
        </p:txBody>
      </p:sp>
      <p:sp>
        <p:nvSpPr>
          <p:cNvPr id="53251" name="Content Placeholder 2"/>
          <p:cNvSpPr>
            <a:spLocks noGrp="1"/>
          </p:cNvSpPr>
          <p:nvPr>
            <p:ph idx="1"/>
          </p:nvPr>
        </p:nvSpPr>
        <p:spPr/>
        <p:txBody>
          <a:bodyPr/>
          <a:lstStyle/>
          <a:p>
            <a:r>
              <a:rPr lang="en-US" altLang="en-US" sz="2400" dirty="0"/>
              <a:t>Threshold magnitude at minimum level</a:t>
            </a:r>
          </a:p>
          <a:p>
            <a:r>
              <a:rPr lang="en-US" altLang="en-US" sz="2400" dirty="0"/>
              <a:t>Get orientation via</a:t>
            </a:r>
          </a:p>
        </p:txBody>
      </p:sp>
      <p:pic>
        <p:nvPicPr>
          <p:cNvPr id="53252" name="Picture 2" descr="C:\Documents and Settings\Derek Hoiem\My Documents\Classes\Spring10 - Computer Vision\figs\7\lena_edge_di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209800"/>
            <a:ext cx="41148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3" name="TextBox 8"/>
          <p:cNvSpPr txBox="1">
            <a:spLocks noChangeArrowheads="1"/>
          </p:cNvSpPr>
          <p:nvPr/>
        </p:nvSpPr>
        <p:spPr bwMode="auto">
          <a:xfrm>
            <a:off x="3479800" y="1366520"/>
            <a:ext cx="29924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dirty="0">
                <a:latin typeface="Arial" panose="020B0604020202020204" pitchFamily="34" charset="0"/>
              </a:rPr>
              <a:t>theta = atan2(</a:t>
            </a:r>
            <a:r>
              <a:rPr lang="en-US" altLang="en-US" sz="2400" dirty="0" err="1">
                <a:latin typeface="Arial" panose="020B0604020202020204" pitchFamily="34" charset="0"/>
              </a:rPr>
              <a:t>gy</a:t>
            </a:r>
            <a:r>
              <a:rPr lang="en-US" altLang="en-US" sz="2400" dirty="0">
                <a:latin typeface="Arial" panose="020B0604020202020204" pitchFamily="34" charset="0"/>
              </a:rPr>
              <a:t>, </a:t>
            </a:r>
            <a:r>
              <a:rPr lang="en-US" altLang="en-US" sz="2400" dirty="0" err="1">
                <a:latin typeface="Arial" panose="020B0604020202020204" pitchFamily="34" charset="0"/>
              </a:rPr>
              <a:t>gx</a:t>
            </a:r>
            <a:r>
              <a:rPr lang="en-US" altLang="en-US" sz="2400" dirty="0">
                <a:latin typeface="Arial" panose="020B0604020202020204" pitchFamily="34" charset="0"/>
              </a:rPr>
              <a:t>)</a:t>
            </a:r>
          </a:p>
        </p:txBody>
      </p:sp>
    </p:spTree>
    <p:extLst>
      <p:ext uri="{BB962C8B-B14F-4D97-AF65-F5344CB8AC3E}">
        <p14:creationId xmlns:p14="http://schemas.microsoft.com/office/powerpoint/2010/main" val="120125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altLang="en-US"/>
              <a:t>Canny edge detector</a:t>
            </a:r>
          </a:p>
        </p:txBody>
      </p:sp>
      <p:sp>
        <p:nvSpPr>
          <p:cNvPr id="1102851" name="Rectangle 3"/>
          <p:cNvSpPr>
            <a:spLocks noGrp="1" noChangeArrowheads="1"/>
          </p:cNvSpPr>
          <p:nvPr>
            <p:ph type="body" idx="1"/>
          </p:nvPr>
        </p:nvSpPr>
        <p:spPr/>
        <p:txBody>
          <a:bodyPr/>
          <a:lstStyle/>
          <a:p>
            <a:pPr marL="533400" indent="-533400">
              <a:buFontTx/>
              <a:buAutoNum type="arabicPeriod"/>
            </a:pPr>
            <a:r>
              <a:rPr lang="en-US" altLang="en-US" sz="2800" dirty="0"/>
              <a:t>Filter image with x, y derivatives of Gaussian </a:t>
            </a:r>
          </a:p>
          <a:p>
            <a:pPr marL="533400" indent="-533400">
              <a:buFontTx/>
              <a:buAutoNum type="arabicPeriod"/>
            </a:pPr>
            <a:r>
              <a:rPr lang="en-US" altLang="en-US" sz="2800" dirty="0"/>
              <a:t>Find magnitude and orientation of gradient</a:t>
            </a:r>
          </a:p>
          <a:p>
            <a:pPr marL="533400" indent="-533400">
              <a:buFontTx/>
              <a:buAutoNum type="arabicPeriod"/>
            </a:pPr>
            <a:r>
              <a:rPr lang="en-US" altLang="en-US" sz="2800" dirty="0"/>
              <a:t>Non-maximum suppression:</a:t>
            </a:r>
          </a:p>
          <a:p>
            <a:pPr marL="838200" lvl="1" indent="-381000"/>
            <a:r>
              <a:rPr lang="en-US" altLang="en-US" sz="2400" dirty="0"/>
              <a:t>Thin multi-pixel wide “ridges” to single pixel width</a:t>
            </a:r>
          </a:p>
        </p:txBody>
      </p:sp>
      <p:sp>
        <p:nvSpPr>
          <p:cNvPr id="68612" name="Text Box 4"/>
          <p:cNvSpPr txBox="1">
            <a:spLocks noChangeArrowheads="1"/>
          </p:cNvSpPr>
          <p:nvPr/>
        </p:nvSpPr>
        <p:spPr bwMode="auto">
          <a:xfrm>
            <a:off x="6705600" y="6553200"/>
            <a:ext cx="23415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D. Lowe, L. Fei-Fei</a:t>
            </a:r>
          </a:p>
        </p:txBody>
      </p:sp>
    </p:spTree>
    <p:extLst>
      <p:ext uri="{BB962C8B-B14F-4D97-AF65-F5344CB8AC3E}">
        <p14:creationId xmlns:p14="http://schemas.microsoft.com/office/powerpoint/2010/main" val="22604067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468755"/>
            <a:ext cx="28194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38100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6"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7000" y="38100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Rectangle 7"/>
          <p:cNvSpPr>
            <a:spLocks noGrp="1" noChangeArrowheads="1"/>
          </p:cNvSpPr>
          <p:nvPr>
            <p:ph type="title"/>
          </p:nvPr>
        </p:nvSpPr>
        <p:spPr>
          <a:xfrm>
            <a:off x="266700" y="12700"/>
            <a:ext cx="9067800" cy="914400"/>
          </a:xfrm>
        </p:spPr>
        <p:txBody>
          <a:bodyPr>
            <a:normAutofit fontScale="90000"/>
          </a:bodyPr>
          <a:lstStyle/>
          <a:p>
            <a:pPr>
              <a:defRPr/>
            </a:pPr>
            <a:r>
              <a:rPr lang="en-US" dirty="0"/>
              <a:t>Non-maximum suppression for each orientation</a:t>
            </a:r>
          </a:p>
        </p:txBody>
      </p:sp>
      <p:sp>
        <p:nvSpPr>
          <p:cNvPr id="54278" name="Rectangle 9"/>
          <p:cNvSpPr>
            <a:spLocks noChangeArrowheads="1"/>
          </p:cNvSpPr>
          <p:nvPr/>
        </p:nvSpPr>
        <p:spPr bwMode="auto">
          <a:xfrm>
            <a:off x="4114800" y="1468755"/>
            <a:ext cx="335280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At pixel q: </a:t>
            </a:r>
          </a:p>
          <a:p>
            <a:pPr eaLnBrk="1" hangingPunct="1">
              <a:spcBef>
                <a:spcPct val="0"/>
              </a:spcBef>
              <a:buFontTx/>
              <a:buNone/>
            </a:pPr>
            <a:r>
              <a:rPr lang="en-US" altLang="en-US" sz="1800" dirty="0">
                <a:latin typeface="Arial" panose="020B0604020202020204" pitchFamily="34" charset="0"/>
              </a:rPr>
              <a:t>We have a maximum if the value is larger than those at both p and at r. </a:t>
            </a:r>
          </a:p>
          <a:p>
            <a:pPr eaLnBrk="1" hangingPunct="1">
              <a:spcBef>
                <a:spcPct val="0"/>
              </a:spcBef>
              <a:buFontTx/>
              <a:buNone/>
            </a:pPr>
            <a:endParaRPr lang="en-US" altLang="en-US" sz="1800" dirty="0">
              <a:latin typeface="Arial" panose="020B0604020202020204" pitchFamily="34" charset="0"/>
            </a:endParaRPr>
          </a:p>
          <a:p>
            <a:pPr eaLnBrk="1" hangingPunct="1">
              <a:spcBef>
                <a:spcPct val="0"/>
              </a:spcBef>
              <a:buFontTx/>
              <a:buNone/>
            </a:pPr>
            <a:r>
              <a:rPr lang="en-US" altLang="en-US" sz="1800" dirty="0">
                <a:latin typeface="Arial" panose="020B0604020202020204" pitchFamily="34" charset="0"/>
              </a:rPr>
              <a:t>Interpolate along gradient direction to get these values.</a:t>
            </a:r>
          </a:p>
        </p:txBody>
      </p:sp>
      <p:sp>
        <p:nvSpPr>
          <p:cNvPr id="54279" name="Text Box 10"/>
          <p:cNvSpPr txBox="1">
            <a:spLocks noChangeArrowheads="1"/>
          </p:cNvSpPr>
          <p:nvPr/>
        </p:nvSpPr>
        <p:spPr bwMode="auto">
          <a:xfrm>
            <a:off x="90488" y="6553200"/>
            <a:ext cx="16621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D. Forsyth</a:t>
            </a:r>
          </a:p>
        </p:txBody>
      </p:sp>
    </p:spTree>
    <p:extLst>
      <p:ext uri="{BB962C8B-B14F-4D97-AF65-F5344CB8AC3E}">
        <p14:creationId xmlns:p14="http://schemas.microsoft.com/office/powerpoint/2010/main" val="11623039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r>
              <a:rPr lang="en-US" altLang="en-US"/>
              <a:t>Sidebar: Bilinear Interpolation</a:t>
            </a:r>
          </a:p>
        </p:txBody>
      </p:sp>
      <p:pic>
        <p:nvPicPr>
          <p:cNvPr id="58371" name="Picture 2" descr="File:Bilin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4588" y="1219200"/>
            <a:ext cx="4024312"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2" name="Picture 4" descr="http://upload.wikimedia.org/wikipedia/commons/thumb/e/e7/Bilinear_interpolation.png/220px-Bilinear_interpolati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100" y="1524000"/>
            <a:ext cx="3505200" cy="334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3" name="Picture 6" descr=" f(x,y) \approx \begin{bmatrix}&#10;1-x &amp; x \end{bmatrix} \begin{bmatrix}&#10;f(0,0) &amp; f(0,1) \\&#10;f(1,0) &amp; f(1,1) \end{bmatrix} \begin{bmatrix}&#10;1-y \\&#10;y \end{bmatrix}."/>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62906" y="5537200"/>
            <a:ext cx="5818188"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4" name="TextBox 6"/>
          <p:cNvSpPr txBox="1">
            <a:spLocks noChangeArrowheads="1"/>
          </p:cNvSpPr>
          <p:nvPr/>
        </p:nvSpPr>
        <p:spPr bwMode="auto">
          <a:xfrm>
            <a:off x="4048125" y="6488113"/>
            <a:ext cx="50958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000000"/>
                </a:solidFill>
                <a:latin typeface="Arial" panose="020B0604020202020204" pitchFamily="34" charset="0"/>
                <a:hlinkClick r:id="rId5"/>
              </a:rPr>
              <a:t>http://en.wikipedia.org/wiki/Bilinear_interpolation</a:t>
            </a:r>
            <a:endParaRPr lang="en-US" altLang="en-US" sz="1800">
              <a:solidFill>
                <a:srgbClr val="000000"/>
              </a:solidFill>
              <a:latin typeface="Arial" panose="020B0604020202020204" pitchFamily="34" charset="0"/>
            </a:endParaRPr>
          </a:p>
        </p:txBody>
      </p:sp>
    </p:spTree>
    <p:extLst>
      <p:ext uri="{BB962C8B-B14F-4D97-AF65-F5344CB8AC3E}">
        <p14:creationId xmlns:p14="http://schemas.microsoft.com/office/powerpoint/2010/main" val="30402822"/>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r>
              <a:rPr lang="en-US" altLang="en-US"/>
              <a:t>Sidebar: Interpolation options</a:t>
            </a:r>
          </a:p>
        </p:txBody>
      </p:sp>
      <p:sp>
        <p:nvSpPr>
          <p:cNvPr id="3" name="Content Placeholder 2"/>
          <p:cNvSpPr>
            <a:spLocks noGrp="1"/>
          </p:cNvSpPr>
          <p:nvPr>
            <p:ph idx="1"/>
          </p:nvPr>
        </p:nvSpPr>
        <p:spPr>
          <a:xfrm>
            <a:off x="457200" y="990600"/>
            <a:ext cx="6172200" cy="5486400"/>
          </a:xfrm>
        </p:spPr>
        <p:txBody>
          <a:bodyPr>
            <a:normAutofit fontScale="92500" lnSpcReduction="20000"/>
          </a:bodyPr>
          <a:lstStyle/>
          <a:p>
            <a:pPr>
              <a:buFont typeface="Arial" charset="0"/>
              <a:buChar char="•"/>
              <a:defRPr/>
            </a:pPr>
            <a:r>
              <a:rPr lang="en-US" dirty="0"/>
              <a:t>imx2 = </a:t>
            </a:r>
            <a:r>
              <a:rPr lang="en-US" dirty="0" err="1"/>
              <a:t>imresize</a:t>
            </a:r>
            <a:r>
              <a:rPr lang="en-US" dirty="0"/>
              <a:t>(</a:t>
            </a:r>
            <a:r>
              <a:rPr lang="en-US" dirty="0" err="1"/>
              <a:t>im</a:t>
            </a:r>
            <a:r>
              <a:rPr lang="en-US" dirty="0"/>
              <a:t>, 2, </a:t>
            </a:r>
            <a:r>
              <a:rPr lang="en-US" dirty="0" err="1"/>
              <a:t>interpolation_type</a:t>
            </a:r>
            <a:r>
              <a:rPr lang="en-US" dirty="0"/>
              <a:t>)</a:t>
            </a:r>
          </a:p>
          <a:p>
            <a:pPr>
              <a:buFont typeface="Arial" charset="0"/>
              <a:buChar char="•"/>
              <a:defRPr/>
            </a:pPr>
            <a:endParaRPr lang="en-US" dirty="0"/>
          </a:p>
          <a:p>
            <a:pPr>
              <a:buFont typeface="Arial" charset="0"/>
              <a:buChar char="•"/>
              <a:defRPr/>
            </a:pPr>
            <a:r>
              <a:rPr lang="en-US" dirty="0"/>
              <a:t>‘nearest’ </a:t>
            </a:r>
          </a:p>
          <a:p>
            <a:pPr lvl="1">
              <a:buFont typeface="Arial" charset="0"/>
              <a:buChar char="–"/>
              <a:defRPr/>
            </a:pPr>
            <a:r>
              <a:rPr lang="en-US" dirty="0"/>
              <a:t>Copy value from nearest known</a:t>
            </a:r>
          </a:p>
          <a:p>
            <a:pPr lvl="1">
              <a:buFont typeface="Arial" charset="0"/>
              <a:buChar char="–"/>
              <a:defRPr/>
            </a:pPr>
            <a:r>
              <a:rPr lang="en-US" dirty="0"/>
              <a:t>Very fast but creates blocky edges</a:t>
            </a:r>
          </a:p>
          <a:p>
            <a:pPr>
              <a:buFont typeface="Arial" charset="0"/>
              <a:buChar char="•"/>
              <a:defRPr/>
            </a:pPr>
            <a:endParaRPr lang="en-US" dirty="0"/>
          </a:p>
          <a:p>
            <a:pPr>
              <a:buFont typeface="Arial" charset="0"/>
              <a:buChar char="•"/>
              <a:defRPr/>
            </a:pPr>
            <a:r>
              <a:rPr lang="en-US" dirty="0"/>
              <a:t>‘bilinear’</a:t>
            </a:r>
          </a:p>
          <a:p>
            <a:pPr lvl="1">
              <a:buFont typeface="Arial" charset="0"/>
              <a:buChar char="–"/>
              <a:defRPr/>
            </a:pPr>
            <a:r>
              <a:rPr lang="en-US" dirty="0"/>
              <a:t>Weighted average from four nearest known pixels</a:t>
            </a:r>
          </a:p>
          <a:p>
            <a:pPr lvl="1">
              <a:buFont typeface="Arial" charset="0"/>
              <a:buChar char="–"/>
              <a:defRPr/>
            </a:pPr>
            <a:r>
              <a:rPr lang="en-US" dirty="0"/>
              <a:t>Fast and reasonable results</a:t>
            </a:r>
          </a:p>
          <a:p>
            <a:pPr lvl="1">
              <a:buFont typeface="Arial" charset="0"/>
              <a:buChar char="–"/>
              <a:defRPr/>
            </a:pPr>
            <a:endParaRPr lang="en-US" dirty="0"/>
          </a:p>
          <a:p>
            <a:pPr>
              <a:buFont typeface="Arial" charset="0"/>
              <a:buChar char="•"/>
              <a:defRPr/>
            </a:pPr>
            <a:r>
              <a:rPr lang="en-US" dirty="0"/>
              <a:t>‘</a:t>
            </a:r>
            <a:r>
              <a:rPr lang="en-US" dirty="0" err="1"/>
              <a:t>bicubic</a:t>
            </a:r>
            <a:r>
              <a:rPr lang="en-US" dirty="0"/>
              <a:t>’ (default)</a:t>
            </a:r>
          </a:p>
          <a:p>
            <a:pPr lvl="1">
              <a:buFont typeface="Arial" charset="0"/>
              <a:buChar char="–"/>
              <a:defRPr/>
            </a:pPr>
            <a:r>
              <a:rPr lang="en-US" dirty="0"/>
              <a:t>Non-linear smoothing over larger area (4x4)</a:t>
            </a:r>
          </a:p>
          <a:p>
            <a:pPr lvl="1">
              <a:buFont typeface="Arial" charset="0"/>
              <a:buChar char="–"/>
              <a:defRPr/>
            </a:pPr>
            <a:r>
              <a:rPr lang="en-US" dirty="0"/>
              <a:t>Slower, visually appealing, may create negative pixel values</a:t>
            </a:r>
          </a:p>
        </p:txBody>
      </p:sp>
      <p:pic>
        <p:nvPicPr>
          <p:cNvPr id="59396" name="Picture 2" descr="http://upload.wikimedia.org/wikipedia/commons/thumb/c/c1/Nearest2DInterpolExample.png/220px-Nearest2DInterpolExampl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37338" y="1524000"/>
            <a:ext cx="2095500"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7" name="Picture 4" descr="http://upload.wikimedia.org/wikipedia/commons/thumb/d/d5/BicubicInterpolationExample.png/220px-BicubicInterpolationExampl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7338" y="5105400"/>
            <a:ext cx="2095500"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8" name="Picture 6" descr="http://upload.wikimedia.org/wikipedia/commons/thumb/1/16/BilinearInterpolExample.png/220px-BilinearInterpolExampl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6225" y="3333750"/>
            <a:ext cx="2095500"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9" name="TextBox 3"/>
          <p:cNvSpPr txBox="1">
            <a:spLocks noChangeArrowheads="1"/>
          </p:cNvSpPr>
          <p:nvPr/>
        </p:nvSpPr>
        <p:spPr bwMode="auto">
          <a:xfrm>
            <a:off x="0" y="6580188"/>
            <a:ext cx="52212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a:solidFill>
                  <a:srgbClr val="000000"/>
                </a:solidFill>
                <a:latin typeface="Arial" panose="020B0604020202020204" pitchFamily="34" charset="0"/>
              </a:rPr>
              <a:t>Examples from </a:t>
            </a:r>
            <a:r>
              <a:rPr lang="en-US" altLang="en-US" sz="1400">
                <a:solidFill>
                  <a:srgbClr val="000000"/>
                </a:solidFill>
                <a:latin typeface="Arial" panose="020B0604020202020204" pitchFamily="34" charset="0"/>
                <a:hlinkClick r:id="rId5"/>
              </a:rPr>
              <a:t>http://en.wikipedia.org/wiki/Bicubic_interpolation</a:t>
            </a:r>
            <a:endParaRPr lang="en-US" altLang="en-US" sz="1400">
              <a:solidFill>
                <a:srgbClr val="000000"/>
              </a:solidFill>
              <a:latin typeface="Arial" panose="020B0604020202020204" pitchFamily="34" charset="0"/>
            </a:endParaRPr>
          </a:p>
        </p:txBody>
      </p:sp>
    </p:spTree>
    <p:extLst>
      <p:ext uri="{BB962C8B-B14F-4D97-AF65-F5344CB8AC3E}">
        <p14:creationId xmlns:p14="http://schemas.microsoft.com/office/powerpoint/2010/main" val="19602835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468755"/>
            <a:ext cx="28194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38100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6"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7000" y="38100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Rectangle 7"/>
          <p:cNvSpPr>
            <a:spLocks noGrp="1" noChangeArrowheads="1"/>
          </p:cNvSpPr>
          <p:nvPr>
            <p:ph type="title"/>
          </p:nvPr>
        </p:nvSpPr>
        <p:spPr>
          <a:xfrm>
            <a:off x="266700" y="12700"/>
            <a:ext cx="9067800" cy="914400"/>
          </a:xfrm>
        </p:spPr>
        <p:txBody>
          <a:bodyPr>
            <a:normAutofit fontScale="90000"/>
          </a:bodyPr>
          <a:lstStyle/>
          <a:p>
            <a:pPr>
              <a:defRPr/>
            </a:pPr>
            <a:r>
              <a:rPr lang="en-US" dirty="0"/>
              <a:t>Non-maximum suppression for each orientation</a:t>
            </a:r>
          </a:p>
        </p:txBody>
      </p:sp>
      <p:sp>
        <p:nvSpPr>
          <p:cNvPr id="54278" name="Rectangle 9"/>
          <p:cNvSpPr>
            <a:spLocks noChangeArrowheads="1"/>
          </p:cNvSpPr>
          <p:nvPr/>
        </p:nvSpPr>
        <p:spPr bwMode="auto">
          <a:xfrm>
            <a:off x="4114800" y="1468755"/>
            <a:ext cx="335280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At pixel q: </a:t>
            </a:r>
          </a:p>
          <a:p>
            <a:pPr eaLnBrk="1" hangingPunct="1">
              <a:spcBef>
                <a:spcPct val="0"/>
              </a:spcBef>
              <a:buFontTx/>
              <a:buNone/>
            </a:pPr>
            <a:r>
              <a:rPr lang="en-US" altLang="en-US" sz="1800" dirty="0">
                <a:latin typeface="Arial" panose="020B0604020202020204" pitchFamily="34" charset="0"/>
              </a:rPr>
              <a:t>We have a maximum if the value is larger than those at both p and at r. </a:t>
            </a:r>
          </a:p>
          <a:p>
            <a:pPr eaLnBrk="1" hangingPunct="1">
              <a:spcBef>
                <a:spcPct val="0"/>
              </a:spcBef>
              <a:buFontTx/>
              <a:buNone/>
            </a:pPr>
            <a:endParaRPr lang="en-US" altLang="en-US" sz="1800" dirty="0">
              <a:latin typeface="Arial" panose="020B0604020202020204" pitchFamily="34" charset="0"/>
            </a:endParaRPr>
          </a:p>
          <a:p>
            <a:pPr eaLnBrk="1" hangingPunct="1">
              <a:spcBef>
                <a:spcPct val="0"/>
              </a:spcBef>
              <a:buFontTx/>
              <a:buNone/>
            </a:pPr>
            <a:r>
              <a:rPr lang="en-US" altLang="en-US" sz="1800" dirty="0">
                <a:latin typeface="Arial" panose="020B0604020202020204" pitchFamily="34" charset="0"/>
              </a:rPr>
              <a:t>Interpolate along gradient direction to get these values.</a:t>
            </a:r>
          </a:p>
        </p:txBody>
      </p:sp>
      <p:sp>
        <p:nvSpPr>
          <p:cNvPr id="54279" name="Text Box 10"/>
          <p:cNvSpPr txBox="1">
            <a:spLocks noChangeArrowheads="1"/>
          </p:cNvSpPr>
          <p:nvPr/>
        </p:nvSpPr>
        <p:spPr bwMode="auto">
          <a:xfrm>
            <a:off x="90488" y="6553200"/>
            <a:ext cx="16621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D. Forsyth</a:t>
            </a:r>
          </a:p>
        </p:txBody>
      </p:sp>
    </p:spTree>
    <p:extLst>
      <p:ext uri="{BB962C8B-B14F-4D97-AF65-F5344CB8AC3E}">
        <p14:creationId xmlns:p14="http://schemas.microsoft.com/office/powerpoint/2010/main" val="37672022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4" descr="C:\Documents and Settings\Derek Hoiem\My Documents\Classes\Spring10 - Computer Vision\figs\7\lena_gma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1295400"/>
            <a:ext cx="48768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7" name="Title 1"/>
          <p:cNvSpPr>
            <a:spLocks noGrp="1"/>
          </p:cNvSpPr>
          <p:nvPr>
            <p:ph type="title"/>
          </p:nvPr>
        </p:nvSpPr>
        <p:spPr/>
        <p:txBody>
          <a:bodyPr>
            <a:normAutofit/>
          </a:bodyPr>
          <a:lstStyle/>
          <a:p>
            <a:r>
              <a:rPr lang="en-US" altLang="en-US" sz="3600" dirty="0"/>
              <a:t>Before Non-max Suppression</a:t>
            </a:r>
          </a:p>
        </p:txBody>
      </p:sp>
      <p:sp>
        <p:nvSpPr>
          <p:cNvPr id="2" name="TextBox 1"/>
          <p:cNvSpPr txBox="1"/>
          <p:nvPr/>
        </p:nvSpPr>
        <p:spPr>
          <a:xfrm>
            <a:off x="3162300" y="6235700"/>
            <a:ext cx="3352800" cy="523220"/>
          </a:xfrm>
          <a:prstGeom prst="rect">
            <a:avLst/>
          </a:prstGeom>
          <a:noFill/>
        </p:spPr>
        <p:txBody>
          <a:bodyPr wrap="square" rtlCol="0">
            <a:spAutoFit/>
          </a:bodyPr>
          <a:lstStyle/>
          <a:p>
            <a:r>
              <a:rPr lang="en-US" dirty="0"/>
              <a:t>Gradient magnitude</a:t>
            </a:r>
          </a:p>
        </p:txBody>
      </p:sp>
      <p:sp>
        <p:nvSpPr>
          <p:cNvPr id="3" name="TextBox 2"/>
          <p:cNvSpPr txBox="1"/>
          <p:nvPr/>
        </p:nvSpPr>
        <p:spPr>
          <a:xfrm>
            <a:off x="7848600" y="6519446"/>
            <a:ext cx="1371600" cy="338554"/>
          </a:xfrm>
          <a:prstGeom prst="rect">
            <a:avLst/>
          </a:prstGeom>
          <a:noFill/>
        </p:spPr>
        <p:txBody>
          <a:bodyPr wrap="square" rtlCol="0">
            <a:spAutoFit/>
          </a:bodyPr>
          <a:lstStyle/>
          <a:p>
            <a:r>
              <a:rPr lang="en-US" sz="1600" dirty="0"/>
              <a:t>James Hays</a:t>
            </a:r>
          </a:p>
        </p:txBody>
      </p:sp>
    </p:spTree>
    <p:extLst>
      <p:ext uri="{BB962C8B-B14F-4D97-AF65-F5344CB8AC3E}">
        <p14:creationId xmlns:p14="http://schemas.microsoft.com/office/powerpoint/2010/main" val="9179481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US" altLang="en-US" sz="3600"/>
              <a:t>After non-max suppression</a:t>
            </a:r>
          </a:p>
        </p:txBody>
      </p:sp>
      <p:pic>
        <p:nvPicPr>
          <p:cNvPr id="63491" name="Picture 2" descr="C:\Documents and Settings\Derek Hoiem\My Documents\Classes\Spring10 - Computer Vision\figs\7\lena_grad_thi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1295400"/>
            <a:ext cx="48768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3162300" y="6235700"/>
            <a:ext cx="3352800" cy="523220"/>
          </a:xfrm>
          <a:prstGeom prst="rect">
            <a:avLst/>
          </a:prstGeom>
          <a:noFill/>
        </p:spPr>
        <p:txBody>
          <a:bodyPr wrap="square" rtlCol="0">
            <a:spAutoFit/>
          </a:bodyPr>
          <a:lstStyle/>
          <a:p>
            <a:r>
              <a:rPr lang="en-US" dirty="0"/>
              <a:t>Gradient magnitude</a:t>
            </a:r>
          </a:p>
        </p:txBody>
      </p:sp>
      <p:sp>
        <p:nvSpPr>
          <p:cNvPr id="5" name="TextBox 4"/>
          <p:cNvSpPr txBox="1"/>
          <p:nvPr/>
        </p:nvSpPr>
        <p:spPr>
          <a:xfrm>
            <a:off x="7848600" y="6519446"/>
            <a:ext cx="1371600" cy="338554"/>
          </a:xfrm>
          <a:prstGeom prst="rect">
            <a:avLst/>
          </a:prstGeom>
          <a:noFill/>
        </p:spPr>
        <p:txBody>
          <a:bodyPr wrap="square" rtlCol="0">
            <a:spAutoFit/>
          </a:bodyPr>
          <a:lstStyle/>
          <a:p>
            <a:r>
              <a:rPr lang="en-US" sz="1600" dirty="0"/>
              <a:t>James Hays</a:t>
            </a:r>
          </a:p>
        </p:txBody>
      </p:sp>
    </p:spTree>
    <p:extLst>
      <p:ext uri="{BB962C8B-B14F-4D97-AF65-F5344CB8AC3E}">
        <p14:creationId xmlns:p14="http://schemas.microsoft.com/office/powerpoint/2010/main" val="36412576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altLang="en-US"/>
              <a:t>Canny edge detector</a:t>
            </a:r>
          </a:p>
        </p:txBody>
      </p:sp>
      <p:sp>
        <p:nvSpPr>
          <p:cNvPr id="1102851" name="Rectangle 3"/>
          <p:cNvSpPr>
            <a:spLocks noGrp="1" noChangeArrowheads="1"/>
          </p:cNvSpPr>
          <p:nvPr>
            <p:ph type="body" idx="1"/>
          </p:nvPr>
        </p:nvSpPr>
        <p:spPr/>
        <p:txBody>
          <a:bodyPr/>
          <a:lstStyle/>
          <a:p>
            <a:pPr marL="533400" indent="-533400">
              <a:buFontTx/>
              <a:buAutoNum type="arabicPeriod"/>
            </a:pPr>
            <a:r>
              <a:rPr lang="en-US" altLang="en-US" sz="2800" dirty="0"/>
              <a:t>Filter image with x, y derivatives of Gaussian </a:t>
            </a:r>
          </a:p>
          <a:p>
            <a:pPr marL="533400" indent="-533400">
              <a:buFontTx/>
              <a:buAutoNum type="arabicPeriod"/>
            </a:pPr>
            <a:r>
              <a:rPr lang="en-US" altLang="en-US" sz="2800" dirty="0"/>
              <a:t>Find magnitude and orientation of gradient</a:t>
            </a:r>
          </a:p>
          <a:p>
            <a:pPr marL="533400" indent="-533400">
              <a:buFontTx/>
              <a:buAutoNum type="arabicPeriod"/>
            </a:pPr>
            <a:r>
              <a:rPr lang="en-US" altLang="en-US" sz="2800" dirty="0"/>
              <a:t>Non-maximum suppression:</a:t>
            </a:r>
          </a:p>
          <a:p>
            <a:pPr marL="838200" lvl="1" indent="-381000"/>
            <a:r>
              <a:rPr lang="en-US" altLang="en-US" sz="2400" dirty="0"/>
              <a:t>Thin multi-pixel wide “ridges” to single pixel width</a:t>
            </a:r>
          </a:p>
          <a:p>
            <a:pPr marL="533400" indent="-533400">
              <a:buFontTx/>
              <a:buAutoNum type="arabicPeriod"/>
            </a:pPr>
            <a:r>
              <a:rPr lang="en-US" altLang="en-US" dirty="0"/>
              <a:t>‘Hysteresis’ Thresholding:</a:t>
            </a:r>
            <a:endParaRPr lang="en-US" altLang="en-US" sz="2800" dirty="0"/>
          </a:p>
          <a:p>
            <a:pPr marL="838200" lvl="1" indent="-381000"/>
            <a:r>
              <a:rPr lang="en-US" altLang="en-US" sz="2400" dirty="0"/>
              <a:t>Define two thresholds: low and high</a:t>
            </a:r>
          </a:p>
          <a:p>
            <a:pPr marL="838200" lvl="1" indent="-381000"/>
            <a:r>
              <a:rPr lang="en-US" altLang="en-US" sz="2400" dirty="0"/>
              <a:t>Use the high threshold to start edge curves and the low threshold to continue them</a:t>
            </a:r>
          </a:p>
          <a:p>
            <a:pPr marL="838200" lvl="1" indent="-381000"/>
            <a:r>
              <a:rPr lang="en-US" altLang="en-US" sz="2400" dirty="0"/>
              <a:t>‘Follow’ edges starting from strong edge pixels</a:t>
            </a:r>
          </a:p>
          <a:p>
            <a:pPr marL="1238250" lvl="2" indent="-381000"/>
            <a:r>
              <a:rPr lang="en-US" altLang="en-US" sz="1800" dirty="0"/>
              <a:t>Connected components (</a:t>
            </a:r>
            <a:r>
              <a:rPr lang="en-US" altLang="en-US" sz="1800" dirty="0" err="1"/>
              <a:t>Szeliski</a:t>
            </a:r>
            <a:r>
              <a:rPr lang="en-US" altLang="en-US" sz="1800" dirty="0"/>
              <a:t> 3.3.4)</a:t>
            </a:r>
          </a:p>
          <a:p>
            <a:pPr marL="838200" lvl="1" indent="-381000"/>
            <a:endParaRPr lang="en-US" altLang="en-US" sz="2400" b="1" dirty="0"/>
          </a:p>
          <a:p>
            <a:pPr marL="1257300" lvl="2" indent="-342900"/>
            <a:endParaRPr lang="en-US" altLang="en-US" sz="2000" dirty="0"/>
          </a:p>
          <a:p>
            <a:pPr marL="533400" indent="-533400"/>
            <a:endParaRPr lang="en-US" altLang="en-US" sz="2800" dirty="0"/>
          </a:p>
        </p:txBody>
      </p:sp>
      <p:sp>
        <p:nvSpPr>
          <p:cNvPr id="68612" name="Text Box 4"/>
          <p:cNvSpPr txBox="1">
            <a:spLocks noChangeArrowheads="1"/>
          </p:cNvSpPr>
          <p:nvPr/>
        </p:nvSpPr>
        <p:spPr bwMode="auto">
          <a:xfrm>
            <a:off x="6705600" y="6553200"/>
            <a:ext cx="23415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D. Lowe, L. Fei-Fei</a:t>
            </a:r>
          </a:p>
        </p:txBody>
      </p:sp>
    </p:spTree>
    <p:extLst>
      <p:ext uri="{BB962C8B-B14F-4D97-AF65-F5344CB8AC3E}">
        <p14:creationId xmlns:p14="http://schemas.microsoft.com/office/powerpoint/2010/main" val="7544055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63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1296988"/>
            <a:ext cx="4818062" cy="4802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2638" y="52578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4"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39038" y="52578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5" name="Text Box 6"/>
          <p:cNvSpPr txBox="1">
            <a:spLocks noChangeArrowheads="1"/>
          </p:cNvSpPr>
          <p:nvPr/>
        </p:nvSpPr>
        <p:spPr bwMode="auto">
          <a:xfrm>
            <a:off x="5791200" y="1295400"/>
            <a:ext cx="3276600" cy="337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Assume the marked point is an edge point.  Then we construct the tangent to the edge curve (which is normal to the gradient at that point) and use this to predict the next points (here either r or s). </a:t>
            </a:r>
          </a:p>
        </p:txBody>
      </p:sp>
      <p:sp>
        <p:nvSpPr>
          <p:cNvPr id="56326" name="Rectangle 7"/>
          <p:cNvSpPr>
            <a:spLocks noGrp="1" noChangeArrowheads="1"/>
          </p:cNvSpPr>
          <p:nvPr>
            <p:ph type="title"/>
          </p:nvPr>
        </p:nvSpPr>
        <p:spPr/>
        <p:txBody>
          <a:bodyPr/>
          <a:lstStyle/>
          <a:p>
            <a:r>
              <a:rPr lang="en-US" altLang="en-US"/>
              <a:t>Edge linking</a:t>
            </a:r>
          </a:p>
        </p:txBody>
      </p:sp>
      <p:sp>
        <p:nvSpPr>
          <p:cNvPr id="56327" name="Text Box 9"/>
          <p:cNvSpPr txBox="1">
            <a:spLocks noChangeArrowheads="1"/>
          </p:cNvSpPr>
          <p:nvPr/>
        </p:nvSpPr>
        <p:spPr bwMode="auto">
          <a:xfrm>
            <a:off x="90488" y="6553200"/>
            <a:ext cx="16621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D. Forsyth</a:t>
            </a:r>
          </a:p>
        </p:txBody>
      </p:sp>
    </p:spTree>
    <p:extLst>
      <p:ext uri="{BB962C8B-B14F-4D97-AF65-F5344CB8AC3E}">
        <p14:creationId xmlns:p14="http://schemas.microsoft.com/office/powerpoint/2010/main" val="3989742271"/>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r>
              <a:rPr lang="en-US" altLang="en-US" sz="3200"/>
              <a:t>Hysteresis thresholding</a:t>
            </a:r>
          </a:p>
        </p:txBody>
      </p:sp>
      <p:sp>
        <p:nvSpPr>
          <p:cNvPr id="64515" name="Content Placeholder 2"/>
          <p:cNvSpPr>
            <a:spLocks noGrp="1"/>
          </p:cNvSpPr>
          <p:nvPr>
            <p:ph idx="1"/>
          </p:nvPr>
        </p:nvSpPr>
        <p:spPr/>
        <p:txBody>
          <a:bodyPr/>
          <a:lstStyle/>
          <a:p>
            <a:r>
              <a:rPr lang="en-US" altLang="en-US" sz="2400" dirty="0"/>
              <a:t>Threshold at low/high levels to get weak/strong edge pixels</a:t>
            </a:r>
          </a:p>
          <a:p>
            <a:r>
              <a:rPr lang="en-US" altLang="en-US" sz="2400" dirty="0"/>
              <a:t>‘Follow’ edges starting from strong edge pixels</a:t>
            </a:r>
          </a:p>
          <a:p>
            <a:pPr lvl="1"/>
            <a:r>
              <a:rPr lang="en-US" altLang="en-US" sz="2000" dirty="0"/>
              <a:t>Connected components</a:t>
            </a:r>
          </a:p>
        </p:txBody>
      </p:sp>
      <p:pic>
        <p:nvPicPr>
          <p:cNvPr id="64516" name="Picture 2" descr="C:\Documents and Settings\Derek Hoiem\My Documents\Classes\Spring10 - Computer Vision\figs\7\lena_hysteresi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2667000"/>
            <a:ext cx="3205480" cy="3205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3"/>
          <a:stretch>
            <a:fillRect/>
          </a:stretch>
        </p:blipFill>
        <p:spPr>
          <a:xfrm>
            <a:off x="4953000" y="2667000"/>
            <a:ext cx="3205480" cy="3205480"/>
          </a:xfrm>
          <a:prstGeom prst="rect">
            <a:avLst/>
          </a:prstGeom>
        </p:spPr>
      </p:pic>
    </p:spTree>
    <p:extLst>
      <p:ext uri="{BB962C8B-B14F-4D97-AF65-F5344CB8AC3E}">
        <p14:creationId xmlns:p14="http://schemas.microsoft.com/office/powerpoint/2010/main" val="35943942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592138" y="0"/>
            <a:ext cx="7772400" cy="1143000"/>
          </a:xfrm>
        </p:spPr>
        <p:txBody>
          <a:bodyPr/>
          <a:lstStyle/>
          <a:p>
            <a:r>
              <a:rPr lang="en-US" altLang="en-US" dirty="0"/>
              <a:t>‘Hysteresis’ thresholding</a:t>
            </a:r>
          </a:p>
        </p:txBody>
      </p:sp>
      <p:sp>
        <p:nvSpPr>
          <p:cNvPr id="65539" name="Rectangle 3"/>
          <p:cNvSpPr>
            <a:spLocks noGrp="1" noChangeArrowheads="1"/>
          </p:cNvSpPr>
          <p:nvPr>
            <p:ph idx="1"/>
          </p:nvPr>
        </p:nvSpPr>
        <p:spPr>
          <a:xfrm>
            <a:off x="701675" y="1201738"/>
            <a:ext cx="7772400" cy="3657600"/>
          </a:xfrm>
        </p:spPr>
        <p:txBody>
          <a:bodyPr/>
          <a:lstStyle/>
          <a:p>
            <a:pPr>
              <a:buFont typeface="Arial" panose="020B0604020202020204" pitchFamily="34" charset="0"/>
              <a:buChar char="•"/>
            </a:pPr>
            <a:r>
              <a:rPr lang="en-US" altLang="en-US" sz="2400" dirty="0"/>
              <a:t>Two thresholds – high and low</a:t>
            </a:r>
          </a:p>
          <a:p>
            <a:pPr>
              <a:buFont typeface="Arial" panose="020B0604020202020204" pitchFamily="34" charset="0"/>
              <a:buChar char="•"/>
            </a:pPr>
            <a:r>
              <a:rPr lang="en-US" altLang="en-US" sz="2400" dirty="0"/>
              <a:t>Grad. mag. &gt; high threshold? = strong edge</a:t>
            </a:r>
          </a:p>
          <a:p>
            <a:pPr>
              <a:buFont typeface="Arial" panose="020B0604020202020204" pitchFamily="34" charset="0"/>
              <a:buChar char="•"/>
            </a:pPr>
            <a:r>
              <a:rPr lang="en-US" altLang="en-US" sz="2400" dirty="0"/>
              <a:t>Grad. mag. &lt; low threshold? noise</a:t>
            </a:r>
          </a:p>
          <a:p>
            <a:pPr>
              <a:buFont typeface="Arial" panose="020B0604020202020204" pitchFamily="34" charset="0"/>
              <a:buChar char="•"/>
            </a:pPr>
            <a:r>
              <a:rPr lang="en-US" altLang="en-US" sz="2400" dirty="0"/>
              <a:t>In between = weak edge</a:t>
            </a:r>
          </a:p>
          <a:p>
            <a:pPr>
              <a:buFont typeface="Arial" panose="020B0604020202020204" pitchFamily="34" charset="0"/>
              <a:buChar char="•"/>
            </a:pPr>
            <a:endParaRPr lang="en-US" altLang="en-US" sz="2400" dirty="0"/>
          </a:p>
          <a:p>
            <a:pPr>
              <a:buFont typeface="Arial" panose="020B0604020202020204" pitchFamily="34" charset="0"/>
              <a:buChar char="•"/>
            </a:pPr>
            <a:r>
              <a:rPr lang="en-US" altLang="en-US" sz="2400" dirty="0"/>
              <a:t>‘Follow’ edges starting from strong edge pixels</a:t>
            </a:r>
          </a:p>
          <a:p>
            <a:pPr>
              <a:buFont typeface="Arial" panose="020B0604020202020204" pitchFamily="34" charset="0"/>
              <a:buChar char="•"/>
            </a:pPr>
            <a:r>
              <a:rPr lang="en-US" altLang="en-US" sz="2400" dirty="0"/>
              <a:t>Continue them into weak edges</a:t>
            </a:r>
          </a:p>
          <a:p>
            <a:pPr marL="1238250" lvl="2" indent="-381000"/>
            <a:r>
              <a:rPr lang="en-US" altLang="en-US" dirty="0"/>
              <a:t>Connected components (</a:t>
            </a:r>
            <a:r>
              <a:rPr lang="en-US" altLang="en-US" dirty="0" err="1"/>
              <a:t>Szeliski</a:t>
            </a:r>
            <a:r>
              <a:rPr lang="en-US" altLang="en-US" dirty="0"/>
              <a:t> 3.3.4)</a:t>
            </a:r>
          </a:p>
        </p:txBody>
      </p:sp>
      <p:sp>
        <p:nvSpPr>
          <p:cNvPr id="65540" name="Freeform 4"/>
          <p:cNvSpPr>
            <a:spLocks/>
          </p:cNvSpPr>
          <p:nvPr/>
        </p:nvSpPr>
        <p:spPr bwMode="auto">
          <a:xfrm>
            <a:off x="482600" y="4927600"/>
            <a:ext cx="2743200" cy="774700"/>
          </a:xfrm>
          <a:custGeom>
            <a:avLst/>
            <a:gdLst>
              <a:gd name="T0" fmla="*/ 2147483646 w 1728"/>
              <a:gd name="T1" fmla="*/ 2147483646 h 488"/>
              <a:gd name="T2" fmla="*/ 2147483646 w 1728"/>
              <a:gd name="T3" fmla="*/ 2147483646 h 488"/>
              <a:gd name="T4" fmla="*/ 2147483646 w 1728"/>
              <a:gd name="T5" fmla="*/ 2147483646 h 488"/>
              <a:gd name="T6" fmla="*/ 2147483646 w 1728"/>
              <a:gd name="T7" fmla="*/ 2147483646 h 488"/>
              <a:gd name="T8" fmla="*/ 2147483646 w 1728"/>
              <a:gd name="T9" fmla="*/ 2147483646 h 488"/>
              <a:gd name="T10" fmla="*/ 0 60000 65536"/>
              <a:gd name="T11" fmla="*/ 0 60000 65536"/>
              <a:gd name="T12" fmla="*/ 0 60000 65536"/>
              <a:gd name="T13" fmla="*/ 0 60000 65536"/>
              <a:gd name="T14" fmla="*/ 0 60000 65536"/>
              <a:gd name="T15" fmla="*/ 0 w 1728"/>
              <a:gd name="T16" fmla="*/ 0 h 488"/>
              <a:gd name="T17" fmla="*/ 1728 w 1728"/>
              <a:gd name="T18" fmla="*/ 488 h 488"/>
            </a:gdLst>
            <a:ahLst/>
            <a:cxnLst>
              <a:cxn ang="T10">
                <a:pos x="T0" y="T1"/>
              </a:cxn>
              <a:cxn ang="T11">
                <a:pos x="T2" y="T3"/>
              </a:cxn>
              <a:cxn ang="T12">
                <a:pos x="T4" y="T5"/>
              </a:cxn>
              <a:cxn ang="T13">
                <a:pos x="T6" y="T7"/>
              </a:cxn>
              <a:cxn ang="T14">
                <a:pos x="T8" y="T9"/>
              </a:cxn>
            </a:cxnLst>
            <a:rect l="T15" t="T16" r="T17" b="T18"/>
            <a:pathLst>
              <a:path w="1728" h="488">
                <a:moveTo>
                  <a:pt x="96" y="464"/>
                </a:moveTo>
                <a:cubicBezTo>
                  <a:pt x="48" y="476"/>
                  <a:pt x="0" y="488"/>
                  <a:pt x="96" y="416"/>
                </a:cubicBezTo>
                <a:cubicBezTo>
                  <a:pt x="192" y="344"/>
                  <a:pt x="488" y="64"/>
                  <a:pt x="672" y="32"/>
                </a:cubicBezTo>
                <a:cubicBezTo>
                  <a:pt x="856" y="0"/>
                  <a:pt x="1024" y="184"/>
                  <a:pt x="1200" y="224"/>
                </a:cubicBezTo>
                <a:cubicBezTo>
                  <a:pt x="1376" y="264"/>
                  <a:pt x="1552" y="268"/>
                  <a:pt x="1728" y="272"/>
                </a:cubicBezTo>
              </a:path>
            </a:pathLst>
          </a:custGeom>
          <a:noFill/>
          <a:ln w="762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5541" name="Freeform 5"/>
          <p:cNvSpPr>
            <a:spLocks/>
          </p:cNvSpPr>
          <p:nvPr/>
        </p:nvSpPr>
        <p:spPr bwMode="auto">
          <a:xfrm>
            <a:off x="3149600" y="4965700"/>
            <a:ext cx="2590800" cy="698500"/>
          </a:xfrm>
          <a:custGeom>
            <a:avLst/>
            <a:gdLst>
              <a:gd name="T0" fmla="*/ 0 w 1632"/>
              <a:gd name="T1" fmla="*/ 2147483646 h 440"/>
              <a:gd name="T2" fmla="*/ 2147483646 w 1632"/>
              <a:gd name="T3" fmla="*/ 2147483646 h 440"/>
              <a:gd name="T4" fmla="*/ 2147483646 w 1632"/>
              <a:gd name="T5" fmla="*/ 2147483646 h 440"/>
              <a:gd name="T6" fmla="*/ 2147483646 w 1632"/>
              <a:gd name="T7" fmla="*/ 2147483646 h 440"/>
              <a:gd name="T8" fmla="*/ 2147483646 w 1632"/>
              <a:gd name="T9" fmla="*/ 2147483646 h 440"/>
              <a:gd name="T10" fmla="*/ 0 60000 65536"/>
              <a:gd name="T11" fmla="*/ 0 60000 65536"/>
              <a:gd name="T12" fmla="*/ 0 60000 65536"/>
              <a:gd name="T13" fmla="*/ 0 60000 65536"/>
              <a:gd name="T14" fmla="*/ 0 60000 65536"/>
              <a:gd name="T15" fmla="*/ 0 w 1632"/>
              <a:gd name="T16" fmla="*/ 0 h 440"/>
              <a:gd name="T17" fmla="*/ 1632 w 1632"/>
              <a:gd name="T18" fmla="*/ 440 h 440"/>
            </a:gdLst>
            <a:ahLst/>
            <a:cxnLst>
              <a:cxn ang="T10">
                <a:pos x="T0" y="T1"/>
              </a:cxn>
              <a:cxn ang="T11">
                <a:pos x="T2" y="T3"/>
              </a:cxn>
              <a:cxn ang="T12">
                <a:pos x="T4" y="T5"/>
              </a:cxn>
              <a:cxn ang="T13">
                <a:pos x="T6" y="T7"/>
              </a:cxn>
              <a:cxn ang="T14">
                <a:pos x="T8" y="T9"/>
              </a:cxn>
            </a:cxnLst>
            <a:rect l="T15" t="T16" r="T17" b="T18"/>
            <a:pathLst>
              <a:path w="1632" h="440">
                <a:moveTo>
                  <a:pt x="0" y="248"/>
                </a:moveTo>
                <a:cubicBezTo>
                  <a:pt x="72" y="268"/>
                  <a:pt x="144" y="288"/>
                  <a:pt x="288" y="248"/>
                </a:cubicBezTo>
                <a:cubicBezTo>
                  <a:pt x="432" y="208"/>
                  <a:pt x="664" y="0"/>
                  <a:pt x="864" y="8"/>
                </a:cubicBezTo>
                <a:cubicBezTo>
                  <a:pt x="1064" y="16"/>
                  <a:pt x="1360" y="224"/>
                  <a:pt x="1488" y="296"/>
                </a:cubicBezTo>
                <a:cubicBezTo>
                  <a:pt x="1616" y="368"/>
                  <a:pt x="1624" y="404"/>
                  <a:pt x="1632" y="440"/>
                </a:cubicBez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5542" name="Freeform 6"/>
          <p:cNvSpPr>
            <a:spLocks/>
          </p:cNvSpPr>
          <p:nvPr/>
        </p:nvSpPr>
        <p:spPr bwMode="auto">
          <a:xfrm>
            <a:off x="5638800" y="5664200"/>
            <a:ext cx="711200" cy="609600"/>
          </a:xfrm>
          <a:custGeom>
            <a:avLst/>
            <a:gdLst>
              <a:gd name="T0" fmla="*/ 2147483646 w 448"/>
              <a:gd name="T1" fmla="*/ 0 h 384"/>
              <a:gd name="T2" fmla="*/ 2147483646 w 448"/>
              <a:gd name="T3" fmla="*/ 2147483646 h 384"/>
              <a:gd name="T4" fmla="*/ 2147483646 w 448"/>
              <a:gd name="T5" fmla="*/ 2147483646 h 384"/>
              <a:gd name="T6" fmla="*/ 0 60000 65536"/>
              <a:gd name="T7" fmla="*/ 0 60000 65536"/>
              <a:gd name="T8" fmla="*/ 0 60000 65536"/>
              <a:gd name="T9" fmla="*/ 0 w 448"/>
              <a:gd name="T10" fmla="*/ 0 h 384"/>
              <a:gd name="T11" fmla="*/ 448 w 448"/>
              <a:gd name="T12" fmla="*/ 384 h 384"/>
            </a:gdLst>
            <a:ahLst/>
            <a:cxnLst>
              <a:cxn ang="T6">
                <a:pos x="T0" y="T1"/>
              </a:cxn>
              <a:cxn ang="T7">
                <a:pos x="T2" y="T3"/>
              </a:cxn>
              <a:cxn ang="T8">
                <a:pos x="T4" y="T5"/>
              </a:cxn>
            </a:cxnLst>
            <a:rect l="T9" t="T10" r="T11" b="T12"/>
            <a:pathLst>
              <a:path w="448" h="384">
                <a:moveTo>
                  <a:pt x="64" y="0"/>
                </a:moveTo>
                <a:cubicBezTo>
                  <a:pt x="32" y="88"/>
                  <a:pt x="0" y="176"/>
                  <a:pt x="64" y="240"/>
                </a:cubicBezTo>
                <a:cubicBezTo>
                  <a:pt x="128" y="304"/>
                  <a:pt x="288" y="344"/>
                  <a:pt x="448" y="384"/>
                </a:cubicBezTo>
              </a:path>
            </a:pathLst>
          </a:custGeom>
          <a:noFill/>
          <a:ln w="571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5543" name="Freeform 7"/>
          <p:cNvSpPr>
            <a:spLocks/>
          </p:cNvSpPr>
          <p:nvPr/>
        </p:nvSpPr>
        <p:spPr bwMode="auto">
          <a:xfrm>
            <a:off x="6350000" y="5511800"/>
            <a:ext cx="2286000" cy="965200"/>
          </a:xfrm>
          <a:custGeom>
            <a:avLst/>
            <a:gdLst>
              <a:gd name="T0" fmla="*/ 0 w 1440"/>
              <a:gd name="T1" fmla="*/ 2147483646 h 608"/>
              <a:gd name="T2" fmla="*/ 2147483646 w 1440"/>
              <a:gd name="T3" fmla="*/ 2147483646 h 608"/>
              <a:gd name="T4" fmla="*/ 2147483646 w 1440"/>
              <a:gd name="T5" fmla="*/ 2147483646 h 608"/>
              <a:gd name="T6" fmla="*/ 2147483646 w 1440"/>
              <a:gd name="T7" fmla="*/ 2147483646 h 608"/>
              <a:gd name="T8" fmla="*/ 2147483646 w 1440"/>
              <a:gd name="T9" fmla="*/ 0 h 608"/>
              <a:gd name="T10" fmla="*/ 0 60000 65536"/>
              <a:gd name="T11" fmla="*/ 0 60000 65536"/>
              <a:gd name="T12" fmla="*/ 0 60000 65536"/>
              <a:gd name="T13" fmla="*/ 0 60000 65536"/>
              <a:gd name="T14" fmla="*/ 0 60000 65536"/>
              <a:gd name="T15" fmla="*/ 0 w 1440"/>
              <a:gd name="T16" fmla="*/ 0 h 608"/>
              <a:gd name="T17" fmla="*/ 1440 w 1440"/>
              <a:gd name="T18" fmla="*/ 608 h 608"/>
            </a:gdLst>
            <a:ahLst/>
            <a:cxnLst>
              <a:cxn ang="T10">
                <a:pos x="T0" y="T1"/>
              </a:cxn>
              <a:cxn ang="T11">
                <a:pos x="T2" y="T3"/>
              </a:cxn>
              <a:cxn ang="T12">
                <a:pos x="T4" y="T5"/>
              </a:cxn>
              <a:cxn ang="T13">
                <a:pos x="T6" y="T7"/>
              </a:cxn>
              <a:cxn ang="T14">
                <a:pos x="T8" y="T9"/>
              </a:cxn>
            </a:cxnLst>
            <a:rect l="T15" t="T16" r="T17" b="T18"/>
            <a:pathLst>
              <a:path w="1440" h="608">
                <a:moveTo>
                  <a:pt x="0" y="480"/>
                </a:moveTo>
                <a:cubicBezTo>
                  <a:pt x="24" y="496"/>
                  <a:pt x="48" y="512"/>
                  <a:pt x="144" y="528"/>
                </a:cubicBezTo>
                <a:cubicBezTo>
                  <a:pt x="240" y="544"/>
                  <a:pt x="408" y="608"/>
                  <a:pt x="576" y="576"/>
                </a:cubicBezTo>
                <a:cubicBezTo>
                  <a:pt x="744" y="544"/>
                  <a:pt x="1008" y="432"/>
                  <a:pt x="1152" y="336"/>
                </a:cubicBezTo>
                <a:cubicBezTo>
                  <a:pt x="1296" y="240"/>
                  <a:pt x="1368" y="120"/>
                  <a:pt x="1440" y="0"/>
                </a:cubicBez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5544" name="Text Box 8"/>
          <p:cNvSpPr txBox="1">
            <a:spLocks noChangeArrowheads="1"/>
          </p:cNvSpPr>
          <p:nvPr/>
        </p:nvSpPr>
        <p:spPr bwMode="auto">
          <a:xfrm>
            <a:off x="7467600" y="6491288"/>
            <a:ext cx="19796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a:latin typeface="Arial" panose="020B0604020202020204" pitchFamily="34" charset="0"/>
              </a:rPr>
              <a:t>Source: S. Seitz</a:t>
            </a:r>
          </a:p>
        </p:txBody>
      </p:sp>
    </p:spTree>
    <p:extLst>
      <p:ext uri="{BB962C8B-B14F-4D97-AF65-F5344CB8AC3E}">
        <p14:creationId xmlns:p14="http://schemas.microsoft.com/office/powerpoint/2010/main" val="381790602"/>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r>
              <a:rPr lang="en-US" altLang="en-US" sz="3200"/>
              <a:t>Final Canny Edges</a:t>
            </a:r>
          </a:p>
        </p:txBody>
      </p:sp>
      <p:pic>
        <p:nvPicPr>
          <p:cNvPr id="67587" name="Picture 4" descr="len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838200"/>
            <a:ext cx="2926080" cy="2926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8" name="Picture 2" descr="C:\Documents and Settings\Derek Hoiem\My Documents\Classes\Spring10 - Computer Vision\figs\7\lena_canny.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3764280"/>
            <a:ext cx="2926080" cy="2926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stretch>
            <a:fillRect/>
          </a:stretch>
        </p:blipFill>
        <p:spPr>
          <a:xfrm>
            <a:off x="5207000" y="3754120"/>
            <a:ext cx="2941320" cy="293372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07001" y="838201"/>
            <a:ext cx="2941320" cy="2941320"/>
          </a:xfrm>
          <a:prstGeom prst="rect">
            <a:avLst/>
          </a:prstGeom>
        </p:spPr>
      </p:pic>
    </p:spTree>
    <p:extLst>
      <p:ext uri="{BB962C8B-B14F-4D97-AF65-F5344CB8AC3E}">
        <p14:creationId xmlns:p14="http://schemas.microsoft.com/office/powerpoint/2010/main" val="11855588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85800" y="76200"/>
            <a:ext cx="8229600" cy="838200"/>
          </a:xfrm>
        </p:spPr>
        <p:txBody>
          <a:bodyPr/>
          <a:lstStyle/>
          <a:p>
            <a:r>
              <a:rPr lang="en-US" altLang="en-US"/>
              <a:t>Effect of </a:t>
            </a:r>
            <a:r>
              <a:rPr lang="en-US" altLang="en-US">
                <a:sym typeface="Symbol" panose="05050102010706020507" pitchFamily="18" charset="2"/>
              </a:rPr>
              <a:t> (</a:t>
            </a:r>
            <a:r>
              <a:rPr lang="en-US" altLang="en-US"/>
              <a:t>Gaussian kernel spread/size)</a:t>
            </a:r>
          </a:p>
        </p:txBody>
      </p:sp>
      <p:pic>
        <p:nvPicPr>
          <p:cNvPr id="70659" name="Picture 4" descr="cln1can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1385888"/>
            <a:ext cx="2925763" cy="292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0" name="Picture 5" descr="cln1ca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09913" y="1371600"/>
            <a:ext cx="2925762" cy="292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1" name="Picture 6" descr="cln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400" y="1385888"/>
            <a:ext cx="2925763" cy="292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2" name="Text Box 7"/>
          <p:cNvSpPr txBox="1">
            <a:spLocks noChangeArrowheads="1"/>
          </p:cNvSpPr>
          <p:nvPr/>
        </p:nvSpPr>
        <p:spPr bwMode="auto">
          <a:xfrm>
            <a:off x="3429000" y="4368800"/>
            <a:ext cx="15113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a:latin typeface="Arial" panose="020B0604020202020204" pitchFamily="34" charset="0"/>
              </a:rPr>
              <a:t>Canny with </a:t>
            </a:r>
          </a:p>
        </p:txBody>
      </p:sp>
      <p:pic>
        <p:nvPicPr>
          <p:cNvPr id="70663" name="Picture 8" descr="Edittex"/>
          <p:cNvPicPr>
            <a:picLocks noChangeAspect="1" noChangeArrowheads="1"/>
          </p:cNvPicPr>
          <p:nvPr>
            <p:custDataLst>
              <p:tags r:id="rId1"/>
            </p:custDataLst>
          </p:nvPr>
        </p:nvPicPr>
        <p:blipFill>
          <a:blip r:embed="rId8">
            <a:extLst>
              <a:ext uri="{28A0092B-C50C-407E-A947-70E740481C1C}">
                <a14:useLocalDpi xmlns:a14="http://schemas.microsoft.com/office/drawing/2010/main" val="0"/>
              </a:ext>
            </a:extLst>
          </a:blip>
          <a:srcRect/>
          <a:stretch>
            <a:fillRect/>
          </a:stretch>
        </p:blipFill>
        <p:spPr bwMode="auto">
          <a:xfrm>
            <a:off x="4926013" y="4433888"/>
            <a:ext cx="8651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4" name="Text Box 9"/>
          <p:cNvSpPr txBox="1">
            <a:spLocks noChangeArrowheads="1"/>
          </p:cNvSpPr>
          <p:nvPr/>
        </p:nvSpPr>
        <p:spPr bwMode="auto">
          <a:xfrm>
            <a:off x="6400800" y="4357688"/>
            <a:ext cx="15113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a:latin typeface="Arial" panose="020B0604020202020204" pitchFamily="34" charset="0"/>
              </a:rPr>
              <a:t>Canny with </a:t>
            </a:r>
          </a:p>
        </p:txBody>
      </p:sp>
      <p:pic>
        <p:nvPicPr>
          <p:cNvPr id="70665" name="Picture 10" descr="Edittex"/>
          <p:cNvPicPr>
            <a:picLocks noChangeAspect="1" noChangeArrowheads="1"/>
          </p:cNvPicPr>
          <p:nvPr>
            <p:custDataLst>
              <p:tags r:id="rId2"/>
            </p:custDataLst>
          </p:nvPr>
        </p:nvPicPr>
        <p:blipFill>
          <a:blip r:embed="rId9">
            <a:extLst>
              <a:ext uri="{28A0092B-C50C-407E-A947-70E740481C1C}">
                <a14:useLocalDpi xmlns:a14="http://schemas.microsoft.com/office/drawing/2010/main" val="0"/>
              </a:ext>
            </a:extLst>
          </a:blip>
          <a:srcRect/>
          <a:stretch>
            <a:fillRect/>
          </a:stretch>
        </p:blipFill>
        <p:spPr bwMode="auto">
          <a:xfrm>
            <a:off x="7889875" y="4418013"/>
            <a:ext cx="881063"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6" name="Text Box 11"/>
          <p:cNvSpPr txBox="1">
            <a:spLocks noChangeArrowheads="1"/>
          </p:cNvSpPr>
          <p:nvPr/>
        </p:nvSpPr>
        <p:spPr bwMode="auto">
          <a:xfrm>
            <a:off x="1045253" y="4357688"/>
            <a:ext cx="114005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dirty="0">
                <a:latin typeface="Arial" panose="020B0604020202020204" pitchFamily="34" charset="0"/>
              </a:rPr>
              <a:t>Original </a:t>
            </a:r>
          </a:p>
        </p:txBody>
      </p:sp>
      <p:sp>
        <p:nvSpPr>
          <p:cNvPr id="70667" name="Rectangle 12"/>
          <p:cNvSpPr>
            <a:spLocks noChangeArrowheads="1"/>
          </p:cNvSpPr>
          <p:nvPr/>
        </p:nvSpPr>
        <p:spPr bwMode="auto">
          <a:xfrm>
            <a:off x="685800" y="52578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None/>
            </a:pPr>
            <a:r>
              <a:rPr lang="en-US" altLang="en-US">
                <a:latin typeface="Arial" panose="020B0604020202020204" pitchFamily="34" charset="0"/>
              </a:rPr>
              <a:t>The choice of </a:t>
            </a:r>
            <a:r>
              <a:rPr lang="en-US" altLang="en-US">
                <a:latin typeface="Arial" panose="020B0604020202020204" pitchFamily="34" charset="0"/>
                <a:sym typeface="Symbol" panose="05050102010706020507" pitchFamily="18" charset="2"/>
              </a:rPr>
              <a:t></a:t>
            </a:r>
            <a:r>
              <a:rPr lang="en-US" altLang="en-US">
                <a:latin typeface="Arial" panose="020B0604020202020204" pitchFamily="34" charset="0"/>
              </a:rPr>
              <a:t> depends on desired behavior</a:t>
            </a:r>
          </a:p>
          <a:p>
            <a:pPr lvl="1" eaLnBrk="1" hangingPunct="1">
              <a:buFontTx/>
              <a:buChar char="•"/>
            </a:pPr>
            <a:r>
              <a:rPr lang="en-US" altLang="en-US" sz="2000">
                <a:latin typeface="Arial" panose="020B0604020202020204" pitchFamily="34" charset="0"/>
              </a:rPr>
              <a:t>large </a:t>
            </a:r>
            <a:r>
              <a:rPr lang="en-US" altLang="en-US" sz="2000">
                <a:latin typeface="Arial" panose="020B0604020202020204" pitchFamily="34" charset="0"/>
                <a:sym typeface="Symbol" panose="05050102010706020507" pitchFamily="18" charset="2"/>
              </a:rPr>
              <a:t></a:t>
            </a:r>
            <a:r>
              <a:rPr lang="en-US" altLang="en-US" sz="2000">
                <a:latin typeface="Arial" panose="020B0604020202020204" pitchFamily="34" charset="0"/>
              </a:rPr>
              <a:t> detects large scale edges</a:t>
            </a:r>
          </a:p>
          <a:p>
            <a:pPr lvl="1" eaLnBrk="1" hangingPunct="1">
              <a:buFontTx/>
              <a:buChar char="•"/>
            </a:pPr>
            <a:r>
              <a:rPr lang="en-US" altLang="en-US" sz="2000">
                <a:latin typeface="Arial" panose="020B0604020202020204" pitchFamily="34" charset="0"/>
              </a:rPr>
              <a:t>small </a:t>
            </a:r>
            <a:r>
              <a:rPr lang="en-US" altLang="en-US" sz="2000">
                <a:latin typeface="Arial" panose="020B0604020202020204" pitchFamily="34" charset="0"/>
                <a:sym typeface="Symbol" panose="05050102010706020507" pitchFamily="18" charset="2"/>
              </a:rPr>
              <a:t></a:t>
            </a:r>
            <a:r>
              <a:rPr lang="en-US" altLang="en-US" sz="2000">
                <a:latin typeface="Arial" panose="020B0604020202020204" pitchFamily="34" charset="0"/>
              </a:rPr>
              <a:t> detects fine features</a:t>
            </a:r>
          </a:p>
        </p:txBody>
      </p:sp>
      <p:sp>
        <p:nvSpPr>
          <p:cNvPr id="70668" name="Text Box 16"/>
          <p:cNvSpPr txBox="1">
            <a:spLocks noChangeArrowheads="1"/>
          </p:cNvSpPr>
          <p:nvPr/>
        </p:nvSpPr>
        <p:spPr bwMode="auto">
          <a:xfrm>
            <a:off x="7546975" y="6553200"/>
            <a:ext cx="14573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S. Seitz</a:t>
            </a:r>
          </a:p>
        </p:txBody>
      </p:sp>
    </p:spTree>
    <p:extLst>
      <p:ext uri="{BB962C8B-B14F-4D97-AF65-F5344CB8AC3E}">
        <p14:creationId xmlns:p14="http://schemas.microsoft.com/office/powerpoint/2010/main" val="42266243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altLang="en-US"/>
              <a:t>Canny edge detector</a:t>
            </a:r>
          </a:p>
        </p:txBody>
      </p:sp>
      <p:sp>
        <p:nvSpPr>
          <p:cNvPr id="1102851" name="Rectangle 3"/>
          <p:cNvSpPr>
            <a:spLocks noGrp="1" noChangeArrowheads="1"/>
          </p:cNvSpPr>
          <p:nvPr>
            <p:ph type="body" idx="1"/>
          </p:nvPr>
        </p:nvSpPr>
        <p:spPr>
          <a:xfrm>
            <a:off x="685800" y="914400"/>
            <a:ext cx="7772400" cy="5562600"/>
          </a:xfrm>
        </p:spPr>
        <p:txBody>
          <a:bodyPr>
            <a:normAutofit/>
          </a:bodyPr>
          <a:lstStyle/>
          <a:p>
            <a:pPr marL="533400" indent="-533400">
              <a:buFontTx/>
              <a:buAutoNum type="arabicPeriod"/>
            </a:pPr>
            <a:r>
              <a:rPr lang="en-US" altLang="en-US" sz="2800" dirty="0"/>
              <a:t>Filter image with x, y derivatives of Gaussian </a:t>
            </a:r>
          </a:p>
          <a:p>
            <a:pPr marL="533400" indent="-533400">
              <a:buFontTx/>
              <a:buAutoNum type="arabicPeriod"/>
            </a:pPr>
            <a:r>
              <a:rPr lang="en-US" altLang="en-US" sz="2800" dirty="0"/>
              <a:t>Find magnitude and orientation of gradient</a:t>
            </a:r>
          </a:p>
          <a:p>
            <a:pPr marL="533400" indent="-533400">
              <a:buFontTx/>
              <a:buAutoNum type="arabicPeriod"/>
            </a:pPr>
            <a:r>
              <a:rPr lang="en-US" altLang="en-US" sz="2800" dirty="0"/>
              <a:t>Non-maximum suppression:</a:t>
            </a:r>
          </a:p>
          <a:p>
            <a:pPr marL="838200" lvl="1" indent="-381000"/>
            <a:r>
              <a:rPr lang="en-US" altLang="en-US" sz="2400" dirty="0"/>
              <a:t>Thin multi-pixel wide “ridges” to single pixel width</a:t>
            </a:r>
          </a:p>
          <a:p>
            <a:pPr marL="533400" indent="-533400">
              <a:buFontTx/>
              <a:buAutoNum type="arabicPeriod"/>
            </a:pPr>
            <a:r>
              <a:rPr lang="en-US" altLang="en-US" sz="2800" dirty="0"/>
              <a:t>‘Hysteresis’ Thresholding:</a:t>
            </a:r>
          </a:p>
          <a:p>
            <a:pPr marL="838200" lvl="1" indent="-381000"/>
            <a:r>
              <a:rPr lang="en-US" altLang="en-US" sz="2400" dirty="0"/>
              <a:t>Define two thresholds: low and high</a:t>
            </a:r>
          </a:p>
          <a:p>
            <a:pPr marL="838200" lvl="1" indent="-381000"/>
            <a:r>
              <a:rPr lang="en-US" altLang="en-US" sz="2400" dirty="0"/>
              <a:t>Use the high threshold to start edge curves and the low threshold to continue them</a:t>
            </a:r>
          </a:p>
          <a:p>
            <a:pPr marL="838200" lvl="1" indent="-381000"/>
            <a:r>
              <a:rPr lang="en-US" altLang="en-US" sz="2400" dirty="0"/>
              <a:t>‘Follow’ edges starting from strong edge pixels</a:t>
            </a:r>
          </a:p>
          <a:p>
            <a:pPr marL="1238250" lvl="2" indent="-381000"/>
            <a:r>
              <a:rPr lang="en-US" altLang="en-US" sz="1800" dirty="0"/>
              <a:t>Connected </a:t>
            </a:r>
            <a:r>
              <a:rPr lang="en-US" altLang="en-US" dirty="0"/>
              <a:t>components (</a:t>
            </a:r>
            <a:r>
              <a:rPr lang="en-US" altLang="en-US" dirty="0" err="1"/>
              <a:t>Szeliski</a:t>
            </a:r>
            <a:r>
              <a:rPr lang="en-US" altLang="en-US" dirty="0"/>
              <a:t> 3.3.4)</a:t>
            </a:r>
            <a:endParaRPr lang="en-US" altLang="en-US" sz="1800" dirty="0"/>
          </a:p>
          <a:p>
            <a:pPr marL="533400" indent="-533400"/>
            <a:endParaRPr lang="en-US" altLang="en-US" sz="2800" dirty="0"/>
          </a:p>
          <a:p>
            <a:pPr marL="533400" indent="-533400"/>
            <a:r>
              <a:rPr lang="en-US" altLang="en-US" sz="2800" dirty="0"/>
              <a:t>MATLAB: edge(image, ‘canny’)</a:t>
            </a:r>
          </a:p>
        </p:txBody>
      </p:sp>
      <p:sp>
        <p:nvSpPr>
          <p:cNvPr id="68612" name="Text Box 4"/>
          <p:cNvSpPr txBox="1">
            <a:spLocks noChangeArrowheads="1"/>
          </p:cNvSpPr>
          <p:nvPr/>
        </p:nvSpPr>
        <p:spPr bwMode="auto">
          <a:xfrm>
            <a:off x="6705600" y="6553200"/>
            <a:ext cx="23415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D. Lowe, L. Fei-Fei</a:t>
            </a:r>
          </a:p>
        </p:txBody>
      </p:sp>
    </p:spTree>
    <p:extLst>
      <p:ext uri="{BB962C8B-B14F-4D97-AF65-F5344CB8AC3E}">
        <p14:creationId xmlns:p14="http://schemas.microsoft.com/office/powerpoint/2010/main" val="22086713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rgbClr val="979797"/>
        </a:solidFill>
        <a:effectLst/>
      </p:bgPr>
    </p:bg>
    <p:spTree>
      <p:nvGrpSpPr>
        <p:cNvPr id="1" name=""/>
        <p:cNvGrpSpPr/>
        <p:nvPr/>
      </p:nvGrpSpPr>
      <p:grpSpPr>
        <a:xfrm>
          <a:off x="0" y="0"/>
          <a:ext cx="0" cy="0"/>
          <a:chOff x="0" y="0"/>
          <a:chExt cx="0" cy="0"/>
        </a:xfrm>
      </p:grpSpPr>
      <p:pic>
        <p:nvPicPr>
          <p:cNvPr id="138242"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23950" y="1130300"/>
            <a:ext cx="6896100" cy="459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7848600" y="6477000"/>
            <a:ext cx="1371600" cy="338554"/>
          </a:xfrm>
          <a:prstGeom prst="rect">
            <a:avLst/>
          </a:prstGeom>
          <a:noFill/>
        </p:spPr>
        <p:txBody>
          <a:bodyPr wrap="square" rtlCol="0">
            <a:spAutoFit/>
          </a:bodyPr>
          <a:lstStyle/>
          <a:p>
            <a:r>
              <a:rPr lang="en-US" sz="1600" dirty="0"/>
              <a:t>James Hays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rgbClr val="979797"/>
        </a:solidFill>
        <a:effectLst/>
      </p:bgPr>
    </p:bg>
    <p:spTree>
      <p:nvGrpSpPr>
        <p:cNvPr id="1" name=""/>
        <p:cNvGrpSpPr/>
        <p:nvPr/>
      </p:nvGrpSpPr>
      <p:grpSpPr>
        <a:xfrm>
          <a:off x="0" y="0"/>
          <a:ext cx="0" cy="0"/>
          <a:chOff x="0" y="0"/>
          <a:chExt cx="0" cy="0"/>
        </a:xfrm>
      </p:grpSpPr>
      <p:pic>
        <p:nvPicPr>
          <p:cNvPr id="139266"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143000"/>
            <a:ext cx="6858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7848600" y="6477000"/>
            <a:ext cx="1371600" cy="338554"/>
          </a:xfrm>
          <a:prstGeom prst="rect">
            <a:avLst/>
          </a:prstGeom>
          <a:noFill/>
        </p:spPr>
        <p:txBody>
          <a:bodyPr wrap="square" rtlCol="0">
            <a:spAutoFit/>
          </a:bodyPr>
          <a:lstStyle/>
          <a:p>
            <a:r>
              <a:rPr lang="en-US" sz="1600" dirty="0"/>
              <a:t>James Hays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1"/>
          <p:cNvSpPr>
            <a:spLocks noGrp="1"/>
          </p:cNvSpPr>
          <p:nvPr>
            <p:ph type="ctrTitle"/>
          </p:nvPr>
        </p:nvSpPr>
        <p:spPr>
          <a:xfrm>
            <a:off x="685800" y="2566194"/>
            <a:ext cx="7772400" cy="1470025"/>
          </a:xfrm>
        </p:spPr>
        <p:txBody>
          <a:bodyPr/>
          <a:lstStyle/>
          <a:p>
            <a:pPr eaLnBrk="1" hangingPunct="1"/>
            <a:r>
              <a:rPr lang="en-US" altLang="en-US" dirty="0"/>
              <a:t>Interest Points and Corners</a:t>
            </a:r>
          </a:p>
        </p:txBody>
      </p:sp>
      <p:sp>
        <p:nvSpPr>
          <p:cNvPr id="6" name="TextBox 5"/>
          <p:cNvSpPr txBox="1"/>
          <p:nvPr/>
        </p:nvSpPr>
        <p:spPr>
          <a:xfrm>
            <a:off x="685800" y="6550025"/>
            <a:ext cx="8458200" cy="307975"/>
          </a:xfrm>
          <a:prstGeom prst="rect">
            <a:avLst/>
          </a:prstGeom>
          <a:noFill/>
        </p:spPr>
        <p:txBody>
          <a:bodyPr>
            <a:spAutoFit/>
          </a:bodyPr>
          <a:lstStyle/>
          <a:p>
            <a:pPr algn="r" eaLnBrk="1" fontAlgn="auto" hangingPunct="1">
              <a:spcBef>
                <a:spcPts val="0"/>
              </a:spcBef>
              <a:spcAft>
                <a:spcPts val="0"/>
              </a:spcAft>
              <a:defRPr/>
            </a:pPr>
            <a:r>
              <a:rPr lang="en-US" sz="1400" dirty="0">
                <a:solidFill>
                  <a:schemeClr val="bg1">
                    <a:lumMod val="75000"/>
                  </a:schemeClr>
                </a:solidFill>
                <a:latin typeface="Arial"/>
                <a:cs typeface="+mn-cs"/>
              </a:rPr>
              <a:t>Slides from Rick </a:t>
            </a:r>
            <a:r>
              <a:rPr lang="en-US" sz="1400" dirty="0" err="1">
                <a:solidFill>
                  <a:schemeClr val="bg1">
                    <a:lumMod val="75000"/>
                  </a:schemeClr>
                </a:solidFill>
                <a:latin typeface="Arial"/>
                <a:cs typeface="+mn-cs"/>
              </a:rPr>
              <a:t>Szeliski</a:t>
            </a:r>
            <a:r>
              <a:rPr lang="en-US" sz="1400" dirty="0">
                <a:solidFill>
                  <a:schemeClr val="bg1">
                    <a:lumMod val="75000"/>
                  </a:schemeClr>
                </a:solidFill>
                <a:latin typeface="Arial"/>
                <a:cs typeface="+mn-cs"/>
              </a:rPr>
              <a:t>, Svetlana </a:t>
            </a:r>
            <a:r>
              <a:rPr lang="en-US" sz="1400" dirty="0" err="1">
                <a:solidFill>
                  <a:schemeClr val="bg1">
                    <a:lumMod val="75000"/>
                  </a:schemeClr>
                </a:solidFill>
                <a:latin typeface="Arial"/>
                <a:cs typeface="+mn-cs"/>
              </a:rPr>
              <a:t>Lazebnik</a:t>
            </a:r>
            <a:r>
              <a:rPr lang="en-US" sz="1400" dirty="0">
                <a:solidFill>
                  <a:schemeClr val="bg1">
                    <a:lumMod val="75000"/>
                  </a:schemeClr>
                </a:solidFill>
                <a:latin typeface="Arial"/>
                <a:cs typeface="+mn-cs"/>
              </a:rPr>
              <a:t>, Derek </a:t>
            </a:r>
            <a:r>
              <a:rPr lang="en-US" sz="1400" dirty="0" err="1">
                <a:solidFill>
                  <a:schemeClr val="bg1">
                    <a:lumMod val="75000"/>
                  </a:schemeClr>
                </a:solidFill>
                <a:latin typeface="Arial"/>
                <a:cs typeface="+mn-cs"/>
              </a:rPr>
              <a:t>Hoiem</a:t>
            </a:r>
            <a:r>
              <a:rPr lang="en-US" sz="1400" dirty="0">
                <a:solidFill>
                  <a:schemeClr val="bg1">
                    <a:lumMod val="75000"/>
                  </a:schemeClr>
                </a:solidFill>
                <a:latin typeface="Arial"/>
                <a:cs typeface="+mn-cs"/>
              </a:rPr>
              <a:t> and </a:t>
            </a:r>
            <a:r>
              <a:rPr lang="en-US" sz="1400" dirty="0" err="1">
                <a:solidFill>
                  <a:schemeClr val="bg1">
                    <a:lumMod val="75000"/>
                  </a:schemeClr>
                </a:solidFill>
                <a:latin typeface="Arial" charset="0"/>
                <a:cs typeface="Arial" charset="0"/>
              </a:rPr>
              <a:t>Grauman&amp;Leibe</a:t>
            </a:r>
            <a:r>
              <a:rPr lang="en-US" sz="1400" dirty="0">
                <a:solidFill>
                  <a:schemeClr val="bg1">
                    <a:lumMod val="75000"/>
                  </a:schemeClr>
                </a:solidFill>
                <a:latin typeface="Arial" charset="0"/>
                <a:cs typeface="Arial" charset="0"/>
              </a:rPr>
              <a:t> 2008 AAAI Tutorial</a:t>
            </a:r>
            <a:endParaRPr lang="en-US" sz="1400" dirty="0">
              <a:solidFill>
                <a:schemeClr val="bg1">
                  <a:lumMod val="75000"/>
                </a:schemeClr>
              </a:solidFill>
              <a:latin typeface="Arial"/>
              <a:cs typeface="+mn-cs"/>
            </a:endParaRPr>
          </a:p>
        </p:txBody>
      </p:sp>
      <p:sp>
        <p:nvSpPr>
          <p:cNvPr id="140293" name="TextBox 1"/>
          <p:cNvSpPr txBox="1">
            <a:spLocks noChangeArrowheads="1"/>
          </p:cNvSpPr>
          <p:nvPr/>
        </p:nvSpPr>
        <p:spPr bwMode="auto">
          <a:xfrm>
            <a:off x="3676650" y="3805237"/>
            <a:ext cx="17907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dirty="0" err="1">
                <a:solidFill>
                  <a:srgbClr val="C00000"/>
                </a:solidFill>
                <a:latin typeface="Arial" panose="020B0604020202020204" pitchFamily="34" charset="0"/>
              </a:rPr>
              <a:t>Szeliski</a:t>
            </a:r>
            <a:r>
              <a:rPr lang="en-US" altLang="en-US" sz="2400" dirty="0">
                <a:solidFill>
                  <a:srgbClr val="C00000"/>
                </a:solidFill>
                <a:latin typeface="Arial" panose="020B0604020202020204" pitchFamily="34" charset="0"/>
              </a:rPr>
              <a:t> 4.1</a:t>
            </a:r>
          </a:p>
        </p:txBody>
      </p:sp>
      <p:sp>
        <p:nvSpPr>
          <p:cNvPr id="3" name="Rectangle 2"/>
          <p:cNvSpPr/>
          <p:nvPr/>
        </p:nvSpPr>
        <p:spPr>
          <a:xfrm>
            <a:off x="2095500" y="4725978"/>
            <a:ext cx="4953000" cy="954107"/>
          </a:xfrm>
          <a:prstGeom prst="rect">
            <a:avLst/>
          </a:prstGeom>
        </p:spPr>
        <p:txBody>
          <a:bodyPr wrap="square">
            <a:spAutoFit/>
          </a:bodyPr>
          <a:lstStyle/>
          <a:p>
            <a:r>
              <a:rPr lang="en-US" altLang="en-US" dirty="0"/>
              <a:t>“Interest points” = “</a:t>
            </a:r>
            <a:r>
              <a:rPr lang="en-US" altLang="en-US" dirty="0" err="1"/>
              <a:t>keypoints</a:t>
            </a:r>
            <a:r>
              <a:rPr lang="en-US" altLang="en-US" dirty="0"/>
              <a:t>” </a:t>
            </a:r>
          </a:p>
          <a:p>
            <a:r>
              <a:rPr lang="en-US" altLang="en-US" dirty="0"/>
              <a:t>Sometimes called “features”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Title 1"/>
          <p:cNvSpPr>
            <a:spLocks noGrp="1"/>
          </p:cNvSpPr>
          <p:nvPr>
            <p:ph type="title"/>
          </p:nvPr>
        </p:nvSpPr>
        <p:spPr/>
        <p:txBody>
          <a:bodyPr/>
          <a:lstStyle/>
          <a:p>
            <a:r>
              <a:rPr lang="en-US" altLang="en-US"/>
              <a:t>Correspondence across views</a:t>
            </a:r>
          </a:p>
        </p:txBody>
      </p:sp>
      <p:sp>
        <p:nvSpPr>
          <p:cNvPr id="141315" name="Content Placeholder 2"/>
          <p:cNvSpPr>
            <a:spLocks noGrp="1"/>
          </p:cNvSpPr>
          <p:nvPr>
            <p:ph idx="1"/>
          </p:nvPr>
        </p:nvSpPr>
        <p:spPr/>
        <p:txBody>
          <a:bodyPr/>
          <a:lstStyle/>
          <a:p>
            <a:endParaRPr lang="en-US" altLang="en-US" dirty="0"/>
          </a:p>
          <a:p>
            <a:r>
              <a:rPr lang="en-US" altLang="en-US" dirty="0"/>
              <a:t>Correspondence: matching points, patches, edges, or regions across images.</a:t>
            </a:r>
          </a:p>
          <a:p>
            <a:endParaRPr lang="en-US" altLang="en-US" dirty="0"/>
          </a:p>
          <a:p>
            <a:endParaRPr lang="en-US" altLang="en-US" dirty="0"/>
          </a:p>
        </p:txBody>
      </p:sp>
      <p:pic>
        <p:nvPicPr>
          <p:cNvPr id="141316" name="Picture 2" descr="http://blog.chron.com/goodmombadmom/files/legacy/Br%20stop%20sign%202%20copy.jpg"/>
          <p:cNvPicPr>
            <a:picLocks noChangeAspect="1" noChangeArrowheads="1"/>
          </p:cNvPicPr>
          <p:nvPr/>
        </p:nvPicPr>
        <p:blipFill>
          <a:blip r:embed="rId2">
            <a:extLst>
              <a:ext uri="{28A0092B-C50C-407E-A947-70E740481C1C}">
                <a14:useLocalDpi xmlns:a14="http://schemas.microsoft.com/office/drawing/2010/main" val="0"/>
              </a:ext>
            </a:extLst>
          </a:blip>
          <a:srcRect t="7614" r="24120" b="6261"/>
          <a:stretch>
            <a:fillRect/>
          </a:stretch>
        </p:blipFill>
        <p:spPr bwMode="auto">
          <a:xfrm>
            <a:off x="1193800" y="2927350"/>
            <a:ext cx="1987550" cy="287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17" name="Picture 4" descr="http://www.freefoto.com/images/41/15/41_15_85---Stop-Sign_we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0500" y="3168650"/>
            <a:ext cx="1600200" cy="238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18" name="Picture 2" descr="http://blog.chron.com/goodmombadmom/files/legacy/Br%20stop%20sign%202%20copy.jpg"/>
          <p:cNvPicPr>
            <a:picLocks noChangeAspect="1" noChangeArrowheads="1"/>
          </p:cNvPicPr>
          <p:nvPr/>
        </p:nvPicPr>
        <p:blipFill>
          <a:blip r:embed="rId2">
            <a:extLst>
              <a:ext uri="{28A0092B-C50C-407E-A947-70E740481C1C}">
                <a14:useLocalDpi xmlns:a14="http://schemas.microsoft.com/office/drawing/2010/main" val="0"/>
              </a:ext>
            </a:extLst>
          </a:blip>
          <a:srcRect l="32123" t="30582" r="48683" b="53894"/>
          <a:stretch>
            <a:fillRect/>
          </a:stretch>
        </p:blipFill>
        <p:spPr bwMode="auto">
          <a:xfrm>
            <a:off x="3556000" y="3844925"/>
            <a:ext cx="5016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19" name="Picture 4" descr="http://www.freefoto.com/images/41/15/41_15_85---Stop-Sign_web.jpg"/>
          <p:cNvPicPr>
            <a:picLocks noChangeAspect="1" noChangeArrowheads="1"/>
          </p:cNvPicPr>
          <p:nvPr/>
        </p:nvPicPr>
        <p:blipFill>
          <a:blip r:embed="rId4">
            <a:extLst>
              <a:ext uri="{28A0092B-C50C-407E-A947-70E740481C1C}">
                <a14:useLocalDpi xmlns:a14="http://schemas.microsoft.com/office/drawing/2010/main" val="0"/>
              </a:ext>
            </a:extLst>
          </a:blip>
          <a:srcRect l="40475" t="32785" r="29762" b="42061"/>
          <a:stretch>
            <a:fillRect/>
          </a:stretch>
        </p:blipFill>
        <p:spPr bwMode="auto">
          <a:xfrm>
            <a:off x="4356100" y="3803650"/>
            <a:ext cx="476250" cy="60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6"/>
          <p:cNvSpPr/>
          <p:nvPr/>
        </p:nvSpPr>
        <p:spPr>
          <a:xfrm>
            <a:off x="1933575" y="3475038"/>
            <a:ext cx="685800" cy="887412"/>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4" name="Oval 13"/>
          <p:cNvSpPr/>
          <p:nvPr/>
        </p:nvSpPr>
        <p:spPr>
          <a:xfrm>
            <a:off x="5772150" y="3803650"/>
            <a:ext cx="685800" cy="887413"/>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41322" name="TextBox 9"/>
          <p:cNvSpPr txBox="1">
            <a:spLocks noChangeArrowheads="1"/>
          </p:cNvSpPr>
          <p:nvPr/>
        </p:nvSpPr>
        <p:spPr bwMode="auto">
          <a:xfrm>
            <a:off x="4013200" y="3851275"/>
            <a:ext cx="3937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a:latin typeface="Arial" panose="020B0604020202020204" pitchFamily="34" charset="0"/>
              </a:rPr>
              <a:t>≈</a:t>
            </a:r>
          </a:p>
        </p:txBody>
      </p:sp>
      <p:cxnSp>
        <p:nvCxnSpPr>
          <p:cNvPr id="15" name="Straight Arrow Connector 14"/>
          <p:cNvCxnSpPr/>
          <p:nvPr/>
        </p:nvCxnSpPr>
        <p:spPr>
          <a:xfrm>
            <a:off x="2619375" y="3919538"/>
            <a:ext cx="784225" cy="18415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4832350" y="4191000"/>
            <a:ext cx="939800"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848600" y="6519446"/>
            <a:ext cx="1371600" cy="338554"/>
          </a:xfrm>
          <a:prstGeom prst="rect">
            <a:avLst/>
          </a:prstGeom>
          <a:noFill/>
        </p:spPr>
        <p:txBody>
          <a:bodyPr wrap="square" rtlCol="0">
            <a:spAutoFit/>
          </a:bodyPr>
          <a:lstStyle/>
          <a:p>
            <a:r>
              <a:rPr lang="en-US" sz="1600" dirty="0"/>
              <a:t>James Hays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401763"/>
            <a:ext cx="8534400"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339" name="Oval 3"/>
          <p:cNvSpPr>
            <a:spLocks noChangeArrowheads="1"/>
          </p:cNvSpPr>
          <p:nvPr/>
        </p:nvSpPr>
        <p:spPr bwMode="auto">
          <a:xfrm>
            <a:off x="1905000" y="3535363"/>
            <a:ext cx="228600" cy="228600"/>
          </a:xfrm>
          <a:prstGeom prst="ellipse">
            <a:avLst/>
          </a:prstGeom>
          <a:solidFill>
            <a:srgbClr val="FFFF00"/>
          </a:solidFill>
          <a:ln w="9525">
            <a:solidFill>
              <a:schemeClr val="tx1"/>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142340" name="Oval 4"/>
          <p:cNvSpPr>
            <a:spLocks noChangeArrowheads="1"/>
          </p:cNvSpPr>
          <p:nvPr/>
        </p:nvSpPr>
        <p:spPr bwMode="auto">
          <a:xfrm>
            <a:off x="6477000" y="3535363"/>
            <a:ext cx="228600" cy="228600"/>
          </a:xfrm>
          <a:prstGeom prst="ellipse">
            <a:avLst/>
          </a:prstGeom>
          <a:solidFill>
            <a:srgbClr val="FFFF00"/>
          </a:solidFill>
          <a:ln w="9525">
            <a:solidFill>
              <a:schemeClr val="tx1"/>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142341" name="Oval 6"/>
          <p:cNvSpPr>
            <a:spLocks noChangeArrowheads="1"/>
          </p:cNvSpPr>
          <p:nvPr/>
        </p:nvSpPr>
        <p:spPr bwMode="auto">
          <a:xfrm>
            <a:off x="1752600" y="3048000"/>
            <a:ext cx="228600" cy="228600"/>
          </a:xfrm>
          <a:prstGeom prst="ellipse">
            <a:avLst/>
          </a:prstGeom>
          <a:solidFill>
            <a:srgbClr val="FF0000"/>
          </a:solidFill>
          <a:ln w="9525">
            <a:solidFill>
              <a:schemeClr val="tx1"/>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142342" name="Oval 7"/>
          <p:cNvSpPr>
            <a:spLocks noChangeArrowheads="1"/>
          </p:cNvSpPr>
          <p:nvPr/>
        </p:nvSpPr>
        <p:spPr bwMode="auto">
          <a:xfrm>
            <a:off x="6172200" y="3048000"/>
            <a:ext cx="228600" cy="228600"/>
          </a:xfrm>
          <a:prstGeom prst="ellipse">
            <a:avLst/>
          </a:prstGeom>
          <a:solidFill>
            <a:srgbClr val="FF0000"/>
          </a:solidFill>
          <a:ln w="9525">
            <a:solidFill>
              <a:schemeClr val="tx1"/>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142343" name="Oval 8"/>
          <p:cNvSpPr>
            <a:spLocks noChangeArrowheads="1"/>
          </p:cNvSpPr>
          <p:nvPr/>
        </p:nvSpPr>
        <p:spPr bwMode="auto">
          <a:xfrm>
            <a:off x="2743200" y="3048000"/>
            <a:ext cx="228600" cy="228600"/>
          </a:xfrm>
          <a:prstGeom prst="ellipse">
            <a:avLst/>
          </a:prstGeom>
          <a:solidFill>
            <a:srgbClr val="FF6600"/>
          </a:solidFill>
          <a:ln w="9525">
            <a:solidFill>
              <a:schemeClr val="tx1"/>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142344" name="Oval 9"/>
          <p:cNvSpPr>
            <a:spLocks noChangeArrowheads="1"/>
          </p:cNvSpPr>
          <p:nvPr/>
        </p:nvSpPr>
        <p:spPr bwMode="auto">
          <a:xfrm>
            <a:off x="7315200" y="3048000"/>
            <a:ext cx="228600" cy="228600"/>
          </a:xfrm>
          <a:prstGeom prst="ellipse">
            <a:avLst/>
          </a:prstGeom>
          <a:solidFill>
            <a:srgbClr val="FF6600"/>
          </a:solidFill>
          <a:ln w="9525">
            <a:solidFill>
              <a:schemeClr val="tx1"/>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142345" name="Oval 10"/>
          <p:cNvSpPr>
            <a:spLocks noChangeArrowheads="1"/>
          </p:cNvSpPr>
          <p:nvPr/>
        </p:nvSpPr>
        <p:spPr bwMode="auto">
          <a:xfrm>
            <a:off x="2362200" y="3962400"/>
            <a:ext cx="228600" cy="228600"/>
          </a:xfrm>
          <a:prstGeom prst="ellipse">
            <a:avLst/>
          </a:prstGeom>
          <a:solidFill>
            <a:srgbClr val="00FF00"/>
          </a:solidFill>
          <a:ln w="9525">
            <a:solidFill>
              <a:schemeClr val="tx1"/>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142346" name="Oval 11"/>
          <p:cNvSpPr>
            <a:spLocks noChangeArrowheads="1"/>
          </p:cNvSpPr>
          <p:nvPr/>
        </p:nvSpPr>
        <p:spPr bwMode="auto">
          <a:xfrm>
            <a:off x="6934200" y="3962400"/>
            <a:ext cx="228600" cy="228600"/>
          </a:xfrm>
          <a:prstGeom prst="ellipse">
            <a:avLst/>
          </a:prstGeom>
          <a:solidFill>
            <a:srgbClr val="00FF00"/>
          </a:solidFill>
          <a:ln w="9525">
            <a:solidFill>
              <a:schemeClr val="tx1"/>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142347" name="Oval 12"/>
          <p:cNvSpPr>
            <a:spLocks noChangeArrowheads="1"/>
          </p:cNvSpPr>
          <p:nvPr/>
        </p:nvSpPr>
        <p:spPr bwMode="auto">
          <a:xfrm>
            <a:off x="1371600" y="5638800"/>
            <a:ext cx="228600" cy="228600"/>
          </a:xfrm>
          <a:prstGeom prst="ellipse">
            <a:avLst/>
          </a:prstGeom>
          <a:solidFill>
            <a:srgbClr val="3366FF"/>
          </a:solidFill>
          <a:ln w="9525">
            <a:solidFill>
              <a:schemeClr val="tx1"/>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142348" name="Oval 13"/>
          <p:cNvSpPr>
            <a:spLocks noChangeArrowheads="1"/>
          </p:cNvSpPr>
          <p:nvPr/>
        </p:nvSpPr>
        <p:spPr bwMode="auto">
          <a:xfrm>
            <a:off x="5715000" y="5638800"/>
            <a:ext cx="228600" cy="228600"/>
          </a:xfrm>
          <a:prstGeom prst="ellipse">
            <a:avLst/>
          </a:prstGeom>
          <a:solidFill>
            <a:srgbClr val="3366FF"/>
          </a:solidFill>
          <a:ln w="9525">
            <a:solidFill>
              <a:schemeClr val="tx1"/>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142349" name="Oval 14"/>
          <p:cNvSpPr>
            <a:spLocks noChangeArrowheads="1"/>
          </p:cNvSpPr>
          <p:nvPr/>
        </p:nvSpPr>
        <p:spPr bwMode="auto">
          <a:xfrm>
            <a:off x="3429000" y="2286000"/>
            <a:ext cx="228600" cy="228600"/>
          </a:xfrm>
          <a:prstGeom prst="ellipse">
            <a:avLst/>
          </a:prstGeom>
          <a:solidFill>
            <a:srgbClr val="800000"/>
          </a:solidFill>
          <a:ln w="9525">
            <a:solidFill>
              <a:schemeClr val="tx1"/>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142350" name="Oval 15"/>
          <p:cNvSpPr>
            <a:spLocks noChangeArrowheads="1"/>
          </p:cNvSpPr>
          <p:nvPr/>
        </p:nvSpPr>
        <p:spPr bwMode="auto">
          <a:xfrm>
            <a:off x="7772400" y="2286000"/>
            <a:ext cx="228600" cy="228600"/>
          </a:xfrm>
          <a:prstGeom prst="ellipse">
            <a:avLst/>
          </a:prstGeom>
          <a:solidFill>
            <a:srgbClr val="800000"/>
          </a:solidFill>
          <a:ln w="9525">
            <a:solidFill>
              <a:schemeClr val="tx1"/>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142351" name="Oval 16"/>
          <p:cNvSpPr>
            <a:spLocks noChangeArrowheads="1"/>
          </p:cNvSpPr>
          <p:nvPr/>
        </p:nvSpPr>
        <p:spPr bwMode="auto">
          <a:xfrm>
            <a:off x="3962400" y="5715000"/>
            <a:ext cx="228600" cy="228600"/>
          </a:xfrm>
          <a:prstGeom prst="ellipse">
            <a:avLst/>
          </a:prstGeom>
          <a:solidFill>
            <a:srgbClr val="FFCC99"/>
          </a:solidFill>
          <a:ln w="9525">
            <a:solidFill>
              <a:schemeClr val="tx1"/>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142352" name="Oval 17"/>
          <p:cNvSpPr>
            <a:spLocks noChangeArrowheads="1"/>
          </p:cNvSpPr>
          <p:nvPr/>
        </p:nvSpPr>
        <p:spPr bwMode="auto">
          <a:xfrm>
            <a:off x="8534400" y="5715000"/>
            <a:ext cx="228600" cy="228600"/>
          </a:xfrm>
          <a:prstGeom prst="ellipse">
            <a:avLst/>
          </a:prstGeom>
          <a:solidFill>
            <a:srgbClr val="FFCC99"/>
          </a:solidFill>
          <a:ln w="9525">
            <a:solidFill>
              <a:schemeClr val="tx1"/>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142353" name="Oval 18"/>
          <p:cNvSpPr>
            <a:spLocks noChangeArrowheads="1"/>
          </p:cNvSpPr>
          <p:nvPr/>
        </p:nvSpPr>
        <p:spPr bwMode="auto">
          <a:xfrm>
            <a:off x="1143000" y="2286000"/>
            <a:ext cx="228600" cy="228600"/>
          </a:xfrm>
          <a:prstGeom prst="ellipse">
            <a:avLst/>
          </a:prstGeom>
          <a:solidFill>
            <a:srgbClr val="993366"/>
          </a:solidFill>
          <a:ln w="9525">
            <a:solidFill>
              <a:schemeClr val="tx1"/>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142354" name="Oval 19"/>
          <p:cNvSpPr>
            <a:spLocks noChangeArrowheads="1"/>
          </p:cNvSpPr>
          <p:nvPr/>
        </p:nvSpPr>
        <p:spPr bwMode="auto">
          <a:xfrm>
            <a:off x="5410200" y="2362200"/>
            <a:ext cx="228600" cy="228600"/>
          </a:xfrm>
          <a:prstGeom prst="ellipse">
            <a:avLst/>
          </a:prstGeom>
          <a:solidFill>
            <a:srgbClr val="993366"/>
          </a:solidFill>
          <a:ln w="9525">
            <a:solidFill>
              <a:schemeClr val="tx1"/>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142355" name="Line 20"/>
          <p:cNvSpPr>
            <a:spLocks noChangeShapeType="1"/>
          </p:cNvSpPr>
          <p:nvPr/>
        </p:nvSpPr>
        <p:spPr bwMode="auto">
          <a:xfrm>
            <a:off x="762000" y="2209800"/>
            <a:ext cx="3581400" cy="83820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2356" name="Line 21"/>
          <p:cNvSpPr>
            <a:spLocks noChangeShapeType="1"/>
          </p:cNvSpPr>
          <p:nvPr/>
        </p:nvSpPr>
        <p:spPr bwMode="auto">
          <a:xfrm>
            <a:off x="533400" y="2895600"/>
            <a:ext cx="3276600" cy="76200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2357" name="Line 22"/>
          <p:cNvSpPr>
            <a:spLocks noChangeShapeType="1"/>
          </p:cNvSpPr>
          <p:nvPr/>
        </p:nvSpPr>
        <p:spPr bwMode="auto">
          <a:xfrm>
            <a:off x="762000" y="3733800"/>
            <a:ext cx="2971800" cy="60960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2358" name="Line 23"/>
          <p:cNvSpPr>
            <a:spLocks noChangeShapeType="1"/>
          </p:cNvSpPr>
          <p:nvPr/>
        </p:nvSpPr>
        <p:spPr bwMode="auto">
          <a:xfrm flipV="1">
            <a:off x="5562600" y="2590800"/>
            <a:ext cx="2895600" cy="68580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2359" name="Line 24"/>
          <p:cNvSpPr>
            <a:spLocks noChangeShapeType="1"/>
          </p:cNvSpPr>
          <p:nvPr/>
        </p:nvSpPr>
        <p:spPr bwMode="auto">
          <a:xfrm flipV="1">
            <a:off x="5562600" y="3200400"/>
            <a:ext cx="2895600" cy="60960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2360" name="Line 25"/>
          <p:cNvSpPr>
            <a:spLocks noChangeShapeType="1"/>
          </p:cNvSpPr>
          <p:nvPr/>
        </p:nvSpPr>
        <p:spPr bwMode="auto">
          <a:xfrm flipV="1">
            <a:off x="5791200" y="3886200"/>
            <a:ext cx="2743200" cy="38100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2361" name="Title 25"/>
          <p:cNvSpPr>
            <a:spLocks noGrp="1"/>
          </p:cNvSpPr>
          <p:nvPr>
            <p:ph type="title"/>
          </p:nvPr>
        </p:nvSpPr>
        <p:spPr>
          <a:xfrm>
            <a:off x="457200" y="152400"/>
            <a:ext cx="8229600" cy="914400"/>
          </a:xfrm>
        </p:spPr>
        <p:txBody>
          <a:bodyPr/>
          <a:lstStyle/>
          <a:p>
            <a:r>
              <a:rPr lang="en-US" altLang="en-US" dirty="0"/>
              <a:t>Example: estimate “fundamental matrix” that corresponds two views</a:t>
            </a:r>
          </a:p>
        </p:txBody>
      </p:sp>
      <p:sp>
        <p:nvSpPr>
          <p:cNvPr id="27" name="TextBox 26"/>
          <p:cNvSpPr txBox="1"/>
          <p:nvPr/>
        </p:nvSpPr>
        <p:spPr>
          <a:xfrm>
            <a:off x="6867525" y="6550025"/>
            <a:ext cx="2276475" cy="307975"/>
          </a:xfrm>
          <a:prstGeom prst="rect">
            <a:avLst/>
          </a:prstGeom>
          <a:noFill/>
        </p:spPr>
        <p:txBody>
          <a:bodyPr wrap="none">
            <a:spAutoFit/>
          </a:bodyPr>
          <a:lstStyle/>
          <a:p>
            <a:pPr eaLnBrk="1" hangingPunct="1">
              <a:defRPr/>
            </a:pPr>
            <a:r>
              <a:rPr lang="en-US" sz="1400" dirty="0">
                <a:solidFill>
                  <a:schemeClr val="tx1">
                    <a:lumMod val="50000"/>
                    <a:lumOff val="50000"/>
                  </a:schemeClr>
                </a:solidFill>
                <a:latin typeface="Arial" charset="0"/>
                <a:cs typeface="Arial" charset="0"/>
              </a:rPr>
              <a:t>Slide from Silvio Savarese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Title 1"/>
          <p:cNvSpPr>
            <a:spLocks noGrp="1"/>
          </p:cNvSpPr>
          <p:nvPr>
            <p:ph type="title"/>
          </p:nvPr>
        </p:nvSpPr>
        <p:spPr/>
        <p:txBody>
          <a:bodyPr/>
          <a:lstStyle/>
          <a:p>
            <a:r>
              <a:rPr lang="en-US" altLang="en-US"/>
              <a:t>Example: structure from motion</a:t>
            </a:r>
          </a:p>
        </p:txBody>
      </p:sp>
      <p:pic>
        <p:nvPicPr>
          <p:cNvPr id="144387" name="Picture 2" descr="C:\Users\James\Dropbox\cs143 fall 2013\cs143 fall 2013 slides\08\Colosseu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1905000"/>
            <a:ext cx="878205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a:lstStyle/>
          <a:p>
            <a:r>
              <a:rPr lang="en-US" altLang="en-US" dirty="0"/>
              <a:t>Fundamental to Applications  </a:t>
            </a:r>
            <a:endParaRPr lang="ru-RU" altLang="en-US" dirty="0"/>
          </a:p>
        </p:txBody>
      </p:sp>
      <p:sp>
        <p:nvSpPr>
          <p:cNvPr id="145411" name="Rectangle 3"/>
          <p:cNvSpPr>
            <a:spLocks noGrp="1" noChangeArrowheads="1"/>
          </p:cNvSpPr>
          <p:nvPr>
            <p:ph type="body" idx="1"/>
          </p:nvPr>
        </p:nvSpPr>
        <p:spPr>
          <a:xfrm>
            <a:off x="685800" y="914400"/>
            <a:ext cx="8001000" cy="5257800"/>
          </a:xfrm>
        </p:spPr>
        <p:txBody>
          <a:bodyPr/>
          <a:lstStyle/>
          <a:p>
            <a:r>
              <a:rPr lang="en-US" altLang="en-US"/>
              <a:t>Feature points are used for:</a:t>
            </a:r>
          </a:p>
          <a:p>
            <a:pPr lvl="1"/>
            <a:r>
              <a:rPr lang="en-US" altLang="en-US" sz="2400"/>
              <a:t>Image alignment </a:t>
            </a:r>
          </a:p>
          <a:p>
            <a:pPr lvl="1"/>
            <a:r>
              <a:rPr lang="en-US" altLang="en-US" sz="2400"/>
              <a:t>3D reconstruction</a:t>
            </a:r>
          </a:p>
          <a:p>
            <a:pPr lvl="1"/>
            <a:r>
              <a:rPr lang="en-US" altLang="en-US" sz="2400"/>
              <a:t>Motion tracking</a:t>
            </a:r>
          </a:p>
          <a:p>
            <a:pPr lvl="1"/>
            <a:r>
              <a:rPr lang="en-US" altLang="en-US" sz="2400"/>
              <a:t>Robot navigation</a:t>
            </a:r>
          </a:p>
          <a:p>
            <a:pPr lvl="1"/>
            <a:r>
              <a:rPr lang="en-US" altLang="en-US" sz="2400"/>
              <a:t>Indexing and database retrieval</a:t>
            </a:r>
          </a:p>
          <a:p>
            <a:pPr lvl="1"/>
            <a:r>
              <a:rPr lang="en-US" altLang="en-US" sz="2400"/>
              <a:t>Object recognition</a:t>
            </a:r>
          </a:p>
        </p:txBody>
      </p:sp>
      <p:pic>
        <p:nvPicPr>
          <p:cNvPr id="14541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4425" y="1143000"/>
            <a:ext cx="2339975" cy="239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pic>
        <p:nvPicPr>
          <p:cNvPr id="145413" name="Picture 4" descr="Inliers_im1_a.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77913" y="4267200"/>
            <a:ext cx="3646487" cy="236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5414" name="Picture 5" descr="Inliers_im2.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800600" y="4267200"/>
            <a:ext cx="3287713"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7848600" y="6519446"/>
            <a:ext cx="1371600" cy="338554"/>
          </a:xfrm>
          <a:prstGeom prst="rect">
            <a:avLst/>
          </a:prstGeom>
          <a:noFill/>
        </p:spPr>
        <p:txBody>
          <a:bodyPr wrap="square" rtlCol="0">
            <a:spAutoFit/>
          </a:bodyPr>
          <a:lstStyle/>
          <a:p>
            <a:r>
              <a:rPr lang="en-US" sz="1600" dirty="0"/>
              <a:t>James Hays</a:t>
            </a:r>
          </a:p>
        </p:txBody>
      </p:sp>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p:txBody>
          <a:bodyPr/>
          <a:lstStyle/>
          <a:p>
            <a:r>
              <a:rPr lang="en-US" altLang="en-US" sz="3000" dirty="0"/>
              <a:t>Goal: Invariant Local Features</a:t>
            </a:r>
          </a:p>
        </p:txBody>
      </p:sp>
      <p:sp>
        <p:nvSpPr>
          <p:cNvPr id="151555" name="Rectangle 3"/>
          <p:cNvSpPr>
            <a:spLocks noGrp="1" noChangeArrowheads="1"/>
          </p:cNvSpPr>
          <p:nvPr>
            <p:ph type="body" sz="half" idx="1"/>
          </p:nvPr>
        </p:nvSpPr>
        <p:spPr>
          <a:xfrm>
            <a:off x="838200" y="1033066"/>
            <a:ext cx="8001000" cy="1600200"/>
          </a:xfrm>
        </p:spPr>
        <p:txBody>
          <a:bodyPr/>
          <a:lstStyle/>
          <a:p>
            <a:pPr marL="0" indent="0"/>
            <a:r>
              <a:rPr lang="en-US" altLang="en-US" sz="2000" dirty="0"/>
              <a:t>Detect points that are </a:t>
            </a:r>
            <a:r>
              <a:rPr lang="en-US" altLang="en-US" sz="2000" i="1" dirty="0"/>
              <a:t>repeatable</a:t>
            </a:r>
            <a:r>
              <a:rPr lang="en-US" altLang="en-US" sz="2000" dirty="0"/>
              <a:t> and </a:t>
            </a:r>
            <a:r>
              <a:rPr lang="en-US" altLang="en-US" sz="2000" i="1" dirty="0"/>
              <a:t>distinctive.</a:t>
            </a:r>
          </a:p>
          <a:p>
            <a:pPr marL="0" indent="0"/>
            <a:r>
              <a:rPr lang="en-US" altLang="en-US" sz="2000" dirty="0"/>
              <a:t>I.E., invariant to image transformations:</a:t>
            </a:r>
          </a:p>
          <a:p>
            <a:pPr>
              <a:buFontTx/>
              <a:buChar char="-"/>
            </a:pPr>
            <a:r>
              <a:rPr lang="en-US" altLang="en-US" sz="2000" dirty="0"/>
              <a:t>appearance variation (brightness, illumination) </a:t>
            </a:r>
          </a:p>
          <a:p>
            <a:pPr>
              <a:buFontTx/>
              <a:buChar char="-"/>
            </a:pPr>
            <a:r>
              <a:rPr lang="en-US" altLang="en-US" sz="2000" dirty="0"/>
              <a:t>geometric variation (translation, rotation, scale).</a:t>
            </a:r>
          </a:p>
        </p:txBody>
      </p:sp>
      <p:pic>
        <p:nvPicPr>
          <p:cNvPr id="151556" name="Picture 4" descr="sift-feat"/>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a:xfrm>
            <a:off x="685800" y="2675731"/>
            <a:ext cx="7559675" cy="3640138"/>
          </a:xfrm>
        </p:spPr>
      </p:pic>
      <p:sp>
        <p:nvSpPr>
          <p:cNvPr id="151557" name="Text Box 5"/>
          <p:cNvSpPr txBox="1">
            <a:spLocks noChangeArrowheads="1"/>
          </p:cNvSpPr>
          <p:nvPr/>
        </p:nvSpPr>
        <p:spPr bwMode="auto">
          <a:xfrm>
            <a:off x="3336925" y="6400800"/>
            <a:ext cx="2518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800" b="1" dirty="0" err="1">
                <a:solidFill>
                  <a:srgbClr val="000000"/>
                </a:solidFill>
              </a:rPr>
              <a:t>Keypoint</a:t>
            </a:r>
            <a:r>
              <a:rPr lang="en-US" altLang="en-US" sz="1800" b="1" dirty="0">
                <a:solidFill>
                  <a:srgbClr val="000000"/>
                </a:solidFill>
              </a:rPr>
              <a:t> Descriptors</a:t>
            </a:r>
          </a:p>
        </p:txBody>
      </p:sp>
      <p:sp>
        <p:nvSpPr>
          <p:cNvPr id="6" name="TextBox 5"/>
          <p:cNvSpPr txBox="1"/>
          <p:nvPr/>
        </p:nvSpPr>
        <p:spPr>
          <a:xfrm>
            <a:off x="7848600" y="6519446"/>
            <a:ext cx="1371600" cy="338554"/>
          </a:xfrm>
          <a:prstGeom prst="rect">
            <a:avLst/>
          </a:prstGeom>
          <a:noFill/>
        </p:spPr>
        <p:txBody>
          <a:bodyPr wrap="square" rtlCol="0">
            <a:spAutoFit/>
          </a:bodyPr>
          <a:lstStyle/>
          <a:p>
            <a:r>
              <a:rPr lang="en-US" sz="1600" dirty="0"/>
              <a:t>James Hays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r>
              <a:rPr lang="en-US" altLang="en-US" dirty="0"/>
              <a:t>Example application</a:t>
            </a:r>
          </a:p>
        </p:txBody>
      </p:sp>
      <p:sp>
        <p:nvSpPr>
          <p:cNvPr id="152579" name="Rectangle 3"/>
          <p:cNvSpPr>
            <a:spLocks noGrp="1" noChangeArrowheads="1"/>
          </p:cNvSpPr>
          <p:nvPr>
            <p:ph type="body" idx="1"/>
          </p:nvPr>
        </p:nvSpPr>
        <p:spPr>
          <a:xfrm>
            <a:off x="685800" y="1219200"/>
            <a:ext cx="7772400" cy="4953000"/>
          </a:xfrm>
        </p:spPr>
        <p:txBody>
          <a:bodyPr/>
          <a:lstStyle/>
          <a:p>
            <a:pPr>
              <a:buFontTx/>
              <a:buChar char="•"/>
            </a:pPr>
            <a:r>
              <a:rPr lang="en-US" altLang="en-US" dirty="0"/>
              <a:t>Panorama stitching</a:t>
            </a:r>
          </a:p>
          <a:p>
            <a:pPr lvl="1"/>
            <a:r>
              <a:rPr lang="en-US" altLang="en-US" dirty="0"/>
              <a:t>We have two images – how do we combine them?</a:t>
            </a:r>
          </a:p>
        </p:txBody>
      </p:sp>
      <p:pic>
        <p:nvPicPr>
          <p:cNvPr id="152580" name="Picture 4" descr="image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825750"/>
            <a:ext cx="3676650" cy="266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2581" name="Picture 5" descr="image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2825750"/>
            <a:ext cx="3676650" cy="266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11"/>
          <p:cNvGrpSpPr>
            <a:grpSpLocks/>
          </p:cNvGrpSpPr>
          <p:nvPr/>
        </p:nvGrpSpPr>
        <p:grpSpPr bwMode="auto">
          <a:xfrm>
            <a:off x="5244811" y="3026804"/>
            <a:ext cx="3581400" cy="1319463"/>
            <a:chOff x="528" y="624"/>
            <a:chExt cx="4715" cy="1678"/>
          </a:xfrm>
        </p:grpSpPr>
        <p:pic>
          <p:nvPicPr>
            <p:cNvPr id="25" name="Picture 9" descr="SIFT2"/>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28" y="624"/>
              <a:ext cx="2315" cy="1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0" descr="SIFT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8" y="624"/>
              <a:ext cx="2315" cy="1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4626" name="Title 1"/>
          <p:cNvSpPr>
            <a:spLocks noGrp="1"/>
          </p:cNvSpPr>
          <p:nvPr>
            <p:ph type="title"/>
          </p:nvPr>
        </p:nvSpPr>
        <p:spPr>
          <a:xfrm>
            <a:off x="0" y="0"/>
            <a:ext cx="9144000" cy="1143000"/>
          </a:xfrm>
        </p:spPr>
        <p:txBody>
          <a:bodyPr/>
          <a:lstStyle/>
          <a:p>
            <a:pPr eaLnBrk="1" hangingPunct="1"/>
            <a:r>
              <a:rPr lang="en-US" altLang="en-US"/>
              <a:t>Local features: main components</a:t>
            </a:r>
          </a:p>
        </p:txBody>
      </p:sp>
      <p:sp>
        <p:nvSpPr>
          <p:cNvPr id="3" name="Content Placeholder 2"/>
          <p:cNvSpPr>
            <a:spLocks noGrp="1"/>
          </p:cNvSpPr>
          <p:nvPr>
            <p:ph idx="1"/>
          </p:nvPr>
        </p:nvSpPr>
        <p:spPr>
          <a:xfrm>
            <a:off x="457200" y="1143000"/>
            <a:ext cx="4724400" cy="4525963"/>
          </a:xfrm>
        </p:spPr>
        <p:txBody>
          <a:bodyPr/>
          <a:lstStyle/>
          <a:p>
            <a:pPr marL="514350" indent="-514350" eaLnBrk="1" hangingPunct="1">
              <a:buFontTx/>
              <a:buAutoNum type="arabicParenR"/>
            </a:pPr>
            <a:r>
              <a:rPr lang="en-US" altLang="en-US" sz="2800" dirty="0"/>
              <a:t>Detection:</a:t>
            </a:r>
            <a:br>
              <a:rPr lang="en-US" altLang="en-US" sz="2800" dirty="0"/>
            </a:br>
            <a:r>
              <a:rPr lang="en-US" altLang="en-US" sz="2000" dirty="0"/>
              <a:t>Find a set of distinctive key points.</a:t>
            </a:r>
            <a:endParaRPr lang="en-US" altLang="en-US" sz="24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r>
              <a:rPr lang="en-US" altLang="en-US" sz="2800" dirty="0"/>
              <a:t>Description</a:t>
            </a:r>
            <a:r>
              <a:rPr lang="en-US" altLang="en-US" sz="2400" dirty="0"/>
              <a:t>: </a:t>
            </a:r>
            <a:br>
              <a:rPr lang="en-US" altLang="en-US" sz="2400" dirty="0"/>
            </a:br>
            <a:r>
              <a:rPr lang="en-US" altLang="en-US" sz="2000" dirty="0"/>
              <a:t>Extract feature descriptor around each interest point as vector.</a:t>
            </a:r>
            <a:endParaRPr lang="en-US" altLang="en-US" sz="24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r>
              <a:rPr lang="en-US" altLang="en-US" sz="2800" dirty="0"/>
              <a:t>Matching: </a:t>
            </a:r>
            <a:br>
              <a:rPr lang="en-US" altLang="en-US" sz="2800" dirty="0"/>
            </a:br>
            <a:r>
              <a:rPr lang="en-US" altLang="en-US" sz="2000" dirty="0"/>
              <a:t>Compute distance between feature vectors to find correspondence.</a:t>
            </a:r>
            <a:endParaRPr lang="en-US" altLang="en-US" sz="2400" dirty="0"/>
          </a:p>
        </p:txBody>
      </p:sp>
      <p:grpSp>
        <p:nvGrpSpPr>
          <p:cNvPr id="2" name="Group 20"/>
          <p:cNvGrpSpPr>
            <a:grpSpLocks noChangeAspect="1"/>
          </p:cNvGrpSpPr>
          <p:nvPr/>
        </p:nvGrpSpPr>
        <p:grpSpPr bwMode="auto">
          <a:xfrm>
            <a:off x="2696447" y="3292030"/>
            <a:ext cx="3878503" cy="1127571"/>
            <a:chOff x="2122468" y="4998134"/>
            <a:chExt cx="4484435" cy="1303204"/>
          </a:xfrm>
        </p:grpSpPr>
        <p:sp>
          <p:nvSpPr>
            <p:cNvPr id="8" name="Rectangle 7"/>
            <p:cNvSpPr/>
            <p:nvPr/>
          </p:nvSpPr>
          <p:spPr bwMode="auto">
            <a:xfrm>
              <a:off x="6195748" y="4998134"/>
              <a:ext cx="411155" cy="442179"/>
            </a:xfrm>
            <a:prstGeom prst="rect">
              <a:avLst/>
            </a:prstGeom>
            <a:noFill/>
            <a:ln w="9525" cap="flat" cmpd="sng" algn="ctr">
              <a:solidFill>
                <a:srgbClr val="FF0000"/>
              </a:solidFill>
              <a:prstDash val="solid"/>
              <a:round/>
              <a:headEnd type="none" w="med" len="med"/>
              <a:tailEnd type="none" w="med" len="med"/>
            </a:ln>
            <a:effectLst/>
          </p:spPr>
          <p:txBody>
            <a:bodyPr/>
            <a:lstStyle/>
            <a:p>
              <a:pPr>
                <a:defRPr/>
              </a:pPr>
              <a:endParaRPr lang="en-US" sz="1800">
                <a:solidFill>
                  <a:srgbClr val="000000"/>
                </a:solidFill>
                <a:latin typeface="Arial"/>
                <a:cs typeface="+mn-cs"/>
              </a:endParaRPr>
            </a:p>
          </p:txBody>
        </p:sp>
        <p:graphicFrame>
          <p:nvGraphicFramePr>
            <p:cNvPr id="154645" name="Object 2"/>
            <p:cNvGraphicFramePr>
              <a:graphicFrameLocks noChangeAspect="1"/>
            </p:cNvGraphicFramePr>
            <p:nvPr>
              <p:extLst>
                <p:ext uri="{D42A27DB-BD31-4B8C-83A1-F6EECF244321}">
                  <p14:modId xmlns:p14="http://schemas.microsoft.com/office/powerpoint/2010/main" val="643546313"/>
                </p:ext>
              </p:extLst>
            </p:nvPr>
          </p:nvGraphicFramePr>
          <p:xfrm>
            <a:off x="2122468" y="5698088"/>
            <a:ext cx="2667000" cy="603250"/>
          </p:xfrm>
          <a:graphic>
            <a:graphicData uri="http://schemas.openxmlformats.org/presentationml/2006/ole">
              <mc:AlternateContent xmlns:mc="http://schemas.openxmlformats.org/markup-compatibility/2006">
                <mc:Choice xmlns:v="urn:schemas-microsoft-com:vml" Requires="v">
                  <p:oleObj spid="_x0000_s154682" name="Equation" r:id="rId6" imgW="1066800" imgH="241300" progId="Equation.3">
                    <p:embed/>
                  </p:oleObj>
                </mc:Choice>
                <mc:Fallback>
                  <p:oleObj name="Equation" r:id="rId6" imgW="1066800" imgH="241300" progId="Equation.3">
                    <p:embed/>
                    <p:pic>
                      <p:nvPicPr>
                        <p:cNvPr id="0"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2468" y="5698088"/>
                          <a:ext cx="26670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54646" name="Shape 17"/>
            <p:cNvCxnSpPr>
              <a:cxnSpLocks noChangeShapeType="1"/>
              <a:stCxn id="8" idx="1"/>
            </p:cNvCxnSpPr>
            <p:nvPr/>
          </p:nvCxnSpPr>
          <p:spPr bwMode="auto">
            <a:xfrm rot="10800000" flipV="1">
              <a:off x="4814886" y="5219223"/>
              <a:ext cx="1380864" cy="810802"/>
            </a:xfrm>
            <a:prstGeom prst="curvedConnector3">
              <a:avLst>
                <a:gd name="adj1" fmla="val 50000"/>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4" name="Group 21"/>
          <p:cNvGrpSpPr>
            <a:grpSpLocks/>
          </p:cNvGrpSpPr>
          <p:nvPr/>
        </p:nvGrpSpPr>
        <p:grpSpPr bwMode="auto">
          <a:xfrm>
            <a:off x="6705600" y="3200402"/>
            <a:ext cx="2425700" cy="1755518"/>
            <a:chOff x="7027888" y="4800600"/>
            <a:chExt cx="2794000" cy="1974604"/>
          </a:xfrm>
        </p:grpSpPr>
        <p:grpSp>
          <p:nvGrpSpPr>
            <p:cNvPr id="154640" name="Group 11"/>
            <p:cNvGrpSpPr>
              <a:grpSpLocks/>
            </p:cNvGrpSpPr>
            <p:nvPr/>
          </p:nvGrpSpPr>
          <p:grpSpPr bwMode="auto">
            <a:xfrm>
              <a:off x="7027888" y="4800600"/>
              <a:ext cx="2794000" cy="1974604"/>
              <a:chOff x="7027888" y="4800600"/>
              <a:chExt cx="2794000" cy="1974604"/>
            </a:xfrm>
          </p:grpSpPr>
          <p:sp>
            <p:nvSpPr>
              <p:cNvPr id="10" name="Rectangle 9"/>
              <p:cNvSpPr/>
              <p:nvPr/>
            </p:nvSpPr>
            <p:spPr bwMode="auto">
              <a:xfrm>
                <a:off x="7470393" y="4800600"/>
                <a:ext cx="530275" cy="533901"/>
              </a:xfrm>
              <a:prstGeom prst="rect">
                <a:avLst/>
              </a:prstGeom>
              <a:noFill/>
              <a:ln w="9525" cap="flat" cmpd="sng" algn="ctr">
                <a:solidFill>
                  <a:srgbClr val="FF0000"/>
                </a:solidFill>
                <a:prstDash val="solid"/>
                <a:round/>
                <a:headEnd type="none" w="med" len="med"/>
                <a:tailEnd type="none" w="med" len="med"/>
              </a:ln>
              <a:effectLst/>
            </p:spPr>
            <p:txBody>
              <a:bodyPr/>
              <a:lstStyle/>
              <a:p>
                <a:pPr>
                  <a:defRPr/>
                </a:pPr>
                <a:endParaRPr lang="en-US" sz="1800">
                  <a:solidFill>
                    <a:srgbClr val="000000"/>
                  </a:solidFill>
                  <a:latin typeface="Arial"/>
                  <a:cs typeface="+mn-cs"/>
                </a:endParaRPr>
              </a:p>
            </p:txBody>
          </p:sp>
          <p:graphicFrame>
            <p:nvGraphicFramePr>
              <p:cNvPr id="154643" name="Object 3"/>
              <p:cNvGraphicFramePr>
                <a:graphicFrameLocks noChangeAspect="1"/>
              </p:cNvGraphicFramePr>
              <p:nvPr>
                <p:extLst>
                  <p:ext uri="{D42A27DB-BD31-4B8C-83A1-F6EECF244321}">
                    <p14:modId xmlns:p14="http://schemas.microsoft.com/office/powerpoint/2010/main" val="1694086609"/>
                  </p:ext>
                </p:extLst>
              </p:nvPr>
            </p:nvGraphicFramePr>
            <p:xfrm>
              <a:off x="7027888" y="6171954"/>
              <a:ext cx="2794000" cy="603250"/>
            </p:xfrm>
            <a:graphic>
              <a:graphicData uri="http://schemas.openxmlformats.org/presentationml/2006/ole">
                <mc:AlternateContent xmlns:mc="http://schemas.openxmlformats.org/markup-compatibility/2006">
                  <mc:Choice xmlns:v="urn:schemas-microsoft-com:vml" Requires="v">
                    <p:oleObj spid="_x0000_s154683" name="Equation" r:id="rId8" imgW="1117600" imgH="241300" progId="Equation.3">
                      <p:embed/>
                    </p:oleObj>
                  </mc:Choice>
                  <mc:Fallback>
                    <p:oleObj name="Equation" r:id="rId8" imgW="1117600" imgH="241300" progId="Equation.3">
                      <p:embed/>
                      <p:pic>
                        <p:nvPicPr>
                          <p:cNvPr id="0"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27888" y="6171954"/>
                            <a:ext cx="27940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cxnSp>
          <p:nvCxnSpPr>
            <p:cNvPr id="154641" name="Curved Connector 19"/>
            <p:cNvCxnSpPr>
              <a:cxnSpLocks noChangeShapeType="1"/>
            </p:cNvCxnSpPr>
            <p:nvPr/>
          </p:nvCxnSpPr>
          <p:spPr bwMode="auto">
            <a:xfrm rot="16200000" flipH="1">
              <a:off x="7136099" y="5817903"/>
              <a:ext cx="990081" cy="22273"/>
            </a:xfrm>
            <a:prstGeom prst="curvedConnector3">
              <a:avLst>
                <a:gd name="adj1" fmla="val 50000"/>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6" name="Group 34"/>
          <p:cNvGrpSpPr>
            <a:grpSpLocks/>
          </p:cNvGrpSpPr>
          <p:nvPr/>
        </p:nvGrpSpPr>
        <p:grpSpPr bwMode="auto">
          <a:xfrm>
            <a:off x="5244811" y="5345132"/>
            <a:ext cx="3707822" cy="971550"/>
            <a:chOff x="4800600" y="5391912"/>
            <a:chExt cx="4343400" cy="1161288"/>
          </a:xfrm>
        </p:grpSpPr>
        <p:pic>
          <p:nvPicPr>
            <p:cNvPr id="154634"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00600" y="5391912"/>
              <a:ext cx="2121408" cy="116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35" name="Picture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11052" y="5395686"/>
              <a:ext cx="2132948" cy="1157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4636" name="Straight Arrow Connector 27"/>
            <p:cNvCxnSpPr>
              <a:cxnSpLocks noChangeShapeType="1"/>
            </p:cNvCxnSpPr>
            <p:nvPr/>
          </p:nvCxnSpPr>
          <p:spPr bwMode="auto">
            <a:xfrm flipV="1">
              <a:off x="5562600" y="5562600"/>
              <a:ext cx="1981200" cy="228600"/>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cxnSp>
          <p:nvCxnSpPr>
            <p:cNvPr id="154637" name="Straight Arrow Connector 28"/>
            <p:cNvCxnSpPr>
              <a:cxnSpLocks noChangeShapeType="1"/>
            </p:cNvCxnSpPr>
            <p:nvPr/>
          </p:nvCxnSpPr>
          <p:spPr bwMode="auto">
            <a:xfrm>
              <a:off x="6629400" y="5943600"/>
              <a:ext cx="2133600" cy="1588"/>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cxnSp>
          <p:nvCxnSpPr>
            <p:cNvPr id="154638" name="Straight Arrow Connector 31"/>
            <p:cNvCxnSpPr>
              <a:cxnSpLocks noChangeShapeType="1"/>
            </p:cNvCxnSpPr>
            <p:nvPr/>
          </p:nvCxnSpPr>
          <p:spPr bwMode="auto">
            <a:xfrm>
              <a:off x="5410200" y="6248400"/>
              <a:ext cx="2133600" cy="1588"/>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cxnSp>
          <p:nvCxnSpPr>
            <p:cNvPr id="154639" name="Straight Arrow Connector 32"/>
            <p:cNvCxnSpPr>
              <a:cxnSpLocks noChangeShapeType="1"/>
            </p:cNvCxnSpPr>
            <p:nvPr/>
          </p:nvCxnSpPr>
          <p:spPr bwMode="auto">
            <a:xfrm flipV="1">
              <a:off x="5334000" y="5791200"/>
              <a:ext cx="2133600" cy="228600"/>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grpSp>
      <p:grpSp>
        <p:nvGrpSpPr>
          <p:cNvPr id="27" name="Group 11"/>
          <p:cNvGrpSpPr>
            <a:grpSpLocks/>
          </p:cNvGrpSpPr>
          <p:nvPr/>
        </p:nvGrpSpPr>
        <p:grpSpPr bwMode="auto">
          <a:xfrm>
            <a:off x="5226050" y="1182225"/>
            <a:ext cx="3581400" cy="1319463"/>
            <a:chOff x="528" y="624"/>
            <a:chExt cx="4715" cy="1678"/>
          </a:xfrm>
        </p:grpSpPr>
        <p:pic>
          <p:nvPicPr>
            <p:cNvPr id="28" name="Picture 9" descr="SIFT2"/>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28" y="624"/>
              <a:ext cx="2315" cy="1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10" descr="SIFT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8" y="624"/>
              <a:ext cx="2315" cy="1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33" name="Object 5"/>
          <p:cNvGraphicFramePr>
            <a:graphicFrameLocks noChangeAspect="1"/>
          </p:cNvGraphicFramePr>
          <p:nvPr>
            <p:extLst>
              <p:ext uri="{D42A27DB-BD31-4B8C-83A1-F6EECF244321}">
                <p14:modId xmlns:p14="http://schemas.microsoft.com/office/powerpoint/2010/main" val="4045278511"/>
              </p:ext>
            </p:extLst>
          </p:nvPr>
        </p:nvGraphicFramePr>
        <p:xfrm>
          <a:off x="1879075" y="5790700"/>
          <a:ext cx="1854725" cy="476750"/>
        </p:xfrm>
        <a:graphic>
          <a:graphicData uri="http://schemas.openxmlformats.org/presentationml/2006/ole">
            <mc:AlternateContent xmlns:mc="http://schemas.openxmlformats.org/markup-compatibility/2006">
              <mc:Choice xmlns:v="urn:schemas-microsoft-com:vml" Requires="v">
                <p:oleObj spid="_x0000_s154684" name="Equation" r:id="rId12" imgW="838080" imgH="215640" progId="Equation.3">
                  <p:embed/>
                </p:oleObj>
              </mc:Choice>
              <mc:Fallback>
                <p:oleObj name="Equation" r:id="rId12" imgW="838080" imgH="215640" progId="Equation.3">
                  <p:embed/>
                  <p:pic>
                    <p:nvPicPr>
                      <p:cNvPr id="99" name="Object 5"/>
                      <p:cNvPicPr>
                        <a:picLocks noChangeAspect="1" noChangeArrowheads="1"/>
                      </p:cNvPicPr>
                      <p:nvPr/>
                    </p:nvPicPr>
                    <p:blipFill>
                      <a:blip r:embed="rId13"/>
                      <a:srcRect/>
                      <a:stretch>
                        <a:fillRect/>
                      </a:stretch>
                    </p:blipFill>
                    <p:spPr bwMode="auto">
                      <a:xfrm>
                        <a:off x="1879075" y="5790700"/>
                        <a:ext cx="1854725" cy="476750"/>
                      </a:xfrm>
                      <a:prstGeom prst="rect">
                        <a:avLst/>
                      </a:prstGeom>
                      <a:noFill/>
                      <a:ln>
                        <a:noFill/>
                      </a:ln>
                      <a:extLst/>
                    </p:spPr>
                  </p:pic>
                </p:oleObj>
              </mc:Fallback>
            </mc:AlternateContent>
          </a:graphicData>
        </a:graphic>
      </p:graphicFrame>
      <p:grpSp>
        <p:nvGrpSpPr>
          <p:cNvPr id="34" name="Group 105"/>
          <p:cNvGrpSpPr>
            <a:grpSpLocks/>
          </p:cNvGrpSpPr>
          <p:nvPr/>
        </p:nvGrpSpPr>
        <p:grpSpPr bwMode="auto">
          <a:xfrm>
            <a:off x="1205320" y="3921709"/>
            <a:ext cx="1234095" cy="552404"/>
            <a:chOff x="2366355" y="5265735"/>
            <a:chExt cx="1234095" cy="552347"/>
          </a:xfrm>
        </p:grpSpPr>
        <p:grpSp>
          <p:nvGrpSpPr>
            <p:cNvPr id="35" name="Group 52"/>
            <p:cNvGrpSpPr>
              <a:grpSpLocks/>
            </p:cNvGrpSpPr>
            <p:nvPr/>
          </p:nvGrpSpPr>
          <p:grpSpPr bwMode="auto">
            <a:xfrm>
              <a:off x="2771775" y="5265735"/>
              <a:ext cx="828675" cy="552347"/>
              <a:chOff x="1859" y="3339"/>
              <a:chExt cx="363" cy="301"/>
            </a:xfrm>
          </p:grpSpPr>
          <p:sp>
            <p:nvSpPr>
              <p:cNvPr id="37" name="Line 53"/>
              <p:cNvSpPr>
                <a:spLocks noChangeShapeType="1"/>
              </p:cNvSpPr>
              <p:nvPr/>
            </p:nvSpPr>
            <p:spPr bwMode="auto">
              <a:xfrm>
                <a:off x="1859" y="3362"/>
                <a:ext cx="0" cy="272"/>
              </a:xfrm>
              <a:prstGeom prst="line">
                <a:avLst/>
              </a:prstGeom>
              <a:noFill/>
              <a:ln w="12700" cap="sq">
                <a:solidFill>
                  <a:schemeClr val="tx1"/>
                </a:solidFill>
                <a:round/>
                <a:headEnd type="triangl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38" name="Line 54"/>
              <p:cNvSpPr>
                <a:spLocks noChangeShapeType="1"/>
              </p:cNvSpPr>
              <p:nvPr/>
            </p:nvSpPr>
            <p:spPr bwMode="auto">
              <a:xfrm>
                <a:off x="1859" y="3640"/>
                <a:ext cx="363" cy="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39" name="Rectangle 55"/>
              <p:cNvSpPr>
                <a:spLocks noChangeArrowheads="1"/>
              </p:cNvSpPr>
              <p:nvPr/>
            </p:nvSpPr>
            <p:spPr bwMode="auto">
              <a:xfrm>
                <a:off x="1882"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0" name="Rectangle 56"/>
              <p:cNvSpPr>
                <a:spLocks noChangeArrowheads="1"/>
              </p:cNvSpPr>
              <p:nvPr/>
            </p:nvSpPr>
            <p:spPr bwMode="auto">
              <a:xfrm>
                <a:off x="1904"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1" name="Rectangle 57"/>
              <p:cNvSpPr>
                <a:spLocks noChangeArrowheads="1"/>
              </p:cNvSpPr>
              <p:nvPr/>
            </p:nvSpPr>
            <p:spPr bwMode="auto">
              <a:xfrm>
                <a:off x="1927"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2" name="Rectangle 58"/>
              <p:cNvSpPr>
                <a:spLocks noChangeArrowheads="1"/>
              </p:cNvSpPr>
              <p:nvPr/>
            </p:nvSpPr>
            <p:spPr bwMode="auto">
              <a:xfrm>
                <a:off x="1950" y="3430"/>
                <a:ext cx="23" cy="204"/>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3" name="Rectangle 59"/>
              <p:cNvSpPr>
                <a:spLocks noChangeArrowheads="1"/>
              </p:cNvSpPr>
              <p:nvPr/>
            </p:nvSpPr>
            <p:spPr bwMode="auto">
              <a:xfrm>
                <a:off x="1972"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4" name="Rectangle 60"/>
              <p:cNvSpPr>
                <a:spLocks noChangeArrowheads="1"/>
              </p:cNvSpPr>
              <p:nvPr/>
            </p:nvSpPr>
            <p:spPr bwMode="auto">
              <a:xfrm>
                <a:off x="1995" y="3385"/>
                <a:ext cx="23" cy="249"/>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5" name="Rectangle 61"/>
              <p:cNvSpPr>
                <a:spLocks noChangeArrowheads="1"/>
              </p:cNvSpPr>
              <p:nvPr/>
            </p:nvSpPr>
            <p:spPr bwMode="auto">
              <a:xfrm>
                <a:off x="2018" y="3362"/>
                <a:ext cx="22" cy="272"/>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6" name="Rectangle 62"/>
              <p:cNvSpPr>
                <a:spLocks noChangeArrowheads="1"/>
              </p:cNvSpPr>
              <p:nvPr/>
            </p:nvSpPr>
            <p:spPr bwMode="auto">
              <a:xfrm>
                <a:off x="2040" y="3339"/>
                <a:ext cx="23" cy="295"/>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7" name="Rectangle 63"/>
              <p:cNvSpPr>
                <a:spLocks noChangeArrowheads="1"/>
              </p:cNvSpPr>
              <p:nvPr/>
            </p:nvSpPr>
            <p:spPr bwMode="auto">
              <a:xfrm>
                <a:off x="2063" y="3339"/>
                <a:ext cx="23" cy="295"/>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8" name="Rectangle 64"/>
              <p:cNvSpPr>
                <a:spLocks noChangeArrowheads="1"/>
              </p:cNvSpPr>
              <p:nvPr/>
            </p:nvSpPr>
            <p:spPr bwMode="auto">
              <a:xfrm>
                <a:off x="2086" y="3362"/>
                <a:ext cx="23" cy="272"/>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9" name="Rectangle 65"/>
              <p:cNvSpPr>
                <a:spLocks noChangeArrowheads="1"/>
              </p:cNvSpPr>
              <p:nvPr/>
            </p:nvSpPr>
            <p:spPr bwMode="auto">
              <a:xfrm>
                <a:off x="2108"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50" name="Rectangle 66"/>
              <p:cNvSpPr>
                <a:spLocks noChangeArrowheads="1"/>
              </p:cNvSpPr>
              <p:nvPr/>
            </p:nvSpPr>
            <p:spPr bwMode="auto">
              <a:xfrm>
                <a:off x="2131"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grpSp>
        <p:graphicFrame>
          <p:nvGraphicFramePr>
            <p:cNvPr id="36" name="Object 2"/>
            <p:cNvGraphicFramePr>
              <a:graphicFrameLocks noChangeAspect="1"/>
            </p:cNvGraphicFramePr>
            <p:nvPr>
              <p:extLst>
                <p:ext uri="{D42A27DB-BD31-4B8C-83A1-F6EECF244321}">
                  <p14:modId xmlns:p14="http://schemas.microsoft.com/office/powerpoint/2010/main" val="182388059"/>
                </p:ext>
              </p:extLst>
            </p:nvPr>
          </p:nvGraphicFramePr>
          <p:xfrm>
            <a:off x="2366355" y="5307941"/>
            <a:ext cx="301625" cy="395246"/>
          </p:xfrm>
          <a:graphic>
            <a:graphicData uri="http://schemas.openxmlformats.org/presentationml/2006/ole">
              <mc:AlternateContent xmlns:mc="http://schemas.openxmlformats.org/markup-compatibility/2006">
                <mc:Choice xmlns:v="urn:schemas-microsoft-com:vml" Requires="v">
                  <p:oleObj spid="_x0000_s154685" name="Equation" r:id="rId14" imgW="164880" imgH="215640" progId="Equation.3">
                    <p:embed/>
                  </p:oleObj>
                </mc:Choice>
                <mc:Fallback>
                  <p:oleObj name="Equation" r:id="rId14" imgW="164880" imgH="215640" progId="Equation.3">
                    <p:embed/>
                    <p:pic>
                      <p:nvPicPr>
                        <p:cNvPr id="149587" name="Object 2"/>
                        <p:cNvPicPr>
                          <a:picLocks noChangeAspect="1" noChangeArrowheads="1"/>
                        </p:cNvPicPr>
                        <p:nvPr/>
                      </p:nvPicPr>
                      <p:blipFill>
                        <a:blip r:embed="rId15"/>
                        <a:srcRect/>
                        <a:stretch>
                          <a:fillRect/>
                        </a:stretch>
                      </p:blipFill>
                      <p:spPr bwMode="auto">
                        <a:xfrm>
                          <a:off x="2366355" y="5307941"/>
                          <a:ext cx="301625" cy="395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51" name="Group 106"/>
          <p:cNvGrpSpPr>
            <a:grpSpLocks/>
          </p:cNvGrpSpPr>
          <p:nvPr/>
        </p:nvGrpSpPr>
        <p:grpSpPr bwMode="auto">
          <a:xfrm>
            <a:off x="5257800" y="4419600"/>
            <a:ext cx="1195185" cy="515947"/>
            <a:chOff x="4529340" y="5300665"/>
            <a:chExt cx="1195185" cy="515961"/>
          </a:xfrm>
        </p:grpSpPr>
        <p:grpSp>
          <p:nvGrpSpPr>
            <p:cNvPr id="52" name="Group 67"/>
            <p:cNvGrpSpPr>
              <a:grpSpLocks/>
            </p:cNvGrpSpPr>
            <p:nvPr/>
          </p:nvGrpSpPr>
          <p:grpSpPr bwMode="auto">
            <a:xfrm>
              <a:off x="4967288" y="5300665"/>
              <a:ext cx="757237" cy="515961"/>
              <a:chOff x="3515" y="3498"/>
              <a:chExt cx="363" cy="278"/>
            </a:xfrm>
          </p:grpSpPr>
          <p:sp>
            <p:nvSpPr>
              <p:cNvPr id="54" name="Line 68"/>
              <p:cNvSpPr>
                <a:spLocks noChangeShapeType="1"/>
              </p:cNvSpPr>
              <p:nvPr/>
            </p:nvSpPr>
            <p:spPr bwMode="auto">
              <a:xfrm>
                <a:off x="3515" y="3498"/>
                <a:ext cx="0" cy="272"/>
              </a:xfrm>
              <a:prstGeom prst="line">
                <a:avLst/>
              </a:prstGeom>
              <a:noFill/>
              <a:ln w="12700" cap="sq">
                <a:solidFill>
                  <a:schemeClr val="tx1"/>
                </a:solidFill>
                <a:round/>
                <a:headEnd type="triangl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5" name="Line 69"/>
              <p:cNvSpPr>
                <a:spLocks noChangeShapeType="1"/>
              </p:cNvSpPr>
              <p:nvPr/>
            </p:nvSpPr>
            <p:spPr bwMode="auto">
              <a:xfrm>
                <a:off x="3515" y="3776"/>
                <a:ext cx="363" cy="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56" name="Rectangle 70"/>
              <p:cNvSpPr>
                <a:spLocks noChangeArrowheads="1"/>
              </p:cNvSpPr>
              <p:nvPr/>
            </p:nvSpPr>
            <p:spPr bwMode="auto">
              <a:xfrm>
                <a:off x="3538"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57" name="Rectangle 71"/>
              <p:cNvSpPr>
                <a:spLocks noChangeArrowheads="1"/>
              </p:cNvSpPr>
              <p:nvPr/>
            </p:nvSpPr>
            <p:spPr bwMode="auto">
              <a:xfrm>
                <a:off x="3560"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58" name="Rectangle 72"/>
              <p:cNvSpPr>
                <a:spLocks noChangeArrowheads="1"/>
              </p:cNvSpPr>
              <p:nvPr/>
            </p:nvSpPr>
            <p:spPr bwMode="auto">
              <a:xfrm>
                <a:off x="3583"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59" name="Rectangle 73"/>
              <p:cNvSpPr>
                <a:spLocks noChangeArrowheads="1"/>
              </p:cNvSpPr>
              <p:nvPr/>
            </p:nvSpPr>
            <p:spPr bwMode="auto">
              <a:xfrm>
                <a:off x="3606" y="3566"/>
                <a:ext cx="23" cy="204"/>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0" name="Rectangle 74"/>
              <p:cNvSpPr>
                <a:spLocks noChangeArrowheads="1"/>
              </p:cNvSpPr>
              <p:nvPr/>
            </p:nvSpPr>
            <p:spPr bwMode="auto">
              <a:xfrm>
                <a:off x="3628" y="3543"/>
                <a:ext cx="23" cy="227"/>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1" name="Rectangle 75"/>
              <p:cNvSpPr>
                <a:spLocks noChangeArrowheads="1"/>
              </p:cNvSpPr>
              <p:nvPr/>
            </p:nvSpPr>
            <p:spPr bwMode="auto">
              <a:xfrm>
                <a:off x="3651"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2" name="Rectangle 76"/>
              <p:cNvSpPr>
                <a:spLocks noChangeArrowheads="1"/>
              </p:cNvSpPr>
              <p:nvPr/>
            </p:nvSpPr>
            <p:spPr bwMode="auto">
              <a:xfrm>
                <a:off x="3674" y="3498"/>
                <a:ext cx="22" cy="272"/>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3" name="Rectangle 77"/>
              <p:cNvSpPr>
                <a:spLocks noChangeArrowheads="1"/>
              </p:cNvSpPr>
              <p:nvPr/>
            </p:nvSpPr>
            <p:spPr bwMode="auto">
              <a:xfrm>
                <a:off x="3696"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4" name="Rectangle 78"/>
              <p:cNvSpPr>
                <a:spLocks noChangeArrowheads="1"/>
              </p:cNvSpPr>
              <p:nvPr/>
            </p:nvSpPr>
            <p:spPr bwMode="auto">
              <a:xfrm>
                <a:off x="3719"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5" name="Rectangle 79"/>
              <p:cNvSpPr>
                <a:spLocks noChangeArrowheads="1"/>
              </p:cNvSpPr>
              <p:nvPr/>
            </p:nvSpPr>
            <p:spPr bwMode="auto">
              <a:xfrm>
                <a:off x="3742"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6" name="Rectangle 80"/>
              <p:cNvSpPr>
                <a:spLocks noChangeArrowheads="1"/>
              </p:cNvSpPr>
              <p:nvPr/>
            </p:nvSpPr>
            <p:spPr bwMode="auto">
              <a:xfrm>
                <a:off x="3764"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7" name="Rectangle 81"/>
              <p:cNvSpPr>
                <a:spLocks noChangeArrowheads="1"/>
              </p:cNvSpPr>
              <p:nvPr/>
            </p:nvSpPr>
            <p:spPr bwMode="auto">
              <a:xfrm>
                <a:off x="3787" y="3543"/>
                <a:ext cx="23" cy="227"/>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grpSp>
        <p:graphicFrame>
          <p:nvGraphicFramePr>
            <p:cNvPr id="53" name="Object 3"/>
            <p:cNvGraphicFramePr>
              <a:graphicFrameLocks noChangeAspect="1"/>
            </p:cNvGraphicFramePr>
            <p:nvPr>
              <p:extLst>
                <p:ext uri="{D42A27DB-BD31-4B8C-83A1-F6EECF244321}">
                  <p14:modId xmlns:p14="http://schemas.microsoft.com/office/powerpoint/2010/main" val="3613757634"/>
                </p:ext>
              </p:extLst>
            </p:nvPr>
          </p:nvGraphicFramePr>
          <p:xfrm>
            <a:off x="4529340" y="5342263"/>
            <a:ext cx="349250" cy="395287"/>
          </p:xfrm>
          <a:graphic>
            <a:graphicData uri="http://schemas.openxmlformats.org/presentationml/2006/ole">
              <mc:AlternateContent xmlns:mc="http://schemas.openxmlformats.org/markup-compatibility/2006">
                <mc:Choice xmlns:v="urn:schemas-microsoft-com:vml" Requires="v">
                  <p:oleObj spid="_x0000_s154686" name="Equation" r:id="rId16" imgW="190440" imgH="215640" progId="Equation.3">
                    <p:embed/>
                  </p:oleObj>
                </mc:Choice>
                <mc:Fallback>
                  <p:oleObj name="Equation" r:id="rId16" imgW="190440" imgH="215640" progId="Equation.3">
                    <p:embed/>
                    <p:pic>
                      <p:nvPicPr>
                        <p:cNvPr id="149571" name="Object 3"/>
                        <p:cNvPicPr>
                          <a:picLocks noChangeAspect="1" noChangeArrowheads="1"/>
                        </p:cNvPicPr>
                        <p:nvPr/>
                      </p:nvPicPr>
                      <p:blipFill>
                        <a:blip r:embed="rId17"/>
                        <a:srcRect/>
                        <a:stretch>
                          <a:fillRect/>
                        </a:stretch>
                      </p:blipFill>
                      <p:spPr bwMode="auto">
                        <a:xfrm>
                          <a:off x="4529340" y="5342263"/>
                          <a:ext cx="349250" cy="39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68" name="Footer Placeholder 4"/>
          <p:cNvSpPr>
            <a:spLocks noGrp="1"/>
          </p:cNvSpPr>
          <p:nvPr>
            <p:ph type="ftr" sz="quarter" idx="11"/>
          </p:nvPr>
        </p:nvSpPr>
        <p:spPr>
          <a:xfrm>
            <a:off x="0" y="6515100"/>
            <a:ext cx="1955800" cy="342900"/>
          </a:xfrm>
        </p:spPr>
        <p:txBody>
          <a:bodyPr/>
          <a:lstStyle/>
          <a:p>
            <a:pPr>
              <a:defRPr/>
            </a:pPr>
            <a:r>
              <a:rPr lang="de-DE" dirty="0"/>
              <a:t>K. Grauman, B. Leibe</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500"/>
                                        <p:tgtEl>
                                          <p:spTgt spid="2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nodeType="after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childTnLst>
                          </p:cTn>
                        </p:par>
                        <p:par>
                          <p:cTn id="31" fill="hold">
                            <p:stCondLst>
                              <p:cond delay="0"/>
                            </p:stCondLst>
                            <p:childTnLst>
                              <p:par>
                                <p:cTn id="32" presetID="1" presetClass="entr" presetSubtype="0" fill="hold" nodeType="afterEffect">
                                  <p:stCondLst>
                                    <p:cond delay="0"/>
                                  </p:stCondLst>
                                  <p:childTnLst>
                                    <p:set>
                                      <p:cBhvr>
                                        <p:cTn id="33" dur="1" fill="hold">
                                          <p:stCondLst>
                                            <p:cond delay="0"/>
                                          </p:stCondLst>
                                        </p:cTn>
                                        <p:tgtEl>
                                          <p:spTgt spid="34"/>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nodeType="afterEffect">
                                  <p:stCondLst>
                                    <p:cond delay="0"/>
                                  </p:stCondLst>
                                  <p:childTnLst>
                                    <p:set>
                                      <p:cBhvr>
                                        <p:cTn id="36"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a:lstStyle/>
          <a:p>
            <a:r>
              <a:rPr lang="en-US" altLang="en-US"/>
              <a:t>Characteristics of good features</a:t>
            </a:r>
          </a:p>
        </p:txBody>
      </p:sp>
      <p:sp>
        <p:nvSpPr>
          <p:cNvPr id="1220611" name="Rectangle 3"/>
          <p:cNvSpPr>
            <a:spLocks noGrp="1" noChangeArrowheads="1"/>
          </p:cNvSpPr>
          <p:nvPr>
            <p:ph type="body" idx="1"/>
          </p:nvPr>
        </p:nvSpPr>
        <p:spPr>
          <a:xfrm>
            <a:off x="609600" y="3276600"/>
            <a:ext cx="8001000" cy="3581400"/>
          </a:xfrm>
        </p:spPr>
        <p:txBody>
          <a:bodyPr/>
          <a:lstStyle/>
          <a:p>
            <a:pPr>
              <a:lnSpc>
                <a:spcPct val="90000"/>
              </a:lnSpc>
              <a:buFontTx/>
              <a:buChar char="•"/>
            </a:pPr>
            <a:r>
              <a:rPr lang="en-US" altLang="en-US" sz="2400"/>
              <a:t>Repeatability</a:t>
            </a:r>
          </a:p>
          <a:p>
            <a:pPr lvl="1">
              <a:lnSpc>
                <a:spcPct val="90000"/>
              </a:lnSpc>
            </a:pPr>
            <a:r>
              <a:rPr lang="en-US" altLang="en-US" sz="1800"/>
              <a:t>The same feature can be found in several images despite geometric and photometric transformations </a:t>
            </a:r>
          </a:p>
          <a:p>
            <a:pPr>
              <a:lnSpc>
                <a:spcPct val="90000"/>
              </a:lnSpc>
              <a:buFontTx/>
              <a:buChar char="•"/>
            </a:pPr>
            <a:r>
              <a:rPr lang="en-US" altLang="en-US" sz="2400"/>
              <a:t>Saliency</a:t>
            </a:r>
          </a:p>
          <a:p>
            <a:pPr lvl="1">
              <a:lnSpc>
                <a:spcPct val="90000"/>
              </a:lnSpc>
            </a:pPr>
            <a:r>
              <a:rPr lang="en-US" altLang="en-US" sz="1800"/>
              <a:t>Each feature is distinctive</a:t>
            </a:r>
          </a:p>
          <a:p>
            <a:pPr>
              <a:lnSpc>
                <a:spcPct val="90000"/>
              </a:lnSpc>
              <a:buFontTx/>
              <a:buChar char="•"/>
            </a:pPr>
            <a:r>
              <a:rPr lang="en-US" altLang="en-US" sz="2400"/>
              <a:t>Compactness and efficiency</a:t>
            </a:r>
          </a:p>
          <a:p>
            <a:pPr lvl="1">
              <a:lnSpc>
                <a:spcPct val="90000"/>
              </a:lnSpc>
            </a:pPr>
            <a:r>
              <a:rPr lang="en-US" altLang="en-US" sz="1800"/>
              <a:t>Many fewer features than image pixels</a:t>
            </a:r>
          </a:p>
          <a:p>
            <a:pPr>
              <a:lnSpc>
                <a:spcPct val="90000"/>
              </a:lnSpc>
              <a:buFontTx/>
              <a:buChar char="•"/>
            </a:pPr>
            <a:r>
              <a:rPr lang="en-US" altLang="en-US" sz="2400"/>
              <a:t>Locality</a:t>
            </a:r>
          </a:p>
          <a:p>
            <a:pPr lvl="1">
              <a:lnSpc>
                <a:spcPct val="90000"/>
              </a:lnSpc>
            </a:pPr>
            <a:r>
              <a:rPr lang="en-US" altLang="en-US" sz="1800"/>
              <a:t>A feature occupies a relatively small area of the image; robust to clutter and occlusion</a:t>
            </a:r>
          </a:p>
        </p:txBody>
      </p:sp>
      <p:grpSp>
        <p:nvGrpSpPr>
          <p:cNvPr id="156676" name="Group 11"/>
          <p:cNvGrpSpPr>
            <a:grpSpLocks/>
          </p:cNvGrpSpPr>
          <p:nvPr/>
        </p:nvGrpSpPr>
        <p:grpSpPr bwMode="auto">
          <a:xfrm>
            <a:off x="1600200" y="990600"/>
            <a:ext cx="5791200" cy="2133600"/>
            <a:chOff x="528" y="624"/>
            <a:chExt cx="4715" cy="1678"/>
          </a:xfrm>
        </p:grpSpPr>
        <p:pic>
          <p:nvPicPr>
            <p:cNvPr id="156677" name="Picture 9" descr="SIFT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8" y="624"/>
              <a:ext cx="2315" cy="1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6678" name="Picture 10" descr="SIFT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8" y="624"/>
              <a:ext cx="2315" cy="1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TextBox 7"/>
          <p:cNvSpPr txBox="1"/>
          <p:nvPr/>
        </p:nvSpPr>
        <p:spPr>
          <a:xfrm>
            <a:off x="-76200" y="6626225"/>
            <a:ext cx="2209800" cy="307975"/>
          </a:xfrm>
          <a:prstGeom prst="rect">
            <a:avLst/>
          </a:prstGeom>
          <a:noFill/>
        </p:spPr>
        <p:txBody>
          <a:bodyPr>
            <a:spAutoFit/>
          </a:bodyPr>
          <a:lstStyle/>
          <a:p>
            <a:pPr eaLnBrk="1" fontAlgn="auto" hangingPunct="1">
              <a:spcBef>
                <a:spcPts val="0"/>
              </a:spcBef>
              <a:spcAft>
                <a:spcPts val="0"/>
              </a:spcAft>
              <a:defRPr/>
            </a:pPr>
            <a:r>
              <a:rPr lang="en-US" sz="1400" dirty="0">
                <a:solidFill>
                  <a:srgbClr val="000000"/>
                </a:solidFill>
                <a:latin typeface="Arial"/>
                <a:cs typeface="+mn-cs"/>
              </a:rPr>
              <a:t>Kristen </a:t>
            </a:r>
            <a:r>
              <a:rPr lang="en-US" sz="1400" dirty="0" err="1">
                <a:solidFill>
                  <a:srgbClr val="000000"/>
                </a:solidFill>
                <a:latin typeface="Arial"/>
                <a:cs typeface="+mn-cs"/>
              </a:rPr>
              <a:t>Grauman</a:t>
            </a:r>
            <a:endParaRPr lang="en-US" sz="1400" dirty="0">
              <a:solidFill>
                <a:srgbClr val="000000"/>
              </a:solidFill>
              <a:latin typeface="Arial"/>
              <a:cs typeface="+mn-cs"/>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06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20611">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20611">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20611">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20611">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20611">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20611">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2061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0611"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5"/>
          <p:cNvSpPr>
            <a:spLocks noGrp="1" noChangeArrowheads="1"/>
          </p:cNvSpPr>
          <p:nvPr>
            <p:ph type="title" idx="4294967295"/>
          </p:nvPr>
        </p:nvSpPr>
        <p:spPr>
          <a:xfrm>
            <a:off x="0" y="152400"/>
            <a:ext cx="9144000" cy="1143000"/>
          </a:xfrm>
        </p:spPr>
        <p:txBody>
          <a:bodyPr/>
          <a:lstStyle/>
          <a:p>
            <a:pPr eaLnBrk="1" hangingPunct="1"/>
            <a:r>
              <a:rPr lang="en-US" altLang="en-US" sz="4000"/>
              <a:t>Goal: interest operator repeatability</a:t>
            </a:r>
          </a:p>
        </p:txBody>
      </p:sp>
      <p:sp>
        <p:nvSpPr>
          <p:cNvPr id="576518" name="Rectangle 6"/>
          <p:cNvSpPr>
            <a:spLocks noChangeArrowheads="1"/>
          </p:cNvSpPr>
          <p:nvPr/>
        </p:nvSpPr>
        <p:spPr bwMode="auto">
          <a:xfrm>
            <a:off x="838200" y="1371600"/>
            <a:ext cx="7620000"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33363" indent="-233363">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pPr>
            <a:r>
              <a:rPr lang="en-US" altLang="en-US" sz="2800">
                <a:solidFill>
                  <a:srgbClr val="000000"/>
                </a:solidFill>
                <a:cs typeface="Times New Roman" panose="02020603050405020304" pitchFamily="18" charset="0"/>
              </a:rPr>
              <a:t>We want to detect (at least some of) the same points in both images.</a:t>
            </a:r>
          </a:p>
          <a:p>
            <a:pPr>
              <a:spcBef>
                <a:spcPct val="50000"/>
              </a:spcBef>
            </a:pPr>
            <a:endParaRPr lang="en-US" altLang="en-US" sz="2800">
              <a:solidFill>
                <a:srgbClr val="000000"/>
              </a:solidFill>
              <a:cs typeface="Times New Roman" panose="02020603050405020304" pitchFamily="18" charset="0"/>
            </a:endParaRPr>
          </a:p>
          <a:p>
            <a:pPr>
              <a:spcBef>
                <a:spcPct val="50000"/>
              </a:spcBef>
            </a:pPr>
            <a:endParaRPr lang="en-US" altLang="en-US" sz="2800">
              <a:solidFill>
                <a:srgbClr val="000000"/>
              </a:solidFill>
              <a:cs typeface="Times New Roman" panose="02020603050405020304" pitchFamily="18" charset="0"/>
            </a:endParaRPr>
          </a:p>
          <a:p>
            <a:pPr>
              <a:spcBef>
                <a:spcPct val="50000"/>
              </a:spcBef>
            </a:pPr>
            <a:endParaRPr lang="en-US" altLang="en-US" sz="2800">
              <a:solidFill>
                <a:srgbClr val="000000"/>
              </a:solidFill>
              <a:cs typeface="Times New Roman" panose="02020603050405020304" pitchFamily="18" charset="0"/>
            </a:endParaRPr>
          </a:p>
          <a:p>
            <a:pPr>
              <a:spcBef>
                <a:spcPct val="50000"/>
              </a:spcBef>
              <a:buFontTx/>
              <a:buNone/>
            </a:pPr>
            <a:endParaRPr lang="en-US" altLang="en-US" sz="2800">
              <a:solidFill>
                <a:srgbClr val="000000"/>
              </a:solidFill>
              <a:cs typeface="Times New Roman" panose="02020603050405020304" pitchFamily="18" charset="0"/>
            </a:endParaRPr>
          </a:p>
          <a:p>
            <a:pPr>
              <a:spcBef>
                <a:spcPct val="50000"/>
              </a:spcBef>
              <a:buFontTx/>
              <a:buNone/>
            </a:pPr>
            <a:endParaRPr lang="en-US" altLang="en-US" sz="1400">
              <a:solidFill>
                <a:srgbClr val="000000"/>
              </a:solidFill>
              <a:cs typeface="Times New Roman" panose="02020603050405020304" pitchFamily="18" charset="0"/>
            </a:endParaRPr>
          </a:p>
          <a:p>
            <a:pPr>
              <a:spcBef>
                <a:spcPct val="50000"/>
              </a:spcBef>
            </a:pPr>
            <a:r>
              <a:rPr lang="en-US" altLang="en-US" sz="2800">
                <a:solidFill>
                  <a:srgbClr val="000000"/>
                </a:solidFill>
                <a:cs typeface="Times New Roman" panose="02020603050405020304" pitchFamily="18" charset="0"/>
              </a:rPr>
              <a:t>Yet we have to be able to run the detection procedure </a:t>
            </a:r>
            <a:r>
              <a:rPr lang="en-US" altLang="en-US" sz="2800" i="1">
                <a:solidFill>
                  <a:srgbClr val="000000"/>
                </a:solidFill>
                <a:cs typeface="Times New Roman" panose="02020603050405020304" pitchFamily="18" charset="0"/>
              </a:rPr>
              <a:t>independently</a:t>
            </a:r>
            <a:r>
              <a:rPr lang="en-US" altLang="en-US" sz="2800">
                <a:solidFill>
                  <a:srgbClr val="000000"/>
                </a:solidFill>
                <a:cs typeface="Times New Roman" panose="02020603050405020304" pitchFamily="18" charset="0"/>
              </a:rPr>
              <a:t> per image.</a:t>
            </a:r>
          </a:p>
        </p:txBody>
      </p:sp>
      <p:grpSp>
        <p:nvGrpSpPr>
          <p:cNvPr id="2" name="Group 21"/>
          <p:cNvGrpSpPr>
            <a:grpSpLocks/>
          </p:cNvGrpSpPr>
          <p:nvPr/>
        </p:nvGrpSpPr>
        <p:grpSpPr bwMode="auto">
          <a:xfrm>
            <a:off x="838200" y="2514600"/>
            <a:ext cx="7488238" cy="2671763"/>
            <a:chOff x="838200" y="3429000"/>
            <a:chExt cx="7487497" cy="2671465"/>
          </a:xfrm>
        </p:grpSpPr>
        <p:grpSp>
          <p:nvGrpSpPr>
            <p:cNvPr id="158726" name="Group 20"/>
            <p:cNvGrpSpPr>
              <a:grpSpLocks noChangeAspect="1"/>
            </p:cNvGrpSpPr>
            <p:nvPr/>
          </p:nvGrpSpPr>
          <p:grpSpPr bwMode="auto">
            <a:xfrm>
              <a:off x="838200" y="3429000"/>
              <a:ext cx="3657600" cy="2133600"/>
              <a:chOff x="838200" y="3429000"/>
              <a:chExt cx="3265714" cy="1905000"/>
            </a:xfrm>
          </p:grpSpPr>
          <p:pic>
            <p:nvPicPr>
              <p:cNvPr id="15873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429000"/>
                <a:ext cx="3265714"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 7"/>
              <p:cNvSpPr>
                <a:spLocks noChangeArrowheads="1"/>
              </p:cNvSpPr>
              <p:nvPr/>
            </p:nvSpPr>
            <p:spPr bwMode="auto">
              <a:xfrm>
                <a:off x="1998945" y="4010074"/>
                <a:ext cx="145978" cy="144560"/>
              </a:xfrm>
              <a:prstGeom prst="ellipse">
                <a:avLst/>
              </a:prstGeom>
              <a:solidFill>
                <a:schemeClr val="accent1"/>
              </a:solidFill>
              <a:ln w="9525">
                <a:solidFill>
                  <a:schemeClr val="tx1"/>
                </a:solidFill>
                <a:round/>
                <a:headEnd/>
                <a:tailEnd/>
              </a:ln>
            </p:spPr>
            <p:txBody>
              <a:bodyPr wrap="none" anchor="ctr"/>
              <a:lstStyle/>
              <a:p>
                <a:pPr>
                  <a:defRPr/>
                </a:pPr>
                <a:endParaRPr lang="en-US" sz="1800">
                  <a:solidFill>
                    <a:srgbClr val="000000"/>
                  </a:solidFill>
                  <a:latin typeface="Arial"/>
                  <a:cs typeface="+mn-cs"/>
                </a:endParaRPr>
              </a:p>
            </p:txBody>
          </p:sp>
          <p:sp>
            <p:nvSpPr>
              <p:cNvPr id="11" name="Oval 8"/>
              <p:cNvSpPr>
                <a:spLocks noChangeArrowheads="1"/>
              </p:cNvSpPr>
              <p:nvPr/>
            </p:nvSpPr>
            <p:spPr bwMode="auto">
              <a:xfrm>
                <a:off x="1563842" y="4589730"/>
                <a:ext cx="144562" cy="145977"/>
              </a:xfrm>
              <a:prstGeom prst="ellipse">
                <a:avLst/>
              </a:prstGeom>
              <a:solidFill>
                <a:schemeClr val="accent1"/>
              </a:solidFill>
              <a:ln w="9525">
                <a:solidFill>
                  <a:schemeClr val="tx1"/>
                </a:solidFill>
                <a:round/>
                <a:headEnd/>
                <a:tailEnd/>
              </a:ln>
            </p:spPr>
            <p:txBody>
              <a:bodyPr wrap="none" anchor="ctr"/>
              <a:lstStyle/>
              <a:p>
                <a:pPr>
                  <a:defRPr/>
                </a:pPr>
                <a:endParaRPr lang="en-US" sz="1800">
                  <a:solidFill>
                    <a:srgbClr val="000000"/>
                  </a:solidFill>
                  <a:latin typeface="Arial"/>
                  <a:cs typeface="+mn-cs"/>
                </a:endParaRPr>
              </a:p>
            </p:txBody>
          </p:sp>
          <p:sp>
            <p:nvSpPr>
              <p:cNvPr id="12" name="Oval 9"/>
              <p:cNvSpPr>
                <a:spLocks noChangeArrowheads="1"/>
              </p:cNvSpPr>
              <p:nvPr/>
            </p:nvSpPr>
            <p:spPr bwMode="auto">
              <a:xfrm>
                <a:off x="2144923" y="4880267"/>
                <a:ext cx="144562" cy="144560"/>
              </a:xfrm>
              <a:prstGeom prst="ellipse">
                <a:avLst/>
              </a:prstGeom>
              <a:solidFill>
                <a:schemeClr val="accent1"/>
              </a:solidFill>
              <a:ln w="9525">
                <a:solidFill>
                  <a:schemeClr val="tx1"/>
                </a:solidFill>
                <a:round/>
                <a:headEnd/>
                <a:tailEnd/>
              </a:ln>
            </p:spPr>
            <p:txBody>
              <a:bodyPr wrap="none" anchor="ctr"/>
              <a:lstStyle/>
              <a:p>
                <a:pPr>
                  <a:defRPr/>
                </a:pPr>
                <a:endParaRPr lang="en-US" sz="1800">
                  <a:solidFill>
                    <a:srgbClr val="000000"/>
                  </a:solidFill>
                  <a:latin typeface="Arial"/>
                  <a:cs typeface="+mn-cs"/>
                </a:endParaRPr>
              </a:p>
            </p:txBody>
          </p:sp>
          <p:sp>
            <p:nvSpPr>
              <p:cNvPr id="13" name="Oval 10"/>
              <p:cNvSpPr>
                <a:spLocks noChangeArrowheads="1"/>
              </p:cNvSpPr>
              <p:nvPr/>
            </p:nvSpPr>
            <p:spPr bwMode="auto">
              <a:xfrm>
                <a:off x="2724587" y="4445171"/>
                <a:ext cx="145978" cy="144560"/>
              </a:xfrm>
              <a:prstGeom prst="ellipse">
                <a:avLst/>
              </a:prstGeom>
              <a:solidFill>
                <a:schemeClr val="accent1"/>
              </a:solidFill>
              <a:ln w="9525">
                <a:solidFill>
                  <a:schemeClr val="tx1"/>
                </a:solidFill>
                <a:round/>
                <a:headEnd/>
                <a:tailEnd/>
              </a:ln>
            </p:spPr>
            <p:txBody>
              <a:bodyPr wrap="none" anchor="ctr"/>
              <a:lstStyle/>
              <a:p>
                <a:pPr>
                  <a:defRPr/>
                </a:pPr>
                <a:endParaRPr lang="en-US" sz="1800">
                  <a:solidFill>
                    <a:srgbClr val="000000"/>
                  </a:solidFill>
                  <a:latin typeface="Arial"/>
                  <a:cs typeface="+mn-cs"/>
                </a:endParaRPr>
              </a:p>
            </p:txBody>
          </p:sp>
        </p:grpSp>
        <p:grpSp>
          <p:nvGrpSpPr>
            <p:cNvPr id="158727" name="Group 18"/>
            <p:cNvGrpSpPr>
              <a:grpSpLocks noChangeAspect="1"/>
            </p:cNvGrpSpPr>
            <p:nvPr/>
          </p:nvGrpSpPr>
          <p:grpSpPr bwMode="auto">
            <a:xfrm>
              <a:off x="4648200" y="3490686"/>
              <a:ext cx="3677497" cy="1995714"/>
              <a:chOff x="5627914" y="3559629"/>
              <a:chExt cx="2975429" cy="1614714"/>
            </a:xfrm>
          </p:grpSpPr>
          <p:pic>
            <p:nvPicPr>
              <p:cNvPr id="158729"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7914" y="3559629"/>
                <a:ext cx="2975429" cy="1614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Oval 11"/>
              <p:cNvSpPr>
                <a:spLocks noChangeArrowheads="1"/>
              </p:cNvSpPr>
              <p:nvPr/>
            </p:nvSpPr>
            <p:spPr bwMode="auto">
              <a:xfrm>
                <a:off x="8094758" y="4299557"/>
                <a:ext cx="145126" cy="145124"/>
              </a:xfrm>
              <a:prstGeom prst="ellipse">
                <a:avLst/>
              </a:prstGeom>
              <a:solidFill>
                <a:srgbClr val="FF3300"/>
              </a:solidFill>
              <a:ln w="9525">
                <a:solidFill>
                  <a:schemeClr val="tx1"/>
                </a:solidFill>
                <a:round/>
                <a:headEnd/>
                <a:tailEnd/>
              </a:ln>
            </p:spPr>
            <p:txBody>
              <a:bodyPr wrap="none" anchor="ctr"/>
              <a:lstStyle/>
              <a:p>
                <a:pPr>
                  <a:defRPr/>
                </a:pPr>
                <a:endParaRPr lang="en-US" sz="1800">
                  <a:solidFill>
                    <a:srgbClr val="000000"/>
                  </a:solidFill>
                  <a:latin typeface="Arial"/>
                  <a:cs typeface="+mn-cs"/>
                </a:endParaRPr>
              </a:p>
            </p:txBody>
          </p:sp>
          <p:sp>
            <p:nvSpPr>
              <p:cNvPr id="15" name="Oval 12"/>
              <p:cNvSpPr>
                <a:spLocks noChangeArrowheads="1"/>
              </p:cNvSpPr>
              <p:nvPr/>
            </p:nvSpPr>
            <p:spPr bwMode="auto">
              <a:xfrm>
                <a:off x="7659379" y="4880055"/>
                <a:ext cx="145127" cy="145124"/>
              </a:xfrm>
              <a:prstGeom prst="ellipse">
                <a:avLst/>
              </a:prstGeom>
              <a:solidFill>
                <a:srgbClr val="FF3300"/>
              </a:solidFill>
              <a:ln w="9525">
                <a:solidFill>
                  <a:schemeClr val="tx1"/>
                </a:solidFill>
                <a:round/>
                <a:headEnd/>
                <a:tailEnd/>
              </a:ln>
            </p:spPr>
            <p:txBody>
              <a:bodyPr wrap="none" anchor="ctr"/>
              <a:lstStyle/>
              <a:p>
                <a:pPr>
                  <a:defRPr/>
                </a:pPr>
                <a:endParaRPr lang="en-US" sz="1800">
                  <a:solidFill>
                    <a:srgbClr val="000000"/>
                  </a:solidFill>
                  <a:latin typeface="Arial"/>
                  <a:cs typeface="+mn-cs"/>
                </a:endParaRPr>
              </a:p>
            </p:txBody>
          </p:sp>
          <p:sp>
            <p:nvSpPr>
              <p:cNvPr id="16" name="Oval 13"/>
              <p:cNvSpPr>
                <a:spLocks noChangeArrowheads="1"/>
              </p:cNvSpPr>
              <p:nvPr/>
            </p:nvSpPr>
            <p:spPr bwMode="auto">
              <a:xfrm>
                <a:off x="6933747" y="4154432"/>
                <a:ext cx="145126" cy="145125"/>
              </a:xfrm>
              <a:prstGeom prst="ellipse">
                <a:avLst/>
              </a:prstGeom>
              <a:solidFill>
                <a:srgbClr val="FF3300"/>
              </a:solidFill>
              <a:ln w="9525">
                <a:solidFill>
                  <a:schemeClr val="tx1"/>
                </a:solidFill>
                <a:round/>
                <a:headEnd/>
                <a:tailEnd/>
              </a:ln>
            </p:spPr>
            <p:txBody>
              <a:bodyPr wrap="none" anchor="ctr"/>
              <a:lstStyle/>
              <a:p>
                <a:pPr>
                  <a:defRPr/>
                </a:pPr>
                <a:endParaRPr lang="en-US" sz="1800">
                  <a:solidFill>
                    <a:srgbClr val="000000"/>
                  </a:solidFill>
                  <a:latin typeface="Arial"/>
                  <a:cs typeface="+mn-cs"/>
                </a:endParaRPr>
              </a:p>
            </p:txBody>
          </p:sp>
          <p:sp>
            <p:nvSpPr>
              <p:cNvPr id="17" name="Oval 14"/>
              <p:cNvSpPr>
                <a:spLocks noChangeArrowheads="1"/>
              </p:cNvSpPr>
              <p:nvPr/>
            </p:nvSpPr>
            <p:spPr bwMode="auto">
              <a:xfrm>
                <a:off x="5917862" y="4734930"/>
                <a:ext cx="145127" cy="145125"/>
              </a:xfrm>
              <a:prstGeom prst="ellipse">
                <a:avLst/>
              </a:prstGeom>
              <a:solidFill>
                <a:srgbClr val="FF3300"/>
              </a:solidFill>
              <a:ln w="9525">
                <a:solidFill>
                  <a:schemeClr val="tx1"/>
                </a:solidFill>
                <a:round/>
                <a:headEnd/>
                <a:tailEnd/>
              </a:ln>
            </p:spPr>
            <p:txBody>
              <a:bodyPr wrap="none" anchor="ctr"/>
              <a:lstStyle/>
              <a:p>
                <a:pPr>
                  <a:defRPr/>
                </a:pPr>
                <a:endParaRPr lang="en-US" sz="1800">
                  <a:solidFill>
                    <a:srgbClr val="000000"/>
                  </a:solidFill>
                  <a:latin typeface="Arial"/>
                  <a:cs typeface="+mn-cs"/>
                </a:endParaRPr>
              </a:p>
            </p:txBody>
          </p:sp>
        </p:grpSp>
        <p:sp>
          <p:nvSpPr>
            <p:cNvPr id="158728" name="Text Box 15"/>
            <p:cNvSpPr txBox="1">
              <a:spLocks noChangeArrowheads="1"/>
            </p:cNvSpPr>
            <p:nvPr/>
          </p:nvSpPr>
          <p:spPr bwMode="auto">
            <a:xfrm>
              <a:off x="2362200" y="5638800"/>
              <a:ext cx="45304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solidFill>
                    <a:srgbClr val="FF3300"/>
                  </a:solidFill>
                  <a:cs typeface="Times New Roman" panose="02020603050405020304" pitchFamily="18" charset="0"/>
                </a:rPr>
                <a:t>No chance to find true matches!</a:t>
              </a:r>
              <a:endParaRPr lang="ru-RU" altLang="en-US" sz="2400">
                <a:solidFill>
                  <a:srgbClr val="FF3300"/>
                </a:solidFill>
                <a:cs typeface="Times New Roman" panose="02020603050405020304" pitchFamily="18" charset="0"/>
              </a:endParaRPr>
            </a:p>
          </p:txBody>
        </p:sp>
      </p:grpSp>
      <p:sp>
        <p:nvSpPr>
          <p:cNvPr id="19" name="TextBox 18"/>
          <p:cNvSpPr txBox="1"/>
          <p:nvPr/>
        </p:nvSpPr>
        <p:spPr>
          <a:xfrm>
            <a:off x="-76200" y="6626225"/>
            <a:ext cx="2209800" cy="307975"/>
          </a:xfrm>
          <a:prstGeom prst="rect">
            <a:avLst/>
          </a:prstGeom>
          <a:noFill/>
        </p:spPr>
        <p:txBody>
          <a:bodyPr>
            <a:spAutoFit/>
          </a:bodyPr>
          <a:lstStyle/>
          <a:p>
            <a:pPr eaLnBrk="1" fontAlgn="auto" hangingPunct="1">
              <a:spcBef>
                <a:spcPts val="0"/>
              </a:spcBef>
              <a:spcAft>
                <a:spcPts val="0"/>
              </a:spcAft>
              <a:defRPr/>
            </a:pPr>
            <a:r>
              <a:rPr lang="en-US" sz="1400" dirty="0">
                <a:solidFill>
                  <a:srgbClr val="000000"/>
                </a:solidFill>
                <a:latin typeface="Arial"/>
                <a:cs typeface="+mn-cs"/>
              </a:rPr>
              <a:t>Kristen </a:t>
            </a:r>
            <a:r>
              <a:rPr lang="en-US" sz="1400" dirty="0" err="1">
                <a:solidFill>
                  <a:srgbClr val="000000"/>
                </a:solidFill>
                <a:latin typeface="Arial"/>
                <a:cs typeface="+mn-cs"/>
              </a:rPr>
              <a:t>Grauman</a:t>
            </a:r>
            <a:endParaRPr lang="en-US" sz="1400" dirty="0">
              <a:solidFill>
                <a:srgbClr val="000000"/>
              </a:solidFill>
              <a:latin typeface="Arial"/>
              <a:cs typeface="+mn-cs"/>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7651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5"/>
          <p:cNvPicPr>
            <a:picLocks noChangeAspect="1" noChangeArrowheads="1"/>
          </p:cNvPicPr>
          <p:nvPr/>
        </p:nvPicPr>
        <p:blipFill>
          <a:blip r:embed="rId3">
            <a:extLst>
              <a:ext uri="{28A0092B-C50C-407E-A947-70E740481C1C}">
                <a14:useLocalDpi xmlns:a14="http://schemas.microsoft.com/office/drawing/2010/main" val="0"/>
              </a:ext>
            </a:extLst>
          </a:blip>
          <a:srcRect l="48239" t="33333" r="35683" b="40741"/>
          <a:stretch>
            <a:fillRect/>
          </a:stretch>
        </p:blipFill>
        <p:spPr bwMode="auto">
          <a:xfrm>
            <a:off x="6477000" y="3124200"/>
            <a:ext cx="60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Line 14"/>
          <p:cNvSpPr>
            <a:spLocks noChangeShapeType="1"/>
          </p:cNvSpPr>
          <p:nvPr/>
        </p:nvSpPr>
        <p:spPr bwMode="auto">
          <a:xfrm>
            <a:off x="1676400" y="3200400"/>
            <a:ext cx="5181600" cy="312738"/>
          </a:xfrm>
          <a:prstGeom prst="line">
            <a:avLst/>
          </a:prstGeom>
          <a:noFill/>
          <a:ln w="28575">
            <a:solidFill>
              <a:srgbClr val="008000"/>
            </a:solidFill>
            <a:round/>
            <a:headEnd/>
            <a:tailEnd type="triangle" w="lg" len="lg"/>
          </a:ln>
        </p:spPr>
        <p:txBody>
          <a:bodyPr/>
          <a:lstStyle/>
          <a:p>
            <a:pPr>
              <a:defRPr/>
            </a:pPr>
            <a:endParaRPr lang="en-US" sz="1800">
              <a:solidFill>
                <a:srgbClr val="000000"/>
              </a:solidFill>
              <a:latin typeface="Arial"/>
              <a:cs typeface="+mn-cs"/>
            </a:endParaRPr>
          </a:p>
        </p:txBody>
      </p:sp>
      <p:sp>
        <p:nvSpPr>
          <p:cNvPr id="4" name="Rectangle 5"/>
          <p:cNvSpPr txBox="1">
            <a:spLocks noChangeArrowheads="1"/>
          </p:cNvSpPr>
          <p:nvPr/>
        </p:nvSpPr>
        <p:spPr bwMode="auto">
          <a:xfrm>
            <a:off x="0" y="152400"/>
            <a:ext cx="9144000" cy="1143000"/>
          </a:xfrm>
          <a:prstGeom prst="rect">
            <a:avLst/>
          </a:prstGeom>
          <a:noFill/>
          <a:ln w="9525">
            <a:noFill/>
            <a:miter lim="800000"/>
            <a:headEnd/>
            <a:tailEnd/>
          </a:ln>
        </p:spPr>
        <p:txBody>
          <a:bodyPr anchor="ctr"/>
          <a:lstStyle/>
          <a:p>
            <a:pPr algn="ctr" eaLnBrk="1" hangingPunct="1">
              <a:defRPr/>
            </a:pPr>
            <a:r>
              <a:rPr lang="en-US" sz="4000" kern="0" dirty="0">
                <a:solidFill>
                  <a:srgbClr val="000000"/>
                </a:solidFill>
                <a:latin typeface="Arial"/>
                <a:cs typeface="+mn-cs"/>
              </a:rPr>
              <a:t>Goal: descriptor distinctiveness</a:t>
            </a:r>
          </a:p>
        </p:txBody>
      </p:sp>
      <p:sp>
        <p:nvSpPr>
          <p:cNvPr id="5" name="Rectangle 6"/>
          <p:cNvSpPr>
            <a:spLocks noChangeArrowheads="1"/>
          </p:cNvSpPr>
          <p:nvPr/>
        </p:nvSpPr>
        <p:spPr bwMode="auto">
          <a:xfrm>
            <a:off x="479425" y="1371600"/>
            <a:ext cx="7978775" cy="4616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33363" indent="-233363">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pPr>
            <a:r>
              <a:rPr lang="en-US" altLang="en-US" sz="2800" dirty="0">
                <a:solidFill>
                  <a:srgbClr val="000000"/>
                </a:solidFill>
                <a:cs typeface="Times New Roman" panose="02020603050405020304" pitchFamily="18" charset="0"/>
              </a:rPr>
              <a:t>We want to be able to reliably determine which point goes with which.</a:t>
            </a:r>
          </a:p>
          <a:p>
            <a:pPr>
              <a:spcBef>
                <a:spcPct val="50000"/>
              </a:spcBef>
            </a:pPr>
            <a:endParaRPr lang="en-US" altLang="en-US" sz="2800" dirty="0">
              <a:solidFill>
                <a:srgbClr val="000000"/>
              </a:solidFill>
              <a:cs typeface="Times New Roman" panose="02020603050405020304" pitchFamily="18" charset="0"/>
            </a:endParaRPr>
          </a:p>
          <a:p>
            <a:pPr>
              <a:spcBef>
                <a:spcPct val="50000"/>
              </a:spcBef>
            </a:pPr>
            <a:endParaRPr lang="en-US" altLang="en-US" sz="2800" dirty="0">
              <a:solidFill>
                <a:srgbClr val="000000"/>
              </a:solidFill>
              <a:cs typeface="Times New Roman" panose="02020603050405020304" pitchFamily="18" charset="0"/>
            </a:endParaRPr>
          </a:p>
          <a:p>
            <a:pPr>
              <a:spcBef>
                <a:spcPct val="50000"/>
              </a:spcBef>
            </a:pPr>
            <a:endParaRPr lang="en-US" altLang="en-US" sz="2800" dirty="0">
              <a:solidFill>
                <a:srgbClr val="000000"/>
              </a:solidFill>
              <a:cs typeface="Times New Roman" panose="02020603050405020304" pitchFamily="18" charset="0"/>
            </a:endParaRPr>
          </a:p>
          <a:p>
            <a:pPr>
              <a:spcBef>
                <a:spcPct val="50000"/>
              </a:spcBef>
            </a:pPr>
            <a:endParaRPr lang="en-US" altLang="en-US" sz="2800" dirty="0">
              <a:solidFill>
                <a:srgbClr val="000000"/>
              </a:solidFill>
              <a:cs typeface="Times New Roman" panose="02020603050405020304" pitchFamily="18" charset="0"/>
            </a:endParaRPr>
          </a:p>
          <a:p>
            <a:pPr>
              <a:spcBef>
                <a:spcPct val="50000"/>
              </a:spcBef>
            </a:pPr>
            <a:r>
              <a:rPr lang="en-US" altLang="en-US" sz="2800" dirty="0">
                <a:solidFill>
                  <a:srgbClr val="000000"/>
                </a:solidFill>
                <a:cs typeface="Times New Roman" panose="02020603050405020304" pitchFamily="18" charset="0"/>
              </a:rPr>
              <a:t>Must provide some invariance to geometric and photometric differences between the two views.</a:t>
            </a:r>
          </a:p>
        </p:txBody>
      </p:sp>
      <p:grpSp>
        <p:nvGrpSpPr>
          <p:cNvPr id="2" name="Group 20"/>
          <p:cNvGrpSpPr>
            <a:grpSpLocks noChangeAspect="1"/>
          </p:cNvGrpSpPr>
          <p:nvPr/>
        </p:nvGrpSpPr>
        <p:grpSpPr bwMode="auto">
          <a:xfrm>
            <a:off x="479425" y="2514600"/>
            <a:ext cx="3463925" cy="2020888"/>
            <a:chOff x="1981200" y="3535362"/>
            <a:chExt cx="1714500" cy="1000125"/>
          </a:xfrm>
        </p:grpSpPr>
        <p:pic>
          <p:nvPicPr>
            <p:cNvPr id="16079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3535362"/>
              <a:ext cx="1714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6"/>
            <p:cNvSpPr>
              <a:spLocks noChangeArrowheads="1"/>
            </p:cNvSpPr>
            <p:nvPr/>
          </p:nvSpPr>
          <p:spPr bwMode="auto">
            <a:xfrm>
              <a:off x="2590940" y="3840192"/>
              <a:ext cx="76218" cy="76208"/>
            </a:xfrm>
            <a:prstGeom prst="ellipse">
              <a:avLst/>
            </a:prstGeom>
            <a:solidFill>
              <a:schemeClr val="accent1"/>
            </a:solidFill>
            <a:ln w="9525">
              <a:solidFill>
                <a:schemeClr val="tx1"/>
              </a:solidFill>
              <a:round/>
              <a:headEnd/>
              <a:tailEnd/>
            </a:ln>
          </p:spPr>
          <p:txBody>
            <a:bodyPr wrap="none" anchor="ctr"/>
            <a:lstStyle/>
            <a:p>
              <a:pPr>
                <a:defRPr/>
              </a:pPr>
              <a:endParaRPr lang="en-US" sz="1800">
                <a:solidFill>
                  <a:srgbClr val="000000"/>
                </a:solidFill>
                <a:latin typeface="Arial"/>
                <a:cs typeface="+mn-cs"/>
              </a:endParaRPr>
            </a:p>
          </p:txBody>
        </p:sp>
        <p:sp>
          <p:nvSpPr>
            <p:cNvPr id="9" name="Oval 7"/>
            <p:cNvSpPr>
              <a:spLocks noChangeArrowheads="1"/>
            </p:cNvSpPr>
            <p:nvPr/>
          </p:nvSpPr>
          <p:spPr bwMode="auto">
            <a:xfrm>
              <a:off x="2362288" y="4145022"/>
              <a:ext cx="76217" cy="76208"/>
            </a:xfrm>
            <a:prstGeom prst="ellipse">
              <a:avLst/>
            </a:prstGeom>
            <a:solidFill>
              <a:schemeClr val="accent1"/>
            </a:solidFill>
            <a:ln w="9525">
              <a:solidFill>
                <a:schemeClr val="tx1"/>
              </a:solidFill>
              <a:round/>
              <a:headEnd/>
              <a:tailEnd/>
            </a:ln>
          </p:spPr>
          <p:txBody>
            <a:bodyPr wrap="none" anchor="ctr"/>
            <a:lstStyle/>
            <a:p>
              <a:pPr>
                <a:defRPr/>
              </a:pPr>
              <a:endParaRPr lang="en-US" sz="1800">
                <a:solidFill>
                  <a:srgbClr val="000000"/>
                </a:solidFill>
                <a:latin typeface="Arial"/>
                <a:cs typeface="+mn-cs"/>
              </a:endParaRPr>
            </a:p>
          </p:txBody>
        </p:sp>
        <p:sp>
          <p:nvSpPr>
            <p:cNvPr id="10" name="Oval 8"/>
            <p:cNvSpPr>
              <a:spLocks noChangeArrowheads="1"/>
            </p:cNvSpPr>
            <p:nvPr/>
          </p:nvSpPr>
          <p:spPr bwMode="auto">
            <a:xfrm>
              <a:off x="2667157" y="4297437"/>
              <a:ext cx="76217" cy="76208"/>
            </a:xfrm>
            <a:prstGeom prst="ellipse">
              <a:avLst/>
            </a:prstGeom>
            <a:solidFill>
              <a:schemeClr val="accent1"/>
            </a:solidFill>
            <a:ln w="9525">
              <a:solidFill>
                <a:schemeClr val="tx1"/>
              </a:solidFill>
              <a:round/>
              <a:headEnd/>
              <a:tailEnd/>
            </a:ln>
          </p:spPr>
          <p:txBody>
            <a:bodyPr wrap="none" anchor="ctr"/>
            <a:lstStyle/>
            <a:p>
              <a:pPr>
                <a:defRPr/>
              </a:pPr>
              <a:endParaRPr lang="en-US" sz="1800">
                <a:solidFill>
                  <a:srgbClr val="000000"/>
                </a:solidFill>
                <a:latin typeface="Arial"/>
                <a:cs typeface="+mn-cs"/>
              </a:endParaRPr>
            </a:p>
          </p:txBody>
        </p:sp>
        <p:sp>
          <p:nvSpPr>
            <p:cNvPr id="11" name="Oval 9"/>
            <p:cNvSpPr>
              <a:spLocks noChangeArrowheads="1"/>
            </p:cNvSpPr>
            <p:nvPr/>
          </p:nvSpPr>
          <p:spPr bwMode="auto">
            <a:xfrm>
              <a:off x="2972027" y="4068814"/>
              <a:ext cx="76217" cy="76207"/>
            </a:xfrm>
            <a:prstGeom prst="ellipse">
              <a:avLst/>
            </a:prstGeom>
            <a:solidFill>
              <a:schemeClr val="accent1"/>
            </a:solidFill>
            <a:ln w="9525">
              <a:solidFill>
                <a:schemeClr val="tx1"/>
              </a:solidFill>
              <a:round/>
              <a:headEnd/>
              <a:tailEnd/>
            </a:ln>
          </p:spPr>
          <p:txBody>
            <a:bodyPr wrap="none" anchor="ctr"/>
            <a:lstStyle/>
            <a:p>
              <a:pPr>
                <a:defRPr/>
              </a:pPr>
              <a:endParaRPr lang="en-US" sz="1800">
                <a:solidFill>
                  <a:srgbClr val="000000"/>
                </a:solidFill>
                <a:latin typeface="Arial"/>
                <a:cs typeface="+mn-cs"/>
              </a:endParaRPr>
            </a:p>
          </p:txBody>
        </p:sp>
      </p:grpSp>
      <p:grpSp>
        <p:nvGrpSpPr>
          <p:cNvPr id="3" name="Group 21"/>
          <p:cNvGrpSpPr>
            <a:grpSpLocks noChangeAspect="1"/>
          </p:cNvGrpSpPr>
          <p:nvPr/>
        </p:nvGrpSpPr>
        <p:grpSpPr bwMode="auto">
          <a:xfrm>
            <a:off x="4743450" y="2514600"/>
            <a:ext cx="3790950" cy="2057400"/>
            <a:chOff x="4495800" y="3611562"/>
            <a:chExt cx="1562100" cy="847725"/>
          </a:xfrm>
        </p:grpSpPr>
        <p:pic>
          <p:nvPicPr>
            <p:cNvPr id="16078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3611562"/>
              <a:ext cx="15621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Oval 10"/>
            <p:cNvSpPr>
              <a:spLocks noChangeArrowheads="1"/>
            </p:cNvSpPr>
            <p:nvPr/>
          </p:nvSpPr>
          <p:spPr bwMode="auto">
            <a:xfrm>
              <a:off x="5367122" y="3992253"/>
              <a:ext cx="76535" cy="76531"/>
            </a:xfrm>
            <a:prstGeom prst="ellipse">
              <a:avLst/>
            </a:prstGeom>
            <a:solidFill>
              <a:srgbClr val="FF3300"/>
            </a:solidFill>
            <a:ln w="9525">
              <a:solidFill>
                <a:schemeClr val="tx1"/>
              </a:solidFill>
              <a:round/>
              <a:headEnd/>
              <a:tailEnd/>
            </a:ln>
          </p:spPr>
          <p:txBody>
            <a:bodyPr wrap="none" anchor="ctr"/>
            <a:lstStyle/>
            <a:p>
              <a:pPr>
                <a:defRPr/>
              </a:pPr>
              <a:endParaRPr lang="en-US" sz="1800">
                <a:solidFill>
                  <a:srgbClr val="000000"/>
                </a:solidFill>
                <a:latin typeface="Arial"/>
                <a:cs typeface="+mn-cs"/>
              </a:endParaRPr>
            </a:p>
          </p:txBody>
        </p:sp>
        <p:sp>
          <p:nvSpPr>
            <p:cNvPr id="13" name="Oval 11"/>
            <p:cNvSpPr>
              <a:spLocks noChangeArrowheads="1"/>
            </p:cNvSpPr>
            <p:nvPr/>
          </p:nvSpPr>
          <p:spPr bwMode="auto">
            <a:xfrm>
              <a:off x="5000801" y="4192411"/>
              <a:ext cx="75881" cy="76531"/>
            </a:xfrm>
            <a:prstGeom prst="ellipse">
              <a:avLst/>
            </a:prstGeom>
            <a:solidFill>
              <a:srgbClr val="FF3300"/>
            </a:solidFill>
            <a:ln w="9525">
              <a:solidFill>
                <a:schemeClr val="tx1"/>
              </a:solidFill>
              <a:round/>
              <a:headEnd/>
              <a:tailEnd/>
            </a:ln>
          </p:spPr>
          <p:txBody>
            <a:bodyPr wrap="none" anchor="ctr"/>
            <a:lstStyle/>
            <a:p>
              <a:pPr>
                <a:defRPr/>
              </a:pPr>
              <a:endParaRPr lang="en-US" sz="1800">
                <a:solidFill>
                  <a:srgbClr val="000000"/>
                </a:solidFill>
                <a:latin typeface="Arial"/>
                <a:cs typeface="+mn-cs"/>
              </a:endParaRPr>
            </a:p>
          </p:txBody>
        </p:sp>
        <p:sp>
          <p:nvSpPr>
            <p:cNvPr id="14" name="Oval 12"/>
            <p:cNvSpPr>
              <a:spLocks noChangeArrowheads="1"/>
            </p:cNvSpPr>
            <p:nvPr/>
          </p:nvSpPr>
          <p:spPr bwMode="auto">
            <a:xfrm>
              <a:off x="4953048" y="3687439"/>
              <a:ext cx="75881" cy="76531"/>
            </a:xfrm>
            <a:prstGeom prst="ellipse">
              <a:avLst/>
            </a:prstGeom>
            <a:solidFill>
              <a:srgbClr val="FF3300"/>
            </a:solidFill>
            <a:ln w="9525">
              <a:solidFill>
                <a:schemeClr val="tx1"/>
              </a:solidFill>
              <a:round/>
              <a:headEnd/>
              <a:tailEnd/>
            </a:ln>
          </p:spPr>
          <p:txBody>
            <a:bodyPr wrap="none" anchor="ctr"/>
            <a:lstStyle/>
            <a:p>
              <a:pPr>
                <a:defRPr/>
              </a:pPr>
              <a:endParaRPr lang="en-US" sz="1800">
                <a:solidFill>
                  <a:srgbClr val="000000"/>
                </a:solidFill>
                <a:latin typeface="Arial"/>
                <a:cs typeface="+mn-cs"/>
              </a:endParaRPr>
            </a:p>
          </p:txBody>
        </p:sp>
        <p:sp>
          <p:nvSpPr>
            <p:cNvPr id="15" name="Oval 13"/>
            <p:cNvSpPr>
              <a:spLocks noChangeArrowheads="1"/>
            </p:cNvSpPr>
            <p:nvPr/>
          </p:nvSpPr>
          <p:spPr bwMode="auto">
            <a:xfrm>
              <a:off x="4724097" y="3992253"/>
              <a:ext cx="76535" cy="76531"/>
            </a:xfrm>
            <a:prstGeom prst="ellipse">
              <a:avLst/>
            </a:prstGeom>
            <a:solidFill>
              <a:srgbClr val="FF3300"/>
            </a:solidFill>
            <a:ln w="9525">
              <a:solidFill>
                <a:schemeClr val="tx1"/>
              </a:solidFill>
              <a:round/>
              <a:headEnd/>
              <a:tailEnd/>
            </a:ln>
          </p:spPr>
          <p:txBody>
            <a:bodyPr wrap="none" anchor="ctr"/>
            <a:lstStyle/>
            <a:p>
              <a:pPr>
                <a:defRPr/>
              </a:pPr>
              <a:endParaRPr lang="en-US" sz="1800">
                <a:solidFill>
                  <a:srgbClr val="000000"/>
                </a:solidFill>
                <a:latin typeface="Arial"/>
                <a:cs typeface="+mn-cs"/>
              </a:endParaRPr>
            </a:p>
          </p:txBody>
        </p:sp>
      </p:grpSp>
      <p:sp>
        <p:nvSpPr>
          <p:cNvPr id="16" name="Line 14"/>
          <p:cNvSpPr>
            <a:spLocks noChangeShapeType="1"/>
          </p:cNvSpPr>
          <p:nvPr/>
        </p:nvSpPr>
        <p:spPr bwMode="auto">
          <a:xfrm>
            <a:off x="1771650" y="3192463"/>
            <a:ext cx="5181600" cy="312737"/>
          </a:xfrm>
          <a:prstGeom prst="line">
            <a:avLst/>
          </a:prstGeom>
          <a:noFill/>
          <a:ln w="28575">
            <a:solidFill>
              <a:srgbClr val="008000"/>
            </a:solidFill>
            <a:round/>
            <a:headEnd/>
            <a:tailEnd type="triangle" w="lg" len="lg"/>
          </a:ln>
        </p:spPr>
        <p:txBody>
          <a:bodyPr/>
          <a:lstStyle/>
          <a:p>
            <a:pPr>
              <a:defRPr/>
            </a:pPr>
            <a:endParaRPr lang="en-US" sz="1800">
              <a:solidFill>
                <a:srgbClr val="000000"/>
              </a:solidFill>
              <a:latin typeface="Arial"/>
              <a:cs typeface="+mn-cs"/>
            </a:endParaRPr>
          </a:p>
        </p:txBody>
      </p:sp>
      <p:sp>
        <p:nvSpPr>
          <p:cNvPr id="17" name="Line 15"/>
          <p:cNvSpPr>
            <a:spLocks noChangeShapeType="1"/>
          </p:cNvSpPr>
          <p:nvPr/>
        </p:nvSpPr>
        <p:spPr bwMode="auto">
          <a:xfrm>
            <a:off x="1847850" y="3192463"/>
            <a:ext cx="3505200" cy="312737"/>
          </a:xfrm>
          <a:prstGeom prst="line">
            <a:avLst/>
          </a:prstGeom>
          <a:noFill/>
          <a:ln w="28575">
            <a:solidFill>
              <a:srgbClr val="008000"/>
            </a:solidFill>
            <a:round/>
            <a:headEnd/>
            <a:tailEnd type="triangle" w="lg" len="lg"/>
          </a:ln>
        </p:spPr>
        <p:txBody>
          <a:bodyPr/>
          <a:lstStyle/>
          <a:p>
            <a:pPr>
              <a:defRPr/>
            </a:pPr>
            <a:endParaRPr lang="en-US" sz="1800">
              <a:solidFill>
                <a:srgbClr val="000000"/>
              </a:solidFill>
              <a:latin typeface="Arial"/>
              <a:cs typeface="+mn-cs"/>
            </a:endParaRPr>
          </a:p>
        </p:txBody>
      </p:sp>
      <p:sp>
        <p:nvSpPr>
          <p:cNvPr id="18" name="Line 16"/>
          <p:cNvSpPr>
            <a:spLocks noChangeShapeType="1"/>
          </p:cNvSpPr>
          <p:nvPr/>
        </p:nvSpPr>
        <p:spPr bwMode="auto">
          <a:xfrm flipV="1">
            <a:off x="1847850" y="2819400"/>
            <a:ext cx="3962400" cy="457200"/>
          </a:xfrm>
          <a:prstGeom prst="line">
            <a:avLst/>
          </a:prstGeom>
          <a:noFill/>
          <a:ln w="28575">
            <a:solidFill>
              <a:srgbClr val="008000"/>
            </a:solidFill>
            <a:round/>
            <a:headEnd/>
            <a:tailEnd type="triangle" w="lg" len="lg"/>
          </a:ln>
        </p:spPr>
        <p:txBody>
          <a:bodyPr/>
          <a:lstStyle/>
          <a:p>
            <a:pPr>
              <a:defRPr/>
            </a:pPr>
            <a:endParaRPr lang="en-US" sz="1800">
              <a:solidFill>
                <a:srgbClr val="000000"/>
              </a:solidFill>
              <a:latin typeface="Arial"/>
              <a:cs typeface="+mn-cs"/>
            </a:endParaRPr>
          </a:p>
        </p:txBody>
      </p:sp>
      <p:sp>
        <p:nvSpPr>
          <p:cNvPr id="19" name="Line 17"/>
          <p:cNvSpPr>
            <a:spLocks noChangeShapeType="1"/>
          </p:cNvSpPr>
          <p:nvPr/>
        </p:nvSpPr>
        <p:spPr bwMode="auto">
          <a:xfrm>
            <a:off x="1771650" y="3225800"/>
            <a:ext cx="4267200" cy="812800"/>
          </a:xfrm>
          <a:prstGeom prst="line">
            <a:avLst/>
          </a:prstGeom>
          <a:noFill/>
          <a:ln w="28575">
            <a:solidFill>
              <a:srgbClr val="008000"/>
            </a:solidFill>
            <a:round/>
            <a:headEnd/>
            <a:tailEnd type="triangle" w="lg" len="lg"/>
          </a:ln>
        </p:spPr>
        <p:txBody>
          <a:bodyPr/>
          <a:lstStyle/>
          <a:p>
            <a:pPr>
              <a:defRPr/>
            </a:pPr>
            <a:endParaRPr lang="en-US" sz="1800">
              <a:solidFill>
                <a:srgbClr val="000000"/>
              </a:solidFill>
              <a:latin typeface="Arial"/>
              <a:cs typeface="+mn-cs"/>
            </a:endParaRPr>
          </a:p>
        </p:txBody>
      </p:sp>
      <p:sp>
        <p:nvSpPr>
          <p:cNvPr id="20" name="Text Box 18"/>
          <p:cNvSpPr txBox="1">
            <a:spLocks noChangeArrowheads="1"/>
          </p:cNvSpPr>
          <p:nvPr/>
        </p:nvSpPr>
        <p:spPr bwMode="auto">
          <a:xfrm>
            <a:off x="4038600" y="3565525"/>
            <a:ext cx="6096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6000" b="1">
                <a:solidFill>
                  <a:srgbClr val="FF3300"/>
                </a:solidFill>
                <a:latin typeface="Times New Roman" panose="02020603050405020304" pitchFamily="18" charset="0"/>
                <a:cs typeface="Times New Roman" panose="02020603050405020304" pitchFamily="18" charset="0"/>
              </a:rPr>
              <a:t>?</a:t>
            </a:r>
            <a:endParaRPr lang="ru-RU" altLang="en-US" sz="6000" b="1">
              <a:solidFill>
                <a:srgbClr val="FF3300"/>
              </a:solidFill>
              <a:latin typeface="Times New Roman" panose="02020603050405020304" pitchFamily="18" charset="0"/>
              <a:cs typeface="Times New Roman" panose="02020603050405020304" pitchFamily="18" charset="0"/>
            </a:endParaRPr>
          </a:p>
        </p:txBody>
      </p:sp>
      <p:pic>
        <p:nvPicPr>
          <p:cNvPr id="24" name="Picture 5"/>
          <p:cNvPicPr>
            <a:picLocks noChangeAspect="1" noChangeArrowheads="1"/>
          </p:cNvPicPr>
          <p:nvPr/>
        </p:nvPicPr>
        <p:blipFill>
          <a:blip r:embed="rId3">
            <a:extLst>
              <a:ext uri="{28A0092B-C50C-407E-A947-70E740481C1C}">
                <a14:useLocalDpi xmlns:a14="http://schemas.microsoft.com/office/drawing/2010/main" val="0"/>
              </a:ext>
            </a:extLst>
          </a:blip>
          <a:srcRect l="22108" r="59801" b="70370"/>
          <a:stretch>
            <a:fillRect/>
          </a:stretch>
        </p:blipFill>
        <p:spPr bwMode="auto">
          <a:xfrm>
            <a:off x="5410200" y="2743200"/>
            <a:ext cx="6858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5"/>
          <p:cNvPicPr>
            <a:picLocks noChangeAspect="1" noChangeArrowheads="1"/>
          </p:cNvPicPr>
          <p:nvPr/>
        </p:nvPicPr>
        <p:blipFill>
          <a:blip r:embed="rId3">
            <a:extLst>
              <a:ext uri="{28A0092B-C50C-407E-A947-70E740481C1C}">
                <a14:useLocalDpi xmlns:a14="http://schemas.microsoft.com/office/drawing/2010/main" val="0"/>
              </a:ext>
            </a:extLst>
          </a:blip>
          <a:srcRect l="8040" t="33333" r="71861" b="33333"/>
          <a:stretch>
            <a:fillRect/>
          </a:stretch>
        </p:blipFill>
        <p:spPr bwMode="auto">
          <a:xfrm>
            <a:off x="4648200" y="3124200"/>
            <a:ext cx="6096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5"/>
          <p:cNvPicPr>
            <a:picLocks noChangeAspect="1" noChangeArrowheads="1"/>
          </p:cNvPicPr>
          <p:nvPr/>
        </p:nvPicPr>
        <p:blipFill>
          <a:blip r:embed="rId3">
            <a:extLst>
              <a:ext uri="{28A0092B-C50C-407E-A947-70E740481C1C}">
                <a14:useLocalDpi xmlns:a14="http://schemas.microsoft.com/office/drawing/2010/main" val="0"/>
              </a:ext>
            </a:extLst>
          </a:blip>
          <a:srcRect l="28139" t="62962" r="55782" b="7407"/>
          <a:stretch>
            <a:fillRect/>
          </a:stretch>
        </p:blipFill>
        <p:spPr bwMode="auto">
          <a:xfrm>
            <a:off x="5638800" y="37338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4"/>
          <p:cNvPicPr>
            <a:picLocks noChangeAspect="1" noChangeArrowheads="1"/>
          </p:cNvPicPr>
          <p:nvPr/>
        </p:nvPicPr>
        <p:blipFill>
          <a:blip r:embed="rId4">
            <a:extLst>
              <a:ext uri="{28A0092B-C50C-407E-A947-70E740481C1C}">
                <a14:useLocalDpi xmlns:a14="http://schemas.microsoft.com/office/drawing/2010/main" val="0"/>
              </a:ext>
            </a:extLst>
          </a:blip>
          <a:srcRect l="24194" t="20818" r="56009" b="45247"/>
          <a:stretch>
            <a:fillRect/>
          </a:stretch>
        </p:blipFill>
        <p:spPr bwMode="auto">
          <a:xfrm>
            <a:off x="1447800" y="2895600"/>
            <a:ext cx="685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Line 15"/>
          <p:cNvSpPr>
            <a:spLocks noChangeShapeType="1"/>
          </p:cNvSpPr>
          <p:nvPr/>
        </p:nvSpPr>
        <p:spPr bwMode="auto">
          <a:xfrm>
            <a:off x="1752600" y="3200400"/>
            <a:ext cx="2971800" cy="76200"/>
          </a:xfrm>
          <a:prstGeom prst="line">
            <a:avLst/>
          </a:prstGeom>
          <a:noFill/>
          <a:ln w="28575">
            <a:solidFill>
              <a:srgbClr val="008000"/>
            </a:solidFill>
            <a:round/>
            <a:headEnd/>
            <a:tailEnd type="triangle" w="lg" len="lg"/>
          </a:ln>
        </p:spPr>
        <p:txBody>
          <a:bodyPr/>
          <a:lstStyle/>
          <a:p>
            <a:pPr>
              <a:defRPr/>
            </a:pPr>
            <a:endParaRPr lang="en-US" sz="1800">
              <a:solidFill>
                <a:srgbClr val="000000"/>
              </a:solidFill>
              <a:latin typeface="Arial"/>
              <a:cs typeface="+mn-cs"/>
            </a:endParaRPr>
          </a:p>
        </p:txBody>
      </p:sp>
      <p:sp>
        <p:nvSpPr>
          <p:cNvPr id="47" name="Line 16"/>
          <p:cNvSpPr>
            <a:spLocks noChangeShapeType="1"/>
          </p:cNvSpPr>
          <p:nvPr/>
        </p:nvSpPr>
        <p:spPr bwMode="auto">
          <a:xfrm flipV="1">
            <a:off x="1752600" y="2827338"/>
            <a:ext cx="3962400" cy="457200"/>
          </a:xfrm>
          <a:prstGeom prst="line">
            <a:avLst/>
          </a:prstGeom>
          <a:noFill/>
          <a:ln w="28575">
            <a:solidFill>
              <a:srgbClr val="008000"/>
            </a:solidFill>
            <a:round/>
            <a:headEnd/>
            <a:tailEnd type="triangle" w="lg" len="lg"/>
          </a:ln>
        </p:spPr>
        <p:txBody>
          <a:bodyPr/>
          <a:lstStyle/>
          <a:p>
            <a:pPr>
              <a:defRPr/>
            </a:pPr>
            <a:endParaRPr lang="en-US" sz="1800">
              <a:solidFill>
                <a:srgbClr val="000000"/>
              </a:solidFill>
              <a:latin typeface="Arial"/>
              <a:cs typeface="+mn-cs"/>
            </a:endParaRPr>
          </a:p>
        </p:txBody>
      </p:sp>
      <p:sp>
        <p:nvSpPr>
          <p:cNvPr id="48" name="Line 17"/>
          <p:cNvSpPr>
            <a:spLocks noChangeShapeType="1"/>
          </p:cNvSpPr>
          <p:nvPr/>
        </p:nvSpPr>
        <p:spPr bwMode="auto">
          <a:xfrm>
            <a:off x="1676400" y="3233738"/>
            <a:ext cx="4267200" cy="812800"/>
          </a:xfrm>
          <a:prstGeom prst="line">
            <a:avLst/>
          </a:prstGeom>
          <a:noFill/>
          <a:ln w="28575">
            <a:solidFill>
              <a:srgbClr val="008000"/>
            </a:solidFill>
            <a:round/>
            <a:headEnd/>
            <a:tailEnd type="triangle" w="lg" len="lg"/>
          </a:ln>
        </p:spPr>
        <p:txBody>
          <a:bodyPr/>
          <a:lstStyle/>
          <a:p>
            <a:pPr>
              <a:defRPr/>
            </a:pPr>
            <a:endParaRPr lang="en-US" sz="1800">
              <a:solidFill>
                <a:srgbClr val="000000"/>
              </a:solidFill>
              <a:latin typeface="Arial"/>
              <a:cs typeface="+mn-cs"/>
            </a:endParaRPr>
          </a:p>
        </p:txBody>
      </p:sp>
      <p:sp>
        <p:nvSpPr>
          <p:cNvPr id="30" name="TextBox 29"/>
          <p:cNvSpPr txBox="1"/>
          <p:nvPr/>
        </p:nvSpPr>
        <p:spPr>
          <a:xfrm>
            <a:off x="-76200" y="6626225"/>
            <a:ext cx="2209800" cy="307975"/>
          </a:xfrm>
          <a:prstGeom prst="rect">
            <a:avLst/>
          </a:prstGeom>
          <a:noFill/>
        </p:spPr>
        <p:txBody>
          <a:bodyPr>
            <a:spAutoFit/>
          </a:bodyPr>
          <a:lstStyle/>
          <a:p>
            <a:pPr eaLnBrk="1" fontAlgn="auto" hangingPunct="1">
              <a:spcBef>
                <a:spcPts val="0"/>
              </a:spcBef>
              <a:spcAft>
                <a:spcPts val="0"/>
              </a:spcAft>
              <a:defRPr/>
            </a:pPr>
            <a:r>
              <a:rPr lang="en-US" sz="1400" dirty="0">
                <a:solidFill>
                  <a:srgbClr val="000000"/>
                </a:solidFill>
                <a:latin typeface="Arial"/>
                <a:cs typeface="+mn-cs"/>
              </a:rPr>
              <a:t>Kristen </a:t>
            </a:r>
            <a:r>
              <a:rPr lang="en-US" sz="1400" dirty="0" err="1">
                <a:solidFill>
                  <a:srgbClr val="000000"/>
                </a:solidFill>
                <a:latin typeface="Arial"/>
                <a:cs typeface="+mn-cs"/>
              </a:rPr>
              <a:t>Grauman</a:t>
            </a:r>
            <a:endParaRPr lang="en-US" sz="1400" dirty="0">
              <a:solidFill>
                <a:srgbClr val="000000"/>
              </a:solidFill>
              <a:latin typeface="Arial"/>
              <a:cs typeface="+mn-cs"/>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dissolve">
                                      <p:cBhvr>
                                        <p:cTn id="7" dur="500"/>
                                        <p:tgtEl>
                                          <p:spTgt spid="39"/>
                                        </p:tgtEl>
                                      </p:cBhvr>
                                    </p:animEffect>
                                  </p:childTnLst>
                                </p:cTn>
                              </p:par>
                              <p:par>
                                <p:cTn id="8" presetID="9" presetClass="entr" presetSubtype="0" fill="hold"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dissolve">
                                      <p:cBhvr>
                                        <p:cTn id="10" dur="500"/>
                                        <p:tgtEl>
                                          <p:spTgt spid="45"/>
                                        </p:tgtEl>
                                      </p:cBhvr>
                                    </p:animEffect>
                                  </p:childTnLst>
                                </p:cTn>
                              </p:par>
                              <p:par>
                                <p:cTn id="11" presetID="9"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dissolve">
                                      <p:cBhvr>
                                        <p:cTn id="13" dur="500"/>
                                        <p:tgtEl>
                                          <p:spTgt spid="24"/>
                                        </p:tgtEl>
                                      </p:cBhvr>
                                    </p:animEffect>
                                  </p:childTnLst>
                                </p:cTn>
                              </p:par>
                              <p:par>
                                <p:cTn id="14" presetID="9" presetClass="entr" presetSubtype="0" fill="hold"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dissolve">
                                      <p:cBhvr>
                                        <p:cTn id="16" dur="500"/>
                                        <p:tgtEl>
                                          <p:spTgt spid="29"/>
                                        </p:tgtEl>
                                      </p:cBhvr>
                                    </p:animEffect>
                                  </p:childTnLst>
                                </p:cTn>
                              </p:par>
                              <p:par>
                                <p:cTn id="17" presetID="9" presetClass="entr" presetSubtype="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dissolve">
                                      <p:cBhvr>
                                        <p:cTn id="19" dur="500"/>
                                        <p:tgtEl>
                                          <p:spTgt spid="34"/>
                                        </p:tgtEl>
                                      </p:cBhvr>
                                    </p:animEffect>
                                  </p:childTnLst>
                                </p:cTn>
                              </p:par>
                              <p:par>
                                <p:cTn id="20" presetID="9" presetClass="entr" presetSubtype="0" fill="hold" nodeType="with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dissolve">
                                      <p:cBhvr>
                                        <p:cTn id="22" dur="500"/>
                                        <p:tgtEl>
                                          <p:spTgt spid="44"/>
                                        </p:tgtEl>
                                      </p:cBhvr>
                                    </p:animEffect>
                                  </p:childTnLst>
                                </p:cTn>
                              </p:par>
                              <p:par>
                                <p:cTn id="23" presetID="9" presetClass="entr" presetSubtype="0"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dissolve">
                                      <p:cBhvr>
                                        <p:cTn id="25" dur="500"/>
                                        <p:tgtEl>
                                          <p:spTgt spid="46"/>
                                        </p:tgtEl>
                                      </p:cBhvr>
                                    </p:animEffect>
                                  </p:childTnLst>
                                </p:cTn>
                              </p:par>
                              <p:par>
                                <p:cTn id="26" presetID="9" presetClass="entr" presetSubtype="0" fill="hold" nodeType="with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dissolve">
                                      <p:cBhvr>
                                        <p:cTn id="28" dur="500"/>
                                        <p:tgtEl>
                                          <p:spTgt spid="47"/>
                                        </p:tgtEl>
                                      </p:cBhvr>
                                    </p:animEffect>
                                  </p:childTnLst>
                                </p:cTn>
                              </p:par>
                              <p:par>
                                <p:cTn id="29" presetID="9" presetClass="entr" presetSubtype="0" fill="hold" nodeType="with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dissolve">
                                      <p:cBhvr>
                                        <p:cTn id="31" dur="500"/>
                                        <p:tgtEl>
                                          <p:spTgt spid="48"/>
                                        </p:tgtEl>
                                      </p:cBhvr>
                                    </p:animEffect>
                                  </p:childTnLst>
                                </p:cTn>
                              </p:par>
                              <p:par>
                                <p:cTn id="32" presetID="9" presetClass="exit" presetSubtype="0" fill="hold" nodeType="withEffect">
                                  <p:stCondLst>
                                    <p:cond delay="0"/>
                                  </p:stCondLst>
                                  <p:childTnLst>
                                    <p:animEffect transition="out" filter="dissolve">
                                      <p:cBhvr>
                                        <p:cTn id="33" dur="500"/>
                                        <p:tgtEl>
                                          <p:spTgt spid="2"/>
                                        </p:tgtEl>
                                      </p:cBhvr>
                                    </p:animEffect>
                                    <p:set>
                                      <p:cBhvr>
                                        <p:cTn id="34" dur="1" fill="hold">
                                          <p:stCondLst>
                                            <p:cond delay="499"/>
                                          </p:stCondLst>
                                        </p:cTn>
                                        <p:tgtEl>
                                          <p:spTgt spid="2"/>
                                        </p:tgtEl>
                                        <p:attrNameLst>
                                          <p:attrName>style.visibility</p:attrName>
                                        </p:attrNameLst>
                                      </p:cBhvr>
                                      <p:to>
                                        <p:strVal val="hidden"/>
                                      </p:to>
                                    </p:set>
                                  </p:childTnLst>
                                </p:cTn>
                              </p:par>
                              <p:par>
                                <p:cTn id="35" presetID="9" presetClass="exit" presetSubtype="0" fill="hold" nodeType="withEffect">
                                  <p:stCondLst>
                                    <p:cond delay="0"/>
                                  </p:stCondLst>
                                  <p:childTnLst>
                                    <p:animEffect transition="out" filter="dissolve">
                                      <p:cBhvr>
                                        <p:cTn id="36" dur="500"/>
                                        <p:tgtEl>
                                          <p:spTgt spid="3"/>
                                        </p:tgtEl>
                                      </p:cBhvr>
                                    </p:animEffect>
                                    <p:set>
                                      <p:cBhvr>
                                        <p:cTn id="37" dur="1" fill="hold">
                                          <p:stCondLst>
                                            <p:cond delay="499"/>
                                          </p:stCondLst>
                                        </p:cTn>
                                        <p:tgtEl>
                                          <p:spTgt spid="3"/>
                                        </p:tgtEl>
                                        <p:attrNameLst>
                                          <p:attrName>style.visibility</p:attrName>
                                        </p:attrNameLst>
                                      </p:cBhvr>
                                      <p:to>
                                        <p:strVal val="hidden"/>
                                      </p:to>
                                    </p:set>
                                  </p:childTnLst>
                                </p:cTn>
                              </p:par>
                              <p:par>
                                <p:cTn id="38" presetID="9" presetClass="exit" presetSubtype="0" fill="hold" nodeType="withEffect">
                                  <p:stCondLst>
                                    <p:cond delay="0"/>
                                  </p:stCondLst>
                                  <p:childTnLst>
                                    <p:animEffect transition="out" filter="dissolve">
                                      <p:cBhvr>
                                        <p:cTn id="39" dur="500"/>
                                        <p:tgtEl>
                                          <p:spTgt spid="16"/>
                                        </p:tgtEl>
                                      </p:cBhvr>
                                    </p:animEffect>
                                    <p:set>
                                      <p:cBhvr>
                                        <p:cTn id="40" dur="1" fill="hold">
                                          <p:stCondLst>
                                            <p:cond delay="499"/>
                                          </p:stCondLst>
                                        </p:cTn>
                                        <p:tgtEl>
                                          <p:spTgt spid="16"/>
                                        </p:tgtEl>
                                        <p:attrNameLst>
                                          <p:attrName>style.visibility</p:attrName>
                                        </p:attrNameLst>
                                      </p:cBhvr>
                                      <p:to>
                                        <p:strVal val="hidden"/>
                                      </p:to>
                                    </p:set>
                                  </p:childTnLst>
                                </p:cTn>
                              </p:par>
                              <p:par>
                                <p:cTn id="41" presetID="9" presetClass="exit" presetSubtype="0" fill="hold" nodeType="withEffect">
                                  <p:stCondLst>
                                    <p:cond delay="0"/>
                                  </p:stCondLst>
                                  <p:childTnLst>
                                    <p:animEffect transition="out" filter="dissolve">
                                      <p:cBhvr>
                                        <p:cTn id="42" dur="500"/>
                                        <p:tgtEl>
                                          <p:spTgt spid="17"/>
                                        </p:tgtEl>
                                      </p:cBhvr>
                                    </p:animEffect>
                                    <p:set>
                                      <p:cBhvr>
                                        <p:cTn id="43" dur="1" fill="hold">
                                          <p:stCondLst>
                                            <p:cond delay="499"/>
                                          </p:stCondLst>
                                        </p:cTn>
                                        <p:tgtEl>
                                          <p:spTgt spid="17"/>
                                        </p:tgtEl>
                                        <p:attrNameLst>
                                          <p:attrName>style.visibility</p:attrName>
                                        </p:attrNameLst>
                                      </p:cBhvr>
                                      <p:to>
                                        <p:strVal val="hidden"/>
                                      </p:to>
                                    </p:set>
                                  </p:childTnLst>
                                </p:cTn>
                              </p:par>
                              <p:par>
                                <p:cTn id="44" presetID="9" presetClass="exit" presetSubtype="0" fill="hold" nodeType="withEffect">
                                  <p:stCondLst>
                                    <p:cond delay="0"/>
                                  </p:stCondLst>
                                  <p:childTnLst>
                                    <p:animEffect transition="out" filter="dissolve">
                                      <p:cBhvr>
                                        <p:cTn id="45" dur="500"/>
                                        <p:tgtEl>
                                          <p:spTgt spid="18"/>
                                        </p:tgtEl>
                                      </p:cBhvr>
                                    </p:animEffect>
                                    <p:set>
                                      <p:cBhvr>
                                        <p:cTn id="46" dur="1" fill="hold">
                                          <p:stCondLst>
                                            <p:cond delay="499"/>
                                          </p:stCondLst>
                                        </p:cTn>
                                        <p:tgtEl>
                                          <p:spTgt spid="18"/>
                                        </p:tgtEl>
                                        <p:attrNameLst>
                                          <p:attrName>style.visibility</p:attrName>
                                        </p:attrNameLst>
                                      </p:cBhvr>
                                      <p:to>
                                        <p:strVal val="hidden"/>
                                      </p:to>
                                    </p:set>
                                  </p:childTnLst>
                                </p:cTn>
                              </p:par>
                              <p:par>
                                <p:cTn id="47" presetID="9" presetClass="exit" presetSubtype="0" fill="hold" nodeType="withEffect">
                                  <p:stCondLst>
                                    <p:cond delay="0"/>
                                  </p:stCondLst>
                                  <p:childTnLst>
                                    <p:animEffect transition="out" filter="dissolve">
                                      <p:cBhvr>
                                        <p:cTn id="48" dur="500"/>
                                        <p:tgtEl>
                                          <p:spTgt spid="19"/>
                                        </p:tgtEl>
                                      </p:cBhvr>
                                    </p:animEffect>
                                    <p:set>
                                      <p:cBhvr>
                                        <p:cTn id="49" dur="1" fill="hold">
                                          <p:stCondLst>
                                            <p:cond delay="499"/>
                                          </p:stCondLst>
                                        </p:cTn>
                                        <p:tgtEl>
                                          <p:spTgt spid="19"/>
                                        </p:tgtEl>
                                        <p:attrNameLst>
                                          <p:attrName>style.visibility</p:attrName>
                                        </p:attrNameLst>
                                      </p:cBhvr>
                                      <p:to>
                                        <p:strVal val="hidden"/>
                                      </p:to>
                                    </p:set>
                                  </p:childTnLst>
                                </p:cTn>
                              </p:par>
                              <p:par>
                                <p:cTn id="50" presetID="9" presetClass="exit" presetSubtype="0" fill="hold" grpId="0" nodeType="withEffect">
                                  <p:stCondLst>
                                    <p:cond delay="0"/>
                                  </p:stCondLst>
                                  <p:childTnLst>
                                    <p:animEffect transition="out" filter="dissolve">
                                      <p:cBhvr>
                                        <p:cTn id="51" dur="500"/>
                                        <p:tgtEl>
                                          <p:spTgt spid="20"/>
                                        </p:tgtEl>
                                      </p:cBhvr>
                                    </p:animEffect>
                                    <p:set>
                                      <p:cBhvr>
                                        <p:cTn id="52" dur="1" fill="hold">
                                          <p:stCondLst>
                                            <p:cond delay="499"/>
                                          </p:stCondLst>
                                        </p:cTn>
                                        <p:tgtEl>
                                          <p:spTgt spid="20"/>
                                        </p:tgtEl>
                                        <p:attrNameLst>
                                          <p:attrName>style.visibility</p:attrName>
                                        </p:attrNameLst>
                                      </p:cBhvr>
                                      <p:to>
                                        <p:strVal val="hidden"/>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1" presetClass="entr" presetSubtype="0" fill="hold" nodeType="clickEffect">
                                  <p:stCondLst>
                                    <p:cond delay="0"/>
                                  </p:stCondLst>
                                  <p:childTnLst>
                                    <p:set>
                                      <p:cBhvr>
                                        <p:cTn id="5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itle 1"/>
          <p:cNvSpPr>
            <a:spLocks noGrp="1"/>
          </p:cNvSpPr>
          <p:nvPr>
            <p:ph type="title"/>
          </p:nvPr>
        </p:nvSpPr>
        <p:spPr>
          <a:xfrm>
            <a:off x="0" y="0"/>
            <a:ext cx="9144000" cy="1143000"/>
          </a:xfrm>
        </p:spPr>
        <p:txBody>
          <a:bodyPr/>
          <a:lstStyle/>
          <a:p>
            <a:pPr eaLnBrk="1" hangingPunct="1"/>
            <a:r>
              <a:rPr lang="en-US" altLang="en-US"/>
              <a:t>Local features: main components</a:t>
            </a:r>
          </a:p>
        </p:txBody>
      </p:sp>
      <p:sp>
        <p:nvSpPr>
          <p:cNvPr id="162819" name="Content Placeholder 2"/>
          <p:cNvSpPr>
            <a:spLocks noGrp="1"/>
          </p:cNvSpPr>
          <p:nvPr>
            <p:ph idx="1"/>
          </p:nvPr>
        </p:nvSpPr>
        <p:spPr>
          <a:xfrm>
            <a:off x="457200" y="1143000"/>
            <a:ext cx="4724400" cy="5410200"/>
          </a:xfrm>
        </p:spPr>
        <p:txBody>
          <a:bodyPr/>
          <a:lstStyle/>
          <a:p>
            <a:pPr marL="514350" indent="-514350" eaLnBrk="1" hangingPunct="1">
              <a:buFontTx/>
              <a:buAutoNum type="arabicParenR"/>
            </a:pPr>
            <a:r>
              <a:rPr lang="en-US" altLang="en-US" sz="2800" dirty="0"/>
              <a:t>Detection:</a:t>
            </a:r>
            <a:br>
              <a:rPr lang="en-US" altLang="en-US" sz="2800" dirty="0"/>
            </a:br>
            <a:r>
              <a:rPr lang="en-US" altLang="en-US" sz="2000" dirty="0"/>
              <a:t>Find a set of distinctive key points.</a:t>
            </a:r>
            <a:endParaRPr lang="en-US" altLang="en-US" sz="24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solidFill>
                <a:schemeClr val="bg2"/>
              </a:solidFill>
            </a:endParaRPr>
          </a:p>
          <a:p>
            <a:pPr marL="514350" indent="-514350" eaLnBrk="1" hangingPunct="1">
              <a:buFontTx/>
              <a:buAutoNum type="arabicParenR"/>
            </a:pPr>
            <a:r>
              <a:rPr lang="en-US" altLang="en-US" sz="2800" dirty="0">
                <a:solidFill>
                  <a:schemeClr val="bg2"/>
                </a:solidFill>
              </a:rPr>
              <a:t>Description</a:t>
            </a:r>
            <a:r>
              <a:rPr lang="en-US" altLang="en-US" sz="2400" dirty="0">
                <a:solidFill>
                  <a:schemeClr val="bg2"/>
                </a:solidFill>
              </a:rPr>
              <a:t>:</a:t>
            </a:r>
            <a:br>
              <a:rPr lang="en-US" altLang="en-US" sz="2400" dirty="0">
                <a:solidFill>
                  <a:schemeClr val="bg2"/>
                </a:solidFill>
              </a:rPr>
            </a:br>
            <a:r>
              <a:rPr lang="en-US" altLang="en-US" sz="2000" dirty="0">
                <a:solidFill>
                  <a:schemeClr val="bg1">
                    <a:lumMod val="50000"/>
                  </a:schemeClr>
                </a:solidFill>
              </a:rPr>
              <a:t>Extract feature descriptor around each interest point as vector.</a:t>
            </a:r>
            <a:endParaRPr lang="en-US" altLang="en-US" sz="2800" dirty="0">
              <a:solidFill>
                <a:schemeClr val="bg1">
                  <a:lumMod val="50000"/>
                </a:schemeClr>
              </a:solidFill>
            </a:endParaRPr>
          </a:p>
          <a:p>
            <a:pPr marL="514350" indent="-514350" eaLnBrk="1" hangingPunct="1">
              <a:buFontTx/>
              <a:buAutoNum type="arabicParenR"/>
            </a:pPr>
            <a:endParaRPr lang="en-US" altLang="en-US" sz="2400" dirty="0">
              <a:solidFill>
                <a:schemeClr val="bg2"/>
              </a:solidFill>
            </a:endParaRPr>
          </a:p>
          <a:p>
            <a:pPr marL="514350" indent="-514350" eaLnBrk="1" hangingPunct="1">
              <a:buFontTx/>
              <a:buAutoNum type="arabicParenR"/>
            </a:pPr>
            <a:endParaRPr lang="en-US" altLang="en-US" sz="1000" dirty="0">
              <a:solidFill>
                <a:schemeClr val="bg2"/>
              </a:solidFill>
            </a:endParaRPr>
          </a:p>
          <a:p>
            <a:pPr marL="514350" indent="-514350" eaLnBrk="1" hangingPunct="1">
              <a:buFontTx/>
              <a:buAutoNum type="arabicParenR"/>
            </a:pPr>
            <a:r>
              <a:rPr lang="en-US" altLang="en-US" sz="2800" dirty="0">
                <a:solidFill>
                  <a:schemeClr val="bg2"/>
                </a:solidFill>
              </a:rPr>
              <a:t>Matching:</a:t>
            </a:r>
            <a:br>
              <a:rPr lang="en-US" altLang="en-US" sz="2800" dirty="0">
                <a:solidFill>
                  <a:schemeClr val="bg2"/>
                </a:solidFill>
              </a:rPr>
            </a:br>
            <a:r>
              <a:rPr lang="en-US" altLang="en-US" sz="2000" dirty="0">
                <a:solidFill>
                  <a:schemeClr val="bg1">
                    <a:lumMod val="50000"/>
                  </a:schemeClr>
                </a:solidFill>
              </a:rPr>
              <a:t>Compute distance between feature vectors to find correspondence.</a:t>
            </a:r>
            <a:endParaRPr lang="en-US" altLang="en-US" sz="2400" dirty="0">
              <a:solidFill>
                <a:schemeClr val="bg1">
                  <a:lumMod val="50000"/>
                </a:schemeClr>
              </a:solidFill>
            </a:endParaRPr>
          </a:p>
        </p:txBody>
      </p:sp>
      <p:pic>
        <p:nvPicPr>
          <p:cNvPr id="162820" name="Picture 4" descr="SIFT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1066800"/>
            <a:ext cx="2438400" cy="176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685800" y="228600"/>
            <a:ext cx="7772400" cy="533400"/>
          </a:xfrm>
        </p:spPr>
        <p:txBody>
          <a:bodyPr/>
          <a:lstStyle/>
          <a:p>
            <a:r>
              <a:rPr lang="en-US" altLang="en-US" sz="3000" dirty="0"/>
              <a:t>Detection: Basic Idea</a:t>
            </a:r>
            <a:endParaRPr lang="ru-RU" altLang="en-US" sz="3000" dirty="0"/>
          </a:p>
        </p:txBody>
      </p:sp>
      <p:sp>
        <p:nvSpPr>
          <p:cNvPr id="165891" name="Rectangle 3"/>
          <p:cNvSpPr>
            <a:spLocks noGrp="1" noChangeArrowheads="1"/>
          </p:cNvSpPr>
          <p:nvPr>
            <p:ph type="body" idx="1"/>
          </p:nvPr>
        </p:nvSpPr>
        <p:spPr>
          <a:xfrm>
            <a:off x="685800" y="990600"/>
            <a:ext cx="7467600" cy="4724400"/>
          </a:xfrm>
        </p:spPr>
        <p:txBody>
          <a:bodyPr/>
          <a:lstStyle/>
          <a:p>
            <a:r>
              <a:rPr lang="en-US" dirty="0"/>
              <a:t>We do not know which other image locations the feature will end up being matched against.</a:t>
            </a:r>
          </a:p>
          <a:p>
            <a:r>
              <a:rPr lang="en-US" dirty="0"/>
              <a:t>But we can compute how stable a location is in appearance with respect to small variations in position </a:t>
            </a:r>
            <a:r>
              <a:rPr lang="en-US" i="1" dirty="0"/>
              <a:t>u</a:t>
            </a:r>
            <a:r>
              <a:rPr lang="en-US" dirty="0"/>
              <a:t>.</a:t>
            </a:r>
          </a:p>
          <a:p>
            <a:endParaRPr lang="en-US" dirty="0"/>
          </a:p>
          <a:p>
            <a:r>
              <a:rPr lang="en-US" i="1" dirty="0"/>
              <a:t>Compare image patch against </a:t>
            </a:r>
            <a:br>
              <a:rPr lang="en-US" i="1" dirty="0"/>
            </a:br>
            <a:r>
              <a:rPr lang="en-US" i="1" dirty="0"/>
              <a:t>local neighbors.</a:t>
            </a:r>
            <a:endParaRPr lang="ru-RU" altLang="en-US" i="1" dirty="0"/>
          </a:p>
        </p:txBody>
      </p:sp>
      <p:sp>
        <p:nvSpPr>
          <p:cNvPr id="165895" name="Text Box 27"/>
          <p:cNvSpPr txBox="1">
            <a:spLocks noChangeArrowheads="1"/>
          </p:cNvSpPr>
          <p:nvPr/>
        </p:nvSpPr>
        <p:spPr bwMode="auto">
          <a:xfrm>
            <a:off x="47625" y="6553200"/>
            <a:ext cx="14763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1400"/>
              <a:t>Source: A. Efros</a:t>
            </a:r>
          </a:p>
        </p:txBody>
      </p:sp>
    </p:spTree>
    <p:extLst>
      <p:ext uri="{BB962C8B-B14F-4D97-AF65-F5344CB8AC3E}">
        <p14:creationId xmlns:p14="http://schemas.microsoft.com/office/powerpoint/2010/main" val="16641565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p:txBody>
          <a:bodyPr/>
          <a:lstStyle/>
          <a:p>
            <a:r>
              <a:rPr lang="en-US" altLang="en-US"/>
              <a:t>Corner Detection: Mathematics</a:t>
            </a:r>
            <a:endParaRPr lang="ru-RU" altLang="en-US"/>
          </a:p>
        </p:txBody>
      </p:sp>
      <p:graphicFrame>
        <p:nvGraphicFramePr>
          <p:cNvPr id="174083" name="Object 3"/>
          <p:cNvGraphicFramePr>
            <a:graphicFrameLocks noChangeAspect="1"/>
          </p:cNvGraphicFramePr>
          <p:nvPr/>
        </p:nvGraphicFramePr>
        <p:xfrm>
          <a:off x="1219200" y="1981200"/>
          <a:ext cx="6934200" cy="954088"/>
        </p:xfrm>
        <a:graphic>
          <a:graphicData uri="http://schemas.openxmlformats.org/presentationml/2006/ole">
            <mc:AlternateContent xmlns:mc="http://schemas.openxmlformats.org/markup-compatibility/2006">
              <mc:Choice xmlns:v="urn:schemas-microsoft-com:vml" Requires="v">
                <p:oleObj spid="_x0000_s267271" name="Equation" r:id="rId4" imgW="2768600" imgH="381000" progId="">
                  <p:embed/>
                </p:oleObj>
              </mc:Choice>
              <mc:Fallback>
                <p:oleObj name="Equation" r:id="rId4" imgW="2768600" imgH="381000" progId="">
                  <p:embed/>
                  <p:pic>
                    <p:nvPicPr>
                      <p:cNvPr id="17408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1981200"/>
                        <a:ext cx="6934200" cy="954088"/>
                      </a:xfrm>
                      <a:prstGeom prst="rect">
                        <a:avLst/>
                      </a:prstGeom>
                      <a:solidFill>
                        <a:srgbClr val="67D967"/>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2" name="Group 5"/>
          <p:cNvGrpSpPr>
            <a:grpSpLocks/>
          </p:cNvGrpSpPr>
          <p:nvPr/>
        </p:nvGrpSpPr>
        <p:grpSpPr bwMode="auto">
          <a:xfrm>
            <a:off x="6477000" y="2514600"/>
            <a:ext cx="1371600" cy="1371600"/>
            <a:chOff x="4080" y="1920"/>
            <a:chExt cx="864" cy="864"/>
          </a:xfrm>
        </p:grpSpPr>
        <p:sp>
          <p:nvSpPr>
            <p:cNvPr id="174113" name="Line 6"/>
            <p:cNvSpPr>
              <a:spLocks noChangeShapeType="1"/>
            </p:cNvSpPr>
            <p:nvPr/>
          </p:nvSpPr>
          <p:spPr bwMode="auto">
            <a:xfrm flipH="1" flipV="1">
              <a:off x="4368" y="1920"/>
              <a:ext cx="96" cy="528"/>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4114" name="AutoShape 7"/>
            <p:cNvSpPr>
              <a:spLocks noChangeArrowheads="1"/>
            </p:cNvSpPr>
            <p:nvPr/>
          </p:nvSpPr>
          <p:spPr bwMode="auto">
            <a:xfrm>
              <a:off x="4080" y="2448"/>
              <a:ext cx="864" cy="336"/>
            </a:xfrm>
            <a:prstGeom prst="roundRect">
              <a:avLst>
                <a:gd name="adj" fmla="val 45486"/>
              </a:avLst>
            </a:prstGeom>
            <a:solidFill>
              <a:srgbClr val="B3FFB3"/>
            </a:solidFill>
            <a:ln w="9525">
              <a:solidFill>
                <a:schemeClr val="tx1"/>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74115" name="Text Box 8"/>
            <p:cNvSpPr txBox="1">
              <a:spLocks noChangeArrowheads="1"/>
            </p:cNvSpPr>
            <p:nvPr/>
          </p:nvSpPr>
          <p:spPr bwMode="auto">
            <a:xfrm>
              <a:off x="4080" y="2486"/>
              <a:ext cx="86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50000"/>
                </a:spcBef>
              </a:pPr>
              <a:r>
                <a:rPr lang="en-US" altLang="en-US" sz="2000">
                  <a:latin typeface="Tahoma" panose="020B0604030504040204" pitchFamily="34" charset="0"/>
                  <a:cs typeface="Tahoma" panose="020B0604030504040204" pitchFamily="34" charset="0"/>
                </a:rPr>
                <a:t>Intensity</a:t>
              </a:r>
              <a:endParaRPr lang="ru-RU" altLang="en-US" sz="2000">
                <a:latin typeface="Tahoma" panose="020B0604030504040204" pitchFamily="34" charset="0"/>
                <a:cs typeface="Tahoma" panose="020B0604030504040204" pitchFamily="34" charset="0"/>
              </a:endParaRPr>
            </a:p>
          </p:txBody>
        </p:sp>
      </p:grpSp>
      <p:grpSp>
        <p:nvGrpSpPr>
          <p:cNvPr id="3" name="Group 9"/>
          <p:cNvGrpSpPr>
            <a:grpSpLocks/>
          </p:cNvGrpSpPr>
          <p:nvPr/>
        </p:nvGrpSpPr>
        <p:grpSpPr bwMode="auto">
          <a:xfrm>
            <a:off x="4114800" y="2667000"/>
            <a:ext cx="1385888" cy="1371600"/>
            <a:chOff x="2592" y="2016"/>
            <a:chExt cx="873" cy="864"/>
          </a:xfrm>
        </p:grpSpPr>
        <p:sp>
          <p:nvSpPr>
            <p:cNvPr id="174110" name="AutoShape 10"/>
            <p:cNvSpPr>
              <a:spLocks noChangeArrowheads="1"/>
            </p:cNvSpPr>
            <p:nvPr/>
          </p:nvSpPr>
          <p:spPr bwMode="auto">
            <a:xfrm>
              <a:off x="2592" y="2400"/>
              <a:ext cx="864" cy="480"/>
            </a:xfrm>
            <a:prstGeom prst="roundRect">
              <a:avLst>
                <a:gd name="adj" fmla="val 45486"/>
              </a:avLst>
            </a:prstGeom>
            <a:solidFill>
              <a:srgbClr val="B3FFB3"/>
            </a:solidFill>
            <a:ln w="9525">
              <a:solidFill>
                <a:schemeClr val="tx1"/>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74111" name="Text Box 11"/>
            <p:cNvSpPr txBox="1">
              <a:spLocks noChangeArrowheads="1"/>
            </p:cNvSpPr>
            <p:nvPr/>
          </p:nvSpPr>
          <p:spPr bwMode="auto">
            <a:xfrm>
              <a:off x="2601" y="2427"/>
              <a:ext cx="864"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50000"/>
                </a:spcBef>
              </a:pPr>
              <a:r>
                <a:rPr lang="en-US" altLang="en-US" sz="2000">
                  <a:latin typeface="Tahoma" panose="020B0604030504040204" pitchFamily="34" charset="0"/>
                  <a:cs typeface="Tahoma" panose="020B0604030504040204" pitchFamily="34" charset="0"/>
                </a:rPr>
                <a:t>Shifted intensity</a:t>
              </a:r>
              <a:endParaRPr lang="ru-RU" altLang="en-US" sz="2000">
                <a:latin typeface="Tahoma" panose="020B0604030504040204" pitchFamily="34" charset="0"/>
                <a:cs typeface="Tahoma" panose="020B0604030504040204" pitchFamily="34" charset="0"/>
              </a:endParaRPr>
            </a:p>
          </p:txBody>
        </p:sp>
        <p:sp>
          <p:nvSpPr>
            <p:cNvPr id="174112" name="Line 12"/>
            <p:cNvSpPr>
              <a:spLocks noChangeShapeType="1"/>
            </p:cNvSpPr>
            <p:nvPr/>
          </p:nvSpPr>
          <p:spPr bwMode="auto">
            <a:xfrm flipH="1" flipV="1">
              <a:off x="2928" y="2016"/>
              <a:ext cx="48" cy="384"/>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4" name="Group 13"/>
          <p:cNvGrpSpPr>
            <a:grpSpLocks/>
          </p:cNvGrpSpPr>
          <p:nvPr/>
        </p:nvGrpSpPr>
        <p:grpSpPr bwMode="auto">
          <a:xfrm>
            <a:off x="1905000" y="2590800"/>
            <a:ext cx="1385888" cy="1447800"/>
            <a:chOff x="1200" y="1968"/>
            <a:chExt cx="873" cy="912"/>
          </a:xfrm>
        </p:grpSpPr>
        <p:sp>
          <p:nvSpPr>
            <p:cNvPr id="174107" name="AutoShape 14"/>
            <p:cNvSpPr>
              <a:spLocks noChangeArrowheads="1"/>
            </p:cNvSpPr>
            <p:nvPr/>
          </p:nvSpPr>
          <p:spPr bwMode="auto">
            <a:xfrm>
              <a:off x="1200" y="2400"/>
              <a:ext cx="864" cy="480"/>
            </a:xfrm>
            <a:prstGeom prst="roundRect">
              <a:avLst>
                <a:gd name="adj" fmla="val 45486"/>
              </a:avLst>
            </a:prstGeom>
            <a:solidFill>
              <a:srgbClr val="B3FFB3"/>
            </a:solidFill>
            <a:ln w="9525">
              <a:solidFill>
                <a:schemeClr val="tx1"/>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74108" name="Text Box 15"/>
            <p:cNvSpPr txBox="1">
              <a:spLocks noChangeArrowheads="1"/>
            </p:cNvSpPr>
            <p:nvPr/>
          </p:nvSpPr>
          <p:spPr bwMode="auto">
            <a:xfrm>
              <a:off x="1209" y="2427"/>
              <a:ext cx="864"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50000"/>
                </a:spcBef>
              </a:pPr>
              <a:r>
                <a:rPr lang="en-US" altLang="en-US" sz="2000">
                  <a:latin typeface="Tahoma" panose="020B0604030504040204" pitchFamily="34" charset="0"/>
                  <a:cs typeface="Tahoma" panose="020B0604030504040204" pitchFamily="34" charset="0"/>
                </a:rPr>
                <a:t>Window function</a:t>
              </a:r>
              <a:endParaRPr lang="ru-RU" altLang="en-US" sz="2000">
                <a:latin typeface="Tahoma" panose="020B0604030504040204" pitchFamily="34" charset="0"/>
                <a:cs typeface="Tahoma" panose="020B0604030504040204" pitchFamily="34" charset="0"/>
              </a:endParaRPr>
            </a:p>
          </p:txBody>
        </p:sp>
        <p:sp>
          <p:nvSpPr>
            <p:cNvPr id="174109" name="Line 16"/>
            <p:cNvSpPr>
              <a:spLocks noChangeShapeType="1"/>
            </p:cNvSpPr>
            <p:nvPr/>
          </p:nvSpPr>
          <p:spPr bwMode="auto">
            <a:xfrm flipV="1">
              <a:off x="1728" y="1968"/>
              <a:ext cx="336" cy="432"/>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5" name="Group 17"/>
          <p:cNvGrpSpPr>
            <a:grpSpLocks/>
          </p:cNvGrpSpPr>
          <p:nvPr/>
        </p:nvGrpSpPr>
        <p:grpSpPr bwMode="auto">
          <a:xfrm>
            <a:off x="152400" y="4876800"/>
            <a:ext cx="8758238" cy="1281113"/>
            <a:chOff x="99" y="3312"/>
            <a:chExt cx="5517" cy="807"/>
          </a:xfrm>
        </p:grpSpPr>
        <p:grpSp>
          <p:nvGrpSpPr>
            <p:cNvPr id="174090" name="Group 18"/>
            <p:cNvGrpSpPr>
              <a:grpSpLocks/>
            </p:cNvGrpSpPr>
            <p:nvPr/>
          </p:nvGrpSpPr>
          <p:grpSpPr bwMode="auto">
            <a:xfrm>
              <a:off x="4128" y="3312"/>
              <a:ext cx="1488" cy="432"/>
              <a:chOff x="3696" y="3264"/>
              <a:chExt cx="1920" cy="624"/>
            </a:xfrm>
          </p:grpSpPr>
          <p:grpSp>
            <p:nvGrpSpPr>
              <p:cNvPr id="174100" name="Group 19"/>
              <p:cNvGrpSpPr>
                <a:grpSpLocks/>
              </p:cNvGrpSpPr>
              <p:nvPr/>
            </p:nvGrpSpPr>
            <p:grpSpPr bwMode="auto">
              <a:xfrm>
                <a:off x="3696" y="3648"/>
                <a:ext cx="1920" cy="240"/>
                <a:chOff x="3408" y="3648"/>
                <a:chExt cx="1920" cy="240"/>
              </a:xfrm>
            </p:grpSpPr>
            <p:sp>
              <p:nvSpPr>
                <p:cNvPr id="174105" name="AutoShape 20"/>
                <p:cNvSpPr>
                  <a:spLocks noChangeArrowheads="1"/>
                </p:cNvSpPr>
                <p:nvPr/>
              </p:nvSpPr>
              <p:spPr bwMode="auto">
                <a:xfrm>
                  <a:off x="3408" y="3648"/>
                  <a:ext cx="1920" cy="240"/>
                </a:xfrm>
                <a:prstGeom prst="parallelogram">
                  <a:avLst>
                    <a:gd name="adj" fmla="val 200000"/>
                  </a:avLst>
                </a:prstGeom>
                <a:solidFill>
                  <a:srgbClr val="C0C0C0"/>
                </a:solidFill>
                <a:ln w="9525">
                  <a:solidFill>
                    <a:schemeClr val="tx1"/>
                  </a:solidFill>
                  <a:prstDash val="dash"/>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74106" name="Freeform 21"/>
                <p:cNvSpPr>
                  <a:spLocks/>
                </p:cNvSpPr>
                <p:nvPr/>
              </p:nvSpPr>
              <p:spPr bwMode="auto">
                <a:xfrm>
                  <a:off x="3840" y="3696"/>
                  <a:ext cx="960" cy="144"/>
                </a:xfrm>
                <a:custGeom>
                  <a:avLst/>
                  <a:gdLst>
                    <a:gd name="T0" fmla="*/ 0 w 960"/>
                    <a:gd name="T1" fmla="*/ 144 h 144"/>
                    <a:gd name="T2" fmla="*/ 240 w 960"/>
                    <a:gd name="T3" fmla="*/ 0 h 144"/>
                    <a:gd name="T4" fmla="*/ 960 w 960"/>
                    <a:gd name="T5" fmla="*/ 96 h 144"/>
                    <a:gd name="T6" fmla="*/ 0 60000 65536"/>
                    <a:gd name="T7" fmla="*/ 0 60000 65536"/>
                    <a:gd name="T8" fmla="*/ 0 60000 65536"/>
                    <a:gd name="T9" fmla="*/ 0 w 960"/>
                    <a:gd name="T10" fmla="*/ 0 h 144"/>
                    <a:gd name="T11" fmla="*/ 960 w 960"/>
                    <a:gd name="T12" fmla="*/ 144 h 144"/>
                  </a:gdLst>
                  <a:ahLst/>
                  <a:cxnLst>
                    <a:cxn ang="T6">
                      <a:pos x="T0" y="T1"/>
                    </a:cxn>
                    <a:cxn ang="T7">
                      <a:pos x="T2" y="T3"/>
                    </a:cxn>
                    <a:cxn ang="T8">
                      <a:pos x="T4" y="T5"/>
                    </a:cxn>
                  </a:cxnLst>
                  <a:rect l="T9" t="T10" r="T11" b="T12"/>
                  <a:pathLst>
                    <a:path w="960" h="144">
                      <a:moveTo>
                        <a:pt x="0" y="144"/>
                      </a:moveTo>
                      <a:lnTo>
                        <a:pt x="240" y="0"/>
                      </a:lnTo>
                      <a:lnTo>
                        <a:pt x="960" y="96"/>
                      </a:lnTo>
                    </a:path>
                  </a:pathLst>
                </a:cu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174101" name="Group 22"/>
              <p:cNvGrpSpPr>
                <a:grpSpLocks/>
              </p:cNvGrpSpPr>
              <p:nvPr/>
            </p:nvGrpSpPr>
            <p:grpSpPr bwMode="auto">
              <a:xfrm>
                <a:off x="3744" y="3264"/>
                <a:ext cx="1824" cy="528"/>
                <a:chOff x="1680" y="3312"/>
                <a:chExt cx="2640" cy="816"/>
              </a:xfrm>
            </p:grpSpPr>
            <p:sp>
              <p:nvSpPr>
                <p:cNvPr id="174102" name="Freeform 23"/>
                <p:cNvSpPr>
                  <a:spLocks/>
                </p:cNvSpPr>
                <p:nvPr/>
              </p:nvSpPr>
              <p:spPr bwMode="auto">
                <a:xfrm>
                  <a:off x="1680" y="3312"/>
                  <a:ext cx="1248" cy="816"/>
                </a:xfrm>
                <a:custGeom>
                  <a:avLst/>
                  <a:gdLst>
                    <a:gd name="T0" fmla="*/ 0 w 1248"/>
                    <a:gd name="T1" fmla="*/ 816 h 816"/>
                    <a:gd name="T2" fmla="*/ 336 w 1248"/>
                    <a:gd name="T3" fmla="*/ 720 h 816"/>
                    <a:gd name="T4" fmla="*/ 768 w 1248"/>
                    <a:gd name="T5" fmla="*/ 288 h 816"/>
                    <a:gd name="T6" fmla="*/ 1008 w 1248"/>
                    <a:gd name="T7" fmla="*/ 96 h 816"/>
                    <a:gd name="T8" fmla="*/ 1248 w 1248"/>
                    <a:gd name="T9" fmla="*/ 0 h 816"/>
                    <a:gd name="T10" fmla="*/ 0 60000 65536"/>
                    <a:gd name="T11" fmla="*/ 0 60000 65536"/>
                    <a:gd name="T12" fmla="*/ 0 60000 65536"/>
                    <a:gd name="T13" fmla="*/ 0 60000 65536"/>
                    <a:gd name="T14" fmla="*/ 0 60000 65536"/>
                    <a:gd name="T15" fmla="*/ 0 w 1248"/>
                    <a:gd name="T16" fmla="*/ 0 h 816"/>
                    <a:gd name="T17" fmla="*/ 1248 w 1248"/>
                    <a:gd name="T18" fmla="*/ 816 h 816"/>
                  </a:gdLst>
                  <a:ahLst/>
                  <a:cxnLst>
                    <a:cxn ang="T10">
                      <a:pos x="T0" y="T1"/>
                    </a:cxn>
                    <a:cxn ang="T11">
                      <a:pos x="T2" y="T3"/>
                    </a:cxn>
                    <a:cxn ang="T12">
                      <a:pos x="T4" y="T5"/>
                    </a:cxn>
                    <a:cxn ang="T13">
                      <a:pos x="T6" y="T7"/>
                    </a:cxn>
                    <a:cxn ang="T14">
                      <a:pos x="T8" y="T9"/>
                    </a:cxn>
                  </a:cxnLst>
                  <a:rect l="T15" t="T16" r="T17" b="T18"/>
                  <a:pathLst>
                    <a:path w="1248" h="816">
                      <a:moveTo>
                        <a:pt x="0" y="816"/>
                      </a:moveTo>
                      <a:cubicBezTo>
                        <a:pt x="104" y="812"/>
                        <a:pt x="208" y="808"/>
                        <a:pt x="336" y="720"/>
                      </a:cubicBezTo>
                      <a:cubicBezTo>
                        <a:pt x="464" y="632"/>
                        <a:pt x="656" y="392"/>
                        <a:pt x="768" y="288"/>
                      </a:cubicBezTo>
                      <a:cubicBezTo>
                        <a:pt x="880" y="184"/>
                        <a:pt x="928" y="144"/>
                        <a:pt x="1008" y="96"/>
                      </a:cubicBezTo>
                      <a:cubicBezTo>
                        <a:pt x="1088" y="48"/>
                        <a:pt x="1208" y="16"/>
                        <a:pt x="1248" y="0"/>
                      </a:cubicBezTo>
                    </a:path>
                  </a:pathLst>
                </a:cu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4103" name="Freeform 24"/>
                <p:cNvSpPr>
                  <a:spLocks/>
                </p:cNvSpPr>
                <p:nvPr/>
              </p:nvSpPr>
              <p:spPr bwMode="auto">
                <a:xfrm flipH="1">
                  <a:off x="3072" y="3312"/>
                  <a:ext cx="1248" cy="816"/>
                </a:xfrm>
                <a:custGeom>
                  <a:avLst/>
                  <a:gdLst>
                    <a:gd name="T0" fmla="*/ 0 w 1248"/>
                    <a:gd name="T1" fmla="*/ 816 h 816"/>
                    <a:gd name="T2" fmla="*/ 336 w 1248"/>
                    <a:gd name="T3" fmla="*/ 720 h 816"/>
                    <a:gd name="T4" fmla="*/ 768 w 1248"/>
                    <a:gd name="T5" fmla="*/ 288 h 816"/>
                    <a:gd name="T6" fmla="*/ 1008 w 1248"/>
                    <a:gd name="T7" fmla="*/ 96 h 816"/>
                    <a:gd name="T8" fmla="*/ 1248 w 1248"/>
                    <a:gd name="T9" fmla="*/ 0 h 816"/>
                    <a:gd name="T10" fmla="*/ 0 60000 65536"/>
                    <a:gd name="T11" fmla="*/ 0 60000 65536"/>
                    <a:gd name="T12" fmla="*/ 0 60000 65536"/>
                    <a:gd name="T13" fmla="*/ 0 60000 65536"/>
                    <a:gd name="T14" fmla="*/ 0 60000 65536"/>
                    <a:gd name="T15" fmla="*/ 0 w 1248"/>
                    <a:gd name="T16" fmla="*/ 0 h 816"/>
                    <a:gd name="T17" fmla="*/ 1248 w 1248"/>
                    <a:gd name="T18" fmla="*/ 816 h 816"/>
                  </a:gdLst>
                  <a:ahLst/>
                  <a:cxnLst>
                    <a:cxn ang="T10">
                      <a:pos x="T0" y="T1"/>
                    </a:cxn>
                    <a:cxn ang="T11">
                      <a:pos x="T2" y="T3"/>
                    </a:cxn>
                    <a:cxn ang="T12">
                      <a:pos x="T4" y="T5"/>
                    </a:cxn>
                    <a:cxn ang="T13">
                      <a:pos x="T6" y="T7"/>
                    </a:cxn>
                    <a:cxn ang="T14">
                      <a:pos x="T8" y="T9"/>
                    </a:cxn>
                  </a:cxnLst>
                  <a:rect l="T15" t="T16" r="T17" b="T18"/>
                  <a:pathLst>
                    <a:path w="1248" h="816">
                      <a:moveTo>
                        <a:pt x="0" y="816"/>
                      </a:moveTo>
                      <a:cubicBezTo>
                        <a:pt x="104" y="812"/>
                        <a:pt x="208" y="808"/>
                        <a:pt x="336" y="720"/>
                      </a:cubicBezTo>
                      <a:cubicBezTo>
                        <a:pt x="464" y="632"/>
                        <a:pt x="656" y="392"/>
                        <a:pt x="768" y="288"/>
                      </a:cubicBezTo>
                      <a:cubicBezTo>
                        <a:pt x="880" y="184"/>
                        <a:pt x="928" y="144"/>
                        <a:pt x="1008" y="96"/>
                      </a:cubicBezTo>
                      <a:cubicBezTo>
                        <a:pt x="1088" y="48"/>
                        <a:pt x="1208" y="16"/>
                        <a:pt x="1248" y="0"/>
                      </a:cubicBezTo>
                    </a:path>
                  </a:pathLst>
                </a:cu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4104" name="Line 25"/>
                <p:cNvSpPr>
                  <a:spLocks noChangeShapeType="1"/>
                </p:cNvSpPr>
                <p:nvPr/>
              </p:nvSpPr>
              <p:spPr bwMode="auto">
                <a:xfrm>
                  <a:off x="2928" y="3312"/>
                  <a:ext cx="144" cy="0"/>
                </a:xfrm>
                <a:prstGeom prst="line">
                  <a:avLst/>
                </a:prstGeom>
                <a:noFill/>
                <a:ln w="3175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grpSp>
          <p:nvGrpSpPr>
            <p:cNvPr id="174091" name="Group 26"/>
            <p:cNvGrpSpPr>
              <a:grpSpLocks/>
            </p:cNvGrpSpPr>
            <p:nvPr/>
          </p:nvGrpSpPr>
          <p:grpSpPr bwMode="auto">
            <a:xfrm>
              <a:off x="2208" y="3360"/>
              <a:ext cx="1632" cy="432"/>
              <a:chOff x="1296" y="3360"/>
              <a:chExt cx="2112" cy="528"/>
            </a:xfrm>
          </p:grpSpPr>
          <p:grpSp>
            <p:nvGrpSpPr>
              <p:cNvPr id="174096" name="Group 27"/>
              <p:cNvGrpSpPr>
                <a:grpSpLocks/>
              </p:cNvGrpSpPr>
              <p:nvPr/>
            </p:nvGrpSpPr>
            <p:grpSpPr bwMode="auto">
              <a:xfrm>
                <a:off x="1488" y="3648"/>
                <a:ext cx="1920" cy="240"/>
                <a:chOff x="3408" y="3648"/>
                <a:chExt cx="1920" cy="240"/>
              </a:xfrm>
            </p:grpSpPr>
            <p:sp>
              <p:nvSpPr>
                <p:cNvPr id="174098" name="AutoShape 28"/>
                <p:cNvSpPr>
                  <a:spLocks noChangeArrowheads="1"/>
                </p:cNvSpPr>
                <p:nvPr/>
              </p:nvSpPr>
              <p:spPr bwMode="auto">
                <a:xfrm>
                  <a:off x="3408" y="3648"/>
                  <a:ext cx="1920" cy="240"/>
                </a:xfrm>
                <a:prstGeom prst="parallelogram">
                  <a:avLst>
                    <a:gd name="adj" fmla="val 200000"/>
                  </a:avLst>
                </a:prstGeom>
                <a:solidFill>
                  <a:srgbClr val="C0C0C0"/>
                </a:solidFill>
                <a:ln w="9525">
                  <a:solidFill>
                    <a:schemeClr val="tx1"/>
                  </a:solidFill>
                  <a:prstDash val="dash"/>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74099" name="Freeform 29"/>
                <p:cNvSpPr>
                  <a:spLocks/>
                </p:cNvSpPr>
                <p:nvPr/>
              </p:nvSpPr>
              <p:spPr bwMode="auto">
                <a:xfrm>
                  <a:off x="3840" y="3696"/>
                  <a:ext cx="960" cy="144"/>
                </a:xfrm>
                <a:custGeom>
                  <a:avLst/>
                  <a:gdLst>
                    <a:gd name="T0" fmla="*/ 0 w 960"/>
                    <a:gd name="T1" fmla="*/ 144 h 144"/>
                    <a:gd name="T2" fmla="*/ 240 w 960"/>
                    <a:gd name="T3" fmla="*/ 0 h 144"/>
                    <a:gd name="T4" fmla="*/ 960 w 960"/>
                    <a:gd name="T5" fmla="*/ 96 h 144"/>
                    <a:gd name="T6" fmla="*/ 0 60000 65536"/>
                    <a:gd name="T7" fmla="*/ 0 60000 65536"/>
                    <a:gd name="T8" fmla="*/ 0 60000 65536"/>
                    <a:gd name="T9" fmla="*/ 0 w 960"/>
                    <a:gd name="T10" fmla="*/ 0 h 144"/>
                    <a:gd name="T11" fmla="*/ 960 w 960"/>
                    <a:gd name="T12" fmla="*/ 144 h 144"/>
                  </a:gdLst>
                  <a:ahLst/>
                  <a:cxnLst>
                    <a:cxn ang="T6">
                      <a:pos x="T0" y="T1"/>
                    </a:cxn>
                    <a:cxn ang="T7">
                      <a:pos x="T2" y="T3"/>
                    </a:cxn>
                    <a:cxn ang="T8">
                      <a:pos x="T4" y="T5"/>
                    </a:cxn>
                  </a:cxnLst>
                  <a:rect l="T9" t="T10" r="T11" b="T12"/>
                  <a:pathLst>
                    <a:path w="960" h="144">
                      <a:moveTo>
                        <a:pt x="0" y="144"/>
                      </a:moveTo>
                      <a:lnTo>
                        <a:pt x="240" y="0"/>
                      </a:lnTo>
                      <a:lnTo>
                        <a:pt x="960" y="96"/>
                      </a:lnTo>
                    </a:path>
                  </a:pathLst>
                </a:cu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74097" name="Freeform 30"/>
              <p:cNvSpPr>
                <a:spLocks/>
              </p:cNvSpPr>
              <p:nvPr/>
            </p:nvSpPr>
            <p:spPr bwMode="auto">
              <a:xfrm>
                <a:off x="1296" y="3360"/>
                <a:ext cx="2064" cy="432"/>
              </a:xfrm>
              <a:custGeom>
                <a:avLst/>
                <a:gdLst>
                  <a:gd name="T0" fmla="*/ 0 w 2064"/>
                  <a:gd name="T1" fmla="*/ 432 h 432"/>
                  <a:gd name="T2" fmla="*/ 384 w 2064"/>
                  <a:gd name="T3" fmla="*/ 432 h 432"/>
                  <a:gd name="T4" fmla="*/ 384 w 2064"/>
                  <a:gd name="T5" fmla="*/ 0 h 432"/>
                  <a:gd name="T6" fmla="*/ 1824 w 2064"/>
                  <a:gd name="T7" fmla="*/ 0 h 432"/>
                  <a:gd name="T8" fmla="*/ 1824 w 2064"/>
                  <a:gd name="T9" fmla="*/ 432 h 432"/>
                  <a:gd name="T10" fmla="*/ 2064 w 2064"/>
                  <a:gd name="T11" fmla="*/ 432 h 432"/>
                  <a:gd name="T12" fmla="*/ 0 60000 65536"/>
                  <a:gd name="T13" fmla="*/ 0 60000 65536"/>
                  <a:gd name="T14" fmla="*/ 0 60000 65536"/>
                  <a:gd name="T15" fmla="*/ 0 60000 65536"/>
                  <a:gd name="T16" fmla="*/ 0 60000 65536"/>
                  <a:gd name="T17" fmla="*/ 0 60000 65536"/>
                  <a:gd name="T18" fmla="*/ 0 w 2064"/>
                  <a:gd name="T19" fmla="*/ 0 h 432"/>
                  <a:gd name="T20" fmla="*/ 2064 w 2064"/>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2064" h="432">
                    <a:moveTo>
                      <a:pt x="0" y="432"/>
                    </a:moveTo>
                    <a:lnTo>
                      <a:pt x="384" y="432"/>
                    </a:lnTo>
                    <a:lnTo>
                      <a:pt x="384" y="0"/>
                    </a:lnTo>
                    <a:lnTo>
                      <a:pt x="1824" y="0"/>
                    </a:lnTo>
                    <a:lnTo>
                      <a:pt x="1824" y="432"/>
                    </a:lnTo>
                    <a:lnTo>
                      <a:pt x="2064" y="432"/>
                    </a:lnTo>
                  </a:path>
                </a:pathLst>
              </a:cu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74092" name="Text Box 31"/>
            <p:cNvSpPr txBox="1">
              <a:spLocks noChangeArrowheads="1"/>
            </p:cNvSpPr>
            <p:nvPr/>
          </p:nvSpPr>
          <p:spPr bwMode="auto">
            <a:xfrm>
              <a:off x="3923" y="3389"/>
              <a:ext cx="25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2000">
                  <a:cs typeface="Times New Roman" panose="02020603050405020304" pitchFamily="18" charset="0"/>
                </a:rPr>
                <a:t>or</a:t>
              </a:r>
              <a:endParaRPr lang="ru-RU" altLang="en-US" sz="2000">
                <a:cs typeface="Times New Roman" panose="02020603050405020304" pitchFamily="18" charset="0"/>
              </a:endParaRPr>
            </a:p>
          </p:txBody>
        </p:sp>
        <p:sp>
          <p:nvSpPr>
            <p:cNvPr id="174093" name="Text Box 32"/>
            <p:cNvSpPr txBox="1">
              <a:spLocks noChangeArrowheads="1"/>
            </p:cNvSpPr>
            <p:nvPr/>
          </p:nvSpPr>
          <p:spPr bwMode="auto">
            <a:xfrm>
              <a:off x="99" y="3360"/>
              <a:ext cx="20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2000">
                  <a:cs typeface="Times New Roman" panose="02020603050405020304" pitchFamily="18" charset="0"/>
                </a:rPr>
                <a:t>Window function </a:t>
              </a:r>
              <a:r>
                <a:rPr lang="en-US" altLang="en-US" i="1">
                  <a:latin typeface="Times New Roman" panose="02020603050405020304" pitchFamily="18" charset="0"/>
                  <a:cs typeface="Times New Roman" panose="02020603050405020304" pitchFamily="18" charset="0"/>
                </a:rPr>
                <a:t>w(x,y)</a:t>
              </a:r>
              <a:r>
                <a:rPr lang="en-US" altLang="en-US" sz="2000">
                  <a:latin typeface="Times New Roman" panose="02020603050405020304" pitchFamily="18" charset="0"/>
                  <a:cs typeface="Times New Roman" panose="02020603050405020304" pitchFamily="18" charset="0"/>
                </a:rPr>
                <a:t> =</a:t>
              </a:r>
              <a:endParaRPr lang="ru-RU" altLang="en-US" sz="2000">
                <a:latin typeface="Times New Roman" panose="02020603050405020304" pitchFamily="18" charset="0"/>
                <a:cs typeface="Times New Roman" panose="02020603050405020304" pitchFamily="18" charset="0"/>
              </a:endParaRPr>
            </a:p>
          </p:txBody>
        </p:sp>
        <p:sp>
          <p:nvSpPr>
            <p:cNvPr id="174094" name="Text Box 33"/>
            <p:cNvSpPr txBox="1">
              <a:spLocks noChangeArrowheads="1"/>
            </p:cNvSpPr>
            <p:nvPr/>
          </p:nvSpPr>
          <p:spPr bwMode="auto">
            <a:xfrm>
              <a:off x="4478" y="3869"/>
              <a:ext cx="79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2000">
                  <a:cs typeface="Times New Roman" panose="02020603050405020304" pitchFamily="18" charset="0"/>
                </a:rPr>
                <a:t>Gaussian</a:t>
              </a:r>
              <a:endParaRPr lang="ru-RU" altLang="en-US" sz="2000">
                <a:cs typeface="Times New Roman" panose="02020603050405020304" pitchFamily="18" charset="0"/>
              </a:endParaRPr>
            </a:p>
          </p:txBody>
        </p:sp>
        <p:sp>
          <p:nvSpPr>
            <p:cNvPr id="174095" name="Text Box 34"/>
            <p:cNvSpPr txBox="1">
              <a:spLocks noChangeArrowheads="1"/>
            </p:cNvSpPr>
            <p:nvPr/>
          </p:nvSpPr>
          <p:spPr bwMode="auto">
            <a:xfrm>
              <a:off x="2154" y="3869"/>
              <a:ext cx="169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2000">
                  <a:cs typeface="Times New Roman" panose="02020603050405020304" pitchFamily="18" charset="0"/>
                </a:rPr>
                <a:t>1 in window, 0 outside</a:t>
              </a:r>
              <a:endParaRPr lang="ru-RU" altLang="en-US" sz="2000">
                <a:cs typeface="Times New Roman" panose="02020603050405020304" pitchFamily="18" charset="0"/>
              </a:endParaRPr>
            </a:p>
          </p:txBody>
        </p:sp>
      </p:grpSp>
      <p:sp>
        <p:nvSpPr>
          <p:cNvPr id="174088" name="Text Box 35"/>
          <p:cNvSpPr txBox="1">
            <a:spLocks noChangeArrowheads="1"/>
          </p:cNvSpPr>
          <p:nvPr/>
        </p:nvSpPr>
        <p:spPr bwMode="auto">
          <a:xfrm>
            <a:off x="7504113" y="6477000"/>
            <a:ext cx="16748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1400"/>
              <a:t>Source: R. Szeliski</a:t>
            </a:r>
          </a:p>
        </p:txBody>
      </p:sp>
      <p:sp>
        <p:nvSpPr>
          <p:cNvPr id="36" name="Text Box 4"/>
          <p:cNvSpPr txBox="1">
            <a:spLocks noChangeArrowheads="1"/>
          </p:cNvSpPr>
          <p:nvPr/>
        </p:nvSpPr>
        <p:spPr bwMode="auto">
          <a:xfrm>
            <a:off x="0" y="1279256"/>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dirty="0">
                <a:cs typeface="Times New Roman" panose="02020603050405020304" pitchFamily="18" charset="0"/>
              </a:rPr>
              <a:t>Change in appearance of window </a:t>
            </a:r>
            <a:r>
              <a:rPr lang="en-US" altLang="en-US" i="1" dirty="0">
                <a:cs typeface="Times New Roman" panose="02020603050405020304" pitchFamily="18" charset="0"/>
              </a:rPr>
              <a:t>w</a:t>
            </a:r>
            <a:r>
              <a:rPr lang="en-US" altLang="en-US" dirty="0">
                <a:cs typeface="Times New Roman" panose="02020603050405020304" pitchFamily="18" charset="0"/>
              </a:rPr>
              <a:t>(</a:t>
            </a:r>
            <a:r>
              <a:rPr lang="en-US" altLang="en-US" i="1" dirty="0" err="1">
                <a:cs typeface="Times New Roman" panose="02020603050405020304" pitchFamily="18" charset="0"/>
              </a:rPr>
              <a:t>x</a:t>
            </a:r>
            <a:r>
              <a:rPr lang="en-US" altLang="en-US" dirty="0" err="1">
                <a:cs typeface="Times New Roman" panose="02020603050405020304" pitchFamily="18" charset="0"/>
              </a:rPr>
              <a:t>,</a:t>
            </a:r>
            <a:r>
              <a:rPr lang="en-US" altLang="en-US" i="1" dirty="0" err="1">
                <a:cs typeface="Times New Roman" panose="02020603050405020304" pitchFamily="18" charset="0"/>
              </a:rPr>
              <a:t>y</a:t>
            </a:r>
            <a:r>
              <a:rPr lang="en-US" altLang="en-US" dirty="0">
                <a:cs typeface="Times New Roman" panose="02020603050405020304" pitchFamily="18" charset="0"/>
              </a:rPr>
              <a:t>) for shift [</a:t>
            </a:r>
            <a:r>
              <a:rPr lang="en-US" altLang="en-US" i="1" dirty="0" err="1">
                <a:cs typeface="Times New Roman" panose="02020603050405020304" pitchFamily="18" charset="0"/>
              </a:rPr>
              <a:t>u,v</a:t>
            </a:r>
            <a:r>
              <a:rPr lang="en-US" altLang="en-US" dirty="0">
                <a:cs typeface="Times New Roman" panose="02020603050405020304" pitchFamily="18" charset="0"/>
              </a:rPr>
              <a:t>]:</a:t>
            </a:r>
            <a:endParaRPr lang="ru-RU" altLang="en-US" dirty="0">
              <a:cs typeface="Times New Roman" panose="02020603050405020304" pitchFamily="18" charset="0"/>
            </a:endParaRPr>
          </a:p>
        </p:txBody>
      </p:sp>
    </p:spTree>
    <p:extLst>
      <p:ext uri="{BB962C8B-B14F-4D97-AF65-F5344CB8AC3E}">
        <p14:creationId xmlns:p14="http://schemas.microsoft.com/office/powerpoint/2010/main" val="22022760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p:txBody>
          <a:bodyPr/>
          <a:lstStyle/>
          <a:p>
            <a:r>
              <a:rPr lang="en-US" altLang="en-US"/>
              <a:t>Corner Detection: Mathematics</a:t>
            </a:r>
            <a:endParaRPr lang="ru-RU" altLang="en-US"/>
          </a:p>
        </p:txBody>
      </p:sp>
      <p:graphicFrame>
        <p:nvGraphicFramePr>
          <p:cNvPr id="172035" name="Object 3"/>
          <p:cNvGraphicFramePr>
            <a:graphicFrameLocks noChangeAspect="1"/>
          </p:cNvGraphicFramePr>
          <p:nvPr/>
        </p:nvGraphicFramePr>
        <p:xfrm>
          <a:off x="1219200" y="1981200"/>
          <a:ext cx="6934200" cy="954088"/>
        </p:xfrm>
        <a:graphic>
          <a:graphicData uri="http://schemas.openxmlformats.org/presentationml/2006/ole">
            <mc:AlternateContent xmlns:mc="http://schemas.openxmlformats.org/markup-compatibility/2006">
              <mc:Choice xmlns:v="urn:schemas-microsoft-com:vml" Requires="v">
                <p:oleObj spid="_x0000_s265223" name="Equation" r:id="rId4" imgW="2768600" imgH="381000" progId="">
                  <p:embed/>
                </p:oleObj>
              </mc:Choice>
              <mc:Fallback>
                <p:oleObj name="Equation" r:id="rId4" imgW="2768600" imgH="381000" progId="">
                  <p:embed/>
                  <p:pic>
                    <p:nvPicPr>
                      <p:cNvPr id="17203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1981200"/>
                        <a:ext cx="6934200" cy="954088"/>
                      </a:xfrm>
                      <a:prstGeom prst="rect">
                        <a:avLst/>
                      </a:prstGeom>
                      <a:solidFill>
                        <a:srgbClr val="67D967"/>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72036"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00200" y="3810000"/>
            <a:ext cx="2781300"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37"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15000" y="4191000"/>
            <a:ext cx="1971675" cy="1981200"/>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172038" name="Rectangle 10"/>
          <p:cNvSpPr>
            <a:spLocks noChangeArrowheads="1"/>
          </p:cNvSpPr>
          <p:nvPr/>
        </p:nvSpPr>
        <p:spPr bwMode="auto">
          <a:xfrm>
            <a:off x="2265363" y="4452938"/>
            <a:ext cx="1462087" cy="1463675"/>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72039" name="TextBox 11"/>
          <p:cNvSpPr txBox="1">
            <a:spLocks noChangeArrowheads="1"/>
          </p:cNvSpPr>
          <p:nvPr/>
        </p:nvSpPr>
        <p:spPr bwMode="auto">
          <a:xfrm>
            <a:off x="2514600" y="3276600"/>
            <a:ext cx="10429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i="1">
                <a:latin typeface="Times New Roman" panose="02020603050405020304" pitchFamily="18" charset="0"/>
                <a:cs typeface="Times New Roman" panose="02020603050405020304" pitchFamily="18" charset="0"/>
              </a:rPr>
              <a:t>I</a:t>
            </a:r>
            <a:r>
              <a:rPr lang="en-US" altLang="en-US">
                <a:latin typeface="Times New Roman" panose="02020603050405020304" pitchFamily="18" charset="0"/>
                <a:cs typeface="Times New Roman" panose="02020603050405020304" pitchFamily="18" charset="0"/>
              </a:rPr>
              <a:t>(</a:t>
            </a:r>
            <a:r>
              <a:rPr lang="en-US" altLang="en-US" i="1">
                <a:latin typeface="Times New Roman" panose="02020603050405020304" pitchFamily="18" charset="0"/>
                <a:cs typeface="Times New Roman" panose="02020603050405020304" pitchFamily="18" charset="0"/>
              </a:rPr>
              <a:t>x</a:t>
            </a:r>
            <a:r>
              <a:rPr lang="en-US" altLang="en-US">
                <a:latin typeface="Times New Roman" panose="02020603050405020304" pitchFamily="18" charset="0"/>
                <a:cs typeface="Times New Roman" panose="02020603050405020304" pitchFamily="18" charset="0"/>
              </a:rPr>
              <a:t>, </a:t>
            </a:r>
            <a:r>
              <a:rPr lang="en-US" altLang="en-US" i="1">
                <a:latin typeface="Times New Roman" panose="02020603050405020304" pitchFamily="18" charset="0"/>
                <a:cs typeface="Times New Roman" panose="02020603050405020304" pitchFamily="18" charset="0"/>
              </a:rPr>
              <a:t>y</a:t>
            </a:r>
            <a:r>
              <a:rPr lang="en-US" altLang="en-US">
                <a:latin typeface="Times New Roman" panose="02020603050405020304" pitchFamily="18" charset="0"/>
                <a:cs typeface="Times New Roman" panose="02020603050405020304" pitchFamily="18" charset="0"/>
              </a:rPr>
              <a:t>)</a:t>
            </a:r>
          </a:p>
        </p:txBody>
      </p:sp>
      <p:sp>
        <p:nvSpPr>
          <p:cNvPr id="172040" name="TextBox 12"/>
          <p:cNvSpPr txBox="1">
            <a:spLocks noChangeArrowheads="1"/>
          </p:cNvSpPr>
          <p:nvPr/>
        </p:nvSpPr>
        <p:spPr bwMode="auto">
          <a:xfrm>
            <a:off x="6196013" y="3590925"/>
            <a:ext cx="11636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i="1">
                <a:latin typeface="Times New Roman" panose="02020603050405020304" pitchFamily="18" charset="0"/>
                <a:cs typeface="Times New Roman" panose="02020603050405020304" pitchFamily="18" charset="0"/>
              </a:rPr>
              <a:t>E</a:t>
            </a:r>
            <a:r>
              <a:rPr lang="en-US" altLang="en-US">
                <a:latin typeface="Times New Roman" panose="02020603050405020304" pitchFamily="18" charset="0"/>
                <a:cs typeface="Times New Roman" panose="02020603050405020304" pitchFamily="18" charset="0"/>
              </a:rPr>
              <a:t>(</a:t>
            </a:r>
            <a:r>
              <a:rPr lang="en-US" altLang="en-US" i="1">
                <a:latin typeface="Times New Roman" panose="02020603050405020304" pitchFamily="18" charset="0"/>
                <a:cs typeface="Times New Roman" panose="02020603050405020304" pitchFamily="18" charset="0"/>
              </a:rPr>
              <a:t>u</a:t>
            </a:r>
            <a:r>
              <a:rPr lang="en-US" altLang="en-US">
                <a:latin typeface="Times New Roman" panose="02020603050405020304" pitchFamily="18" charset="0"/>
                <a:cs typeface="Times New Roman" panose="02020603050405020304" pitchFamily="18" charset="0"/>
              </a:rPr>
              <a:t>, </a:t>
            </a:r>
            <a:r>
              <a:rPr lang="en-US" altLang="en-US" i="1">
                <a:latin typeface="Times New Roman" panose="02020603050405020304" pitchFamily="18" charset="0"/>
                <a:cs typeface="Times New Roman" panose="02020603050405020304" pitchFamily="18" charset="0"/>
              </a:rPr>
              <a:t>v</a:t>
            </a:r>
            <a:r>
              <a:rPr lang="en-US" altLang="en-US">
                <a:latin typeface="Times New Roman" panose="02020603050405020304" pitchFamily="18" charset="0"/>
                <a:cs typeface="Times New Roman" panose="02020603050405020304" pitchFamily="18" charset="0"/>
              </a:rPr>
              <a:t>)</a:t>
            </a:r>
          </a:p>
        </p:txBody>
      </p:sp>
      <p:sp>
        <p:nvSpPr>
          <p:cNvPr id="172041" name="Rectangle 15"/>
          <p:cNvSpPr>
            <a:spLocks noChangeArrowheads="1"/>
          </p:cNvSpPr>
          <p:nvPr/>
        </p:nvSpPr>
        <p:spPr bwMode="auto">
          <a:xfrm>
            <a:off x="6629400" y="5084763"/>
            <a:ext cx="173038" cy="173037"/>
          </a:xfrm>
          <a:prstGeom prst="rect">
            <a:avLst/>
          </a:prstGeom>
          <a:noFill/>
          <a:ln w="25400" algn="ctr">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72042" name="TextBox 16"/>
          <p:cNvSpPr txBox="1">
            <a:spLocks noChangeArrowheads="1"/>
          </p:cNvSpPr>
          <p:nvPr/>
        </p:nvSpPr>
        <p:spPr bwMode="auto">
          <a:xfrm>
            <a:off x="6324600" y="5224463"/>
            <a:ext cx="7159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600" b="1" i="1">
                <a:solidFill>
                  <a:schemeClr val="bg1"/>
                </a:solidFill>
                <a:latin typeface="Times New Roman" panose="02020603050405020304" pitchFamily="18" charset="0"/>
                <a:cs typeface="Times New Roman" panose="02020603050405020304" pitchFamily="18" charset="0"/>
              </a:rPr>
              <a:t>E</a:t>
            </a:r>
            <a:r>
              <a:rPr lang="en-US" altLang="en-US" sz="1600" b="1">
                <a:solidFill>
                  <a:schemeClr val="bg1"/>
                </a:solidFill>
                <a:latin typeface="Times New Roman" panose="02020603050405020304" pitchFamily="18" charset="0"/>
                <a:cs typeface="Times New Roman" panose="02020603050405020304" pitchFamily="18" charset="0"/>
              </a:rPr>
              <a:t>(0,0)</a:t>
            </a:r>
          </a:p>
        </p:txBody>
      </p:sp>
      <p:sp>
        <p:nvSpPr>
          <p:cNvPr id="172043" name="TextBox 11"/>
          <p:cNvSpPr txBox="1">
            <a:spLocks noChangeArrowheads="1"/>
          </p:cNvSpPr>
          <p:nvPr/>
        </p:nvSpPr>
        <p:spPr bwMode="auto">
          <a:xfrm>
            <a:off x="2514600" y="5876925"/>
            <a:ext cx="11604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i="1">
                <a:solidFill>
                  <a:schemeClr val="bg1"/>
                </a:solidFill>
                <a:latin typeface="Times New Roman" panose="02020603050405020304" pitchFamily="18" charset="0"/>
                <a:cs typeface="Times New Roman" panose="02020603050405020304" pitchFamily="18" charset="0"/>
              </a:rPr>
              <a:t>w</a:t>
            </a:r>
            <a:r>
              <a:rPr lang="en-US" altLang="en-US">
                <a:solidFill>
                  <a:schemeClr val="bg1"/>
                </a:solidFill>
                <a:latin typeface="Times New Roman" panose="02020603050405020304" pitchFamily="18" charset="0"/>
                <a:cs typeface="Times New Roman" panose="02020603050405020304" pitchFamily="18" charset="0"/>
              </a:rPr>
              <a:t>(</a:t>
            </a:r>
            <a:r>
              <a:rPr lang="en-US" altLang="en-US" i="1">
                <a:solidFill>
                  <a:schemeClr val="bg1"/>
                </a:solidFill>
                <a:latin typeface="Times New Roman" panose="02020603050405020304" pitchFamily="18" charset="0"/>
                <a:cs typeface="Times New Roman" panose="02020603050405020304" pitchFamily="18" charset="0"/>
              </a:rPr>
              <a:t>x</a:t>
            </a:r>
            <a:r>
              <a:rPr lang="en-US" altLang="en-US">
                <a:solidFill>
                  <a:schemeClr val="bg1"/>
                </a:solidFill>
                <a:latin typeface="Times New Roman" panose="02020603050405020304" pitchFamily="18" charset="0"/>
                <a:cs typeface="Times New Roman" panose="02020603050405020304" pitchFamily="18" charset="0"/>
              </a:rPr>
              <a:t>, </a:t>
            </a:r>
            <a:r>
              <a:rPr lang="en-US" altLang="en-US" i="1">
                <a:solidFill>
                  <a:schemeClr val="bg1"/>
                </a:solidFill>
                <a:latin typeface="Times New Roman" panose="02020603050405020304" pitchFamily="18" charset="0"/>
                <a:cs typeface="Times New Roman" panose="02020603050405020304" pitchFamily="18" charset="0"/>
              </a:rPr>
              <a:t>y</a:t>
            </a:r>
            <a:r>
              <a:rPr lang="en-US" altLang="en-US">
                <a:solidFill>
                  <a:schemeClr val="bg1"/>
                </a:solidFill>
                <a:latin typeface="Times New Roman" panose="02020603050405020304" pitchFamily="18" charset="0"/>
                <a:cs typeface="Times New Roman" panose="02020603050405020304" pitchFamily="18" charset="0"/>
              </a:rPr>
              <a:t>)</a:t>
            </a:r>
          </a:p>
        </p:txBody>
      </p:sp>
      <p:sp>
        <p:nvSpPr>
          <p:cNvPr id="172044" name="Text Box 4"/>
          <p:cNvSpPr txBox="1">
            <a:spLocks noChangeArrowheads="1"/>
          </p:cNvSpPr>
          <p:nvPr/>
        </p:nvSpPr>
        <p:spPr bwMode="auto">
          <a:xfrm>
            <a:off x="1360488" y="914400"/>
            <a:ext cx="6684962"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a:cs typeface="Times New Roman" panose="02020603050405020304" pitchFamily="18" charset="0"/>
              </a:rPr>
              <a:t>Change in appearance of window </a:t>
            </a:r>
            <a:r>
              <a:rPr lang="en-US" altLang="en-US" i="1">
                <a:cs typeface="Times New Roman" panose="02020603050405020304" pitchFamily="18" charset="0"/>
              </a:rPr>
              <a:t>w</a:t>
            </a:r>
            <a:r>
              <a:rPr lang="en-US" altLang="en-US">
                <a:cs typeface="Times New Roman" panose="02020603050405020304" pitchFamily="18" charset="0"/>
              </a:rPr>
              <a:t>(</a:t>
            </a:r>
            <a:r>
              <a:rPr lang="en-US" altLang="en-US" i="1">
                <a:cs typeface="Times New Roman" panose="02020603050405020304" pitchFamily="18" charset="0"/>
              </a:rPr>
              <a:t>x</a:t>
            </a:r>
            <a:r>
              <a:rPr lang="en-US" altLang="en-US">
                <a:cs typeface="Times New Roman" panose="02020603050405020304" pitchFamily="18" charset="0"/>
              </a:rPr>
              <a:t>,</a:t>
            </a:r>
            <a:r>
              <a:rPr lang="en-US" altLang="en-US" i="1">
                <a:cs typeface="Times New Roman" panose="02020603050405020304" pitchFamily="18" charset="0"/>
              </a:rPr>
              <a:t>y</a:t>
            </a:r>
            <a:r>
              <a:rPr lang="en-US" altLang="en-US">
                <a:cs typeface="Times New Roman" panose="02020603050405020304" pitchFamily="18" charset="0"/>
              </a:rPr>
              <a:t>) </a:t>
            </a:r>
          </a:p>
          <a:p>
            <a:pPr algn="ctr" eaLnBrk="1" hangingPunct="1">
              <a:spcBef>
                <a:spcPct val="0"/>
              </a:spcBef>
            </a:pPr>
            <a:r>
              <a:rPr lang="en-US" altLang="en-US">
                <a:cs typeface="Times New Roman" panose="02020603050405020304" pitchFamily="18" charset="0"/>
              </a:rPr>
              <a:t>for the shift [</a:t>
            </a:r>
            <a:r>
              <a:rPr lang="en-US" altLang="en-US" i="1">
                <a:cs typeface="Times New Roman" panose="02020603050405020304" pitchFamily="18" charset="0"/>
              </a:rPr>
              <a:t>u,v</a:t>
            </a:r>
            <a:r>
              <a:rPr lang="en-US" altLang="en-US">
                <a:cs typeface="Times New Roman" panose="02020603050405020304" pitchFamily="18" charset="0"/>
              </a:rPr>
              <a:t>]:</a:t>
            </a:r>
            <a:endParaRPr lang="ru-RU" altLang="en-US">
              <a:cs typeface="Times New Roman" panose="02020603050405020304" pitchFamily="18" charset="0"/>
            </a:endParaRPr>
          </a:p>
        </p:txBody>
      </p:sp>
    </p:spTree>
    <p:extLst>
      <p:ext uri="{BB962C8B-B14F-4D97-AF65-F5344CB8AC3E}">
        <p14:creationId xmlns:p14="http://schemas.microsoft.com/office/powerpoint/2010/main" val="2381542632"/>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p:txBody>
          <a:bodyPr/>
          <a:lstStyle/>
          <a:p>
            <a:r>
              <a:rPr lang="en-US" altLang="en-US"/>
              <a:t>Corner Detection: Mathematics</a:t>
            </a:r>
            <a:endParaRPr lang="ru-RU" altLang="en-US"/>
          </a:p>
        </p:txBody>
      </p:sp>
      <p:graphicFrame>
        <p:nvGraphicFramePr>
          <p:cNvPr id="169987" name="Object 3"/>
          <p:cNvGraphicFramePr>
            <a:graphicFrameLocks noChangeAspect="1"/>
          </p:cNvGraphicFramePr>
          <p:nvPr/>
        </p:nvGraphicFramePr>
        <p:xfrm>
          <a:off x="1219200" y="1981200"/>
          <a:ext cx="6934200" cy="954088"/>
        </p:xfrm>
        <a:graphic>
          <a:graphicData uri="http://schemas.openxmlformats.org/presentationml/2006/ole">
            <mc:AlternateContent xmlns:mc="http://schemas.openxmlformats.org/markup-compatibility/2006">
              <mc:Choice xmlns:v="urn:schemas-microsoft-com:vml" Requires="v">
                <p:oleObj spid="_x0000_s266246" name="Equation" r:id="rId4" imgW="2768600" imgH="381000" progId="">
                  <p:embed/>
                </p:oleObj>
              </mc:Choice>
              <mc:Fallback>
                <p:oleObj name="Equation" r:id="rId4" imgW="2768600" imgH="381000" progId="">
                  <p:embed/>
                  <p:pic>
                    <p:nvPicPr>
                      <p:cNvPr id="16998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1981200"/>
                        <a:ext cx="6934200" cy="954088"/>
                      </a:xfrm>
                      <a:prstGeom prst="rect">
                        <a:avLst/>
                      </a:prstGeom>
                      <a:solidFill>
                        <a:srgbClr val="67D967"/>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9988" name="Text Box 4"/>
          <p:cNvSpPr txBox="1">
            <a:spLocks noChangeArrowheads="1"/>
          </p:cNvSpPr>
          <p:nvPr/>
        </p:nvSpPr>
        <p:spPr bwMode="auto">
          <a:xfrm>
            <a:off x="1360488" y="914400"/>
            <a:ext cx="6684962"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a:cs typeface="Times New Roman" panose="02020603050405020304" pitchFamily="18" charset="0"/>
              </a:rPr>
              <a:t>Change in appearance of window </a:t>
            </a:r>
            <a:r>
              <a:rPr lang="en-US" altLang="en-US" i="1">
                <a:cs typeface="Times New Roman" panose="02020603050405020304" pitchFamily="18" charset="0"/>
              </a:rPr>
              <a:t>w</a:t>
            </a:r>
            <a:r>
              <a:rPr lang="en-US" altLang="en-US">
                <a:cs typeface="Times New Roman" panose="02020603050405020304" pitchFamily="18" charset="0"/>
              </a:rPr>
              <a:t>(</a:t>
            </a:r>
            <a:r>
              <a:rPr lang="en-US" altLang="en-US" i="1">
                <a:cs typeface="Times New Roman" panose="02020603050405020304" pitchFamily="18" charset="0"/>
              </a:rPr>
              <a:t>x</a:t>
            </a:r>
            <a:r>
              <a:rPr lang="en-US" altLang="en-US">
                <a:cs typeface="Times New Roman" panose="02020603050405020304" pitchFamily="18" charset="0"/>
              </a:rPr>
              <a:t>,</a:t>
            </a:r>
            <a:r>
              <a:rPr lang="en-US" altLang="en-US" i="1">
                <a:cs typeface="Times New Roman" panose="02020603050405020304" pitchFamily="18" charset="0"/>
              </a:rPr>
              <a:t>y</a:t>
            </a:r>
            <a:r>
              <a:rPr lang="en-US" altLang="en-US">
                <a:cs typeface="Times New Roman" panose="02020603050405020304" pitchFamily="18" charset="0"/>
              </a:rPr>
              <a:t>) </a:t>
            </a:r>
          </a:p>
          <a:p>
            <a:pPr algn="ctr" eaLnBrk="1" hangingPunct="1">
              <a:spcBef>
                <a:spcPct val="0"/>
              </a:spcBef>
            </a:pPr>
            <a:r>
              <a:rPr lang="en-US" altLang="en-US">
                <a:cs typeface="Times New Roman" panose="02020603050405020304" pitchFamily="18" charset="0"/>
              </a:rPr>
              <a:t>for the shift [</a:t>
            </a:r>
            <a:r>
              <a:rPr lang="en-US" altLang="en-US" i="1">
                <a:cs typeface="Times New Roman" panose="02020603050405020304" pitchFamily="18" charset="0"/>
              </a:rPr>
              <a:t>u,v</a:t>
            </a:r>
            <a:r>
              <a:rPr lang="en-US" altLang="en-US">
                <a:cs typeface="Times New Roman" panose="02020603050405020304" pitchFamily="18" charset="0"/>
              </a:rPr>
              <a:t>]:</a:t>
            </a:r>
            <a:endParaRPr lang="ru-RU" altLang="en-US">
              <a:cs typeface="Times New Roman" panose="02020603050405020304" pitchFamily="18" charset="0"/>
            </a:endParaRPr>
          </a:p>
        </p:txBody>
      </p:sp>
      <p:pic>
        <p:nvPicPr>
          <p:cNvPr id="16998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00200" y="3810000"/>
            <a:ext cx="2781300"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9990"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15000" y="4191000"/>
            <a:ext cx="1971675" cy="1981200"/>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169991" name="Rectangle 10"/>
          <p:cNvSpPr>
            <a:spLocks noChangeArrowheads="1"/>
          </p:cNvSpPr>
          <p:nvPr/>
        </p:nvSpPr>
        <p:spPr bwMode="auto">
          <a:xfrm>
            <a:off x="2265363" y="4452938"/>
            <a:ext cx="1462087" cy="1463675"/>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69992" name="TextBox 11"/>
          <p:cNvSpPr txBox="1">
            <a:spLocks noChangeArrowheads="1"/>
          </p:cNvSpPr>
          <p:nvPr/>
        </p:nvSpPr>
        <p:spPr bwMode="auto">
          <a:xfrm>
            <a:off x="2514600" y="3276600"/>
            <a:ext cx="10429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i="1">
                <a:latin typeface="Times New Roman" panose="02020603050405020304" pitchFamily="18" charset="0"/>
                <a:cs typeface="Times New Roman" panose="02020603050405020304" pitchFamily="18" charset="0"/>
              </a:rPr>
              <a:t>I</a:t>
            </a:r>
            <a:r>
              <a:rPr lang="en-US" altLang="en-US">
                <a:latin typeface="Times New Roman" panose="02020603050405020304" pitchFamily="18" charset="0"/>
                <a:cs typeface="Times New Roman" panose="02020603050405020304" pitchFamily="18" charset="0"/>
              </a:rPr>
              <a:t>(</a:t>
            </a:r>
            <a:r>
              <a:rPr lang="en-US" altLang="en-US" i="1">
                <a:latin typeface="Times New Roman" panose="02020603050405020304" pitchFamily="18" charset="0"/>
                <a:cs typeface="Times New Roman" panose="02020603050405020304" pitchFamily="18" charset="0"/>
              </a:rPr>
              <a:t>x</a:t>
            </a:r>
            <a:r>
              <a:rPr lang="en-US" altLang="en-US">
                <a:latin typeface="Times New Roman" panose="02020603050405020304" pitchFamily="18" charset="0"/>
                <a:cs typeface="Times New Roman" panose="02020603050405020304" pitchFamily="18" charset="0"/>
              </a:rPr>
              <a:t>, </a:t>
            </a:r>
            <a:r>
              <a:rPr lang="en-US" altLang="en-US" i="1">
                <a:latin typeface="Times New Roman" panose="02020603050405020304" pitchFamily="18" charset="0"/>
                <a:cs typeface="Times New Roman" panose="02020603050405020304" pitchFamily="18" charset="0"/>
              </a:rPr>
              <a:t>y</a:t>
            </a:r>
            <a:r>
              <a:rPr lang="en-US" altLang="en-US">
                <a:latin typeface="Times New Roman" panose="02020603050405020304" pitchFamily="18" charset="0"/>
                <a:cs typeface="Times New Roman" panose="02020603050405020304" pitchFamily="18" charset="0"/>
              </a:rPr>
              <a:t>)</a:t>
            </a:r>
          </a:p>
        </p:txBody>
      </p:sp>
      <p:sp>
        <p:nvSpPr>
          <p:cNvPr id="169993" name="TextBox 12"/>
          <p:cNvSpPr txBox="1">
            <a:spLocks noChangeArrowheads="1"/>
          </p:cNvSpPr>
          <p:nvPr/>
        </p:nvSpPr>
        <p:spPr bwMode="auto">
          <a:xfrm>
            <a:off x="6196013" y="3590925"/>
            <a:ext cx="11636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i="1">
                <a:latin typeface="Times New Roman" panose="02020603050405020304" pitchFamily="18" charset="0"/>
                <a:cs typeface="Times New Roman" panose="02020603050405020304" pitchFamily="18" charset="0"/>
              </a:rPr>
              <a:t>E</a:t>
            </a:r>
            <a:r>
              <a:rPr lang="en-US" altLang="en-US">
                <a:latin typeface="Times New Roman" panose="02020603050405020304" pitchFamily="18" charset="0"/>
                <a:cs typeface="Times New Roman" panose="02020603050405020304" pitchFamily="18" charset="0"/>
              </a:rPr>
              <a:t>(</a:t>
            </a:r>
            <a:r>
              <a:rPr lang="en-US" altLang="en-US" i="1">
                <a:latin typeface="Times New Roman" panose="02020603050405020304" pitchFamily="18" charset="0"/>
                <a:cs typeface="Times New Roman" panose="02020603050405020304" pitchFamily="18" charset="0"/>
              </a:rPr>
              <a:t>u</a:t>
            </a:r>
            <a:r>
              <a:rPr lang="en-US" altLang="en-US">
                <a:latin typeface="Times New Roman" panose="02020603050405020304" pitchFamily="18" charset="0"/>
                <a:cs typeface="Times New Roman" panose="02020603050405020304" pitchFamily="18" charset="0"/>
              </a:rPr>
              <a:t>, </a:t>
            </a:r>
            <a:r>
              <a:rPr lang="en-US" altLang="en-US" i="1">
                <a:latin typeface="Times New Roman" panose="02020603050405020304" pitchFamily="18" charset="0"/>
                <a:cs typeface="Times New Roman" panose="02020603050405020304" pitchFamily="18" charset="0"/>
              </a:rPr>
              <a:t>v</a:t>
            </a:r>
            <a:r>
              <a:rPr lang="en-US" altLang="en-US">
                <a:latin typeface="Times New Roman" panose="02020603050405020304" pitchFamily="18" charset="0"/>
                <a:cs typeface="Times New Roman" panose="02020603050405020304" pitchFamily="18" charset="0"/>
              </a:rPr>
              <a:t>)</a:t>
            </a:r>
          </a:p>
        </p:txBody>
      </p:sp>
      <p:sp>
        <p:nvSpPr>
          <p:cNvPr id="14" name="Rectangle 13"/>
          <p:cNvSpPr>
            <a:spLocks noChangeArrowheads="1"/>
          </p:cNvSpPr>
          <p:nvPr/>
        </p:nvSpPr>
        <p:spPr bwMode="auto">
          <a:xfrm>
            <a:off x="2651125" y="4191000"/>
            <a:ext cx="1463675" cy="1463675"/>
          </a:xfrm>
          <a:prstGeom prst="rect">
            <a:avLst/>
          </a:prstGeom>
          <a:noFill/>
          <a:ln w="25400" algn="ctr">
            <a:solidFill>
              <a:srgbClr val="00FF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5" name="Rectangle 14"/>
          <p:cNvSpPr>
            <a:spLocks noChangeArrowheads="1"/>
          </p:cNvSpPr>
          <p:nvPr/>
        </p:nvSpPr>
        <p:spPr bwMode="auto">
          <a:xfrm>
            <a:off x="7159625" y="4745038"/>
            <a:ext cx="174625" cy="174625"/>
          </a:xfrm>
          <a:prstGeom prst="rect">
            <a:avLst/>
          </a:prstGeom>
          <a:noFill/>
          <a:ln w="25400" algn="ctr">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8" name="TextBox 17"/>
          <p:cNvSpPr txBox="1">
            <a:spLocks noChangeArrowheads="1"/>
          </p:cNvSpPr>
          <p:nvPr/>
        </p:nvSpPr>
        <p:spPr bwMode="auto">
          <a:xfrm>
            <a:off x="6858000" y="4876800"/>
            <a:ext cx="7159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600" b="1" i="1">
                <a:solidFill>
                  <a:schemeClr val="bg1"/>
                </a:solidFill>
                <a:latin typeface="Times New Roman" panose="02020603050405020304" pitchFamily="18" charset="0"/>
                <a:cs typeface="Times New Roman" panose="02020603050405020304" pitchFamily="18" charset="0"/>
              </a:rPr>
              <a:t>E</a:t>
            </a:r>
            <a:r>
              <a:rPr lang="en-US" altLang="en-US" sz="1600" b="1">
                <a:solidFill>
                  <a:schemeClr val="bg1"/>
                </a:solidFill>
                <a:latin typeface="Times New Roman" panose="02020603050405020304" pitchFamily="18" charset="0"/>
                <a:cs typeface="Times New Roman" panose="02020603050405020304" pitchFamily="18" charset="0"/>
              </a:rPr>
              <a:t>(3,2)</a:t>
            </a:r>
          </a:p>
        </p:txBody>
      </p:sp>
      <p:sp>
        <p:nvSpPr>
          <p:cNvPr id="169997" name="TextBox 11"/>
          <p:cNvSpPr txBox="1">
            <a:spLocks noChangeArrowheads="1"/>
          </p:cNvSpPr>
          <p:nvPr/>
        </p:nvSpPr>
        <p:spPr bwMode="auto">
          <a:xfrm>
            <a:off x="2514600" y="5876925"/>
            <a:ext cx="11604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i="1">
                <a:solidFill>
                  <a:schemeClr val="bg1"/>
                </a:solidFill>
                <a:latin typeface="Times New Roman" panose="02020603050405020304" pitchFamily="18" charset="0"/>
                <a:cs typeface="Times New Roman" panose="02020603050405020304" pitchFamily="18" charset="0"/>
              </a:rPr>
              <a:t>w</a:t>
            </a:r>
            <a:r>
              <a:rPr lang="en-US" altLang="en-US">
                <a:solidFill>
                  <a:schemeClr val="bg1"/>
                </a:solidFill>
                <a:latin typeface="Times New Roman" panose="02020603050405020304" pitchFamily="18" charset="0"/>
                <a:cs typeface="Times New Roman" panose="02020603050405020304" pitchFamily="18" charset="0"/>
              </a:rPr>
              <a:t>(</a:t>
            </a:r>
            <a:r>
              <a:rPr lang="en-US" altLang="en-US" i="1">
                <a:solidFill>
                  <a:schemeClr val="bg1"/>
                </a:solidFill>
                <a:latin typeface="Times New Roman" panose="02020603050405020304" pitchFamily="18" charset="0"/>
                <a:cs typeface="Times New Roman" panose="02020603050405020304" pitchFamily="18" charset="0"/>
              </a:rPr>
              <a:t>x</a:t>
            </a:r>
            <a:r>
              <a:rPr lang="en-US" altLang="en-US">
                <a:solidFill>
                  <a:schemeClr val="bg1"/>
                </a:solidFill>
                <a:latin typeface="Times New Roman" panose="02020603050405020304" pitchFamily="18" charset="0"/>
                <a:cs typeface="Times New Roman" panose="02020603050405020304" pitchFamily="18" charset="0"/>
              </a:rPr>
              <a:t>, </a:t>
            </a:r>
            <a:r>
              <a:rPr lang="en-US" altLang="en-US" i="1">
                <a:solidFill>
                  <a:schemeClr val="bg1"/>
                </a:solidFill>
                <a:latin typeface="Times New Roman" panose="02020603050405020304" pitchFamily="18" charset="0"/>
                <a:cs typeface="Times New Roman" panose="02020603050405020304" pitchFamily="18" charset="0"/>
              </a:rPr>
              <a:t>y</a:t>
            </a:r>
            <a:r>
              <a:rPr lang="en-US" altLang="en-US">
                <a:solidFill>
                  <a:schemeClr val="bg1"/>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51709384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8"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4"/>
          <a:stretch>
            <a:fillRect/>
          </a:stretch>
        </p:blipFill>
        <p:spPr>
          <a:xfrm>
            <a:off x="2750622" y="274638"/>
            <a:ext cx="6393378" cy="6407892"/>
          </a:xfrm>
          <a:prstGeom prst="rect">
            <a:avLst/>
          </a:prstGeom>
        </p:spPr>
      </p:pic>
      <p:sp>
        <p:nvSpPr>
          <p:cNvPr id="10" name="TextBox 9"/>
          <p:cNvSpPr txBox="1"/>
          <p:nvPr/>
        </p:nvSpPr>
        <p:spPr>
          <a:xfrm>
            <a:off x="609600" y="6004236"/>
            <a:ext cx="2514600" cy="400110"/>
          </a:xfrm>
          <a:prstGeom prst="rect">
            <a:avLst/>
          </a:prstGeom>
          <a:noFill/>
        </p:spPr>
        <p:txBody>
          <a:bodyPr wrap="square" rtlCol="0">
            <a:spAutoFit/>
          </a:bodyPr>
          <a:lstStyle/>
          <a:p>
            <a:r>
              <a:rPr lang="en-US" sz="2000" dirty="0"/>
              <a:t>Inverted, and in 3D!</a:t>
            </a:r>
            <a:endParaRPr lang="en-US" dirty="0"/>
          </a:p>
        </p:txBody>
      </p:sp>
      <p:sp>
        <p:nvSpPr>
          <p:cNvPr id="2" name="Title 1"/>
          <p:cNvSpPr>
            <a:spLocks noGrp="1"/>
          </p:cNvSpPr>
          <p:nvPr>
            <p:ph type="title"/>
          </p:nvPr>
        </p:nvSpPr>
        <p:spPr>
          <a:xfrm>
            <a:off x="457200" y="274638"/>
            <a:ext cx="2819400" cy="1143000"/>
          </a:xfrm>
        </p:spPr>
        <p:txBody>
          <a:bodyPr/>
          <a:lstStyle/>
          <a:p>
            <a:r>
              <a:rPr lang="en-US" dirty="0"/>
              <a:t>TPS Time</a:t>
            </a:r>
          </a:p>
        </p:txBody>
      </p:sp>
      <p:graphicFrame>
        <p:nvGraphicFramePr>
          <p:cNvPr id="12" name="Object 3"/>
          <p:cNvGraphicFramePr>
            <a:graphicFrameLocks noChangeAspect="1"/>
          </p:cNvGraphicFramePr>
          <p:nvPr>
            <p:extLst>
              <p:ext uri="{D42A27DB-BD31-4B8C-83A1-F6EECF244321}">
                <p14:modId xmlns:p14="http://schemas.microsoft.com/office/powerpoint/2010/main" val="499932932"/>
              </p:ext>
            </p:extLst>
          </p:nvPr>
        </p:nvGraphicFramePr>
        <p:xfrm>
          <a:off x="152401" y="2019108"/>
          <a:ext cx="4038600" cy="555678"/>
        </p:xfrm>
        <a:graphic>
          <a:graphicData uri="http://schemas.openxmlformats.org/presentationml/2006/ole">
            <mc:AlternateContent xmlns:mc="http://schemas.openxmlformats.org/markup-compatibility/2006">
              <mc:Choice xmlns:v="urn:schemas-microsoft-com:vml" Requires="v">
                <p:oleObj spid="_x0000_s269318" name="Equation" r:id="rId5" imgW="2768600" imgH="381000" progId="">
                  <p:embed/>
                </p:oleObj>
              </mc:Choice>
              <mc:Fallback>
                <p:oleObj name="Equation" r:id="rId5" imgW="2768600" imgH="381000" progId="">
                  <p:embed/>
                  <p:pic>
                    <p:nvPicPr>
                      <p:cNvPr id="172035"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1" y="2019108"/>
                        <a:ext cx="4038600" cy="555678"/>
                      </a:xfrm>
                      <a:prstGeom prst="rect">
                        <a:avLst/>
                      </a:prstGeom>
                      <a:solidFill>
                        <a:srgbClr val="67D967"/>
                      </a:solidFill>
                      <a:ln>
                        <a:noFill/>
                      </a:ln>
                      <a:extLst/>
                    </p:spPr>
                  </p:pic>
                </p:oleObj>
              </mc:Fallback>
            </mc:AlternateContent>
          </a:graphicData>
        </a:graphic>
      </p:graphicFrame>
      <p:pic>
        <p:nvPicPr>
          <p:cNvPr id="5" name="Picture 4"/>
          <p:cNvPicPr>
            <a:picLocks noChangeAspect="1"/>
          </p:cNvPicPr>
          <p:nvPr/>
        </p:nvPicPr>
        <p:blipFill>
          <a:blip r:embed="rId7"/>
          <a:stretch>
            <a:fillRect/>
          </a:stretch>
        </p:blipFill>
        <p:spPr>
          <a:xfrm>
            <a:off x="1195199" y="3733800"/>
            <a:ext cx="1098223" cy="592957"/>
          </a:xfrm>
          <a:prstGeom prst="rect">
            <a:avLst/>
          </a:prstGeom>
        </p:spPr>
      </p:pic>
      <p:pic>
        <p:nvPicPr>
          <p:cNvPr id="14" name="Picture 13"/>
          <p:cNvPicPr>
            <a:picLocks noChangeAspect="1"/>
          </p:cNvPicPr>
          <p:nvPr/>
        </p:nvPicPr>
        <p:blipFill>
          <a:blip r:embed="rId7"/>
          <a:stretch>
            <a:fillRect/>
          </a:stretch>
        </p:blipFill>
        <p:spPr>
          <a:xfrm>
            <a:off x="1196980" y="5319998"/>
            <a:ext cx="1098223" cy="592957"/>
          </a:xfrm>
          <a:prstGeom prst="rect">
            <a:avLst/>
          </a:prstGeom>
        </p:spPr>
      </p:pic>
    </p:spTree>
    <p:extLst>
      <p:ext uri="{BB962C8B-B14F-4D97-AF65-F5344CB8AC3E}">
        <p14:creationId xmlns:p14="http://schemas.microsoft.com/office/powerpoint/2010/main" val="24723554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p:txBody>
          <a:bodyPr/>
          <a:lstStyle/>
          <a:p>
            <a:r>
              <a:rPr lang="en-US" altLang="en-US"/>
              <a:t>Finding Corners</a:t>
            </a:r>
          </a:p>
        </p:txBody>
      </p:sp>
      <p:sp>
        <p:nvSpPr>
          <p:cNvPr id="1159173" name="Rectangle 5"/>
          <p:cNvSpPr>
            <a:spLocks noGrp="1" noChangeArrowheads="1"/>
          </p:cNvSpPr>
          <p:nvPr>
            <p:ph type="body" idx="1"/>
          </p:nvPr>
        </p:nvSpPr>
        <p:spPr>
          <a:xfrm>
            <a:off x="609600" y="3352800"/>
            <a:ext cx="7772400" cy="2286000"/>
          </a:xfrm>
        </p:spPr>
        <p:txBody>
          <a:bodyPr/>
          <a:lstStyle/>
          <a:p>
            <a:pPr>
              <a:buFontTx/>
              <a:buChar char="•"/>
            </a:pPr>
            <a:r>
              <a:rPr lang="en-US" altLang="en-US"/>
              <a:t>Key property: in the region around a corner, image gradient has two or more dominant directions</a:t>
            </a:r>
          </a:p>
          <a:p>
            <a:pPr>
              <a:buFontTx/>
              <a:buChar char="•"/>
            </a:pPr>
            <a:r>
              <a:rPr lang="en-US" altLang="en-US"/>
              <a:t>Corners are repeatable and distinctive</a:t>
            </a:r>
          </a:p>
        </p:txBody>
      </p:sp>
      <p:graphicFrame>
        <p:nvGraphicFramePr>
          <p:cNvPr id="167940" name="Object 12"/>
          <p:cNvGraphicFramePr>
            <a:graphicFrameLocks noGrp="1" noChangeAspect="1"/>
          </p:cNvGraphicFramePr>
          <p:nvPr>
            <p:ph sz="half" idx="4294967295"/>
          </p:nvPr>
        </p:nvGraphicFramePr>
        <p:xfrm>
          <a:off x="1447800" y="935038"/>
          <a:ext cx="6248400" cy="2265362"/>
        </p:xfrm>
        <a:graphic>
          <a:graphicData uri="http://schemas.openxmlformats.org/presentationml/2006/ole">
            <mc:AlternateContent xmlns:mc="http://schemas.openxmlformats.org/markup-compatibility/2006">
              <mc:Choice xmlns:v="urn:schemas-microsoft-com:vml" Requires="v">
                <p:oleObj spid="_x0000_s167951" name="Bitmap Image" r:id="rId4" imgW="7411485" imgH="2685714" progId="PBrush">
                  <p:embed/>
                </p:oleObj>
              </mc:Choice>
              <mc:Fallback>
                <p:oleObj name="Bitmap Image" r:id="rId4" imgW="7411485" imgH="2685714" progId="PBrush">
                  <p:embed/>
                  <p:pic>
                    <p:nvPicPr>
                      <p:cNvPr id="0" name="Object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935038"/>
                        <a:ext cx="6248400" cy="2265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7941" name="Rectangle 14"/>
          <p:cNvSpPr>
            <a:spLocks noChangeArrowheads="1"/>
          </p:cNvSpPr>
          <p:nvPr/>
        </p:nvSpPr>
        <p:spPr bwMode="auto">
          <a:xfrm>
            <a:off x="457200" y="5759450"/>
            <a:ext cx="8305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nSpc>
                <a:spcPct val="90000"/>
              </a:lnSpc>
            </a:pPr>
            <a:r>
              <a:rPr lang="en-US" altLang="en-US" sz="2000"/>
              <a:t>C.Harris and M.Stephens. </a:t>
            </a:r>
            <a:r>
              <a:rPr lang="en-US" altLang="en-US" sz="2000">
                <a:hlinkClick r:id="rId6"/>
              </a:rPr>
              <a:t>"A Combined Corner and Edge Detector.“</a:t>
            </a:r>
            <a:r>
              <a:rPr lang="en-US" altLang="en-US" sz="2000"/>
              <a:t> </a:t>
            </a:r>
            <a:r>
              <a:rPr lang="en-US" altLang="en-US" sz="2000" i="1"/>
              <a:t>Proceedings of the 4th Alvey Vision Conference</a:t>
            </a:r>
            <a:r>
              <a:rPr lang="en-US" altLang="en-US" sz="2000"/>
              <a:t>: pages 147--151.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5917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5917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917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685800" y="228600"/>
            <a:ext cx="7772400" cy="533400"/>
          </a:xfrm>
        </p:spPr>
        <p:txBody>
          <a:bodyPr/>
          <a:lstStyle/>
          <a:p>
            <a:r>
              <a:rPr lang="en-US" altLang="en-US" sz="3000"/>
              <a:t>Corner Detection: Basic Idea</a:t>
            </a:r>
            <a:endParaRPr lang="ru-RU" altLang="en-US" sz="3000"/>
          </a:p>
        </p:txBody>
      </p:sp>
      <p:sp>
        <p:nvSpPr>
          <p:cNvPr id="165891" name="Rectangle 3"/>
          <p:cNvSpPr>
            <a:spLocks noGrp="1" noChangeArrowheads="1"/>
          </p:cNvSpPr>
          <p:nvPr>
            <p:ph type="body" idx="1"/>
          </p:nvPr>
        </p:nvSpPr>
        <p:spPr>
          <a:xfrm>
            <a:off x="685800" y="990600"/>
            <a:ext cx="7467600" cy="1828800"/>
          </a:xfrm>
        </p:spPr>
        <p:txBody>
          <a:bodyPr/>
          <a:lstStyle/>
          <a:p>
            <a:pPr>
              <a:lnSpc>
                <a:spcPct val="90000"/>
              </a:lnSpc>
              <a:buFontTx/>
              <a:buChar char="•"/>
            </a:pPr>
            <a:r>
              <a:rPr lang="en-US" altLang="en-US" dirty="0"/>
              <a:t>We might recognize the point by looking through a small window.</a:t>
            </a:r>
          </a:p>
          <a:p>
            <a:pPr>
              <a:lnSpc>
                <a:spcPct val="90000"/>
              </a:lnSpc>
              <a:buFontTx/>
              <a:buChar char="•"/>
            </a:pPr>
            <a:r>
              <a:rPr lang="en-US" altLang="en-US" dirty="0"/>
              <a:t>We want a window shift in </a:t>
            </a:r>
            <a:r>
              <a:rPr lang="en-US" altLang="en-US" i="1" dirty="0"/>
              <a:t>any</a:t>
            </a:r>
            <a:r>
              <a:rPr lang="en-US" altLang="en-US" dirty="0"/>
              <a:t> </a:t>
            </a:r>
            <a:r>
              <a:rPr lang="en-US" altLang="en-US" i="1" dirty="0"/>
              <a:t>direction</a:t>
            </a:r>
            <a:r>
              <a:rPr lang="en-US" altLang="en-US" dirty="0"/>
              <a:t> to give </a:t>
            </a:r>
            <a:r>
              <a:rPr lang="en-US" altLang="en-US" i="1" dirty="0"/>
              <a:t>a large change</a:t>
            </a:r>
            <a:r>
              <a:rPr lang="en-US" altLang="en-US" dirty="0"/>
              <a:t> in intensity.</a:t>
            </a:r>
            <a:endParaRPr lang="ru-RU" altLang="en-US" dirty="0"/>
          </a:p>
        </p:txBody>
      </p:sp>
      <p:grpSp>
        <p:nvGrpSpPr>
          <p:cNvPr id="2" name="Group 29"/>
          <p:cNvGrpSpPr>
            <a:grpSpLocks/>
          </p:cNvGrpSpPr>
          <p:nvPr/>
        </p:nvGrpSpPr>
        <p:grpSpPr bwMode="auto">
          <a:xfrm>
            <a:off x="3429000" y="2895600"/>
            <a:ext cx="2438400" cy="3887788"/>
            <a:chOff x="2160" y="1824"/>
            <a:chExt cx="1536" cy="2449"/>
          </a:xfrm>
        </p:grpSpPr>
        <p:pic>
          <p:nvPicPr>
            <p:cNvPr id="165910" name="Picture 8" descr="cor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0" y="1824"/>
              <a:ext cx="1440" cy="144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5911" name="Text Box 11"/>
            <p:cNvSpPr txBox="1">
              <a:spLocks noChangeArrowheads="1"/>
            </p:cNvSpPr>
            <p:nvPr/>
          </p:nvSpPr>
          <p:spPr bwMode="auto">
            <a:xfrm>
              <a:off x="2160" y="3284"/>
              <a:ext cx="1536" cy="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2400" dirty="0">
                  <a:solidFill>
                    <a:srgbClr val="003399"/>
                  </a:solidFill>
                  <a:latin typeface="Arial Unicode MS" panose="020B0604020202020204" pitchFamily="34" charset="-128"/>
                  <a:cs typeface="Times New Roman" panose="02020603050405020304" pitchFamily="18" charset="0"/>
                </a:rPr>
                <a:t>“Edge”</a:t>
              </a:r>
              <a:r>
                <a:rPr lang="en-US" altLang="en-US" sz="2400" dirty="0">
                  <a:latin typeface="Arial Unicode MS" panose="020B0604020202020204" pitchFamily="34" charset="-128"/>
                  <a:cs typeface="Times New Roman" panose="02020603050405020304" pitchFamily="18" charset="0"/>
                </a:rPr>
                <a:t>:</a:t>
              </a:r>
              <a:br>
                <a:rPr lang="en-US" altLang="en-US" sz="2400" dirty="0">
                  <a:latin typeface="Arial Unicode MS" panose="020B0604020202020204" pitchFamily="34" charset="-128"/>
                  <a:cs typeface="Times New Roman" panose="02020603050405020304" pitchFamily="18" charset="0"/>
                </a:rPr>
              </a:br>
              <a:r>
                <a:rPr lang="en-US" altLang="en-US" sz="2400" dirty="0">
                  <a:latin typeface="Arial Unicode MS" panose="020B0604020202020204" pitchFamily="34" charset="-128"/>
                  <a:cs typeface="Times New Roman" panose="02020603050405020304" pitchFamily="18" charset="0"/>
                </a:rPr>
                <a:t>no change along the edge direction</a:t>
              </a:r>
              <a:endParaRPr lang="ru-RU" altLang="en-US" sz="2400" dirty="0">
                <a:latin typeface="Arial Unicode MS" panose="020B0604020202020204" pitchFamily="34" charset="-128"/>
                <a:cs typeface="Times New Roman" panose="02020603050405020304" pitchFamily="18" charset="0"/>
              </a:endParaRPr>
            </a:p>
          </p:txBody>
        </p:sp>
        <p:sp>
          <p:nvSpPr>
            <p:cNvPr id="165912" name="Rectangle 14"/>
            <p:cNvSpPr>
              <a:spLocks noChangeArrowheads="1"/>
            </p:cNvSpPr>
            <p:nvPr/>
          </p:nvSpPr>
          <p:spPr bwMode="auto">
            <a:xfrm>
              <a:off x="2496" y="2496"/>
              <a:ext cx="432" cy="432"/>
            </a:xfrm>
            <a:prstGeom prst="rect">
              <a:avLst/>
            </a:prstGeom>
            <a:solidFill>
              <a:srgbClr val="FFCC99">
                <a:alpha val="39999"/>
              </a:srgb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65913" name="Line 16"/>
            <p:cNvSpPr>
              <a:spLocks noChangeShapeType="1"/>
            </p:cNvSpPr>
            <p:nvPr/>
          </p:nvSpPr>
          <p:spPr bwMode="auto">
            <a:xfrm flipV="1">
              <a:off x="2352" y="2544"/>
              <a:ext cx="0" cy="336"/>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3" name="Group 30"/>
          <p:cNvGrpSpPr>
            <a:grpSpLocks/>
          </p:cNvGrpSpPr>
          <p:nvPr/>
        </p:nvGrpSpPr>
        <p:grpSpPr bwMode="auto">
          <a:xfrm>
            <a:off x="6019800" y="2895600"/>
            <a:ext cx="2667000" cy="3887788"/>
            <a:chOff x="3792" y="1824"/>
            <a:chExt cx="1680" cy="2449"/>
          </a:xfrm>
        </p:grpSpPr>
        <p:pic>
          <p:nvPicPr>
            <p:cNvPr id="165903" name="Picture 9" descr="cor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2" y="1824"/>
              <a:ext cx="1440" cy="144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5904" name="Text Box 12"/>
            <p:cNvSpPr txBox="1">
              <a:spLocks noChangeArrowheads="1"/>
            </p:cNvSpPr>
            <p:nvPr/>
          </p:nvSpPr>
          <p:spPr bwMode="auto">
            <a:xfrm>
              <a:off x="3936" y="3284"/>
              <a:ext cx="1536" cy="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2400" dirty="0">
                  <a:solidFill>
                    <a:srgbClr val="003399"/>
                  </a:solidFill>
                  <a:latin typeface="Arial Unicode MS" panose="020B0604020202020204" pitchFamily="34" charset="-128"/>
                  <a:cs typeface="Times New Roman" panose="02020603050405020304" pitchFamily="18" charset="0"/>
                </a:rPr>
                <a:t>“Corner”</a:t>
              </a:r>
              <a:r>
                <a:rPr lang="en-US" altLang="en-US" sz="2400" dirty="0">
                  <a:latin typeface="Arial Unicode MS" panose="020B0604020202020204" pitchFamily="34" charset="-128"/>
                  <a:cs typeface="Times New Roman" panose="02020603050405020304" pitchFamily="18" charset="0"/>
                </a:rPr>
                <a:t>:</a:t>
              </a:r>
              <a:br>
                <a:rPr lang="en-US" altLang="en-US" sz="2400" dirty="0">
                  <a:latin typeface="Arial Unicode MS" panose="020B0604020202020204" pitchFamily="34" charset="-128"/>
                  <a:cs typeface="Times New Roman" panose="02020603050405020304" pitchFamily="18" charset="0"/>
                </a:rPr>
              </a:br>
              <a:r>
                <a:rPr lang="en-US" altLang="en-US" sz="2400" dirty="0">
                  <a:latin typeface="Arial Unicode MS" panose="020B0604020202020204" pitchFamily="34" charset="-128"/>
                  <a:cs typeface="Times New Roman" panose="02020603050405020304" pitchFamily="18" charset="0"/>
                </a:rPr>
                <a:t>significant change in all directions</a:t>
              </a:r>
              <a:endParaRPr lang="ru-RU" altLang="en-US" sz="2400" dirty="0">
                <a:latin typeface="Arial Unicode MS" panose="020B0604020202020204" pitchFamily="34" charset="-128"/>
                <a:cs typeface="Times New Roman" panose="02020603050405020304" pitchFamily="18" charset="0"/>
              </a:endParaRPr>
            </a:p>
          </p:txBody>
        </p:sp>
        <p:sp>
          <p:nvSpPr>
            <p:cNvPr id="165905" name="Rectangle 17"/>
            <p:cNvSpPr>
              <a:spLocks noChangeArrowheads="1"/>
            </p:cNvSpPr>
            <p:nvPr/>
          </p:nvSpPr>
          <p:spPr bwMode="auto">
            <a:xfrm>
              <a:off x="4224" y="2016"/>
              <a:ext cx="432" cy="432"/>
            </a:xfrm>
            <a:prstGeom prst="rect">
              <a:avLst/>
            </a:prstGeom>
            <a:solidFill>
              <a:srgbClr val="FFCC99">
                <a:alpha val="39999"/>
              </a:srgb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65906" name="Line 18"/>
            <p:cNvSpPr>
              <a:spLocks noChangeShapeType="1"/>
            </p:cNvSpPr>
            <p:nvPr/>
          </p:nvSpPr>
          <p:spPr bwMode="auto">
            <a:xfrm flipH="1">
              <a:off x="4080" y="2448"/>
              <a:ext cx="144" cy="14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5907" name="Line 20"/>
            <p:cNvSpPr>
              <a:spLocks noChangeShapeType="1"/>
            </p:cNvSpPr>
            <p:nvPr/>
          </p:nvSpPr>
          <p:spPr bwMode="auto">
            <a:xfrm flipH="1" flipV="1">
              <a:off x="4080" y="1872"/>
              <a:ext cx="144" cy="14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5908" name="Line 21"/>
            <p:cNvSpPr>
              <a:spLocks noChangeShapeType="1"/>
            </p:cNvSpPr>
            <p:nvPr/>
          </p:nvSpPr>
          <p:spPr bwMode="auto">
            <a:xfrm>
              <a:off x="4656" y="2448"/>
              <a:ext cx="144" cy="144"/>
            </a:xfrm>
            <a:prstGeom prst="line">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5909" name="Line 22"/>
            <p:cNvSpPr>
              <a:spLocks noChangeShapeType="1"/>
            </p:cNvSpPr>
            <p:nvPr/>
          </p:nvSpPr>
          <p:spPr bwMode="auto">
            <a:xfrm flipV="1">
              <a:off x="4656" y="1872"/>
              <a:ext cx="144" cy="14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4" name="Group 28"/>
          <p:cNvGrpSpPr>
            <a:grpSpLocks/>
          </p:cNvGrpSpPr>
          <p:nvPr/>
        </p:nvGrpSpPr>
        <p:grpSpPr bwMode="auto">
          <a:xfrm>
            <a:off x="762000" y="2895600"/>
            <a:ext cx="2362200" cy="3517900"/>
            <a:chOff x="480" y="1824"/>
            <a:chExt cx="1488" cy="2216"/>
          </a:xfrm>
        </p:grpSpPr>
        <p:pic>
          <p:nvPicPr>
            <p:cNvPr id="165896" name="Picture 7" descr="cor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 y="1824"/>
              <a:ext cx="1440" cy="144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5897" name="Text Box 10"/>
            <p:cNvSpPr txBox="1">
              <a:spLocks noChangeArrowheads="1"/>
            </p:cNvSpPr>
            <p:nvPr/>
          </p:nvSpPr>
          <p:spPr bwMode="auto">
            <a:xfrm>
              <a:off x="480" y="3284"/>
              <a:ext cx="1296" cy="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2400" dirty="0">
                  <a:solidFill>
                    <a:srgbClr val="003399"/>
                  </a:solidFill>
                  <a:latin typeface="Arial Unicode MS" panose="020B0604020202020204" pitchFamily="34" charset="-128"/>
                  <a:cs typeface="Times New Roman" panose="02020603050405020304" pitchFamily="18" charset="0"/>
                </a:rPr>
                <a:t>“Flat”</a:t>
              </a:r>
              <a:r>
                <a:rPr lang="en-US" altLang="en-US" sz="2400" dirty="0">
                  <a:latin typeface="Arial Unicode MS" panose="020B0604020202020204" pitchFamily="34" charset="-128"/>
                  <a:cs typeface="Times New Roman" panose="02020603050405020304" pitchFamily="18" charset="0"/>
                </a:rPr>
                <a:t> region:</a:t>
              </a:r>
              <a:br>
                <a:rPr lang="en-US" altLang="en-US" sz="2400" dirty="0">
                  <a:latin typeface="Arial Unicode MS" panose="020B0604020202020204" pitchFamily="34" charset="-128"/>
                  <a:cs typeface="Times New Roman" panose="02020603050405020304" pitchFamily="18" charset="0"/>
                </a:rPr>
              </a:br>
              <a:r>
                <a:rPr lang="en-US" altLang="en-US" sz="2400" dirty="0">
                  <a:latin typeface="Arial Unicode MS" panose="020B0604020202020204" pitchFamily="34" charset="-128"/>
                  <a:cs typeface="Times New Roman" panose="02020603050405020304" pitchFamily="18" charset="0"/>
                </a:rPr>
                <a:t>no change in all directions</a:t>
              </a:r>
              <a:endParaRPr lang="ru-RU" altLang="en-US" sz="2400" dirty="0">
                <a:latin typeface="Arial Unicode MS" panose="020B0604020202020204" pitchFamily="34" charset="-128"/>
                <a:cs typeface="Times New Roman" panose="02020603050405020304" pitchFamily="18" charset="0"/>
              </a:endParaRPr>
            </a:p>
          </p:txBody>
        </p:sp>
        <p:sp>
          <p:nvSpPr>
            <p:cNvPr id="165898" name="Rectangle 13"/>
            <p:cNvSpPr>
              <a:spLocks noChangeArrowheads="1"/>
            </p:cNvSpPr>
            <p:nvPr/>
          </p:nvSpPr>
          <p:spPr bwMode="auto">
            <a:xfrm>
              <a:off x="1344" y="2496"/>
              <a:ext cx="432" cy="432"/>
            </a:xfrm>
            <a:prstGeom prst="rect">
              <a:avLst/>
            </a:prstGeom>
            <a:solidFill>
              <a:srgbClr val="FFCC99">
                <a:alpha val="39999"/>
              </a:srgb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65899" name="Line 23"/>
            <p:cNvSpPr>
              <a:spLocks noChangeShapeType="1"/>
            </p:cNvSpPr>
            <p:nvPr/>
          </p:nvSpPr>
          <p:spPr bwMode="auto">
            <a:xfrm>
              <a:off x="1776" y="2928"/>
              <a:ext cx="144" cy="144"/>
            </a:xfrm>
            <a:prstGeom prst="line">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5900" name="Line 24"/>
            <p:cNvSpPr>
              <a:spLocks noChangeShapeType="1"/>
            </p:cNvSpPr>
            <p:nvPr/>
          </p:nvSpPr>
          <p:spPr bwMode="auto">
            <a:xfrm flipH="1">
              <a:off x="1200" y="2928"/>
              <a:ext cx="144" cy="144"/>
            </a:xfrm>
            <a:prstGeom prst="line">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5901" name="Line 25"/>
            <p:cNvSpPr>
              <a:spLocks noChangeShapeType="1"/>
            </p:cNvSpPr>
            <p:nvPr/>
          </p:nvSpPr>
          <p:spPr bwMode="auto">
            <a:xfrm flipH="1" flipV="1">
              <a:off x="1200" y="2352"/>
              <a:ext cx="144" cy="144"/>
            </a:xfrm>
            <a:prstGeom prst="line">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5902" name="Line 26"/>
            <p:cNvSpPr>
              <a:spLocks noChangeShapeType="1"/>
            </p:cNvSpPr>
            <p:nvPr/>
          </p:nvSpPr>
          <p:spPr bwMode="auto">
            <a:xfrm flipV="1">
              <a:off x="1776" y="2352"/>
              <a:ext cx="144" cy="144"/>
            </a:xfrm>
            <a:prstGeom prst="line">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165895" name="Text Box 27"/>
          <p:cNvSpPr txBox="1">
            <a:spLocks noChangeArrowheads="1"/>
          </p:cNvSpPr>
          <p:nvPr/>
        </p:nvSpPr>
        <p:spPr bwMode="auto">
          <a:xfrm>
            <a:off x="47625" y="6553200"/>
            <a:ext cx="14763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1400"/>
              <a:t>Source: A. Efros</a:t>
            </a:r>
          </a:p>
        </p:txBody>
      </p:sp>
    </p:spTree>
    <p:extLst>
      <p:ext uri="{BB962C8B-B14F-4D97-AF65-F5344CB8AC3E}">
        <p14:creationId xmlns:p14="http://schemas.microsoft.com/office/powerpoint/2010/main" val="36596039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p:txBody>
          <a:bodyPr/>
          <a:lstStyle/>
          <a:p>
            <a:r>
              <a:rPr lang="en-US" altLang="en-US"/>
              <a:t>Corner Detection: Mathematics</a:t>
            </a:r>
            <a:endParaRPr lang="ru-RU" altLang="en-US"/>
          </a:p>
        </p:txBody>
      </p:sp>
      <p:graphicFrame>
        <p:nvGraphicFramePr>
          <p:cNvPr id="178179" name="Object 3"/>
          <p:cNvGraphicFramePr>
            <a:graphicFrameLocks noChangeAspect="1"/>
          </p:cNvGraphicFramePr>
          <p:nvPr/>
        </p:nvGraphicFramePr>
        <p:xfrm>
          <a:off x="1219200" y="1981200"/>
          <a:ext cx="6934200" cy="954088"/>
        </p:xfrm>
        <a:graphic>
          <a:graphicData uri="http://schemas.openxmlformats.org/presentationml/2006/ole">
            <mc:AlternateContent xmlns:mc="http://schemas.openxmlformats.org/markup-compatibility/2006">
              <mc:Choice xmlns:v="urn:schemas-microsoft-com:vml" Requires="v">
                <p:oleObj spid="_x0000_s178193" name="Equation" r:id="rId4" imgW="2768600" imgH="381000" progId="">
                  <p:embed/>
                </p:oleObj>
              </mc:Choice>
              <mc:Fallback>
                <p:oleObj name="Equation" r:id="rId4" imgW="2768600" imgH="381000" progId="">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1981200"/>
                        <a:ext cx="6934200" cy="954088"/>
                      </a:xfrm>
                      <a:prstGeom prst="rect">
                        <a:avLst/>
                      </a:prstGeom>
                      <a:solidFill>
                        <a:srgbClr val="67D967"/>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8180" name="Text Box 4"/>
          <p:cNvSpPr txBox="1">
            <a:spLocks noChangeArrowheads="1"/>
          </p:cNvSpPr>
          <p:nvPr/>
        </p:nvSpPr>
        <p:spPr bwMode="auto">
          <a:xfrm>
            <a:off x="457200" y="3133725"/>
            <a:ext cx="828357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a:cs typeface="Times New Roman" panose="02020603050405020304" pitchFamily="18" charset="0"/>
              </a:rPr>
              <a:t>We want to find out how this function behaves for small shifts</a:t>
            </a:r>
            <a:endParaRPr lang="ru-RU" altLang="en-US">
              <a:cs typeface="Times New Roman" panose="02020603050405020304" pitchFamily="18" charset="0"/>
            </a:endParaRPr>
          </a:p>
        </p:txBody>
      </p:sp>
      <p:sp>
        <p:nvSpPr>
          <p:cNvPr id="178181" name="Text Box 4"/>
          <p:cNvSpPr txBox="1">
            <a:spLocks noChangeArrowheads="1"/>
          </p:cNvSpPr>
          <p:nvPr/>
        </p:nvSpPr>
        <p:spPr bwMode="auto">
          <a:xfrm>
            <a:off x="1360488" y="914400"/>
            <a:ext cx="6684962"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a:cs typeface="Times New Roman" panose="02020603050405020304" pitchFamily="18" charset="0"/>
              </a:rPr>
              <a:t>Change in appearance of window </a:t>
            </a:r>
            <a:r>
              <a:rPr lang="en-US" altLang="en-US" i="1">
                <a:cs typeface="Times New Roman" panose="02020603050405020304" pitchFamily="18" charset="0"/>
              </a:rPr>
              <a:t>w</a:t>
            </a:r>
            <a:r>
              <a:rPr lang="en-US" altLang="en-US">
                <a:cs typeface="Times New Roman" panose="02020603050405020304" pitchFamily="18" charset="0"/>
              </a:rPr>
              <a:t>(</a:t>
            </a:r>
            <a:r>
              <a:rPr lang="en-US" altLang="en-US" i="1">
                <a:cs typeface="Times New Roman" panose="02020603050405020304" pitchFamily="18" charset="0"/>
              </a:rPr>
              <a:t>x</a:t>
            </a:r>
            <a:r>
              <a:rPr lang="en-US" altLang="en-US">
                <a:cs typeface="Times New Roman" panose="02020603050405020304" pitchFamily="18" charset="0"/>
              </a:rPr>
              <a:t>,</a:t>
            </a:r>
            <a:r>
              <a:rPr lang="en-US" altLang="en-US" i="1">
                <a:cs typeface="Times New Roman" panose="02020603050405020304" pitchFamily="18" charset="0"/>
              </a:rPr>
              <a:t>y</a:t>
            </a:r>
            <a:r>
              <a:rPr lang="en-US" altLang="en-US">
                <a:cs typeface="Times New Roman" panose="02020603050405020304" pitchFamily="18" charset="0"/>
              </a:rPr>
              <a:t>) </a:t>
            </a:r>
          </a:p>
          <a:p>
            <a:pPr algn="ctr" eaLnBrk="1" hangingPunct="1">
              <a:spcBef>
                <a:spcPct val="0"/>
              </a:spcBef>
            </a:pPr>
            <a:r>
              <a:rPr lang="en-US" altLang="en-US">
                <a:cs typeface="Times New Roman" panose="02020603050405020304" pitchFamily="18" charset="0"/>
              </a:rPr>
              <a:t>for the shift [</a:t>
            </a:r>
            <a:r>
              <a:rPr lang="en-US" altLang="en-US" i="1">
                <a:cs typeface="Times New Roman" panose="02020603050405020304" pitchFamily="18" charset="0"/>
              </a:rPr>
              <a:t>u,v</a:t>
            </a:r>
            <a:r>
              <a:rPr lang="en-US" altLang="en-US">
                <a:cs typeface="Times New Roman" panose="02020603050405020304" pitchFamily="18" charset="0"/>
              </a:rPr>
              <a:t>]:</a:t>
            </a:r>
            <a:endParaRPr lang="ru-RU" altLang="en-US">
              <a:cs typeface="Times New Roman" panose="02020603050405020304" pitchFamily="18" charset="0"/>
            </a:endParaRPr>
          </a:p>
        </p:txBody>
      </p:sp>
      <p:sp>
        <p:nvSpPr>
          <p:cNvPr id="8" name="Text Box 4"/>
          <p:cNvSpPr txBox="1">
            <a:spLocks noChangeArrowheads="1"/>
          </p:cNvSpPr>
          <p:nvPr/>
        </p:nvSpPr>
        <p:spPr bwMode="auto">
          <a:xfrm>
            <a:off x="457200" y="4648200"/>
            <a:ext cx="8610600"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a:cs typeface="Times New Roman" panose="02020603050405020304" pitchFamily="18" charset="0"/>
              </a:rPr>
              <a:t>But this is very slow to compute naively.</a:t>
            </a:r>
          </a:p>
          <a:p>
            <a:pPr eaLnBrk="1" hangingPunct="1">
              <a:spcBef>
                <a:spcPct val="0"/>
              </a:spcBef>
            </a:pPr>
            <a:r>
              <a:rPr lang="en-US" altLang="en-US">
                <a:cs typeface="Times New Roman" panose="02020603050405020304" pitchFamily="18" charset="0"/>
              </a:rPr>
              <a:t>O(window_width</a:t>
            </a:r>
            <a:r>
              <a:rPr lang="en-US" altLang="en-US" baseline="30000">
                <a:cs typeface="Times New Roman" panose="02020603050405020304" pitchFamily="18" charset="0"/>
              </a:rPr>
              <a:t>2</a:t>
            </a:r>
            <a:r>
              <a:rPr lang="en-US" altLang="en-US">
                <a:cs typeface="Times New Roman" panose="02020603050405020304" pitchFamily="18" charset="0"/>
              </a:rPr>
              <a:t> * shift_range</a:t>
            </a:r>
            <a:r>
              <a:rPr lang="en-US" altLang="en-US" baseline="30000">
                <a:cs typeface="Times New Roman" panose="02020603050405020304" pitchFamily="18" charset="0"/>
              </a:rPr>
              <a:t>2</a:t>
            </a:r>
            <a:r>
              <a:rPr lang="en-US" altLang="en-US">
                <a:cs typeface="Times New Roman" panose="02020603050405020304" pitchFamily="18" charset="0"/>
              </a:rPr>
              <a:t> * image_width</a:t>
            </a:r>
            <a:r>
              <a:rPr lang="en-US" altLang="en-US" baseline="30000">
                <a:cs typeface="Times New Roman" panose="02020603050405020304" pitchFamily="18" charset="0"/>
              </a:rPr>
              <a:t>2</a:t>
            </a:r>
            <a:r>
              <a:rPr lang="en-US" altLang="en-US">
                <a:cs typeface="Times New Roman" panose="02020603050405020304" pitchFamily="18" charset="0"/>
              </a:rPr>
              <a:t>)</a:t>
            </a:r>
          </a:p>
          <a:p>
            <a:pPr eaLnBrk="1" hangingPunct="1">
              <a:spcBef>
                <a:spcPct val="0"/>
              </a:spcBef>
            </a:pPr>
            <a:endParaRPr lang="en-US" altLang="en-US">
              <a:cs typeface="Times New Roman" panose="02020603050405020304" pitchFamily="18" charset="0"/>
            </a:endParaRPr>
          </a:p>
          <a:p>
            <a:pPr eaLnBrk="1" hangingPunct="1">
              <a:spcBef>
                <a:spcPct val="0"/>
              </a:spcBef>
            </a:pPr>
            <a:r>
              <a:rPr lang="en-US" altLang="en-US">
                <a:cs typeface="Times New Roman" panose="02020603050405020304" pitchFamily="18" charset="0"/>
              </a:rPr>
              <a:t>O( 11</a:t>
            </a:r>
            <a:r>
              <a:rPr lang="en-US" altLang="en-US" baseline="30000">
                <a:cs typeface="Times New Roman" panose="02020603050405020304" pitchFamily="18" charset="0"/>
              </a:rPr>
              <a:t>2</a:t>
            </a:r>
            <a:r>
              <a:rPr lang="en-US" altLang="en-US">
                <a:cs typeface="Times New Roman" panose="02020603050405020304" pitchFamily="18" charset="0"/>
              </a:rPr>
              <a:t> * 11</a:t>
            </a:r>
            <a:r>
              <a:rPr lang="en-US" altLang="en-US" baseline="30000">
                <a:cs typeface="Times New Roman" panose="02020603050405020304" pitchFamily="18" charset="0"/>
              </a:rPr>
              <a:t>2</a:t>
            </a:r>
            <a:r>
              <a:rPr lang="en-US" altLang="en-US">
                <a:cs typeface="Times New Roman" panose="02020603050405020304" pitchFamily="18" charset="0"/>
              </a:rPr>
              <a:t> * 600</a:t>
            </a:r>
            <a:r>
              <a:rPr lang="en-US" altLang="en-US" baseline="30000">
                <a:cs typeface="Times New Roman" panose="02020603050405020304" pitchFamily="18" charset="0"/>
              </a:rPr>
              <a:t>2</a:t>
            </a:r>
            <a:r>
              <a:rPr lang="en-US" altLang="en-US">
                <a:cs typeface="Times New Roman" panose="02020603050405020304" pitchFamily="18" charset="0"/>
              </a:rPr>
              <a:t> ) = 5.2 billion of these </a:t>
            </a:r>
          </a:p>
          <a:p>
            <a:pPr eaLnBrk="1" hangingPunct="1">
              <a:spcBef>
                <a:spcPct val="0"/>
              </a:spcBef>
            </a:pPr>
            <a:r>
              <a:rPr lang="en-US" altLang="en-US">
                <a:cs typeface="Times New Roman" panose="02020603050405020304" pitchFamily="18" charset="0"/>
              </a:rPr>
              <a:t>14.6 thousand per pixel in your image</a:t>
            </a:r>
            <a:endParaRPr lang="ru-RU" altLang="en-US">
              <a:cs typeface="Times New Roman" panose="02020603050405020304" pitchFamily="18" charset="0"/>
            </a:endParaRPr>
          </a:p>
        </p:txBody>
      </p:sp>
      <p:sp>
        <p:nvSpPr>
          <p:cNvPr id="2" name="Curved Right Arrow 1"/>
          <p:cNvSpPr>
            <a:spLocks noChangeArrowheads="1"/>
          </p:cNvSpPr>
          <p:nvPr/>
        </p:nvSpPr>
        <p:spPr bwMode="auto">
          <a:xfrm rot="-10115051">
            <a:off x="7529513" y="2435225"/>
            <a:ext cx="1143000" cy="4114800"/>
          </a:xfrm>
          <a:prstGeom prst="curvedRightArrow">
            <a:avLst>
              <a:gd name="adj1" fmla="val 25000"/>
              <a:gd name="adj2" fmla="val 50000"/>
              <a:gd name="adj3" fmla="val 25000"/>
            </a:avLst>
          </a:prstGeom>
          <a:solidFill>
            <a:schemeClr val="accent1"/>
          </a:solidFill>
          <a:ln w="9525" algn="ctr">
            <a:solidFill>
              <a:schemeClr val="tx1"/>
            </a:solidFill>
            <a:round/>
            <a:headEnd/>
            <a:tailEnd/>
          </a:ln>
        </p:spPr>
        <p:txBody>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en-US" alt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fade">
                                      <p:cBhvr>
                                        <p:cTn id="17" dur="500"/>
                                        <p:tgtEl>
                                          <p:spTgt spid="8">
                                            <p:txEl>
                                              <p:pRg st="3" end="3"/>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nodeType="clickEffect">
                                  <p:stCondLst>
                                    <p:cond delay="0"/>
                                  </p:stCondLst>
                                  <p:childTnLst>
                                    <p:set>
                                      <p:cBhvr>
                                        <p:cTn id="24" dur="1" fill="hold">
                                          <p:stCondLst>
                                            <p:cond delay="0"/>
                                          </p:stCondLst>
                                        </p:cTn>
                                        <p:tgtEl>
                                          <p:spTgt spid="8">
                                            <p:txEl>
                                              <p:pRg st="4" end="4"/>
                                            </p:txEl>
                                          </p:spTgt>
                                        </p:tgtEl>
                                        <p:attrNameLst>
                                          <p:attrName>style.visibility</p:attrName>
                                        </p:attrNameLst>
                                      </p:cBhvr>
                                      <p:to>
                                        <p:strVal val="visible"/>
                                      </p:to>
                                    </p:set>
                                    <p:animEffect transition="in" filter="fade">
                                      <p:cBhvr>
                                        <p:cTn id="25"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p:txBody>
          <a:bodyPr/>
          <a:lstStyle/>
          <a:p>
            <a:r>
              <a:rPr lang="en-US" altLang="en-US"/>
              <a:t>Corner Detection: Mathematics</a:t>
            </a:r>
            <a:endParaRPr lang="ru-RU" altLang="en-US"/>
          </a:p>
        </p:txBody>
      </p:sp>
      <p:graphicFrame>
        <p:nvGraphicFramePr>
          <p:cNvPr id="180227" name="Object 3"/>
          <p:cNvGraphicFramePr>
            <a:graphicFrameLocks noChangeAspect="1"/>
          </p:cNvGraphicFramePr>
          <p:nvPr/>
        </p:nvGraphicFramePr>
        <p:xfrm>
          <a:off x="1219200" y="1981200"/>
          <a:ext cx="6934200" cy="954088"/>
        </p:xfrm>
        <a:graphic>
          <a:graphicData uri="http://schemas.openxmlformats.org/presentationml/2006/ole">
            <mc:AlternateContent xmlns:mc="http://schemas.openxmlformats.org/markup-compatibility/2006">
              <mc:Choice xmlns:v="urn:schemas-microsoft-com:vml" Requires="v">
                <p:oleObj spid="_x0000_s270342" name="Equation" r:id="rId4" imgW="2768600" imgH="381000" progId="">
                  <p:embed/>
                </p:oleObj>
              </mc:Choice>
              <mc:Fallback>
                <p:oleObj name="Equation" r:id="rId4" imgW="2768600" imgH="381000" progId="">
                  <p:embed/>
                  <p:pic>
                    <p:nvPicPr>
                      <p:cNvPr id="18022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1981200"/>
                        <a:ext cx="6934200" cy="954088"/>
                      </a:xfrm>
                      <a:prstGeom prst="rect">
                        <a:avLst/>
                      </a:prstGeom>
                      <a:solidFill>
                        <a:srgbClr val="67D967"/>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0228" name="Text Box 4"/>
          <p:cNvSpPr txBox="1">
            <a:spLocks noChangeArrowheads="1"/>
          </p:cNvSpPr>
          <p:nvPr/>
        </p:nvSpPr>
        <p:spPr bwMode="auto">
          <a:xfrm>
            <a:off x="457200" y="3133725"/>
            <a:ext cx="828357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dirty="0">
                <a:cs typeface="Times New Roman" panose="02020603050405020304" pitchFamily="18" charset="0"/>
              </a:rPr>
              <a:t>We want to find out how this function behaves for small shifts.</a:t>
            </a:r>
            <a:endParaRPr lang="ru-RU" altLang="en-US" dirty="0">
              <a:cs typeface="Times New Roman" panose="02020603050405020304" pitchFamily="18" charset="0"/>
            </a:endParaRPr>
          </a:p>
        </p:txBody>
      </p:sp>
      <p:sp>
        <p:nvSpPr>
          <p:cNvPr id="180229" name="Text Box 4"/>
          <p:cNvSpPr txBox="1">
            <a:spLocks noChangeArrowheads="1"/>
          </p:cNvSpPr>
          <p:nvPr/>
        </p:nvSpPr>
        <p:spPr bwMode="auto">
          <a:xfrm>
            <a:off x="1360488" y="914400"/>
            <a:ext cx="6684962"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a:cs typeface="Times New Roman" panose="02020603050405020304" pitchFamily="18" charset="0"/>
              </a:rPr>
              <a:t>Change in appearance of window </a:t>
            </a:r>
            <a:r>
              <a:rPr lang="en-US" altLang="en-US" i="1">
                <a:cs typeface="Times New Roman" panose="02020603050405020304" pitchFamily="18" charset="0"/>
              </a:rPr>
              <a:t>w</a:t>
            </a:r>
            <a:r>
              <a:rPr lang="en-US" altLang="en-US">
                <a:cs typeface="Times New Roman" panose="02020603050405020304" pitchFamily="18" charset="0"/>
              </a:rPr>
              <a:t>(</a:t>
            </a:r>
            <a:r>
              <a:rPr lang="en-US" altLang="en-US" i="1">
                <a:cs typeface="Times New Roman" panose="02020603050405020304" pitchFamily="18" charset="0"/>
              </a:rPr>
              <a:t>x</a:t>
            </a:r>
            <a:r>
              <a:rPr lang="en-US" altLang="en-US">
                <a:cs typeface="Times New Roman" panose="02020603050405020304" pitchFamily="18" charset="0"/>
              </a:rPr>
              <a:t>,</a:t>
            </a:r>
            <a:r>
              <a:rPr lang="en-US" altLang="en-US" i="1">
                <a:cs typeface="Times New Roman" panose="02020603050405020304" pitchFamily="18" charset="0"/>
              </a:rPr>
              <a:t>y</a:t>
            </a:r>
            <a:r>
              <a:rPr lang="en-US" altLang="en-US">
                <a:cs typeface="Times New Roman" panose="02020603050405020304" pitchFamily="18" charset="0"/>
              </a:rPr>
              <a:t>) </a:t>
            </a:r>
          </a:p>
          <a:p>
            <a:pPr algn="ctr" eaLnBrk="1" hangingPunct="1">
              <a:spcBef>
                <a:spcPct val="0"/>
              </a:spcBef>
            </a:pPr>
            <a:r>
              <a:rPr lang="en-US" altLang="en-US">
                <a:cs typeface="Times New Roman" panose="02020603050405020304" pitchFamily="18" charset="0"/>
              </a:rPr>
              <a:t>for the shift [</a:t>
            </a:r>
            <a:r>
              <a:rPr lang="en-US" altLang="en-US" i="1">
                <a:cs typeface="Times New Roman" panose="02020603050405020304" pitchFamily="18" charset="0"/>
              </a:rPr>
              <a:t>u,v</a:t>
            </a:r>
            <a:r>
              <a:rPr lang="en-US" altLang="en-US">
                <a:cs typeface="Times New Roman" panose="02020603050405020304" pitchFamily="18" charset="0"/>
              </a:rPr>
              <a:t>]:</a:t>
            </a:r>
            <a:endParaRPr lang="ru-RU" altLang="en-US">
              <a:cs typeface="Times New Roman" panose="02020603050405020304" pitchFamily="18" charset="0"/>
            </a:endParaRPr>
          </a:p>
        </p:txBody>
      </p:sp>
      <p:sp>
        <p:nvSpPr>
          <p:cNvPr id="180231" name="Text Box 4"/>
          <p:cNvSpPr txBox="1">
            <a:spLocks noChangeArrowheads="1"/>
          </p:cNvSpPr>
          <p:nvPr/>
        </p:nvSpPr>
        <p:spPr bwMode="auto">
          <a:xfrm>
            <a:off x="436563" y="4286250"/>
            <a:ext cx="828357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dirty="0">
                <a:cs typeface="Times New Roman" panose="02020603050405020304" pitchFamily="18" charset="0"/>
              </a:rPr>
              <a:t>But we know the response in </a:t>
            </a:r>
            <a:r>
              <a:rPr lang="en-US" altLang="en-US" i="1" dirty="0">
                <a:cs typeface="Times New Roman" panose="02020603050405020304" pitchFamily="18" charset="0"/>
              </a:rPr>
              <a:t>E </a:t>
            </a:r>
            <a:r>
              <a:rPr lang="en-US" altLang="en-US" dirty="0">
                <a:cs typeface="Times New Roman" panose="02020603050405020304" pitchFamily="18" charset="0"/>
              </a:rPr>
              <a:t>that we are looking for – strong peak.</a:t>
            </a:r>
            <a:endParaRPr lang="ru-RU" altLang="en-US" i="1" dirty="0">
              <a:cs typeface="Times New Roman" panose="02020603050405020304" pitchFamily="18" charset="0"/>
            </a:endParaRPr>
          </a:p>
        </p:txBody>
      </p:sp>
      <p:pic>
        <p:nvPicPr>
          <p:cNvPr id="3" name="Picture 2"/>
          <p:cNvPicPr>
            <a:picLocks noChangeAspect="1"/>
          </p:cNvPicPr>
          <p:nvPr/>
        </p:nvPicPr>
        <p:blipFill rotWithShape="1">
          <a:blip r:embed="rId6"/>
          <a:srcRect t="50676"/>
          <a:stretch/>
        </p:blipFill>
        <p:spPr>
          <a:xfrm>
            <a:off x="6705600" y="4920661"/>
            <a:ext cx="2257425" cy="1909367"/>
          </a:xfrm>
          <a:prstGeom prst="rect">
            <a:avLst/>
          </a:prstGeom>
        </p:spPr>
      </p:pic>
      <p:pic>
        <p:nvPicPr>
          <p:cNvPr id="10" name="Picture 9"/>
          <p:cNvPicPr>
            <a:picLocks noChangeAspect="1"/>
          </p:cNvPicPr>
          <p:nvPr/>
        </p:nvPicPr>
        <p:blipFill rotWithShape="1">
          <a:blip r:embed="rId6"/>
          <a:srcRect b="51883"/>
          <a:stretch/>
        </p:blipFill>
        <p:spPr>
          <a:xfrm>
            <a:off x="4320064" y="5029199"/>
            <a:ext cx="2164834" cy="1786239"/>
          </a:xfrm>
          <a:prstGeom prst="rect">
            <a:avLst/>
          </a:prstGeom>
        </p:spPr>
      </p:pic>
    </p:spTree>
    <p:extLst>
      <p:ext uri="{BB962C8B-B14F-4D97-AF65-F5344CB8AC3E}">
        <p14:creationId xmlns:p14="http://schemas.microsoft.com/office/powerpoint/2010/main" val="1619866572"/>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p:txBody>
          <a:bodyPr/>
          <a:lstStyle/>
          <a:p>
            <a:r>
              <a:rPr lang="en-US" altLang="en-US"/>
              <a:t>Corner Detection: Mathematics</a:t>
            </a:r>
            <a:endParaRPr lang="ru-RU" altLang="en-US"/>
          </a:p>
        </p:txBody>
      </p:sp>
      <p:graphicFrame>
        <p:nvGraphicFramePr>
          <p:cNvPr id="180227" name="Object 3"/>
          <p:cNvGraphicFramePr>
            <a:graphicFrameLocks noChangeAspect="1"/>
          </p:cNvGraphicFramePr>
          <p:nvPr/>
        </p:nvGraphicFramePr>
        <p:xfrm>
          <a:off x="1219200" y="1981200"/>
          <a:ext cx="6934200" cy="954088"/>
        </p:xfrm>
        <a:graphic>
          <a:graphicData uri="http://schemas.openxmlformats.org/presentationml/2006/ole">
            <mc:AlternateContent xmlns:mc="http://schemas.openxmlformats.org/markup-compatibility/2006">
              <mc:Choice xmlns:v="urn:schemas-microsoft-com:vml" Requires="v">
                <p:oleObj spid="_x0000_s180243" name="Equation" r:id="rId4" imgW="2768600" imgH="381000" progId="">
                  <p:embed/>
                </p:oleObj>
              </mc:Choice>
              <mc:Fallback>
                <p:oleObj name="Equation" r:id="rId4" imgW="2768600" imgH="381000" progId="">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1981200"/>
                        <a:ext cx="6934200" cy="954088"/>
                      </a:xfrm>
                      <a:prstGeom prst="rect">
                        <a:avLst/>
                      </a:prstGeom>
                      <a:solidFill>
                        <a:srgbClr val="67D967"/>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0228" name="Text Box 4"/>
          <p:cNvSpPr txBox="1">
            <a:spLocks noChangeArrowheads="1"/>
          </p:cNvSpPr>
          <p:nvPr/>
        </p:nvSpPr>
        <p:spPr bwMode="auto">
          <a:xfrm>
            <a:off x="457200" y="3133725"/>
            <a:ext cx="828357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dirty="0">
                <a:cs typeface="Times New Roman" panose="02020603050405020304" pitchFamily="18" charset="0"/>
              </a:rPr>
              <a:t>We want to find out how this function behaves for small shifts.</a:t>
            </a:r>
            <a:endParaRPr lang="ru-RU" altLang="en-US" dirty="0">
              <a:cs typeface="Times New Roman" panose="02020603050405020304" pitchFamily="18" charset="0"/>
            </a:endParaRPr>
          </a:p>
        </p:txBody>
      </p:sp>
      <p:sp>
        <p:nvSpPr>
          <p:cNvPr id="180229" name="Text Box 4"/>
          <p:cNvSpPr txBox="1">
            <a:spLocks noChangeArrowheads="1"/>
          </p:cNvSpPr>
          <p:nvPr/>
        </p:nvSpPr>
        <p:spPr bwMode="auto">
          <a:xfrm>
            <a:off x="1360488" y="914400"/>
            <a:ext cx="6684962"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a:cs typeface="Times New Roman" panose="02020603050405020304" pitchFamily="18" charset="0"/>
              </a:rPr>
              <a:t>Change in appearance of window </a:t>
            </a:r>
            <a:r>
              <a:rPr lang="en-US" altLang="en-US" i="1">
                <a:cs typeface="Times New Roman" panose="02020603050405020304" pitchFamily="18" charset="0"/>
              </a:rPr>
              <a:t>w</a:t>
            </a:r>
            <a:r>
              <a:rPr lang="en-US" altLang="en-US">
                <a:cs typeface="Times New Roman" panose="02020603050405020304" pitchFamily="18" charset="0"/>
              </a:rPr>
              <a:t>(</a:t>
            </a:r>
            <a:r>
              <a:rPr lang="en-US" altLang="en-US" i="1">
                <a:cs typeface="Times New Roman" panose="02020603050405020304" pitchFamily="18" charset="0"/>
              </a:rPr>
              <a:t>x</a:t>
            </a:r>
            <a:r>
              <a:rPr lang="en-US" altLang="en-US">
                <a:cs typeface="Times New Roman" panose="02020603050405020304" pitchFamily="18" charset="0"/>
              </a:rPr>
              <a:t>,</a:t>
            </a:r>
            <a:r>
              <a:rPr lang="en-US" altLang="en-US" i="1">
                <a:cs typeface="Times New Roman" panose="02020603050405020304" pitchFamily="18" charset="0"/>
              </a:rPr>
              <a:t>y</a:t>
            </a:r>
            <a:r>
              <a:rPr lang="en-US" altLang="en-US">
                <a:cs typeface="Times New Roman" panose="02020603050405020304" pitchFamily="18" charset="0"/>
              </a:rPr>
              <a:t>) </a:t>
            </a:r>
          </a:p>
          <a:p>
            <a:pPr algn="ctr" eaLnBrk="1" hangingPunct="1">
              <a:spcBef>
                <a:spcPct val="0"/>
              </a:spcBef>
            </a:pPr>
            <a:r>
              <a:rPr lang="en-US" altLang="en-US">
                <a:cs typeface="Times New Roman" panose="02020603050405020304" pitchFamily="18" charset="0"/>
              </a:rPr>
              <a:t>for the shift [</a:t>
            </a:r>
            <a:r>
              <a:rPr lang="en-US" altLang="en-US" i="1">
                <a:cs typeface="Times New Roman" panose="02020603050405020304" pitchFamily="18" charset="0"/>
              </a:rPr>
              <a:t>u,v</a:t>
            </a:r>
            <a:r>
              <a:rPr lang="en-US" altLang="en-US">
                <a:cs typeface="Times New Roman" panose="02020603050405020304" pitchFamily="18" charset="0"/>
              </a:rPr>
              <a:t>]:</a:t>
            </a:r>
            <a:endParaRPr lang="ru-RU" altLang="en-US">
              <a:cs typeface="Times New Roman" panose="02020603050405020304" pitchFamily="18" charset="0"/>
            </a:endParaRPr>
          </a:p>
        </p:txBody>
      </p:sp>
      <p:pic>
        <p:nvPicPr>
          <p:cNvPr id="180230" name="Content Placeholder 5"/>
          <p:cNvPicPr>
            <a:picLocks noGrp="1" noChangeAspect="1"/>
          </p:cNvPicPr>
          <p:nvPr>
            <p:ph idx="1"/>
          </p:nvPr>
        </p:nvPicPr>
        <p:blipFill>
          <a:blip r:embed="rId6">
            <a:extLst>
              <a:ext uri="{28A0092B-C50C-407E-A947-70E740481C1C}">
                <a14:useLocalDpi xmlns:a14="http://schemas.microsoft.com/office/drawing/2010/main" val="0"/>
              </a:ext>
            </a:extLst>
          </a:blip>
          <a:srcRect/>
          <a:stretch>
            <a:fillRect/>
          </a:stretch>
        </p:blipFill>
        <p:spPr>
          <a:xfrm>
            <a:off x="623888" y="5608638"/>
            <a:ext cx="7950200" cy="685800"/>
          </a:xfrm>
        </p:spPr>
      </p:pic>
      <p:sp>
        <p:nvSpPr>
          <p:cNvPr id="180231" name="Text Box 4"/>
          <p:cNvSpPr txBox="1">
            <a:spLocks noChangeArrowheads="1"/>
          </p:cNvSpPr>
          <p:nvPr/>
        </p:nvSpPr>
        <p:spPr bwMode="auto">
          <a:xfrm>
            <a:off x="436563" y="4286250"/>
            <a:ext cx="828357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dirty="0">
                <a:cs typeface="Times New Roman" panose="02020603050405020304" pitchFamily="18" charset="0"/>
              </a:rPr>
              <a:t>Recall Taylor series expansion. A function f can be approximated at point </a:t>
            </a:r>
            <a:r>
              <a:rPr lang="en-US" altLang="en-US" i="1" dirty="0">
                <a:cs typeface="Times New Roman" panose="02020603050405020304" pitchFamily="18" charset="0"/>
              </a:rPr>
              <a:t>a</a:t>
            </a:r>
            <a:r>
              <a:rPr lang="en-US" altLang="en-US" dirty="0">
                <a:cs typeface="Times New Roman" panose="02020603050405020304" pitchFamily="18" charset="0"/>
              </a:rPr>
              <a:t> as:</a:t>
            </a:r>
            <a:endParaRPr lang="ru-RU" altLang="en-US" dirty="0">
              <a:cs typeface="Times New Roman" panose="02020603050405020304" pitchFamily="18" charset="0"/>
            </a:endParaRP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Title 1"/>
          <p:cNvSpPr>
            <a:spLocks noGrp="1"/>
          </p:cNvSpPr>
          <p:nvPr>
            <p:ph type="title"/>
          </p:nvPr>
        </p:nvSpPr>
        <p:spPr/>
        <p:txBody>
          <a:bodyPr/>
          <a:lstStyle/>
          <a:p>
            <a:r>
              <a:rPr lang="en-US" altLang="en-US"/>
              <a:t>Recall: Taylor series expansion</a:t>
            </a:r>
          </a:p>
        </p:txBody>
      </p:sp>
      <p:sp>
        <p:nvSpPr>
          <p:cNvPr id="182275" name="Text Box 4"/>
          <p:cNvSpPr txBox="1">
            <a:spLocks noChangeArrowheads="1"/>
          </p:cNvSpPr>
          <p:nvPr/>
        </p:nvSpPr>
        <p:spPr bwMode="auto">
          <a:xfrm>
            <a:off x="393097" y="1023833"/>
            <a:ext cx="828357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dirty="0">
                <a:cs typeface="Times New Roman" panose="02020603050405020304" pitchFamily="18" charset="0"/>
              </a:rPr>
              <a:t>A function f can be represented by an infinite series of its derivatives at a single point </a:t>
            </a:r>
            <a:r>
              <a:rPr lang="en-US" altLang="en-US" i="1" dirty="0">
                <a:cs typeface="Times New Roman" panose="02020603050405020304" pitchFamily="18" charset="0"/>
              </a:rPr>
              <a:t>a</a:t>
            </a:r>
            <a:r>
              <a:rPr lang="en-US" altLang="en-US" dirty="0">
                <a:cs typeface="Times New Roman" panose="02020603050405020304" pitchFamily="18" charset="0"/>
              </a:rPr>
              <a:t>:</a:t>
            </a:r>
            <a:endParaRPr lang="ru-RU" altLang="en-US" dirty="0">
              <a:cs typeface="Times New Roman" panose="02020603050405020304" pitchFamily="18" charset="0"/>
            </a:endParaRPr>
          </a:p>
        </p:txBody>
      </p:sp>
      <p:pic>
        <p:nvPicPr>
          <p:cNvPr id="182277" name="Picture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2972280"/>
            <a:ext cx="27813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2278" name="Text Box 4"/>
          <p:cNvSpPr txBox="1">
            <a:spLocks noChangeArrowheads="1"/>
          </p:cNvSpPr>
          <p:nvPr/>
        </p:nvSpPr>
        <p:spPr bwMode="auto">
          <a:xfrm>
            <a:off x="1219200" y="5029200"/>
            <a:ext cx="43434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dirty="0">
                <a:cs typeface="Times New Roman" panose="02020603050405020304" pitchFamily="18" charset="0"/>
              </a:rPr>
              <a:t>Approximation of </a:t>
            </a:r>
            <a:br>
              <a:rPr lang="en-US" altLang="en-US" dirty="0">
                <a:cs typeface="Times New Roman" panose="02020603050405020304" pitchFamily="18" charset="0"/>
              </a:rPr>
            </a:br>
            <a:r>
              <a:rPr lang="en-US" altLang="en-US" dirty="0">
                <a:cs typeface="Times New Roman" panose="02020603050405020304" pitchFamily="18" charset="0"/>
              </a:rPr>
              <a:t>f(x) = e</a:t>
            </a:r>
            <a:r>
              <a:rPr lang="en-US" altLang="en-US" baseline="30000" dirty="0">
                <a:cs typeface="Times New Roman" panose="02020603050405020304" pitchFamily="18" charset="0"/>
              </a:rPr>
              <a:t>x </a:t>
            </a:r>
            <a:br>
              <a:rPr lang="en-US" altLang="en-US" baseline="30000" dirty="0">
                <a:cs typeface="Times New Roman" panose="02020603050405020304" pitchFamily="18" charset="0"/>
              </a:rPr>
            </a:br>
            <a:r>
              <a:rPr lang="en-US" altLang="en-US" dirty="0">
                <a:cs typeface="Times New Roman" panose="02020603050405020304" pitchFamily="18" charset="0"/>
              </a:rPr>
              <a:t>centered at f(0)</a:t>
            </a:r>
            <a:endParaRPr lang="ru-RU" altLang="en-US" baseline="30000" dirty="0">
              <a:cs typeface="Times New Roman" panose="02020603050405020304" pitchFamily="18" charset="0"/>
            </a:endParaRPr>
          </a:p>
        </p:txBody>
      </p:sp>
      <p:pic>
        <p:nvPicPr>
          <p:cNvPr id="2" name="Picture 1"/>
          <p:cNvPicPr>
            <a:picLocks noChangeAspect="1"/>
          </p:cNvPicPr>
          <p:nvPr/>
        </p:nvPicPr>
        <p:blipFill>
          <a:blip r:embed="rId3"/>
          <a:stretch>
            <a:fillRect/>
          </a:stretch>
        </p:blipFill>
        <p:spPr>
          <a:xfrm>
            <a:off x="457221" y="2087374"/>
            <a:ext cx="8420100" cy="924802"/>
          </a:xfrm>
          <a:prstGeom prst="rect">
            <a:avLst/>
          </a:prstGeom>
        </p:spPr>
      </p:pic>
      <p:sp>
        <p:nvSpPr>
          <p:cNvPr id="3" name="TextBox 2"/>
          <p:cNvSpPr txBox="1"/>
          <p:nvPr/>
        </p:nvSpPr>
        <p:spPr>
          <a:xfrm>
            <a:off x="8105172" y="6536803"/>
            <a:ext cx="1143000" cy="338554"/>
          </a:xfrm>
          <a:prstGeom prst="rect">
            <a:avLst/>
          </a:prstGeom>
          <a:noFill/>
        </p:spPr>
        <p:txBody>
          <a:bodyPr wrap="square" rtlCol="0">
            <a:spAutoFit/>
          </a:bodyPr>
          <a:lstStyle/>
          <a:p>
            <a:r>
              <a:rPr lang="en-US" sz="1600" dirty="0"/>
              <a:t>Wikipedia</a:t>
            </a:r>
          </a:p>
        </p:txBody>
      </p:sp>
      <p:sp>
        <p:nvSpPr>
          <p:cNvPr id="5" name="TextBox 4"/>
          <p:cNvSpPr txBox="1"/>
          <p:nvPr/>
        </p:nvSpPr>
        <p:spPr>
          <a:xfrm>
            <a:off x="457221" y="3351625"/>
            <a:ext cx="3429000" cy="1384995"/>
          </a:xfrm>
          <a:prstGeom prst="rect">
            <a:avLst/>
          </a:prstGeom>
          <a:noFill/>
        </p:spPr>
        <p:txBody>
          <a:bodyPr wrap="square" rtlCol="0">
            <a:spAutoFit/>
          </a:bodyPr>
          <a:lstStyle/>
          <a:p>
            <a:r>
              <a:rPr lang="en-US" dirty="0"/>
              <a:t>Set </a:t>
            </a:r>
            <a:r>
              <a:rPr lang="en-US" i="1" dirty="0"/>
              <a:t>a = 0</a:t>
            </a:r>
          </a:p>
          <a:p>
            <a:r>
              <a:rPr lang="en-US" dirty="0"/>
              <a:t>(</a:t>
            </a:r>
            <a:r>
              <a:rPr lang="en-US" dirty="0" err="1"/>
              <a:t>MacLaurin</a:t>
            </a:r>
            <a:r>
              <a:rPr lang="en-US" dirty="0"/>
              <a:t> series) as window centered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p:txBody>
          <a:bodyPr/>
          <a:lstStyle/>
          <a:p>
            <a:r>
              <a:rPr lang="en-US" altLang="en-US" dirty="0"/>
              <a:t>Taylor expansion in 2D</a:t>
            </a:r>
            <a:endParaRPr lang="ru-RU" altLang="en-US" dirty="0"/>
          </a:p>
        </p:txBody>
      </p:sp>
      <p:sp>
        <p:nvSpPr>
          <p:cNvPr id="183300" name="Text Box 35"/>
          <p:cNvSpPr txBox="1">
            <a:spLocks noChangeArrowheads="1"/>
          </p:cNvSpPr>
          <p:nvPr/>
        </p:nvSpPr>
        <p:spPr bwMode="auto">
          <a:xfrm>
            <a:off x="457200" y="1143000"/>
            <a:ext cx="8421688"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dirty="0">
                <a:cs typeface="Times New Roman" panose="02020603050405020304" pitchFamily="18" charset="0"/>
              </a:rPr>
              <a:t>Local quadratic approximation of </a:t>
            </a:r>
            <a:r>
              <a:rPr lang="en-US" altLang="en-US" i="1" dirty="0">
                <a:cs typeface="Times New Roman" panose="02020603050405020304" pitchFamily="18" charset="0"/>
              </a:rPr>
              <a:t>E</a:t>
            </a:r>
            <a:r>
              <a:rPr lang="en-US" altLang="en-US" dirty="0">
                <a:cs typeface="Times New Roman" panose="02020603050405020304" pitchFamily="18" charset="0"/>
              </a:rPr>
              <a:t>(</a:t>
            </a:r>
            <a:r>
              <a:rPr lang="en-US" altLang="en-US" i="1" dirty="0" err="1">
                <a:cs typeface="Times New Roman" panose="02020603050405020304" pitchFamily="18" charset="0"/>
              </a:rPr>
              <a:t>u</a:t>
            </a:r>
            <a:r>
              <a:rPr lang="en-US" altLang="en-US" dirty="0" err="1">
                <a:cs typeface="Times New Roman" panose="02020603050405020304" pitchFamily="18" charset="0"/>
              </a:rPr>
              <a:t>,</a:t>
            </a:r>
            <a:r>
              <a:rPr lang="en-US" altLang="en-US" i="1" dirty="0" err="1">
                <a:cs typeface="Times New Roman" panose="02020603050405020304" pitchFamily="18" charset="0"/>
              </a:rPr>
              <a:t>v</a:t>
            </a:r>
            <a:r>
              <a:rPr lang="en-US" altLang="en-US" dirty="0">
                <a:cs typeface="Times New Roman" panose="02020603050405020304" pitchFamily="18" charset="0"/>
              </a:rPr>
              <a:t>) in the neighborhood of (0,0) is given by the </a:t>
            </a:r>
            <a:r>
              <a:rPr lang="en-US" altLang="en-US" i="1" dirty="0">
                <a:cs typeface="Times New Roman" panose="02020603050405020304" pitchFamily="18" charset="0"/>
              </a:rPr>
              <a:t>second-order Taylor expansion</a:t>
            </a:r>
            <a:r>
              <a:rPr lang="en-US" altLang="en-US" dirty="0">
                <a:cs typeface="Times New Roman" panose="02020603050405020304" pitchFamily="18" charset="0"/>
              </a:rPr>
              <a:t>:</a:t>
            </a:r>
            <a:endParaRPr lang="ru-RU" altLang="en-US" dirty="0">
              <a:cs typeface="Times New Roman" panose="02020603050405020304" pitchFamily="18" charset="0"/>
            </a:endParaRPr>
          </a:p>
        </p:txBody>
      </p:sp>
      <p:graphicFrame>
        <p:nvGraphicFramePr>
          <p:cNvPr id="183301" name="Object 36"/>
          <p:cNvGraphicFramePr>
            <a:graphicFrameLocks noGrp="1" noChangeAspect="1"/>
          </p:cNvGraphicFramePr>
          <p:nvPr>
            <p:ph idx="1"/>
            <p:extLst>
              <p:ext uri="{D42A27DB-BD31-4B8C-83A1-F6EECF244321}">
                <p14:modId xmlns:p14="http://schemas.microsoft.com/office/powerpoint/2010/main" val="3952737550"/>
              </p:ext>
            </p:extLst>
          </p:nvPr>
        </p:nvGraphicFramePr>
        <p:xfrm>
          <a:off x="334963" y="2574925"/>
          <a:ext cx="8550275" cy="1006475"/>
        </p:xfrm>
        <a:graphic>
          <a:graphicData uri="http://schemas.openxmlformats.org/presentationml/2006/ole">
            <mc:AlternateContent xmlns:mc="http://schemas.openxmlformats.org/markup-compatibility/2006">
              <mc:Choice xmlns:v="urn:schemas-microsoft-com:vml" Requires="v">
                <p:oleObj spid="_x0000_s183324" name="Equation" r:id="rId4" imgW="4102100" imgH="482600" progId="Equation.3">
                  <p:embed/>
                </p:oleObj>
              </mc:Choice>
              <mc:Fallback>
                <p:oleObj name="Equation" r:id="rId4" imgW="4102100" imgH="482600" progId="Equation.3">
                  <p:embed/>
                  <p:pic>
                    <p:nvPicPr>
                      <p:cNvPr id="0" name="Object 3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4963" y="2574925"/>
                        <a:ext cx="855027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a:lstStyle/>
          <a:p>
            <a:r>
              <a:rPr lang="en-US" altLang="en-US"/>
              <a:t>Corner Detection: Mathematics</a:t>
            </a:r>
            <a:endParaRPr lang="ru-RU" altLang="en-US"/>
          </a:p>
        </p:txBody>
      </p:sp>
      <p:sp>
        <p:nvSpPr>
          <p:cNvPr id="185347" name="Text Box 35"/>
          <p:cNvSpPr txBox="1">
            <a:spLocks noChangeArrowheads="1"/>
          </p:cNvSpPr>
          <p:nvPr/>
        </p:nvSpPr>
        <p:spPr bwMode="auto">
          <a:xfrm>
            <a:off x="457200" y="1143000"/>
            <a:ext cx="8421688"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a:cs typeface="Times New Roman" panose="02020603050405020304" pitchFamily="18" charset="0"/>
              </a:rPr>
              <a:t>Local quadratic approximation of </a:t>
            </a:r>
            <a:r>
              <a:rPr lang="en-US" altLang="en-US" i="1">
                <a:cs typeface="Times New Roman" panose="02020603050405020304" pitchFamily="18" charset="0"/>
              </a:rPr>
              <a:t>E</a:t>
            </a:r>
            <a:r>
              <a:rPr lang="en-US" altLang="en-US">
                <a:cs typeface="Times New Roman" panose="02020603050405020304" pitchFamily="18" charset="0"/>
              </a:rPr>
              <a:t>(</a:t>
            </a:r>
            <a:r>
              <a:rPr lang="en-US" altLang="en-US" i="1">
                <a:cs typeface="Times New Roman" panose="02020603050405020304" pitchFamily="18" charset="0"/>
              </a:rPr>
              <a:t>u</a:t>
            </a:r>
            <a:r>
              <a:rPr lang="en-US" altLang="en-US">
                <a:cs typeface="Times New Roman" panose="02020603050405020304" pitchFamily="18" charset="0"/>
              </a:rPr>
              <a:t>,</a:t>
            </a:r>
            <a:r>
              <a:rPr lang="en-US" altLang="en-US" i="1">
                <a:cs typeface="Times New Roman" panose="02020603050405020304" pitchFamily="18" charset="0"/>
              </a:rPr>
              <a:t>v</a:t>
            </a:r>
            <a:r>
              <a:rPr lang="en-US" altLang="en-US">
                <a:cs typeface="Times New Roman" panose="02020603050405020304" pitchFamily="18" charset="0"/>
              </a:rPr>
              <a:t>) in the neighborhood of (0,0) is given by the </a:t>
            </a:r>
            <a:r>
              <a:rPr lang="en-US" altLang="en-US" i="1">
                <a:cs typeface="Times New Roman" panose="02020603050405020304" pitchFamily="18" charset="0"/>
              </a:rPr>
              <a:t>second-order Taylor expansion</a:t>
            </a:r>
            <a:r>
              <a:rPr lang="en-US" altLang="en-US">
                <a:cs typeface="Times New Roman" panose="02020603050405020304" pitchFamily="18" charset="0"/>
              </a:rPr>
              <a:t>:</a:t>
            </a:r>
            <a:endParaRPr lang="ru-RU" altLang="en-US">
              <a:cs typeface="Times New Roman" panose="02020603050405020304" pitchFamily="18" charset="0"/>
            </a:endParaRPr>
          </a:p>
        </p:txBody>
      </p:sp>
      <p:graphicFrame>
        <p:nvGraphicFramePr>
          <p:cNvPr id="185348" name="Object 36"/>
          <p:cNvGraphicFramePr>
            <a:graphicFrameLocks noGrp="1" noChangeAspect="1"/>
          </p:cNvGraphicFramePr>
          <p:nvPr>
            <p:ph idx="1"/>
          </p:nvPr>
        </p:nvGraphicFramePr>
        <p:xfrm>
          <a:off x="334963" y="2574925"/>
          <a:ext cx="8550275" cy="1006475"/>
        </p:xfrm>
        <a:graphic>
          <a:graphicData uri="http://schemas.openxmlformats.org/presentationml/2006/ole">
            <mc:AlternateContent xmlns:mc="http://schemas.openxmlformats.org/markup-compatibility/2006">
              <mc:Choice xmlns:v="urn:schemas-microsoft-com:vml" Requires="v">
                <p:oleObj spid="_x0000_s185366" name="Equation" r:id="rId4" imgW="4102100" imgH="482600" progId="Equation.3">
                  <p:embed/>
                </p:oleObj>
              </mc:Choice>
              <mc:Fallback>
                <p:oleObj name="Equation" r:id="rId4" imgW="4102100" imgH="482600" progId="Equation.3">
                  <p:embed/>
                  <p:pic>
                    <p:nvPicPr>
                      <p:cNvPr id="0" name="Object 3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4963" y="2574925"/>
                        <a:ext cx="855027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 name="Text Box 35"/>
          <p:cNvSpPr txBox="1">
            <a:spLocks noChangeArrowheads="1"/>
          </p:cNvSpPr>
          <p:nvPr/>
        </p:nvSpPr>
        <p:spPr bwMode="auto">
          <a:xfrm>
            <a:off x="1219200" y="4096078"/>
            <a:ext cx="152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dirty="0">
                <a:cs typeface="Times New Roman" panose="02020603050405020304" pitchFamily="18" charset="0"/>
              </a:rPr>
              <a:t>Set to 0</a:t>
            </a:r>
            <a:endParaRPr lang="ru-RU" altLang="en-US" i="1" dirty="0">
              <a:cs typeface="Times New Roman" panose="02020603050405020304" pitchFamily="18" charset="0"/>
            </a:endParaRPr>
          </a:p>
        </p:txBody>
      </p:sp>
      <p:sp>
        <p:nvSpPr>
          <p:cNvPr id="11" name="Text Box 35"/>
          <p:cNvSpPr txBox="1">
            <a:spLocks noChangeArrowheads="1"/>
          </p:cNvSpPr>
          <p:nvPr/>
        </p:nvSpPr>
        <p:spPr bwMode="auto">
          <a:xfrm>
            <a:off x="3009900" y="4402058"/>
            <a:ext cx="18669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dirty="0">
                <a:cs typeface="Times New Roman" panose="02020603050405020304" pitchFamily="18" charset="0"/>
              </a:rPr>
              <a:t>First derivative, set to 0</a:t>
            </a:r>
            <a:endParaRPr lang="ru-RU" altLang="en-US" dirty="0">
              <a:cs typeface="Times New Roman" panose="02020603050405020304" pitchFamily="18" charset="0"/>
            </a:endParaRPr>
          </a:p>
        </p:txBody>
      </p:sp>
      <p:sp>
        <p:nvSpPr>
          <p:cNvPr id="2" name="Up Arrow 1"/>
          <p:cNvSpPr>
            <a:spLocks noChangeArrowheads="1"/>
          </p:cNvSpPr>
          <p:nvPr/>
        </p:nvSpPr>
        <p:spPr bwMode="auto">
          <a:xfrm>
            <a:off x="1752600" y="3400425"/>
            <a:ext cx="457200" cy="638175"/>
          </a:xfrm>
          <a:prstGeom prst="upArrow">
            <a:avLst>
              <a:gd name="adj1" fmla="val 50000"/>
              <a:gd name="adj2" fmla="val 50024"/>
            </a:avLst>
          </a:prstGeom>
          <a:solidFill>
            <a:schemeClr val="accent1"/>
          </a:solidFill>
          <a:ln w="9525" algn="ctr">
            <a:solidFill>
              <a:schemeClr val="tx1"/>
            </a:solidFill>
            <a:round/>
            <a:headEnd/>
            <a:tailEnd/>
          </a:ln>
        </p:spPr>
        <p:txBody>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en-US" altLang="en-US"/>
          </a:p>
        </p:txBody>
      </p:sp>
      <p:sp>
        <p:nvSpPr>
          <p:cNvPr id="13" name="Up Arrow 12"/>
          <p:cNvSpPr>
            <a:spLocks noChangeArrowheads="1"/>
          </p:cNvSpPr>
          <p:nvPr/>
        </p:nvSpPr>
        <p:spPr bwMode="auto">
          <a:xfrm>
            <a:off x="3657600" y="3719513"/>
            <a:ext cx="457200" cy="638175"/>
          </a:xfrm>
          <a:prstGeom prst="upArrow">
            <a:avLst>
              <a:gd name="adj1" fmla="val 50000"/>
              <a:gd name="adj2" fmla="val 50024"/>
            </a:avLst>
          </a:prstGeom>
          <a:solidFill>
            <a:schemeClr val="accent1"/>
          </a:solidFill>
          <a:ln w="9525" algn="ctr">
            <a:solidFill>
              <a:schemeClr val="tx1"/>
            </a:solidFill>
            <a:round/>
            <a:headEnd/>
            <a:tailEnd/>
          </a:ln>
        </p:spPr>
        <p:txBody>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en-US" alt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2" grpId="0" animBg="1"/>
      <p:bldP spid="13" grpId="0" animBg="1"/>
    </p:bld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p:txBody>
          <a:bodyPr/>
          <a:lstStyle/>
          <a:p>
            <a:r>
              <a:rPr lang="en-US" altLang="en-US"/>
              <a:t>Corner Detection: Mathematics</a:t>
            </a:r>
            <a:endParaRPr lang="ru-RU" altLang="en-US"/>
          </a:p>
        </p:txBody>
      </p:sp>
      <p:graphicFrame>
        <p:nvGraphicFramePr>
          <p:cNvPr id="187395" name="Object 3"/>
          <p:cNvGraphicFramePr>
            <a:graphicFrameLocks noChangeAspect="1"/>
          </p:cNvGraphicFramePr>
          <p:nvPr/>
        </p:nvGraphicFramePr>
        <p:xfrm>
          <a:off x="1219200" y="914400"/>
          <a:ext cx="6934200" cy="954088"/>
        </p:xfrm>
        <a:graphic>
          <a:graphicData uri="http://schemas.openxmlformats.org/presentationml/2006/ole">
            <mc:AlternateContent xmlns:mc="http://schemas.openxmlformats.org/markup-compatibility/2006">
              <mc:Choice xmlns:v="urn:schemas-microsoft-com:vml" Requires="v">
                <p:oleObj spid="_x0000_s187426" name="Equation" r:id="rId4" imgW="2768600" imgH="381000" progId="">
                  <p:embed/>
                </p:oleObj>
              </mc:Choice>
              <mc:Fallback>
                <p:oleObj name="Equation" r:id="rId4" imgW="2768600" imgH="381000" progId="">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914400"/>
                        <a:ext cx="6934200" cy="954088"/>
                      </a:xfrm>
                      <a:prstGeom prst="rect">
                        <a:avLst/>
                      </a:prstGeom>
                      <a:solidFill>
                        <a:srgbClr val="67D967"/>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7396" name="Text Box 35"/>
          <p:cNvSpPr txBox="1">
            <a:spLocks noChangeArrowheads="1"/>
          </p:cNvSpPr>
          <p:nvPr/>
        </p:nvSpPr>
        <p:spPr bwMode="auto">
          <a:xfrm>
            <a:off x="381000" y="1905000"/>
            <a:ext cx="86566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a:cs typeface="Times New Roman" panose="02020603050405020304" pitchFamily="18" charset="0"/>
              </a:rPr>
              <a:t>Second-order Taylor expansion of </a:t>
            </a:r>
            <a:r>
              <a:rPr lang="en-US" altLang="en-US" i="1">
                <a:cs typeface="Times New Roman" panose="02020603050405020304" pitchFamily="18" charset="0"/>
              </a:rPr>
              <a:t>E</a:t>
            </a:r>
            <a:r>
              <a:rPr lang="en-US" altLang="en-US">
                <a:cs typeface="Times New Roman" panose="02020603050405020304" pitchFamily="18" charset="0"/>
              </a:rPr>
              <a:t>(</a:t>
            </a:r>
            <a:r>
              <a:rPr lang="en-US" altLang="en-US" i="1">
                <a:cs typeface="Times New Roman" panose="02020603050405020304" pitchFamily="18" charset="0"/>
              </a:rPr>
              <a:t>u</a:t>
            </a:r>
            <a:r>
              <a:rPr lang="en-US" altLang="en-US">
                <a:cs typeface="Times New Roman" panose="02020603050405020304" pitchFamily="18" charset="0"/>
              </a:rPr>
              <a:t>,</a:t>
            </a:r>
            <a:r>
              <a:rPr lang="en-US" altLang="en-US" i="1">
                <a:cs typeface="Times New Roman" panose="02020603050405020304" pitchFamily="18" charset="0"/>
              </a:rPr>
              <a:t>v</a:t>
            </a:r>
            <a:r>
              <a:rPr lang="en-US" altLang="en-US">
                <a:cs typeface="Times New Roman" panose="02020603050405020304" pitchFamily="18" charset="0"/>
              </a:rPr>
              <a:t>) about (0,0):</a:t>
            </a:r>
            <a:endParaRPr lang="ru-RU" altLang="en-US">
              <a:cs typeface="Times New Roman" panose="02020603050405020304" pitchFamily="18" charset="0"/>
            </a:endParaRPr>
          </a:p>
        </p:txBody>
      </p:sp>
      <p:graphicFrame>
        <p:nvGraphicFramePr>
          <p:cNvPr id="187397" name="Object 36"/>
          <p:cNvGraphicFramePr>
            <a:graphicFrameLocks noGrp="1" noChangeAspect="1"/>
          </p:cNvGraphicFramePr>
          <p:nvPr>
            <p:ph idx="1"/>
          </p:nvPr>
        </p:nvGraphicFramePr>
        <p:xfrm>
          <a:off x="563563" y="2424113"/>
          <a:ext cx="7894637" cy="928687"/>
        </p:xfrm>
        <a:graphic>
          <a:graphicData uri="http://schemas.openxmlformats.org/presentationml/2006/ole">
            <mc:AlternateContent xmlns:mc="http://schemas.openxmlformats.org/markup-compatibility/2006">
              <mc:Choice xmlns:v="urn:schemas-microsoft-com:vml" Requires="v">
                <p:oleObj spid="_x0000_s187427" name="Equation" r:id="rId6" imgW="4102100" imgH="482600" progId="Equation.3">
                  <p:embed/>
                </p:oleObj>
              </mc:Choice>
              <mc:Fallback>
                <p:oleObj name="Equation" r:id="rId6" imgW="4102100" imgH="482600" progId="Equation.3">
                  <p:embed/>
                  <p:pic>
                    <p:nvPicPr>
                      <p:cNvPr id="0" name="Object 3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3563" y="2424113"/>
                        <a:ext cx="7894637"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7398" name="Object 4"/>
          <p:cNvGraphicFramePr>
            <a:graphicFrameLocks noChangeAspect="1"/>
          </p:cNvGraphicFramePr>
          <p:nvPr/>
        </p:nvGraphicFramePr>
        <p:xfrm>
          <a:off x="838200" y="3424238"/>
          <a:ext cx="7032625" cy="3433762"/>
        </p:xfrm>
        <a:graphic>
          <a:graphicData uri="http://schemas.openxmlformats.org/presentationml/2006/ole">
            <mc:AlternateContent xmlns:mc="http://schemas.openxmlformats.org/markup-compatibility/2006">
              <mc:Choice xmlns:v="urn:schemas-microsoft-com:vml" Requires="v">
                <p:oleObj spid="_x0000_s187428" name="Equation" r:id="rId8" imgW="3797300" imgH="1854200" progId="Equation.3">
                  <p:embed/>
                </p:oleObj>
              </mc:Choice>
              <mc:Fallback>
                <p:oleObj name="Equation" r:id="rId8" imgW="3797300" imgH="18542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38200" y="3424238"/>
                        <a:ext cx="7032625" cy="343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p:txBody>
          <a:bodyPr/>
          <a:lstStyle/>
          <a:p>
            <a:r>
              <a:rPr lang="en-US" altLang="en-US"/>
              <a:t>Corner Detection: Mathematics</a:t>
            </a:r>
            <a:endParaRPr lang="ru-RU" altLang="en-US"/>
          </a:p>
        </p:txBody>
      </p:sp>
      <p:graphicFrame>
        <p:nvGraphicFramePr>
          <p:cNvPr id="189443" name="Object 3"/>
          <p:cNvGraphicFramePr>
            <a:graphicFrameLocks noChangeAspect="1"/>
          </p:cNvGraphicFramePr>
          <p:nvPr/>
        </p:nvGraphicFramePr>
        <p:xfrm>
          <a:off x="1219200" y="914400"/>
          <a:ext cx="6934200" cy="954088"/>
        </p:xfrm>
        <a:graphic>
          <a:graphicData uri="http://schemas.openxmlformats.org/presentationml/2006/ole">
            <mc:AlternateContent xmlns:mc="http://schemas.openxmlformats.org/markup-compatibility/2006">
              <mc:Choice xmlns:v="urn:schemas-microsoft-com:vml" Requires="v">
                <p:oleObj spid="_x0000_s189474" name="Equation" r:id="rId4" imgW="2768600" imgH="381000" progId="">
                  <p:embed/>
                </p:oleObj>
              </mc:Choice>
              <mc:Fallback>
                <p:oleObj name="Equation" r:id="rId4" imgW="2768600" imgH="381000" progId="">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914400"/>
                        <a:ext cx="6934200" cy="954088"/>
                      </a:xfrm>
                      <a:prstGeom prst="rect">
                        <a:avLst/>
                      </a:prstGeom>
                      <a:solidFill>
                        <a:srgbClr val="67D967"/>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9444" name="Text Box 35"/>
          <p:cNvSpPr txBox="1">
            <a:spLocks noChangeArrowheads="1"/>
          </p:cNvSpPr>
          <p:nvPr/>
        </p:nvSpPr>
        <p:spPr bwMode="auto">
          <a:xfrm>
            <a:off x="381000" y="1905000"/>
            <a:ext cx="86566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a:cs typeface="Times New Roman" panose="02020603050405020304" pitchFamily="18" charset="0"/>
              </a:rPr>
              <a:t>Second-order Taylor expansion of </a:t>
            </a:r>
            <a:r>
              <a:rPr lang="en-US" altLang="en-US" i="1">
                <a:cs typeface="Times New Roman" panose="02020603050405020304" pitchFamily="18" charset="0"/>
              </a:rPr>
              <a:t>E</a:t>
            </a:r>
            <a:r>
              <a:rPr lang="en-US" altLang="en-US">
                <a:cs typeface="Times New Roman" panose="02020603050405020304" pitchFamily="18" charset="0"/>
              </a:rPr>
              <a:t>(</a:t>
            </a:r>
            <a:r>
              <a:rPr lang="en-US" altLang="en-US" i="1">
                <a:cs typeface="Times New Roman" panose="02020603050405020304" pitchFamily="18" charset="0"/>
              </a:rPr>
              <a:t>u</a:t>
            </a:r>
            <a:r>
              <a:rPr lang="en-US" altLang="en-US">
                <a:cs typeface="Times New Roman" panose="02020603050405020304" pitchFamily="18" charset="0"/>
              </a:rPr>
              <a:t>,</a:t>
            </a:r>
            <a:r>
              <a:rPr lang="en-US" altLang="en-US" i="1">
                <a:cs typeface="Times New Roman" panose="02020603050405020304" pitchFamily="18" charset="0"/>
              </a:rPr>
              <a:t>v</a:t>
            </a:r>
            <a:r>
              <a:rPr lang="en-US" altLang="en-US">
                <a:cs typeface="Times New Roman" panose="02020603050405020304" pitchFamily="18" charset="0"/>
              </a:rPr>
              <a:t>) about (0,0):</a:t>
            </a:r>
            <a:endParaRPr lang="ru-RU" altLang="en-US">
              <a:cs typeface="Times New Roman" panose="02020603050405020304" pitchFamily="18" charset="0"/>
            </a:endParaRPr>
          </a:p>
        </p:txBody>
      </p:sp>
      <p:graphicFrame>
        <p:nvGraphicFramePr>
          <p:cNvPr id="189445" name="Object 4"/>
          <p:cNvGraphicFramePr>
            <a:graphicFrameLocks noChangeAspect="1"/>
          </p:cNvGraphicFramePr>
          <p:nvPr/>
        </p:nvGraphicFramePr>
        <p:xfrm>
          <a:off x="2514600" y="3519488"/>
          <a:ext cx="4256088" cy="3338512"/>
        </p:xfrm>
        <a:graphic>
          <a:graphicData uri="http://schemas.openxmlformats.org/presentationml/2006/ole">
            <mc:AlternateContent xmlns:mc="http://schemas.openxmlformats.org/markup-compatibility/2006">
              <mc:Choice xmlns:v="urn:schemas-microsoft-com:vml" Requires="v">
                <p:oleObj spid="_x0000_s189475" name="Equation" r:id="rId6" imgW="2298700" imgH="1803400" progId="Equation.3">
                  <p:embed/>
                </p:oleObj>
              </mc:Choice>
              <mc:Fallback>
                <p:oleObj name="Equation" r:id="rId6" imgW="2298700" imgH="1803400" progId="Equation.3">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14600" y="3519488"/>
                        <a:ext cx="4256088" cy="333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9446" name="Object 36"/>
          <p:cNvGraphicFramePr>
            <a:graphicFrameLocks noChangeAspect="1"/>
          </p:cNvGraphicFramePr>
          <p:nvPr/>
        </p:nvGraphicFramePr>
        <p:xfrm>
          <a:off x="563563" y="2424113"/>
          <a:ext cx="7894637" cy="928687"/>
        </p:xfrm>
        <a:graphic>
          <a:graphicData uri="http://schemas.openxmlformats.org/presentationml/2006/ole">
            <mc:AlternateContent xmlns:mc="http://schemas.openxmlformats.org/markup-compatibility/2006">
              <mc:Choice xmlns:v="urn:schemas-microsoft-com:vml" Requires="v">
                <p:oleObj spid="_x0000_s189476" name="Equation" r:id="rId8" imgW="4102100" imgH="482600" progId="Equation.3">
                  <p:embed/>
                </p:oleObj>
              </mc:Choice>
              <mc:Fallback>
                <p:oleObj name="Equation" r:id="rId8" imgW="4102100" imgH="482600" progId="Equation.3">
                  <p:embed/>
                  <p:pic>
                    <p:nvPicPr>
                      <p:cNvPr id="0" name="Object 3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63563" y="2424113"/>
                        <a:ext cx="7894637"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r>
              <a:rPr lang="en-US" altLang="en-US"/>
              <a:t>Corner Detection: Mathematics</a:t>
            </a:r>
            <a:endParaRPr lang="ru-RU" altLang="en-US"/>
          </a:p>
        </p:txBody>
      </p:sp>
      <p:graphicFrame>
        <p:nvGraphicFramePr>
          <p:cNvPr id="191491" name="Object 3"/>
          <p:cNvGraphicFramePr>
            <a:graphicFrameLocks noChangeAspect="1"/>
          </p:cNvGraphicFramePr>
          <p:nvPr/>
        </p:nvGraphicFramePr>
        <p:xfrm>
          <a:off x="1219200" y="914400"/>
          <a:ext cx="6934200" cy="954088"/>
        </p:xfrm>
        <a:graphic>
          <a:graphicData uri="http://schemas.openxmlformats.org/presentationml/2006/ole">
            <mc:AlternateContent xmlns:mc="http://schemas.openxmlformats.org/markup-compatibility/2006">
              <mc:Choice xmlns:v="urn:schemas-microsoft-com:vml" Requires="v">
                <p:oleObj spid="_x0000_s191522" name="Equation" r:id="rId4" imgW="2768600" imgH="381000" progId="">
                  <p:embed/>
                </p:oleObj>
              </mc:Choice>
              <mc:Fallback>
                <p:oleObj name="Equation" r:id="rId4" imgW="2768600" imgH="381000" progId="">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914400"/>
                        <a:ext cx="6934200" cy="954088"/>
                      </a:xfrm>
                      <a:prstGeom prst="rect">
                        <a:avLst/>
                      </a:prstGeom>
                      <a:solidFill>
                        <a:srgbClr val="67D967"/>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1492" name="Text Box 35"/>
          <p:cNvSpPr txBox="1">
            <a:spLocks noChangeArrowheads="1"/>
          </p:cNvSpPr>
          <p:nvPr/>
        </p:nvSpPr>
        <p:spPr bwMode="auto">
          <a:xfrm>
            <a:off x="381000" y="1905000"/>
            <a:ext cx="86566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a:cs typeface="Times New Roman" panose="02020603050405020304" pitchFamily="18" charset="0"/>
              </a:rPr>
              <a:t>Second-order Taylor expansion of </a:t>
            </a:r>
            <a:r>
              <a:rPr lang="en-US" altLang="en-US" i="1">
                <a:cs typeface="Times New Roman" panose="02020603050405020304" pitchFamily="18" charset="0"/>
              </a:rPr>
              <a:t>E</a:t>
            </a:r>
            <a:r>
              <a:rPr lang="en-US" altLang="en-US">
                <a:cs typeface="Times New Roman" panose="02020603050405020304" pitchFamily="18" charset="0"/>
              </a:rPr>
              <a:t>(</a:t>
            </a:r>
            <a:r>
              <a:rPr lang="en-US" altLang="en-US" i="1">
                <a:cs typeface="Times New Roman" panose="02020603050405020304" pitchFamily="18" charset="0"/>
              </a:rPr>
              <a:t>u</a:t>
            </a:r>
            <a:r>
              <a:rPr lang="en-US" altLang="en-US">
                <a:cs typeface="Times New Roman" panose="02020603050405020304" pitchFamily="18" charset="0"/>
              </a:rPr>
              <a:t>,</a:t>
            </a:r>
            <a:r>
              <a:rPr lang="en-US" altLang="en-US" i="1">
                <a:cs typeface="Times New Roman" panose="02020603050405020304" pitchFamily="18" charset="0"/>
              </a:rPr>
              <a:t>v</a:t>
            </a:r>
            <a:r>
              <a:rPr lang="en-US" altLang="en-US">
                <a:cs typeface="Times New Roman" panose="02020603050405020304" pitchFamily="18" charset="0"/>
              </a:rPr>
              <a:t>) about (0,0):</a:t>
            </a:r>
            <a:endParaRPr lang="ru-RU" altLang="en-US">
              <a:cs typeface="Times New Roman" panose="02020603050405020304" pitchFamily="18" charset="0"/>
            </a:endParaRPr>
          </a:p>
        </p:txBody>
      </p:sp>
      <p:graphicFrame>
        <p:nvGraphicFramePr>
          <p:cNvPr id="191493" name="Object 36"/>
          <p:cNvGraphicFramePr>
            <a:graphicFrameLocks noGrp="1" noChangeAspect="1"/>
          </p:cNvGraphicFramePr>
          <p:nvPr>
            <p:ph idx="1"/>
          </p:nvPr>
        </p:nvGraphicFramePr>
        <p:xfrm>
          <a:off x="685800" y="2362200"/>
          <a:ext cx="7805738" cy="1231900"/>
        </p:xfrm>
        <a:graphic>
          <a:graphicData uri="http://schemas.openxmlformats.org/presentationml/2006/ole">
            <mc:AlternateContent xmlns:mc="http://schemas.openxmlformats.org/markup-compatibility/2006">
              <mc:Choice xmlns:v="urn:schemas-microsoft-com:vml" Requires="v">
                <p:oleObj spid="_x0000_s191523" name="Equation" r:id="rId6" imgW="4508500" imgH="711200" progId="Equation.3">
                  <p:embed/>
                </p:oleObj>
              </mc:Choice>
              <mc:Fallback>
                <p:oleObj name="Equation" r:id="rId6" imgW="4508500" imgH="711200" progId="Equation.3">
                  <p:embed/>
                  <p:pic>
                    <p:nvPicPr>
                      <p:cNvPr id="0" name="Object 3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 y="2362200"/>
                        <a:ext cx="7805738"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1494" name="Object 4"/>
          <p:cNvGraphicFramePr>
            <a:graphicFrameLocks noChangeAspect="1"/>
          </p:cNvGraphicFramePr>
          <p:nvPr/>
        </p:nvGraphicFramePr>
        <p:xfrm>
          <a:off x="2514600" y="3519488"/>
          <a:ext cx="4256088" cy="3338512"/>
        </p:xfrm>
        <a:graphic>
          <a:graphicData uri="http://schemas.openxmlformats.org/presentationml/2006/ole">
            <mc:AlternateContent xmlns:mc="http://schemas.openxmlformats.org/markup-compatibility/2006">
              <mc:Choice xmlns:v="urn:schemas-microsoft-com:vml" Requires="v">
                <p:oleObj spid="_x0000_s191524" name="Equation" r:id="rId8" imgW="2298700" imgH="1803400" progId="Equation.3">
                  <p:embed/>
                </p:oleObj>
              </mc:Choice>
              <mc:Fallback>
                <p:oleObj name="Equation" r:id="rId8" imgW="2298700" imgH="18034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14600" y="3519488"/>
                        <a:ext cx="4256088" cy="333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10"/>
          <p:cNvSpPr>
            <a:spLocks noChangeArrowheads="1"/>
          </p:cNvSpPr>
          <p:nvPr/>
        </p:nvSpPr>
        <p:spPr bwMode="auto">
          <a:xfrm>
            <a:off x="4883552" y="1562100"/>
            <a:ext cx="4038600" cy="1295400"/>
          </a:xfrm>
          <a:prstGeom prst="rect">
            <a:avLst/>
          </a:prstGeom>
          <a:solidFill>
            <a:srgbClr val="62D86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93539" name="Rectangle 2"/>
          <p:cNvSpPr>
            <a:spLocks noGrp="1" noChangeArrowheads="1"/>
          </p:cNvSpPr>
          <p:nvPr>
            <p:ph type="title"/>
          </p:nvPr>
        </p:nvSpPr>
        <p:spPr/>
        <p:txBody>
          <a:bodyPr/>
          <a:lstStyle/>
          <a:p>
            <a:r>
              <a:rPr lang="en-US" altLang="en-US"/>
              <a:t>Corner Detection: Mathematics</a:t>
            </a:r>
            <a:endParaRPr lang="ru-RU" altLang="en-US"/>
          </a:p>
        </p:txBody>
      </p:sp>
      <p:sp>
        <p:nvSpPr>
          <p:cNvPr id="193540" name="Text Box 4"/>
          <p:cNvSpPr txBox="1">
            <a:spLocks noChangeArrowheads="1"/>
          </p:cNvSpPr>
          <p:nvPr/>
        </p:nvSpPr>
        <p:spPr bwMode="auto">
          <a:xfrm>
            <a:off x="381000" y="914400"/>
            <a:ext cx="8534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sz="2400">
                <a:cs typeface="Times New Roman" panose="02020603050405020304" pitchFamily="18" charset="0"/>
              </a:rPr>
              <a:t>The quadratic approximation simplifies to</a:t>
            </a:r>
            <a:endParaRPr lang="ru-RU" altLang="en-US" sz="2400">
              <a:cs typeface="Times New Roman" panose="02020603050405020304" pitchFamily="18" charset="0"/>
            </a:endParaRPr>
          </a:p>
        </p:txBody>
      </p:sp>
      <p:graphicFrame>
        <p:nvGraphicFramePr>
          <p:cNvPr id="193541" name="Object 5"/>
          <p:cNvGraphicFramePr>
            <a:graphicFrameLocks noChangeAspect="1"/>
          </p:cNvGraphicFramePr>
          <p:nvPr/>
        </p:nvGraphicFramePr>
        <p:xfrm>
          <a:off x="2286000" y="4140200"/>
          <a:ext cx="4422775" cy="1270000"/>
        </p:xfrm>
        <a:graphic>
          <a:graphicData uri="http://schemas.openxmlformats.org/presentationml/2006/ole">
            <mc:AlternateContent xmlns:mc="http://schemas.openxmlformats.org/markup-compatibility/2006">
              <mc:Choice xmlns:v="urn:schemas-microsoft-com:vml" Requires="v">
                <p:oleObj spid="_x0000_s193573" name="Equation" r:id="rId5" imgW="1765300" imgH="508000" progId="">
                  <p:embed/>
                </p:oleObj>
              </mc:Choice>
              <mc:Fallback>
                <p:oleObj name="Equation" r:id="rId5" imgW="1765300" imgH="508000" progId="">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0" y="4140200"/>
                        <a:ext cx="4422775" cy="1270000"/>
                      </a:xfrm>
                      <a:prstGeom prst="rect">
                        <a:avLst/>
                      </a:prstGeom>
                      <a:solidFill>
                        <a:srgbClr val="67D967"/>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3542" name="Text Box 6"/>
          <p:cNvSpPr txBox="1">
            <a:spLocks noChangeArrowheads="1"/>
          </p:cNvSpPr>
          <p:nvPr/>
        </p:nvSpPr>
        <p:spPr bwMode="auto">
          <a:xfrm>
            <a:off x="381000" y="3208338"/>
            <a:ext cx="85344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sz="2400" dirty="0">
                <a:cs typeface="Times New Roman" panose="02020603050405020304" pitchFamily="18" charset="0"/>
              </a:rPr>
              <a:t>where </a:t>
            </a:r>
            <a:r>
              <a:rPr lang="en-US" altLang="en-US" sz="2400" i="1" dirty="0">
                <a:cs typeface="Times New Roman" panose="02020603050405020304" pitchFamily="18" charset="0"/>
              </a:rPr>
              <a:t>M</a:t>
            </a:r>
            <a:r>
              <a:rPr lang="en-US" altLang="en-US" sz="2400" dirty="0">
                <a:cs typeface="Times New Roman" panose="02020603050405020304" pitchFamily="18" charset="0"/>
              </a:rPr>
              <a:t> is a </a:t>
            </a:r>
            <a:r>
              <a:rPr lang="en-US" altLang="en-US" sz="2400" i="1" dirty="0">
                <a:cs typeface="Times New Roman" panose="02020603050405020304" pitchFamily="18" charset="0"/>
              </a:rPr>
              <a:t>second moment matrix</a:t>
            </a:r>
            <a:r>
              <a:rPr lang="en-US" altLang="en-US" sz="2400" dirty="0">
                <a:cs typeface="Times New Roman" panose="02020603050405020304" pitchFamily="18" charset="0"/>
              </a:rPr>
              <a:t> </a:t>
            </a:r>
            <a:r>
              <a:rPr lang="en-US" altLang="en-US" sz="2400" dirty="0">
                <a:cs typeface="Times New Roman" panose="02020603050405020304" pitchFamily="18" charset="0"/>
                <a:sym typeface="Symbol" panose="05050102010706020507" pitchFamily="18" charset="2"/>
              </a:rPr>
              <a:t>computed from image derivatives:</a:t>
            </a:r>
            <a:endParaRPr lang="ru-RU" altLang="en-US" sz="2400" dirty="0">
              <a:cs typeface="Times New Roman" panose="02020603050405020304" pitchFamily="18" charset="0"/>
            </a:endParaRPr>
          </a:p>
        </p:txBody>
      </p:sp>
      <p:graphicFrame>
        <p:nvGraphicFramePr>
          <p:cNvPr id="193543" name="Object 8"/>
          <p:cNvGraphicFramePr>
            <a:graphicFrameLocks noGrp="1" noChangeAspect="1"/>
          </p:cNvGraphicFramePr>
          <p:nvPr>
            <p:ph idx="1"/>
            <p:extLst>
              <p:ext uri="{D42A27DB-BD31-4B8C-83A1-F6EECF244321}">
                <p14:modId xmlns:p14="http://schemas.microsoft.com/office/powerpoint/2010/main" val="87443988"/>
              </p:ext>
            </p:extLst>
          </p:nvPr>
        </p:nvGraphicFramePr>
        <p:xfrm>
          <a:off x="4883552" y="1598613"/>
          <a:ext cx="4038600" cy="1201737"/>
        </p:xfrm>
        <a:graphic>
          <a:graphicData uri="http://schemas.openxmlformats.org/presentationml/2006/ole">
            <mc:AlternateContent xmlns:mc="http://schemas.openxmlformats.org/markup-compatibility/2006">
              <mc:Choice xmlns:v="urn:schemas-microsoft-com:vml" Requires="v">
                <p:oleObj spid="_x0000_s193574" name="Equation" r:id="rId7" imgW="1536700" imgH="457200" progId="Equation.3">
                  <p:embed/>
                </p:oleObj>
              </mc:Choice>
              <mc:Fallback>
                <p:oleObj name="Equation" r:id="rId7" imgW="1536700" imgH="457200" progId="Equation.3">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83552" y="1598613"/>
                        <a:ext cx="4038600"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2" name="Group 13"/>
          <p:cNvGrpSpPr>
            <a:grpSpLocks/>
          </p:cNvGrpSpPr>
          <p:nvPr/>
        </p:nvGrpSpPr>
        <p:grpSpPr bwMode="auto">
          <a:xfrm>
            <a:off x="838200" y="5867400"/>
            <a:ext cx="7431088" cy="687388"/>
            <a:chOff x="528" y="3696"/>
            <a:chExt cx="4681" cy="433"/>
          </a:xfrm>
        </p:grpSpPr>
        <p:pic>
          <p:nvPicPr>
            <p:cNvPr id="193545" name="Picture 7" descr="Edittex"/>
            <p:cNvPicPr>
              <a:picLocks noChangeAspect="1" noChangeArrowheads="1"/>
            </p:cNvPicPr>
            <p:nvPr>
              <p:custDataLst>
                <p:tags r:id="rId2"/>
              </p:custDataLst>
            </p:nvPr>
          </p:nvPicPr>
          <p:blipFill>
            <a:blip r:embed="rId9" cstate="print">
              <a:extLst>
                <a:ext uri="{28A0092B-C50C-407E-A947-70E740481C1C}">
                  <a14:useLocalDpi xmlns:a14="http://schemas.microsoft.com/office/drawing/2010/main" val="0"/>
                </a:ext>
              </a:extLst>
            </a:blip>
            <a:srcRect/>
            <a:stretch>
              <a:fillRect/>
            </a:stretch>
          </p:blipFill>
          <p:spPr bwMode="auto">
            <a:xfrm>
              <a:off x="528" y="3696"/>
              <a:ext cx="4681" cy="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3546" name="Rectangle 11"/>
            <p:cNvSpPr>
              <a:spLocks noChangeArrowheads="1"/>
            </p:cNvSpPr>
            <p:nvPr/>
          </p:nvSpPr>
          <p:spPr bwMode="auto">
            <a:xfrm>
              <a:off x="528" y="3696"/>
              <a:ext cx="432" cy="4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2400" i="1">
                  <a:latin typeface="Times New Roman" panose="02020603050405020304" pitchFamily="18" charset="0"/>
                </a:rPr>
                <a:t>M</a:t>
              </a:r>
            </a:p>
          </p:txBody>
        </p:sp>
      </p:grpSp>
      <p:graphicFrame>
        <p:nvGraphicFramePr>
          <p:cNvPr id="11" name="Object 36"/>
          <p:cNvGraphicFramePr>
            <a:graphicFrameLocks noChangeAspect="1"/>
          </p:cNvGraphicFramePr>
          <p:nvPr>
            <p:extLst>
              <p:ext uri="{D42A27DB-BD31-4B8C-83A1-F6EECF244321}">
                <p14:modId xmlns:p14="http://schemas.microsoft.com/office/powerpoint/2010/main" val="1367113256"/>
              </p:ext>
            </p:extLst>
          </p:nvPr>
        </p:nvGraphicFramePr>
        <p:xfrm>
          <a:off x="228600" y="1762807"/>
          <a:ext cx="4467105" cy="893985"/>
        </p:xfrm>
        <a:graphic>
          <a:graphicData uri="http://schemas.openxmlformats.org/presentationml/2006/ole">
            <mc:AlternateContent xmlns:mc="http://schemas.openxmlformats.org/markup-compatibility/2006">
              <mc:Choice xmlns:v="urn:schemas-microsoft-com:vml" Requires="v">
                <p:oleObj spid="_x0000_s193575" name="Equation" r:id="rId10" imgW="2412720" imgH="482400" progId="Equation.3">
                  <p:embed/>
                </p:oleObj>
              </mc:Choice>
              <mc:Fallback>
                <p:oleObj name="Equation" r:id="rId10" imgW="2412720" imgH="482400" progId="Equation.3">
                  <p:embed/>
                  <p:pic>
                    <p:nvPicPr>
                      <p:cNvPr id="185348" name="Object 36"/>
                      <p:cNvPicPr>
                        <a:picLocks noChangeAspect="1" noChangeArrowheads="1"/>
                      </p:cNvPicPr>
                      <p:nvPr/>
                    </p:nvPicPr>
                    <p:blipFill>
                      <a:blip r:embed="rId11"/>
                      <a:srcRect/>
                      <a:stretch>
                        <a:fillRect/>
                      </a:stretch>
                    </p:blipFill>
                    <p:spPr bwMode="auto">
                      <a:xfrm>
                        <a:off x="228600" y="1762807"/>
                        <a:ext cx="4467105" cy="893985"/>
                      </a:xfrm>
                      <a:prstGeom prst="rect">
                        <a:avLst/>
                      </a:prstGeom>
                      <a:noFill/>
                      <a:ln>
                        <a:noFill/>
                      </a:ln>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5586" name="Object 2"/>
          <p:cNvGraphicFramePr>
            <a:graphicFrameLocks noChangeAspect="1"/>
          </p:cNvGraphicFramePr>
          <p:nvPr/>
        </p:nvGraphicFramePr>
        <p:xfrm>
          <a:off x="1071563" y="1022350"/>
          <a:ext cx="5556250" cy="1498600"/>
        </p:xfrm>
        <a:graphic>
          <a:graphicData uri="http://schemas.openxmlformats.org/presentationml/2006/ole">
            <mc:AlternateContent xmlns:mc="http://schemas.openxmlformats.org/markup-compatibility/2006">
              <mc:Choice xmlns:v="urn:schemas-microsoft-com:vml" Requires="v">
                <p:oleObj spid="_x0000_s195633" name="Equation" r:id="rId4" imgW="1790700" imgH="482600" progId="Equation.3">
                  <p:embed/>
                </p:oleObj>
              </mc:Choice>
              <mc:Fallback>
                <p:oleObj name="Equation" r:id="rId4" imgW="1790700" imgH="4826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1563" y="1022350"/>
                        <a:ext cx="5556250" cy="149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3" name="Object 3"/>
          <p:cNvGraphicFramePr>
            <a:graphicFrameLocks noChangeAspect="1"/>
          </p:cNvGraphicFramePr>
          <p:nvPr/>
        </p:nvGraphicFramePr>
        <p:xfrm>
          <a:off x="2687638" y="5362575"/>
          <a:ext cx="1428750" cy="984250"/>
        </p:xfrm>
        <a:graphic>
          <a:graphicData uri="http://schemas.openxmlformats.org/presentationml/2006/ole">
            <mc:AlternateContent xmlns:mc="http://schemas.openxmlformats.org/markup-compatibility/2006">
              <mc:Choice xmlns:v="urn:schemas-microsoft-com:vml" Requires="v">
                <p:oleObj spid="_x0000_s195634" name="Equation" r:id="rId6" imgW="571252" imgH="393529" progId="Equation.3">
                  <p:embed/>
                </p:oleObj>
              </mc:Choice>
              <mc:Fallback>
                <p:oleObj name="Equation" r:id="rId6" imgW="571252" imgH="393529"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87638" y="5362575"/>
                        <a:ext cx="1428750"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Picture 10" descr="hessia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9113" y="3990975"/>
            <a:ext cx="1655762" cy="131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7" descr="hessian"/>
          <p:cNvPicPr>
            <a:picLocks noChangeAspect="1" noChangeArrowheads="1"/>
          </p:cNvPicPr>
          <p:nvPr/>
        </p:nvPicPr>
        <p:blipFill>
          <a:blip r:embed="rId9">
            <a:extLst>
              <a:ext uri="{28A0092B-C50C-407E-A947-70E740481C1C}">
                <a14:useLocalDpi xmlns:a14="http://schemas.microsoft.com/office/drawing/2010/main" val="0"/>
              </a:ext>
            </a:extLst>
          </a:blip>
          <a:srcRect l="7629" t="9563" r="47212" b="45161"/>
          <a:stretch>
            <a:fillRect/>
          </a:stretch>
        </p:blipFill>
        <p:spPr bwMode="auto">
          <a:xfrm>
            <a:off x="2606675" y="4013200"/>
            <a:ext cx="16192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8" descr="hessian"/>
          <p:cNvPicPr>
            <a:picLocks noChangeAspect="1" noChangeArrowheads="1"/>
          </p:cNvPicPr>
          <p:nvPr/>
        </p:nvPicPr>
        <p:blipFill>
          <a:blip r:embed="rId9">
            <a:extLst>
              <a:ext uri="{28A0092B-C50C-407E-A947-70E740481C1C}">
                <a14:useLocalDpi xmlns:a14="http://schemas.microsoft.com/office/drawing/2010/main" val="0"/>
              </a:ext>
            </a:extLst>
          </a:blip>
          <a:srcRect l="6955" t="54877" r="45802"/>
          <a:stretch>
            <a:fillRect/>
          </a:stretch>
        </p:blipFill>
        <p:spPr bwMode="auto">
          <a:xfrm>
            <a:off x="6762750" y="4013200"/>
            <a:ext cx="1700213"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9" descr="hessian"/>
          <p:cNvPicPr>
            <a:picLocks noChangeAspect="1" noChangeArrowheads="1"/>
          </p:cNvPicPr>
          <p:nvPr/>
        </p:nvPicPr>
        <p:blipFill>
          <a:blip r:embed="rId9">
            <a:extLst>
              <a:ext uri="{28A0092B-C50C-407E-A947-70E740481C1C}">
                <a14:useLocalDpi xmlns:a14="http://schemas.microsoft.com/office/drawing/2010/main" val="0"/>
              </a:ext>
            </a:extLst>
          </a:blip>
          <a:srcRect l="53523" t="54877"/>
          <a:stretch>
            <a:fillRect/>
          </a:stretch>
        </p:blipFill>
        <p:spPr bwMode="auto">
          <a:xfrm>
            <a:off x="4668838" y="4013200"/>
            <a:ext cx="167322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11078" name="Object 4"/>
          <p:cNvGraphicFramePr>
            <a:graphicFrameLocks noChangeAspect="1"/>
          </p:cNvGraphicFramePr>
          <p:nvPr/>
        </p:nvGraphicFramePr>
        <p:xfrm>
          <a:off x="4745038" y="5362575"/>
          <a:ext cx="1460500" cy="1047750"/>
        </p:xfrm>
        <a:graphic>
          <a:graphicData uri="http://schemas.openxmlformats.org/presentationml/2006/ole">
            <mc:AlternateContent xmlns:mc="http://schemas.openxmlformats.org/markup-compatibility/2006">
              <mc:Choice xmlns:v="urn:schemas-microsoft-com:vml" Requires="v">
                <p:oleObj spid="_x0000_s195635" name="Equation" r:id="rId10" imgW="583947" imgH="418918" progId="Equation.3">
                  <p:embed/>
                </p:oleObj>
              </mc:Choice>
              <mc:Fallback>
                <p:oleObj name="Equation" r:id="rId10" imgW="583947" imgH="418918" progId="Equation.3">
                  <p:embed/>
                  <p:pic>
                    <p:nvPicPr>
                      <p:cNvPr id="0" name="Object 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745038" y="5362575"/>
                        <a:ext cx="1460500"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11079" name="Object 5"/>
          <p:cNvGraphicFramePr>
            <a:graphicFrameLocks noChangeAspect="1"/>
          </p:cNvGraphicFramePr>
          <p:nvPr/>
        </p:nvGraphicFramePr>
        <p:xfrm>
          <a:off x="6497638" y="5362575"/>
          <a:ext cx="2222500" cy="1047750"/>
        </p:xfrm>
        <a:graphic>
          <a:graphicData uri="http://schemas.openxmlformats.org/presentationml/2006/ole">
            <mc:AlternateContent xmlns:mc="http://schemas.openxmlformats.org/markup-compatibility/2006">
              <mc:Choice xmlns:v="urn:schemas-microsoft-com:vml" Requires="v">
                <p:oleObj spid="_x0000_s195636" name="Equation" r:id="rId12" imgW="889000" imgH="419100" progId="Equation.3">
                  <p:embed/>
                </p:oleObj>
              </mc:Choice>
              <mc:Fallback>
                <p:oleObj name="Equation" r:id="rId12" imgW="889000" imgH="419100" progId="Equation.3">
                  <p:embed/>
                  <p:pic>
                    <p:nvPicPr>
                      <p:cNvPr id="0" name="Object 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497638" y="5362575"/>
                        <a:ext cx="2222500"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Rectangle 2"/>
          <p:cNvSpPr txBox="1">
            <a:spLocks noChangeArrowheads="1"/>
          </p:cNvSpPr>
          <p:nvPr/>
        </p:nvSpPr>
        <p:spPr bwMode="auto">
          <a:xfrm>
            <a:off x="685800" y="228600"/>
            <a:ext cx="7772400" cy="533400"/>
          </a:xfrm>
          <a:prstGeom prst="rect">
            <a:avLst/>
          </a:prstGeom>
          <a:noFill/>
          <a:ln w="9525">
            <a:noFill/>
            <a:miter lim="800000"/>
            <a:headEnd/>
            <a:tailEnd/>
          </a:ln>
          <a:effectLst/>
        </p:spPr>
        <p:txBody>
          <a:bodyPr anchor="ctr"/>
          <a:lstStyle/>
          <a:p>
            <a:pPr eaLnBrk="1" hangingPunct="1">
              <a:defRPr/>
            </a:pPr>
            <a:r>
              <a:rPr lang="en-US" sz="3000" b="1" kern="0">
                <a:solidFill>
                  <a:srgbClr val="000000"/>
                </a:solidFill>
                <a:latin typeface="Arial"/>
                <a:cs typeface="+mn-cs"/>
              </a:rPr>
              <a:t>Corners</a:t>
            </a:r>
            <a:r>
              <a:rPr lang="en-US" sz="3000" kern="0">
                <a:solidFill>
                  <a:srgbClr val="000000"/>
                </a:solidFill>
                <a:latin typeface="Arial"/>
                <a:cs typeface="+mn-cs"/>
              </a:rPr>
              <a:t> as distinctive interest points</a:t>
            </a:r>
            <a:endParaRPr lang="ru-RU" sz="3000" kern="0" dirty="0">
              <a:solidFill>
                <a:srgbClr val="000000"/>
              </a:solidFill>
              <a:latin typeface="Arial"/>
              <a:cs typeface="+mn-cs"/>
            </a:endParaRPr>
          </a:p>
        </p:txBody>
      </p:sp>
      <p:sp>
        <p:nvSpPr>
          <p:cNvPr id="195595" name="Text Box 6"/>
          <p:cNvSpPr txBox="1">
            <a:spLocks noChangeArrowheads="1"/>
          </p:cNvSpPr>
          <p:nvPr/>
        </p:nvSpPr>
        <p:spPr bwMode="auto">
          <a:xfrm>
            <a:off x="957263" y="2771775"/>
            <a:ext cx="781367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a:solidFill>
                  <a:srgbClr val="000000"/>
                </a:solidFill>
                <a:cs typeface="Times New Roman" panose="02020603050405020304" pitchFamily="18" charset="0"/>
                <a:sym typeface="Symbol" panose="05050102010706020507" pitchFamily="18" charset="2"/>
              </a:rPr>
              <a:t>2 x 2 matrix of image derivatives (averaged in neighborhood of a point).</a:t>
            </a:r>
          </a:p>
        </p:txBody>
      </p:sp>
      <p:sp>
        <p:nvSpPr>
          <p:cNvPr id="15" name="TextBox 14"/>
          <p:cNvSpPr txBox="1"/>
          <p:nvPr/>
        </p:nvSpPr>
        <p:spPr>
          <a:xfrm>
            <a:off x="628650" y="5619750"/>
            <a:ext cx="1497013" cy="369888"/>
          </a:xfrm>
          <a:prstGeom prst="rect">
            <a:avLst/>
          </a:prstGeom>
          <a:noFill/>
        </p:spPr>
        <p:txBody>
          <a:bodyPr>
            <a:spAutoFit/>
          </a:bodyPr>
          <a:lstStyle/>
          <a:p>
            <a:pPr>
              <a:defRPr/>
            </a:pPr>
            <a:r>
              <a:rPr lang="en-US" sz="1800" dirty="0">
                <a:solidFill>
                  <a:srgbClr val="000000"/>
                </a:solidFill>
                <a:latin typeface="Arial"/>
                <a:cs typeface="+mn-cs"/>
              </a:rPr>
              <a:t>Notation:</a:t>
            </a:r>
          </a:p>
        </p:txBody>
      </p:sp>
      <p:sp>
        <p:nvSpPr>
          <p:cNvPr id="13" name="TextBox 12"/>
          <p:cNvSpPr txBox="1"/>
          <p:nvPr/>
        </p:nvSpPr>
        <p:spPr>
          <a:xfrm>
            <a:off x="7975600" y="6519446"/>
            <a:ext cx="1371600" cy="307777"/>
          </a:xfrm>
          <a:prstGeom prst="rect">
            <a:avLst/>
          </a:prstGeom>
          <a:noFill/>
        </p:spPr>
        <p:txBody>
          <a:bodyPr wrap="square" rtlCol="0">
            <a:spAutoFit/>
          </a:bodyPr>
          <a:lstStyle/>
          <a:p>
            <a:r>
              <a:rPr lang="en-US" sz="1400" dirty="0">
                <a:solidFill>
                  <a:schemeClr val="bg1">
                    <a:lumMod val="65000"/>
                  </a:schemeClr>
                </a:solidFill>
              </a:rPr>
              <a:t>James Hays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1107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1107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Text Box 3"/>
          <p:cNvSpPr txBox="1">
            <a:spLocks noChangeArrowheads="1"/>
          </p:cNvSpPr>
          <p:nvPr/>
        </p:nvSpPr>
        <p:spPr bwMode="auto">
          <a:xfrm>
            <a:off x="533400" y="1066800"/>
            <a:ext cx="80010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a:t>The surface </a:t>
            </a:r>
            <a:r>
              <a:rPr lang="en-US" altLang="en-US" i="1"/>
              <a:t>E</a:t>
            </a:r>
            <a:r>
              <a:rPr lang="en-US" altLang="en-US"/>
              <a:t>(</a:t>
            </a:r>
            <a:r>
              <a:rPr lang="en-US" altLang="en-US" i="1"/>
              <a:t>u</a:t>
            </a:r>
            <a:r>
              <a:rPr lang="en-US" altLang="en-US"/>
              <a:t>,</a:t>
            </a:r>
            <a:r>
              <a:rPr lang="en-US" altLang="en-US" i="1"/>
              <a:t>v</a:t>
            </a:r>
            <a:r>
              <a:rPr lang="en-US" altLang="en-US"/>
              <a:t>) is locally approximated by a quadratic form. Let’s try to understand its shape.</a:t>
            </a:r>
          </a:p>
        </p:txBody>
      </p:sp>
      <p:sp>
        <p:nvSpPr>
          <p:cNvPr id="197635" name="Rectangle 7"/>
          <p:cNvSpPr>
            <a:spLocks noGrp="1" noChangeArrowheads="1"/>
          </p:cNvSpPr>
          <p:nvPr>
            <p:ph type="title"/>
          </p:nvPr>
        </p:nvSpPr>
        <p:spPr/>
        <p:txBody>
          <a:bodyPr/>
          <a:lstStyle/>
          <a:p>
            <a:r>
              <a:rPr lang="en-US" altLang="en-US"/>
              <a:t>Interpreting the second moment matrix</a:t>
            </a:r>
          </a:p>
        </p:txBody>
      </p:sp>
      <p:pic>
        <p:nvPicPr>
          <p:cNvPr id="197636"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2667000"/>
            <a:ext cx="39878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97637" name="Object 8"/>
          <p:cNvGraphicFramePr>
            <a:graphicFrameLocks noChangeAspect="1"/>
          </p:cNvGraphicFramePr>
          <p:nvPr/>
        </p:nvGraphicFramePr>
        <p:xfrm>
          <a:off x="533400" y="2743200"/>
          <a:ext cx="4038600" cy="1201738"/>
        </p:xfrm>
        <a:graphic>
          <a:graphicData uri="http://schemas.openxmlformats.org/presentationml/2006/ole">
            <mc:AlternateContent xmlns:mc="http://schemas.openxmlformats.org/markup-compatibility/2006">
              <mc:Choice xmlns:v="urn:schemas-microsoft-com:vml" Requires="v">
                <p:oleObj spid="_x0000_s197657" name="Equation" r:id="rId5" imgW="1536700" imgH="457200" progId="Equation.3">
                  <p:embed/>
                </p:oleObj>
              </mc:Choice>
              <mc:Fallback>
                <p:oleObj name="Equation" r:id="rId5" imgW="1536700" imgH="457200" progId="Equation.3">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2743200"/>
                        <a:ext cx="40386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7638" name="Object 2"/>
          <p:cNvGraphicFramePr>
            <a:graphicFrameLocks noChangeAspect="1"/>
          </p:cNvGraphicFramePr>
          <p:nvPr/>
        </p:nvGraphicFramePr>
        <p:xfrm>
          <a:off x="304800" y="4267200"/>
          <a:ext cx="4495800" cy="1303338"/>
        </p:xfrm>
        <a:graphic>
          <a:graphicData uri="http://schemas.openxmlformats.org/presentationml/2006/ole">
            <mc:AlternateContent xmlns:mc="http://schemas.openxmlformats.org/markup-compatibility/2006">
              <mc:Choice xmlns:v="urn:schemas-microsoft-com:vml" Requires="v">
                <p:oleObj spid="_x0000_s197658" name="Equation" r:id="rId7" imgW="1752600" imgH="508000" progId="Equation.3">
                  <p:embed/>
                </p:oleObj>
              </mc:Choice>
              <mc:Fallback>
                <p:oleObj name="Equation" r:id="rId7" imgW="1752600" imgH="508000" progId="Equation.3">
                  <p:embed/>
                  <p:pic>
                    <p:nvPicPr>
                      <p:cNvPr id="0" name="Object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4800" y="4267200"/>
                        <a:ext cx="4495800" cy="1303338"/>
                      </a:xfrm>
                      <a:prstGeom prst="rect">
                        <a:avLst/>
                      </a:prstGeom>
                      <a:noFill/>
                      <a:ln>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TextBox 6"/>
          <p:cNvSpPr txBox="1"/>
          <p:nvPr/>
        </p:nvSpPr>
        <p:spPr>
          <a:xfrm>
            <a:off x="7975600" y="6519446"/>
            <a:ext cx="1371600" cy="307777"/>
          </a:xfrm>
          <a:prstGeom prst="rect">
            <a:avLst/>
          </a:prstGeom>
          <a:noFill/>
        </p:spPr>
        <p:txBody>
          <a:bodyPr wrap="square" rtlCol="0">
            <a:spAutoFit/>
          </a:bodyPr>
          <a:lstStyle/>
          <a:p>
            <a:r>
              <a:rPr lang="en-US" sz="1400" dirty="0">
                <a:solidFill>
                  <a:schemeClr val="bg1">
                    <a:lumMod val="65000"/>
                  </a:schemeClr>
                </a:solidFill>
              </a:rPr>
              <a:t>James Hays</a:t>
            </a:r>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Text Box 20"/>
          <p:cNvSpPr txBox="1">
            <a:spLocks noChangeArrowheads="1"/>
          </p:cNvSpPr>
          <p:nvPr/>
        </p:nvSpPr>
        <p:spPr bwMode="auto">
          <a:xfrm>
            <a:off x="381000" y="1138238"/>
            <a:ext cx="76755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a:t>Consider a horizontal “slice” of </a:t>
            </a:r>
            <a:r>
              <a:rPr lang="en-US" altLang="en-US" sz="2400" i="1"/>
              <a:t>E</a:t>
            </a:r>
            <a:r>
              <a:rPr lang="en-US" altLang="en-US" sz="2400"/>
              <a:t>(</a:t>
            </a:r>
            <a:r>
              <a:rPr lang="en-US" altLang="en-US" sz="2400" i="1"/>
              <a:t>u</a:t>
            </a:r>
            <a:r>
              <a:rPr lang="en-US" altLang="en-US" sz="2400"/>
              <a:t>, </a:t>
            </a:r>
            <a:r>
              <a:rPr lang="en-US" altLang="en-US" sz="2400" i="1"/>
              <a:t>v</a:t>
            </a:r>
            <a:r>
              <a:rPr lang="en-US" altLang="en-US" sz="2400"/>
              <a:t>):</a:t>
            </a:r>
          </a:p>
        </p:txBody>
      </p:sp>
      <p:sp>
        <p:nvSpPr>
          <p:cNvPr id="199683" name="Rectangle 2"/>
          <p:cNvSpPr>
            <a:spLocks noGrp="1" noChangeArrowheads="1"/>
          </p:cNvSpPr>
          <p:nvPr>
            <p:ph type="title"/>
          </p:nvPr>
        </p:nvSpPr>
        <p:spPr/>
        <p:txBody>
          <a:bodyPr/>
          <a:lstStyle/>
          <a:p>
            <a:r>
              <a:rPr lang="en-US" altLang="en-US"/>
              <a:t>Interpreting the second moment matrix</a:t>
            </a:r>
          </a:p>
        </p:txBody>
      </p:sp>
      <p:sp>
        <p:nvSpPr>
          <p:cNvPr id="8197" name="Text Box 3"/>
          <p:cNvSpPr txBox="1">
            <a:spLocks noChangeArrowheads="1"/>
          </p:cNvSpPr>
          <p:nvPr/>
        </p:nvSpPr>
        <p:spPr bwMode="auto">
          <a:xfrm>
            <a:off x="381000" y="1752600"/>
            <a:ext cx="5486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sz="2400"/>
              <a:t>This is the equation of an ellipse.</a:t>
            </a:r>
          </a:p>
        </p:txBody>
      </p:sp>
      <p:graphicFrame>
        <p:nvGraphicFramePr>
          <p:cNvPr id="199685" name="Object 18"/>
          <p:cNvGraphicFramePr>
            <a:graphicFrameLocks noGrp="1" noChangeAspect="1"/>
          </p:cNvGraphicFramePr>
          <p:nvPr>
            <p:ph idx="1"/>
          </p:nvPr>
        </p:nvGraphicFramePr>
        <p:xfrm>
          <a:off x="5943600" y="914400"/>
          <a:ext cx="2743200" cy="922338"/>
        </p:xfrm>
        <a:graphic>
          <a:graphicData uri="http://schemas.openxmlformats.org/presentationml/2006/ole">
            <mc:AlternateContent xmlns:mc="http://schemas.openxmlformats.org/markup-compatibility/2006">
              <mc:Choice xmlns:v="urn:schemas-microsoft-com:vml" Requires="v">
                <p:oleObj spid="_x0000_s199696" name="Equation" r:id="rId4" imgW="1358900" imgH="457200" progId="Equation.3">
                  <p:embed/>
                </p:oleObj>
              </mc:Choice>
              <mc:Fallback>
                <p:oleObj name="Equation" r:id="rId4" imgW="1358900" imgH="457200" progId="Equation.3">
                  <p:embed/>
                  <p:pic>
                    <p:nvPicPr>
                      <p:cNvPr id="0" name="Object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3600" y="914400"/>
                        <a:ext cx="274320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99686" name="Picture 1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5400" y="2667000"/>
            <a:ext cx="669925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7975600" y="6519446"/>
            <a:ext cx="1371600" cy="307777"/>
          </a:xfrm>
          <a:prstGeom prst="rect">
            <a:avLst/>
          </a:prstGeom>
          <a:noFill/>
        </p:spPr>
        <p:txBody>
          <a:bodyPr wrap="square" rtlCol="0">
            <a:spAutoFit/>
          </a:bodyPr>
          <a:lstStyle/>
          <a:p>
            <a:r>
              <a:rPr lang="en-US" sz="1400" dirty="0">
                <a:solidFill>
                  <a:schemeClr val="bg1">
                    <a:lumMod val="65000"/>
                  </a:schemeClr>
                </a:solidFill>
              </a:rPr>
              <a:t>James Hays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7" grpId="0"/>
    </p:bldLst>
  </p:timing>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01730" name="Object 2"/>
          <p:cNvGraphicFramePr>
            <a:graphicFrameLocks noChangeAspect="1"/>
          </p:cNvGraphicFramePr>
          <p:nvPr/>
        </p:nvGraphicFramePr>
        <p:xfrm>
          <a:off x="846138" y="2514600"/>
          <a:ext cx="7473950" cy="1549400"/>
        </p:xfrm>
        <a:graphic>
          <a:graphicData uri="http://schemas.openxmlformats.org/presentationml/2006/ole">
            <mc:AlternateContent xmlns:mc="http://schemas.openxmlformats.org/markup-compatibility/2006">
              <mc:Choice xmlns:v="urn:schemas-microsoft-com:vml" Requires="v">
                <p:oleObj spid="_x0000_s201744" name="Equation" r:id="rId4" imgW="2451100" imgH="508000" progId="Equation.3">
                  <p:embed/>
                </p:oleObj>
              </mc:Choice>
              <mc:Fallback>
                <p:oleObj name="Equation" r:id="rId4" imgW="2451100" imgH="5080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6138" y="2514600"/>
                        <a:ext cx="7473950" cy="1549400"/>
                      </a:xfrm>
                      <a:prstGeom prst="rect">
                        <a:avLst/>
                      </a:prstGeom>
                      <a:noFill/>
                      <a:ln>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1731" name="Text Box 3"/>
          <p:cNvSpPr txBox="1">
            <a:spLocks noChangeArrowheads="1"/>
          </p:cNvSpPr>
          <p:nvPr/>
        </p:nvSpPr>
        <p:spPr bwMode="auto">
          <a:xfrm>
            <a:off x="685800" y="1143000"/>
            <a:ext cx="68580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a:t>First, consider the axis-aligned case (gradients are either horizontal or vertical)</a:t>
            </a:r>
          </a:p>
        </p:txBody>
      </p:sp>
      <p:sp>
        <p:nvSpPr>
          <p:cNvPr id="5124" name="Text Box 4"/>
          <p:cNvSpPr txBox="1">
            <a:spLocks noChangeArrowheads="1"/>
          </p:cNvSpPr>
          <p:nvPr/>
        </p:nvSpPr>
        <p:spPr bwMode="auto">
          <a:xfrm>
            <a:off x="457200" y="4343400"/>
            <a:ext cx="82296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a:t>If either </a:t>
            </a:r>
            <a:r>
              <a:rPr lang="el-GR" altLang="en-US"/>
              <a:t>λ</a:t>
            </a:r>
            <a:r>
              <a:rPr lang="en-US" altLang="en-US"/>
              <a:t> is close to 0, then this is </a:t>
            </a:r>
            <a:r>
              <a:rPr lang="en-US" altLang="en-US" b="1"/>
              <a:t>not</a:t>
            </a:r>
            <a:r>
              <a:rPr lang="en-US" altLang="en-US"/>
              <a:t> a corner, so look for locations where both are large.</a:t>
            </a:r>
            <a:endParaRPr lang="en-US" altLang="en-US" sz="2400">
              <a:latin typeface="Symbol" panose="05050102010706020507" pitchFamily="18" charset="2"/>
            </a:endParaRPr>
          </a:p>
        </p:txBody>
      </p:sp>
      <p:sp>
        <p:nvSpPr>
          <p:cNvPr id="201733" name="Rectangle 6"/>
          <p:cNvSpPr>
            <a:spLocks noGrp="1" noChangeArrowheads="1"/>
          </p:cNvSpPr>
          <p:nvPr>
            <p:ph type="title"/>
          </p:nvPr>
        </p:nvSpPr>
        <p:spPr/>
        <p:txBody>
          <a:bodyPr/>
          <a:lstStyle/>
          <a:p>
            <a:r>
              <a:rPr lang="en-US" altLang="en-US"/>
              <a:t>Interpreting the second moment matrix</a:t>
            </a:r>
          </a:p>
        </p:txBody>
      </p:sp>
      <p:sp>
        <p:nvSpPr>
          <p:cNvPr id="7" name="Rectangle 6"/>
          <p:cNvSpPr>
            <a:spLocks noChangeArrowheads="1"/>
          </p:cNvSpPr>
          <p:nvPr/>
        </p:nvSpPr>
        <p:spPr bwMode="auto">
          <a:xfrm>
            <a:off x="6172200" y="2438400"/>
            <a:ext cx="2286000" cy="16764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p:bldP spid="7"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Text Box 20"/>
          <p:cNvSpPr txBox="1">
            <a:spLocks noChangeArrowheads="1"/>
          </p:cNvSpPr>
          <p:nvPr/>
        </p:nvSpPr>
        <p:spPr bwMode="auto">
          <a:xfrm>
            <a:off x="381000" y="1138238"/>
            <a:ext cx="76755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a:t>Consider a horizontal “slice” of </a:t>
            </a:r>
            <a:r>
              <a:rPr lang="en-US" altLang="en-US" sz="2400" i="1"/>
              <a:t>E</a:t>
            </a:r>
            <a:r>
              <a:rPr lang="en-US" altLang="en-US" sz="2400"/>
              <a:t>(</a:t>
            </a:r>
            <a:r>
              <a:rPr lang="en-US" altLang="en-US" sz="2400" i="1"/>
              <a:t>u</a:t>
            </a:r>
            <a:r>
              <a:rPr lang="en-US" altLang="en-US" sz="2400"/>
              <a:t>, </a:t>
            </a:r>
            <a:r>
              <a:rPr lang="en-US" altLang="en-US" sz="2400" i="1"/>
              <a:t>v</a:t>
            </a:r>
            <a:r>
              <a:rPr lang="en-US" altLang="en-US" sz="2400"/>
              <a:t>):</a:t>
            </a:r>
          </a:p>
        </p:txBody>
      </p:sp>
      <p:sp>
        <p:nvSpPr>
          <p:cNvPr id="203779" name="Rectangle 2"/>
          <p:cNvSpPr>
            <a:spLocks noGrp="1" noChangeArrowheads="1"/>
          </p:cNvSpPr>
          <p:nvPr>
            <p:ph type="title"/>
          </p:nvPr>
        </p:nvSpPr>
        <p:spPr/>
        <p:txBody>
          <a:bodyPr/>
          <a:lstStyle/>
          <a:p>
            <a:r>
              <a:rPr lang="en-US" altLang="en-US"/>
              <a:t>Interpreting the second moment matrix</a:t>
            </a:r>
          </a:p>
        </p:txBody>
      </p:sp>
      <p:sp>
        <p:nvSpPr>
          <p:cNvPr id="203780" name="Text Box 3"/>
          <p:cNvSpPr txBox="1">
            <a:spLocks noChangeArrowheads="1"/>
          </p:cNvSpPr>
          <p:nvPr/>
        </p:nvSpPr>
        <p:spPr bwMode="auto">
          <a:xfrm>
            <a:off x="381000" y="1752600"/>
            <a:ext cx="5486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sz="2400"/>
              <a:t>This is the equation of an ellipse.</a:t>
            </a:r>
          </a:p>
        </p:txBody>
      </p:sp>
      <p:graphicFrame>
        <p:nvGraphicFramePr>
          <p:cNvPr id="203781" name="Object 4"/>
          <p:cNvGraphicFramePr>
            <a:graphicFrameLocks noChangeAspect="1"/>
          </p:cNvGraphicFramePr>
          <p:nvPr/>
        </p:nvGraphicFramePr>
        <p:xfrm>
          <a:off x="4343400" y="2117725"/>
          <a:ext cx="2514600" cy="1006475"/>
        </p:xfrm>
        <a:graphic>
          <a:graphicData uri="http://schemas.openxmlformats.org/presentationml/2006/ole">
            <mc:AlternateContent xmlns:mc="http://schemas.openxmlformats.org/markup-compatibility/2006">
              <mc:Choice xmlns:v="urn:schemas-microsoft-com:vml" Requires="v">
                <p:oleObj spid="_x0000_s203813" name="Equation" r:id="rId4" imgW="1206500" imgH="482600" progId="Equation.3">
                  <p:embed/>
                </p:oleObj>
              </mc:Choice>
              <mc:Fallback>
                <p:oleObj name="Equation" r:id="rId4" imgW="1206500" imgH="4826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43400" y="2117725"/>
                        <a:ext cx="2514600" cy="1006475"/>
                      </a:xfrm>
                      <a:prstGeom prst="rect">
                        <a:avLst/>
                      </a:prstGeom>
                      <a:noFill/>
                      <a:ln>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3782" name="Text Box 5"/>
          <p:cNvSpPr txBox="1">
            <a:spLocks noChangeArrowheads="1"/>
          </p:cNvSpPr>
          <p:nvPr/>
        </p:nvSpPr>
        <p:spPr bwMode="auto">
          <a:xfrm>
            <a:off x="381000" y="3048000"/>
            <a:ext cx="73152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sz="2400"/>
              <a:t>The axis lengths of the ellipse are determined by the eigenvalues and the orientation is determined by </a:t>
            </a:r>
            <a:r>
              <a:rPr lang="en-US" altLang="en-US" sz="2400" i="1"/>
              <a:t>R</a:t>
            </a:r>
          </a:p>
          <a:p>
            <a:pPr eaLnBrk="1" hangingPunct="1">
              <a:spcBef>
                <a:spcPct val="50000"/>
              </a:spcBef>
            </a:pPr>
            <a:endParaRPr lang="en-US" altLang="en-US"/>
          </a:p>
        </p:txBody>
      </p:sp>
      <p:grpSp>
        <p:nvGrpSpPr>
          <p:cNvPr id="203783" name="Group 21"/>
          <p:cNvGrpSpPr>
            <a:grpSpLocks/>
          </p:cNvGrpSpPr>
          <p:nvPr/>
        </p:nvGrpSpPr>
        <p:grpSpPr bwMode="auto">
          <a:xfrm>
            <a:off x="2438400" y="3979863"/>
            <a:ext cx="5413375" cy="2878137"/>
            <a:chOff x="2254" y="2352"/>
            <a:chExt cx="3410" cy="1813"/>
          </a:xfrm>
        </p:grpSpPr>
        <p:sp>
          <p:nvSpPr>
            <p:cNvPr id="203786" name="Text Box 8"/>
            <p:cNvSpPr txBox="1">
              <a:spLocks noChangeArrowheads="1"/>
            </p:cNvSpPr>
            <p:nvPr/>
          </p:nvSpPr>
          <p:spPr bwMode="auto">
            <a:xfrm>
              <a:off x="4656" y="2736"/>
              <a:ext cx="1008"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1600">
                  <a:solidFill>
                    <a:srgbClr val="FF3300"/>
                  </a:solidFill>
                  <a:cs typeface="Times New Roman" panose="02020603050405020304" pitchFamily="18" charset="0"/>
                </a:rPr>
                <a:t>direction of the slowest change</a:t>
              </a:r>
              <a:endParaRPr lang="ru-RU" altLang="en-US" sz="1600">
                <a:solidFill>
                  <a:srgbClr val="FF3300"/>
                </a:solidFill>
                <a:cs typeface="Times New Roman" panose="02020603050405020304" pitchFamily="18" charset="0"/>
              </a:endParaRPr>
            </a:p>
          </p:txBody>
        </p:sp>
        <p:sp>
          <p:nvSpPr>
            <p:cNvPr id="203787" name="Text Box 9"/>
            <p:cNvSpPr txBox="1">
              <a:spLocks noChangeArrowheads="1"/>
            </p:cNvSpPr>
            <p:nvPr/>
          </p:nvSpPr>
          <p:spPr bwMode="auto">
            <a:xfrm>
              <a:off x="2640" y="2352"/>
              <a:ext cx="1056"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1600">
                  <a:solidFill>
                    <a:srgbClr val="0033CC"/>
                  </a:solidFill>
                  <a:cs typeface="Times New Roman" panose="02020603050405020304" pitchFamily="18" charset="0"/>
                </a:rPr>
                <a:t>direction of the fastest change</a:t>
              </a:r>
              <a:endParaRPr lang="ru-RU" altLang="en-US" sz="1600">
                <a:solidFill>
                  <a:srgbClr val="0033CC"/>
                </a:solidFill>
                <a:cs typeface="Times New Roman" panose="02020603050405020304" pitchFamily="18" charset="0"/>
              </a:endParaRPr>
            </a:p>
          </p:txBody>
        </p:sp>
        <p:sp>
          <p:nvSpPr>
            <p:cNvPr id="203788" name="Oval 11"/>
            <p:cNvSpPr>
              <a:spLocks noChangeArrowheads="1"/>
            </p:cNvSpPr>
            <p:nvPr/>
          </p:nvSpPr>
          <p:spPr bwMode="auto">
            <a:xfrm rot="-1106879">
              <a:off x="2254" y="2771"/>
              <a:ext cx="2448" cy="1217"/>
            </a:xfrm>
            <a:prstGeom prst="ellipse">
              <a:avLst/>
            </a:prstGeom>
            <a:solidFill>
              <a:srgbClr val="7CF6D3"/>
            </a:solidFill>
            <a:ln w="19050">
              <a:solidFill>
                <a:schemeClr val="tx1"/>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03789" name="Line 12"/>
            <p:cNvSpPr>
              <a:spLocks noChangeShapeType="1"/>
            </p:cNvSpPr>
            <p:nvPr/>
          </p:nvSpPr>
          <p:spPr bwMode="auto">
            <a:xfrm rot="1280297" flipV="1">
              <a:off x="2555" y="2597"/>
              <a:ext cx="1875" cy="1568"/>
            </a:xfrm>
            <a:prstGeom prst="line">
              <a:avLst/>
            </a:prstGeom>
            <a:noFill/>
            <a:ln w="19050">
              <a:solidFill>
                <a:srgbClr val="FF3300"/>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203790" name="Line 13"/>
            <p:cNvSpPr>
              <a:spLocks noChangeShapeType="1"/>
            </p:cNvSpPr>
            <p:nvPr/>
          </p:nvSpPr>
          <p:spPr bwMode="auto">
            <a:xfrm rot="1280297" flipH="1" flipV="1">
              <a:off x="3094" y="2904"/>
              <a:ext cx="798" cy="940"/>
            </a:xfrm>
            <a:prstGeom prst="line">
              <a:avLst/>
            </a:prstGeom>
            <a:noFill/>
            <a:ln w="19050">
              <a:solidFill>
                <a:schemeClr val="accent2"/>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203791" name="AutoShape 14"/>
            <p:cNvSpPr>
              <a:spLocks/>
            </p:cNvSpPr>
            <p:nvPr/>
          </p:nvSpPr>
          <p:spPr bwMode="auto">
            <a:xfrm rot="-6496486">
              <a:off x="4037" y="2756"/>
              <a:ext cx="116" cy="1095"/>
            </a:xfrm>
            <a:prstGeom prst="leftBrace">
              <a:avLst>
                <a:gd name="adj1" fmla="val 78664"/>
                <a:gd name="adj2" fmla="val 49065"/>
              </a:avLst>
            </a:prstGeom>
            <a:noFill/>
            <a:ln w="9525">
              <a:solidFill>
                <a:srgbClr val="FF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03792" name="AutoShape 15"/>
            <p:cNvSpPr>
              <a:spLocks/>
            </p:cNvSpPr>
            <p:nvPr/>
          </p:nvSpPr>
          <p:spPr bwMode="auto">
            <a:xfrm rot="-1178674">
              <a:off x="3212" y="2864"/>
              <a:ext cx="140" cy="513"/>
            </a:xfrm>
            <a:prstGeom prst="leftBrace">
              <a:avLst>
                <a:gd name="adj1" fmla="val 30536"/>
                <a:gd name="adj2" fmla="val 49065"/>
              </a:avLst>
            </a:pr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03793" name="Rectangle 16"/>
            <p:cNvSpPr>
              <a:spLocks noChangeArrowheads="1"/>
            </p:cNvSpPr>
            <p:nvPr/>
          </p:nvSpPr>
          <p:spPr bwMode="auto">
            <a:xfrm>
              <a:off x="2400" y="3168"/>
              <a:ext cx="110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2400">
                  <a:solidFill>
                    <a:srgbClr val="0033CC"/>
                  </a:solidFill>
                  <a:latin typeface="Times New Roman" panose="02020603050405020304" pitchFamily="18" charset="0"/>
                  <a:cs typeface="Times New Roman" panose="02020603050405020304" pitchFamily="18" charset="0"/>
                  <a:sym typeface="Symbol" panose="05050102010706020507" pitchFamily="18" charset="2"/>
                </a:rPr>
                <a:t>(</a:t>
              </a:r>
              <a:r>
                <a:rPr lang="ru-RU" altLang="en-US" sz="2400">
                  <a:solidFill>
                    <a:srgbClr val="0033CC"/>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2400" baseline="-25000">
                  <a:solidFill>
                    <a:srgbClr val="0033CC"/>
                  </a:solidFill>
                  <a:latin typeface="Times New Roman" panose="02020603050405020304" pitchFamily="18" charset="0"/>
                  <a:cs typeface="Times New Roman" panose="02020603050405020304" pitchFamily="18" charset="0"/>
                  <a:sym typeface="Symbol" panose="05050102010706020507" pitchFamily="18" charset="2"/>
                </a:rPr>
                <a:t>max</a:t>
              </a:r>
              <a:r>
                <a:rPr lang="en-US" altLang="en-US" sz="2400">
                  <a:solidFill>
                    <a:srgbClr val="0033CC"/>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2400" baseline="30000">
                  <a:solidFill>
                    <a:srgbClr val="0033CC"/>
                  </a:solidFill>
                  <a:latin typeface="Times New Roman" panose="02020603050405020304" pitchFamily="18" charset="0"/>
                  <a:cs typeface="Times New Roman" panose="02020603050405020304" pitchFamily="18" charset="0"/>
                  <a:sym typeface="Symbol" panose="05050102010706020507" pitchFamily="18" charset="2"/>
                </a:rPr>
                <a:t>-1/2</a:t>
              </a:r>
              <a:endParaRPr lang="ru-RU" altLang="en-US" sz="2400" baseline="30000">
                <a:solidFill>
                  <a:srgbClr val="0033CC"/>
                </a:solidFill>
                <a:latin typeface="Times New Roman" panose="02020603050405020304" pitchFamily="18" charset="0"/>
                <a:cs typeface="Times New Roman" panose="02020603050405020304" pitchFamily="18" charset="0"/>
                <a:sym typeface="Symbol" panose="05050102010706020507" pitchFamily="18" charset="2"/>
              </a:endParaRPr>
            </a:p>
          </p:txBody>
        </p:sp>
        <p:sp>
          <p:nvSpPr>
            <p:cNvPr id="203794" name="Rectangle 17"/>
            <p:cNvSpPr>
              <a:spLocks noChangeArrowheads="1"/>
            </p:cNvSpPr>
            <p:nvPr/>
          </p:nvSpPr>
          <p:spPr bwMode="auto">
            <a:xfrm>
              <a:off x="3552" y="3360"/>
              <a:ext cx="110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2400">
                  <a:solidFill>
                    <a:srgbClr val="FF3300"/>
                  </a:solidFill>
                  <a:latin typeface="Times New Roman" panose="02020603050405020304" pitchFamily="18" charset="0"/>
                  <a:cs typeface="Times New Roman" panose="02020603050405020304" pitchFamily="18" charset="0"/>
                  <a:sym typeface="Symbol" panose="05050102010706020507" pitchFamily="18" charset="2"/>
                </a:rPr>
                <a:t>(</a:t>
              </a:r>
              <a:r>
                <a:rPr lang="ru-RU" altLang="en-US" sz="2400">
                  <a:solidFill>
                    <a:srgbClr val="FF33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2400" baseline="-25000">
                  <a:solidFill>
                    <a:srgbClr val="FF3300"/>
                  </a:solidFill>
                  <a:latin typeface="Times New Roman" panose="02020603050405020304" pitchFamily="18" charset="0"/>
                  <a:cs typeface="Times New Roman" panose="02020603050405020304" pitchFamily="18" charset="0"/>
                  <a:sym typeface="Symbol" panose="05050102010706020507" pitchFamily="18" charset="2"/>
                </a:rPr>
                <a:t>min</a:t>
              </a:r>
              <a:r>
                <a:rPr lang="en-US" altLang="en-US" sz="2400">
                  <a:solidFill>
                    <a:srgbClr val="FF33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2400" baseline="30000">
                  <a:solidFill>
                    <a:srgbClr val="FF3300"/>
                  </a:solidFill>
                  <a:latin typeface="Times New Roman" panose="02020603050405020304" pitchFamily="18" charset="0"/>
                  <a:cs typeface="Times New Roman" panose="02020603050405020304" pitchFamily="18" charset="0"/>
                  <a:sym typeface="Symbol" panose="05050102010706020507" pitchFamily="18" charset="2"/>
                </a:rPr>
                <a:t>-1/2</a:t>
              </a:r>
              <a:endParaRPr lang="ru-RU" altLang="en-US" sz="2400" baseline="30000">
                <a:solidFill>
                  <a:srgbClr val="FF3300"/>
                </a:solidFill>
                <a:latin typeface="Times New Roman" panose="02020603050405020304" pitchFamily="18" charset="0"/>
                <a:cs typeface="Times New Roman" panose="02020603050405020304" pitchFamily="18" charset="0"/>
                <a:sym typeface="Symbol" panose="05050102010706020507" pitchFamily="18" charset="2"/>
              </a:endParaRPr>
            </a:p>
          </p:txBody>
        </p:sp>
      </p:grpSp>
      <p:graphicFrame>
        <p:nvGraphicFramePr>
          <p:cNvPr id="203784" name="Object 18"/>
          <p:cNvGraphicFramePr>
            <a:graphicFrameLocks noGrp="1" noChangeAspect="1"/>
          </p:cNvGraphicFramePr>
          <p:nvPr>
            <p:ph idx="1"/>
          </p:nvPr>
        </p:nvGraphicFramePr>
        <p:xfrm>
          <a:off x="5943600" y="914400"/>
          <a:ext cx="2743200" cy="922338"/>
        </p:xfrm>
        <a:graphic>
          <a:graphicData uri="http://schemas.openxmlformats.org/presentationml/2006/ole">
            <mc:AlternateContent xmlns:mc="http://schemas.openxmlformats.org/markup-compatibility/2006">
              <mc:Choice xmlns:v="urn:schemas-microsoft-com:vml" Requires="v">
                <p:oleObj spid="_x0000_s203814" name="Equation" r:id="rId6" imgW="1358900" imgH="457200" progId="Equation.3">
                  <p:embed/>
                </p:oleObj>
              </mc:Choice>
              <mc:Fallback>
                <p:oleObj name="Equation" r:id="rId6" imgW="1358900" imgH="457200" progId="Equation.3">
                  <p:embed/>
                  <p:pic>
                    <p:nvPicPr>
                      <p:cNvPr id="0" name="Object 1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43600" y="914400"/>
                        <a:ext cx="274320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3785" name="Text Box 3"/>
          <p:cNvSpPr txBox="1">
            <a:spLocks noChangeArrowheads="1"/>
          </p:cNvSpPr>
          <p:nvPr/>
        </p:nvSpPr>
        <p:spPr bwMode="auto">
          <a:xfrm>
            <a:off x="381000" y="2373313"/>
            <a:ext cx="73914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sz="2400"/>
              <a:t>Diagonalization of M:</a:t>
            </a:r>
          </a:p>
        </p:txBody>
      </p:sp>
      <p:sp>
        <p:nvSpPr>
          <p:cNvPr id="19" name="TextBox 18"/>
          <p:cNvSpPr txBox="1"/>
          <p:nvPr/>
        </p:nvSpPr>
        <p:spPr>
          <a:xfrm>
            <a:off x="7975600" y="6519446"/>
            <a:ext cx="1371600" cy="307777"/>
          </a:xfrm>
          <a:prstGeom prst="rect">
            <a:avLst/>
          </a:prstGeom>
          <a:noFill/>
        </p:spPr>
        <p:txBody>
          <a:bodyPr wrap="square" rtlCol="0">
            <a:spAutoFit/>
          </a:bodyPr>
          <a:lstStyle/>
          <a:p>
            <a:r>
              <a:rPr lang="en-US" sz="1400" dirty="0">
                <a:solidFill>
                  <a:schemeClr val="bg1">
                    <a:lumMod val="65000"/>
                  </a:schemeClr>
                </a:solidFill>
              </a:rPr>
              <a:t>James Hays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6"/>
          <p:cNvSpPr>
            <a:spLocks noGrp="1" noChangeArrowheads="1"/>
          </p:cNvSpPr>
          <p:nvPr>
            <p:ph type="title"/>
          </p:nvPr>
        </p:nvSpPr>
        <p:spPr>
          <a:xfrm>
            <a:off x="533400" y="76200"/>
            <a:ext cx="8229600" cy="838200"/>
          </a:xfrm>
        </p:spPr>
        <p:txBody>
          <a:bodyPr/>
          <a:lstStyle/>
          <a:p>
            <a:r>
              <a:rPr lang="en-US" altLang="en-US"/>
              <a:t>Visualization of second moment matrices</a:t>
            </a:r>
          </a:p>
        </p:txBody>
      </p:sp>
      <p:graphicFrame>
        <p:nvGraphicFramePr>
          <p:cNvPr id="205827" name="Object 5"/>
          <p:cNvGraphicFramePr>
            <a:graphicFrameLocks noGrp="1" noChangeAspect="1"/>
          </p:cNvGraphicFramePr>
          <p:nvPr>
            <p:ph idx="1"/>
          </p:nvPr>
        </p:nvGraphicFramePr>
        <p:xfrm>
          <a:off x="1758950" y="1143000"/>
          <a:ext cx="5624513" cy="5257800"/>
        </p:xfrm>
        <a:graphic>
          <a:graphicData uri="http://schemas.openxmlformats.org/presentationml/2006/ole">
            <mc:AlternateContent xmlns:mc="http://schemas.openxmlformats.org/markup-compatibility/2006">
              <mc:Choice xmlns:v="urn:schemas-microsoft-com:vml" Requires="v">
                <p:oleObj spid="_x0000_s205837" name="Image" r:id="rId4" imgW="5650794" imgH="5282540" progId="">
                  <p:embed/>
                </p:oleObj>
              </mc:Choice>
              <mc:Fallback>
                <p:oleObj name="Image" r:id="rId4" imgW="5650794" imgH="5282540" progId="">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8950" y="1143000"/>
                        <a:ext cx="5624513"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TextBox 3"/>
          <p:cNvSpPr txBox="1"/>
          <p:nvPr/>
        </p:nvSpPr>
        <p:spPr>
          <a:xfrm>
            <a:off x="7975600" y="6519446"/>
            <a:ext cx="1371600" cy="307777"/>
          </a:xfrm>
          <a:prstGeom prst="rect">
            <a:avLst/>
          </a:prstGeom>
          <a:noFill/>
        </p:spPr>
        <p:txBody>
          <a:bodyPr wrap="square" rtlCol="0">
            <a:spAutoFit/>
          </a:bodyPr>
          <a:lstStyle/>
          <a:p>
            <a:r>
              <a:rPr lang="en-US" sz="1400" dirty="0">
                <a:solidFill>
                  <a:schemeClr val="bg1">
                    <a:lumMod val="65000"/>
                  </a:schemeClr>
                </a:solidFill>
              </a:rPr>
              <a:t>James Hays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a:xfrm>
            <a:off x="533400" y="76200"/>
            <a:ext cx="8153400" cy="838200"/>
          </a:xfrm>
        </p:spPr>
        <p:txBody>
          <a:bodyPr/>
          <a:lstStyle/>
          <a:p>
            <a:r>
              <a:rPr lang="en-US" altLang="en-US"/>
              <a:t>Visualization of second moment matrices</a:t>
            </a:r>
          </a:p>
        </p:txBody>
      </p:sp>
      <p:graphicFrame>
        <p:nvGraphicFramePr>
          <p:cNvPr id="207875" name="Object 3"/>
          <p:cNvGraphicFramePr>
            <a:graphicFrameLocks noGrp="1" noChangeAspect="1"/>
          </p:cNvGraphicFramePr>
          <p:nvPr>
            <p:ph idx="1"/>
          </p:nvPr>
        </p:nvGraphicFramePr>
        <p:xfrm>
          <a:off x="1758950" y="1143000"/>
          <a:ext cx="5624513" cy="5257800"/>
        </p:xfrm>
        <a:graphic>
          <a:graphicData uri="http://schemas.openxmlformats.org/presentationml/2006/ole">
            <mc:AlternateContent xmlns:mc="http://schemas.openxmlformats.org/markup-compatibility/2006">
              <mc:Choice xmlns:v="urn:schemas-microsoft-com:vml" Requires="v">
                <p:oleObj spid="_x0000_s207886" name="Image" r:id="rId4" imgW="5650794" imgH="5282540" progId="">
                  <p:embed/>
                </p:oleObj>
              </mc:Choice>
              <mc:Fallback>
                <p:oleObj name="Image" r:id="rId4" imgW="5650794" imgH="5282540" progId="">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8950" y="1143000"/>
                        <a:ext cx="5624513"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07876" name="Picture 4" descr="second_moment_vi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52600" y="1139825"/>
            <a:ext cx="5638800" cy="526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7975600" y="6519446"/>
            <a:ext cx="1371600" cy="307777"/>
          </a:xfrm>
          <a:prstGeom prst="rect">
            <a:avLst/>
          </a:prstGeom>
          <a:noFill/>
        </p:spPr>
        <p:txBody>
          <a:bodyPr wrap="square" rtlCol="0">
            <a:spAutoFit/>
          </a:bodyPr>
          <a:lstStyle/>
          <a:p>
            <a:r>
              <a:rPr lang="en-US" sz="1400" dirty="0">
                <a:solidFill>
                  <a:schemeClr val="bg1">
                    <a:lumMod val="65000"/>
                  </a:schemeClr>
                </a:solidFill>
              </a:rPr>
              <a:t>James Hays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AutoShape 2"/>
          <p:cNvSpPr>
            <a:spLocks noChangeArrowheads="1"/>
          </p:cNvSpPr>
          <p:nvPr/>
        </p:nvSpPr>
        <p:spPr bwMode="auto">
          <a:xfrm>
            <a:off x="838200" y="4800600"/>
            <a:ext cx="3124200" cy="1219200"/>
          </a:xfrm>
          <a:prstGeom prst="rightArrowCallout">
            <a:avLst>
              <a:gd name="adj1" fmla="val 25000"/>
              <a:gd name="adj2" fmla="val 24093"/>
              <a:gd name="adj3" fmla="val 41581"/>
              <a:gd name="adj4" fmla="val 75662"/>
            </a:avLst>
          </a:prstGeom>
          <a:solidFill>
            <a:srgbClr val="C0C0C0"/>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09923" name="Rectangle 3"/>
          <p:cNvSpPr>
            <a:spLocks noGrp="1" noChangeArrowheads="1"/>
          </p:cNvSpPr>
          <p:nvPr>
            <p:ph type="title"/>
          </p:nvPr>
        </p:nvSpPr>
        <p:spPr/>
        <p:txBody>
          <a:bodyPr/>
          <a:lstStyle/>
          <a:p>
            <a:r>
              <a:rPr lang="en-US" altLang="en-US"/>
              <a:t>Interpreting the eigenvalues</a:t>
            </a:r>
            <a:endParaRPr lang="ru-RU" altLang="en-US"/>
          </a:p>
        </p:txBody>
      </p:sp>
      <p:sp>
        <p:nvSpPr>
          <p:cNvPr id="209924" name="Rectangle 4"/>
          <p:cNvSpPr>
            <a:spLocks noChangeArrowheads="1"/>
          </p:cNvSpPr>
          <p:nvPr/>
        </p:nvSpPr>
        <p:spPr bwMode="auto">
          <a:xfrm>
            <a:off x="4038600" y="1752600"/>
            <a:ext cx="4343400" cy="4343400"/>
          </a:xfrm>
          <a:prstGeom prst="rect">
            <a:avLst/>
          </a:prstGeom>
          <a:solidFill>
            <a:srgbClr val="F38F67"/>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09925" name="Rectangle 5"/>
          <p:cNvSpPr>
            <a:spLocks noChangeArrowheads="1"/>
          </p:cNvSpPr>
          <p:nvPr/>
        </p:nvSpPr>
        <p:spPr bwMode="auto">
          <a:xfrm>
            <a:off x="7772400" y="6096000"/>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ru-RU"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baseline="-25000">
                <a:latin typeface="Times New Roman" panose="02020603050405020304" pitchFamily="18" charset="0"/>
                <a:cs typeface="Times New Roman" panose="02020603050405020304" pitchFamily="18" charset="0"/>
                <a:sym typeface="Symbol" panose="05050102010706020507" pitchFamily="18" charset="2"/>
              </a:rPr>
              <a:t>1</a:t>
            </a:r>
            <a:endParaRPr lang="ru-RU" altLang="en-US" sz="2400" baseline="-25000">
              <a:latin typeface="Times New Roman" panose="02020603050405020304" pitchFamily="18" charset="0"/>
              <a:cs typeface="Times New Roman" panose="02020603050405020304" pitchFamily="18" charset="0"/>
              <a:sym typeface="Symbol" panose="05050102010706020507" pitchFamily="18" charset="2"/>
            </a:endParaRPr>
          </a:p>
        </p:txBody>
      </p:sp>
      <p:sp>
        <p:nvSpPr>
          <p:cNvPr id="209926" name="Rectangle 6"/>
          <p:cNvSpPr>
            <a:spLocks noChangeArrowheads="1"/>
          </p:cNvSpPr>
          <p:nvPr/>
        </p:nvSpPr>
        <p:spPr bwMode="auto">
          <a:xfrm>
            <a:off x="3124200" y="1828800"/>
            <a:ext cx="106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ru-RU" altLang="en-US" sz="240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baseline="-25000" dirty="0">
                <a:latin typeface="Times New Roman" panose="02020603050405020304" pitchFamily="18" charset="0"/>
                <a:cs typeface="Times New Roman" panose="02020603050405020304" pitchFamily="18" charset="0"/>
                <a:sym typeface="Symbol" panose="05050102010706020507" pitchFamily="18" charset="2"/>
              </a:rPr>
              <a:t>2</a:t>
            </a:r>
            <a:endParaRPr lang="ru-RU" altLang="en-US" sz="2400" baseline="-25000" dirty="0">
              <a:latin typeface="Times New Roman" panose="02020603050405020304" pitchFamily="18" charset="0"/>
              <a:cs typeface="Times New Roman" panose="02020603050405020304" pitchFamily="18" charset="0"/>
              <a:sym typeface="Symbol" panose="05050102010706020507" pitchFamily="18" charset="2"/>
            </a:endParaRPr>
          </a:p>
        </p:txBody>
      </p:sp>
      <p:sp>
        <p:nvSpPr>
          <p:cNvPr id="209927" name="Freeform 7"/>
          <p:cNvSpPr>
            <a:spLocks/>
          </p:cNvSpPr>
          <p:nvPr/>
        </p:nvSpPr>
        <p:spPr bwMode="auto">
          <a:xfrm>
            <a:off x="4495800" y="1752600"/>
            <a:ext cx="3886200" cy="3937000"/>
          </a:xfrm>
          <a:custGeom>
            <a:avLst/>
            <a:gdLst>
              <a:gd name="T0" fmla="*/ 0 w 2448"/>
              <a:gd name="T1" fmla="*/ 2147483646 h 2480"/>
              <a:gd name="T2" fmla="*/ 2147483646 w 2448"/>
              <a:gd name="T3" fmla="*/ 0 h 2480"/>
              <a:gd name="T4" fmla="*/ 2147483646 w 2448"/>
              <a:gd name="T5" fmla="*/ 0 h 2480"/>
              <a:gd name="T6" fmla="*/ 2147483646 w 2448"/>
              <a:gd name="T7" fmla="*/ 2147483646 h 2480"/>
              <a:gd name="T8" fmla="*/ 2147483646 w 2448"/>
              <a:gd name="T9" fmla="*/ 2147483646 h 2480"/>
              <a:gd name="T10" fmla="*/ 0 w 2448"/>
              <a:gd name="T11" fmla="*/ 2147483646 h 2480"/>
              <a:gd name="T12" fmla="*/ 0 60000 65536"/>
              <a:gd name="T13" fmla="*/ 0 60000 65536"/>
              <a:gd name="T14" fmla="*/ 0 60000 65536"/>
              <a:gd name="T15" fmla="*/ 0 60000 65536"/>
              <a:gd name="T16" fmla="*/ 0 60000 65536"/>
              <a:gd name="T17" fmla="*/ 0 60000 65536"/>
              <a:gd name="T18" fmla="*/ 0 w 2448"/>
              <a:gd name="T19" fmla="*/ 0 h 2480"/>
              <a:gd name="T20" fmla="*/ 2448 w 2448"/>
              <a:gd name="T21" fmla="*/ 2480 h 2480"/>
            </a:gdLst>
            <a:ahLst/>
            <a:cxnLst>
              <a:cxn ang="T12">
                <a:pos x="T0" y="T1"/>
              </a:cxn>
              <a:cxn ang="T13">
                <a:pos x="T2" y="T3"/>
              </a:cxn>
              <a:cxn ang="T14">
                <a:pos x="T4" y="T5"/>
              </a:cxn>
              <a:cxn ang="T15">
                <a:pos x="T6" y="T7"/>
              </a:cxn>
              <a:cxn ang="T16">
                <a:pos x="T8" y="T9"/>
              </a:cxn>
              <a:cxn ang="T17">
                <a:pos x="T10" y="T11"/>
              </a:cxn>
            </a:cxnLst>
            <a:rect l="T18" t="T19" r="T20" b="T21"/>
            <a:pathLst>
              <a:path w="2448" h="2480">
                <a:moveTo>
                  <a:pt x="0" y="1920"/>
                </a:moveTo>
                <a:lnTo>
                  <a:pt x="672" y="0"/>
                </a:lnTo>
                <a:lnTo>
                  <a:pt x="2448" y="0"/>
                </a:lnTo>
                <a:lnTo>
                  <a:pt x="2448" y="1872"/>
                </a:lnTo>
                <a:lnTo>
                  <a:pt x="555" y="2480"/>
                </a:lnTo>
                <a:lnTo>
                  <a:pt x="0" y="1920"/>
                </a:lnTo>
                <a:close/>
              </a:path>
            </a:pathLst>
          </a:custGeom>
          <a:solidFill>
            <a:schemeClr val="accent1"/>
          </a:solidFill>
          <a:ln w="9525">
            <a:solidFill>
              <a:schemeClr val="tx1"/>
            </a:solidFill>
            <a:round/>
            <a:headEnd/>
            <a:tailEnd/>
          </a:ln>
        </p:spPr>
        <p:txBody>
          <a:bodyPr/>
          <a:lstStyle/>
          <a:p>
            <a:endParaRPr lang="en-US"/>
          </a:p>
        </p:txBody>
      </p:sp>
      <p:sp>
        <p:nvSpPr>
          <p:cNvPr id="209928" name="AutoShape 8"/>
          <p:cNvSpPr>
            <a:spLocks noChangeArrowheads="1"/>
          </p:cNvSpPr>
          <p:nvPr/>
        </p:nvSpPr>
        <p:spPr bwMode="auto">
          <a:xfrm>
            <a:off x="4038600" y="4343400"/>
            <a:ext cx="1749425" cy="1752600"/>
          </a:xfrm>
          <a:prstGeom prst="rtTriangle">
            <a:avLst/>
          </a:prstGeom>
          <a:solidFill>
            <a:srgbClr val="B2B2B2"/>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09929" name="Rectangle 9"/>
          <p:cNvSpPr>
            <a:spLocks noChangeArrowheads="1"/>
          </p:cNvSpPr>
          <p:nvPr/>
        </p:nvSpPr>
        <p:spPr bwMode="auto">
          <a:xfrm>
            <a:off x="5562600" y="2362200"/>
            <a:ext cx="2667000"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2400">
                <a:solidFill>
                  <a:srgbClr val="0033CC"/>
                </a:solidFill>
                <a:latin typeface="Times New Roman" panose="02020603050405020304" pitchFamily="18" charset="0"/>
                <a:cs typeface="Times New Roman" panose="02020603050405020304" pitchFamily="18" charset="0"/>
                <a:sym typeface="Symbol" panose="05050102010706020507" pitchFamily="18" charset="2"/>
              </a:rPr>
              <a:t>“Corner”</a:t>
            </a:r>
            <a:br>
              <a:rPr lang="en-US" altLang="en-US" sz="2400">
                <a:latin typeface="Times New Roman" panose="02020603050405020304" pitchFamily="18" charset="0"/>
                <a:cs typeface="Times New Roman" panose="02020603050405020304" pitchFamily="18" charset="0"/>
                <a:sym typeface="Symbol" panose="05050102010706020507" pitchFamily="18" charset="2"/>
              </a:rPr>
            </a:br>
            <a:r>
              <a:rPr lang="ru-RU"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baseline="-25000">
                <a:latin typeface="Times New Roman" panose="02020603050405020304" pitchFamily="18" charset="0"/>
                <a:cs typeface="Times New Roman" panose="02020603050405020304" pitchFamily="18" charset="0"/>
                <a:sym typeface="Symbol" panose="05050102010706020507" pitchFamily="18" charset="2"/>
              </a:rPr>
              <a:t>1</a:t>
            </a:r>
            <a:r>
              <a:rPr lang="en-US" altLang="en-US" sz="2000">
                <a:latin typeface="Times New Roman" panose="02020603050405020304" pitchFamily="18" charset="0"/>
                <a:cs typeface="Times New Roman" panose="02020603050405020304" pitchFamily="18" charset="0"/>
                <a:sym typeface="Symbol" panose="05050102010706020507" pitchFamily="18" charset="2"/>
              </a:rPr>
              <a:t> and </a:t>
            </a:r>
            <a:r>
              <a:rPr lang="ru-RU"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baseline="-25000">
                <a:latin typeface="Times New Roman" panose="02020603050405020304" pitchFamily="18" charset="0"/>
                <a:cs typeface="Times New Roman" panose="02020603050405020304" pitchFamily="18" charset="0"/>
                <a:sym typeface="Symbol" panose="05050102010706020507" pitchFamily="18" charset="2"/>
              </a:rPr>
              <a:t>2</a:t>
            </a:r>
            <a:r>
              <a:rPr lang="en-US" altLang="en-US" sz="2000">
                <a:latin typeface="Times New Roman" panose="02020603050405020304" pitchFamily="18" charset="0"/>
                <a:cs typeface="Times New Roman" panose="02020603050405020304" pitchFamily="18" charset="0"/>
                <a:sym typeface="Symbol" panose="05050102010706020507" pitchFamily="18" charset="2"/>
              </a:rPr>
              <a:t> are large,</a:t>
            </a:r>
            <a:br>
              <a:rPr lang="en-US" altLang="en-US" sz="2000">
                <a:latin typeface="Times New Roman" panose="02020603050405020304" pitchFamily="18" charset="0"/>
                <a:cs typeface="Times New Roman" panose="02020603050405020304" pitchFamily="18" charset="0"/>
                <a:sym typeface="Symbol" panose="05050102010706020507" pitchFamily="18" charset="2"/>
              </a:rPr>
            </a:br>
            <a:r>
              <a:rPr lang="en-US" altLang="en-US" sz="2000">
                <a:latin typeface="Times New Roman" panose="02020603050405020304" pitchFamily="18" charset="0"/>
                <a:cs typeface="Times New Roman" panose="02020603050405020304" pitchFamily="18" charset="0"/>
                <a:sym typeface="Symbol" panose="05050102010706020507" pitchFamily="18" charset="2"/>
              </a:rPr>
              <a:t> </a:t>
            </a:r>
            <a:r>
              <a:rPr lang="ru-RU"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baseline="-25000">
                <a:latin typeface="Times New Roman" panose="02020603050405020304" pitchFamily="18" charset="0"/>
                <a:cs typeface="Times New Roman" panose="02020603050405020304" pitchFamily="18" charset="0"/>
                <a:sym typeface="Symbol" panose="05050102010706020507" pitchFamily="18" charset="2"/>
              </a:rPr>
              <a:t>1 </a:t>
            </a:r>
            <a:r>
              <a:rPr lang="en-US" altLang="en-US" sz="2400">
                <a:latin typeface="Times New Roman" panose="02020603050405020304" pitchFamily="18" charset="0"/>
                <a:cs typeface="Times New Roman" panose="02020603050405020304" pitchFamily="18" charset="0"/>
                <a:sym typeface="Symbol" panose="05050102010706020507" pitchFamily="18" charset="2"/>
              </a:rPr>
              <a:t>~ </a:t>
            </a:r>
            <a:r>
              <a:rPr lang="ru-RU"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baseline="-25000">
                <a:latin typeface="Times New Roman" panose="02020603050405020304" pitchFamily="18" charset="0"/>
                <a:cs typeface="Times New Roman" panose="02020603050405020304" pitchFamily="18" charset="0"/>
                <a:sym typeface="Symbol" panose="05050102010706020507" pitchFamily="18" charset="2"/>
              </a:rPr>
              <a:t>2</a:t>
            </a:r>
            <a:r>
              <a:rPr lang="en-US" altLang="en-US" sz="2000">
                <a:latin typeface="Times New Roman" panose="02020603050405020304" pitchFamily="18" charset="0"/>
                <a:cs typeface="Times New Roman" panose="02020603050405020304" pitchFamily="18" charset="0"/>
                <a:sym typeface="Symbol" panose="05050102010706020507" pitchFamily="18" charset="2"/>
              </a:rPr>
              <a:t>;</a:t>
            </a:r>
            <a:br>
              <a:rPr lang="en-US" altLang="en-US" sz="2000">
                <a:latin typeface="Times New Roman" panose="02020603050405020304" pitchFamily="18" charset="0"/>
                <a:cs typeface="Times New Roman" panose="02020603050405020304" pitchFamily="18" charset="0"/>
                <a:sym typeface="Symbol" panose="05050102010706020507" pitchFamily="18" charset="2"/>
              </a:rPr>
            </a:br>
            <a:r>
              <a:rPr lang="en-US" altLang="en-US" sz="2400" i="1">
                <a:latin typeface="Times New Roman" panose="02020603050405020304" pitchFamily="18" charset="0"/>
                <a:cs typeface="Times New Roman" panose="02020603050405020304" pitchFamily="18" charset="0"/>
                <a:sym typeface="Symbol" panose="05050102010706020507" pitchFamily="18" charset="2"/>
              </a:rPr>
              <a:t>E</a:t>
            </a:r>
            <a:r>
              <a:rPr lang="en-US" altLang="en-US" sz="2000">
                <a:latin typeface="Times New Roman" panose="02020603050405020304" pitchFamily="18" charset="0"/>
                <a:cs typeface="Times New Roman" panose="02020603050405020304" pitchFamily="18" charset="0"/>
                <a:sym typeface="Symbol" panose="05050102010706020507" pitchFamily="18" charset="2"/>
              </a:rPr>
              <a:t> increases in all directions</a:t>
            </a:r>
            <a:endParaRPr lang="ru-RU" altLang="en-US" sz="2000">
              <a:latin typeface="Times New Roman" panose="02020603050405020304" pitchFamily="18" charset="0"/>
              <a:cs typeface="Times New Roman" panose="02020603050405020304" pitchFamily="18" charset="0"/>
              <a:sym typeface="Symbol" panose="05050102010706020507" pitchFamily="18" charset="2"/>
            </a:endParaRPr>
          </a:p>
        </p:txBody>
      </p:sp>
      <p:sp>
        <p:nvSpPr>
          <p:cNvPr id="209930" name="Rectangle 10"/>
          <p:cNvSpPr>
            <a:spLocks noChangeArrowheads="1"/>
          </p:cNvSpPr>
          <p:nvPr/>
        </p:nvSpPr>
        <p:spPr bwMode="auto">
          <a:xfrm>
            <a:off x="914400" y="4800600"/>
            <a:ext cx="23622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ru-RU"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baseline="-25000">
                <a:latin typeface="Times New Roman" panose="02020603050405020304" pitchFamily="18" charset="0"/>
                <a:cs typeface="Times New Roman" panose="02020603050405020304" pitchFamily="18" charset="0"/>
                <a:sym typeface="Symbol" panose="05050102010706020507" pitchFamily="18" charset="2"/>
              </a:rPr>
              <a:t>1</a:t>
            </a:r>
            <a:r>
              <a:rPr lang="en-US" altLang="en-US" sz="2000">
                <a:latin typeface="Times New Roman" panose="02020603050405020304" pitchFamily="18" charset="0"/>
                <a:cs typeface="Times New Roman" panose="02020603050405020304" pitchFamily="18" charset="0"/>
                <a:sym typeface="Symbol" panose="05050102010706020507" pitchFamily="18" charset="2"/>
              </a:rPr>
              <a:t> and </a:t>
            </a:r>
            <a:r>
              <a:rPr lang="ru-RU"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baseline="-25000">
                <a:latin typeface="Times New Roman" panose="02020603050405020304" pitchFamily="18" charset="0"/>
                <a:cs typeface="Times New Roman" panose="02020603050405020304" pitchFamily="18" charset="0"/>
                <a:sym typeface="Symbol" panose="05050102010706020507" pitchFamily="18" charset="2"/>
              </a:rPr>
              <a:t>2</a:t>
            </a:r>
            <a:r>
              <a:rPr lang="en-US" altLang="en-US" sz="2000">
                <a:latin typeface="Times New Roman" panose="02020603050405020304" pitchFamily="18" charset="0"/>
                <a:cs typeface="Times New Roman" panose="02020603050405020304" pitchFamily="18" charset="0"/>
                <a:sym typeface="Symbol" panose="05050102010706020507" pitchFamily="18" charset="2"/>
              </a:rPr>
              <a:t> are small;</a:t>
            </a:r>
            <a:br>
              <a:rPr lang="en-US" altLang="en-US" sz="2000">
                <a:latin typeface="Times New Roman" panose="02020603050405020304" pitchFamily="18" charset="0"/>
                <a:cs typeface="Times New Roman" panose="02020603050405020304" pitchFamily="18" charset="0"/>
                <a:sym typeface="Symbol" panose="05050102010706020507" pitchFamily="18" charset="2"/>
              </a:rPr>
            </a:br>
            <a:r>
              <a:rPr lang="en-US" altLang="en-US" sz="2400" i="1">
                <a:latin typeface="Times New Roman" panose="02020603050405020304" pitchFamily="18" charset="0"/>
                <a:cs typeface="Times New Roman" panose="02020603050405020304" pitchFamily="18" charset="0"/>
                <a:sym typeface="Symbol" panose="05050102010706020507" pitchFamily="18" charset="2"/>
              </a:rPr>
              <a:t>E</a:t>
            </a:r>
            <a:r>
              <a:rPr lang="en-US" altLang="en-US" sz="2000">
                <a:latin typeface="Times New Roman" panose="02020603050405020304" pitchFamily="18" charset="0"/>
                <a:cs typeface="Times New Roman" panose="02020603050405020304" pitchFamily="18" charset="0"/>
                <a:sym typeface="Symbol" panose="05050102010706020507" pitchFamily="18" charset="2"/>
              </a:rPr>
              <a:t> is almost constant in all directions</a:t>
            </a:r>
            <a:endParaRPr lang="ru-RU" altLang="en-US" sz="2000">
              <a:latin typeface="Times New Roman" panose="02020603050405020304" pitchFamily="18" charset="0"/>
              <a:cs typeface="Times New Roman" panose="02020603050405020304" pitchFamily="18" charset="0"/>
              <a:sym typeface="Symbol" panose="05050102010706020507" pitchFamily="18" charset="2"/>
            </a:endParaRPr>
          </a:p>
        </p:txBody>
      </p:sp>
      <p:sp>
        <p:nvSpPr>
          <p:cNvPr id="209931" name="Rectangle 11"/>
          <p:cNvSpPr>
            <a:spLocks noChangeArrowheads="1"/>
          </p:cNvSpPr>
          <p:nvPr/>
        </p:nvSpPr>
        <p:spPr bwMode="auto">
          <a:xfrm>
            <a:off x="7162800" y="5105400"/>
            <a:ext cx="12954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2400">
                <a:solidFill>
                  <a:srgbClr val="0033CC"/>
                </a:solidFill>
                <a:latin typeface="Times New Roman" panose="02020603050405020304" pitchFamily="18" charset="0"/>
                <a:cs typeface="Times New Roman" panose="02020603050405020304" pitchFamily="18" charset="0"/>
                <a:sym typeface="Symbol" panose="05050102010706020507" pitchFamily="18" charset="2"/>
              </a:rPr>
              <a:t>“Edge” </a:t>
            </a:r>
            <a:br>
              <a:rPr lang="en-US" altLang="en-US" sz="2400">
                <a:latin typeface="Times New Roman" panose="02020603050405020304" pitchFamily="18" charset="0"/>
                <a:cs typeface="Times New Roman" panose="02020603050405020304" pitchFamily="18" charset="0"/>
                <a:sym typeface="Symbol" panose="05050102010706020507" pitchFamily="18" charset="2"/>
              </a:rPr>
            </a:br>
            <a:r>
              <a:rPr lang="ru-RU"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baseline="-25000">
                <a:latin typeface="Times New Roman" panose="02020603050405020304" pitchFamily="18" charset="0"/>
                <a:cs typeface="Times New Roman" panose="02020603050405020304" pitchFamily="18" charset="0"/>
                <a:sym typeface="Symbol" panose="05050102010706020507" pitchFamily="18" charset="2"/>
              </a:rPr>
              <a:t>1</a:t>
            </a:r>
            <a:r>
              <a:rPr lang="en-US" altLang="en-US" sz="2000">
                <a:latin typeface="Times New Roman" panose="02020603050405020304" pitchFamily="18" charset="0"/>
                <a:cs typeface="Times New Roman" panose="02020603050405020304" pitchFamily="18" charset="0"/>
                <a:sym typeface="Symbol" panose="05050102010706020507" pitchFamily="18" charset="2"/>
              </a:rPr>
              <a:t> &gt;&gt; </a:t>
            </a:r>
            <a:r>
              <a:rPr lang="ru-RU"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baseline="-25000">
                <a:latin typeface="Times New Roman" panose="02020603050405020304" pitchFamily="18" charset="0"/>
                <a:cs typeface="Times New Roman" panose="02020603050405020304" pitchFamily="18" charset="0"/>
                <a:sym typeface="Symbol" panose="05050102010706020507" pitchFamily="18" charset="2"/>
              </a:rPr>
              <a:t>2</a:t>
            </a:r>
            <a:endParaRPr lang="ru-RU" altLang="en-US" sz="2000">
              <a:latin typeface="Times New Roman" panose="02020603050405020304" pitchFamily="18" charset="0"/>
              <a:cs typeface="Times New Roman" panose="02020603050405020304" pitchFamily="18" charset="0"/>
              <a:sym typeface="Symbol" panose="05050102010706020507" pitchFamily="18" charset="2"/>
            </a:endParaRPr>
          </a:p>
        </p:txBody>
      </p:sp>
      <p:sp>
        <p:nvSpPr>
          <p:cNvPr id="209932" name="Rectangle 12"/>
          <p:cNvSpPr>
            <a:spLocks noChangeArrowheads="1"/>
          </p:cNvSpPr>
          <p:nvPr/>
        </p:nvSpPr>
        <p:spPr bwMode="auto">
          <a:xfrm>
            <a:off x="4114800" y="1905000"/>
            <a:ext cx="12954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2400">
                <a:solidFill>
                  <a:srgbClr val="0033CC"/>
                </a:solidFill>
                <a:latin typeface="Times New Roman" panose="02020603050405020304" pitchFamily="18" charset="0"/>
                <a:cs typeface="Times New Roman" panose="02020603050405020304" pitchFamily="18" charset="0"/>
                <a:sym typeface="Symbol" panose="05050102010706020507" pitchFamily="18" charset="2"/>
              </a:rPr>
              <a:t>“Edge” </a:t>
            </a:r>
            <a:br>
              <a:rPr lang="en-US" altLang="en-US" sz="2400">
                <a:latin typeface="Times New Roman" panose="02020603050405020304" pitchFamily="18" charset="0"/>
                <a:cs typeface="Times New Roman" panose="02020603050405020304" pitchFamily="18" charset="0"/>
                <a:sym typeface="Symbol" panose="05050102010706020507" pitchFamily="18" charset="2"/>
              </a:rPr>
            </a:br>
            <a:r>
              <a:rPr lang="ru-RU"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baseline="-25000">
                <a:latin typeface="Times New Roman" panose="02020603050405020304" pitchFamily="18" charset="0"/>
                <a:cs typeface="Times New Roman" panose="02020603050405020304" pitchFamily="18" charset="0"/>
                <a:sym typeface="Symbol" panose="05050102010706020507" pitchFamily="18" charset="2"/>
              </a:rPr>
              <a:t>2</a:t>
            </a:r>
            <a:r>
              <a:rPr lang="en-US" altLang="en-US" sz="2000">
                <a:latin typeface="Times New Roman" panose="02020603050405020304" pitchFamily="18" charset="0"/>
                <a:cs typeface="Times New Roman" panose="02020603050405020304" pitchFamily="18" charset="0"/>
                <a:sym typeface="Symbol" panose="05050102010706020507" pitchFamily="18" charset="2"/>
              </a:rPr>
              <a:t> &gt;&gt; </a:t>
            </a:r>
            <a:r>
              <a:rPr lang="ru-RU"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baseline="-25000">
                <a:latin typeface="Times New Roman" panose="02020603050405020304" pitchFamily="18" charset="0"/>
                <a:cs typeface="Times New Roman" panose="02020603050405020304" pitchFamily="18" charset="0"/>
                <a:sym typeface="Symbol" panose="05050102010706020507" pitchFamily="18" charset="2"/>
              </a:rPr>
              <a:t>1</a:t>
            </a:r>
            <a:endParaRPr lang="ru-RU" altLang="en-US" sz="2000">
              <a:latin typeface="Times New Roman" panose="02020603050405020304" pitchFamily="18" charset="0"/>
              <a:cs typeface="Times New Roman" panose="02020603050405020304" pitchFamily="18" charset="0"/>
              <a:sym typeface="Symbol" panose="05050102010706020507" pitchFamily="18" charset="2"/>
            </a:endParaRPr>
          </a:p>
        </p:txBody>
      </p:sp>
      <p:sp>
        <p:nvSpPr>
          <p:cNvPr id="209933" name="Rectangle 13"/>
          <p:cNvSpPr>
            <a:spLocks noChangeArrowheads="1"/>
          </p:cNvSpPr>
          <p:nvPr/>
        </p:nvSpPr>
        <p:spPr bwMode="auto">
          <a:xfrm>
            <a:off x="3962400" y="5181600"/>
            <a:ext cx="12192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2400">
                <a:solidFill>
                  <a:srgbClr val="0033CC"/>
                </a:solidFill>
                <a:latin typeface="Times New Roman" panose="02020603050405020304" pitchFamily="18" charset="0"/>
                <a:cs typeface="Times New Roman" panose="02020603050405020304" pitchFamily="18" charset="0"/>
                <a:sym typeface="Symbol" panose="05050102010706020507" pitchFamily="18" charset="2"/>
              </a:rPr>
              <a:t>“Flat” region</a:t>
            </a:r>
            <a:endParaRPr lang="ru-RU" altLang="en-US" sz="2400">
              <a:solidFill>
                <a:srgbClr val="0033CC"/>
              </a:solidFill>
              <a:latin typeface="Times New Roman" panose="02020603050405020304" pitchFamily="18" charset="0"/>
              <a:cs typeface="Times New Roman" panose="02020603050405020304" pitchFamily="18" charset="0"/>
              <a:sym typeface="Symbol" panose="05050102010706020507" pitchFamily="18" charset="2"/>
            </a:endParaRPr>
          </a:p>
        </p:txBody>
      </p:sp>
      <p:sp>
        <p:nvSpPr>
          <p:cNvPr id="209934" name="Text Box 14"/>
          <p:cNvSpPr txBox="1">
            <a:spLocks noChangeArrowheads="1"/>
          </p:cNvSpPr>
          <p:nvPr/>
        </p:nvSpPr>
        <p:spPr bwMode="auto">
          <a:xfrm>
            <a:off x="228600" y="990600"/>
            <a:ext cx="86868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dirty="0">
                <a:cs typeface="Times New Roman" panose="02020603050405020304" pitchFamily="18" charset="0"/>
              </a:rPr>
              <a:t>Classification of image points using eigenvalues of </a:t>
            </a:r>
            <a:r>
              <a:rPr lang="en-US" altLang="en-US" i="1" dirty="0">
                <a:cs typeface="Times New Roman" panose="02020603050405020304" pitchFamily="18" charset="0"/>
              </a:rPr>
              <a:t>M</a:t>
            </a:r>
            <a:r>
              <a:rPr lang="en-US" altLang="en-US" dirty="0">
                <a:cs typeface="Times New Roman" panose="02020603050405020304" pitchFamily="18" charset="0"/>
              </a:rPr>
              <a:t>:</a:t>
            </a:r>
            <a:endParaRPr lang="ru-RU" altLang="en-US" dirty="0">
              <a:cs typeface="Times New Roman" panose="02020603050405020304" pitchFamily="18" charset="0"/>
            </a:endParaRPr>
          </a:p>
        </p:txBody>
      </p:sp>
      <p:sp>
        <p:nvSpPr>
          <p:cNvPr id="209935" name="Oval 15"/>
          <p:cNvSpPr>
            <a:spLocks noChangeArrowheads="1"/>
          </p:cNvSpPr>
          <p:nvPr/>
        </p:nvSpPr>
        <p:spPr bwMode="auto">
          <a:xfrm>
            <a:off x="6934200" y="2133600"/>
            <a:ext cx="609600" cy="638175"/>
          </a:xfrm>
          <a:prstGeom prst="ellipse">
            <a:avLst/>
          </a:prstGeom>
          <a:solidFill>
            <a:srgbClr val="000099"/>
          </a:solidFill>
          <a:ln w="9525">
            <a:solidFill>
              <a:schemeClr val="tx1"/>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09936" name="Oval 16"/>
          <p:cNvSpPr>
            <a:spLocks noChangeArrowheads="1"/>
          </p:cNvSpPr>
          <p:nvPr/>
        </p:nvSpPr>
        <p:spPr bwMode="auto">
          <a:xfrm>
            <a:off x="4184650" y="1828800"/>
            <a:ext cx="927100" cy="125413"/>
          </a:xfrm>
          <a:prstGeom prst="ellipse">
            <a:avLst/>
          </a:prstGeom>
          <a:solidFill>
            <a:srgbClr val="000099"/>
          </a:solidFill>
          <a:ln w="9525">
            <a:solidFill>
              <a:schemeClr val="tx1"/>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09937" name="Oval 17"/>
          <p:cNvSpPr>
            <a:spLocks noChangeArrowheads="1"/>
          </p:cNvSpPr>
          <p:nvPr/>
        </p:nvSpPr>
        <p:spPr bwMode="auto">
          <a:xfrm>
            <a:off x="4267200" y="4953000"/>
            <a:ext cx="152400" cy="152400"/>
          </a:xfrm>
          <a:prstGeom prst="ellipse">
            <a:avLst/>
          </a:prstGeom>
          <a:solidFill>
            <a:srgbClr val="000099"/>
          </a:solidFill>
          <a:ln w="9525">
            <a:solidFill>
              <a:schemeClr val="tx1"/>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09938" name="Oval 18"/>
          <p:cNvSpPr>
            <a:spLocks noChangeArrowheads="1"/>
          </p:cNvSpPr>
          <p:nvPr/>
        </p:nvSpPr>
        <p:spPr bwMode="auto">
          <a:xfrm rot="5542000">
            <a:off x="6650832" y="5557043"/>
            <a:ext cx="927100" cy="125413"/>
          </a:xfrm>
          <a:prstGeom prst="ellipse">
            <a:avLst/>
          </a:prstGeom>
          <a:solidFill>
            <a:srgbClr val="000099"/>
          </a:solidFill>
          <a:ln w="9525">
            <a:solidFill>
              <a:schemeClr val="tx1"/>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cxnSp>
        <p:nvCxnSpPr>
          <p:cNvPr id="3" name="Straight Arrow Connector 2"/>
          <p:cNvCxnSpPr/>
          <p:nvPr/>
        </p:nvCxnSpPr>
        <p:spPr bwMode="auto">
          <a:xfrm>
            <a:off x="4648200" y="6324600"/>
            <a:ext cx="2743200"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5" name="Straight Arrow Connector 4"/>
          <p:cNvCxnSpPr/>
          <p:nvPr/>
        </p:nvCxnSpPr>
        <p:spPr bwMode="auto">
          <a:xfrm flipV="1">
            <a:off x="3657600" y="2514600"/>
            <a:ext cx="0" cy="220980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p:txBody>
          <a:bodyPr/>
          <a:lstStyle/>
          <a:p>
            <a:r>
              <a:rPr lang="en-US" altLang="en-US"/>
              <a:t>Corner response function</a:t>
            </a:r>
          </a:p>
        </p:txBody>
      </p:sp>
      <p:sp>
        <p:nvSpPr>
          <p:cNvPr id="211971" name="Rectangle 4"/>
          <p:cNvSpPr>
            <a:spLocks noChangeArrowheads="1"/>
          </p:cNvSpPr>
          <p:nvPr/>
        </p:nvSpPr>
        <p:spPr bwMode="auto">
          <a:xfrm>
            <a:off x="4038600" y="1752600"/>
            <a:ext cx="4343400" cy="4343400"/>
          </a:xfrm>
          <a:prstGeom prst="rect">
            <a:avLst/>
          </a:prstGeom>
          <a:solidFill>
            <a:srgbClr val="F38F67"/>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11972" name="Freeform 5"/>
          <p:cNvSpPr>
            <a:spLocks/>
          </p:cNvSpPr>
          <p:nvPr/>
        </p:nvSpPr>
        <p:spPr bwMode="auto">
          <a:xfrm>
            <a:off x="4495800" y="1752600"/>
            <a:ext cx="3886200" cy="3937000"/>
          </a:xfrm>
          <a:custGeom>
            <a:avLst/>
            <a:gdLst>
              <a:gd name="T0" fmla="*/ 0 w 2448"/>
              <a:gd name="T1" fmla="*/ 2147483646 h 2480"/>
              <a:gd name="T2" fmla="*/ 2147483646 w 2448"/>
              <a:gd name="T3" fmla="*/ 0 h 2480"/>
              <a:gd name="T4" fmla="*/ 2147483646 w 2448"/>
              <a:gd name="T5" fmla="*/ 0 h 2480"/>
              <a:gd name="T6" fmla="*/ 2147483646 w 2448"/>
              <a:gd name="T7" fmla="*/ 2147483646 h 2480"/>
              <a:gd name="T8" fmla="*/ 2147483646 w 2448"/>
              <a:gd name="T9" fmla="*/ 2147483646 h 2480"/>
              <a:gd name="T10" fmla="*/ 0 w 2448"/>
              <a:gd name="T11" fmla="*/ 2147483646 h 2480"/>
              <a:gd name="T12" fmla="*/ 0 60000 65536"/>
              <a:gd name="T13" fmla="*/ 0 60000 65536"/>
              <a:gd name="T14" fmla="*/ 0 60000 65536"/>
              <a:gd name="T15" fmla="*/ 0 60000 65536"/>
              <a:gd name="T16" fmla="*/ 0 60000 65536"/>
              <a:gd name="T17" fmla="*/ 0 60000 65536"/>
              <a:gd name="T18" fmla="*/ 0 w 2448"/>
              <a:gd name="T19" fmla="*/ 0 h 2480"/>
              <a:gd name="T20" fmla="*/ 2448 w 2448"/>
              <a:gd name="T21" fmla="*/ 2480 h 2480"/>
            </a:gdLst>
            <a:ahLst/>
            <a:cxnLst>
              <a:cxn ang="T12">
                <a:pos x="T0" y="T1"/>
              </a:cxn>
              <a:cxn ang="T13">
                <a:pos x="T2" y="T3"/>
              </a:cxn>
              <a:cxn ang="T14">
                <a:pos x="T4" y="T5"/>
              </a:cxn>
              <a:cxn ang="T15">
                <a:pos x="T6" y="T7"/>
              </a:cxn>
              <a:cxn ang="T16">
                <a:pos x="T8" y="T9"/>
              </a:cxn>
              <a:cxn ang="T17">
                <a:pos x="T10" y="T11"/>
              </a:cxn>
            </a:cxnLst>
            <a:rect l="T18" t="T19" r="T20" b="T21"/>
            <a:pathLst>
              <a:path w="2448" h="2480">
                <a:moveTo>
                  <a:pt x="0" y="1920"/>
                </a:moveTo>
                <a:lnTo>
                  <a:pt x="672" y="0"/>
                </a:lnTo>
                <a:lnTo>
                  <a:pt x="2448" y="0"/>
                </a:lnTo>
                <a:lnTo>
                  <a:pt x="2448" y="1872"/>
                </a:lnTo>
                <a:lnTo>
                  <a:pt x="555" y="2480"/>
                </a:lnTo>
                <a:lnTo>
                  <a:pt x="0" y="1920"/>
                </a:lnTo>
                <a:close/>
              </a:path>
            </a:pathLst>
          </a:custGeom>
          <a:solidFill>
            <a:schemeClr val="accent1"/>
          </a:solidFill>
          <a:ln w="9525">
            <a:solidFill>
              <a:schemeClr val="tx1"/>
            </a:solidFill>
            <a:round/>
            <a:headEnd/>
            <a:tailEnd/>
          </a:ln>
        </p:spPr>
        <p:txBody>
          <a:bodyPr/>
          <a:lstStyle/>
          <a:p>
            <a:endParaRPr lang="en-US"/>
          </a:p>
        </p:txBody>
      </p:sp>
      <p:sp>
        <p:nvSpPr>
          <p:cNvPr id="211973" name="AutoShape 6"/>
          <p:cNvSpPr>
            <a:spLocks noChangeArrowheads="1"/>
          </p:cNvSpPr>
          <p:nvPr/>
        </p:nvSpPr>
        <p:spPr bwMode="auto">
          <a:xfrm>
            <a:off x="4038600" y="4343400"/>
            <a:ext cx="1749425" cy="1752600"/>
          </a:xfrm>
          <a:prstGeom prst="rtTriangle">
            <a:avLst/>
          </a:prstGeom>
          <a:solidFill>
            <a:srgbClr val="B2B2B2"/>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11974" name="Rectangle 7"/>
          <p:cNvSpPr>
            <a:spLocks noChangeArrowheads="1"/>
          </p:cNvSpPr>
          <p:nvPr/>
        </p:nvSpPr>
        <p:spPr bwMode="auto">
          <a:xfrm>
            <a:off x="5562600" y="2362200"/>
            <a:ext cx="2667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2400">
                <a:solidFill>
                  <a:srgbClr val="0033CC"/>
                </a:solidFill>
                <a:latin typeface="Times New Roman" panose="02020603050405020304" pitchFamily="18" charset="0"/>
                <a:cs typeface="Times New Roman" panose="02020603050405020304" pitchFamily="18" charset="0"/>
                <a:sym typeface="Symbol" panose="05050102010706020507" pitchFamily="18" charset="2"/>
              </a:rPr>
              <a:t>“Corner”</a:t>
            </a:r>
            <a:br>
              <a:rPr lang="en-US" altLang="en-US" sz="2400">
                <a:latin typeface="Times New Roman" panose="02020603050405020304" pitchFamily="18" charset="0"/>
                <a:cs typeface="Times New Roman" panose="02020603050405020304" pitchFamily="18" charset="0"/>
                <a:sym typeface="Symbol" panose="05050102010706020507" pitchFamily="18" charset="2"/>
              </a:rPr>
            </a:br>
            <a:r>
              <a:rPr lang="en-US" altLang="en-US" sz="2400">
                <a:latin typeface="Times New Roman" panose="02020603050405020304" pitchFamily="18" charset="0"/>
                <a:cs typeface="Times New Roman" panose="02020603050405020304" pitchFamily="18" charset="0"/>
                <a:sym typeface="Symbol" panose="05050102010706020507" pitchFamily="18" charset="2"/>
              </a:rPr>
              <a:t>R &gt; 0</a:t>
            </a:r>
            <a:endParaRPr lang="ru-RU" altLang="en-US" sz="2000">
              <a:latin typeface="Times New Roman" panose="02020603050405020304" pitchFamily="18" charset="0"/>
              <a:cs typeface="Times New Roman" panose="02020603050405020304" pitchFamily="18" charset="0"/>
              <a:sym typeface="Symbol" panose="05050102010706020507" pitchFamily="18" charset="2"/>
            </a:endParaRPr>
          </a:p>
        </p:txBody>
      </p:sp>
      <p:sp>
        <p:nvSpPr>
          <p:cNvPr id="211975" name="Rectangle 8"/>
          <p:cNvSpPr>
            <a:spLocks noChangeArrowheads="1"/>
          </p:cNvSpPr>
          <p:nvPr/>
        </p:nvSpPr>
        <p:spPr bwMode="auto">
          <a:xfrm>
            <a:off x="7162800" y="5105400"/>
            <a:ext cx="12954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2400">
                <a:solidFill>
                  <a:srgbClr val="0033CC"/>
                </a:solidFill>
                <a:latin typeface="Times New Roman" panose="02020603050405020304" pitchFamily="18" charset="0"/>
                <a:cs typeface="Times New Roman" panose="02020603050405020304" pitchFamily="18" charset="0"/>
                <a:sym typeface="Symbol" panose="05050102010706020507" pitchFamily="18" charset="2"/>
              </a:rPr>
              <a:t>“Edge” </a:t>
            </a:r>
            <a:br>
              <a:rPr lang="en-US" altLang="en-US" sz="2400">
                <a:latin typeface="Times New Roman" panose="02020603050405020304" pitchFamily="18" charset="0"/>
                <a:cs typeface="Times New Roman" panose="02020603050405020304" pitchFamily="18" charset="0"/>
                <a:sym typeface="Symbol" panose="05050102010706020507" pitchFamily="18" charset="2"/>
              </a:rPr>
            </a:br>
            <a:r>
              <a:rPr lang="en-US" altLang="en-US" sz="2400">
                <a:latin typeface="Times New Roman" panose="02020603050405020304" pitchFamily="18" charset="0"/>
                <a:cs typeface="Times New Roman" panose="02020603050405020304" pitchFamily="18" charset="0"/>
                <a:sym typeface="Symbol" panose="05050102010706020507" pitchFamily="18" charset="2"/>
              </a:rPr>
              <a:t>R &lt; 0</a:t>
            </a:r>
            <a:endParaRPr lang="ru-RU" altLang="en-US" sz="2000">
              <a:latin typeface="Times New Roman" panose="02020603050405020304" pitchFamily="18" charset="0"/>
              <a:cs typeface="Times New Roman" panose="02020603050405020304" pitchFamily="18" charset="0"/>
              <a:sym typeface="Symbol" panose="05050102010706020507" pitchFamily="18" charset="2"/>
            </a:endParaRPr>
          </a:p>
        </p:txBody>
      </p:sp>
      <p:sp>
        <p:nvSpPr>
          <p:cNvPr id="211976" name="Rectangle 9"/>
          <p:cNvSpPr>
            <a:spLocks noChangeArrowheads="1"/>
          </p:cNvSpPr>
          <p:nvPr/>
        </p:nvSpPr>
        <p:spPr bwMode="auto">
          <a:xfrm>
            <a:off x="4114800" y="1905000"/>
            <a:ext cx="12954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2400">
                <a:solidFill>
                  <a:srgbClr val="0033CC"/>
                </a:solidFill>
                <a:latin typeface="Times New Roman" panose="02020603050405020304" pitchFamily="18" charset="0"/>
                <a:cs typeface="Times New Roman" panose="02020603050405020304" pitchFamily="18" charset="0"/>
                <a:sym typeface="Symbol" panose="05050102010706020507" pitchFamily="18" charset="2"/>
              </a:rPr>
              <a:t>“Edge” </a:t>
            </a:r>
            <a:br>
              <a:rPr lang="en-US" altLang="en-US" sz="2400">
                <a:latin typeface="Times New Roman" panose="02020603050405020304" pitchFamily="18" charset="0"/>
                <a:cs typeface="Times New Roman" panose="02020603050405020304" pitchFamily="18" charset="0"/>
                <a:sym typeface="Symbol" panose="05050102010706020507" pitchFamily="18" charset="2"/>
              </a:rPr>
            </a:br>
            <a:r>
              <a:rPr lang="en-US" altLang="en-US" sz="2400" i="1">
                <a:latin typeface="Times New Roman" panose="02020603050405020304" pitchFamily="18" charset="0"/>
                <a:cs typeface="Times New Roman" panose="02020603050405020304" pitchFamily="18" charset="0"/>
                <a:sym typeface="Symbol" panose="05050102010706020507" pitchFamily="18" charset="2"/>
              </a:rPr>
              <a:t>R</a:t>
            </a:r>
            <a:r>
              <a:rPr lang="en-US" altLang="en-US" sz="2400">
                <a:latin typeface="Times New Roman" panose="02020603050405020304" pitchFamily="18" charset="0"/>
                <a:cs typeface="Times New Roman" panose="02020603050405020304" pitchFamily="18" charset="0"/>
                <a:sym typeface="Symbol" panose="05050102010706020507" pitchFamily="18" charset="2"/>
              </a:rPr>
              <a:t> &lt; 0</a:t>
            </a:r>
            <a:endParaRPr lang="ru-RU" altLang="en-US" sz="2000">
              <a:latin typeface="Times New Roman" panose="02020603050405020304" pitchFamily="18" charset="0"/>
              <a:cs typeface="Times New Roman" panose="02020603050405020304" pitchFamily="18" charset="0"/>
              <a:sym typeface="Symbol" panose="05050102010706020507" pitchFamily="18" charset="2"/>
            </a:endParaRPr>
          </a:p>
        </p:txBody>
      </p:sp>
      <p:sp>
        <p:nvSpPr>
          <p:cNvPr id="211977" name="Rectangle 10"/>
          <p:cNvSpPr>
            <a:spLocks noChangeArrowheads="1"/>
          </p:cNvSpPr>
          <p:nvPr/>
        </p:nvSpPr>
        <p:spPr bwMode="auto">
          <a:xfrm>
            <a:off x="3962400" y="5181600"/>
            <a:ext cx="12192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2400">
                <a:solidFill>
                  <a:srgbClr val="0033CC"/>
                </a:solidFill>
                <a:latin typeface="Times New Roman" panose="02020603050405020304" pitchFamily="18" charset="0"/>
                <a:cs typeface="Times New Roman" panose="02020603050405020304" pitchFamily="18" charset="0"/>
                <a:sym typeface="Symbol" panose="05050102010706020507" pitchFamily="18" charset="2"/>
              </a:rPr>
              <a:t>“Flat” region</a:t>
            </a:r>
            <a:endParaRPr lang="ru-RU" altLang="en-US" sz="2400">
              <a:solidFill>
                <a:srgbClr val="0033CC"/>
              </a:solidFill>
              <a:latin typeface="Times New Roman" panose="02020603050405020304" pitchFamily="18" charset="0"/>
              <a:cs typeface="Times New Roman" panose="02020603050405020304" pitchFamily="18" charset="0"/>
              <a:sym typeface="Symbol" panose="05050102010706020507" pitchFamily="18" charset="2"/>
            </a:endParaRPr>
          </a:p>
        </p:txBody>
      </p:sp>
      <p:sp>
        <p:nvSpPr>
          <p:cNvPr id="211978" name="Oval 11"/>
          <p:cNvSpPr>
            <a:spLocks noChangeArrowheads="1"/>
          </p:cNvSpPr>
          <p:nvPr/>
        </p:nvSpPr>
        <p:spPr bwMode="auto">
          <a:xfrm>
            <a:off x="6934200" y="2133600"/>
            <a:ext cx="609600" cy="638175"/>
          </a:xfrm>
          <a:prstGeom prst="ellipse">
            <a:avLst/>
          </a:prstGeom>
          <a:solidFill>
            <a:srgbClr val="000099"/>
          </a:solidFill>
          <a:ln w="9525">
            <a:solidFill>
              <a:schemeClr val="tx1"/>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11979" name="Oval 12"/>
          <p:cNvSpPr>
            <a:spLocks noChangeArrowheads="1"/>
          </p:cNvSpPr>
          <p:nvPr/>
        </p:nvSpPr>
        <p:spPr bwMode="auto">
          <a:xfrm>
            <a:off x="4184650" y="1828800"/>
            <a:ext cx="927100" cy="125413"/>
          </a:xfrm>
          <a:prstGeom prst="ellipse">
            <a:avLst/>
          </a:prstGeom>
          <a:solidFill>
            <a:srgbClr val="000099"/>
          </a:solidFill>
          <a:ln w="9525">
            <a:solidFill>
              <a:schemeClr val="tx1"/>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11980" name="Oval 13"/>
          <p:cNvSpPr>
            <a:spLocks noChangeArrowheads="1"/>
          </p:cNvSpPr>
          <p:nvPr/>
        </p:nvSpPr>
        <p:spPr bwMode="auto">
          <a:xfrm>
            <a:off x="4267200" y="4953000"/>
            <a:ext cx="152400" cy="152400"/>
          </a:xfrm>
          <a:prstGeom prst="ellipse">
            <a:avLst/>
          </a:prstGeom>
          <a:solidFill>
            <a:srgbClr val="000099"/>
          </a:solidFill>
          <a:ln w="9525">
            <a:solidFill>
              <a:schemeClr val="tx1"/>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11981" name="Oval 14"/>
          <p:cNvSpPr>
            <a:spLocks noChangeArrowheads="1"/>
          </p:cNvSpPr>
          <p:nvPr/>
        </p:nvSpPr>
        <p:spPr bwMode="auto">
          <a:xfrm rot="5542000">
            <a:off x="6650832" y="5557043"/>
            <a:ext cx="927100" cy="125413"/>
          </a:xfrm>
          <a:prstGeom prst="ellipse">
            <a:avLst/>
          </a:prstGeom>
          <a:solidFill>
            <a:srgbClr val="000099"/>
          </a:solidFill>
          <a:ln w="9525">
            <a:solidFill>
              <a:schemeClr val="tx1"/>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11982" name="Rectangle 15"/>
          <p:cNvSpPr>
            <a:spLocks noChangeArrowheads="1"/>
          </p:cNvSpPr>
          <p:nvPr/>
        </p:nvSpPr>
        <p:spPr bwMode="auto">
          <a:xfrm>
            <a:off x="4899025" y="4714875"/>
            <a:ext cx="12747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i="1">
                <a:latin typeface="Times New Roman" panose="02020603050405020304" pitchFamily="18" charset="0"/>
                <a:sym typeface="Symbol" panose="05050102010706020507" pitchFamily="18" charset="2"/>
              </a:rPr>
              <a:t>|R| </a:t>
            </a:r>
            <a:r>
              <a:rPr lang="en-US" altLang="en-US" sz="2400">
                <a:latin typeface="Times New Roman" panose="02020603050405020304" pitchFamily="18" charset="0"/>
                <a:sym typeface="Symbol" panose="05050102010706020507" pitchFamily="18" charset="2"/>
              </a:rPr>
              <a:t>small</a:t>
            </a:r>
          </a:p>
        </p:txBody>
      </p:sp>
      <p:sp>
        <p:nvSpPr>
          <p:cNvPr id="211983" name="Line 16"/>
          <p:cNvSpPr>
            <a:spLocks noChangeShapeType="1"/>
          </p:cNvSpPr>
          <p:nvPr/>
        </p:nvSpPr>
        <p:spPr bwMode="auto">
          <a:xfrm flipH="1">
            <a:off x="5029200" y="5181600"/>
            <a:ext cx="53340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aphicFrame>
        <p:nvGraphicFramePr>
          <p:cNvPr id="211984" name="Object 17"/>
          <p:cNvGraphicFramePr>
            <a:graphicFrameLocks noChangeAspect="1"/>
          </p:cNvGraphicFramePr>
          <p:nvPr>
            <p:extLst>
              <p:ext uri="{D42A27DB-BD31-4B8C-83A1-F6EECF244321}">
                <p14:modId xmlns:p14="http://schemas.microsoft.com/office/powerpoint/2010/main" val="2867047445"/>
              </p:ext>
            </p:extLst>
          </p:nvPr>
        </p:nvGraphicFramePr>
        <p:xfrm>
          <a:off x="443836" y="1014382"/>
          <a:ext cx="7123113" cy="571500"/>
        </p:xfrm>
        <a:graphic>
          <a:graphicData uri="http://schemas.openxmlformats.org/presentationml/2006/ole">
            <mc:AlternateContent xmlns:mc="http://schemas.openxmlformats.org/markup-compatibility/2006">
              <mc:Choice xmlns:v="urn:schemas-microsoft-com:vml" Requires="v">
                <p:oleObj spid="_x0000_s211996" name="Equation" r:id="rId4" imgW="2844720" imgH="228600" progId="Equation.3">
                  <p:embed/>
                </p:oleObj>
              </mc:Choice>
              <mc:Fallback>
                <p:oleObj name="Equation" r:id="rId4" imgW="2844720" imgH="228600" progId="Equation.3">
                  <p:embed/>
                  <p:pic>
                    <p:nvPicPr>
                      <p:cNvPr id="0" name="Object 17"/>
                      <p:cNvPicPr>
                        <a:picLocks noChangeAspect="1" noChangeArrowheads="1"/>
                      </p:cNvPicPr>
                      <p:nvPr/>
                    </p:nvPicPr>
                    <p:blipFill>
                      <a:blip r:embed="rId5"/>
                      <a:srcRect/>
                      <a:stretch>
                        <a:fillRect/>
                      </a:stretch>
                    </p:blipFill>
                    <p:spPr bwMode="auto">
                      <a:xfrm>
                        <a:off x="443836" y="1014382"/>
                        <a:ext cx="7123113"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11985" name="Text Box 18"/>
          <p:cNvSpPr txBox="1">
            <a:spLocks noChangeArrowheads="1"/>
          </p:cNvSpPr>
          <p:nvPr/>
        </p:nvSpPr>
        <p:spPr bwMode="auto">
          <a:xfrm>
            <a:off x="381000" y="1828800"/>
            <a:ext cx="27273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l-GR" altLang="en-US" sz="1800" i="1" dirty="0">
                <a:latin typeface="Times New Roman" panose="02020603050405020304" pitchFamily="18" charset="0"/>
              </a:rPr>
              <a:t>α</a:t>
            </a:r>
            <a:r>
              <a:rPr lang="en-US" altLang="en-US" sz="1800" dirty="0"/>
              <a:t>: constant (0.04 to 0.06)</a:t>
            </a:r>
            <a:endParaRPr lang="el-GR" altLang="en-US" sz="1800" dirty="0"/>
          </a:p>
        </p:txBody>
      </p:sp>
      <p:sp>
        <p:nvSpPr>
          <p:cNvPr id="3" name="TextBox 2"/>
          <p:cNvSpPr txBox="1"/>
          <p:nvPr/>
        </p:nvSpPr>
        <p:spPr>
          <a:xfrm>
            <a:off x="381000" y="2895600"/>
            <a:ext cx="3429000" cy="400110"/>
          </a:xfrm>
          <a:prstGeom prst="rect">
            <a:avLst/>
          </a:prstGeom>
          <a:noFill/>
        </p:spPr>
        <p:txBody>
          <a:bodyPr wrap="square" rtlCol="0">
            <a:spAutoFit/>
          </a:bodyPr>
          <a:lstStyle/>
          <a:p>
            <a:r>
              <a:rPr lang="en-US" sz="2000" dirty="0"/>
              <a:t>Determinant (</a:t>
            </a:r>
            <a:r>
              <a:rPr lang="en-US" sz="2000" dirty="0" err="1"/>
              <a:t>det</a:t>
            </a:r>
            <a:r>
              <a:rPr lang="en-US" sz="2000" dirty="0"/>
              <a:t>(A)):</a:t>
            </a:r>
          </a:p>
        </p:txBody>
      </p:sp>
      <p:pic>
        <p:nvPicPr>
          <p:cNvPr id="4" name="Picture 3"/>
          <p:cNvPicPr>
            <a:picLocks noChangeAspect="1"/>
          </p:cNvPicPr>
          <p:nvPr/>
        </p:nvPicPr>
        <p:blipFill>
          <a:blip r:embed="rId6"/>
          <a:stretch>
            <a:fillRect/>
          </a:stretch>
        </p:blipFill>
        <p:spPr>
          <a:xfrm>
            <a:off x="528638" y="3382962"/>
            <a:ext cx="2314575" cy="676275"/>
          </a:xfrm>
          <a:prstGeom prst="rect">
            <a:avLst/>
          </a:prstGeom>
        </p:spPr>
      </p:pic>
      <p:sp>
        <p:nvSpPr>
          <p:cNvPr id="21" name="TextBox 20"/>
          <p:cNvSpPr txBox="1"/>
          <p:nvPr/>
        </p:nvSpPr>
        <p:spPr>
          <a:xfrm>
            <a:off x="381000" y="4514820"/>
            <a:ext cx="3429000" cy="400110"/>
          </a:xfrm>
          <a:prstGeom prst="rect">
            <a:avLst/>
          </a:prstGeom>
          <a:noFill/>
        </p:spPr>
        <p:txBody>
          <a:bodyPr wrap="square" rtlCol="0">
            <a:spAutoFit/>
          </a:bodyPr>
          <a:lstStyle/>
          <a:p>
            <a:r>
              <a:rPr lang="en-US" sz="2000" dirty="0"/>
              <a:t>Trace (trace(A)):</a:t>
            </a:r>
          </a:p>
        </p:txBody>
      </p:sp>
      <p:pic>
        <p:nvPicPr>
          <p:cNvPr id="5" name="Picture 4"/>
          <p:cNvPicPr>
            <a:picLocks noChangeAspect="1"/>
          </p:cNvPicPr>
          <p:nvPr/>
        </p:nvPicPr>
        <p:blipFill>
          <a:blip r:embed="rId7"/>
          <a:stretch>
            <a:fillRect/>
          </a:stretch>
        </p:blipFill>
        <p:spPr>
          <a:xfrm>
            <a:off x="85725" y="4953000"/>
            <a:ext cx="3838575" cy="695325"/>
          </a:xfrm>
          <a:prstGeom prst="rect">
            <a:avLst/>
          </a:prstGeom>
        </p:spPr>
      </p:pic>
      <p:sp>
        <p:nvSpPr>
          <p:cNvPr id="23" name="Rectangle 5"/>
          <p:cNvSpPr>
            <a:spLocks noChangeArrowheads="1"/>
          </p:cNvSpPr>
          <p:nvPr/>
        </p:nvSpPr>
        <p:spPr bwMode="auto">
          <a:xfrm>
            <a:off x="7772400" y="6096000"/>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ru-RU"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baseline="-25000">
                <a:latin typeface="Times New Roman" panose="02020603050405020304" pitchFamily="18" charset="0"/>
                <a:cs typeface="Times New Roman" panose="02020603050405020304" pitchFamily="18" charset="0"/>
                <a:sym typeface="Symbol" panose="05050102010706020507" pitchFamily="18" charset="2"/>
              </a:rPr>
              <a:t>1</a:t>
            </a:r>
            <a:endParaRPr lang="ru-RU" altLang="en-US" sz="2400" baseline="-25000">
              <a:latin typeface="Times New Roman" panose="02020603050405020304" pitchFamily="18" charset="0"/>
              <a:cs typeface="Times New Roman" panose="02020603050405020304" pitchFamily="18" charset="0"/>
              <a:sym typeface="Symbol" panose="05050102010706020507" pitchFamily="18" charset="2"/>
            </a:endParaRPr>
          </a:p>
        </p:txBody>
      </p:sp>
      <p:cxnSp>
        <p:nvCxnSpPr>
          <p:cNvPr id="24" name="Straight Arrow Connector 23"/>
          <p:cNvCxnSpPr/>
          <p:nvPr/>
        </p:nvCxnSpPr>
        <p:spPr bwMode="auto">
          <a:xfrm>
            <a:off x="4648200" y="6324600"/>
            <a:ext cx="2743200"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25" name="Rectangle 6"/>
          <p:cNvSpPr>
            <a:spLocks noChangeArrowheads="1"/>
          </p:cNvSpPr>
          <p:nvPr/>
        </p:nvSpPr>
        <p:spPr bwMode="auto">
          <a:xfrm>
            <a:off x="3124200" y="1828800"/>
            <a:ext cx="106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ru-RU" altLang="en-US" sz="240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baseline="-25000" dirty="0">
                <a:latin typeface="Times New Roman" panose="02020603050405020304" pitchFamily="18" charset="0"/>
                <a:cs typeface="Times New Roman" panose="02020603050405020304" pitchFamily="18" charset="0"/>
                <a:sym typeface="Symbol" panose="05050102010706020507" pitchFamily="18" charset="2"/>
              </a:rPr>
              <a:t>2</a:t>
            </a:r>
            <a:endParaRPr lang="ru-RU" altLang="en-US" sz="2400" baseline="-25000" dirty="0">
              <a:latin typeface="Times New Roman" panose="02020603050405020304" pitchFamily="18" charset="0"/>
              <a:cs typeface="Times New Roman" panose="02020603050405020304" pitchFamily="18" charset="0"/>
              <a:sym typeface="Symbol" panose="05050102010706020507" pitchFamily="18" charset="2"/>
            </a:endParaRPr>
          </a:p>
        </p:txBody>
      </p:sp>
      <p:cxnSp>
        <p:nvCxnSpPr>
          <p:cNvPr id="26" name="Straight Arrow Connector 25"/>
          <p:cNvCxnSpPr/>
          <p:nvPr/>
        </p:nvCxnSpPr>
        <p:spPr bwMode="auto">
          <a:xfrm flipV="1">
            <a:off x="3657600" y="2514600"/>
            <a:ext cx="0" cy="220980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title"/>
          </p:nvPr>
        </p:nvSpPr>
        <p:spPr/>
        <p:txBody>
          <a:bodyPr/>
          <a:lstStyle/>
          <a:p>
            <a:pPr eaLnBrk="1" hangingPunct="1"/>
            <a:r>
              <a:rPr lang="en-US" altLang="en-US"/>
              <a:t>Harris corner detector</a:t>
            </a:r>
            <a:endParaRPr lang="ru-RU" altLang="en-US"/>
          </a:p>
        </p:txBody>
      </p:sp>
      <p:sp>
        <p:nvSpPr>
          <p:cNvPr id="214019" name="Rectangle 3"/>
          <p:cNvSpPr>
            <a:spLocks noGrp="1" noChangeArrowheads="1"/>
          </p:cNvSpPr>
          <p:nvPr>
            <p:ph idx="1"/>
          </p:nvPr>
        </p:nvSpPr>
        <p:spPr>
          <a:xfrm>
            <a:off x="685800" y="1905000"/>
            <a:ext cx="8048625" cy="2801938"/>
          </a:xfrm>
        </p:spPr>
        <p:txBody>
          <a:bodyPr/>
          <a:lstStyle/>
          <a:p>
            <a:pPr marL="514350" indent="-514350" eaLnBrk="1" hangingPunct="1">
              <a:buFontTx/>
              <a:buAutoNum type="arabicParenR"/>
            </a:pPr>
            <a:r>
              <a:rPr lang="en-US" altLang="en-US" dirty="0"/>
              <a:t>Compute</a:t>
            </a:r>
            <a:r>
              <a:rPr lang="en-US" altLang="en-US" i="1" dirty="0"/>
              <a:t> M </a:t>
            </a:r>
            <a:r>
              <a:rPr lang="en-US" altLang="en-US" dirty="0"/>
              <a:t>matrix for each image window to get their </a:t>
            </a:r>
            <a:r>
              <a:rPr lang="en-US" altLang="en-US" i="1" dirty="0" err="1"/>
              <a:t>cornerness</a:t>
            </a:r>
            <a:r>
              <a:rPr lang="en-US" altLang="en-US" i="1" dirty="0"/>
              <a:t> </a:t>
            </a:r>
            <a:r>
              <a:rPr lang="en-US" altLang="en-US" dirty="0"/>
              <a:t>scores.</a:t>
            </a:r>
          </a:p>
          <a:p>
            <a:pPr marL="514350" indent="-514350" eaLnBrk="1" hangingPunct="1">
              <a:buFontTx/>
              <a:buAutoNum type="arabicParenR"/>
            </a:pPr>
            <a:r>
              <a:rPr lang="en-US" altLang="en-US" dirty="0"/>
              <a:t>Find points whose surrounding window gave large corner response (</a:t>
            </a:r>
            <a:r>
              <a:rPr lang="en-US" altLang="en-US" i="1" dirty="0"/>
              <a:t>f </a:t>
            </a:r>
            <a:r>
              <a:rPr lang="en-US" altLang="en-US" dirty="0"/>
              <a:t>&gt; threshold)</a:t>
            </a:r>
          </a:p>
          <a:p>
            <a:pPr marL="514350" indent="-514350" eaLnBrk="1" hangingPunct="1">
              <a:buFontTx/>
              <a:buAutoNum type="arabicParenR"/>
            </a:pPr>
            <a:r>
              <a:rPr lang="en-US" altLang="en-US" dirty="0"/>
              <a:t>Take the points of local maxima, i.e., perform non-maximum suppression</a:t>
            </a:r>
            <a:endParaRPr lang="ru-RU" altLang="en-US" dirty="0"/>
          </a:p>
        </p:txBody>
      </p:sp>
      <p:sp>
        <p:nvSpPr>
          <p:cNvPr id="214020" name="Rectangle 14"/>
          <p:cNvSpPr>
            <a:spLocks noChangeArrowheads="1"/>
          </p:cNvSpPr>
          <p:nvPr/>
        </p:nvSpPr>
        <p:spPr bwMode="auto">
          <a:xfrm>
            <a:off x="381000" y="5759450"/>
            <a:ext cx="8458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nSpc>
                <a:spcPct val="90000"/>
              </a:lnSpc>
            </a:pPr>
            <a:r>
              <a:rPr lang="en-US" altLang="en-US" sz="2000"/>
              <a:t>C.Harris and M.Stephens. </a:t>
            </a:r>
            <a:r>
              <a:rPr lang="en-US" altLang="en-US" sz="2000">
                <a:hlinkClick r:id="rId3"/>
              </a:rPr>
              <a:t>“A Combined Corner and Edge Detector.” </a:t>
            </a:r>
            <a:r>
              <a:rPr lang="en-US" altLang="en-US" sz="2000" i="1"/>
              <a:t>Proceedings of the 4th Alvey Vision Conference</a:t>
            </a:r>
            <a:r>
              <a:rPr lang="en-US" altLang="en-US" sz="2000"/>
              <a:t>: pages 147—151, 1988.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p:txBody>
          <a:bodyPr/>
          <a:lstStyle/>
          <a:p>
            <a:r>
              <a:rPr lang="en-US" altLang="en-US">
                <a:latin typeface="Arial" panose="020B0604020202020204" pitchFamily="34" charset="0"/>
              </a:rPr>
              <a:t>Harris Detector </a:t>
            </a:r>
            <a:r>
              <a:rPr lang="pl-PL" altLang="en-US" sz="2000">
                <a:latin typeface="Arial" panose="020B0604020202020204" pitchFamily="34" charset="0"/>
              </a:rPr>
              <a:t>[</a:t>
            </a:r>
            <a:r>
              <a:rPr lang="pl-PL" altLang="en-US" sz="2000"/>
              <a:t>Harris88</a:t>
            </a:r>
            <a:r>
              <a:rPr lang="pl-PL" altLang="en-US" sz="2000">
                <a:latin typeface="Arial" panose="020B0604020202020204" pitchFamily="34" charset="0"/>
              </a:rPr>
              <a:t>]</a:t>
            </a:r>
            <a:endParaRPr lang="en-US" altLang="en-US" sz="2000">
              <a:latin typeface="Arial" panose="020B0604020202020204" pitchFamily="34" charset="0"/>
            </a:endParaRPr>
          </a:p>
        </p:txBody>
      </p:sp>
      <p:sp>
        <p:nvSpPr>
          <p:cNvPr id="216067" name="Rectangle 3"/>
          <p:cNvSpPr>
            <a:spLocks noGrp="1" noChangeArrowheads="1"/>
          </p:cNvSpPr>
          <p:nvPr>
            <p:ph type="body" sz="half" idx="1"/>
          </p:nvPr>
        </p:nvSpPr>
        <p:spPr/>
        <p:txBody>
          <a:bodyPr/>
          <a:lstStyle/>
          <a:p>
            <a:r>
              <a:rPr lang="pl-PL" altLang="en-US"/>
              <a:t>Second moment matrix</a:t>
            </a:r>
            <a:endParaRPr lang="en-US" altLang="en-US"/>
          </a:p>
        </p:txBody>
      </p:sp>
      <p:graphicFrame>
        <p:nvGraphicFramePr>
          <p:cNvPr id="216068" name="Object 2"/>
          <p:cNvGraphicFramePr>
            <a:graphicFrameLocks noChangeAspect="1"/>
          </p:cNvGraphicFramePr>
          <p:nvPr/>
        </p:nvGraphicFramePr>
        <p:xfrm>
          <a:off x="811213" y="2005013"/>
          <a:ext cx="3760787" cy="719137"/>
        </p:xfrm>
        <a:graphic>
          <a:graphicData uri="http://schemas.openxmlformats.org/presentationml/2006/ole">
            <mc:AlternateContent xmlns:mc="http://schemas.openxmlformats.org/markup-compatibility/2006">
              <mc:Choice xmlns:v="urn:schemas-microsoft-com:vml" Requires="v">
                <p:oleObj spid="_x0000_s216143" name="Equation" r:id="rId4" imgW="2654300" imgH="508000" progId="Equation.3">
                  <p:embed/>
                </p:oleObj>
              </mc:Choice>
              <mc:Fallback>
                <p:oleObj name="Equation" r:id="rId4" imgW="2654300" imgH="5080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1213" y="2005013"/>
                        <a:ext cx="3760787"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16069" name="Slide Number Placeholder 5"/>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B1EADF45-B5B4-4B88-9404-4DB9B297637A}" type="slidenum">
              <a:rPr lang="de-DE" altLang="en-US" sz="1200" smtClean="0">
                <a:solidFill>
                  <a:srgbClr val="898989"/>
                </a:solidFill>
              </a:rPr>
              <a:pPr>
                <a:spcBef>
                  <a:spcPct val="0"/>
                </a:spcBef>
                <a:buFontTx/>
                <a:buNone/>
              </a:pPr>
              <a:t>67</a:t>
            </a:fld>
            <a:endParaRPr lang="de-DE" altLang="en-US" sz="1200">
              <a:solidFill>
                <a:srgbClr val="898989"/>
              </a:solidFill>
            </a:endParaRPr>
          </a:p>
        </p:txBody>
      </p:sp>
      <p:pic>
        <p:nvPicPr>
          <p:cNvPr id="21607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67625" y="1233488"/>
            <a:ext cx="1079500" cy="839787"/>
          </a:xfrm>
          <a:prstGeom prst="rect">
            <a:avLst/>
          </a:prstGeom>
          <a:noFill/>
          <a:ln w="12700" cap="sq">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pic>
      <p:sp>
        <p:nvSpPr>
          <p:cNvPr id="8203" name="Text Box 9"/>
          <p:cNvSpPr txBox="1">
            <a:spLocks noChangeArrowheads="1"/>
          </p:cNvSpPr>
          <p:nvPr/>
        </p:nvSpPr>
        <p:spPr bwMode="auto">
          <a:xfrm>
            <a:off x="4965700" y="2132013"/>
            <a:ext cx="18002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pl-PL" altLang="en-US" sz="1600">
                <a:solidFill>
                  <a:srgbClr val="000000"/>
                </a:solidFill>
                <a:latin typeface="Arial" panose="020B0604020202020204" pitchFamily="34" charset="0"/>
              </a:rPr>
              <a:t>1. Image derivatives</a:t>
            </a:r>
            <a:endParaRPr lang="en-US" altLang="en-US" sz="1600">
              <a:solidFill>
                <a:srgbClr val="000000"/>
              </a:solidFill>
              <a:latin typeface="Arial" panose="020B0604020202020204" pitchFamily="34" charset="0"/>
            </a:endParaRPr>
          </a:p>
        </p:txBody>
      </p:sp>
      <p:sp>
        <p:nvSpPr>
          <p:cNvPr id="8204" name="Text Box 10"/>
          <p:cNvSpPr txBox="1">
            <a:spLocks noChangeArrowheads="1"/>
          </p:cNvSpPr>
          <p:nvPr/>
        </p:nvSpPr>
        <p:spPr bwMode="auto">
          <a:xfrm>
            <a:off x="3673475" y="3106738"/>
            <a:ext cx="19431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pl-PL" altLang="en-US" sz="1600">
                <a:solidFill>
                  <a:srgbClr val="000000"/>
                </a:solidFill>
                <a:latin typeface="Arial" panose="020B0604020202020204" pitchFamily="34" charset="0"/>
              </a:rPr>
              <a:t>2. Square of derivatives</a:t>
            </a:r>
            <a:endParaRPr lang="en-US" altLang="en-US" sz="1600">
              <a:solidFill>
                <a:srgbClr val="000000"/>
              </a:solidFill>
              <a:latin typeface="Arial" panose="020B0604020202020204" pitchFamily="34" charset="0"/>
            </a:endParaRPr>
          </a:p>
        </p:txBody>
      </p:sp>
      <p:sp>
        <p:nvSpPr>
          <p:cNvPr id="8205" name="Text Box 11"/>
          <p:cNvSpPr txBox="1">
            <a:spLocks noChangeArrowheads="1"/>
          </p:cNvSpPr>
          <p:nvPr/>
        </p:nvSpPr>
        <p:spPr bwMode="auto">
          <a:xfrm>
            <a:off x="3636963" y="3970338"/>
            <a:ext cx="1944687"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pl-PL" altLang="en-US" sz="1600">
                <a:solidFill>
                  <a:srgbClr val="000000"/>
                </a:solidFill>
                <a:latin typeface="Arial" panose="020B0604020202020204" pitchFamily="34" charset="0"/>
              </a:rPr>
              <a:t>3. Gaussian </a:t>
            </a:r>
            <a:br>
              <a:rPr lang="pl-PL" altLang="en-US" sz="1600">
                <a:solidFill>
                  <a:srgbClr val="000000"/>
                </a:solidFill>
                <a:latin typeface="Arial" panose="020B0604020202020204" pitchFamily="34" charset="0"/>
              </a:rPr>
            </a:br>
            <a:r>
              <a:rPr lang="pl-PL" altLang="en-US" sz="1600">
                <a:solidFill>
                  <a:srgbClr val="000000"/>
                </a:solidFill>
                <a:latin typeface="Arial" panose="020B0604020202020204" pitchFamily="34" charset="0"/>
              </a:rPr>
              <a:t>    filter </a:t>
            </a:r>
            <a:r>
              <a:rPr lang="pl-PL" altLang="en-US" sz="1600" i="1">
                <a:solidFill>
                  <a:srgbClr val="000000"/>
                </a:solidFill>
                <a:latin typeface="Arial" panose="020B0604020202020204" pitchFamily="34" charset="0"/>
              </a:rPr>
              <a:t>g(</a:t>
            </a:r>
            <a:r>
              <a:rPr lang="pl-PL" altLang="en-US" sz="1600" i="1">
                <a:solidFill>
                  <a:srgbClr val="000000"/>
                </a:solidFill>
                <a:latin typeface="Symbol" panose="05050102010706020507" pitchFamily="18" charset="2"/>
              </a:rPr>
              <a:t>s</a:t>
            </a:r>
            <a:r>
              <a:rPr lang="pl-PL" altLang="en-US" sz="1600" i="1" baseline="-25000">
                <a:solidFill>
                  <a:srgbClr val="000000"/>
                </a:solidFill>
                <a:latin typeface="Arial" panose="020B0604020202020204" pitchFamily="34" charset="0"/>
              </a:rPr>
              <a:t>I</a:t>
            </a:r>
            <a:r>
              <a:rPr lang="pl-PL" altLang="en-US" sz="1600" i="1">
                <a:solidFill>
                  <a:srgbClr val="000000"/>
                </a:solidFill>
                <a:latin typeface="Arial" panose="020B0604020202020204" pitchFamily="34" charset="0"/>
              </a:rPr>
              <a:t>)</a:t>
            </a:r>
            <a:endParaRPr lang="en-US" altLang="en-US" sz="1600" i="1">
              <a:solidFill>
                <a:srgbClr val="000000"/>
              </a:solidFill>
              <a:latin typeface="Arial" panose="020B0604020202020204" pitchFamily="34" charset="0"/>
            </a:endParaRPr>
          </a:p>
        </p:txBody>
      </p:sp>
      <p:grpSp>
        <p:nvGrpSpPr>
          <p:cNvPr id="2" name="Group 12"/>
          <p:cNvGrpSpPr>
            <a:grpSpLocks/>
          </p:cNvGrpSpPr>
          <p:nvPr/>
        </p:nvGrpSpPr>
        <p:grpSpPr bwMode="auto">
          <a:xfrm>
            <a:off x="6445250" y="2133600"/>
            <a:ext cx="2519363" cy="865188"/>
            <a:chOff x="3356" y="1638"/>
            <a:chExt cx="2041" cy="756"/>
          </a:xfrm>
        </p:grpSpPr>
        <p:pic>
          <p:nvPicPr>
            <p:cNvPr id="216095"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56" y="1684"/>
              <a:ext cx="907" cy="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216096" name="Picture 1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21" y="1684"/>
              <a:ext cx="918" cy="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216097" name="Text Box 15"/>
            <p:cNvSpPr txBox="1">
              <a:spLocks noChangeArrowheads="1"/>
            </p:cNvSpPr>
            <p:nvPr/>
          </p:nvSpPr>
          <p:spPr bwMode="auto">
            <a:xfrm>
              <a:off x="4059" y="1638"/>
              <a:ext cx="363" cy="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pl-PL" altLang="en-US" sz="1800" i="1">
                  <a:solidFill>
                    <a:srgbClr val="FFFFFF"/>
                  </a:solidFill>
                  <a:latin typeface="Arial" panose="020B0604020202020204" pitchFamily="34" charset="0"/>
                </a:rPr>
                <a:t>I</a:t>
              </a:r>
              <a:r>
                <a:rPr lang="pl-PL" altLang="en-US" sz="1800" i="1" baseline="-25000">
                  <a:solidFill>
                    <a:srgbClr val="FFFFFF"/>
                  </a:solidFill>
                  <a:latin typeface="Arial" panose="020B0604020202020204" pitchFamily="34" charset="0"/>
                </a:rPr>
                <a:t>x</a:t>
              </a:r>
              <a:endParaRPr lang="en-US" altLang="en-US" sz="1800" i="1" baseline="-25000">
                <a:solidFill>
                  <a:srgbClr val="FFFFFF"/>
                </a:solidFill>
                <a:latin typeface="Arial" panose="020B0604020202020204" pitchFamily="34" charset="0"/>
              </a:endParaRPr>
            </a:p>
          </p:txBody>
        </p:sp>
        <p:sp>
          <p:nvSpPr>
            <p:cNvPr id="216098" name="Text Box 16"/>
            <p:cNvSpPr txBox="1">
              <a:spLocks noChangeArrowheads="1"/>
            </p:cNvSpPr>
            <p:nvPr/>
          </p:nvSpPr>
          <p:spPr bwMode="auto">
            <a:xfrm>
              <a:off x="5034" y="1638"/>
              <a:ext cx="363" cy="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pl-PL" altLang="en-US" sz="1800" i="1">
                  <a:solidFill>
                    <a:srgbClr val="FFFFFF"/>
                  </a:solidFill>
                  <a:latin typeface="Arial" panose="020B0604020202020204" pitchFamily="34" charset="0"/>
                </a:rPr>
                <a:t>I</a:t>
              </a:r>
              <a:r>
                <a:rPr lang="pl-PL" altLang="en-US" sz="1800" i="1" baseline="-25000">
                  <a:solidFill>
                    <a:srgbClr val="FFFFFF"/>
                  </a:solidFill>
                  <a:latin typeface="Arial" panose="020B0604020202020204" pitchFamily="34" charset="0"/>
                </a:rPr>
                <a:t>y</a:t>
              </a:r>
              <a:endParaRPr lang="en-US" altLang="en-US" sz="1800" i="1" baseline="-25000">
                <a:solidFill>
                  <a:srgbClr val="FFFFFF"/>
                </a:solidFill>
                <a:latin typeface="Arial" panose="020B0604020202020204" pitchFamily="34" charset="0"/>
              </a:endParaRPr>
            </a:p>
          </p:txBody>
        </p:sp>
      </p:grpSp>
      <p:pic>
        <p:nvPicPr>
          <p:cNvPr id="8207" name="Picture 17"/>
          <p:cNvPicPr>
            <a:picLocks noGrp="1" noChangeAspect="1" noChangeArrowheads="1"/>
          </p:cNvPicPr>
          <p:nvPr>
            <p:ph sz="quarter" idx="3"/>
          </p:nvPr>
        </p:nvPicPr>
        <p:blipFill>
          <a:blip r:embed="rId9">
            <a:extLst>
              <a:ext uri="{28A0092B-C50C-407E-A947-70E740481C1C}">
                <a14:useLocalDpi xmlns:a14="http://schemas.microsoft.com/office/drawing/2010/main" val="0"/>
              </a:ext>
            </a:extLst>
          </a:blip>
          <a:srcRect/>
          <a:stretch>
            <a:fillRect/>
          </a:stretch>
        </p:blipFill>
        <p:spPr>
          <a:xfrm>
            <a:off x="7588250" y="3025775"/>
            <a:ext cx="1196975" cy="836613"/>
          </a:xfrm>
        </p:spPr>
      </p:pic>
      <p:pic>
        <p:nvPicPr>
          <p:cNvPr id="8208" name="Picture 1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33975" y="3033713"/>
            <a:ext cx="11969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8209" name="Picture 1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365875" y="3033713"/>
            <a:ext cx="119538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8210" name="Text Box 20"/>
          <p:cNvSpPr txBox="1">
            <a:spLocks noChangeArrowheads="1"/>
          </p:cNvSpPr>
          <p:nvPr/>
        </p:nvSpPr>
        <p:spPr bwMode="auto">
          <a:xfrm>
            <a:off x="5942013" y="2987675"/>
            <a:ext cx="466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pl-PL" altLang="en-US" sz="1800" i="1">
                <a:solidFill>
                  <a:srgbClr val="FFFFFF"/>
                </a:solidFill>
                <a:latin typeface="Arial" panose="020B0604020202020204" pitchFamily="34" charset="0"/>
              </a:rPr>
              <a:t>I</a:t>
            </a:r>
            <a:r>
              <a:rPr lang="pl-PL" altLang="en-US" sz="1800" i="1" baseline="-25000">
                <a:solidFill>
                  <a:srgbClr val="FFFFFF"/>
                </a:solidFill>
                <a:latin typeface="Arial" panose="020B0604020202020204" pitchFamily="34" charset="0"/>
              </a:rPr>
              <a:t>x</a:t>
            </a:r>
            <a:r>
              <a:rPr lang="pl-PL" altLang="en-US" sz="1800" i="1" baseline="30000">
                <a:solidFill>
                  <a:srgbClr val="FFFFFF"/>
                </a:solidFill>
                <a:latin typeface="Arial" panose="020B0604020202020204" pitchFamily="34" charset="0"/>
              </a:rPr>
              <a:t>2</a:t>
            </a:r>
            <a:endParaRPr lang="en-US" altLang="en-US" sz="1800" i="1" baseline="30000">
              <a:solidFill>
                <a:srgbClr val="FFFFFF"/>
              </a:solidFill>
              <a:latin typeface="Arial" panose="020B0604020202020204" pitchFamily="34" charset="0"/>
            </a:endParaRPr>
          </a:p>
        </p:txBody>
      </p:sp>
      <p:sp>
        <p:nvSpPr>
          <p:cNvPr id="8211" name="Text Box 21"/>
          <p:cNvSpPr txBox="1">
            <a:spLocks noChangeArrowheads="1"/>
          </p:cNvSpPr>
          <p:nvPr/>
        </p:nvSpPr>
        <p:spPr bwMode="auto">
          <a:xfrm>
            <a:off x="7165975" y="2962275"/>
            <a:ext cx="466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pl-PL" altLang="en-US" sz="1800" i="1">
                <a:solidFill>
                  <a:srgbClr val="FFFFFF"/>
                </a:solidFill>
                <a:latin typeface="Arial" panose="020B0604020202020204" pitchFamily="34" charset="0"/>
              </a:rPr>
              <a:t>I</a:t>
            </a:r>
            <a:r>
              <a:rPr lang="pl-PL" altLang="en-US" sz="1800" i="1" baseline="-25000">
                <a:solidFill>
                  <a:srgbClr val="FFFFFF"/>
                </a:solidFill>
                <a:latin typeface="Arial" panose="020B0604020202020204" pitchFamily="34" charset="0"/>
              </a:rPr>
              <a:t>y</a:t>
            </a:r>
            <a:r>
              <a:rPr lang="pl-PL" altLang="en-US" sz="1800" i="1" baseline="30000">
                <a:solidFill>
                  <a:srgbClr val="FFFFFF"/>
                </a:solidFill>
                <a:latin typeface="Arial" panose="020B0604020202020204" pitchFamily="34" charset="0"/>
              </a:rPr>
              <a:t>2</a:t>
            </a:r>
            <a:endParaRPr lang="en-US" altLang="en-US" sz="1800" i="1" baseline="30000">
              <a:solidFill>
                <a:srgbClr val="FFFFFF"/>
              </a:solidFill>
              <a:latin typeface="Arial" panose="020B0604020202020204" pitchFamily="34" charset="0"/>
            </a:endParaRPr>
          </a:p>
        </p:txBody>
      </p:sp>
      <p:sp>
        <p:nvSpPr>
          <p:cNvPr id="8212" name="Text Box 22"/>
          <p:cNvSpPr txBox="1">
            <a:spLocks noChangeArrowheads="1"/>
          </p:cNvSpPr>
          <p:nvPr/>
        </p:nvSpPr>
        <p:spPr bwMode="auto">
          <a:xfrm>
            <a:off x="8318500" y="2962275"/>
            <a:ext cx="5381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pl-PL" altLang="en-US" sz="1800" i="1">
                <a:solidFill>
                  <a:srgbClr val="FFFFFF"/>
                </a:solidFill>
                <a:latin typeface="Arial" panose="020B0604020202020204" pitchFamily="34" charset="0"/>
              </a:rPr>
              <a:t>I</a:t>
            </a:r>
            <a:r>
              <a:rPr lang="pl-PL" altLang="en-US" sz="1800" i="1" baseline="-25000">
                <a:solidFill>
                  <a:srgbClr val="FFFFFF"/>
                </a:solidFill>
                <a:latin typeface="Arial" panose="020B0604020202020204" pitchFamily="34" charset="0"/>
              </a:rPr>
              <a:t>x</a:t>
            </a:r>
            <a:r>
              <a:rPr lang="pl-PL" altLang="en-US" sz="1800" i="1">
                <a:solidFill>
                  <a:srgbClr val="FFFFFF"/>
                </a:solidFill>
                <a:latin typeface="Arial" panose="020B0604020202020204" pitchFamily="34" charset="0"/>
              </a:rPr>
              <a:t>I</a:t>
            </a:r>
            <a:r>
              <a:rPr lang="pl-PL" altLang="en-US" sz="1800" i="1" baseline="-25000">
                <a:solidFill>
                  <a:srgbClr val="FFFFFF"/>
                </a:solidFill>
                <a:latin typeface="Arial" panose="020B0604020202020204" pitchFamily="34" charset="0"/>
              </a:rPr>
              <a:t>y</a:t>
            </a:r>
            <a:endParaRPr lang="en-US" altLang="en-US" sz="1800" i="1" baseline="-25000">
              <a:solidFill>
                <a:srgbClr val="FFFFFF"/>
              </a:solidFill>
              <a:latin typeface="Arial" panose="020B0604020202020204" pitchFamily="34" charset="0"/>
            </a:endParaRPr>
          </a:p>
        </p:txBody>
      </p:sp>
      <p:pic>
        <p:nvPicPr>
          <p:cNvPr id="8213" name="Picture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148263" y="3933825"/>
            <a:ext cx="118268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8214" name="Picture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351588" y="3933825"/>
            <a:ext cx="118268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8215" name="Picture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97775" y="3933825"/>
            <a:ext cx="1182688" cy="81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8216" name="Text Box 23"/>
          <p:cNvSpPr txBox="1">
            <a:spLocks noChangeArrowheads="1"/>
          </p:cNvSpPr>
          <p:nvPr/>
        </p:nvSpPr>
        <p:spPr bwMode="auto">
          <a:xfrm>
            <a:off x="5638800" y="3962400"/>
            <a:ext cx="9223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pl-PL" altLang="en-US" sz="1800" i="1">
                <a:solidFill>
                  <a:srgbClr val="FFFFFF"/>
                </a:solidFill>
                <a:latin typeface="Arial" panose="020B0604020202020204" pitchFamily="34" charset="0"/>
              </a:rPr>
              <a:t>g(I</a:t>
            </a:r>
            <a:r>
              <a:rPr lang="pl-PL" altLang="en-US" sz="1800" i="1" baseline="-25000">
                <a:solidFill>
                  <a:srgbClr val="FFFFFF"/>
                </a:solidFill>
                <a:latin typeface="Arial" panose="020B0604020202020204" pitchFamily="34" charset="0"/>
              </a:rPr>
              <a:t>x</a:t>
            </a:r>
            <a:r>
              <a:rPr lang="pl-PL" altLang="en-US" sz="1800" i="1" baseline="30000">
                <a:solidFill>
                  <a:srgbClr val="FFFFFF"/>
                </a:solidFill>
                <a:latin typeface="Arial" panose="020B0604020202020204" pitchFamily="34" charset="0"/>
              </a:rPr>
              <a:t>2</a:t>
            </a:r>
            <a:r>
              <a:rPr lang="pl-PL" altLang="en-US" sz="1800" i="1">
                <a:solidFill>
                  <a:srgbClr val="FFFFFF"/>
                </a:solidFill>
                <a:latin typeface="Arial" panose="020B0604020202020204" pitchFamily="34" charset="0"/>
              </a:rPr>
              <a:t>)</a:t>
            </a:r>
            <a:endParaRPr lang="en-US" altLang="en-US" sz="1800" i="1">
              <a:solidFill>
                <a:srgbClr val="FFFFFF"/>
              </a:solidFill>
              <a:latin typeface="Arial" panose="020B0604020202020204" pitchFamily="34" charset="0"/>
            </a:endParaRPr>
          </a:p>
        </p:txBody>
      </p:sp>
      <p:sp>
        <p:nvSpPr>
          <p:cNvPr id="8217" name="Text Box 24"/>
          <p:cNvSpPr txBox="1">
            <a:spLocks noChangeArrowheads="1"/>
          </p:cNvSpPr>
          <p:nvPr/>
        </p:nvSpPr>
        <p:spPr bwMode="auto">
          <a:xfrm>
            <a:off x="6858000" y="3962400"/>
            <a:ext cx="9255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pl-PL" altLang="en-US" sz="1800" i="1">
                <a:solidFill>
                  <a:srgbClr val="FFFFFF"/>
                </a:solidFill>
                <a:latin typeface="Arial" panose="020B0604020202020204" pitchFamily="34" charset="0"/>
              </a:rPr>
              <a:t>g(I</a:t>
            </a:r>
            <a:r>
              <a:rPr lang="pl-PL" altLang="en-US" sz="1800" i="1" baseline="-25000">
                <a:solidFill>
                  <a:srgbClr val="FFFFFF"/>
                </a:solidFill>
                <a:latin typeface="Arial" panose="020B0604020202020204" pitchFamily="34" charset="0"/>
              </a:rPr>
              <a:t>y</a:t>
            </a:r>
            <a:r>
              <a:rPr lang="pl-PL" altLang="en-US" sz="1800" i="1" baseline="30000">
                <a:solidFill>
                  <a:srgbClr val="FFFFFF"/>
                </a:solidFill>
                <a:latin typeface="Arial" panose="020B0604020202020204" pitchFamily="34" charset="0"/>
              </a:rPr>
              <a:t>2</a:t>
            </a:r>
            <a:r>
              <a:rPr lang="pl-PL" altLang="en-US" sz="1800" i="1">
                <a:solidFill>
                  <a:srgbClr val="FFFFFF"/>
                </a:solidFill>
                <a:latin typeface="Arial" panose="020B0604020202020204" pitchFamily="34" charset="0"/>
              </a:rPr>
              <a:t>)</a:t>
            </a:r>
            <a:endParaRPr lang="en-US" altLang="en-US" sz="1800" i="1">
              <a:solidFill>
                <a:srgbClr val="FFFFFF"/>
              </a:solidFill>
              <a:latin typeface="Arial" panose="020B0604020202020204" pitchFamily="34" charset="0"/>
            </a:endParaRPr>
          </a:p>
        </p:txBody>
      </p:sp>
      <p:sp>
        <p:nvSpPr>
          <p:cNvPr id="8218" name="Text Box 25"/>
          <p:cNvSpPr txBox="1">
            <a:spLocks noChangeArrowheads="1"/>
          </p:cNvSpPr>
          <p:nvPr/>
        </p:nvSpPr>
        <p:spPr bwMode="auto">
          <a:xfrm>
            <a:off x="8035925" y="3886200"/>
            <a:ext cx="9255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pl-PL" altLang="en-US" sz="1800" i="1">
                <a:solidFill>
                  <a:srgbClr val="FFFFFF"/>
                </a:solidFill>
                <a:latin typeface="Arial" panose="020B0604020202020204" pitchFamily="34" charset="0"/>
              </a:rPr>
              <a:t>g(I</a:t>
            </a:r>
            <a:r>
              <a:rPr lang="pl-PL" altLang="en-US" sz="1800" i="1" baseline="-25000">
                <a:solidFill>
                  <a:srgbClr val="FFFFFF"/>
                </a:solidFill>
                <a:latin typeface="Arial" panose="020B0604020202020204" pitchFamily="34" charset="0"/>
              </a:rPr>
              <a:t>x</a:t>
            </a:r>
            <a:r>
              <a:rPr lang="pl-PL" altLang="en-US" sz="1800" i="1">
                <a:solidFill>
                  <a:srgbClr val="FFFFFF"/>
                </a:solidFill>
                <a:latin typeface="Arial" panose="020B0604020202020204" pitchFamily="34" charset="0"/>
              </a:rPr>
              <a:t>I</a:t>
            </a:r>
            <a:r>
              <a:rPr lang="pl-PL" altLang="en-US" sz="1800" i="1" baseline="-25000">
                <a:solidFill>
                  <a:srgbClr val="FFFFFF"/>
                </a:solidFill>
                <a:latin typeface="Arial" panose="020B0604020202020204" pitchFamily="34" charset="0"/>
              </a:rPr>
              <a:t>y</a:t>
            </a:r>
            <a:r>
              <a:rPr lang="pl-PL" altLang="en-US" sz="1800" i="1">
                <a:solidFill>
                  <a:srgbClr val="FFFFFF"/>
                </a:solidFill>
                <a:latin typeface="Arial" panose="020B0604020202020204" pitchFamily="34" charset="0"/>
              </a:rPr>
              <a:t>)</a:t>
            </a:r>
            <a:endParaRPr lang="en-US" altLang="en-US" sz="1800" i="1">
              <a:solidFill>
                <a:srgbClr val="FFFFFF"/>
              </a:solidFill>
              <a:latin typeface="Arial" panose="020B0604020202020204" pitchFamily="34" charset="0"/>
            </a:endParaRPr>
          </a:p>
        </p:txBody>
      </p:sp>
      <p:pic>
        <p:nvPicPr>
          <p:cNvPr id="8219" name="Picture 2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337300" y="4868863"/>
            <a:ext cx="2447925"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graphicFrame>
        <p:nvGraphicFramePr>
          <p:cNvPr id="8195" name="Object 3"/>
          <p:cNvGraphicFramePr>
            <a:graphicFrameLocks noChangeAspect="1"/>
          </p:cNvGraphicFramePr>
          <p:nvPr>
            <p:extLst>
              <p:ext uri="{D42A27DB-BD31-4B8C-83A1-F6EECF244321}">
                <p14:modId xmlns:p14="http://schemas.microsoft.com/office/powerpoint/2010/main" val="3564984880"/>
              </p:ext>
            </p:extLst>
          </p:nvPr>
        </p:nvGraphicFramePr>
        <p:xfrm>
          <a:off x="853527" y="5739917"/>
          <a:ext cx="5348288" cy="488950"/>
        </p:xfrm>
        <a:graphic>
          <a:graphicData uri="http://schemas.openxmlformats.org/presentationml/2006/ole">
            <mc:AlternateContent xmlns:mc="http://schemas.openxmlformats.org/markup-compatibility/2006">
              <mc:Choice xmlns:v="urn:schemas-microsoft-com:vml" Requires="v">
                <p:oleObj spid="_x0000_s216144" name="Equation" r:id="rId16" imgW="2793960" imgH="253800" progId="Equation.3">
                  <p:embed/>
                </p:oleObj>
              </mc:Choice>
              <mc:Fallback>
                <p:oleObj name="Equation" r:id="rId16" imgW="2793960" imgH="253800" progId="Equation.3">
                  <p:embed/>
                  <p:pic>
                    <p:nvPicPr>
                      <p:cNvPr id="0" name="Object 3"/>
                      <p:cNvPicPr>
                        <a:picLocks noChangeAspect="1" noChangeArrowheads="1"/>
                      </p:cNvPicPr>
                      <p:nvPr/>
                    </p:nvPicPr>
                    <p:blipFill>
                      <a:blip r:embed="rId17"/>
                      <a:srcRect/>
                      <a:stretch>
                        <a:fillRect/>
                      </a:stretch>
                    </p:blipFill>
                    <p:spPr bwMode="auto">
                      <a:xfrm>
                        <a:off x="853527" y="5739917"/>
                        <a:ext cx="5348288"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196" name="Object 4"/>
          <p:cNvGraphicFramePr>
            <a:graphicFrameLocks noChangeAspect="1"/>
          </p:cNvGraphicFramePr>
          <p:nvPr>
            <p:extLst>
              <p:ext uri="{D42A27DB-BD31-4B8C-83A1-F6EECF244321}">
                <p14:modId xmlns:p14="http://schemas.microsoft.com/office/powerpoint/2010/main" val="505307389"/>
              </p:ext>
            </p:extLst>
          </p:nvPr>
        </p:nvGraphicFramePr>
        <p:xfrm>
          <a:off x="378373" y="5249741"/>
          <a:ext cx="4976812" cy="431800"/>
        </p:xfrm>
        <a:graphic>
          <a:graphicData uri="http://schemas.openxmlformats.org/presentationml/2006/ole">
            <mc:AlternateContent xmlns:mc="http://schemas.openxmlformats.org/markup-compatibility/2006">
              <mc:Choice xmlns:v="urn:schemas-microsoft-com:vml" Requires="v">
                <p:oleObj spid="_x0000_s216145" name="Equation" r:id="rId18" imgW="2641320" imgH="228600" progId="Equation.3">
                  <p:embed/>
                </p:oleObj>
              </mc:Choice>
              <mc:Fallback>
                <p:oleObj name="Equation" r:id="rId18" imgW="2641320" imgH="228600" progId="Equation.3">
                  <p:embed/>
                  <p:pic>
                    <p:nvPicPr>
                      <p:cNvPr id="0" name="Object 4"/>
                      <p:cNvPicPr>
                        <a:picLocks noChangeAspect="1" noChangeArrowheads="1"/>
                      </p:cNvPicPr>
                      <p:nvPr/>
                    </p:nvPicPr>
                    <p:blipFill>
                      <a:blip r:embed="rId19"/>
                      <a:srcRect/>
                      <a:stretch>
                        <a:fillRect/>
                      </a:stretch>
                    </p:blipFill>
                    <p:spPr bwMode="auto">
                      <a:xfrm>
                        <a:off x="378373" y="5249741"/>
                        <a:ext cx="497681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220" name="Text Box 30"/>
          <p:cNvSpPr txBox="1">
            <a:spLocks noChangeArrowheads="1"/>
          </p:cNvSpPr>
          <p:nvPr/>
        </p:nvSpPr>
        <p:spPr bwMode="auto">
          <a:xfrm>
            <a:off x="539750" y="4800600"/>
            <a:ext cx="5638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pl-PL" altLang="en-US" sz="1800">
                <a:solidFill>
                  <a:srgbClr val="000000"/>
                </a:solidFill>
                <a:latin typeface="Arial" panose="020B0604020202020204" pitchFamily="34" charset="0"/>
              </a:rPr>
              <a:t>4. Cornerness function </a:t>
            </a:r>
            <a:r>
              <a:rPr lang="en-US" altLang="en-US" sz="1800">
                <a:solidFill>
                  <a:srgbClr val="000000"/>
                </a:solidFill>
                <a:latin typeface="Arial" panose="020B0604020202020204" pitchFamily="34" charset="0"/>
              </a:rPr>
              <a:t>– </a:t>
            </a:r>
            <a:r>
              <a:rPr lang="pl-PL" altLang="en-US" sz="1800">
                <a:solidFill>
                  <a:srgbClr val="000000"/>
                </a:solidFill>
                <a:latin typeface="Arial" panose="020B0604020202020204" pitchFamily="34" charset="0"/>
              </a:rPr>
              <a:t>both eigenvalues are strong</a:t>
            </a:r>
            <a:endParaRPr lang="en-US" altLang="en-US" sz="1800" i="1">
              <a:solidFill>
                <a:srgbClr val="000000"/>
              </a:solidFill>
              <a:latin typeface="Arial" panose="020B0604020202020204" pitchFamily="34" charset="0"/>
            </a:endParaRPr>
          </a:p>
        </p:txBody>
      </p:sp>
      <p:sp>
        <p:nvSpPr>
          <p:cNvPr id="8221" name="Text Box 31"/>
          <p:cNvSpPr txBox="1">
            <a:spLocks noChangeArrowheads="1"/>
          </p:cNvSpPr>
          <p:nvPr/>
        </p:nvSpPr>
        <p:spPr bwMode="auto">
          <a:xfrm>
            <a:off x="8218488" y="6400800"/>
            <a:ext cx="9255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pl-PL" altLang="en-US" sz="1800" i="1">
                <a:solidFill>
                  <a:srgbClr val="FFFFFF"/>
                </a:solidFill>
                <a:latin typeface="Arial" panose="020B0604020202020204" pitchFamily="34" charset="0"/>
              </a:rPr>
              <a:t>har</a:t>
            </a:r>
            <a:endParaRPr lang="en-US" altLang="en-US" sz="1800" i="1">
              <a:solidFill>
                <a:srgbClr val="FFFFFF"/>
              </a:solidFill>
              <a:latin typeface="Arial" panose="020B0604020202020204" pitchFamily="34" charset="0"/>
            </a:endParaRPr>
          </a:p>
        </p:txBody>
      </p:sp>
      <p:sp>
        <p:nvSpPr>
          <p:cNvPr id="8222" name="Text Box 32"/>
          <p:cNvSpPr txBox="1">
            <a:spLocks noChangeArrowheads="1"/>
          </p:cNvSpPr>
          <p:nvPr/>
        </p:nvSpPr>
        <p:spPr bwMode="auto">
          <a:xfrm>
            <a:off x="539750" y="6342063"/>
            <a:ext cx="46799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pl-PL" altLang="en-US" sz="1800">
                <a:solidFill>
                  <a:srgbClr val="000000"/>
                </a:solidFill>
                <a:latin typeface="Arial" panose="020B0604020202020204" pitchFamily="34" charset="0"/>
              </a:rPr>
              <a:t>5. Non-maxima suppression</a:t>
            </a:r>
            <a:endParaRPr lang="en-US" altLang="en-US" sz="1800" i="1">
              <a:solidFill>
                <a:srgbClr val="000000"/>
              </a:solidFill>
              <a:latin typeface="Arial" panose="020B0604020202020204" pitchFamily="34" charset="0"/>
            </a:endParaRPr>
          </a:p>
        </p:txBody>
      </p:sp>
      <p:graphicFrame>
        <p:nvGraphicFramePr>
          <p:cNvPr id="8197" name="Object 5"/>
          <p:cNvGraphicFramePr>
            <a:graphicFrameLocks noChangeAspect="1"/>
          </p:cNvGraphicFramePr>
          <p:nvPr/>
        </p:nvGraphicFramePr>
        <p:xfrm>
          <a:off x="657225" y="3505200"/>
          <a:ext cx="1476375" cy="631825"/>
        </p:xfrm>
        <a:graphic>
          <a:graphicData uri="http://schemas.openxmlformats.org/presentationml/2006/ole">
            <mc:AlternateContent xmlns:mc="http://schemas.openxmlformats.org/markup-compatibility/2006">
              <mc:Choice xmlns:v="urn:schemas-microsoft-com:vml" Requires="v">
                <p:oleObj spid="_x0000_s216146" name="Equation" r:id="rId20" imgW="1066800" imgH="457200" progId="Equation.DSMT4">
                  <p:embed/>
                </p:oleObj>
              </mc:Choice>
              <mc:Fallback>
                <p:oleObj name="Equation" r:id="rId20" imgW="1066800" imgH="457200" progId="Equation.DSMT4">
                  <p:embed/>
                  <p:pic>
                    <p:nvPicPr>
                      <p:cNvPr id="0" name="Object 5"/>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657225" y="3505200"/>
                        <a:ext cx="1476375" cy="631825"/>
                      </a:xfrm>
                      <a:prstGeom prst="rect">
                        <a:avLst/>
                      </a:prstGeom>
                      <a:noFill/>
                      <a:ln>
                        <a:noFill/>
                      </a:ln>
                      <a:extLst>
                        <a:ext uri="{909E8E84-426E-40DD-AFC4-6F175D3DCCD1}">
                          <a14:hiddenFill xmlns:a14="http://schemas.microsoft.com/office/drawing/2010/main">
                            <a:solidFill>
                              <a:srgbClr val="67D967"/>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TextBox 2"/>
          <p:cNvSpPr txBox="1">
            <a:spLocks noChangeArrowheads="1"/>
          </p:cNvSpPr>
          <p:nvPr/>
        </p:nvSpPr>
        <p:spPr bwMode="auto">
          <a:xfrm>
            <a:off x="4486275" y="2592388"/>
            <a:ext cx="20177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solidFill>
                  <a:srgbClr val="000000"/>
                </a:solidFill>
                <a:latin typeface="Arial" panose="020B0604020202020204" pitchFamily="34" charset="0"/>
              </a:rPr>
              <a:t>(optionally, blur first)</a:t>
            </a:r>
          </a:p>
        </p:txBody>
      </p:sp>
      <p:sp>
        <p:nvSpPr>
          <p:cNvPr id="35" name="TextBox 34"/>
          <p:cNvSpPr txBox="1"/>
          <p:nvPr/>
        </p:nvSpPr>
        <p:spPr>
          <a:xfrm>
            <a:off x="7980363" y="5537"/>
            <a:ext cx="1371600" cy="307777"/>
          </a:xfrm>
          <a:prstGeom prst="rect">
            <a:avLst/>
          </a:prstGeom>
          <a:noFill/>
        </p:spPr>
        <p:txBody>
          <a:bodyPr wrap="square" rtlCol="0">
            <a:spAutoFit/>
          </a:bodyPr>
          <a:lstStyle/>
          <a:p>
            <a:r>
              <a:rPr lang="en-US" sz="1400" dirty="0">
                <a:solidFill>
                  <a:schemeClr val="bg1">
                    <a:lumMod val="65000"/>
                  </a:schemeClr>
                </a:solidFill>
              </a:rPr>
              <a:t>James Hays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20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20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20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20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20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2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2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21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20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21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21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21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21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21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218"/>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819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819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8220"/>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8197"/>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821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8221"/>
                                        </p:tgtEl>
                                        <p:attrNameLst>
                                          <p:attrName>style.visibility</p:attrName>
                                        </p:attrNameLst>
                                      </p:cBhvr>
                                      <p:to>
                                        <p:strVal val="visible"/>
                                      </p:to>
                                    </p:set>
                                  </p:childTnLst>
                                </p:cTn>
                              </p:par>
                            </p:childTnLst>
                          </p:cTn>
                        </p:par>
                      </p:childTnLst>
                    </p:cTn>
                  </p:par>
                  <p:par>
                    <p:cTn id="57" fill="hold" nodeType="clickPar">
                      <p:stCondLst>
                        <p:cond delay="indefinite"/>
                      </p:stCondLst>
                      <p:childTnLst>
                        <p:par>
                          <p:cTn id="58" fill="hold" nodeType="withGroup">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82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3" grpId="0"/>
      <p:bldP spid="8204" grpId="0"/>
      <p:bldP spid="8205" grpId="0"/>
      <p:bldP spid="8210" grpId="0"/>
      <p:bldP spid="8211" grpId="0"/>
      <p:bldP spid="8212" grpId="0"/>
      <p:bldP spid="8216" grpId="0"/>
      <p:bldP spid="8217" grpId="0"/>
      <p:bldP spid="8218" grpId="0"/>
      <p:bldP spid="8220" grpId="0"/>
      <p:bldP spid="8221" grpId="0"/>
      <p:bldP spid="8222" grpId="0"/>
      <p:bldP spid="3"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ChangeArrowheads="1"/>
          </p:cNvSpPr>
          <p:nvPr>
            <p:ph type="title"/>
          </p:nvPr>
        </p:nvSpPr>
        <p:spPr/>
        <p:txBody>
          <a:bodyPr/>
          <a:lstStyle/>
          <a:p>
            <a:r>
              <a:rPr lang="en-US" altLang="en-US" sz="3200"/>
              <a:t>Harris Detector: Steps</a:t>
            </a:r>
            <a:endParaRPr lang="ru-RU" altLang="en-US" sz="3200"/>
          </a:p>
        </p:txBody>
      </p:sp>
      <p:pic>
        <p:nvPicPr>
          <p:cNvPr id="218115" name="Picture 3" descr="cows_step0"/>
          <p:cNvPicPr>
            <a:picLocks noChangeAspect="1" noChangeArrowheads="1"/>
          </p:cNvPicPr>
          <p:nvPr/>
        </p:nvPicPr>
        <p:blipFill>
          <a:blip r:embed="rId3">
            <a:lum bright="12000" contrast="18000"/>
            <a:extLst>
              <a:ext uri="{28A0092B-C50C-407E-A947-70E740481C1C}">
                <a14:useLocalDpi xmlns:a14="http://schemas.microsoft.com/office/drawing/2010/main" val="0"/>
              </a:ext>
            </a:extLst>
          </a:blip>
          <a:srcRect/>
          <a:stretch>
            <a:fillRect/>
          </a:stretch>
        </p:blipFill>
        <p:spPr bwMode="auto">
          <a:xfrm>
            <a:off x="533400" y="1295400"/>
            <a:ext cx="8153400" cy="527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ChangeArrowheads="1"/>
          </p:cNvSpPr>
          <p:nvPr>
            <p:ph type="title"/>
          </p:nvPr>
        </p:nvSpPr>
        <p:spPr/>
        <p:txBody>
          <a:bodyPr/>
          <a:lstStyle/>
          <a:p>
            <a:r>
              <a:rPr lang="en-US" altLang="en-US" sz="3200"/>
              <a:t>Harris Detector: Steps</a:t>
            </a:r>
            <a:endParaRPr lang="ru-RU" altLang="en-US" sz="3200"/>
          </a:p>
        </p:txBody>
      </p:sp>
      <p:pic>
        <p:nvPicPr>
          <p:cNvPr id="220163" name="Picture 3" descr="cows_step1_corner_respo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295400"/>
            <a:ext cx="8153400" cy="526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0164" name="Text Box 4"/>
          <p:cNvSpPr txBox="1">
            <a:spLocks noChangeArrowheads="1"/>
          </p:cNvSpPr>
          <p:nvPr/>
        </p:nvSpPr>
        <p:spPr bwMode="auto">
          <a:xfrm>
            <a:off x="828675" y="774700"/>
            <a:ext cx="405288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2400">
                <a:cs typeface="Times New Roman" panose="02020603050405020304" pitchFamily="18" charset="0"/>
              </a:rPr>
              <a:t>Compute corner response </a:t>
            </a:r>
            <a:r>
              <a:rPr lang="en-US" altLang="en-US" i="1">
                <a:cs typeface="Times New Roman" panose="02020603050405020304" pitchFamily="18" charset="0"/>
              </a:rPr>
              <a:t>R</a:t>
            </a:r>
            <a:endParaRPr lang="ru-RU" altLang="en-US" i="1">
              <a:cs typeface="Times New Roman" panose="02020603050405020304" pitchFamily="18"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ChangeArrowheads="1"/>
          </p:cNvSpPr>
          <p:nvPr>
            <p:ph type="title"/>
          </p:nvPr>
        </p:nvSpPr>
        <p:spPr/>
        <p:txBody>
          <a:bodyPr/>
          <a:lstStyle/>
          <a:p>
            <a:r>
              <a:rPr lang="en-US" altLang="en-US" sz="3200"/>
              <a:t>Harris Detector: Steps</a:t>
            </a:r>
            <a:endParaRPr lang="ru-RU" altLang="en-US" sz="3200"/>
          </a:p>
        </p:txBody>
      </p:sp>
      <p:sp>
        <p:nvSpPr>
          <p:cNvPr id="222211" name="Text Box 3"/>
          <p:cNvSpPr txBox="1">
            <a:spLocks noChangeArrowheads="1"/>
          </p:cNvSpPr>
          <p:nvPr/>
        </p:nvSpPr>
        <p:spPr bwMode="auto">
          <a:xfrm>
            <a:off x="838200" y="774700"/>
            <a:ext cx="745648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2400">
                <a:cs typeface="Times New Roman" panose="02020603050405020304" pitchFamily="18" charset="0"/>
              </a:rPr>
              <a:t>Find points with large corner response: </a:t>
            </a:r>
            <a:r>
              <a:rPr lang="en-US" altLang="en-US" i="1">
                <a:cs typeface="Times New Roman" panose="02020603050405020304" pitchFamily="18" charset="0"/>
              </a:rPr>
              <a:t>R&gt;</a:t>
            </a:r>
            <a:r>
              <a:rPr lang="en-US" altLang="en-US">
                <a:cs typeface="Times New Roman" panose="02020603050405020304" pitchFamily="18" charset="0"/>
              </a:rPr>
              <a:t>threshold</a:t>
            </a:r>
            <a:endParaRPr lang="ru-RU" altLang="en-US">
              <a:cs typeface="Times New Roman" panose="02020603050405020304" pitchFamily="18" charset="0"/>
            </a:endParaRPr>
          </a:p>
        </p:txBody>
      </p:sp>
      <p:pic>
        <p:nvPicPr>
          <p:cNvPr id="222212" name="Picture 4" descr="cows_step2_thres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295400"/>
            <a:ext cx="8153400" cy="526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ChangeArrowheads="1"/>
          </p:cNvSpPr>
          <p:nvPr>
            <p:ph type="title"/>
          </p:nvPr>
        </p:nvSpPr>
        <p:spPr/>
        <p:txBody>
          <a:bodyPr/>
          <a:lstStyle/>
          <a:p>
            <a:r>
              <a:rPr lang="en-US" altLang="en-US" sz="3200"/>
              <a:t>Harris Detector: Steps</a:t>
            </a:r>
            <a:endParaRPr lang="ru-RU" altLang="en-US" sz="3200"/>
          </a:p>
        </p:txBody>
      </p:sp>
      <p:sp>
        <p:nvSpPr>
          <p:cNvPr id="224259" name="Text Box 3"/>
          <p:cNvSpPr txBox="1">
            <a:spLocks noChangeArrowheads="1"/>
          </p:cNvSpPr>
          <p:nvPr/>
        </p:nvSpPr>
        <p:spPr bwMode="auto">
          <a:xfrm>
            <a:off x="838200" y="774700"/>
            <a:ext cx="57959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2400">
                <a:cs typeface="Times New Roman" panose="02020603050405020304" pitchFamily="18" charset="0"/>
              </a:rPr>
              <a:t>Take only the points of local maxima of </a:t>
            </a:r>
            <a:r>
              <a:rPr lang="en-US" altLang="en-US" i="1">
                <a:cs typeface="Times New Roman" panose="02020603050405020304" pitchFamily="18" charset="0"/>
              </a:rPr>
              <a:t>R</a:t>
            </a:r>
            <a:endParaRPr lang="ru-RU" altLang="en-US" i="1">
              <a:cs typeface="Times New Roman" panose="02020603050405020304" pitchFamily="18" charset="0"/>
            </a:endParaRPr>
          </a:p>
        </p:txBody>
      </p:sp>
      <p:pic>
        <p:nvPicPr>
          <p:cNvPr id="224260" name="Picture 4" descr="cows_step3_thresh&amp;max"/>
          <p:cNvPicPr>
            <a:picLocks noChangeAspect="1" noChangeArrowheads="1"/>
          </p:cNvPicPr>
          <p:nvPr/>
        </p:nvPicPr>
        <p:blipFill>
          <a:blip r:embed="rId3">
            <a:lum bright="24000" contrast="72000"/>
            <a:grayscl/>
            <a:biLevel thresh="50000"/>
            <a:extLst>
              <a:ext uri="{28A0092B-C50C-407E-A947-70E740481C1C}">
                <a14:useLocalDpi xmlns:a14="http://schemas.microsoft.com/office/drawing/2010/main" val="0"/>
              </a:ext>
            </a:extLst>
          </a:blip>
          <a:srcRect/>
          <a:stretch>
            <a:fillRect/>
          </a:stretch>
        </p:blipFill>
        <p:spPr bwMode="auto">
          <a:xfrm>
            <a:off x="533400" y="1295400"/>
            <a:ext cx="8153400" cy="525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p:txBody>
          <a:bodyPr/>
          <a:lstStyle/>
          <a:p>
            <a:r>
              <a:rPr lang="en-US" altLang="en-US" sz="3200"/>
              <a:t>Harris Detector: Steps</a:t>
            </a:r>
            <a:endParaRPr lang="ru-RU" altLang="en-US" sz="3200"/>
          </a:p>
        </p:txBody>
      </p:sp>
      <p:pic>
        <p:nvPicPr>
          <p:cNvPr id="226307" name="Picture 3" descr="cows_step4_harris"/>
          <p:cNvPicPr>
            <a:picLocks noChangeAspect="1" noChangeArrowheads="1"/>
          </p:cNvPicPr>
          <p:nvPr/>
        </p:nvPicPr>
        <p:blipFill>
          <a:blip r:embed="rId3">
            <a:lum bright="12000" contrast="18000"/>
            <a:extLst>
              <a:ext uri="{28A0092B-C50C-407E-A947-70E740481C1C}">
                <a14:useLocalDpi xmlns:a14="http://schemas.microsoft.com/office/drawing/2010/main" val="0"/>
              </a:ext>
            </a:extLst>
          </a:blip>
          <a:srcRect/>
          <a:stretch>
            <a:fillRect/>
          </a:stretch>
        </p:blipFill>
        <p:spPr bwMode="auto">
          <a:xfrm>
            <a:off x="533400" y="1295400"/>
            <a:ext cx="8153400" cy="527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ChangeArrowheads="1"/>
          </p:cNvSpPr>
          <p:nvPr>
            <p:ph type="title"/>
          </p:nvPr>
        </p:nvSpPr>
        <p:spPr/>
        <p:txBody>
          <a:bodyPr/>
          <a:lstStyle/>
          <a:p>
            <a:r>
              <a:rPr lang="en-US" altLang="en-US"/>
              <a:t>Invariance and covariance</a:t>
            </a:r>
          </a:p>
        </p:txBody>
      </p:sp>
      <p:sp>
        <p:nvSpPr>
          <p:cNvPr id="228355" name="Rectangle 3"/>
          <p:cNvSpPr>
            <a:spLocks noGrp="1" noChangeArrowheads="1"/>
          </p:cNvSpPr>
          <p:nvPr>
            <p:ph type="body" idx="1"/>
          </p:nvPr>
        </p:nvSpPr>
        <p:spPr>
          <a:xfrm>
            <a:off x="152400" y="914400"/>
            <a:ext cx="8915400" cy="5410200"/>
          </a:xfrm>
        </p:spPr>
        <p:txBody>
          <a:bodyPr/>
          <a:lstStyle/>
          <a:p>
            <a:pPr>
              <a:buFontTx/>
              <a:buChar char="•"/>
            </a:pPr>
            <a:r>
              <a:rPr lang="en-US" altLang="en-US" sz="2400"/>
              <a:t>We want corner locations to be </a:t>
            </a:r>
            <a:r>
              <a:rPr lang="en-US" altLang="en-US" sz="2400" i="1"/>
              <a:t>invariant</a:t>
            </a:r>
            <a:r>
              <a:rPr lang="en-US" altLang="en-US" sz="2400"/>
              <a:t> to photometric transformations and </a:t>
            </a:r>
            <a:r>
              <a:rPr lang="en-US" altLang="en-US" sz="2400" i="1"/>
              <a:t>covariant</a:t>
            </a:r>
            <a:r>
              <a:rPr lang="en-US" altLang="en-US" sz="2400"/>
              <a:t> to geometric transformations</a:t>
            </a:r>
          </a:p>
          <a:p>
            <a:pPr lvl="1"/>
            <a:r>
              <a:rPr lang="en-US" altLang="en-US" b="1"/>
              <a:t>Invariance:</a:t>
            </a:r>
            <a:r>
              <a:rPr lang="en-US" altLang="en-US"/>
              <a:t> image is transformed and corner locations do not change</a:t>
            </a:r>
          </a:p>
          <a:p>
            <a:pPr lvl="1"/>
            <a:r>
              <a:rPr lang="en-US" altLang="en-US" b="1"/>
              <a:t>Covariance: </a:t>
            </a:r>
            <a:r>
              <a:rPr lang="en-US" altLang="en-US"/>
              <a:t>if we have two transformed versions of the same image, features should be detected in corresponding locations</a:t>
            </a:r>
          </a:p>
        </p:txBody>
      </p:sp>
      <p:pic>
        <p:nvPicPr>
          <p:cNvPr id="228356" name="Picture 3" descr="cows_step4_harris"/>
          <p:cNvPicPr>
            <a:picLocks noChangeAspect="1" noChangeArrowheads="1"/>
          </p:cNvPicPr>
          <p:nvPr/>
        </p:nvPicPr>
        <p:blipFill>
          <a:blip r:embed="rId3">
            <a:lum bright="12000" contrast="18000"/>
            <a:extLst>
              <a:ext uri="{28A0092B-C50C-407E-A947-70E740481C1C}">
                <a14:useLocalDpi xmlns:a14="http://schemas.microsoft.com/office/drawing/2010/main" val="0"/>
              </a:ext>
            </a:extLst>
          </a:blip>
          <a:srcRect/>
          <a:stretch>
            <a:fillRect/>
          </a:stretch>
        </p:blipFill>
        <p:spPr bwMode="auto">
          <a:xfrm>
            <a:off x="1676400" y="3051175"/>
            <a:ext cx="5715000" cy="370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0402" name="Rectangle 2"/>
          <p:cNvSpPr>
            <a:spLocks noGrp="1" noChangeArrowheads="1"/>
          </p:cNvSpPr>
          <p:nvPr>
            <p:ph type="title"/>
          </p:nvPr>
        </p:nvSpPr>
        <p:spPr/>
        <p:txBody>
          <a:bodyPr/>
          <a:lstStyle/>
          <a:p>
            <a:r>
              <a:rPr lang="en-US" altLang="en-US"/>
              <a:t>Affine intensity change</a:t>
            </a:r>
            <a:endParaRPr lang="ru-RU" altLang="en-US"/>
          </a:p>
        </p:txBody>
      </p:sp>
      <p:sp>
        <p:nvSpPr>
          <p:cNvPr id="1210372" name="Text Box 4"/>
          <p:cNvSpPr txBox="1">
            <a:spLocks noChangeArrowheads="1"/>
          </p:cNvSpPr>
          <p:nvPr/>
        </p:nvSpPr>
        <p:spPr bwMode="auto">
          <a:xfrm>
            <a:off x="1447800" y="1997075"/>
            <a:ext cx="5562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buFontTx/>
              <a:buChar char="•"/>
            </a:pPr>
            <a:r>
              <a:rPr lang="en-US" altLang="en-US" sz="2400">
                <a:latin typeface="Times New Roman" panose="02020603050405020304" pitchFamily="18" charset="0"/>
                <a:cs typeface="Times New Roman" panose="02020603050405020304" pitchFamily="18" charset="0"/>
              </a:rPr>
              <a:t>   </a:t>
            </a:r>
            <a:r>
              <a:rPr lang="en-US" altLang="en-US" sz="2400">
                <a:cs typeface="Times New Roman" panose="02020603050405020304" pitchFamily="18" charset="0"/>
              </a:rPr>
              <a:t>Only derivatives are used =&gt; invariance to intensity shift</a:t>
            </a:r>
            <a:r>
              <a:rPr lang="en-US" altLang="en-US" sz="2400">
                <a:latin typeface="Times New Roman" panose="02020603050405020304" pitchFamily="18" charset="0"/>
                <a:cs typeface="Times New Roman" panose="02020603050405020304" pitchFamily="18" charset="0"/>
              </a:rPr>
              <a:t> </a:t>
            </a:r>
            <a:r>
              <a:rPr lang="en-US" altLang="en-US" sz="2400" i="1">
                <a:latin typeface="Times New Roman" panose="02020603050405020304" pitchFamily="18" charset="0"/>
                <a:cs typeface="Times New Roman" panose="02020603050405020304" pitchFamily="18" charset="0"/>
              </a:rPr>
              <a:t>I</a:t>
            </a:r>
            <a:r>
              <a:rPr lang="en-US" altLang="en-US" sz="2400">
                <a:latin typeface="Times New Roman" panose="02020603050405020304" pitchFamily="18" charset="0"/>
                <a:cs typeface="Times New Roman" panose="02020603050405020304" pitchFamily="18" charset="0"/>
              </a:rPr>
              <a:t> </a:t>
            </a:r>
            <a:r>
              <a:rPr lang="en-US" altLang="en-US" sz="2400">
                <a:latin typeface="Times New Roman" panose="02020603050405020304" pitchFamily="18" charset="0"/>
                <a:cs typeface="Times New Roman" panose="02020603050405020304" pitchFamily="18" charset="0"/>
                <a:sym typeface="Symbol" panose="05050102010706020507" pitchFamily="18" charset="2"/>
              </a:rPr>
              <a:t> </a:t>
            </a:r>
            <a:r>
              <a:rPr lang="en-US" altLang="en-US" sz="2400" i="1">
                <a:latin typeface="Times New Roman" panose="02020603050405020304" pitchFamily="18" charset="0"/>
                <a:cs typeface="Times New Roman" panose="02020603050405020304" pitchFamily="18" charset="0"/>
                <a:sym typeface="Symbol" panose="05050102010706020507" pitchFamily="18" charset="2"/>
              </a:rPr>
              <a:t>I</a:t>
            </a:r>
            <a:r>
              <a:rPr lang="he-IL" altLang="en-US" sz="2400" i="1">
                <a:latin typeface="Times New Roman" panose="02020603050405020304" pitchFamily="18" charset="0"/>
                <a:cs typeface="Times New Roman" panose="02020603050405020304" pitchFamily="18" charset="0"/>
                <a:sym typeface="Symbol" panose="05050102010706020507" pitchFamily="18" charset="2"/>
              </a:rPr>
              <a:t> </a:t>
            </a:r>
            <a:r>
              <a:rPr lang="en-US" altLang="en-US" sz="2400">
                <a:latin typeface="Times New Roman" panose="02020603050405020304" pitchFamily="18" charset="0"/>
                <a:cs typeface="Times New Roman" panose="02020603050405020304" pitchFamily="18" charset="0"/>
                <a:sym typeface="Symbol" panose="05050102010706020507" pitchFamily="18" charset="2"/>
              </a:rPr>
              <a:t>+</a:t>
            </a:r>
            <a:r>
              <a:rPr lang="he-IL" altLang="en-US" sz="2400">
                <a:latin typeface="Times New Roman" panose="02020603050405020304" pitchFamily="18" charset="0"/>
                <a:cs typeface="Times New Roman" panose="02020603050405020304" pitchFamily="18" charset="0"/>
                <a:sym typeface="Symbol" panose="05050102010706020507" pitchFamily="18" charset="2"/>
              </a:rPr>
              <a:t> </a:t>
            </a:r>
            <a:r>
              <a:rPr lang="en-US" altLang="en-US" sz="2400" i="1">
                <a:latin typeface="Times New Roman" panose="02020603050405020304" pitchFamily="18" charset="0"/>
                <a:cs typeface="Times New Roman" panose="02020603050405020304" pitchFamily="18" charset="0"/>
                <a:sym typeface="Symbol" panose="05050102010706020507" pitchFamily="18" charset="2"/>
              </a:rPr>
              <a:t>b</a:t>
            </a:r>
            <a:endParaRPr lang="ru-RU" altLang="en-US" sz="2400" i="1">
              <a:latin typeface="Times New Roman" panose="02020603050405020304" pitchFamily="18" charset="0"/>
              <a:cs typeface="Times New Roman" panose="02020603050405020304" pitchFamily="18" charset="0"/>
            </a:endParaRPr>
          </a:p>
        </p:txBody>
      </p:sp>
      <p:grpSp>
        <p:nvGrpSpPr>
          <p:cNvPr id="2" name="Group 5"/>
          <p:cNvGrpSpPr>
            <a:grpSpLocks/>
          </p:cNvGrpSpPr>
          <p:nvPr/>
        </p:nvGrpSpPr>
        <p:grpSpPr bwMode="auto">
          <a:xfrm>
            <a:off x="320675" y="2962275"/>
            <a:ext cx="8289925" cy="2819400"/>
            <a:chOff x="106" y="2378"/>
            <a:chExt cx="5222" cy="1776"/>
          </a:xfrm>
        </p:grpSpPr>
        <p:sp>
          <p:nvSpPr>
            <p:cNvPr id="230410" name="Text Box 6"/>
            <p:cNvSpPr txBox="1">
              <a:spLocks noChangeArrowheads="1"/>
            </p:cNvSpPr>
            <p:nvPr/>
          </p:nvSpPr>
          <p:spPr bwMode="auto">
            <a:xfrm>
              <a:off x="816" y="2378"/>
              <a:ext cx="326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buFontTx/>
                <a:buChar char="•"/>
              </a:pPr>
              <a:r>
                <a:rPr lang="en-US" altLang="en-US" sz="2400">
                  <a:latin typeface="Times New Roman" panose="02020603050405020304" pitchFamily="18" charset="0"/>
                  <a:cs typeface="Times New Roman" panose="02020603050405020304" pitchFamily="18" charset="0"/>
                </a:rPr>
                <a:t>  </a:t>
              </a:r>
              <a:r>
                <a:rPr lang="he-IL" altLang="en-US" sz="2400">
                  <a:latin typeface="Times New Roman" panose="02020603050405020304" pitchFamily="18" charset="0"/>
                  <a:cs typeface="Times New Roman" panose="02020603050405020304" pitchFamily="18" charset="0"/>
                </a:rPr>
                <a:t> </a:t>
              </a:r>
              <a:r>
                <a:rPr lang="en-US" altLang="en-US" sz="2400">
                  <a:cs typeface="Times New Roman" panose="02020603050405020304" pitchFamily="18" charset="0"/>
                </a:rPr>
                <a:t>Intensity scaling:</a:t>
              </a:r>
              <a:r>
                <a:rPr lang="en-US" altLang="en-US" sz="2400">
                  <a:latin typeface="Times New Roman" panose="02020603050405020304" pitchFamily="18" charset="0"/>
                  <a:cs typeface="Times New Roman" panose="02020603050405020304" pitchFamily="18" charset="0"/>
                </a:rPr>
                <a:t> </a:t>
              </a:r>
              <a:r>
                <a:rPr lang="en-US" altLang="en-US" sz="2400" i="1">
                  <a:latin typeface="Times New Roman" panose="02020603050405020304" pitchFamily="18" charset="0"/>
                  <a:cs typeface="Times New Roman" panose="02020603050405020304" pitchFamily="18" charset="0"/>
                </a:rPr>
                <a:t>I </a:t>
              </a:r>
              <a:r>
                <a:rPr lang="en-US" altLang="en-US" sz="2400">
                  <a:latin typeface="Times New Roman" panose="02020603050405020304" pitchFamily="18" charset="0"/>
                  <a:cs typeface="Times New Roman" panose="02020603050405020304" pitchFamily="18" charset="0"/>
                  <a:sym typeface="Symbol" panose="05050102010706020507" pitchFamily="18" charset="2"/>
                </a:rPr>
                <a:t> </a:t>
              </a:r>
              <a:r>
                <a:rPr lang="en-US" altLang="en-US" sz="2400" i="1">
                  <a:latin typeface="Times New Roman" panose="02020603050405020304" pitchFamily="18" charset="0"/>
                  <a:cs typeface="Times New Roman" panose="02020603050405020304" pitchFamily="18" charset="0"/>
                  <a:sym typeface="Symbol" panose="05050102010706020507" pitchFamily="18" charset="2"/>
                </a:rPr>
                <a:t>a</a:t>
              </a:r>
              <a:r>
                <a:rPr lang="he-IL" altLang="en-US" sz="2400" i="1">
                  <a:latin typeface="Times New Roman" panose="02020603050405020304" pitchFamily="18" charset="0"/>
                  <a:cs typeface="Times New Roman" panose="02020603050405020304" pitchFamily="18" charset="0"/>
                  <a:sym typeface="Symbol" panose="05050102010706020507" pitchFamily="18" charset="2"/>
                </a:rPr>
                <a:t> </a:t>
              </a:r>
              <a:r>
                <a:rPr lang="en-US" altLang="en-US" sz="2400" i="1">
                  <a:latin typeface="Times New Roman" panose="02020603050405020304" pitchFamily="18" charset="0"/>
                  <a:cs typeface="Times New Roman" panose="02020603050405020304" pitchFamily="18" charset="0"/>
                  <a:sym typeface="Symbol" panose="05050102010706020507" pitchFamily="18" charset="2"/>
                </a:rPr>
                <a:t>I</a:t>
              </a:r>
              <a:endParaRPr lang="ru-RU" altLang="en-US" sz="2400" i="1">
                <a:latin typeface="Times New Roman" panose="02020603050405020304" pitchFamily="18" charset="0"/>
                <a:cs typeface="Times New Roman" panose="02020603050405020304" pitchFamily="18" charset="0"/>
              </a:endParaRPr>
            </a:p>
          </p:txBody>
        </p:sp>
        <p:sp>
          <p:nvSpPr>
            <p:cNvPr id="230411" name="Freeform 7"/>
            <p:cNvSpPr>
              <a:spLocks/>
            </p:cNvSpPr>
            <p:nvPr/>
          </p:nvSpPr>
          <p:spPr bwMode="auto">
            <a:xfrm>
              <a:off x="912" y="2992"/>
              <a:ext cx="1584" cy="752"/>
            </a:xfrm>
            <a:custGeom>
              <a:avLst/>
              <a:gdLst>
                <a:gd name="T0" fmla="*/ 0 w 1584"/>
                <a:gd name="T1" fmla="*/ 752 h 752"/>
                <a:gd name="T2" fmla="*/ 144 w 1584"/>
                <a:gd name="T3" fmla="*/ 224 h 752"/>
                <a:gd name="T4" fmla="*/ 384 w 1584"/>
                <a:gd name="T5" fmla="*/ 416 h 752"/>
                <a:gd name="T6" fmla="*/ 528 w 1584"/>
                <a:gd name="T7" fmla="*/ 32 h 752"/>
                <a:gd name="T8" fmla="*/ 768 w 1584"/>
                <a:gd name="T9" fmla="*/ 608 h 752"/>
                <a:gd name="T10" fmla="*/ 912 w 1584"/>
                <a:gd name="T11" fmla="*/ 464 h 752"/>
                <a:gd name="T12" fmla="*/ 1104 w 1584"/>
                <a:gd name="T13" fmla="*/ 656 h 752"/>
                <a:gd name="T14" fmla="*/ 1248 w 1584"/>
                <a:gd name="T15" fmla="*/ 272 h 752"/>
                <a:gd name="T16" fmla="*/ 1584 w 1584"/>
                <a:gd name="T17" fmla="*/ 656 h 7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4"/>
                <a:gd name="T28" fmla="*/ 0 h 752"/>
                <a:gd name="T29" fmla="*/ 1584 w 1584"/>
                <a:gd name="T30" fmla="*/ 752 h 7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4" h="752">
                  <a:moveTo>
                    <a:pt x="0" y="752"/>
                  </a:moveTo>
                  <a:cubicBezTo>
                    <a:pt x="40" y="516"/>
                    <a:pt x="80" y="280"/>
                    <a:pt x="144" y="224"/>
                  </a:cubicBezTo>
                  <a:cubicBezTo>
                    <a:pt x="208" y="168"/>
                    <a:pt x="320" y="448"/>
                    <a:pt x="384" y="416"/>
                  </a:cubicBezTo>
                  <a:cubicBezTo>
                    <a:pt x="448" y="384"/>
                    <a:pt x="464" y="0"/>
                    <a:pt x="528" y="32"/>
                  </a:cubicBezTo>
                  <a:cubicBezTo>
                    <a:pt x="592" y="64"/>
                    <a:pt x="704" y="536"/>
                    <a:pt x="768" y="608"/>
                  </a:cubicBezTo>
                  <a:cubicBezTo>
                    <a:pt x="832" y="680"/>
                    <a:pt x="856" y="456"/>
                    <a:pt x="912" y="464"/>
                  </a:cubicBezTo>
                  <a:cubicBezTo>
                    <a:pt x="968" y="472"/>
                    <a:pt x="1048" y="688"/>
                    <a:pt x="1104" y="656"/>
                  </a:cubicBezTo>
                  <a:cubicBezTo>
                    <a:pt x="1160" y="624"/>
                    <a:pt x="1168" y="272"/>
                    <a:pt x="1248" y="272"/>
                  </a:cubicBezTo>
                  <a:cubicBezTo>
                    <a:pt x="1328" y="272"/>
                    <a:pt x="1456" y="464"/>
                    <a:pt x="1584" y="65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0412" name="Freeform 8"/>
            <p:cNvSpPr>
              <a:spLocks/>
            </p:cNvSpPr>
            <p:nvPr/>
          </p:nvSpPr>
          <p:spPr bwMode="auto">
            <a:xfrm>
              <a:off x="3444" y="2496"/>
              <a:ext cx="1584" cy="1232"/>
            </a:xfrm>
            <a:custGeom>
              <a:avLst/>
              <a:gdLst>
                <a:gd name="T0" fmla="*/ 0 w 1584"/>
                <a:gd name="T1" fmla="*/ 281084 h 752"/>
                <a:gd name="T2" fmla="*/ 144 w 1584"/>
                <a:gd name="T3" fmla="*/ 83758 h 752"/>
                <a:gd name="T4" fmla="*/ 384 w 1584"/>
                <a:gd name="T5" fmla="*/ 155592 h 752"/>
                <a:gd name="T6" fmla="*/ 528 w 1584"/>
                <a:gd name="T7" fmla="*/ 11850 h 752"/>
                <a:gd name="T8" fmla="*/ 768 w 1584"/>
                <a:gd name="T9" fmla="*/ 227350 h 752"/>
                <a:gd name="T10" fmla="*/ 912 w 1584"/>
                <a:gd name="T11" fmla="*/ 173443 h 752"/>
                <a:gd name="T12" fmla="*/ 1104 w 1584"/>
                <a:gd name="T13" fmla="*/ 245274 h 752"/>
                <a:gd name="T14" fmla="*/ 1248 w 1584"/>
                <a:gd name="T15" fmla="*/ 101881 h 752"/>
                <a:gd name="T16" fmla="*/ 1584 w 1584"/>
                <a:gd name="T17" fmla="*/ 245274 h 7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4"/>
                <a:gd name="T28" fmla="*/ 0 h 752"/>
                <a:gd name="T29" fmla="*/ 1584 w 1584"/>
                <a:gd name="T30" fmla="*/ 752 h 7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4" h="752">
                  <a:moveTo>
                    <a:pt x="0" y="752"/>
                  </a:moveTo>
                  <a:cubicBezTo>
                    <a:pt x="40" y="516"/>
                    <a:pt x="80" y="280"/>
                    <a:pt x="144" y="224"/>
                  </a:cubicBezTo>
                  <a:cubicBezTo>
                    <a:pt x="208" y="168"/>
                    <a:pt x="320" y="448"/>
                    <a:pt x="384" y="416"/>
                  </a:cubicBezTo>
                  <a:cubicBezTo>
                    <a:pt x="448" y="384"/>
                    <a:pt x="464" y="0"/>
                    <a:pt x="528" y="32"/>
                  </a:cubicBezTo>
                  <a:cubicBezTo>
                    <a:pt x="592" y="64"/>
                    <a:pt x="704" y="536"/>
                    <a:pt x="768" y="608"/>
                  </a:cubicBezTo>
                  <a:cubicBezTo>
                    <a:pt x="832" y="680"/>
                    <a:pt x="856" y="456"/>
                    <a:pt x="912" y="464"/>
                  </a:cubicBezTo>
                  <a:cubicBezTo>
                    <a:pt x="968" y="472"/>
                    <a:pt x="1048" y="688"/>
                    <a:pt x="1104" y="656"/>
                  </a:cubicBezTo>
                  <a:cubicBezTo>
                    <a:pt x="1160" y="624"/>
                    <a:pt x="1168" y="272"/>
                    <a:pt x="1248" y="272"/>
                  </a:cubicBezTo>
                  <a:cubicBezTo>
                    <a:pt x="1328" y="272"/>
                    <a:pt x="1456" y="464"/>
                    <a:pt x="1584" y="65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nvGrpSpPr>
            <p:cNvPr id="230413" name="Group 9"/>
            <p:cNvGrpSpPr>
              <a:grpSpLocks/>
            </p:cNvGrpSpPr>
            <p:nvPr/>
          </p:nvGrpSpPr>
          <p:grpSpPr bwMode="auto">
            <a:xfrm>
              <a:off x="583" y="2880"/>
              <a:ext cx="2220" cy="1274"/>
              <a:chOff x="583" y="2880"/>
              <a:chExt cx="2220" cy="1274"/>
            </a:xfrm>
          </p:grpSpPr>
          <p:grpSp>
            <p:nvGrpSpPr>
              <p:cNvPr id="230429" name="Group 10"/>
              <p:cNvGrpSpPr>
                <a:grpSpLocks/>
              </p:cNvGrpSpPr>
              <p:nvPr/>
            </p:nvGrpSpPr>
            <p:grpSpPr bwMode="auto">
              <a:xfrm>
                <a:off x="583" y="2880"/>
                <a:ext cx="2220" cy="1274"/>
                <a:chOff x="583" y="2880"/>
                <a:chExt cx="2220" cy="1274"/>
              </a:xfrm>
            </p:grpSpPr>
            <p:sp>
              <p:nvSpPr>
                <p:cNvPr id="230431" name="Line 11"/>
                <p:cNvSpPr>
                  <a:spLocks noChangeShapeType="1"/>
                </p:cNvSpPr>
                <p:nvPr/>
              </p:nvSpPr>
              <p:spPr bwMode="auto">
                <a:xfrm>
                  <a:off x="816" y="3888"/>
                  <a:ext cx="192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0432" name="Line 12"/>
                <p:cNvSpPr>
                  <a:spLocks noChangeShapeType="1"/>
                </p:cNvSpPr>
                <p:nvPr/>
              </p:nvSpPr>
              <p:spPr bwMode="auto">
                <a:xfrm flipV="1">
                  <a:off x="816" y="2976"/>
                  <a:ext cx="0" cy="91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0433" name="Text Box 13"/>
                <p:cNvSpPr txBox="1">
                  <a:spLocks noChangeArrowheads="1"/>
                </p:cNvSpPr>
                <p:nvPr/>
              </p:nvSpPr>
              <p:spPr bwMode="auto">
                <a:xfrm>
                  <a:off x="583" y="2880"/>
                  <a:ext cx="23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2400" i="1">
                      <a:latin typeface="Times New Roman" panose="02020603050405020304" pitchFamily="18" charset="0"/>
                      <a:cs typeface="Times New Roman" panose="02020603050405020304" pitchFamily="18" charset="0"/>
                    </a:rPr>
                    <a:t>R</a:t>
                  </a:r>
                  <a:endParaRPr lang="ru-RU" altLang="en-US" sz="2400" i="1">
                    <a:latin typeface="Times New Roman" panose="02020603050405020304" pitchFamily="18" charset="0"/>
                    <a:cs typeface="Times New Roman" panose="02020603050405020304" pitchFamily="18" charset="0"/>
                  </a:endParaRPr>
                </a:p>
              </p:txBody>
            </p:sp>
            <p:sp>
              <p:nvSpPr>
                <p:cNvPr id="230434" name="Text Box 14"/>
                <p:cNvSpPr txBox="1">
                  <a:spLocks noChangeArrowheads="1"/>
                </p:cNvSpPr>
                <p:nvPr/>
              </p:nvSpPr>
              <p:spPr bwMode="auto">
                <a:xfrm>
                  <a:off x="1344" y="3866"/>
                  <a:ext cx="145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2400" i="1">
                      <a:latin typeface="Times New Roman" panose="02020603050405020304" pitchFamily="18" charset="0"/>
                      <a:cs typeface="Times New Roman" panose="02020603050405020304" pitchFamily="18" charset="0"/>
                    </a:rPr>
                    <a:t>x</a:t>
                  </a:r>
                  <a:r>
                    <a:rPr lang="en-US" altLang="en-US" sz="2400">
                      <a:latin typeface="Times New Roman" panose="02020603050405020304" pitchFamily="18" charset="0"/>
                      <a:cs typeface="Times New Roman" panose="02020603050405020304" pitchFamily="18" charset="0"/>
                    </a:rPr>
                    <a:t> </a:t>
                  </a:r>
                  <a:r>
                    <a:rPr lang="en-US" altLang="en-US" sz="2000">
                      <a:latin typeface="Times New Roman" panose="02020603050405020304" pitchFamily="18" charset="0"/>
                      <a:cs typeface="Times New Roman" panose="02020603050405020304" pitchFamily="18" charset="0"/>
                    </a:rPr>
                    <a:t>(image coordinate)</a:t>
                  </a:r>
                  <a:endParaRPr lang="ru-RU" altLang="en-US" sz="2000">
                    <a:latin typeface="Times New Roman" panose="02020603050405020304" pitchFamily="18" charset="0"/>
                    <a:cs typeface="Times New Roman" panose="02020603050405020304" pitchFamily="18" charset="0"/>
                  </a:endParaRPr>
                </a:p>
              </p:txBody>
            </p:sp>
          </p:grpSp>
          <p:sp>
            <p:nvSpPr>
              <p:cNvPr id="230430" name="Rectangle 15"/>
              <p:cNvSpPr>
                <a:spLocks noChangeArrowheads="1"/>
              </p:cNvSpPr>
              <p:nvPr/>
            </p:nvSpPr>
            <p:spPr bwMode="auto">
              <a:xfrm>
                <a:off x="816" y="3312"/>
                <a:ext cx="1824" cy="576"/>
              </a:xfrm>
              <a:prstGeom prst="rect">
                <a:avLst/>
              </a:prstGeom>
              <a:solidFill>
                <a:srgbClr val="C0C0C0">
                  <a:alpha val="50195"/>
                </a:srgb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grpSp>
        <p:sp>
          <p:nvSpPr>
            <p:cNvPr id="230414" name="Text Box 16"/>
            <p:cNvSpPr txBox="1">
              <a:spLocks noChangeArrowheads="1"/>
            </p:cNvSpPr>
            <p:nvPr/>
          </p:nvSpPr>
          <p:spPr bwMode="auto">
            <a:xfrm>
              <a:off x="106" y="3206"/>
              <a:ext cx="71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2000">
                  <a:latin typeface="Times New Roman" panose="02020603050405020304" pitchFamily="18" charset="0"/>
                  <a:cs typeface="Times New Roman" panose="02020603050405020304" pitchFamily="18" charset="0"/>
                </a:rPr>
                <a:t>threshold</a:t>
              </a:r>
              <a:endParaRPr lang="ru-RU" altLang="en-US" sz="2000">
                <a:latin typeface="Times New Roman" panose="02020603050405020304" pitchFamily="18" charset="0"/>
                <a:cs typeface="Times New Roman" panose="02020603050405020304" pitchFamily="18" charset="0"/>
              </a:endParaRPr>
            </a:p>
          </p:txBody>
        </p:sp>
        <p:grpSp>
          <p:nvGrpSpPr>
            <p:cNvPr id="230415" name="Group 17"/>
            <p:cNvGrpSpPr>
              <a:grpSpLocks/>
            </p:cNvGrpSpPr>
            <p:nvPr/>
          </p:nvGrpSpPr>
          <p:grpSpPr bwMode="auto">
            <a:xfrm>
              <a:off x="3108" y="2880"/>
              <a:ext cx="2220" cy="1274"/>
              <a:chOff x="583" y="2880"/>
              <a:chExt cx="2220" cy="1274"/>
            </a:xfrm>
          </p:grpSpPr>
          <p:grpSp>
            <p:nvGrpSpPr>
              <p:cNvPr id="230423" name="Group 18"/>
              <p:cNvGrpSpPr>
                <a:grpSpLocks/>
              </p:cNvGrpSpPr>
              <p:nvPr/>
            </p:nvGrpSpPr>
            <p:grpSpPr bwMode="auto">
              <a:xfrm>
                <a:off x="583" y="2880"/>
                <a:ext cx="2220" cy="1274"/>
                <a:chOff x="583" y="2880"/>
                <a:chExt cx="2220" cy="1274"/>
              </a:xfrm>
            </p:grpSpPr>
            <p:sp>
              <p:nvSpPr>
                <p:cNvPr id="230425" name="Line 19"/>
                <p:cNvSpPr>
                  <a:spLocks noChangeShapeType="1"/>
                </p:cNvSpPr>
                <p:nvPr/>
              </p:nvSpPr>
              <p:spPr bwMode="auto">
                <a:xfrm>
                  <a:off x="816" y="3888"/>
                  <a:ext cx="192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0426" name="Line 20"/>
                <p:cNvSpPr>
                  <a:spLocks noChangeShapeType="1"/>
                </p:cNvSpPr>
                <p:nvPr/>
              </p:nvSpPr>
              <p:spPr bwMode="auto">
                <a:xfrm flipV="1">
                  <a:off x="816" y="2976"/>
                  <a:ext cx="0" cy="91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0427" name="Text Box 21"/>
                <p:cNvSpPr txBox="1">
                  <a:spLocks noChangeArrowheads="1"/>
                </p:cNvSpPr>
                <p:nvPr/>
              </p:nvSpPr>
              <p:spPr bwMode="auto">
                <a:xfrm>
                  <a:off x="583" y="2880"/>
                  <a:ext cx="23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2400" i="1">
                      <a:latin typeface="Times New Roman" panose="02020603050405020304" pitchFamily="18" charset="0"/>
                      <a:cs typeface="Times New Roman" panose="02020603050405020304" pitchFamily="18" charset="0"/>
                    </a:rPr>
                    <a:t>R</a:t>
                  </a:r>
                  <a:endParaRPr lang="ru-RU" altLang="en-US" sz="2400" i="1">
                    <a:latin typeface="Times New Roman" panose="02020603050405020304" pitchFamily="18" charset="0"/>
                    <a:cs typeface="Times New Roman" panose="02020603050405020304" pitchFamily="18" charset="0"/>
                  </a:endParaRPr>
                </a:p>
              </p:txBody>
            </p:sp>
            <p:sp>
              <p:nvSpPr>
                <p:cNvPr id="230428" name="Text Box 22"/>
                <p:cNvSpPr txBox="1">
                  <a:spLocks noChangeArrowheads="1"/>
                </p:cNvSpPr>
                <p:nvPr/>
              </p:nvSpPr>
              <p:spPr bwMode="auto">
                <a:xfrm>
                  <a:off x="1344" y="3866"/>
                  <a:ext cx="145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2400" i="1">
                      <a:latin typeface="Times New Roman" panose="02020603050405020304" pitchFamily="18" charset="0"/>
                      <a:cs typeface="Times New Roman" panose="02020603050405020304" pitchFamily="18" charset="0"/>
                    </a:rPr>
                    <a:t>x</a:t>
                  </a:r>
                  <a:r>
                    <a:rPr lang="en-US" altLang="en-US" sz="2400">
                      <a:latin typeface="Times New Roman" panose="02020603050405020304" pitchFamily="18" charset="0"/>
                      <a:cs typeface="Times New Roman" panose="02020603050405020304" pitchFamily="18" charset="0"/>
                    </a:rPr>
                    <a:t> </a:t>
                  </a:r>
                  <a:r>
                    <a:rPr lang="en-US" altLang="en-US" sz="2000">
                      <a:latin typeface="Times New Roman" panose="02020603050405020304" pitchFamily="18" charset="0"/>
                      <a:cs typeface="Times New Roman" panose="02020603050405020304" pitchFamily="18" charset="0"/>
                    </a:rPr>
                    <a:t>(image coordinate)</a:t>
                  </a:r>
                  <a:endParaRPr lang="ru-RU" altLang="en-US" sz="2000">
                    <a:latin typeface="Times New Roman" panose="02020603050405020304" pitchFamily="18" charset="0"/>
                    <a:cs typeface="Times New Roman" panose="02020603050405020304" pitchFamily="18" charset="0"/>
                  </a:endParaRPr>
                </a:p>
              </p:txBody>
            </p:sp>
          </p:grpSp>
          <p:sp>
            <p:nvSpPr>
              <p:cNvPr id="230424" name="Rectangle 23"/>
              <p:cNvSpPr>
                <a:spLocks noChangeArrowheads="1"/>
              </p:cNvSpPr>
              <p:nvPr/>
            </p:nvSpPr>
            <p:spPr bwMode="auto">
              <a:xfrm>
                <a:off x="816" y="3312"/>
                <a:ext cx="1824" cy="576"/>
              </a:xfrm>
              <a:prstGeom prst="rect">
                <a:avLst/>
              </a:prstGeom>
              <a:solidFill>
                <a:srgbClr val="C0C0C0">
                  <a:alpha val="50195"/>
                </a:srgb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grpSp>
        <p:sp>
          <p:nvSpPr>
            <p:cNvPr id="230416" name="Oval 24"/>
            <p:cNvSpPr>
              <a:spLocks noChangeArrowheads="1"/>
            </p:cNvSpPr>
            <p:nvPr/>
          </p:nvSpPr>
          <p:spPr bwMode="auto">
            <a:xfrm>
              <a:off x="1047" y="3177"/>
              <a:ext cx="57" cy="47"/>
            </a:xfrm>
            <a:prstGeom prst="ellipse">
              <a:avLst/>
            </a:prstGeom>
            <a:solidFill>
              <a:srgbClr val="FF3300"/>
            </a:solidFill>
            <a:ln w="25400">
              <a:solidFill>
                <a:srgbClr val="FF0000"/>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endParaRPr lang="ru-RU" altLang="en-US" sz="2400">
                <a:latin typeface="Times New Roman" panose="02020603050405020304" pitchFamily="18" charset="0"/>
                <a:cs typeface="Times New Roman" panose="02020603050405020304" pitchFamily="18" charset="0"/>
              </a:endParaRPr>
            </a:p>
          </p:txBody>
        </p:sp>
        <p:sp>
          <p:nvSpPr>
            <p:cNvPr id="230417" name="Oval 25"/>
            <p:cNvSpPr>
              <a:spLocks noChangeArrowheads="1"/>
            </p:cNvSpPr>
            <p:nvPr/>
          </p:nvSpPr>
          <p:spPr bwMode="auto">
            <a:xfrm>
              <a:off x="1401" y="2994"/>
              <a:ext cx="57" cy="47"/>
            </a:xfrm>
            <a:prstGeom prst="ellipse">
              <a:avLst/>
            </a:prstGeom>
            <a:solidFill>
              <a:srgbClr val="FF3300"/>
            </a:solidFill>
            <a:ln w="25400">
              <a:solidFill>
                <a:srgbClr val="FF0000"/>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endParaRPr lang="ru-RU" altLang="en-US" sz="2400">
                <a:latin typeface="Times New Roman" panose="02020603050405020304" pitchFamily="18" charset="0"/>
                <a:cs typeface="Times New Roman" panose="02020603050405020304" pitchFamily="18" charset="0"/>
              </a:endParaRPr>
            </a:p>
          </p:txBody>
        </p:sp>
        <p:sp>
          <p:nvSpPr>
            <p:cNvPr id="230418" name="Oval 26"/>
            <p:cNvSpPr>
              <a:spLocks noChangeArrowheads="1"/>
            </p:cNvSpPr>
            <p:nvPr/>
          </p:nvSpPr>
          <p:spPr bwMode="auto">
            <a:xfrm>
              <a:off x="2141" y="3241"/>
              <a:ext cx="57" cy="47"/>
            </a:xfrm>
            <a:prstGeom prst="ellipse">
              <a:avLst/>
            </a:prstGeom>
            <a:solidFill>
              <a:srgbClr val="FF3300"/>
            </a:solidFill>
            <a:ln w="25400">
              <a:solidFill>
                <a:srgbClr val="FF0000"/>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endParaRPr lang="ru-RU" altLang="en-US" sz="2400">
                <a:latin typeface="Times New Roman" panose="02020603050405020304" pitchFamily="18" charset="0"/>
                <a:cs typeface="Times New Roman" panose="02020603050405020304" pitchFamily="18" charset="0"/>
              </a:endParaRPr>
            </a:p>
          </p:txBody>
        </p:sp>
        <p:sp>
          <p:nvSpPr>
            <p:cNvPr id="230419" name="Oval 27"/>
            <p:cNvSpPr>
              <a:spLocks noChangeArrowheads="1"/>
            </p:cNvSpPr>
            <p:nvPr/>
          </p:nvSpPr>
          <p:spPr bwMode="auto">
            <a:xfrm>
              <a:off x="3592" y="2830"/>
              <a:ext cx="57" cy="47"/>
            </a:xfrm>
            <a:prstGeom prst="ellipse">
              <a:avLst/>
            </a:prstGeom>
            <a:solidFill>
              <a:srgbClr val="FF3300"/>
            </a:solidFill>
            <a:ln w="25400">
              <a:solidFill>
                <a:srgbClr val="FF0000"/>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endParaRPr lang="ru-RU" altLang="en-US" sz="2400">
                <a:latin typeface="Times New Roman" panose="02020603050405020304" pitchFamily="18" charset="0"/>
                <a:cs typeface="Times New Roman" panose="02020603050405020304" pitchFamily="18" charset="0"/>
              </a:endParaRPr>
            </a:p>
          </p:txBody>
        </p:sp>
        <p:sp>
          <p:nvSpPr>
            <p:cNvPr id="230420" name="Oval 28"/>
            <p:cNvSpPr>
              <a:spLocks noChangeArrowheads="1"/>
            </p:cNvSpPr>
            <p:nvPr/>
          </p:nvSpPr>
          <p:spPr bwMode="auto">
            <a:xfrm>
              <a:off x="3939" y="2528"/>
              <a:ext cx="57" cy="47"/>
            </a:xfrm>
            <a:prstGeom prst="ellipse">
              <a:avLst/>
            </a:prstGeom>
            <a:solidFill>
              <a:srgbClr val="FF3300"/>
            </a:solidFill>
            <a:ln w="25400">
              <a:solidFill>
                <a:srgbClr val="FF0000"/>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endParaRPr lang="ru-RU" altLang="en-US" sz="2400">
                <a:latin typeface="Times New Roman" panose="02020603050405020304" pitchFamily="18" charset="0"/>
                <a:cs typeface="Times New Roman" panose="02020603050405020304" pitchFamily="18" charset="0"/>
              </a:endParaRPr>
            </a:p>
          </p:txBody>
        </p:sp>
        <p:sp>
          <p:nvSpPr>
            <p:cNvPr id="230421" name="Oval 29"/>
            <p:cNvSpPr>
              <a:spLocks noChangeArrowheads="1"/>
            </p:cNvSpPr>
            <p:nvPr/>
          </p:nvSpPr>
          <p:spPr bwMode="auto">
            <a:xfrm>
              <a:off x="4320" y="3216"/>
              <a:ext cx="57" cy="47"/>
            </a:xfrm>
            <a:prstGeom prst="ellipse">
              <a:avLst/>
            </a:prstGeom>
            <a:solidFill>
              <a:schemeClr val="accent1"/>
            </a:solidFill>
            <a:ln w="25400">
              <a:solidFill>
                <a:schemeClr val="accent1"/>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endParaRPr lang="ru-RU" altLang="en-US" sz="2400">
                <a:latin typeface="Times New Roman" panose="02020603050405020304" pitchFamily="18" charset="0"/>
                <a:cs typeface="Times New Roman" panose="02020603050405020304" pitchFamily="18" charset="0"/>
              </a:endParaRPr>
            </a:p>
          </p:txBody>
        </p:sp>
        <p:sp>
          <p:nvSpPr>
            <p:cNvPr id="230422" name="Oval 30"/>
            <p:cNvSpPr>
              <a:spLocks noChangeArrowheads="1"/>
            </p:cNvSpPr>
            <p:nvPr/>
          </p:nvSpPr>
          <p:spPr bwMode="auto">
            <a:xfrm>
              <a:off x="4671" y="2939"/>
              <a:ext cx="57" cy="47"/>
            </a:xfrm>
            <a:prstGeom prst="ellipse">
              <a:avLst/>
            </a:prstGeom>
            <a:solidFill>
              <a:srgbClr val="FF3300"/>
            </a:solidFill>
            <a:ln w="25400">
              <a:solidFill>
                <a:srgbClr val="FF0000"/>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endParaRPr lang="ru-RU" altLang="en-US" sz="2400">
                <a:latin typeface="Times New Roman" panose="02020603050405020304" pitchFamily="18" charset="0"/>
                <a:cs typeface="Times New Roman" panose="02020603050405020304" pitchFamily="18" charset="0"/>
              </a:endParaRPr>
            </a:p>
          </p:txBody>
        </p:sp>
      </p:grpSp>
      <p:sp>
        <p:nvSpPr>
          <p:cNvPr id="1210399" name="Text Box 31"/>
          <p:cNvSpPr txBox="1">
            <a:spLocks noChangeArrowheads="1"/>
          </p:cNvSpPr>
          <p:nvPr/>
        </p:nvSpPr>
        <p:spPr bwMode="auto">
          <a:xfrm>
            <a:off x="1219200" y="6015038"/>
            <a:ext cx="6934200" cy="46196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50000"/>
              </a:spcBef>
            </a:pPr>
            <a:r>
              <a:rPr lang="en-US" altLang="en-US" sz="2400" i="1">
                <a:solidFill>
                  <a:srgbClr val="0033CC"/>
                </a:solidFill>
                <a:cs typeface="Times New Roman" panose="02020603050405020304" pitchFamily="18" charset="0"/>
              </a:rPr>
              <a:t>Partially invariant </a:t>
            </a:r>
            <a:r>
              <a:rPr lang="en-US" altLang="en-US" sz="2400">
                <a:solidFill>
                  <a:srgbClr val="0033CC"/>
                </a:solidFill>
                <a:cs typeface="Times New Roman" panose="02020603050405020304" pitchFamily="18" charset="0"/>
              </a:rPr>
              <a:t>to affine intensity change</a:t>
            </a:r>
            <a:endParaRPr lang="ru-RU" altLang="en-US" sz="2400">
              <a:solidFill>
                <a:srgbClr val="0033CC"/>
              </a:solidFill>
              <a:cs typeface="Times New Roman" panose="02020603050405020304" pitchFamily="18" charset="0"/>
            </a:endParaRPr>
          </a:p>
        </p:txBody>
      </p:sp>
      <p:sp>
        <p:nvSpPr>
          <p:cNvPr id="230406" name="Rectangle 30"/>
          <p:cNvSpPr>
            <a:spLocks noChangeArrowheads="1"/>
          </p:cNvSpPr>
          <p:nvPr/>
        </p:nvSpPr>
        <p:spPr bwMode="auto">
          <a:xfrm>
            <a:off x="5029200" y="1143000"/>
            <a:ext cx="18446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i="1">
                <a:latin typeface="Times New Roman" panose="02020603050405020304" pitchFamily="18" charset="0"/>
                <a:cs typeface="Times New Roman" panose="02020603050405020304" pitchFamily="18" charset="0"/>
              </a:rPr>
              <a:t>I </a:t>
            </a:r>
            <a:r>
              <a:rPr lang="en-US" altLang="en-US">
                <a:latin typeface="Times New Roman" panose="02020603050405020304" pitchFamily="18" charset="0"/>
                <a:cs typeface="Times New Roman" panose="02020603050405020304" pitchFamily="18" charset="0"/>
                <a:sym typeface="Symbol" panose="05050102010706020507" pitchFamily="18" charset="2"/>
              </a:rPr>
              <a:t> </a:t>
            </a:r>
            <a:r>
              <a:rPr lang="en-US" altLang="en-US" i="1">
                <a:latin typeface="Times New Roman" panose="02020603050405020304" pitchFamily="18" charset="0"/>
                <a:cs typeface="Times New Roman" panose="02020603050405020304" pitchFamily="18" charset="0"/>
                <a:sym typeface="Symbol" panose="05050102010706020507" pitchFamily="18" charset="2"/>
              </a:rPr>
              <a:t>a</a:t>
            </a:r>
            <a:r>
              <a:rPr lang="he-IL" altLang="en-US" i="1">
                <a:latin typeface="Times New Roman" panose="02020603050405020304" pitchFamily="18" charset="0"/>
                <a:cs typeface="Times New Roman" panose="02020603050405020304" pitchFamily="18" charset="0"/>
                <a:sym typeface="Symbol" panose="05050102010706020507" pitchFamily="18" charset="2"/>
              </a:rPr>
              <a:t> </a:t>
            </a:r>
            <a:r>
              <a:rPr lang="en-US" altLang="en-US" i="1">
                <a:latin typeface="Times New Roman" panose="02020603050405020304" pitchFamily="18" charset="0"/>
                <a:cs typeface="Times New Roman" panose="02020603050405020304" pitchFamily="18" charset="0"/>
                <a:sym typeface="Symbol" panose="05050102010706020507" pitchFamily="18" charset="2"/>
              </a:rPr>
              <a:t>I </a:t>
            </a:r>
            <a:r>
              <a:rPr lang="en-US" altLang="en-US" i="1">
                <a:latin typeface="Times New Roman" panose="02020603050405020304" pitchFamily="18" charset="0"/>
                <a:cs typeface="Times New Roman" panose="02020603050405020304" pitchFamily="18" charset="0"/>
              </a:rPr>
              <a:t>+ b</a:t>
            </a:r>
            <a:endParaRPr lang="en-US" altLang="en-US">
              <a:latin typeface="Times New Roman" panose="02020603050405020304" pitchFamily="18" charset="0"/>
              <a:cs typeface="Times New Roman" panose="02020603050405020304" pitchFamily="18" charset="0"/>
            </a:endParaRPr>
          </a:p>
        </p:txBody>
      </p:sp>
      <p:sp>
        <p:nvSpPr>
          <p:cNvPr id="230407" name="Rectangle 13"/>
          <p:cNvSpPr>
            <a:spLocks noChangeArrowheads="1"/>
          </p:cNvSpPr>
          <p:nvPr/>
        </p:nvSpPr>
        <p:spPr bwMode="auto">
          <a:xfrm>
            <a:off x="3733800" y="1219200"/>
            <a:ext cx="457200" cy="381000"/>
          </a:xfrm>
          <a:prstGeom prst="rect">
            <a:avLst/>
          </a:prstGeom>
          <a:solidFill>
            <a:srgbClr val="0033CC"/>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30408" name="Rectangle 14"/>
          <p:cNvSpPr>
            <a:spLocks noChangeArrowheads="1"/>
          </p:cNvSpPr>
          <p:nvPr/>
        </p:nvSpPr>
        <p:spPr bwMode="auto">
          <a:xfrm>
            <a:off x="2362200" y="1219200"/>
            <a:ext cx="457200" cy="381000"/>
          </a:xfrm>
          <a:prstGeom prst="rect">
            <a:avLst/>
          </a:prstGeom>
          <a:solidFill>
            <a:srgbClr val="9FB6FF"/>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30409" name="AutoShape 15"/>
          <p:cNvSpPr>
            <a:spLocks noChangeArrowheads="1"/>
          </p:cNvSpPr>
          <p:nvPr/>
        </p:nvSpPr>
        <p:spPr bwMode="auto">
          <a:xfrm>
            <a:off x="3048000" y="1295400"/>
            <a:ext cx="381000" cy="228600"/>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30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9525">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1037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103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0372" grpId="0" autoUpdateAnimBg="0"/>
      <p:bldP spid="1210399" grpId="0" animBg="1"/>
    </p:bldLst>
  </p:timing>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p:txBody>
          <a:bodyPr/>
          <a:lstStyle/>
          <a:p>
            <a:r>
              <a:rPr lang="en-US" altLang="en-US"/>
              <a:t>Image translation</a:t>
            </a:r>
            <a:endParaRPr lang="ru-RU" altLang="en-US"/>
          </a:p>
        </p:txBody>
      </p:sp>
      <p:sp>
        <p:nvSpPr>
          <p:cNvPr id="1376260" name="Text Box 4"/>
          <p:cNvSpPr txBox="1">
            <a:spLocks noChangeArrowheads="1"/>
          </p:cNvSpPr>
          <p:nvPr/>
        </p:nvSpPr>
        <p:spPr bwMode="auto">
          <a:xfrm>
            <a:off x="838200" y="4267200"/>
            <a:ext cx="7696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buFontTx/>
              <a:buChar char="•"/>
            </a:pPr>
            <a:r>
              <a:rPr lang="en-US" altLang="en-US" sz="2400">
                <a:cs typeface="Times New Roman" panose="02020603050405020304" pitchFamily="18" charset="0"/>
              </a:rPr>
              <a:t>  Derivatives and window function are shift-invariant</a:t>
            </a:r>
            <a:endParaRPr lang="ru-RU" altLang="en-US" sz="2400">
              <a:cs typeface="Times New Roman" panose="02020603050405020304" pitchFamily="18" charset="0"/>
            </a:endParaRPr>
          </a:p>
        </p:txBody>
      </p:sp>
      <p:sp>
        <p:nvSpPr>
          <p:cNvPr id="232452" name="Rectangle 7"/>
          <p:cNvSpPr>
            <a:spLocks noChangeArrowheads="1"/>
          </p:cNvSpPr>
          <p:nvPr/>
        </p:nvSpPr>
        <p:spPr bwMode="auto">
          <a:xfrm>
            <a:off x="1447800" y="1143000"/>
            <a:ext cx="2184400" cy="2209800"/>
          </a:xfrm>
          <a:prstGeom prst="rect">
            <a:avLst/>
          </a:prstGeom>
          <a:solidFill>
            <a:schemeClr val="accent1">
              <a:alpha val="50195"/>
            </a:scheme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32453" name="Freeform 8"/>
          <p:cNvSpPr>
            <a:spLocks/>
          </p:cNvSpPr>
          <p:nvPr/>
        </p:nvSpPr>
        <p:spPr bwMode="auto">
          <a:xfrm>
            <a:off x="1755775" y="1527175"/>
            <a:ext cx="788988" cy="723900"/>
          </a:xfrm>
          <a:custGeom>
            <a:avLst/>
            <a:gdLst>
              <a:gd name="T0" fmla="*/ 0 w 720"/>
              <a:gd name="T1" fmla="*/ 2147483646 h 528"/>
              <a:gd name="T2" fmla="*/ 2147483646 w 720"/>
              <a:gd name="T3" fmla="*/ 0 h 528"/>
              <a:gd name="T4" fmla="*/ 2147483646 w 720"/>
              <a:gd name="T5" fmla="*/ 2147483646 h 528"/>
              <a:gd name="T6" fmla="*/ 0 60000 65536"/>
              <a:gd name="T7" fmla="*/ 0 60000 65536"/>
              <a:gd name="T8" fmla="*/ 0 60000 65536"/>
              <a:gd name="T9" fmla="*/ 0 w 720"/>
              <a:gd name="T10" fmla="*/ 0 h 528"/>
              <a:gd name="T11" fmla="*/ 720 w 720"/>
              <a:gd name="T12" fmla="*/ 528 h 528"/>
            </a:gdLst>
            <a:ahLst/>
            <a:cxnLst>
              <a:cxn ang="T6">
                <a:pos x="T0" y="T1"/>
              </a:cxn>
              <a:cxn ang="T7">
                <a:pos x="T2" y="T3"/>
              </a:cxn>
              <a:cxn ang="T8">
                <a:pos x="T4" y="T5"/>
              </a:cxn>
            </a:cxnLst>
            <a:rect l="T9" t="T10" r="T11" b="T12"/>
            <a:pathLst>
              <a:path w="720" h="528">
                <a:moveTo>
                  <a:pt x="0" y="528"/>
                </a:moveTo>
                <a:lnTo>
                  <a:pt x="48" y="0"/>
                </a:lnTo>
                <a:lnTo>
                  <a:pt x="720" y="336"/>
                </a:lnTo>
              </a:path>
            </a:pathLst>
          </a:custGeom>
          <a:solidFill>
            <a:schemeClr val="accent1">
              <a:alpha val="50195"/>
            </a:schemeClr>
          </a:solidFill>
          <a:ln w="44450">
            <a:solidFill>
              <a:schemeClr val="tx1"/>
            </a:solidFill>
            <a:round/>
            <a:headEnd/>
            <a:tailEnd/>
          </a:ln>
        </p:spPr>
        <p:txBody>
          <a:bodyPr/>
          <a:lstStyle/>
          <a:p>
            <a:endParaRPr lang="en-US"/>
          </a:p>
        </p:txBody>
      </p:sp>
      <p:sp>
        <p:nvSpPr>
          <p:cNvPr id="232454" name="AutoShape 12"/>
          <p:cNvSpPr>
            <a:spLocks noChangeArrowheads="1"/>
          </p:cNvSpPr>
          <p:nvPr/>
        </p:nvSpPr>
        <p:spPr bwMode="auto">
          <a:xfrm>
            <a:off x="3898900" y="1663700"/>
            <a:ext cx="1219200" cy="1231900"/>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9525">
            <a:solidFill>
              <a:schemeClr val="tx1"/>
            </a:solidFill>
            <a:miter lim="800000"/>
            <a:headEnd/>
            <a:tailEnd/>
          </a:ln>
        </p:spPr>
        <p:txBody>
          <a:bodyPr wrap="none" anchor="ctr"/>
          <a:lstStyle/>
          <a:p>
            <a:endParaRPr lang="en-US"/>
          </a:p>
        </p:txBody>
      </p:sp>
      <p:sp>
        <p:nvSpPr>
          <p:cNvPr id="1376277" name="Text Box 21"/>
          <p:cNvSpPr txBox="1">
            <a:spLocks noChangeArrowheads="1"/>
          </p:cNvSpPr>
          <p:nvPr/>
        </p:nvSpPr>
        <p:spPr bwMode="auto">
          <a:xfrm>
            <a:off x="1219200" y="5638800"/>
            <a:ext cx="6934200" cy="461963"/>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50000"/>
              </a:spcBef>
            </a:pPr>
            <a:r>
              <a:rPr lang="en-US" altLang="en-US" sz="2400">
                <a:solidFill>
                  <a:srgbClr val="0033CC"/>
                </a:solidFill>
                <a:cs typeface="Times New Roman" panose="02020603050405020304" pitchFamily="18" charset="0"/>
              </a:rPr>
              <a:t>Corner location is covariant w.r.t. translation</a:t>
            </a:r>
            <a:endParaRPr lang="ru-RU" altLang="en-US" sz="2400">
              <a:solidFill>
                <a:srgbClr val="0033CC"/>
              </a:solidFill>
              <a:cs typeface="Times New Roman" panose="02020603050405020304" pitchFamily="18" charset="0"/>
            </a:endParaRPr>
          </a:p>
        </p:txBody>
      </p:sp>
      <p:sp>
        <p:nvSpPr>
          <p:cNvPr id="232456" name="Rectangle 7"/>
          <p:cNvSpPr>
            <a:spLocks noChangeArrowheads="1"/>
          </p:cNvSpPr>
          <p:nvPr/>
        </p:nvSpPr>
        <p:spPr bwMode="auto">
          <a:xfrm>
            <a:off x="5435600" y="1143000"/>
            <a:ext cx="2184400" cy="2209800"/>
          </a:xfrm>
          <a:prstGeom prst="rect">
            <a:avLst/>
          </a:prstGeom>
          <a:solidFill>
            <a:schemeClr val="accent1">
              <a:alpha val="50195"/>
            </a:scheme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32457" name="Freeform 8"/>
          <p:cNvSpPr>
            <a:spLocks/>
          </p:cNvSpPr>
          <p:nvPr/>
        </p:nvSpPr>
        <p:spPr bwMode="auto">
          <a:xfrm>
            <a:off x="6553200" y="2246313"/>
            <a:ext cx="787400" cy="725487"/>
          </a:xfrm>
          <a:custGeom>
            <a:avLst/>
            <a:gdLst>
              <a:gd name="T0" fmla="*/ 0 w 720"/>
              <a:gd name="T1" fmla="*/ 2147483646 h 528"/>
              <a:gd name="T2" fmla="*/ 2147483646 w 720"/>
              <a:gd name="T3" fmla="*/ 0 h 528"/>
              <a:gd name="T4" fmla="*/ 2147483646 w 720"/>
              <a:gd name="T5" fmla="*/ 2147483646 h 528"/>
              <a:gd name="T6" fmla="*/ 0 60000 65536"/>
              <a:gd name="T7" fmla="*/ 0 60000 65536"/>
              <a:gd name="T8" fmla="*/ 0 60000 65536"/>
              <a:gd name="T9" fmla="*/ 0 w 720"/>
              <a:gd name="T10" fmla="*/ 0 h 528"/>
              <a:gd name="T11" fmla="*/ 720 w 720"/>
              <a:gd name="T12" fmla="*/ 528 h 528"/>
            </a:gdLst>
            <a:ahLst/>
            <a:cxnLst>
              <a:cxn ang="T6">
                <a:pos x="T0" y="T1"/>
              </a:cxn>
              <a:cxn ang="T7">
                <a:pos x="T2" y="T3"/>
              </a:cxn>
              <a:cxn ang="T8">
                <a:pos x="T4" y="T5"/>
              </a:cxn>
            </a:cxnLst>
            <a:rect l="T9" t="T10" r="T11" b="T12"/>
            <a:pathLst>
              <a:path w="720" h="528">
                <a:moveTo>
                  <a:pt x="0" y="528"/>
                </a:moveTo>
                <a:lnTo>
                  <a:pt x="48" y="0"/>
                </a:lnTo>
                <a:lnTo>
                  <a:pt x="720" y="336"/>
                </a:lnTo>
              </a:path>
            </a:pathLst>
          </a:custGeom>
          <a:solidFill>
            <a:schemeClr val="accent1">
              <a:alpha val="50195"/>
            </a:schemeClr>
          </a:solidFill>
          <a:ln w="44450">
            <a:solidFill>
              <a:schemeClr val="tx1"/>
            </a:solidFill>
            <a:round/>
            <a:headEnd/>
            <a:tailEnd/>
          </a:ln>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7626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762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6260" grpId="0"/>
      <p:bldP spid="1376277" grpId="0" animBg="1"/>
    </p:bldLst>
  </p:timing>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p:txBody>
          <a:bodyPr/>
          <a:lstStyle/>
          <a:p>
            <a:r>
              <a:rPr lang="en-US" altLang="en-US"/>
              <a:t>Image rotation</a:t>
            </a:r>
            <a:endParaRPr lang="ru-RU" altLang="en-US"/>
          </a:p>
        </p:txBody>
      </p:sp>
      <p:sp>
        <p:nvSpPr>
          <p:cNvPr id="1376260" name="Text Box 4"/>
          <p:cNvSpPr txBox="1">
            <a:spLocks noChangeArrowheads="1"/>
          </p:cNvSpPr>
          <p:nvPr/>
        </p:nvSpPr>
        <p:spPr bwMode="auto">
          <a:xfrm>
            <a:off x="1219200" y="4572000"/>
            <a:ext cx="6705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2400">
                <a:cs typeface="Times New Roman" panose="02020603050405020304" pitchFamily="18" charset="0"/>
              </a:rPr>
              <a:t>Second moment ellipse rotates but its shape (i.e. eigenvalues) remains the same</a:t>
            </a:r>
            <a:endParaRPr lang="ru-RU" altLang="en-US" sz="2400">
              <a:cs typeface="Times New Roman" panose="02020603050405020304" pitchFamily="18" charset="0"/>
            </a:endParaRPr>
          </a:p>
        </p:txBody>
      </p:sp>
      <p:grpSp>
        <p:nvGrpSpPr>
          <p:cNvPr id="2" name="Group 5"/>
          <p:cNvGrpSpPr>
            <a:grpSpLocks/>
          </p:cNvGrpSpPr>
          <p:nvPr/>
        </p:nvGrpSpPr>
        <p:grpSpPr bwMode="auto">
          <a:xfrm>
            <a:off x="1828800" y="1676400"/>
            <a:ext cx="5257800" cy="2438400"/>
            <a:chOff x="1720" y="1344"/>
            <a:chExt cx="2072" cy="950"/>
          </a:xfrm>
        </p:grpSpPr>
        <p:grpSp>
          <p:nvGrpSpPr>
            <p:cNvPr id="234502" name="Group 6"/>
            <p:cNvGrpSpPr>
              <a:grpSpLocks/>
            </p:cNvGrpSpPr>
            <p:nvPr/>
          </p:nvGrpSpPr>
          <p:grpSpPr bwMode="auto">
            <a:xfrm>
              <a:off x="1768" y="1344"/>
              <a:ext cx="432" cy="432"/>
              <a:chOff x="1248" y="1584"/>
              <a:chExt cx="1536" cy="1248"/>
            </a:xfrm>
          </p:grpSpPr>
          <p:sp>
            <p:nvSpPr>
              <p:cNvPr id="234515" name="Rectangle 7"/>
              <p:cNvSpPr>
                <a:spLocks noChangeArrowheads="1"/>
              </p:cNvSpPr>
              <p:nvPr/>
            </p:nvSpPr>
            <p:spPr bwMode="auto">
              <a:xfrm>
                <a:off x="1248" y="1584"/>
                <a:ext cx="1536" cy="1248"/>
              </a:xfrm>
              <a:prstGeom prst="rect">
                <a:avLst/>
              </a:prstGeom>
              <a:solidFill>
                <a:schemeClr val="accent1">
                  <a:alpha val="50195"/>
                </a:scheme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34516" name="Freeform 8"/>
              <p:cNvSpPr>
                <a:spLocks/>
              </p:cNvSpPr>
              <p:nvPr/>
            </p:nvSpPr>
            <p:spPr bwMode="auto">
              <a:xfrm>
                <a:off x="1680" y="2016"/>
                <a:ext cx="1104" cy="816"/>
              </a:xfrm>
              <a:custGeom>
                <a:avLst/>
                <a:gdLst>
                  <a:gd name="T0" fmla="*/ 0 w 720"/>
                  <a:gd name="T1" fmla="*/ 98016 h 528"/>
                  <a:gd name="T2" fmla="*/ 8093 w 720"/>
                  <a:gd name="T3" fmla="*/ 0 h 528"/>
                  <a:gd name="T4" fmla="*/ 121627 w 720"/>
                  <a:gd name="T5" fmla="*/ 62331 h 528"/>
                  <a:gd name="T6" fmla="*/ 0 60000 65536"/>
                  <a:gd name="T7" fmla="*/ 0 60000 65536"/>
                  <a:gd name="T8" fmla="*/ 0 60000 65536"/>
                  <a:gd name="T9" fmla="*/ 0 w 720"/>
                  <a:gd name="T10" fmla="*/ 0 h 528"/>
                  <a:gd name="T11" fmla="*/ 720 w 720"/>
                  <a:gd name="T12" fmla="*/ 528 h 528"/>
                </a:gdLst>
                <a:ahLst/>
                <a:cxnLst>
                  <a:cxn ang="T6">
                    <a:pos x="T0" y="T1"/>
                  </a:cxn>
                  <a:cxn ang="T7">
                    <a:pos x="T2" y="T3"/>
                  </a:cxn>
                  <a:cxn ang="T8">
                    <a:pos x="T4" y="T5"/>
                  </a:cxn>
                </a:cxnLst>
                <a:rect l="T9" t="T10" r="T11" b="T12"/>
                <a:pathLst>
                  <a:path w="720" h="528">
                    <a:moveTo>
                      <a:pt x="0" y="528"/>
                    </a:moveTo>
                    <a:lnTo>
                      <a:pt x="48" y="0"/>
                    </a:lnTo>
                    <a:lnTo>
                      <a:pt x="720" y="336"/>
                    </a:lnTo>
                  </a:path>
                </a:pathLst>
              </a:custGeom>
              <a:solidFill>
                <a:schemeClr val="accent1">
                  <a:alpha val="50195"/>
                </a:schemeClr>
              </a:solidFill>
              <a:ln w="44450">
                <a:solidFill>
                  <a:schemeClr val="tx1"/>
                </a:solidFill>
                <a:round/>
                <a:headEnd/>
                <a:tailEnd/>
              </a:ln>
            </p:spPr>
            <p:txBody>
              <a:bodyPr/>
              <a:lstStyle/>
              <a:p>
                <a:endParaRPr lang="en-US"/>
              </a:p>
            </p:txBody>
          </p:sp>
        </p:grpSp>
        <p:grpSp>
          <p:nvGrpSpPr>
            <p:cNvPr id="234503" name="Group 9"/>
            <p:cNvGrpSpPr>
              <a:grpSpLocks/>
            </p:cNvGrpSpPr>
            <p:nvPr/>
          </p:nvGrpSpPr>
          <p:grpSpPr bwMode="auto">
            <a:xfrm>
              <a:off x="3304" y="1344"/>
              <a:ext cx="432" cy="441"/>
              <a:chOff x="2928" y="1776"/>
              <a:chExt cx="432" cy="441"/>
            </a:xfrm>
          </p:grpSpPr>
          <p:sp>
            <p:nvSpPr>
              <p:cNvPr id="234513" name="Rectangle 10"/>
              <p:cNvSpPr>
                <a:spLocks noChangeArrowheads="1"/>
              </p:cNvSpPr>
              <p:nvPr/>
            </p:nvSpPr>
            <p:spPr bwMode="auto">
              <a:xfrm>
                <a:off x="2928" y="1776"/>
                <a:ext cx="432" cy="432"/>
              </a:xfrm>
              <a:prstGeom prst="rect">
                <a:avLst/>
              </a:prstGeom>
              <a:solidFill>
                <a:schemeClr val="accent1">
                  <a:alpha val="50195"/>
                </a:scheme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34514" name="Freeform 11"/>
              <p:cNvSpPr>
                <a:spLocks/>
              </p:cNvSpPr>
              <p:nvPr/>
            </p:nvSpPr>
            <p:spPr bwMode="auto">
              <a:xfrm rot="3029958">
                <a:off x="2987" y="1873"/>
                <a:ext cx="364" cy="323"/>
              </a:xfrm>
              <a:custGeom>
                <a:avLst/>
                <a:gdLst>
                  <a:gd name="T0" fmla="*/ 0 w 720"/>
                  <a:gd name="T1" fmla="*/ 1 h 528"/>
                  <a:gd name="T2" fmla="*/ 1 w 720"/>
                  <a:gd name="T3" fmla="*/ 0 h 528"/>
                  <a:gd name="T4" fmla="*/ 1 w 720"/>
                  <a:gd name="T5" fmla="*/ 1 h 528"/>
                  <a:gd name="T6" fmla="*/ 0 60000 65536"/>
                  <a:gd name="T7" fmla="*/ 0 60000 65536"/>
                  <a:gd name="T8" fmla="*/ 0 60000 65536"/>
                  <a:gd name="T9" fmla="*/ 0 w 720"/>
                  <a:gd name="T10" fmla="*/ 0 h 528"/>
                  <a:gd name="T11" fmla="*/ 720 w 720"/>
                  <a:gd name="T12" fmla="*/ 528 h 528"/>
                </a:gdLst>
                <a:ahLst/>
                <a:cxnLst>
                  <a:cxn ang="T6">
                    <a:pos x="T0" y="T1"/>
                  </a:cxn>
                  <a:cxn ang="T7">
                    <a:pos x="T2" y="T3"/>
                  </a:cxn>
                  <a:cxn ang="T8">
                    <a:pos x="T4" y="T5"/>
                  </a:cxn>
                </a:cxnLst>
                <a:rect l="T9" t="T10" r="T11" b="T12"/>
                <a:pathLst>
                  <a:path w="720" h="528">
                    <a:moveTo>
                      <a:pt x="0" y="528"/>
                    </a:moveTo>
                    <a:lnTo>
                      <a:pt x="48" y="0"/>
                    </a:lnTo>
                    <a:lnTo>
                      <a:pt x="720" y="336"/>
                    </a:lnTo>
                  </a:path>
                </a:pathLst>
              </a:custGeom>
              <a:solidFill>
                <a:schemeClr val="accent1">
                  <a:alpha val="50195"/>
                </a:schemeClr>
              </a:solidFill>
              <a:ln w="44450">
                <a:solidFill>
                  <a:schemeClr val="tx1"/>
                </a:solidFill>
                <a:round/>
                <a:headEnd/>
                <a:tailEnd/>
              </a:ln>
            </p:spPr>
            <p:txBody>
              <a:bodyPr/>
              <a:lstStyle/>
              <a:p>
                <a:endParaRPr lang="en-US"/>
              </a:p>
            </p:txBody>
          </p:sp>
        </p:grpSp>
        <p:sp>
          <p:nvSpPr>
            <p:cNvPr id="234504" name="AutoShape 12"/>
            <p:cNvSpPr>
              <a:spLocks noChangeArrowheads="1"/>
            </p:cNvSpPr>
            <p:nvPr/>
          </p:nvSpPr>
          <p:spPr bwMode="auto">
            <a:xfrm>
              <a:off x="2536" y="1488"/>
              <a:ext cx="480" cy="480"/>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9525">
              <a:solidFill>
                <a:schemeClr val="tx1"/>
              </a:solidFill>
              <a:miter lim="800000"/>
              <a:headEnd/>
              <a:tailEnd/>
            </a:ln>
          </p:spPr>
          <p:txBody>
            <a:bodyPr wrap="none" anchor="ctr"/>
            <a:lstStyle/>
            <a:p>
              <a:endParaRPr lang="en-US"/>
            </a:p>
          </p:txBody>
        </p:sp>
        <p:grpSp>
          <p:nvGrpSpPr>
            <p:cNvPr id="234505" name="Group 13"/>
            <p:cNvGrpSpPr>
              <a:grpSpLocks/>
            </p:cNvGrpSpPr>
            <p:nvPr/>
          </p:nvGrpSpPr>
          <p:grpSpPr bwMode="auto">
            <a:xfrm rot="-1269191">
              <a:off x="1720" y="2064"/>
              <a:ext cx="584" cy="230"/>
              <a:chOff x="1536" y="2496"/>
              <a:chExt cx="1152" cy="384"/>
            </a:xfrm>
          </p:grpSpPr>
          <p:sp>
            <p:nvSpPr>
              <p:cNvPr id="234510" name="Oval 14"/>
              <p:cNvSpPr>
                <a:spLocks noChangeArrowheads="1"/>
              </p:cNvSpPr>
              <p:nvPr/>
            </p:nvSpPr>
            <p:spPr bwMode="auto">
              <a:xfrm>
                <a:off x="1536" y="2496"/>
                <a:ext cx="1152" cy="384"/>
              </a:xfrm>
              <a:prstGeom prst="ellipse">
                <a:avLst/>
              </a:prstGeom>
              <a:solidFill>
                <a:srgbClr val="7CF6D3"/>
              </a:solidFill>
              <a:ln w="9525">
                <a:solidFill>
                  <a:schemeClr val="tx1"/>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34511" name="Line 15"/>
              <p:cNvSpPr>
                <a:spLocks noChangeShapeType="1"/>
              </p:cNvSpPr>
              <p:nvPr/>
            </p:nvSpPr>
            <p:spPr bwMode="auto">
              <a:xfrm>
                <a:off x="1536" y="2688"/>
                <a:ext cx="115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4512" name="Line 16"/>
              <p:cNvSpPr>
                <a:spLocks noChangeShapeType="1"/>
              </p:cNvSpPr>
              <p:nvPr/>
            </p:nvSpPr>
            <p:spPr bwMode="auto">
              <a:xfrm>
                <a:off x="2112" y="2496"/>
                <a:ext cx="0" cy="38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234506" name="Group 17"/>
            <p:cNvGrpSpPr>
              <a:grpSpLocks/>
            </p:cNvGrpSpPr>
            <p:nvPr/>
          </p:nvGrpSpPr>
          <p:grpSpPr bwMode="auto">
            <a:xfrm rot="1035916">
              <a:off x="3208" y="2064"/>
              <a:ext cx="584" cy="230"/>
              <a:chOff x="1536" y="2496"/>
              <a:chExt cx="1152" cy="384"/>
            </a:xfrm>
          </p:grpSpPr>
          <p:sp>
            <p:nvSpPr>
              <p:cNvPr id="234507" name="Oval 18"/>
              <p:cNvSpPr>
                <a:spLocks noChangeArrowheads="1"/>
              </p:cNvSpPr>
              <p:nvPr/>
            </p:nvSpPr>
            <p:spPr bwMode="auto">
              <a:xfrm>
                <a:off x="1536" y="2496"/>
                <a:ext cx="1152" cy="384"/>
              </a:xfrm>
              <a:prstGeom prst="ellipse">
                <a:avLst/>
              </a:prstGeom>
              <a:solidFill>
                <a:srgbClr val="7CF6D3"/>
              </a:solidFill>
              <a:ln w="9525">
                <a:solidFill>
                  <a:schemeClr val="tx1"/>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34508" name="Line 19"/>
              <p:cNvSpPr>
                <a:spLocks noChangeShapeType="1"/>
              </p:cNvSpPr>
              <p:nvPr/>
            </p:nvSpPr>
            <p:spPr bwMode="auto">
              <a:xfrm>
                <a:off x="1536" y="2688"/>
                <a:ext cx="115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4509" name="Line 20"/>
              <p:cNvSpPr>
                <a:spLocks noChangeShapeType="1"/>
              </p:cNvSpPr>
              <p:nvPr/>
            </p:nvSpPr>
            <p:spPr bwMode="auto">
              <a:xfrm>
                <a:off x="2112" y="2496"/>
                <a:ext cx="0" cy="38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
        <p:nvSpPr>
          <p:cNvPr id="1376277" name="Text Box 21"/>
          <p:cNvSpPr txBox="1">
            <a:spLocks noChangeArrowheads="1"/>
          </p:cNvSpPr>
          <p:nvPr/>
        </p:nvSpPr>
        <p:spPr bwMode="auto">
          <a:xfrm>
            <a:off x="1219200" y="5638800"/>
            <a:ext cx="6934200" cy="461963"/>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50000"/>
              </a:spcBef>
            </a:pPr>
            <a:r>
              <a:rPr lang="en-US" altLang="en-US" sz="2400">
                <a:solidFill>
                  <a:srgbClr val="0033CC"/>
                </a:solidFill>
                <a:cs typeface="Times New Roman" panose="02020603050405020304" pitchFamily="18" charset="0"/>
              </a:rPr>
              <a:t>Corner location is covariant w.r.t. rotation</a:t>
            </a:r>
            <a:endParaRPr lang="ru-RU" altLang="en-US" sz="2400">
              <a:solidFill>
                <a:srgbClr val="0033CC"/>
              </a:solidFill>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7626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762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6260" grpId="0"/>
      <p:bldP spid="1376277" grpId="0" animBg="1"/>
    </p:bldLst>
  </p:timing>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6546" name="Rectangle 2"/>
          <p:cNvSpPr>
            <a:spLocks noGrp="1" noChangeArrowheads="1"/>
          </p:cNvSpPr>
          <p:nvPr>
            <p:ph type="title"/>
          </p:nvPr>
        </p:nvSpPr>
        <p:spPr/>
        <p:txBody>
          <a:bodyPr/>
          <a:lstStyle/>
          <a:p>
            <a:r>
              <a:rPr lang="en-US" altLang="en-US"/>
              <a:t>Scaling</a:t>
            </a:r>
            <a:endParaRPr lang="ru-RU" altLang="en-US"/>
          </a:p>
        </p:txBody>
      </p:sp>
      <p:sp>
        <p:nvSpPr>
          <p:cNvPr id="1212427" name="Text Box 11"/>
          <p:cNvSpPr txBox="1">
            <a:spLocks noChangeArrowheads="1"/>
          </p:cNvSpPr>
          <p:nvPr/>
        </p:nvSpPr>
        <p:spPr bwMode="auto">
          <a:xfrm>
            <a:off x="5791200" y="4265613"/>
            <a:ext cx="2590800"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a:cs typeface="Times New Roman" panose="02020603050405020304" pitchFamily="18" charset="0"/>
              </a:rPr>
              <a:t>All points will be classified as </a:t>
            </a:r>
            <a:r>
              <a:rPr lang="en-US" altLang="en-US">
                <a:solidFill>
                  <a:srgbClr val="0033CC"/>
                </a:solidFill>
                <a:cs typeface="Times New Roman" panose="02020603050405020304" pitchFamily="18" charset="0"/>
              </a:rPr>
              <a:t>edges</a:t>
            </a:r>
            <a:endParaRPr lang="ru-RU" altLang="en-US">
              <a:solidFill>
                <a:srgbClr val="0033CC"/>
              </a:solidFill>
              <a:cs typeface="Times New Roman" panose="02020603050405020304" pitchFamily="18" charset="0"/>
            </a:endParaRPr>
          </a:p>
        </p:txBody>
      </p:sp>
      <p:grpSp>
        <p:nvGrpSpPr>
          <p:cNvPr id="236548" name="Group 17"/>
          <p:cNvGrpSpPr>
            <a:grpSpLocks/>
          </p:cNvGrpSpPr>
          <p:nvPr/>
        </p:nvGrpSpPr>
        <p:grpSpPr bwMode="auto">
          <a:xfrm>
            <a:off x="1690688" y="2751138"/>
            <a:ext cx="442912" cy="434975"/>
            <a:chOff x="4329" y="1733"/>
            <a:chExt cx="279" cy="274"/>
          </a:xfrm>
        </p:grpSpPr>
        <p:sp>
          <p:nvSpPr>
            <p:cNvPr id="236558" name="Freeform 4"/>
            <p:cNvSpPr>
              <a:spLocks/>
            </p:cNvSpPr>
            <p:nvPr/>
          </p:nvSpPr>
          <p:spPr bwMode="auto">
            <a:xfrm>
              <a:off x="4368" y="1799"/>
              <a:ext cx="240" cy="208"/>
            </a:xfrm>
            <a:custGeom>
              <a:avLst/>
              <a:gdLst>
                <a:gd name="T0" fmla="*/ 0 w 1728"/>
                <a:gd name="T1" fmla="*/ 0 h 1264"/>
                <a:gd name="T2" fmla="*/ 0 w 1728"/>
                <a:gd name="T3" fmla="*/ 0 h 1264"/>
                <a:gd name="T4" fmla="*/ 0 w 1728"/>
                <a:gd name="T5" fmla="*/ 0 h 1264"/>
                <a:gd name="T6" fmla="*/ 0 w 1728"/>
                <a:gd name="T7" fmla="*/ 0 h 1264"/>
                <a:gd name="T8" fmla="*/ 0 w 1728"/>
                <a:gd name="T9" fmla="*/ 0 h 1264"/>
                <a:gd name="T10" fmla="*/ 0 60000 65536"/>
                <a:gd name="T11" fmla="*/ 0 60000 65536"/>
                <a:gd name="T12" fmla="*/ 0 60000 65536"/>
                <a:gd name="T13" fmla="*/ 0 60000 65536"/>
                <a:gd name="T14" fmla="*/ 0 60000 65536"/>
                <a:gd name="T15" fmla="*/ 0 w 1728"/>
                <a:gd name="T16" fmla="*/ 0 h 1264"/>
                <a:gd name="T17" fmla="*/ 1728 w 1728"/>
                <a:gd name="T18" fmla="*/ 1264 h 1264"/>
              </a:gdLst>
              <a:ahLst/>
              <a:cxnLst>
                <a:cxn ang="T10">
                  <a:pos x="T0" y="T1"/>
                </a:cxn>
                <a:cxn ang="T11">
                  <a:pos x="T2" y="T3"/>
                </a:cxn>
                <a:cxn ang="T12">
                  <a:pos x="T4" y="T5"/>
                </a:cxn>
                <a:cxn ang="T13">
                  <a:pos x="T6" y="T7"/>
                </a:cxn>
                <a:cxn ang="T14">
                  <a:pos x="T8" y="T9"/>
                </a:cxn>
              </a:cxnLst>
              <a:rect l="T15" t="T16" r="T17" b="T18"/>
              <a:pathLst>
                <a:path w="1728" h="1264">
                  <a:moveTo>
                    <a:pt x="0" y="1264"/>
                  </a:moveTo>
                  <a:cubicBezTo>
                    <a:pt x="12" y="932"/>
                    <a:pt x="24" y="600"/>
                    <a:pt x="96" y="400"/>
                  </a:cubicBezTo>
                  <a:cubicBezTo>
                    <a:pt x="168" y="200"/>
                    <a:pt x="272" y="128"/>
                    <a:pt x="432" y="64"/>
                  </a:cubicBezTo>
                  <a:cubicBezTo>
                    <a:pt x="592" y="0"/>
                    <a:pt x="840" y="0"/>
                    <a:pt x="1056" y="16"/>
                  </a:cubicBezTo>
                  <a:cubicBezTo>
                    <a:pt x="1272" y="32"/>
                    <a:pt x="1500" y="96"/>
                    <a:pt x="1728" y="160"/>
                  </a:cubicBezTo>
                </a:path>
              </a:pathLst>
            </a:cu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6559" name="Rectangle 5"/>
            <p:cNvSpPr>
              <a:spLocks noChangeArrowheads="1"/>
            </p:cNvSpPr>
            <p:nvPr/>
          </p:nvSpPr>
          <p:spPr bwMode="auto">
            <a:xfrm>
              <a:off x="4329" y="1733"/>
              <a:ext cx="240" cy="240"/>
            </a:xfrm>
            <a:prstGeom prst="rect">
              <a:avLst/>
            </a:prstGeom>
            <a:solidFill>
              <a:schemeClr val="accent1">
                <a:alpha val="50195"/>
              </a:scheme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grpSp>
      <p:sp>
        <p:nvSpPr>
          <p:cNvPr id="236549" name="Text Box 12"/>
          <p:cNvSpPr txBox="1">
            <a:spLocks noChangeArrowheads="1"/>
          </p:cNvSpPr>
          <p:nvPr/>
        </p:nvSpPr>
        <p:spPr bwMode="auto">
          <a:xfrm>
            <a:off x="1219200" y="3505200"/>
            <a:ext cx="16002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a:cs typeface="Times New Roman" panose="02020603050405020304" pitchFamily="18" charset="0"/>
              </a:rPr>
              <a:t>Corner</a:t>
            </a:r>
            <a:endParaRPr lang="ru-RU" altLang="en-US">
              <a:cs typeface="Times New Roman" panose="02020603050405020304" pitchFamily="18" charset="0"/>
            </a:endParaRPr>
          </a:p>
        </p:txBody>
      </p:sp>
      <p:sp>
        <p:nvSpPr>
          <p:cNvPr id="1212432" name="Text Box 16"/>
          <p:cNvSpPr txBox="1">
            <a:spLocks noChangeArrowheads="1"/>
          </p:cNvSpPr>
          <p:nvPr/>
        </p:nvSpPr>
        <p:spPr bwMode="auto">
          <a:xfrm>
            <a:off x="1143000" y="6015038"/>
            <a:ext cx="6934200" cy="46196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50000"/>
              </a:spcBef>
            </a:pPr>
            <a:r>
              <a:rPr lang="en-US" altLang="en-US" sz="2400">
                <a:solidFill>
                  <a:srgbClr val="0033CC"/>
                </a:solidFill>
                <a:cs typeface="Times New Roman" panose="02020603050405020304" pitchFamily="18" charset="0"/>
              </a:rPr>
              <a:t>Corner location is not covariant to scaling!</a:t>
            </a:r>
            <a:endParaRPr lang="ru-RU" altLang="en-US" sz="2400">
              <a:solidFill>
                <a:srgbClr val="0033CC"/>
              </a:solidFill>
              <a:cs typeface="Times New Roman" panose="02020603050405020304" pitchFamily="18" charset="0"/>
            </a:endParaRPr>
          </a:p>
        </p:txBody>
      </p:sp>
      <p:grpSp>
        <p:nvGrpSpPr>
          <p:cNvPr id="3" name="Group 25"/>
          <p:cNvGrpSpPr>
            <a:grpSpLocks/>
          </p:cNvGrpSpPr>
          <p:nvPr/>
        </p:nvGrpSpPr>
        <p:grpSpPr bwMode="auto">
          <a:xfrm>
            <a:off x="3276600" y="1828800"/>
            <a:ext cx="5029200" cy="2159000"/>
            <a:chOff x="2064" y="1152"/>
            <a:chExt cx="3168" cy="1360"/>
          </a:xfrm>
        </p:grpSpPr>
        <p:grpSp>
          <p:nvGrpSpPr>
            <p:cNvPr id="236552" name="Group 19"/>
            <p:cNvGrpSpPr>
              <a:grpSpLocks/>
            </p:cNvGrpSpPr>
            <p:nvPr/>
          </p:nvGrpSpPr>
          <p:grpSpPr bwMode="auto">
            <a:xfrm>
              <a:off x="2064" y="1248"/>
              <a:ext cx="3168" cy="1264"/>
              <a:chOff x="2064" y="1248"/>
              <a:chExt cx="3168" cy="1264"/>
            </a:xfrm>
          </p:grpSpPr>
          <p:sp>
            <p:nvSpPr>
              <p:cNvPr id="236556" name="Freeform 6"/>
              <p:cNvSpPr>
                <a:spLocks/>
              </p:cNvSpPr>
              <p:nvPr/>
            </p:nvSpPr>
            <p:spPr bwMode="auto">
              <a:xfrm>
                <a:off x="3504" y="1248"/>
                <a:ext cx="1728" cy="1264"/>
              </a:xfrm>
              <a:custGeom>
                <a:avLst/>
                <a:gdLst>
                  <a:gd name="T0" fmla="*/ 0 w 1728"/>
                  <a:gd name="T1" fmla="*/ 1264 h 1264"/>
                  <a:gd name="T2" fmla="*/ 96 w 1728"/>
                  <a:gd name="T3" fmla="*/ 400 h 1264"/>
                  <a:gd name="T4" fmla="*/ 432 w 1728"/>
                  <a:gd name="T5" fmla="*/ 64 h 1264"/>
                  <a:gd name="T6" fmla="*/ 1056 w 1728"/>
                  <a:gd name="T7" fmla="*/ 16 h 1264"/>
                  <a:gd name="T8" fmla="*/ 1728 w 1728"/>
                  <a:gd name="T9" fmla="*/ 160 h 1264"/>
                  <a:gd name="T10" fmla="*/ 0 60000 65536"/>
                  <a:gd name="T11" fmla="*/ 0 60000 65536"/>
                  <a:gd name="T12" fmla="*/ 0 60000 65536"/>
                  <a:gd name="T13" fmla="*/ 0 60000 65536"/>
                  <a:gd name="T14" fmla="*/ 0 60000 65536"/>
                  <a:gd name="T15" fmla="*/ 0 w 1728"/>
                  <a:gd name="T16" fmla="*/ 0 h 1264"/>
                  <a:gd name="T17" fmla="*/ 1728 w 1728"/>
                  <a:gd name="T18" fmla="*/ 1264 h 1264"/>
                </a:gdLst>
                <a:ahLst/>
                <a:cxnLst>
                  <a:cxn ang="T10">
                    <a:pos x="T0" y="T1"/>
                  </a:cxn>
                  <a:cxn ang="T11">
                    <a:pos x="T2" y="T3"/>
                  </a:cxn>
                  <a:cxn ang="T12">
                    <a:pos x="T4" y="T5"/>
                  </a:cxn>
                  <a:cxn ang="T13">
                    <a:pos x="T6" y="T7"/>
                  </a:cxn>
                  <a:cxn ang="T14">
                    <a:pos x="T8" y="T9"/>
                  </a:cxn>
                </a:cxnLst>
                <a:rect l="T15" t="T16" r="T17" b="T18"/>
                <a:pathLst>
                  <a:path w="1728" h="1264">
                    <a:moveTo>
                      <a:pt x="0" y="1264"/>
                    </a:moveTo>
                    <a:cubicBezTo>
                      <a:pt x="12" y="932"/>
                      <a:pt x="24" y="600"/>
                      <a:pt x="96" y="400"/>
                    </a:cubicBezTo>
                    <a:cubicBezTo>
                      <a:pt x="168" y="200"/>
                      <a:pt x="272" y="128"/>
                      <a:pt x="432" y="64"/>
                    </a:cubicBezTo>
                    <a:cubicBezTo>
                      <a:pt x="592" y="0"/>
                      <a:pt x="840" y="0"/>
                      <a:pt x="1056" y="16"/>
                    </a:cubicBezTo>
                    <a:cubicBezTo>
                      <a:pt x="1272" y="32"/>
                      <a:pt x="1500" y="96"/>
                      <a:pt x="1728" y="160"/>
                    </a:cubicBezTo>
                  </a:path>
                </a:pathLst>
              </a:cu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6557" name="AutoShape 10"/>
              <p:cNvSpPr>
                <a:spLocks noChangeArrowheads="1"/>
              </p:cNvSpPr>
              <p:nvPr/>
            </p:nvSpPr>
            <p:spPr bwMode="auto">
              <a:xfrm>
                <a:off x="2064" y="1584"/>
                <a:ext cx="1056" cy="528"/>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9525">
                <a:solidFill>
                  <a:schemeClr val="tx1"/>
                </a:solidFill>
                <a:miter lim="800000"/>
                <a:headEnd/>
                <a:tailEnd/>
              </a:ln>
            </p:spPr>
            <p:txBody>
              <a:bodyPr wrap="none" anchor="ctr"/>
              <a:lstStyle/>
              <a:p>
                <a:endParaRPr lang="en-US"/>
              </a:p>
            </p:txBody>
          </p:sp>
        </p:grpSp>
        <p:sp>
          <p:nvSpPr>
            <p:cNvPr id="236553" name="Rectangle 22"/>
            <p:cNvSpPr>
              <a:spLocks noChangeArrowheads="1"/>
            </p:cNvSpPr>
            <p:nvPr/>
          </p:nvSpPr>
          <p:spPr bwMode="auto">
            <a:xfrm>
              <a:off x="4224" y="1152"/>
              <a:ext cx="240" cy="240"/>
            </a:xfrm>
            <a:prstGeom prst="rect">
              <a:avLst/>
            </a:prstGeom>
            <a:solidFill>
              <a:schemeClr val="accent1">
                <a:alpha val="50195"/>
              </a:scheme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36554" name="Rectangle 23"/>
            <p:cNvSpPr>
              <a:spLocks noChangeArrowheads="1"/>
            </p:cNvSpPr>
            <p:nvPr/>
          </p:nvSpPr>
          <p:spPr bwMode="auto">
            <a:xfrm>
              <a:off x="3648" y="1296"/>
              <a:ext cx="240" cy="240"/>
            </a:xfrm>
            <a:prstGeom prst="rect">
              <a:avLst/>
            </a:prstGeom>
            <a:solidFill>
              <a:schemeClr val="accent1">
                <a:alpha val="50195"/>
              </a:scheme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36555" name="Rectangle 24"/>
            <p:cNvSpPr>
              <a:spLocks noChangeArrowheads="1"/>
            </p:cNvSpPr>
            <p:nvPr/>
          </p:nvSpPr>
          <p:spPr bwMode="auto">
            <a:xfrm>
              <a:off x="3408" y="1824"/>
              <a:ext cx="240" cy="240"/>
            </a:xfrm>
            <a:prstGeom prst="rect">
              <a:avLst/>
            </a:prstGeom>
            <a:solidFill>
              <a:schemeClr val="accent1">
                <a:alpha val="50195"/>
              </a:scheme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21242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124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2427" grpId="0" autoUpdateAnimBg="0"/>
      <p:bldP spid="1212432" grpId="0" animBg="1"/>
    </p:bldLst>
  </p:timing>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8594" name="Title 1"/>
          <p:cNvSpPr>
            <a:spLocks noGrp="1"/>
          </p:cNvSpPr>
          <p:nvPr>
            <p:ph type="title"/>
          </p:nvPr>
        </p:nvSpPr>
        <p:spPr/>
        <p:txBody>
          <a:bodyPr/>
          <a:lstStyle/>
          <a:p>
            <a:r>
              <a:rPr lang="en-US" altLang="en-US"/>
              <a:t>Review: Harris corner detector</a:t>
            </a:r>
          </a:p>
        </p:txBody>
      </p:sp>
      <p:sp>
        <p:nvSpPr>
          <p:cNvPr id="3" name="Content Placeholder 2"/>
          <p:cNvSpPr>
            <a:spLocks noGrp="1"/>
          </p:cNvSpPr>
          <p:nvPr>
            <p:ph idx="1"/>
          </p:nvPr>
        </p:nvSpPr>
        <p:spPr>
          <a:xfrm>
            <a:off x="457200" y="990600"/>
            <a:ext cx="7086600" cy="5410200"/>
          </a:xfrm>
        </p:spPr>
        <p:txBody>
          <a:bodyPr>
            <a:normAutofit lnSpcReduction="10000"/>
          </a:bodyPr>
          <a:lstStyle/>
          <a:p>
            <a:pPr>
              <a:buFont typeface="Arial" charset="0"/>
              <a:buChar char="•"/>
              <a:defRPr/>
            </a:pPr>
            <a:r>
              <a:rPr lang="en-US" dirty="0"/>
              <a:t>Approximate distinctiveness by local auto-correlation.</a:t>
            </a:r>
          </a:p>
          <a:p>
            <a:pPr>
              <a:buFont typeface="Arial" charset="0"/>
              <a:buChar char="•"/>
              <a:defRPr/>
            </a:pPr>
            <a:r>
              <a:rPr lang="en-US" dirty="0"/>
              <a:t>Approximate local auto-correlation by  second moment matrix</a:t>
            </a:r>
          </a:p>
          <a:p>
            <a:pPr>
              <a:buFont typeface="Arial" charset="0"/>
              <a:buChar char="•"/>
              <a:defRPr/>
            </a:pPr>
            <a:r>
              <a:rPr lang="en-US" dirty="0"/>
              <a:t>Quantify distinctiveness (or </a:t>
            </a:r>
            <a:r>
              <a:rPr lang="en-US" dirty="0" err="1"/>
              <a:t>cornerness</a:t>
            </a:r>
            <a:r>
              <a:rPr lang="en-US" dirty="0"/>
              <a:t>) as function of the eigenvalues of the second moment matrix.</a:t>
            </a:r>
          </a:p>
          <a:p>
            <a:pPr>
              <a:buFont typeface="Arial" charset="0"/>
              <a:buChar char="•"/>
              <a:defRPr/>
            </a:pPr>
            <a:r>
              <a:rPr lang="en-US" dirty="0"/>
              <a:t>But we don’t actually need to </a:t>
            </a:r>
            <a:br>
              <a:rPr lang="en-US" dirty="0"/>
            </a:br>
            <a:r>
              <a:rPr lang="en-US" dirty="0"/>
              <a:t>compute the eigenvalues by</a:t>
            </a:r>
            <a:br>
              <a:rPr lang="en-US" dirty="0"/>
            </a:br>
            <a:r>
              <a:rPr lang="en-US" dirty="0"/>
              <a:t>using the determinant and trace</a:t>
            </a:r>
            <a:br>
              <a:rPr lang="en-US" dirty="0"/>
            </a:br>
            <a:r>
              <a:rPr lang="en-US" dirty="0"/>
              <a:t>of the second moment matrix.</a:t>
            </a:r>
          </a:p>
        </p:txBody>
      </p:sp>
      <p:grpSp>
        <p:nvGrpSpPr>
          <p:cNvPr id="8" name="Group 7"/>
          <p:cNvGrpSpPr>
            <a:grpSpLocks/>
          </p:cNvGrpSpPr>
          <p:nvPr/>
        </p:nvGrpSpPr>
        <p:grpSpPr bwMode="auto">
          <a:xfrm>
            <a:off x="7772400" y="403225"/>
            <a:ext cx="990600" cy="1349375"/>
            <a:chOff x="5715000" y="3487078"/>
            <a:chExt cx="1971675" cy="2685122"/>
          </a:xfrm>
        </p:grpSpPr>
        <p:pic>
          <p:nvPicPr>
            <p:cNvPr id="238606"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0" y="4191000"/>
              <a:ext cx="1971675" cy="1981200"/>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238607" name="TextBox 12"/>
            <p:cNvSpPr txBox="1">
              <a:spLocks noChangeArrowheads="1"/>
            </p:cNvSpPr>
            <p:nvPr/>
          </p:nvSpPr>
          <p:spPr bwMode="auto">
            <a:xfrm>
              <a:off x="6003124" y="3487078"/>
              <a:ext cx="1499146" cy="686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400" i="1">
                  <a:solidFill>
                    <a:srgbClr val="000000"/>
                  </a:solidFill>
                  <a:latin typeface="Times New Roman" panose="02020603050405020304" pitchFamily="18" charset="0"/>
                  <a:cs typeface="Times New Roman" panose="02020603050405020304" pitchFamily="18" charset="0"/>
                </a:rPr>
                <a:t>E</a:t>
              </a:r>
              <a:r>
                <a:rPr lang="en-US" altLang="en-US" sz="1400">
                  <a:solidFill>
                    <a:srgbClr val="000000"/>
                  </a:solidFill>
                  <a:latin typeface="Times New Roman" panose="02020603050405020304" pitchFamily="18" charset="0"/>
                  <a:cs typeface="Times New Roman" panose="02020603050405020304" pitchFamily="18" charset="0"/>
                </a:rPr>
                <a:t>(</a:t>
              </a:r>
              <a:r>
                <a:rPr lang="en-US" altLang="en-US" sz="1400" i="1">
                  <a:solidFill>
                    <a:srgbClr val="000000"/>
                  </a:solidFill>
                  <a:latin typeface="Times New Roman" panose="02020603050405020304" pitchFamily="18" charset="0"/>
                  <a:cs typeface="Times New Roman" panose="02020603050405020304" pitchFamily="18" charset="0"/>
                </a:rPr>
                <a:t>u</a:t>
              </a:r>
              <a:r>
                <a:rPr lang="en-US" altLang="en-US" sz="1400">
                  <a:solidFill>
                    <a:srgbClr val="000000"/>
                  </a:solidFill>
                  <a:latin typeface="Times New Roman" panose="02020603050405020304" pitchFamily="18" charset="0"/>
                  <a:cs typeface="Times New Roman" panose="02020603050405020304" pitchFamily="18" charset="0"/>
                </a:rPr>
                <a:t>, </a:t>
              </a:r>
              <a:r>
                <a:rPr lang="en-US" altLang="en-US" sz="1400" i="1">
                  <a:solidFill>
                    <a:srgbClr val="000000"/>
                  </a:solidFill>
                  <a:latin typeface="Times New Roman" panose="02020603050405020304" pitchFamily="18" charset="0"/>
                  <a:cs typeface="Times New Roman" panose="02020603050405020304" pitchFamily="18" charset="0"/>
                </a:rPr>
                <a:t>v</a:t>
              </a:r>
              <a:r>
                <a:rPr lang="en-US" altLang="en-US" sz="1400">
                  <a:solidFill>
                    <a:srgbClr val="000000"/>
                  </a:solidFill>
                  <a:latin typeface="Times New Roman" panose="02020603050405020304" pitchFamily="18" charset="0"/>
                  <a:cs typeface="Times New Roman" panose="02020603050405020304" pitchFamily="18" charset="0"/>
                </a:rPr>
                <a:t>)</a:t>
              </a:r>
            </a:p>
          </p:txBody>
        </p:sp>
      </p:grpSp>
      <p:pic>
        <p:nvPicPr>
          <p:cNvPr id="9"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0" y="2133600"/>
            <a:ext cx="14351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 name="Group 17"/>
          <p:cNvGrpSpPr>
            <a:grpSpLocks/>
          </p:cNvGrpSpPr>
          <p:nvPr/>
        </p:nvGrpSpPr>
        <p:grpSpPr bwMode="auto">
          <a:xfrm>
            <a:off x="6477000" y="4191000"/>
            <a:ext cx="2514600" cy="1611313"/>
            <a:chOff x="2438400" y="4368800"/>
            <a:chExt cx="3886200" cy="2489200"/>
          </a:xfrm>
        </p:grpSpPr>
        <p:sp>
          <p:nvSpPr>
            <p:cNvPr id="238599" name="Oval 11"/>
            <p:cNvSpPr>
              <a:spLocks noChangeArrowheads="1"/>
            </p:cNvSpPr>
            <p:nvPr/>
          </p:nvSpPr>
          <p:spPr bwMode="auto">
            <a:xfrm rot="-1106879">
              <a:off x="2438400" y="4645025"/>
              <a:ext cx="3886200" cy="1931987"/>
            </a:xfrm>
            <a:prstGeom prst="ellipse">
              <a:avLst/>
            </a:prstGeom>
            <a:solidFill>
              <a:srgbClr val="7CF6D3"/>
            </a:solidFill>
            <a:ln w="19050">
              <a:solidFill>
                <a:schemeClr val="tx1"/>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US" altLang="en-US">
                <a:solidFill>
                  <a:srgbClr val="000000"/>
                </a:solidFill>
                <a:latin typeface="Arial" panose="020B0604020202020204" pitchFamily="34" charset="0"/>
              </a:endParaRPr>
            </a:p>
          </p:txBody>
        </p:sp>
        <p:sp>
          <p:nvSpPr>
            <p:cNvPr id="238600" name="Line 12"/>
            <p:cNvSpPr>
              <a:spLocks noChangeShapeType="1"/>
            </p:cNvSpPr>
            <p:nvPr/>
          </p:nvSpPr>
          <p:spPr bwMode="auto">
            <a:xfrm rot="1280297" flipV="1">
              <a:off x="2916238" y="4368800"/>
              <a:ext cx="2976563" cy="2489200"/>
            </a:xfrm>
            <a:prstGeom prst="line">
              <a:avLst/>
            </a:prstGeom>
            <a:noFill/>
            <a:ln w="19050">
              <a:solidFill>
                <a:srgbClr val="FF3300"/>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238601" name="Line 13"/>
            <p:cNvSpPr>
              <a:spLocks noChangeShapeType="1"/>
            </p:cNvSpPr>
            <p:nvPr/>
          </p:nvSpPr>
          <p:spPr bwMode="auto">
            <a:xfrm rot="1280297" flipH="1" flipV="1">
              <a:off x="3771900" y="4856163"/>
              <a:ext cx="1266825" cy="1492250"/>
            </a:xfrm>
            <a:prstGeom prst="line">
              <a:avLst/>
            </a:prstGeom>
            <a:noFill/>
            <a:ln w="19050">
              <a:solidFill>
                <a:schemeClr val="accent2"/>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238602" name="AutoShape 14"/>
            <p:cNvSpPr>
              <a:spLocks/>
            </p:cNvSpPr>
            <p:nvPr/>
          </p:nvSpPr>
          <p:spPr bwMode="auto">
            <a:xfrm rot="-6496486">
              <a:off x="5268913" y="4621213"/>
              <a:ext cx="184150" cy="1738313"/>
            </a:xfrm>
            <a:prstGeom prst="leftBrace">
              <a:avLst>
                <a:gd name="adj1" fmla="val 78664"/>
                <a:gd name="adj2" fmla="val 49065"/>
              </a:avLst>
            </a:prstGeom>
            <a:noFill/>
            <a:ln w="9525">
              <a:solidFill>
                <a:srgbClr val="FF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US" altLang="en-US">
                <a:solidFill>
                  <a:srgbClr val="000000"/>
                </a:solidFill>
                <a:latin typeface="Arial" panose="020B0604020202020204" pitchFamily="34" charset="0"/>
              </a:endParaRPr>
            </a:p>
          </p:txBody>
        </p:sp>
        <p:sp>
          <p:nvSpPr>
            <p:cNvPr id="238603" name="AutoShape 15"/>
            <p:cNvSpPr>
              <a:spLocks/>
            </p:cNvSpPr>
            <p:nvPr/>
          </p:nvSpPr>
          <p:spPr bwMode="auto">
            <a:xfrm rot="-1178674">
              <a:off x="3959225" y="4792663"/>
              <a:ext cx="222250" cy="814387"/>
            </a:xfrm>
            <a:prstGeom prst="leftBrace">
              <a:avLst>
                <a:gd name="adj1" fmla="val 30536"/>
                <a:gd name="adj2" fmla="val 49065"/>
              </a:avLst>
            </a:pr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US" altLang="en-US">
                <a:solidFill>
                  <a:srgbClr val="000000"/>
                </a:solidFill>
                <a:latin typeface="Arial" panose="020B0604020202020204" pitchFamily="34" charset="0"/>
              </a:endParaRPr>
            </a:p>
          </p:txBody>
        </p:sp>
        <p:sp>
          <p:nvSpPr>
            <p:cNvPr id="238604" name="Rectangle 16"/>
            <p:cNvSpPr>
              <a:spLocks noChangeArrowheads="1"/>
            </p:cNvSpPr>
            <p:nvPr/>
          </p:nvSpPr>
          <p:spPr bwMode="auto">
            <a:xfrm>
              <a:off x="2556164" y="4856020"/>
              <a:ext cx="1752600" cy="618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000">
                  <a:solidFill>
                    <a:srgbClr val="0033CC"/>
                  </a:solidFill>
                  <a:latin typeface="Times New Roman" panose="02020603050405020304" pitchFamily="18" charset="0"/>
                  <a:cs typeface="Times New Roman" panose="02020603050405020304" pitchFamily="18" charset="0"/>
                  <a:sym typeface="Symbol" panose="05050102010706020507" pitchFamily="18" charset="2"/>
                </a:rPr>
                <a:t>(</a:t>
              </a:r>
              <a:r>
                <a:rPr lang="ru-RU" altLang="en-US" sz="2000">
                  <a:solidFill>
                    <a:srgbClr val="0033CC"/>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2000" baseline="-25000">
                  <a:solidFill>
                    <a:srgbClr val="0033CC"/>
                  </a:solidFill>
                  <a:latin typeface="Times New Roman" panose="02020603050405020304" pitchFamily="18" charset="0"/>
                  <a:cs typeface="Times New Roman" panose="02020603050405020304" pitchFamily="18" charset="0"/>
                  <a:sym typeface="Symbol" panose="05050102010706020507" pitchFamily="18" charset="2"/>
                </a:rPr>
                <a:t>max</a:t>
              </a:r>
              <a:r>
                <a:rPr lang="en-US" altLang="en-US" sz="2000">
                  <a:solidFill>
                    <a:srgbClr val="0033CC"/>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2000" baseline="30000">
                  <a:solidFill>
                    <a:srgbClr val="0033CC"/>
                  </a:solidFill>
                  <a:latin typeface="Times New Roman" panose="02020603050405020304" pitchFamily="18" charset="0"/>
                  <a:cs typeface="Times New Roman" panose="02020603050405020304" pitchFamily="18" charset="0"/>
                  <a:sym typeface="Symbol" panose="05050102010706020507" pitchFamily="18" charset="2"/>
                </a:rPr>
                <a:t>-1/2</a:t>
              </a:r>
              <a:endParaRPr lang="ru-RU" altLang="en-US" sz="2000" baseline="30000">
                <a:solidFill>
                  <a:srgbClr val="0033CC"/>
                </a:solidFill>
                <a:latin typeface="Times New Roman" panose="02020603050405020304" pitchFamily="18" charset="0"/>
                <a:cs typeface="Times New Roman" panose="02020603050405020304" pitchFamily="18" charset="0"/>
                <a:sym typeface="Symbol" panose="05050102010706020507" pitchFamily="18" charset="2"/>
              </a:endParaRPr>
            </a:p>
          </p:txBody>
        </p:sp>
        <p:sp>
          <p:nvSpPr>
            <p:cNvPr id="238605" name="Rectangle 17"/>
            <p:cNvSpPr>
              <a:spLocks noChangeArrowheads="1"/>
            </p:cNvSpPr>
            <p:nvPr/>
          </p:nvSpPr>
          <p:spPr bwMode="auto">
            <a:xfrm>
              <a:off x="4498975" y="5580062"/>
              <a:ext cx="1752600" cy="618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000">
                  <a:solidFill>
                    <a:srgbClr val="FF3300"/>
                  </a:solidFill>
                  <a:latin typeface="Times New Roman" panose="02020603050405020304" pitchFamily="18" charset="0"/>
                  <a:cs typeface="Times New Roman" panose="02020603050405020304" pitchFamily="18" charset="0"/>
                  <a:sym typeface="Symbol" panose="05050102010706020507" pitchFamily="18" charset="2"/>
                </a:rPr>
                <a:t>(</a:t>
              </a:r>
              <a:r>
                <a:rPr lang="ru-RU" altLang="en-US" sz="2000">
                  <a:solidFill>
                    <a:srgbClr val="FF33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2000" baseline="-25000">
                  <a:solidFill>
                    <a:srgbClr val="FF3300"/>
                  </a:solidFill>
                  <a:latin typeface="Times New Roman" panose="02020603050405020304" pitchFamily="18" charset="0"/>
                  <a:cs typeface="Times New Roman" panose="02020603050405020304" pitchFamily="18" charset="0"/>
                  <a:sym typeface="Symbol" panose="05050102010706020507" pitchFamily="18" charset="2"/>
                </a:rPr>
                <a:t>min</a:t>
              </a:r>
              <a:r>
                <a:rPr lang="en-US" altLang="en-US" sz="2000">
                  <a:solidFill>
                    <a:srgbClr val="FF33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2000" baseline="30000">
                  <a:solidFill>
                    <a:srgbClr val="FF3300"/>
                  </a:solidFill>
                  <a:latin typeface="Times New Roman" panose="02020603050405020304" pitchFamily="18" charset="0"/>
                  <a:cs typeface="Times New Roman" panose="02020603050405020304" pitchFamily="18" charset="0"/>
                  <a:sym typeface="Symbol" panose="05050102010706020507" pitchFamily="18" charset="2"/>
                </a:rPr>
                <a:t>-1/2</a:t>
              </a:r>
              <a:endParaRPr lang="ru-RU" altLang="en-US" sz="2000" baseline="30000">
                <a:solidFill>
                  <a:srgbClr val="FF3300"/>
                </a:solidFill>
                <a:latin typeface="Times New Roman" panose="02020603050405020304" pitchFamily="18" charset="0"/>
                <a:cs typeface="Times New Roman" panose="02020603050405020304" pitchFamily="18" charset="0"/>
                <a:sym typeface="Symbol" panose="05050102010706020507" pitchFamily="18" charset="2"/>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0209" y="1981200"/>
            <a:ext cx="7183582" cy="4648200"/>
          </a:xfrm>
          <a:prstGeom prst="rect">
            <a:avLst/>
          </a:prstGeom>
        </p:spPr>
      </p:pic>
      <p:sp>
        <p:nvSpPr>
          <p:cNvPr id="2" name="Title 1"/>
          <p:cNvSpPr>
            <a:spLocks noGrp="1"/>
          </p:cNvSpPr>
          <p:nvPr>
            <p:ph type="title"/>
          </p:nvPr>
        </p:nvSpPr>
        <p:spPr>
          <a:xfrm>
            <a:off x="457200" y="152400"/>
            <a:ext cx="8229600" cy="762000"/>
          </a:xfrm>
        </p:spPr>
        <p:txBody>
          <a:bodyPr>
            <a:normAutofit/>
          </a:bodyPr>
          <a:lstStyle/>
          <a:p>
            <a:r>
              <a:rPr lang="en-US" sz="3600" dirty="0" err="1"/>
              <a:t>Proj</a:t>
            </a:r>
            <a:r>
              <a:rPr lang="en-US" sz="3600" dirty="0"/>
              <a:t> 2: Local Feature Matching</a:t>
            </a:r>
          </a:p>
        </p:txBody>
      </p:sp>
      <p:sp>
        <p:nvSpPr>
          <p:cNvPr id="3" name="Content Placeholder 2"/>
          <p:cNvSpPr>
            <a:spLocks noGrp="1"/>
          </p:cNvSpPr>
          <p:nvPr>
            <p:ph idx="1"/>
          </p:nvPr>
        </p:nvSpPr>
        <p:spPr>
          <a:xfrm>
            <a:off x="437909" y="990600"/>
            <a:ext cx="8229600" cy="990600"/>
          </a:xfrm>
        </p:spPr>
        <p:txBody>
          <a:bodyPr>
            <a:normAutofit/>
          </a:bodyPr>
          <a:lstStyle/>
          <a:p>
            <a:r>
              <a:rPr lang="en-US" sz="2400" dirty="0"/>
              <a:t>Implement interest point detector, SIFT-like local feature descriptor, and simple matching algorithm.</a:t>
            </a:r>
          </a:p>
        </p:txBody>
      </p:sp>
    </p:spTree>
    <p:extLst>
      <p:ext uri="{BB962C8B-B14F-4D97-AF65-F5344CB8AC3E}">
        <p14:creationId xmlns:p14="http://schemas.microsoft.com/office/powerpoint/2010/main" val="126809136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p:txBody>
          <a:bodyPr>
            <a:normAutofit fontScale="90000"/>
          </a:bodyPr>
          <a:lstStyle/>
          <a:p>
            <a:pPr>
              <a:defRPr/>
            </a:pPr>
            <a:r>
              <a:rPr lang="en-US" dirty="0">
                <a:latin typeface="Arial" pitchFamily="34" charset="0"/>
              </a:rPr>
              <a:t>So far: can localize in x-y, but not scale</a:t>
            </a:r>
            <a:endParaRPr lang="en-US" sz="2000" dirty="0">
              <a:latin typeface="Arial" pitchFamily="34" charset="0"/>
            </a:endParaRPr>
          </a:p>
        </p:txBody>
      </p:sp>
      <p:pic>
        <p:nvPicPr>
          <p:cNvPr id="239619"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13028" t="6926" r="9505" b="10374"/>
          <a:stretch>
            <a:fillRect/>
          </a:stretch>
        </p:blipFill>
        <p:spPr>
          <a:xfrm>
            <a:off x="1219200" y="1295400"/>
            <a:ext cx="6553200" cy="5259388"/>
          </a:xfr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1666" name="Title 1"/>
          <p:cNvSpPr>
            <a:spLocks noGrp="1"/>
          </p:cNvSpPr>
          <p:nvPr>
            <p:ph type="title"/>
          </p:nvPr>
        </p:nvSpPr>
        <p:spPr/>
        <p:txBody>
          <a:bodyPr/>
          <a:lstStyle/>
          <a:p>
            <a:r>
              <a:rPr lang="en-US" altLang="en-US"/>
              <a:t>Automatic Scale Selection</a:t>
            </a:r>
            <a:endParaRPr lang="de-CH" altLang="en-US"/>
          </a:p>
        </p:txBody>
      </p:sp>
      <p:sp>
        <p:nvSpPr>
          <p:cNvPr id="9221" name="Footer Placeholder 4"/>
          <p:cNvSpPr>
            <a:spLocks noGrp="1"/>
          </p:cNvSpPr>
          <p:nvPr>
            <p:ph type="ftr" sz="quarter" idx="11"/>
          </p:nvPr>
        </p:nvSpPr>
        <p:spPr/>
        <p:txBody>
          <a:bodyPr/>
          <a:lstStyle/>
          <a:p>
            <a:pPr>
              <a:defRPr/>
            </a:pPr>
            <a:r>
              <a:rPr lang="de-DE"/>
              <a:t>K. Grauman, B. Leibe</a:t>
            </a:r>
          </a:p>
        </p:txBody>
      </p:sp>
      <p:pic>
        <p:nvPicPr>
          <p:cNvPr id="24166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2988" y="1439863"/>
            <a:ext cx="3313112" cy="264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1669"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65738" y="1476375"/>
            <a:ext cx="2619375"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1670" name="Rectangle 5"/>
          <p:cNvSpPr>
            <a:spLocks noChangeArrowheads="1"/>
          </p:cNvSpPr>
          <p:nvPr/>
        </p:nvSpPr>
        <p:spPr bwMode="auto">
          <a:xfrm>
            <a:off x="1871663" y="2052638"/>
            <a:ext cx="215900" cy="215900"/>
          </a:xfrm>
          <a:prstGeom prst="rect">
            <a:avLst/>
          </a:prstGeom>
          <a:noFill/>
          <a:ln w="25400" cap="sq">
            <a:solidFill>
              <a:srgbClr val="FFFF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41671" name="Rectangle 6"/>
          <p:cNvSpPr>
            <a:spLocks noChangeArrowheads="1"/>
          </p:cNvSpPr>
          <p:nvPr/>
        </p:nvSpPr>
        <p:spPr bwMode="auto">
          <a:xfrm>
            <a:off x="5651500" y="1728788"/>
            <a:ext cx="396875" cy="395287"/>
          </a:xfrm>
          <a:prstGeom prst="rect">
            <a:avLst/>
          </a:prstGeom>
          <a:noFill/>
          <a:ln w="25400" cap="sq">
            <a:solidFill>
              <a:srgbClr val="FFFF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grpSp>
        <p:nvGrpSpPr>
          <p:cNvPr id="241672" name="Group 7"/>
          <p:cNvGrpSpPr>
            <a:grpSpLocks/>
          </p:cNvGrpSpPr>
          <p:nvPr/>
        </p:nvGrpSpPr>
        <p:grpSpPr bwMode="auto">
          <a:xfrm>
            <a:off x="5821363" y="1881188"/>
            <a:ext cx="73025" cy="73025"/>
            <a:chOff x="1292" y="2205"/>
            <a:chExt cx="46" cy="46"/>
          </a:xfrm>
        </p:grpSpPr>
        <p:sp>
          <p:nvSpPr>
            <p:cNvPr id="241680" name="Line 8"/>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41681" name="Line 9"/>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grpSp>
        <p:nvGrpSpPr>
          <p:cNvPr id="241673" name="Group 10"/>
          <p:cNvGrpSpPr>
            <a:grpSpLocks/>
          </p:cNvGrpSpPr>
          <p:nvPr/>
        </p:nvGrpSpPr>
        <p:grpSpPr bwMode="auto">
          <a:xfrm>
            <a:off x="1943100" y="2124075"/>
            <a:ext cx="73025" cy="73025"/>
            <a:chOff x="1292" y="2205"/>
            <a:chExt cx="46" cy="46"/>
          </a:xfrm>
        </p:grpSpPr>
        <p:sp>
          <p:nvSpPr>
            <p:cNvPr id="241678" name="Line 11"/>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41679" name="Line 12"/>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sp>
        <p:nvSpPr>
          <p:cNvPr id="241674" name="Line 13"/>
          <p:cNvSpPr>
            <a:spLocks noChangeShapeType="1"/>
          </p:cNvSpPr>
          <p:nvPr/>
        </p:nvSpPr>
        <p:spPr bwMode="auto">
          <a:xfrm>
            <a:off x="1979613" y="2303463"/>
            <a:ext cx="1116012" cy="2089150"/>
          </a:xfrm>
          <a:prstGeom prst="line">
            <a:avLst/>
          </a:prstGeom>
          <a:noFill/>
          <a:ln w="19050" cap="sq">
            <a:solidFill>
              <a:srgbClr val="FF00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41675" name="Line 14"/>
          <p:cNvSpPr>
            <a:spLocks noChangeShapeType="1"/>
          </p:cNvSpPr>
          <p:nvPr/>
        </p:nvSpPr>
        <p:spPr bwMode="auto">
          <a:xfrm flipH="1">
            <a:off x="5616575" y="2160588"/>
            <a:ext cx="250825" cy="2268537"/>
          </a:xfrm>
          <a:prstGeom prst="line">
            <a:avLst/>
          </a:prstGeom>
          <a:noFill/>
          <a:ln w="19050" cap="sq">
            <a:solidFill>
              <a:srgbClr val="FF00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en-US"/>
          </a:p>
        </p:txBody>
      </p:sp>
      <p:graphicFrame>
        <p:nvGraphicFramePr>
          <p:cNvPr id="241676" name="Object 2"/>
          <p:cNvGraphicFramePr>
            <a:graphicFrameLocks noChangeAspect="1"/>
          </p:cNvGraphicFramePr>
          <p:nvPr/>
        </p:nvGraphicFramePr>
        <p:xfrm>
          <a:off x="3008313" y="4433888"/>
          <a:ext cx="3498850" cy="398462"/>
        </p:xfrm>
        <a:graphic>
          <a:graphicData uri="http://schemas.openxmlformats.org/presentationml/2006/ole">
            <mc:AlternateContent xmlns:mc="http://schemas.openxmlformats.org/markup-compatibility/2006">
              <mc:Choice xmlns:v="urn:schemas-microsoft-com:vml" Requires="v">
                <p:oleObj spid="_x0000_s241691" name="Equation" r:id="rId6" imgW="2120900" imgH="241300" progId="Equation.3">
                  <p:embed/>
                </p:oleObj>
              </mc:Choice>
              <mc:Fallback>
                <p:oleObj name="Equation" r:id="rId6" imgW="2120900" imgH="241300" progId="Equation.3">
                  <p:embed/>
                  <p:pic>
                    <p:nvPicPr>
                      <p:cNvPr id="0"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08313" y="4433888"/>
                        <a:ext cx="349885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1677" name="Text Box 16"/>
          <p:cNvSpPr txBox="1">
            <a:spLocks noChangeArrowheads="1"/>
          </p:cNvSpPr>
          <p:nvPr/>
        </p:nvSpPr>
        <p:spPr bwMode="auto">
          <a:xfrm>
            <a:off x="539750" y="5124450"/>
            <a:ext cx="81375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a:spcBef>
                <a:spcPct val="50000"/>
              </a:spcBef>
            </a:pPr>
            <a:br>
              <a:rPr lang="pl-PL" altLang="en-US" sz="2400">
                <a:solidFill>
                  <a:srgbClr val="000000"/>
                </a:solidFill>
              </a:rPr>
            </a:br>
            <a:r>
              <a:rPr lang="pl-PL" altLang="en-US" sz="2400">
                <a:solidFill>
                  <a:srgbClr val="000000"/>
                </a:solidFill>
              </a:rPr>
              <a:t>How to find corresponding patch sizes?</a:t>
            </a:r>
            <a:endParaRPr lang="en-US" altLang="en-US" sz="2400">
              <a:solidFill>
                <a:srgbClr val="000000"/>
              </a:solidFill>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3714" name="Title 1"/>
          <p:cNvSpPr>
            <a:spLocks noGrp="1"/>
          </p:cNvSpPr>
          <p:nvPr>
            <p:ph type="title"/>
          </p:nvPr>
        </p:nvSpPr>
        <p:spPr/>
        <p:txBody>
          <a:bodyPr/>
          <a:lstStyle/>
          <a:p>
            <a:r>
              <a:rPr lang="en-US" altLang="en-US"/>
              <a:t>Automatic Scale Selection</a:t>
            </a:r>
            <a:endParaRPr lang="de-CH" altLang="en-US"/>
          </a:p>
        </p:txBody>
      </p:sp>
      <p:sp>
        <p:nvSpPr>
          <p:cNvPr id="243715" name="Content Placeholder 2"/>
          <p:cNvSpPr>
            <a:spLocks noGrp="1"/>
          </p:cNvSpPr>
          <p:nvPr>
            <p:ph idx="1"/>
          </p:nvPr>
        </p:nvSpPr>
        <p:spPr/>
        <p:txBody>
          <a:bodyPr/>
          <a:lstStyle/>
          <a:p>
            <a:r>
              <a:rPr lang="en-US" altLang="en-US" sz="2400"/>
              <a:t>Function responses for increasing scale (scale signature) </a:t>
            </a:r>
            <a:endParaRPr lang="de-CH" altLang="en-US" sz="2400"/>
          </a:p>
        </p:txBody>
      </p:sp>
      <p:sp>
        <p:nvSpPr>
          <p:cNvPr id="10247" name="Footer Placeholder 4"/>
          <p:cNvSpPr>
            <a:spLocks noGrp="1"/>
          </p:cNvSpPr>
          <p:nvPr>
            <p:ph type="ftr" sz="quarter" idx="11"/>
          </p:nvPr>
        </p:nvSpPr>
        <p:spPr/>
        <p:txBody>
          <a:bodyPr/>
          <a:lstStyle/>
          <a:p>
            <a:pPr>
              <a:defRPr/>
            </a:pPr>
            <a:r>
              <a:rPr lang="de-DE"/>
              <a:t>K. Grauman, B. Leibe</a:t>
            </a:r>
          </a:p>
        </p:txBody>
      </p:sp>
      <p:graphicFrame>
        <p:nvGraphicFramePr>
          <p:cNvPr id="243717" name="Object 2"/>
          <p:cNvGraphicFramePr>
            <a:graphicFrameLocks noChangeAspect="1"/>
          </p:cNvGraphicFramePr>
          <p:nvPr/>
        </p:nvGraphicFramePr>
        <p:xfrm>
          <a:off x="2093913" y="6207125"/>
          <a:ext cx="1038225" cy="277813"/>
        </p:xfrm>
        <a:graphic>
          <a:graphicData uri="http://schemas.openxmlformats.org/presentationml/2006/ole">
            <mc:AlternateContent xmlns:mc="http://schemas.openxmlformats.org/markup-compatibility/2006">
              <mc:Choice xmlns:v="urn:schemas-microsoft-com:vml" Requires="v">
                <p:oleObj spid="_x0000_s243755" name="Equation" r:id="rId4" imgW="901309" imgH="241195" progId="Equation.3">
                  <p:embed/>
                </p:oleObj>
              </mc:Choice>
              <mc:Fallback>
                <p:oleObj name="Equation" r:id="rId4" imgW="901309" imgH="241195"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93913" y="6207125"/>
                        <a:ext cx="10382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4371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04925" y="4711700"/>
            <a:ext cx="2619375"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243719" name="Picture 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42988" y="1768475"/>
            <a:ext cx="3313112" cy="2649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3720"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65738" y="1804988"/>
            <a:ext cx="2619375"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3721" name="Rectangle 8"/>
          <p:cNvSpPr>
            <a:spLocks noChangeArrowheads="1"/>
          </p:cNvSpPr>
          <p:nvPr/>
        </p:nvSpPr>
        <p:spPr bwMode="auto">
          <a:xfrm>
            <a:off x="1906588" y="2417763"/>
            <a:ext cx="144462" cy="142875"/>
          </a:xfrm>
          <a:prstGeom prst="rect">
            <a:avLst/>
          </a:prstGeom>
          <a:noFill/>
          <a:ln w="25400" cap="sq">
            <a:solidFill>
              <a:srgbClr val="FFFF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grpSp>
        <p:nvGrpSpPr>
          <p:cNvPr id="243722" name="Group 9"/>
          <p:cNvGrpSpPr>
            <a:grpSpLocks/>
          </p:cNvGrpSpPr>
          <p:nvPr/>
        </p:nvGrpSpPr>
        <p:grpSpPr bwMode="auto">
          <a:xfrm>
            <a:off x="5821363" y="2209800"/>
            <a:ext cx="73025" cy="73025"/>
            <a:chOff x="1292" y="2205"/>
            <a:chExt cx="46" cy="46"/>
          </a:xfrm>
        </p:grpSpPr>
        <p:sp>
          <p:nvSpPr>
            <p:cNvPr id="243735" name="Line 10"/>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43736" name="Line 11"/>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grpSp>
        <p:nvGrpSpPr>
          <p:cNvPr id="243723" name="Group 12"/>
          <p:cNvGrpSpPr>
            <a:grpSpLocks/>
          </p:cNvGrpSpPr>
          <p:nvPr/>
        </p:nvGrpSpPr>
        <p:grpSpPr bwMode="auto">
          <a:xfrm>
            <a:off x="1943100" y="2452688"/>
            <a:ext cx="73025" cy="73025"/>
            <a:chOff x="1292" y="2205"/>
            <a:chExt cx="46" cy="46"/>
          </a:xfrm>
        </p:grpSpPr>
        <p:sp>
          <p:nvSpPr>
            <p:cNvPr id="243733" name="Line 13"/>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43734" name="Line 14"/>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pic>
        <p:nvPicPr>
          <p:cNvPr id="243724" name="Picture 1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27650" y="4684713"/>
            <a:ext cx="2562225"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243725" name="Rectangle 20"/>
          <p:cNvSpPr>
            <a:spLocks noChangeArrowheads="1"/>
          </p:cNvSpPr>
          <p:nvPr/>
        </p:nvSpPr>
        <p:spPr bwMode="auto">
          <a:xfrm>
            <a:off x="5472113" y="4757738"/>
            <a:ext cx="2303462" cy="1116012"/>
          </a:xfrm>
          <a:prstGeom prst="rect">
            <a:avLst/>
          </a:prstGeom>
          <a:solidFill>
            <a:schemeClr val="tx1"/>
          </a:solidFill>
          <a:ln>
            <a:noFill/>
          </a:ln>
          <a:extLs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graphicFrame>
        <p:nvGraphicFramePr>
          <p:cNvPr id="243726" name="Object 3"/>
          <p:cNvGraphicFramePr>
            <a:graphicFrameLocks noChangeAspect="1"/>
          </p:cNvGraphicFramePr>
          <p:nvPr/>
        </p:nvGraphicFramePr>
        <p:xfrm>
          <a:off x="5953125" y="6153150"/>
          <a:ext cx="1301750" cy="334963"/>
        </p:xfrm>
        <a:graphic>
          <a:graphicData uri="http://schemas.openxmlformats.org/presentationml/2006/ole">
            <mc:AlternateContent xmlns:mc="http://schemas.openxmlformats.org/markup-compatibility/2006">
              <mc:Choice xmlns:v="urn:schemas-microsoft-com:vml" Requires="v">
                <p:oleObj spid="_x0000_s243756" name="Equation" r:id="rId10" imgW="939392" imgH="241195" progId="Equation.3">
                  <p:embed/>
                </p:oleObj>
              </mc:Choice>
              <mc:Fallback>
                <p:oleObj name="Equation" r:id="rId10" imgW="939392" imgH="241195" progId="Equation.3">
                  <p:embed/>
                  <p:pic>
                    <p:nvPicPr>
                      <p:cNvPr id="0" name="Object 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53125" y="6153150"/>
                        <a:ext cx="1301750"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3727" name="Rectangle 22"/>
          <p:cNvSpPr>
            <a:spLocks noChangeArrowheads="1"/>
          </p:cNvSpPr>
          <p:nvPr/>
        </p:nvSpPr>
        <p:spPr bwMode="auto">
          <a:xfrm>
            <a:off x="1511300" y="4767263"/>
            <a:ext cx="2305050" cy="1150937"/>
          </a:xfrm>
          <a:prstGeom prst="rect">
            <a:avLst/>
          </a:prstGeom>
          <a:solidFill>
            <a:schemeClr val="tx1"/>
          </a:solidFill>
          <a:ln>
            <a:noFill/>
          </a:ln>
          <a:extLs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43728" name="Line 16"/>
          <p:cNvSpPr>
            <a:spLocks noChangeShapeType="1"/>
          </p:cNvSpPr>
          <p:nvPr/>
        </p:nvSpPr>
        <p:spPr bwMode="auto">
          <a:xfrm flipH="1">
            <a:off x="1584325" y="2632075"/>
            <a:ext cx="395288" cy="2305050"/>
          </a:xfrm>
          <a:prstGeom prst="line">
            <a:avLst/>
          </a:prstGeom>
          <a:noFill/>
          <a:ln w="19050" cap="sq">
            <a:solidFill>
              <a:srgbClr val="FF00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43729" name="Rectangle 24"/>
          <p:cNvSpPr>
            <a:spLocks noChangeArrowheads="1"/>
          </p:cNvSpPr>
          <p:nvPr/>
        </p:nvSpPr>
        <p:spPr bwMode="auto">
          <a:xfrm>
            <a:off x="5786438" y="2174875"/>
            <a:ext cx="144462" cy="142875"/>
          </a:xfrm>
          <a:prstGeom prst="rect">
            <a:avLst/>
          </a:prstGeom>
          <a:noFill/>
          <a:ln w="25400" cap="sq">
            <a:solidFill>
              <a:srgbClr val="FFFF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43730" name="Line 25"/>
          <p:cNvSpPr>
            <a:spLocks noChangeShapeType="1"/>
          </p:cNvSpPr>
          <p:nvPr/>
        </p:nvSpPr>
        <p:spPr bwMode="auto">
          <a:xfrm flipH="1">
            <a:off x="5543550" y="2344738"/>
            <a:ext cx="360363" cy="3240087"/>
          </a:xfrm>
          <a:prstGeom prst="line">
            <a:avLst/>
          </a:prstGeom>
          <a:noFill/>
          <a:ln w="19050" cap="sq">
            <a:solidFill>
              <a:srgbClr val="FF00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43731" name="Oval 26"/>
          <p:cNvSpPr>
            <a:spLocks noChangeArrowheads="1"/>
          </p:cNvSpPr>
          <p:nvPr/>
        </p:nvSpPr>
        <p:spPr bwMode="auto">
          <a:xfrm>
            <a:off x="1511300" y="5116513"/>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43732" name="Oval 27"/>
          <p:cNvSpPr>
            <a:spLocks noChangeArrowheads="1"/>
          </p:cNvSpPr>
          <p:nvPr/>
        </p:nvSpPr>
        <p:spPr bwMode="auto">
          <a:xfrm>
            <a:off x="5543550" y="565785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5762" name="Title 1"/>
          <p:cNvSpPr>
            <a:spLocks noGrp="1"/>
          </p:cNvSpPr>
          <p:nvPr>
            <p:ph type="title"/>
          </p:nvPr>
        </p:nvSpPr>
        <p:spPr/>
        <p:txBody>
          <a:bodyPr/>
          <a:lstStyle/>
          <a:p>
            <a:r>
              <a:rPr lang="en-US" altLang="en-US"/>
              <a:t>Automatic Scale Selection</a:t>
            </a:r>
            <a:endParaRPr lang="de-CH" altLang="en-US"/>
          </a:p>
        </p:txBody>
      </p:sp>
      <p:sp>
        <p:nvSpPr>
          <p:cNvPr id="245763" name="Content Placeholder 2"/>
          <p:cNvSpPr>
            <a:spLocks noGrp="1"/>
          </p:cNvSpPr>
          <p:nvPr>
            <p:ph idx="1"/>
          </p:nvPr>
        </p:nvSpPr>
        <p:spPr/>
        <p:txBody>
          <a:bodyPr/>
          <a:lstStyle/>
          <a:p>
            <a:r>
              <a:rPr lang="en-US" altLang="en-US" sz="2400"/>
              <a:t>Function responses for increasing scale (scale signature) </a:t>
            </a:r>
            <a:endParaRPr lang="de-CH" altLang="en-US" sz="2400"/>
          </a:p>
          <a:p>
            <a:endParaRPr lang="de-CH" altLang="en-US" sz="2400"/>
          </a:p>
        </p:txBody>
      </p:sp>
      <p:sp>
        <p:nvSpPr>
          <p:cNvPr id="11271" name="Footer Placeholder 4"/>
          <p:cNvSpPr>
            <a:spLocks noGrp="1"/>
          </p:cNvSpPr>
          <p:nvPr>
            <p:ph type="ftr" sz="quarter" idx="11"/>
          </p:nvPr>
        </p:nvSpPr>
        <p:spPr/>
        <p:txBody>
          <a:bodyPr/>
          <a:lstStyle/>
          <a:p>
            <a:pPr>
              <a:defRPr/>
            </a:pPr>
            <a:r>
              <a:rPr lang="de-DE"/>
              <a:t>K. Grauman, B. Leibe</a:t>
            </a:r>
          </a:p>
        </p:txBody>
      </p:sp>
      <p:graphicFrame>
        <p:nvGraphicFramePr>
          <p:cNvPr id="245765" name="Object 2"/>
          <p:cNvGraphicFramePr>
            <a:graphicFrameLocks noChangeAspect="1"/>
          </p:cNvGraphicFramePr>
          <p:nvPr/>
        </p:nvGraphicFramePr>
        <p:xfrm>
          <a:off x="2093913" y="6207125"/>
          <a:ext cx="1038225" cy="277813"/>
        </p:xfrm>
        <a:graphic>
          <a:graphicData uri="http://schemas.openxmlformats.org/presentationml/2006/ole">
            <mc:AlternateContent xmlns:mc="http://schemas.openxmlformats.org/markup-compatibility/2006">
              <mc:Choice xmlns:v="urn:schemas-microsoft-com:vml" Requires="v">
                <p:oleObj spid="_x0000_s245805" name="Equation" r:id="rId4" imgW="901309" imgH="241195" progId="Equation.3">
                  <p:embed/>
                </p:oleObj>
              </mc:Choice>
              <mc:Fallback>
                <p:oleObj name="Equation" r:id="rId4" imgW="901309" imgH="241195"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93913" y="6207125"/>
                        <a:ext cx="10382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45766"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04925" y="4710113"/>
            <a:ext cx="2619375"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245767"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42988" y="1766888"/>
            <a:ext cx="3313112" cy="264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68"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65738" y="1803400"/>
            <a:ext cx="2619375"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69" name="Rectangle 7"/>
          <p:cNvSpPr>
            <a:spLocks noChangeArrowheads="1"/>
          </p:cNvSpPr>
          <p:nvPr/>
        </p:nvSpPr>
        <p:spPr bwMode="auto">
          <a:xfrm>
            <a:off x="1871663" y="2387600"/>
            <a:ext cx="190500" cy="206375"/>
          </a:xfrm>
          <a:prstGeom prst="rect">
            <a:avLst/>
          </a:prstGeom>
          <a:noFill/>
          <a:ln w="25400" cap="sq">
            <a:solidFill>
              <a:srgbClr val="FFFF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grpSp>
        <p:nvGrpSpPr>
          <p:cNvPr id="245770" name="Group 8"/>
          <p:cNvGrpSpPr>
            <a:grpSpLocks/>
          </p:cNvGrpSpPr>
          <p:nvPr/>
        </p:nvGrpSpPr>
        <p:grpSpPr bwMode="auto">
          <a:xfrm>
            <a:off x="5821363" y="2208213"/>
            <a:ext cx="73025" cy="73025"/>
            <a:chOff x="1292" y="2205"/>
            <a:chExt cx="46" cy="46"/>
          </a:xfrm>
        </p:grpSpPr>
        <p:sp>
          <p:nvSpPr>
            <p:cNvPr id="245785" name="Line 9"/>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45786" name="Line 10"/>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grpSp>
        <p:nvGrpSpPr>
          <p:cNvPr id="245771" name="Group 11"/>
          <p:cNvGrpSpPr>
            <a:grpSpLocks/>
          </p:cNvGrpSpPr>
          <p:nvPr/>
        </p:nvGrpSpPr>
        <p:grpSpPr bwMode="auto">
          <a:xfrm>
            <a:off x="1943100" y="2451100"/>
            <a:ext cx="73025" cy="73025"/>
            <a:chOff x="1292" y="2205"/>
            <a:chExt cx="46" cy="46"/>
          </a:xfrm>
        </p:grpSpPr>
        <p:sp>
          <p:nvSpPr>
            <p:cNvPr id="245783" name="Line 12"/>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45784" name="Line 13"/>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pic>
        <p:nvPicPr>
          <p:cNvPr id="245772" name="Picture 1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27650" y="4683125"/>
            <a:ext cx="2562225"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245773" name="Rectangle 15"/>
          <p:cNvSpPr>
            <a:spLocks noChangeArrowheads="1"/>
          </p:cNvSpPr>
          <p:nvPr/>
        </p:nvSpPr>
        <p:spPr bwMode="auto">
          <a:xfrm>
            <a:off x="5472113" y="4756150"/>
            <a:ext cx="2303462" cy="1116013"/>
          </a:xfrm>
          <a:prstGeom prst="rect">
            <a:avLst/>
          </a:prstGeom>
          <a:solidFill>
            <a:schemeClr val="tx1"/>
          </a:solidFill>
          <a:ln>
            <a:noFill/>
          </a:ln>
          <a:extLs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graphicFrame>
        <p:nvGraphicFramePr>
          <p:cNvPr id="245774" name="Object 3"/>
          <p:cNvGraphicFramePr>
            <a:graphicFrameLocks noChangeAspect="1"/>
          </p:cNvGraphicFramePr>
          <p:nvPr/>
        </p:nvGraphicFramePr>
        <p:xfrm>
          <a:off x="5953125" y="6153150"/>
          <a:ext cx="1301750" cy="334963"/>
        </p:xfrm>
        <a:graphic>
          <a:graphicData uri="http://schemas.openxmlformats.org/presentationml/2006/ole">
            <mc:AlternateContent xmlns:mc="http://schemas.openxmlformats.org/markup-compatibility/2006">
              <mc:Choice xmlns:v="urn:schemas-microsoft-com:vml" Requires="v">
                <p:oleObj spid="_x0000_s245806" name="Equation" r:id="rId10" imgW="939392" imgH="241195" progId="Equation.3">
                  <p:embed/>
                </p:oleObj>
              </mc:Choice>
              <mc:Fallback>
                <p:oleObj name="Equation" r:id="rId10" imgW="939392" imgH="241195" progId="Equation.3">
                  <p:embed/>
                  <p:pic>
                    <p:nvPicPr>
                      <p:cNvPr id="0" name="Object 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53125" y="6153150"/>
                        <a:ext cx="1301750"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5775" name="Rectangle 17"/>
          <p:cNvSpPr>
            <a:spLocks noChangeArrowheads="1"/>
          </p:cNvSpPr>
          <p:nvPr/>
        </p:nvSpPr>
        <p:spPr bwMode="auto">
          <a:xfrm>
            <a:off x="1511300" y="4765675"/>
            <a:ext cx="2305050" cy="1150938"/>
          </a:xfrm>
          <a:prstGeom prst="rect">
            <a:avLst/>
          </a:prstGeom>
          <a:solidFill>
            <a:schemeClr val="tx1"/>
          </a:solidFill>
          <a:ln>
            <a:noFill/>
          </a:ln>
          <a:extLs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45776" name="Line 19"/>
          <p:cNvSpPr>
            <a:spLocks noChangeShapeType="1"/>
          </p:cNvSpPr>
          <p:nvPr/>
        </p:nvSpPr>
        <p:spPr bwMode="auto">
          <a:xfrm flipH="1">
            <a:off x="1619250" y="2630488"/>
            <a:ext cx="360363" cy="2160587"/>
          </a:xfrm>
          <a:prstGeom prst="line">
            <a:avLst/>
          </a:prstGeom>
          <a:noFill/>
          <a:ln w="19050" cap="sq">
            <a:solidFill>
              <a:srgbClr val="FF00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45777" name="Rectangle 20"/>
          <p:cNvSpPr>
            <a:spLocks noChangeArrowheads="1"/>
          </p:cNvSpPr>
          <p:nvPr/>
        </p:nvSpPr>
        <p:spPr bwMode="auto">
          <a:xfrm>
            <a:off x="5751513" y="2144713"/>
            <a:ext cx="190500" cy="206375"/>
          </a:xfrm>
          <a:prstGeom prst="rect">
            <a:avLst/>
          </a:prstGeom>
          <a:noFill/>
          <a:ln w="25400" cap="sq">
            <a:solidFill>
              <a:srgbClr val="FFFF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45778" name="Line 21"/>
          <p:cNvSpPr>
            <a:spLocks noChangeShapeType="1"/>
          </p:cNvSpPr>
          <p:nvPr/>
        </p:nvSpPr>
        <p:spPr bwMode="auto">
          <a:xfrm flipH="1">
            <a:off x="5688013" y="2343150"/>
            <a:ext cx="215900" cy="2916238"/>
          </a:xfrm>
          <a:prstGeom prst="line">
            <a:avLst/>
          </a:prstGeom>
          <a:noFill/>
          <a:ln w="19050" cap="sq">
            <a:solidFill>
              <a:srgbClr val="FF00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45779" name="Oval 22"/>
          <p:cNvSpPr>
            <a:spLocks noChangeArrowheads="1"/>
          </p:cNvSpPr>
          <p:nvPr/>
        </p:nvSpPr>
        <p:spPr bwMode="auto">
          <a:xfrm>
            <a:off x="1511300" y="51149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45780" name="Oval 23"/>
          <p:cNvSpPr>
            <a:spLocks noChangeArrowheads="1"/>
          </p:cNvSpPr>
          <p:nvPr/>
        </p:nvSpPr>
        <p:spPr bwMode="auto">
          <a:xfrm>
            <a:off x="5534025" y="56467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45781" name="Oval 24"/>
          <p:cNvSpPr>
            <a:spLocks noChangeArrowheads="1"/>
          </p:cNvSpPr>
          <p:nvPr/>
        </p:nvSpPr>
        <p:spPr bwMode="auto">
          <a:xfrm>
            <a:off x="1619250" y="482758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45782" name="Oval 25"/>
          <p:cNvSpPr>
            <a:spLocks noChangeArrowheads="1"/>
          </p:cNvSpPr>
          <p:nvPr/>
        </p:nvSpPr>
        <p:spPr bwMode="auto">
          <a:xfrm>
            <a:off x="5651500" y="53673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7810" name="Title 1"/>
          <p:cNvSpPr>
            <a:spLocks noGrp="1"/>
          </p:cNvSpPr>
          <p:nvPr>
            <p:ph type="title"/>
          </p:nvPr>
        </p:nvSpPr>
        <p:spPr/>
        <p:txBody>
          <a:bodyPr/>
          <a:lstStyle/>
          <a:p>
            <a:r>
              <a:rPr lang="en-US" altLang="en-US"/>
              <a:t>Automatic Scale Selection</a:t>
            </a:r>
            <a:endParaRPr lang="de-CH" altLang="en-US"/>
          </a:p>
        </p:txBody>
      </p:sp>
      <p:sp>
        <p:nvSpPr>
          <p:cNvPr id="247811" name="Content Placeholder 2"/>
          <p:cNvSpPr>
            <a:spLocks noGrp="1"/>
          </p:cNvSpPr>
          <p:nvPr>
            <p:ph idx="1"/>
          </p:nvPr>
        </p:nvSpPr>
        <p:spPr/>
        <p:txBody>
          <a:bodyPr/>
          <a:lstStyle/>
          <a:p>
            <a:r>
              <a:rPr lang="en-US" altLang="en-US" sz="2400"/>
              <a:t>Function responses for increasing scale (scale signature) </a:t>
            </a:r>
            <a:endParaRPr lang="de-CH" altLang="en-US" sz="2400"/>
          </a:p>
          <a:p>
            <a:endParaRPr lang="de-CH" altLang="en-US" sz="2400"/>
          </a:p>
        </p:txBody>
      </p:sp>
      <p:sp>
        <p:nvSpPr>
          <p:cNvPr id="12295" name="Footer Placeholder 4"/>
          <p:cNvSpPr>
            <a:spLocks noGrp="1"/>
          </p:cNvSpPr>
          <p:nvPr>
            <p:ph type="ftr" sz="quarter" idx="11"/>
          </p:nvPr>
        </p:nvSpPr>
        <p:spPr/>
        <p:txBody>
          <a:bodyPr/>
          <a:lstStyle/>
          <a:p>
            <a:pPr>
              <a:defRPr/>
            </a:pPr>
            <a:r>
              <a:rPr lang="de-DE"/>
              <a:t>K. Grauman, B. Leibe</a:t>
            </a:r>
          </a:p>
        </p:txBody>
      </p:sp>
      <p:graphicFrame>
        <p:nvGraphicFramePr>
          <p:cNvPr id="247813" name="Object 4"/>
          <p:cNvGraphicFramePr>
            <a:graphicFrameLocks noChangeAspect="1"/>
          </p:cNvGraphicFramePr>
          <p:nvPr/>
        </p:nvGraphicFramePr>
        <p:xfrm>
          <a:off x="2093913" y="6207125"/>
          <a:ext cx="1038225" cy="277813"/>
        </p:xfrm>
        <a:graphic>
          <a:graphicData uri="http://schemas.openxmlformats.org/presentationml/2006/ole">
            <mc:AlternateContent xmlns:mc="http://schemas.openxmlformats.org/markup-compatibility/2006">
              <mc:Choice xmlns:v="urn:schemas-microsoft-com:vml" Requires="v">
                <p:oleObj spid="_x0000_s247855" name="Equation" r:id="rId4" imgW="901309" imgH="241195" progId="Equation.3">
                  <p:embed/>
                </p:oleObj>
              </mc:Choice>
              <mc:Fallback>
                <p:oleObj name="Equation" r:id="rId4" imgW="901309" imgH="241195"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93913" y="6207125"/>
                        <a:ext cx="10382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47814"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04925" y="4710113"/>
            <a:ext cx="2619375"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247815"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42988" y="1766888"/>
            <a:ext cx="3313112" cy="264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7816"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65738" y="1803400"/>
            <a:ext cx="2619375"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7817" name="Rectangle 7"/>
          <p:cNvSpPr>
            <a:spLocks noChangeArrowheads="1"/>
          </p:cNvSpPr>
          <p:nvPr/>
        </p:nvSpPr>
        <p:spPr bwMode="auto">
          <a:xfrm>
            <a:off x="1843088" y="2349500"/>
            <a:ext cx="260350" cy="269875"/>
          </a:xfrm>
          <a:prstGeom prst="rect">
            <a:avLst/>
          </a:prstGeom>
          <a:noFill/>
          <a:ln w="25400" cap="sq">
            <a:solidFill>
              <a:srgbClr val="FFFF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grpSp>
        <p:nvGrpSpPr>
          <p:cNvPr id="247818" name="Group 8"/>
          <p:cNvGrpSpPr>
            <a:grpSpLocks/>
          </p:cNvGrpSpPr>
          <p:nvPr/>
        </p:nvGrpSpPr>
        <p:grpSpPr bwMode="auto">
          <a:xfrm>
            <a:off x="5821363" y="2208213"/>
            <a:ext cx="73025" cy="73025"/>
            <a:chOff x="1292" y="2205"/>
            <a:chExt cx="46" cy="46"/>
          </a:xfrm>
        </p:grpSpPr>
        <p:sp>
          <p:nvSpPr>
            <p:cNvPr id="247835" name="Line 9"/>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47836" name="Line 10"/>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grpSp>
        <p:nvGrpSpPr>
          <p:cNvPr id="247819" name="Group 11"/>
          <p:cNvGrpSpPr>
            <a:grpSpLocks/>
          </p:cNvGrpSpPr>
          <p:nvPr/>
        </p:nvGrpSpPr>
        <p:grpSpPr bwMode="auto">
          <a:xfrm>
            <a:off x="1943100" y="2451100"/>
            <a:ext cx="73025" cy="73025"/>
            <a:chOff x="1292" y="2205"/>
            <a:chExt cx="46" cy="46"/>
          </a:xfrm>
        </p:grpSpPr>
        <p:sp>
          <p:nvSpPr>
            <p:cNvPr id="247833" name="Line 12"/>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47834" name="Line 13"/>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pic>
        <p:nvPicPr>
          <p:cNvPr id="247820" name="Picture 1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27650" y="4683125"/>
            <a:ext cx="2562225"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247821" name="Rectangle 15"/>
          <p:cNvSpPr>
            <a:spLocks noChangeArrowheads="1"/>
          </p:cNvSpPr>
          <p:nvPr/>
        </p:nvSpPr>
        <p:spPr bwMode="auto">
          <a:xfrm>
            <a:off x="5472113" y="4756150"/>
            <a:ext cx="2303462" cy="1116013"/>
          </a:xfrm>
          <a:prstGeom prst="rect">
            <a:avLst/>
          </a:prstGeom>
          <a:solidFill>
            <a:schemeClr val="tx1"/>
          </a:solidFill>
          <a:ln>
            <a:noFill/>
          </a:ln>
          <a:extLs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graphicFrame>
        <p:nvGraphicFramePr>
          <p:cNvPr id="247822" name="Object 5"/>
          <p:cNvGraphicFramePr>
            <a:graphicFrameLocks noChangeAspect="1"/>
          </p:cNvGraphicFramePr>
          <p:nvPr/>
        </p:nvGraphicFramePr>
        <p:xfrm>
          <a:off x="5953125" y="6153150"/>
          <a:ext cx="1301750" cy="334963"/>
        </p:xfrm>
        <a:graphic>
          <a:graphicData uri="http://schemas.openxmlformats.org/presentationml/2006/ole">
            <mc:AlternateContent xmlns:mc="http://schemas.openxmlformats.org/markup-compatibility/2006">
              <mc:Choice xmlns:v="urn:schemas-microsoft-com:vml" Requires="v">
                <p:oleObj spid="_x0000_s247856" name="Equation" r:id="rId10" imgW="939392" imgH="241195" progId="Equation.3">
                  <p:embed/>
                </p:oleObj>
              </mc:Choice>
              <mc:Fallback>
                <p:oleObj name="Equation" r:id="rId10" imgW="939392" imgH="241195" progId="Equation.3">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53125" y="6153150"/>
                        <a:ext cx="1301750"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7823" name="Rectangle 17"/>
          <p:cNvSpPr>
            <a:spLocks noChangeArrowheads="1"/>
          </p:cNvSpPr>
          <p:nvPr/>
        </p:nvSpPr>
        <p:spPr bwMode="auto">
          <a:xfrm>
            <a:off x="1511300" y="4765675"/>
            <a:ext cx="2305050" cy="1150938"/>
          </a:xfrm>
          <a:prstGeom prst="rect">
            <a:avLst/>
          </a:prstGeom>
          <a:solidFill>
            <a:schemeClr val="tx1"/>
          </a:solidFill>
          <a:ln>
            <a:noFill/>
          </a:ln>
          <a:extLs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47824" name="Line 19"/>
          <p:cNvSpPr>
            <a:spLocks noChangeShapeType="1"/>
          </p:cNvSpPr>
          <p:nvPr/>
        </p:nvSpPr>
        <p:spPr bwMode="auto">
          <a:xfrm flipH="1">
            <a:off x="1763713" y="2630488"/>
            <a:ext cx="215900" cy="2052637"/>
          </a:xfrm>
          <a:prstGeom prst="line">
            <a:avLst/>
          </a:prstGeom>
          <a:noFill/>
          <a:ln w="19050" cap="sq">
            <a:solidFill>
              <a:srgbClr val="FF00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47825" name="Rectangle 20"/>
          <p:cNvSpPr>
            <a:spLocks noChangeArrowheads="1"/>
          </p:cNvSpPr>
          <p:nvPr/>
        </p:nvSpPr>
        <p:spPr bwMode="auto">
          <a:xfrm>
            <a:off x="5722938" y="2106613"/>
            <a:ext cx="260350" cy="269875"/>
          </a:xfrm>
          <a:prstGeom prst="rect">
            <a:avLst/>
          </a:prstGeom>
          <a:noFill/>
          <a:ln w="25400" cap="sq">
            <a:solidFill>
              <a:srgbClr val="FFFF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47826" name="Line 21"/>
          <p:cNvSpPr>
            <a:spLocks noChangeShapeType="1"/>
          </p:cNvSpPr>
          <p:nvPr/>
        </p:nvSpPr>
        <p:spPr bwMode="auto">
          <a:xfrm flipH="1">
            <a:off x="5795963" y="2343150"/>
            <a:ext cx="107950" cy="2663825"/>
          </a:xfrm>
          <a:prstGeom prst="line">
            <a:avLst/>
          </a:prstGeom>
          <a:noFill/>
          <a:ln w="19050" cap="sq">
            <a:solidFill>
              <a:srgbClr val="FF00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47827" name="Oval 22"/>
          <p:cNvSpPr>
            <a:spLocks noChangeArrowheads="1"/>
          </p:cNvSpPr>
          <p:nvPr/>
        </p:nvSpPr>
        <p:spPr bwMode="auto">
          <a:xfrm>
            <a:off x="1511300" y="51149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47828" name="Oval 23"/>
          <p:cNvSpPr>
            <a:spLocks noChangeArrowheads="1"/>
          </p:cNvSpPr>
          <p:nvPr/>
        </p:nvSpPr>
        <p:spPr bwMode="auto">
          <a:xfrm>
            <a:off x="5534025" y="56467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47829" name="Oval 24"/>
          <p:cNvSpPr>
            <a:spLocks noChangeArrowheads="1"/>
          </p:cNvSpPr>
          <p:nvPr/>
        </p:nvSpPr>
        <p:spPr bwMode="auto">
          <a:xfrm>
            <a:off x="1619250" y="482758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47830" name="Oval 25"/>
          <p:cNvSpPr>
            <a:spLocks noChangeArrowheads="1"/>
          </p:cNvSpPr>
          <p:nvPr/>
        </p:nvSpPr>
        <p:spPr bwMode="auto">
          <a:xfrm>
            <a:off x="5651500" y="53673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47831" name="Oval 26"/>
          <p:cNvSpPr>
            <a:spLocks noChangeArrowheads="1"/>
          </p:cNvSpPr>
          <p:nvPr/>
        </p:nvSpPr>
        <p:spPr bwMode="auto">
          <a:xfrm>
            <a:off x="1727200" y="47450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47832" name="Oval 27"/>
          <p:cNvSpPr>
            <a:spLocks noChangeArrowheads="1"/>
          </p:cNvSpPr>
          <p:nvPr/>
        </p:nvSpPr>
        <p:spPr bwMode="auto">
          <a:xfrm>
            <a:off x="5795963" y="5114925"/>
            <a:ext cx="36512" cy="36513"/>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9858" name="Title 1"/>
          <p:cNvSpPr>
            <a:spLocks noGrp="1"/>
          </p:cNvSpPr>
          <p:nvPr>
            <p:ph type="title"/>
          </p:nvPr>
        </p:nvSpPr>
        <p:spPr/>
        <p:txBody>
          <a:bodyPr/>
          <a:lstStyle/>
          <a:p>
            <a:r>
              <a:rPr lang="en-US" altLang="en-US"/>
              <a:t>Automatic Scale Selection</a:t>
            </a:r>
            <a:endParaRPr lang="de-CH" altLang="en-US"/>
          </a:p>
        </p:txBody>
      </p:sp>
      <p:sp>
        <p:nvSpPr>
          <p:cNvPr id="249859" name="Content Placeholder 2"/>
          <p:cNvSpPr>
            <a:spLocks noGrp="1"/>
          </p:cNvSpPr>
          <p:nvPr>
            <p:ph idx="1"/>
          </p:nvPr>
        </p:nvSpPr>
        <p:spPr/>
        <p:txBody>
          <a:bodyPr/>
          <a:lstStyle/>
          <a:p>
            <a:r>
              <a:rPr lang="en-US" altLang="en-US" sz="2400"/>
              <a:t>Function responses for increasing scale (scale signature) </a:t>
            </a:r>
            <a:endParaRPr lang="de-CH" altLang="en-US" sz="2400"/>
          </a:p>
          <a:p>
            <a:endParaRPr lang="de-CH" altLang="en-US" sz="2400"/>
          </a:p>
        </p:txBody>
      </p:sp>
      <p:sp>
        <p:nvSpPr>
          <p:cNvPr id="13319" name="Footer Placeholder 4"/>
          <p:cNvSpPr>
            <a:spLocks noGrp="1"/>
          </p:cNvSpPr>
          <p:nvPr>
            <p:ph type="ftr" sz="quarter" idx="11"/>
          </p:nvPr>
        </p:nvSpPr>
        <p:spPr/>
        <p:txBody>
          <a:bodyPr/>
          <a:lstStyle/>
          <a:p>
            <a:pPr>
              <a:defRPr/>
            </a:pPr>
            <a:r>
              <a:rPr lang="de-DE"/>
              <a:t>K. Grauman, B. Leibe</a:t>
            </a:r>
          </a:p>
        </p:txBody>
      </p:sp>
      <p:graphicFrame>
        <p:nvGraphicFramePr>
          <p:cNvPr id="249861" name="Object 4"/>
          <p:cNvGraphicFramePr>
            <a:graphicFrameLocks noChangeAspect="1"/>
          </p:cNvGraphicFramePr>
          <p:nvPr/>
        </p:nvGraphicFramePr>
        <p:xfrm>
          <a:off x="2093913" y="6207125"/>
          <a:ext cx="1038225" cy="277813"/>
        </p:xfrm>
        <a:graphic>
          <a:graphicData uri="http://schemas.openxmlformats.org/presentationml/2006/ole">
            <mc:AlternateContent xmlns:mc="http://schemas.openxmlformats.org/markup-compatibility/2006">
              <mc:Choice xmlns:v="urn:schemas-microsoft-com:vml" Requires="v">
                <p:oleObj spid="_x0000_s249905" name="Equation" r:id="rId4" imgW="901309" imgH="241195" progId="Equation.3">
                  <p:embed/>
                </p:oleObj>
              </mc:Choice>
              <mc:Fallback>
                <p:oleObj name="Equation" r:id="rId4" imgW="901309" imgH="241195"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93913" y="6207125"/>
                        <a:ext cx="10382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49862"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04925" y="4710113"/>
            <a:ext cx="2619375"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249863"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42988" y="1766888"/>
            <a:ext cx="3313112" cy="264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9864"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65738" y="1803400"/>
            <a:ext cx="2619375"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9865" name="Rectangle 7"/>
          <p:cNvSpPr>
            <a:spLocks noChangeArrowheads="1"/>
          </p:cNvSpPr>
          <p:nvPr/>
        </p:nvSpPr>
        <p:spPr bwMode="auto">
          <a:xfrm>
            <a:off x="1804988" y="2311400"/>
            <a:ext cx="325437" cy="344488"/>
          </a:xfrm>
          <a:prstGeom prst="rect">
            <a:avLst/>
          </a:prstGeom>
          <a:noFill/>
          <a:ln w="25400" cap="sq">
            <a:solidFill>
              <a:srgbClr val="FFFF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grpSp>
        <p:nvGrpSpPr>
          <p:cNvPr id="249866" name="Group 8"/>
          <p:cNvGrpSpPr>
            <a:grpSpLocks/>
          </p:cNvGrpSpPr>
          <p:nvPr/>
        </p:nvGrpSpPr>
        <p:grpSpPr bwMode="auto">
          <a:xfrm>
            <a:off x="5821363" y="2208213"/>
            <a:ext cx="73025" cy="73025"/>
            <a:chOff x="1292" y="2205"/>
            <a:chExt cx="46" cy="46"/>
          </a:xfrm>
        </p:grpSpPr>
        <p:sp>
          <p:nvSpPr>
            <p:cNvPr id="249885" name="Line 9"/>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49886" name="Line 10"/>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grpSp>
        <p:nvGrpSpPr>
          <p:cNvPr id="249867" name="Group 11"/>
          <p:cNvGrpSpPr>
            <a:grpSpLocks/>
          </p:cNvGrpSpPr>
          <p:nvPr/>
        </p:nvGrpSpPr>
        <p:grpSpPr bwMode="auto">
          <a:xfrm>
            <a:off x="1943100" y="2451100"/>
            <a:ext cx="73025" cy="73025"/>
            <a:chOff x="1292" y="2205"/>
            <a:chExt cx="46" cy="46"/>
          </a:xfrm>
        </p:grpSpPr>
        <p:sp>
          <p:nvSpPr>
            <p:cNvPr id="249883" name="Line 12"/>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49884" name="Line 13"/>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pic>
        <p:nvPicPr>
          <p:cNvPr id="249868" name="Picture 1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27650" y="4683125"/>
            <a:ext cx="2562225"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249869" name="Rectangle 15"/>
          <p:cNvSpPr>
            <a:spLocks noChangeArrowheads="1"/>
          </p:cNvSpPr>
          <p:nvPr/>
        </p:nvSpPr>
        <p:spPr bwMode="auto">
          <a:xfrm>
            <a:off x="5472113" y="4756150"/>
            <a:ext cx="2303462" cy="1116013"/>
          </a:xfrm>
          <a:prstGeom prst="rect">
            <a:avLst/>
          </a:prstGeom>
          <a:solidFill>
            <a:schemeClr val="tx1"/>
          </a:solidFill>
          <a:ln>
            <a:noFill/>
          </a:ln>
          <a:extLs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graphicFrame>
        <p:nvGraphicFramePr>
          <p:cNvPr id="249870" name="Object 5"/>
          <p:cNvGraphicFramePr>
            <a:graphicFrameLocks noChangeAspect="1"/>
          </p:cNvGraphicFramePr>
          <p:nvPr/>
        </p:nvGraphicFramePr>
        <p:xfrm>
          <a:off x="5953125" y="6153150"/>
          <a:ext cx="1301750" cy="334963"/>
        </p:xfrm>
        <a:graphic>
          <a:graphicData uri="http://schemas.openxmlformats.org/presentationml/2006/ole">
            <mc:AlternateContent xmlns:mc="http://schemas.openxmlformats.org/markup-compatibility/2006">
              <mc:Choice xmlns:v="urn:schemas-microsoft-com:vml" Requires="v">
                <p:oleObj spid="_x0000_s249906" name="Equation" r:id="rId10" imgW="939392" imgH="241195" progId="Equation.3">
                  <p:embed/>
                </p:oleObj>
              </mc:Choice>
              <mc:Fallback>
                <p:oleObj name="Equation" r:id="rId10" imgW="939392" imgH="241195" progId="Equation.3">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53125" y="6153150"/>
                        <a:ext cx="1301750"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9871" name="Rectangle 17"/>
          <p:cNvSpPr>
            <a:spLocks noChangeArrowheads="1"/>
          </p:cNvSpPr>
          <p:nvPr/>
        </p:nvSpPr>
        <p:spPr bwMode="auto">
          <a:xfrm>
            <a:off x="1511300" y="4765675"/>
            <a:ext cx="2305050" cy="1150938"/>
          </a:xfrm>
          <a:prstGeom prst="rect">
            <a:avLst/>
          </a:prstGeom>
          <a:solidFill>
            <a:schemeClr val="tx1"/>
          </a:solidFill>
          <a:ln>
            <a:noFill/>
          </a:ln>
          <a:extLs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49872" name="Line 19"/>
          <p:cNvSpPr>
            <a:spLocks noChangeShapeType="1"/>
          </p:cNvSpPr>
          <p:nvPr/>
        </p:nvSpPr>
        <p:spPr bwMode="auto">
          <a:xfrm flipH="1">
            <a:off x="1908175" y="2630488"/>
            <a:ext cx="71438" cy="2160587"/>
          </a:xfrm>
          <a:prstGeom prst="line">
            <a:avLst/>
          </a:prstGeom>
          <a:noFill/>
          <a:ln w="19050" cap="sq">
            <a:solidFill>
              <a:srgbClr val="FF00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49873" name="Rectangle 20"/>
          <p:cNvSpPr>
            <a:spLocks noChangeArrowheads="1"/>
          </p:cNvSpPr>
          <p:nvPr/>
        </p:nvSpPr>
        <p:spPr bwMode="auto">
          <a:xfrm>
            <a:off x="5684838" y="2068513"/>
            <a:ext cx="325437" cy="344487"/>
          </a:xfrm>
          <a:prstGeom prst="rect">
            <a:avLst/>
          </a:prstGeom>
          <a:noFill/>
          <a:ln w="25400" cap="sq">
            <a:solidFill>
              <a:srgbClr val="FFFF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49874" name="Line 21"/>
          <p:cNvSpPr>
            <a:spLocks noChangeShapeType="1"/>
          </p:cNvSpPr>
          <p:nvPr/>
        </p:nvSpPr>
        <p:spPr bwMode="auto">
          <a:xfrm>
            <a:off x="5903913" y="2343150"/>
            <a:ext cx="73025" cy="2520950"/>
          </a:xfrm>
          <a:prstGeom prst="line">
            <a:avLst/>
          </a:prstGeom>
          <a:noFill/>
          <a:ln w="19050" cap="sq">
            <a:solidFill>
              <a:srgbClr val="FF00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49875" name="Oval 22"/>
          <p:cNvSpPr>
            <a:spLocks noChangeArrowheads="1"/>
          </p:cNvSpPr>
          <p:nvPr/>
        </p:nvSpPr>
        <p:spPr bwMode="auto">
          <a:xfrm>
            <a:off x="1511300" y="51149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49876" name="Oval 23"/>
          <p:cNvSpPr>
            <a:spLocks noChangeArrowheads="1"/>
          </p:cNvSpPr>
          <p:nvPr/>
        </p:nvSpPr>
        <p:spPr bwMode="auto">
          <a:xfrm>
            <a:off x="5534025" y="56467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49877" name="Oval 24"/>
          <p:cNvSpPr>
            <a:spLocks noChangeArrowheads="1"/>
          </p:cNvSpPr>
          <p:nvPr/>
        </p:nvSpPr>
        <p:spPr bwMode="auto">
          <a:xfrm>
            <a:off x="1584325" y="48990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49878" name="Oval 25"/>
          <p:cNvSpPr>
            <a:spLocks noChangeArrowheads="1"/>
          </p:cNvSpPr>
          <p:nvPr/>
        </p:nvSpPr>
        <p:spPr bwMode="auto">
          <a:xfrm>
            <a:off x="5651500" y="53673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49879" name="Oval 26"/>
          <p:cNvSpPr>
            <a:spLocks noChangeArrowheads="1"/>
          </p:cNvSpPr>
          <p:nvPr/>
        </p:nvSpPr>
        <p:spPr bwMode="auto">
          <a:xfrm>
            <a:off x="1727200" y="47450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49880" name="Oval 27"/>
          <p:cNvSpPr>
            <a:spLocks noChangeArrowheads="1"/>
          </p:cNvSpPr>
          <p:nvPr/>
        </p:nvSpPr>
        <p:spPr bwMode="auto">
          <a:xfrm>
            <a:off x="5795963" y="5114925"/>
            <a:ext cx="36512" cy="36513"/>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49881" name="Oval 28"/>
          <p:cNvSpPr>
            <a:spLocks noChangeArrowheads="1"/>
          </p:cNvSpPr>
          <p:nvPr/>
        </p:nvSpPr>
        <p:spPr bwMode="auto">
          <a:xfrm>
            <a:off x="5975350" y="49355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49882" name="Oval 29"/>
          <p:cNvSpPr>
            <a:spLocks noChangeArrowheads="1"/>
          </p:cNvSpPr>
          <p:nvPr/>
        </p:nvSpPr>
        <p:spPr bwMode="auto">
          <a:xfrm>
            <a:off x="1906588" y="4846638"/>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1906" name="Title 1"/>
          <p:cNvSpPr>
            <a:spLocks noGrp="1"/>
          </p:cNvSpPr>
          <p:nvPr>
            <p:ph type="title"/>
          </p:nvPr>
        </p:nvSpPr>
        <p:spPr/>
        <p:txBody>
          <a:bodyPr/>
          <a:lstStyle/>
          <a:p>
            <a:r>
              <a:rPr lang="en-US" altLang="en-US"/>
              <a:t>Automatic Scale Selection</a:t>
            </a:r>
            <a:endParaRPr lang="de-CH" altLang="en-US"/>
          </a:p>
        </p:txBody>
      </p:sp>
      <p:sp>
        <p:nvSpPr>
          <p:cNvPr id="251907" name="Content Placeholder 2"/>
          <p:cNvSpPr>
            <a:spLocks noGrp="1"/>
          </p:cNvSpPr>
          <p:nvPr>
            <p:ph idx="1"/>
          </p:nvPr>
        </p:nvSpPr>
        <p:spPr/>
        <p:txBody>
          <a:bodyPr/>
          <a:lstStyle/>
          <a:p>
            <a:r>
              <a:rPr lang="en-US" altLang="en-US" sz="2400"/>
              <a:t>Function responses for increasing scale (scale signature) </a:t>
            </a:r>
            <a:endParaRPr lang="de-CH" altLang="en-US" sz="2400"/>
          </a:p>
          <a:p>
            <a:endParaRPr lang="de-CH" altLang="en-US" sz="2400"/>
          </a:p>
        </p:txBody>
      </p:sp>
      <p:sp>
        <p:nvSpPr>
          <p:cNvPr id="14343" name="Footer Placeholder 4"/>
          <p:cNvSpPr>
            <a:spLocks noGrp="1"/>
          </p:cNvSpPr>
          <p:nvPr>
            <p:ph type="ftr" sz="quarter" idx="11"/>
          </p:nvPr>
        </p:nvSpPr>
        <p:spPr/>
        <p:txBody>
          <a:bodyPr/>
          <a:lstStyle/>
          <a:p>
            <a:pPr>
              <a:defRPr/>
            </a:pPr>
            <a:r>
              <a:rPr lang="de-DE"/>
              <a:t>K. Grauman, B. Leibe</a:t>
            </a:r>
          </a:p>
        </p:txBody>
      </p:sp>
      <p:graphicFrame>
        <p:nvGraphicFramePr>
          <p:cNvPr id="251909" name="Object 4"/>
          <p:cNvGraphicFramePr>
            <a:graphicFrameLocks noChangeAspect="1"/>
          </p:cNvGraphicFramePr>
          <p:nvPr/>
        </p:nvGraphicFramePr>
        <p:xfrm>
          <a:off x="2093913" y="6207125"/>
          <a:ext cx="1038225" cy="277813"/>
        </p:xfrm>
        <a:graphic>
          <a:graphicData uri="http://schemas.openxmlformats.org/presentationml/2006/ole">
            <mc:AlternateContent xmlns:mc="http://schemas.openxmlformats.org/markup-compatibility/2006">
              <mc:Choice xmlns:v="urn:schemas-microsoft-com:vml" Requires="v">
                <p:oleObj spid="_x0000_s251972" name="Equation" r:id="rId4" imgW="901309" imgH="241195" progId="Equation.3">
                  <p:embed/>
                </p:oleObj>
              </mc:Choice>
              <mc:Fallback>
                <p:oleObj name="Equation" r:id="rId4" imgW="901309" imgH="241195"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93913" y="6207125"/>
                        <a:ext cx="10382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5191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04925" y="4710113"/>
            <a:ext cx="2619375"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251911"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42988" y="1766888"/>
            <a:ext cx="3313112" cy="264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1912"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65738" y="1803400"/>
            <a:ext cx="2619375"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1913" name="Rectangle 7"/>
          <p:cNvSpPr>
            <a:spLocks noChangeArrowheads="1"/>
          </p:cNvSpPr>
          <p:nvPr/>
        </p:nvSpPr>
        <p:spPr bwMode="auto">
          <a:xfrm>
            <a:off x="1481138" y="2032000"/>
            <a:ext cx="939800" cy="958850"/>
          </a:xfrm>
          <a:prstGeom prst="rect">
            <a:avLst/>
          </a:prstGeom>
          <a:noFill/>
          <a:ln w="25400" cap="sq">
            <a:solidFill>
              <a:srgbClr val="FFFF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grpSp>
        <p:nvGrpSpPr>
          <p:cNvPr id="251914" name="Group 8"/>
          <p:cNvGrpSpPr>
            <a:grpSpLocks/>
          </p:cNvGrpSpPr>
          <p:nvPr/>
        </p:nvGrpSpPr>
        <p:grpSpPr bwMode="auto">
          <a:xfrm>
            <a:off x="5821363" y="2208213"/>
            <a:ext cx="73025" cy="73025"/>
            <a:chOff x="1292" y="2205"/>
            <a:chExt cx="46" cy="46"/>
          </a:xfrm>
        </p:grpSpPr>
        <p:sp>
          <p:nvSpPr>
            <p:cNvPr id="251952" name="Line 9"/>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51953" name="Line 10"/>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grpSp>
        <p:nvGrpSpPr>
          <p:cNvPr id="251915" name="Group 11"/>
          <p:cNvGrpSpPr>
            <a:grpSpLocks/>
          </p:cNvGrpSpPr>
          <p:nvPr/>
        </p:nvGrpSpPr>
        <p:grpSpPr bwMode="auto">
          <a:xfrm>
            <a:off x="1943100" y="2451100"/>
            <a:ext cx="73025" cy="73025"/>
            <a:chOff x="1292" y="2205"/>
            <a:chExt cx="46" cy="46"/>
          </a:xfrm>
        </p:grpSpPr>
        <p:sp>
          <p:nvSpPr>
            <p:cNvPr id="251950" name="Line 12"/>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51951" name="Line 13"/>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pic>
        <p:nvPicPr>
          <p:cNvPr id="251916" name="Picture 1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27650" y="4683125"/>
            <a:ext cx="2562225"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251917" name="Rectangle 15"/>
          <p:cNvSpPr>
            <a:spLocks noChangeArrowheads="1"/>
          </p:cNvSpPr>
          <p:nvPr/>
        </p:nvSpPr>
        <p:spPr bwMode="auto">
          <a:xfrm>
            <a:off x="5472113" y="4756150"/>
            <a:ext cx="2303462" cy="1116013"/>
          </a:xfrm>
          <a:prstGeom prst="rect">
            <a:avLst/>
          </a:prstGeom>
          <a:solidFill>
            <a:schemeClr val="tx1"/>
          </a:solidFill>
          <a:ln>
            <a:noFill/>
          </a:ln>
          <a:extLs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graphicFrame>
        <p:nvGraphicFramePr>
          <p:cNvPr id="251918" name="Object 5"/>
          <p:cNvGraphicFramePr>
            <a:graphicFrameLocks noChangeAspect="1"/>
          </p:cNvGraphicFramePr>
          <p:nvPr/>
        </p:nvGraphicFramePr>
        <p:xfrm>
          <a:off x="5953125" y="6153150"/>
          <a:ext cx="1301750" cy="334963"/>
        </p:xfrm>
        <a:graphic>
          <a:graphicData uri="http://schemas.openxmlformats.org/presentationml/2006/ole">
            <mc:AlternateContent xmlns:mc="http://schemas.openxmlformats.org/markup-compatibility/2006">
              <mc:Choice xmlns:v="urn:schemas-microsoft-com:vml" Requires="v">
                <p:oleObj spid="_x0000_s251973" name="Equation" r:id="rId10" imgW="939392" imgH="241195" progId="Equation.3">
                  <p:embed/>
                </p:oleObj>
              </mc:Choice>
              <mc:Fallback>
                <p:oleObj name="Equation" r:id="rId10" imgW="939392" imgH="241195" progId="Equation.3">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53125" y="6153150"/>
                        <a:ext cx="1301750"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51919" name="Rectangle 17"/>
          <p:cNvSpPr>
            <a:spLocks noChangeArrowheads="1"/>
          </p:cNvSpPr>
          <p:nvPr/>
        </p:nvSpPr>
        <p:spPr bwMode="auto">
          <a:xfrm>
            <a:off x="1511300" y="4765675"/>
            <a:ext cx="2305050" cy="1150938"/>
          </a:xfrm>
          <a:prstGeom prst="rect">
            <a:avLst/>
          </a:prstGeom>
          <a:solidFill>
            <a:schemeClr val="tx1"/>
          </a:solidFill>
          <a:ln>
            <a:noFill/>
          </a:ln>
          <a:extLs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1920" name="Line 19"/>
          <p:cNvSpPr>
            <a:spLocks noChangeShapeType="1"/>
          </p:cNvSpPr>
          <p:nvPr/>
        </p:nvSpPr>
        <p:spPr bwMode="auto">
          <a:xfrm>
            <a:off x="1979613" y="2630488"/>
            <a:ext cx="1692275" cy="3133725"/>
          </a:xfrm>
          <a:prstGeom prst="line">
            <a:avLst/>
          </a:prstGeom>
          <a:noFill/>
          <a:ln w="19050" cap="sq">
            <a:solidFill>
              <a:srgbClr val="FF00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51921" name="Rectangle 20"/>
          <p:cNvSpPr>
            <a:spLocks noChangeArrowheads="1"/>
          </p:cNvSpPr>
          <p:nvPr/>
        </p:nvSpPr>
        <p:spPr bwMode="auto">
          <a:xfrm>
            <a:off x="5360988" y="1789113"/>
            <a:ext cx="939800" cy="958850"/>
          </a:xfrm>
          <a:prstGeom prst="rect">
            <a:avLst/>
          </a:prstGeom>
          <a:noFill/>
          <a:ln w="25400" cap="sq">
            <a:solidFill>
              <a:srgbClr val="FFFF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1922" name="Line 21"/>
          <p:cNvSpPr>
            <a:spLocks noChangeShapeType="1"/>
          </p:cNvSpPr>
          <p:nvPr/>
        </p:nvSpPr>
        <p:spPr bwMode="auto">
          <a:xfrm>
            <a:off x="5903913" y="2343150"/>
            <a:ext cx="1692275" cy="2628900"/>
          </a:xfrm>
          <a:prstGeom prst="line">
            <a:avLst/>
          </a:prstGeom>
          <a:noFill/>
          <a:ln w="19050" cap="sq">
            <a:solidFill>
              <a:srgbClr val="FF00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51923" name="Oval 22"/>
          <p:cNvSpPr>
            <a:spLocks noChangeArrowheads="1"/>
          </p:cNvSpPr>
          <p:nvPr/>
        </p:nvSpPr>
        <p:spPr bwMode="auto">
          <a:xfrm>
            <a:off x="1511300" y="51149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1924" name="Oval 23"/>
          <p:cNvSpPr>
            <a:spLocks noChangeArrowheads="1"/>
          </p:cNvSpPr>
          <p:nvPr/>
        </p:nvSpPr>
        <p:spPr bwMode="auto">
          <a:xfrm>
            <a:off x="5534025" y="56467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1925" name="Oval 24"/>
          <p:cNvSpPr>
            <a:spLocks noChangeArrowheads="1"/>
          </p:cNvSpPr>
          <p:nvPr/>
        </p:nvSpPr>
        <p:spPr bwMode="auto">
          <a:xfrm>
            <a:off x="1584325" y="48990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1926" name="Oval 25"/>
          <p:cNvSpPr>
            <a:spLocks noChangeArrowheads="1"/>
          </p:cNvSpPr>
          <p:nvPr/>
        </p:nvSpPr>
        <p:spPr bwMode="auto">
          <a:xfrm>
            <a:off x="5651500" y="53673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1927" name="Oval 26"/>
          <p:cNvSpPr>
            <a:spLocks noChangeArrowheads="1"/>
          </p:cNvSpPr>
          <p:nvPr/>
        </p:nvSpPr>
        <p:spPr bwMode="auto">
          <a:xfrm>
            <a:off x="1727200" y="47450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1928" name="Oval 27"/>
          <p:cNvSpPr>
            <a:spLocks noChangeArrowheads="1"/>
          </p:cNvSpPr>
          <p:nvPr/>
        </p:nvSpPr>
        <p:spPr bwMode="auto">
          <a:xfrm>
            <a:off x="5795963" y="5114925"/>
            <a:ext cx="36512" cy="36513"/>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1929" name="Oval 28"/>
          <p:cNvSpPr>
            <a:spLocks noChangeArrowheads="1"/>
          </p:cNvSpPr>
          <p:nvPr/>
        </p:nvSpPr>
        <p:spPr bwMode="auto">
          <a:xfrm>
            <a:off x="5975350" y="49355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1930" name="Oval 29"/>
          <p:cNvSpPr>
            <a:spLocks noChangeArrowheads="1"/>
          </p:cNvSpPr>
          <p:nvPr/>
        </p:nvSpPr>
        <p:spPr bwMode="auto">
          <a:xfrm>
            <a:off x="1906588" y="4846638"/>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1931" name="Oval 30"/>
          <p:cNvSpPr>
            <a:spLocks noChangeArrowheads="1"/>
          </p:cNvSpPr>
          <p:nvPr/>
        </p:nvSpPr>
        <p:spPr bwMode="auto">
          <a:xfrm>
            <a:off x="2051050" y="50260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1932" name="Oval 31"/>
          <p:cNvSpPr>
            <a:spLocks noChangeArrowheads="1"/>
          </p:cNvSpPr>
          <p:nvPr/>
        </p:nvSpPr>
        <p:spPr bwMode="auto">
          <a:xfrm>
            <a:off x="2230438" y="5222875"/>
            <a:ext cx="36512" cy="36513"/>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1933" name="Oval 32"/>
          <p:cNvSpPr>
            <a:spLocks noChangeArrowheads="1"/>
          </p:cNvSpPr>
          <p:nvPr/>
        </p:nvSpPr>
        <p:spPr bwMode="auto">
          <a:xfrm>
            <a:off x="2409825" y="53673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1934" name="Oval 33"/>
          <p:cNvSpPr>
            <a:spLocks noChangeArrowheads="1"/>
          </p:cNvSpPr>
          <p:nvPr/>
        </p:nvSpPr>
        <p:spPr bwMode="auto">
          <a:xfrm>
            <a:off x="2590800" y="547528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1935" name="Oval 34"/>
          <p:cNvSpPr>
            <a:spLocks noChangeArrowheads="1"/>
          </p:cNvSpPr>
          <p:nvPr/>
        </p:nvSpPr>
        <p:spPr bwMode="auto">
          <a:xfrm>
            <a:off x="2770188" y="5548313"/>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1936" name="Oval 35"/>
          <p:cNvSpPr>
            <a:spLocks noChangeArrowheads="1"/>
          </p:cNvSpPr>
          <p:nvPr/>
        </p:nvSpPr>
        <p:spPr bwMode="auto">
          <a:xfrm>
            <a:off x="2949575" y="560070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1937" name="Oval 36"/>
          <p:cNvSpPr>
            <a:spLocks noChangeArrowheads="1"/>
          </p:cNvSpPr>
          <p:nvPr/>
        </p:nvSpPr>
        <p:spPr bwMode="auto">
          <a:xfrm>
            <a:off x="3128963" y="5656263"/>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1938" name="Oval 37"/>
          <p:cNvSpPr>
            <a:spLocks noChangeArrowheads="1"/>
          </p:cNvSpPr>
          <p:nvPr/>
        </p:nvSpPr>
        <p:spPr bwMode="auto">
          <a:xfrm>
            <a:off x="3308350" y="570865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1939" name="Oval 38"/>
          <p:cNvSpPr>
            <a:spLocks noChangeArrowheads="1"/>
          </p:cNvSpPr>
          <p:nvPr/>
        </p:nvSpPr>
        <p:spPr bwMode="auto">
          <a:xfrm>
            <a:off x="3487738" y="5764213"/>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1940" name="Oval 39"/>
          <p:cNvSpPr>
            <a:spLocks noChangeArrowheads="1"/>
          </p:cNvSpPr>
          <p:nvPr/>
        </p:nvSpPr>
        <p:spPr bwMode="auto">
          <a:xfrm>
            <a:off x="3667125" y="583565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1941" name="Oval 40"/>
          <p:cNvSpPr>
            <a:spLocks noChangeArrowheads="1"/>
          </p:cNvSpPr>
          <p:nvPr/>
        </p:nvSpPr>
        <p:spPr bwMode="auto">
          <a:xfrm>
            <a:off x="6154738" y="4800600"/>
            <a:ext cx="36512" cy="36513"/>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1942" name="Oval 41"/>
          <p:cNvSpPr>
            <a:spLocks noChangeArrowheads="1"/>
          </p:cNvSpPr>
          <p:nvPr/>
        </p:nvSpPr>
        <p:spPr bwMode="auto">
          <a:xfrm>
            <a:off x="6334125" y="473710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1943" name="Oval 42"/>
          <p:cNvSpPr>
            <a:spLocks noChangeArrowheads="1"/>
          </p:cNvSpPr>
          <p:nvPr/>
        </p:nvSpPr>
        <p:spPr bwMode="auto">
          <a:xfrm>
            <a:off x="6513513" y="4719638"/>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1944" name="Oval 43"/>
          <p:cNvSpPr>
            <a:spLocks noChangeArrowheads="1"/>
          </p:cNvSpPr>
          <p:nvPr/>
        </p:nvSpPr>
        <p:spPr bwMode="auto">
          <a:xfrm>
            <a:off x="6692900" y="475615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1945" name="Oval 44"/>
          <p:cNvSpPr>
            <a:spLocks noChangeArrowheads="1"/>
          </p:cNvSpPr>
          <p:nvPr/>
        </p:nvSpPr>
        <p:spPr bwMode="auto">
          <a:xfrm>
            <a:off x="6872288" y="4800600"/>
            <a:ext cx="36512" cy="36513"/>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1946" name="Oval 45"/>
          <p:cNvSpPr>
            <a:spLocks noChangeArrowheads="1"/>
          </p:cNvSpPr>
          <p:nvPr/>
        </p:nvSpPr>
        <p:spPr bwMode="auto">
          <a:xfrm>
            <a:off x="7051675" y="486410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1947" name="Oval 46"/>
          <p:cNvSpPr>
            <a:spLocks noChangeArrowheads="1"/>
          </p:cNvSpPr>
          <p:nvPr/>
        </p:nvSpPr>
        <p:spPr bwMode="auto">
          <a:xfrm>
            <a:off x="7231063" y="4935538"/>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1948" name="Oval 47"/>
          <p:cNvSpPr>
            <a:spLocks noChangeArrowheads="1"/>
          </p:cNvSpPr>
          <p:nvPr/>
        </p:nvSpPr>
        <p:spPr bwMode="auto">
          <a:xfrm>
            <a:off x="7410450" y="499745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1949" name="Oval 48"/>
          <p:cNvSpPr>
            <a:spLocks noChangeArrowheads="1"/>
          </p:cNvSpPr>
          <p:nvPr/>
        </p:nvSpPr>
        <p:spPr bwMode="auto">
          <a:xfrm>
            <a:off x="7589838" y="5053013"/>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3954" name="Title 1"/>
          <p:cNvSpPr>
            <a:spLocks noGrp="1"/>
          </p:cNvSpPr>
          <p:nvPr>
            <p:ph type="title"/>
          </p:nvPr>
        </p:nvSpPr>
        <p:spPr/>
        <p:txBody>
          <a:bodyPr/>
          <a:lstStyle/>
          <a:p>
            <a:r>
              <a:rPr lang="en-US" altLang="en-US"/>
              <a:t>Automatic Scale Selection</a:t>
            </a:r>
            <a:endParaRPr lang="de-CH" altLang="en-US"/>
          </a:p>
        </p:txBody>
      </p:sp>
      <p:sp>
        <p:nvSpPr>
          <p:cNvPr id="253955" name="Content Placeholder 2"/>
          <p:cNvSpPr>
            <a:spLocks noGrp="1"/>
          </p:cNvSpPr>
          <p:nvPr>
            <p:ph idx="1"/>
          </p:nvPr>
        </p:nvSpPr>
        <p:spPr/>
        <p:txBody>
          <a:bodyPr/>
          <a:lstStyle/>
          <a:p>
            <a:r>
              <a:rPr lang="en-US" altLang="en-US" sz="2400"/>
              <a:t>Function responses for increasing scale (scale signature) </a:t>
            </a:r>
            <a:endParaRPr lang="de-CH" altLang="en-US" sz="2400"/>
          </a:p>
          <a:p>
            <a:endParaRPr lang="de-CH" altLang="en-US" sz="2400"/>
          </a:p>
        </p:txBody>
      </p:sp>
      <p:sp>
        <p:nvSpPr>
          <p:cNvPr id="15367" name="Footer Placeholder 4"/>
          <p:cNvSpPr>
            <a:spLocks noGrp="1"/>
          </p:cNvSpPr>
          <p:nvPr>
            <p:ph type="ftr" sz="quarter" idx="11"/>
          </p:nvPr>
        </p:nvSpPr>
        <p:spPr/>
        <p:txBody>
          <a:bodyPr/>
          <a:lstStyle/>
          <a:p>
            <a:pPr>
              <a:defRPr/>
            </a:pPr>
            <a:r>
              <a:rPr lang="de-DE"/>
              <a:t>K. Grauman, B. Leibe</a:t>
            </a:r>
          </a:p>
        </p:txBody>
      </p:sp>
      <p:graphicFrame>
        <p:nvGraphicFramePr>
          <p:cNvPr id="253957" name="Object 4"/>
          <p:cNvGraphicFramePr>
            <a:graphicFrameLocks noChangeAspect="1"/>
          </p:cNvGraphicFramePr>
          <p:nvPr/>
        </p:nvGraphicFramePr>
        <p:xfrm>
          <a:off x="2093913" y="6207125"/>
          <a:ext cx="1038225" cy="277813"/>
        </p:xfrm>
        <a:graphic>
          <a:graphicData uri="http://schemas.openxmlformats.org/presentationml/2006/ole">
            <mc:AlternateContent xmlns:mc="http://schemas.openxmlformats.org/markup-compatibility/2006">
              <mc:Choice xmlns:v="urn:schemas-microsoft-com:vml" Requires="v">
                <p:oleObj spid="_x0000_s254018" name="Equation" r:id="rId4" imgW="901309" imgH="241195" progId="Equation.3">
                  <p:embed/>
                </p:oleObj>
              </mc:Choice>
              <mc:Fallback>
                <p:oleObj name="Equation" r:id="rId4" imgW="901309" imgH="241195"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93913" y="6207125"/>
                        <a:ext cx="10382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5395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04925" y="4710113"/>
            <a:ext cx="2619375"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253959"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42988" y="1766888"/>
            <a:ext cx="3313112" cy="264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3960"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65738" y="1803400"/>
            <a:ext cx="2619375"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3961" name="Rectangle 7"/>
          <p:cNvSpPr>
            <a:spLocks noChangeArrowheads="1"/>
          </p:cNvSpPr>
          <p:nvPr/>
        </p:nvSpPr>
        <p:spPr bwMode="auto">
          <a:xfrm>
            <a:off x="1833563" y="2360613"/>
            <a:ext cx="261937" cy="260350"/>
          </a:xfrm>
          <a:prstGeom prst="rect">
            <a:avLst/>
          </a:prstGeom>
          <a:noFill/>
          <a:ln w="25400" cap="sq">
            <a:solidFill>
              <a:srgbClr val="FFFF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grpSp>
        <p:nvGrpSpPr>
          <p:cNvPr id="253962" name="Group 8"/>
          <p:cNvGrpSpPr>
            <a:grpSpLocks/>
          </p:cNvGrpSpPr>
          <p:nvPr/>
        </p:nvGrpSpPr>
        <p:grpSpPr bwMode="auto">
          <a:xfrm>
            <a:off x="5821363" y="2208213"/>
            <a:ext cx="73025" cy="73025"/>
            <a:chOff x="1292" y="2205"/>
            <a:chExt cx="46" cy="46"/>
          </a:xfrm>
        </p:grpSpPr>
        <p:sp>
          <p:nvSpPr>
            <p:cNvPr id="253998" name="Line 9"/>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53999" name="Line 10"/>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grpSp>
        <p:nvGrpSpPr>
          <p:cNvPr id="253963" name="Group 11"/>
          <p:cNvGrpSpPr>
            <a:grpSpLocks/>
          </p:cNvGrpSpPr>
          <p:nvPr/>
        </p:nvGrpSpPr>
        <p:grpSpPr bwMode="auto">
          <a:xfrm>
            <a:off x="1943100" y="2451100"/>
            <a:ext cx="73025" cy="73025"/>
            <a:chOff x="1292" y="2205"/>
            <a:chExt cx="46" cy="46"/>
          </a:xfrm>
        </p:grpSpPr>
        <p:sp>
          <p:nvSpPr>
            <p:cNvPr id="253996" name="Line 12"/>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53997" name="Line 13"/>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pic>
        <p:nvPicPr>
          <p:cNvPr id="253964" name="Picture 1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27650" y="4683125"/>
            <a:ext cx="2562225"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graphicFrame>
        <p:nvGraphicFramePr>
          <p:cNvPr id="253965" name="Object 5"/>
          <p:cNvGraphicFramePr>
            <a:graphicFrameLocks noChangeAspect="1"/>
          </p:cNvGraphicFramePr>
          <p:nvPr/>
        </p:nvGraphicFramePr>
        <p:xfrm>
          <a:off x="5935663" y="6153150"/>
          <a:ext cx="1336675" cy="334963"/>
        </p:xfrm>
        <a:graphic>
          <a:graphicData uri="http://schemas.openxmlformats.org/presentationml/2006/ole">
            <mc:AlternateContent xmlns:mc="http://schemas.openxmlformats.org/markup-compatibility/2006">
              <mc:Choice xmlns:v="urn:schemas-microsoft-com:vml" Requires="v">
                <p:oleObj spid="_x0000_s254019" name="Equation" r:id="rId10" imgW="965200" imgH="241300" progId="Equation.3">
                  <p:embed/>
                </p:oleObj>
              </mc:Choice>
              <mc:Fallback>
                <p:oleObj name="Equation" r:id="rId10" imgW="965200" imgH="241300" progId="Equation.3">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35663" y="6153150"/>
                        <a:ext cx="1336675"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53966" name="Line 19"/>
          <p:cNvSpPr>
            <a:spLocks noChangeShapeType="1"/>
          </p:cNvSpPr>
          <p:nvPr/>
        </p:nvSpPr>
        <p:spPr bwMode="auto">
          <a:xfrm flipH="1">
            <a:off x="1727200" y="2630488"/>
            <a:ext cx="252413" cy="2017712"/>
          </a:xfrm>
          <a:prstGeom prst="line">
            <a:avLst/>
          </a:prstGeom>
          <a:noFill/>
          <a:ln w="19050" cap="sq">
            <a:solidFill>
              <a:srgbClr val="FF00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53967" name="Rectangle 20"/>
          <p:cNvSpPr>
            <a:spLocks noChangeArrowheads="1"/>
          </p:cNvSpPr>
          <p:nvPr/>
        </p:nvSpPr>
        <p:spPr bwMode="auto">
          <a:xfrm>
            <a:off x="5632450" y="2046288"/>
            <a:ext cx="433388" cy="431800"/>
          </a:xfrm>
          <a:prstGeom prst="rect">
            <a:avLst/>
          </a:prstGeom>
          <a:noFill/>
          <a:ln w="25400" cap="sq">
            <a:solidFill>
              <a:srgbClr val="FFFF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3968" name="Line 21"/>
          <p:cNvSpPr>
            <a:spLocks noChangeShapeType="1"/>
          </p:cNvSpPr>
          <p:nvPr/>
        </p:nvSpPr>
        <p:spPr bwMode="auto">
          <a:xfrm>
            <a:off x="5903913" y="2343150"/>
            <a:ext cx="612775" cy="2305050"/>
          </a:xfrm>
          <a:prstGeom prst="line">
            <a:avLst/>
          </a:prstGeom>
          <a:noFill/>
          <a:ln w="19050" cap="sq">
            <a:solidFill>
              <a:srgbClr val="FF00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53969" name="Oval 22"/>
          <p:cNvSpPr>
            <a:spLocks noChangeArrowheads="1"/>
          </p:cNvSpPr>
          <p:nvPr/>
        </p:nvSpPr>
        <p:spPr bwMode="auto">
          <a:xfrm>
            <a:off x="1511300" y="51149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3970" name="Oval 23"/>
          <p:cNvSpPr>
            <a:spLocks noChangeArrowheads="1"/>
          </p:cNvSpPr>
          <p:nvPr/>
        </p:nvSpPr>
        <p:spPr bwMode="auto">
          <a:xfrm>
            <a:off x="5534025" y="56467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3971" name="Oval 24"/>
          <p:cNvSpPr>
            <a:spLocks noChangeArrowheads="1"/>
          </p:cNvSpPr>
          <p:nvPr/>
        </p:nvSpPr>
        <p:spPr bwMode="auto">
          <a:xfrm>
            <a:off x="1584325" y="48990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3972" name="Oval 25"/>
          <p:cNvSpPr>
            <a:spLocks noChangeArrowheads="1"/>
          </p:cNvSpPr>
          <p:nvPr/>
        </p:nvSpPr>
        <p:spPr bwMode="auto">
          <a:xfrm>
            <a:off x="5651500" y="53673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3973" name="Oval 26"/>
          <p:cNvSpPr>
            <a:spLocks noChangeArrowheads="1"/>
          </p:cNvSpPr>
          <p:nvPr/>
        </p:nvSpPr>
        <p:spPr bwMode="auto">
          <a:xfrm>
            <a:off x="1727200" y="47450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3974" name="Oval 27"/>
          <p:cNvSpPr>
            <a:spLocks noChangeArrowheads="1"/>
          </p:cNvSpPr>
          <p:nvPr/>
        </p:nvSpPr>
        <p:spPr bwMode="auto">
          <a:xfrm>
            <a:off x="5795963" y="5114925"/>
            <a:ext cx="36512" cy="36513"/>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3975" name="Oval 28"/>
          <p:cNvSpPr>
            <a:spLocks noChangeArrowheads="1"/>
          </p:cNvSpPr>
          <p:nvPr/>
        </p:nvSpPr>
        <p:spPr bwMode="auto">
          <a:xfrm>
            <a:off x="5975350" y="49355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3976" name="Oval 29"/>
          <p:cNvSpPr>
            <a:spLocks noChangeArrowheads="1"/>
          </p:cNvSpPr>
          <p:nvPr/>
        </p:nvSpPr>
        <p:spPr bwMode="auto">
          <a:xfrm>
            <a:off x="1906588" y="4846638"/>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3977" name="Oval 30"/>
          <p:cNvSpPr>
            <a:spLocks noChangeArrowheads="1"/>
          </p:cNvSpPr>
          <p:nvPr/>
        </p:nvSpPr>
        <p:spPr bwMode="auto">
          <a:xfrm>
            <a:off x="2051050" y="50260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3978" name="Oval 31"/>
          <p:cNvSpPr>
            <a:spLocks noChangeArrowheads="1"/>
          </p:cNvSpPr>
          <p:nvPr/>
        </p:nvSpPr>
        <p:spPr bwMode="auto">
          <a:xfrm>
            <a:off x="2230438" y="5222875"/>
            <a:ext cx="36512" cy="36513"/>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3979" name="Oval 32"/>
          <p:cNvSpPr>
            <a:spLocks noChangeArrowheads="1"/>
          </p:cNvSpPr>
          <p:nvPr/>
        </p:nvSpPr>
        <p:spPr bwMode="auto">
          <a:xfrm>
            <a:off x="2409825" y="53673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3980" name="Oval 33"/>
          <p:cNvSpPr>
            <a:spLocks noChangeArrowheads="1"/>
          </p:cNvSpPr>
          <p:nvPr/>
        </p:nvSpPr>
        <p:spPr bwMode="auto">
          <a:xfrm>
            <a:off x="2590800" y="547528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3981" name="Oval 34"/>
          <p:cNvSpPr>
            <a:spLocks noChangeArrowheads="1"/>
          </p:cNvSpPr>
          <p:nvPr/>
        </p:nvSpPr>
        <p:spPr bwMode="auto">
          <a:xfrm>
            <a:off x="2770188" y="5548313"/>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3982" name="Oval 35"/>
          <p:cNvSpPr>
            <a:spLocks noChangeArrowheads="1"/>
          </p:cNvSpPr>
          <p:nvPr/>
        </p:nvSpPr>
        <p:spPr bwMode="auto">
          <a:xfrm>
            <a:off x="2949575" y="560070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3983" name="Oval 36"/>
          <p:cNvSpPr>
            <a:spLocks noChangeArrowheads="1"/>
          </p:cNvSpPr>
          <p:nvPr/>
        </p:nvSpPr>
        <p:spPr bwMode="auto">
          <a:xfrm>
            <a:off x="3128963" y="5656263"/>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3984" name="Oval 37"/>
          <p:cNvSpPr>
            <a:spLocks noChangeArrowheads="1"/>
          </p:cNvSpPr>
          <p:nvPr/>
        </p:nvSpPr>
        <p:spPr bwMode="auto">
          <a:xfrm>
            <a:off x="3308350" y="570865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3985" name="Oval 38"/>
          <p:cNvSpPr>
            <a:spLocks noChangeArrowheads="1"/>
          </p:cNvSpPr>
          <p:nvPr/>
        </p:nvSpPr>
        <p:spPr bwMode="auto">
          <a:xfrm>
            <a:off x="3487738" y="5764213"/>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3986" name="Oval 39"/>
          <p:cNvSpPr>
            <a:spLocks noChangeArrowheads="1"/>
          </p:cNvSpPr>
          <p:nvPr/>
        </p:nvSpPr>
        <p:spPr bwMode="auto">
          <a:xfrm>
            <a:off x="3667125" y="583565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3987" name="Oval 40"/>
          <p:cNvSpPr>
            <a:spLocks noChangeArrowheads="1"/>
          </p:cNvSpPr>
          <p:nvPr/>
        </p:nvSpPr>
        <p:spPr bwMode="auto">
          <a:xfrm>
            <a:off x="6154738" y="4800600"/>
            <a:ext cx="36512" cy="36513"/>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3988" name="Oval 41"/>
          <p:cNvSpPr>
            <a:spLocks noChangeArrowheads="1"/>
          </p:cNvSpPr>
          <p:nvPr/>
        </p:nvSpPr>
        <p:spPr bwMode="auto">
          <a:xfrm>
            <a:off x="6334125" y="473710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3989" name="Oval 42"/>
          <p:cNvSpPr>
            <a:spLocks noChangeArrowheads="1"/>
          </p:cNvSpPr>
          <p:nvPr/>
        </p:nvSpPr>
        <p:spPr bwMode="auto">
          <a:xfrm>
            <a:off x="6513513" y="4719638"/>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3990" name="Oval 43"/>
          <p:cNvSpPr>
            <a:spLocks noChangeArrowheads="1"/>
          </p:cNvSpPr>
          <p:nvPr/>
        </p:nvSpPr>
        <p:spPr bwMode="auto">
          <a:xfrm>
            <a:off x="6692900" y="475615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3991" name="Oval 44"/>
          <p:cNvSpPr>
            <a:spLocks noChangeArrowheads="1"/>
          </p:cNvSpPr>
          <p:nvPr/>
        </p:nvSpPr>
        <p:spPr bwMode="auto">
          <a:xfrm>
            <a:off x="6872288" y="4800600"/>
            <a:ext cx="36512" cy="36513"/>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3992" name="Oval 45"/>
          <p:cNvSpPr>
            <a:spLocks noChangeArrowheads="1"/>
          </p:cNvSpPr>
          <p:nvPr/>
        </p:nvSpPr>
        <p:spPr bwMode="auto">
          <a:xfrm>
            <a:off x="7051675" y="486410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3993" name="Oval 46"/>
          <p:cNvSpPr>
            <a:spLocks noChangeArrowheads="1"/>
          </p:cNvSpPr>
          <p:nvPr/>
        </p:nvSpPr>
        <p:spPr bwMode="auto">
          <a:xfrm>
            <a:off x="7231063" y="4935538"/>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3994" name="Oval 47"/>
          <p:cNvSpPr>
            <a:spLocks noChangeArrowheads="1"/>
          </p:cNvSpPr>
          <p:nvPr/>
        </p:nvSpPr>
        <p:spPr bwMode="auto">
          <a:xfrm>
            <a:off x="7410450" y="499745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53995" name="Oval 48"/>
          <p:cNvSpPr>
            <a:spLocks noChangeArrowheads="1"/>
          </p:cNvSpPr>
          <p:nvPr/>
        </p:nvSpPr>
        <p:spPr bwMode="auto">
          <a:xfrm>
            <a:off x="7589838" y="5053013"/>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2770" name="Title 5"/>
          <p:cNvSpPr>
            <a:spLocks noGrp="1"/>
          </p:cNvSpPr>
          <p:nvPr>
            <p:ph type="title"/>
          </p:nvPr>
        </p:nvSpPr>
        <p:spPr>
          <a:xfrm>
            <a:off x="457200" y="381000"/>
            <a:ext cx="8686800" cy="609600"/>
          </a:xfrm>
        </p:spPr>
        <p:txBody>
          <a:bodyPr>
            <a:normAutofit fontScale="90000"/>
          </a:bodyPr>
          <a:lstStyle/>
          <a:p>
            <a:pPr eaLnBrk="1" hangingPunct="1">
              <a:defRPr/>
            </a:pPr>
            <a:r>
              <a:rPr lang="en-US"/>
              <a:t>What Is A Useful Signature Function?</a:t>
            </a:r>
            <a:endParaRPr lang="de-CH"/>
          </a:p>
        </p:txBody>
      </p:sp>
      <p:sp>
        <p:nvSpPr>
          <p:cNvPr id="256003" name="Content Placeholder 6"/>
          <p:cNvSpPr>
            <a:spLocks noGrp="1"/>
          </p:cNvSpPr>
          <p:nvPr>
            <p:ph idx="1"/>
          </p:nvPr>
        </p:nvSpPr>
        <p:spPr/>
        <p:txBody>
          <a:bodyPr/>
          <a:lstStyle/>
          <a:p>
            <a:pPr eaLnBrk="1" hangingPunct="1"/>
            <a:r>
              <a:rPr lang="en-US" altLang="en-US"/>
              <a:t>Difference-of-Gaussian = “blob” detector</a:t>
            </a:r>
            <a:endParaRPr lang="de-CH" altLang="en-US"/>
          </a:p>
        </p:txBody>
      </p:sp>
      <p:sp>
        <p:nvSpPr>
          <p:cNvPr id="34821" name="Footer Placeholder 4"/>
          <p:cNvSpPr>
            <a:spLocks noGrp="1"/>
          </p:cNvSpPr>
          <p:nvPr>
            <p:ph type="ftr" sz="quarter" idx="11"/>
          </p:nvPr>
        </p:nvSpPr>
        <p:spPr/>
        <p:txBody>
          <a:bodyPr/>
          <a:lstStyle/>
          <a:p>
            <a:pPr>
              <a:defRPr/>
            </a:pPr>
            <a:r>
              <a:rPr lang="de-DE"/>
              <a:t>K. Grauman, B. Leibe</a:t>
            </a:r>
          </a:p>
        </p:txBody>
      </p:sp>
      <p:pic>
        <p:nvPicPr>
          <p:cNvPr id="256005" name="Picture 27" descr="c-enhedg-laplap"/>
          <p:cNvPicPr>
            <a:picLocks noChangeAspect="1" noChangeArrowheads="1"/>
          </p:cNvPicPr>
          <p:nvPr/>
        </p:nvPicPr>
        <p:blipFill>
          <a:blip r:embed="rId2">
            <a:extLst>
              <a:ext uri="{28A0092B-C50C-407E-A947-70E740481C1C}">
                <a14:useLocalDpi xmlns:a14="http://schemas.microsoft.com/office/drawing/2010/main" val="0"/>
              </a:ext>
            </a:extLst>
          </a:blip>
          <a:srcRect t="21783"/>
          <a:stretch>
            <a:fillRect/>
          </a:stretch>
        </p:blipFill>
        <p:spPr bwMode="auto">
          <a:xfrm>
            <a:off x="1103313" y="1822450"/>
            <a:ext cx="1727200" cy="135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06" name="Picture 27" descr="c-enhedg-laplap"/>
          <p:cNvPicPr>
            <a:picLocks noChangeAspect="1" noChangeArrowheads="1"/>
          </p:cNvPicPr>
          <p:nvPr/>
        </p:nvPicPr>
        <p:blipFill>
          <a:blip r:embed="rId3" cstate="print">
            <a:extLst>
              <a:ext uri="{28A0092B-C50C-407E-A947-70E740481C1C}">
                <a14:useLocalDpi xmlns:a14="http://schemas.microsoft.com/office/drawing/2010/main" val="0"/>
              </a:ext>
            </a:extLst>
          </a:blip>
          <a:srcRect t="21783"/>
          <a:stretch>
            <a:fillRect/>
          </a:stretch>
        </p:blipFill>
        <p:spPr bwMode="auto">
          <a:xfrm>
            <a:off x="1581150" y="4232275"/>
            <a:ext cx="771525"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07" name="Picture 27" descr="c-enhedg-laplap"/>
          <p:cNvPicPr>
            <a:picLocks noChangeAspect="1" noChangeArrowheads="1"/>
          </p:cNvPicPr>
          <p:nvPr/>
        </p:nvPicPr>
        <p:blipFill>
          <a:blip r:embed="rId4" cstate="print">
            <a:extLst>
              <a:ext uri="{28A0092B-C50C-407E-A947-70E740481C1C}">
                <a14:useLocalDpi xmlns:a14="http://schemas.microsoft.com/office/drawing/2010/main" val="0"/>
              </a:ext>
            </a:extLst>
          </a:blip>
          <a:srcRect t="21783"/>
          <a:stretch>
            <a:fillRect/>
          </a:stretch>
        </p:blipFill>
        <p:spPr bwMode="auto">
          <a:xfrm>
            <a:off x="1736725" y="5035550"/>
            <a:ext cx="460375"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08" name="Picture 27" descr="c-enhedg-laplap"/>
          <p:cNvPicPr>
            <a:picLocks noChangeAspect="1" noChangeArrowheads="1"/>
          </p:cNvPicPr>
          <p:nvPr/>
        </p:nvPicPr>
        <p:blipFill>
          <a:blip r:embed="rId2" cstate="print">
            <a:extLst>
              <a:ext uri="{28A0092B-C50C-407E-A947-70E740481C1C}">
                <a14:useLocalDpi xmlns:a14="http://schemas.microsoft.com/office/drawing/2010/main" val="0"/>
              </a:ext>
            </a:extLst>
          </a:blip>
          <a:srcRect t="21783"/>
          <a:stretch>
            <a:fillRect/>
          </a:stretch>
        </p:blipFill>
        <p:spPr bwMode="auto">
          <a:xfrm>
            <a:off x="1290638" y="3063875"/>
            <a:ext cx="1352550" cy="105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8" name="Straight Arrow Connector 17"/>
          <p:cNvCxnSpPr/>
          <p:nvPr/>
        </p:nvCxnSpPr>
        <p:spPr>
          <a:xfrm rot="5400000" flipH="1" flipV="1">
            <a:off x="1285876" y="3684587"/>
            <a:ext cx="3687762" cy="3651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3111500" y="5546725"/>
            <a:ext cx="3833813" cy="0"/>
          </a:xfrm>
          <a:prstGeom prst="straightConnector1">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3622675" y="5948363"/>
            <a:ext cx="146050" cy="146050"/>
          </a:xfrm>
          <a:prstGeom prst="ellipse">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de-CH" sz="1800">
              <a:solidFill>
                <a:prstClr val="white"/>
              </a:solidFill>
            </a:endParaRPr>
          </a:p>
        </p:txBody>
      </p:sp>
      <p:sp>
        <p:nvSpPr>
          <p:cNvPr id="26" name="Oval 25"/>
          <p:cNvSpPr/>
          <p:nvPr/>
        </p:nvSpPr>
        <p:spPr>
          <a:xfrm>
            <a:off x="4648200" y="5802313"/>
            <a:ext cx="508000" cy="508000"/>
          </a:xfrm>
          <a:prstGeom prst="ellipse">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de-CH" sz="1800">
              <a:solidFill>
                <a:prstClr val="white"/>
              </a:solidFill>
            </a:endParaRPr>
          </a:p>
        </p:txBody>
      </p:sp>
      <p:sp>
        <p:nvSpPr>
          <p:cNvPr id="27" name="Oval 26"/>
          <p:cNvSpPr/>
          <p:nvPr/>
        </p:nvSpPr>
        <p:spPr>
          <a:xfrm>
            <a:off x="5922963" y="5619750"/>
            <a:ext cx="803275" cy="803275"/>
          </a:xfrm>
          <a:prstGeom prst="ellipse">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de-CH" sz="1800">
              <a:solidFill>
                <a:prstClr val="white"/>
              </a:solidFill>
            </a:endParaRPr>
          </a:p>
        </p:txBody>
      </p:sp>
      <p:sp>
        <p:nvSpPr>
          <p:cNvPr id="29" name="Freeform 28"/>
          <p:cNvSpPr/>
          <p:nvPr/>
        </p:nvSpPr>
        <p:spPr>
          <a:xfrm>
            <a:off x="2308194" y="3429000"/>
            <a:ext cx="3322683" cy="582982"/>
          </a:xfrm>
          <a:custGeom>
            <a:avLst/>
            <a:gdLst>
              <a:gd name="connsiteX0" fmla="*/ 0 w 2957689"/>
              <a:gd name="connsiteY0" fmla="*/ 551274 h 641585"/>
              <a:gd name="connsiteX1" fmla="*/ 699911 w 2957689"/>
              <a:gd name="connsiteY1" fmla="*/ 551274 h 641585"/>
              <a:gd name="connsiteX2" fmla="*/ 1027289 w 2957689"/>
              <a:gd name="connsiteY2" fmla="*/ 9407 h 641585"/>
              <a:gd name="connsiteX3" fmla="*/ 1241778 w 2957689"/>
              <a:gd name="connsiteY3" fmla="*/ 494830 h 641585"/>
              <a:gd name="connsiteX4" fmla="*/ 2957689 w 2957689"/>
              <a:gd name="connsiteY4" fmla="*/ 483541 h 641585"/>
              <a:gd name="connsiteX0" fmla="*/ 0 w 2957689"/>
              <a:gd name="connsiteY0" fmla="*/ 551274 h 641585"/>
              <a:gd name="connsiteX1" fmla="*/ 699911 w 2957689"/>
              <a:gd name="connsiteY1" fmla="*/ 551274 h 641585"/>
              <a:gd name="connsiteX2" fmla="*/ 1027289 w 2957689"/>
              <a:gd name="connsiteY2" fmla="*/ 9407 h 641585"/>
              <a:gd name="connsiteX3" fmla="*/ 1241778 w 2957689"/>
              <a:gd name="connsiteY3" fmla="*/ 494830 h 641585"/>
              <a:gd name="connsiteX4" fmla="*/ 2957689 w 2957689"/>
              <a:gd name="connsiteY4" fmla="*/ 483541 h 641585"/>
              <a:gd name="connsiteX0" fmla="*/ 0 w 2957689"/>
              <a:gd name="connsiteY0" fmla="*/ 581378 h 671689"/>
              <a:gd name="connsiteX1" fmla="*/ 699911 w 2957689"/>
              <a:gd name="connsiteY1" fmla="*/ 581378 h 671689"/>
              <a:gd name="connsiteX2" fmla="*/ 1027289 w 2957689"/>
              <a:gd name="connsiteY2" fmla="*/ 39511 h 671689"/>
              <a:gd name="connsiteX3" fmla="*/ 1215083 w 2957689"/>
              <a:gd name="connsiteY3" fmla="*/ 344311 h 671689"/>
              <a:gd name="connsiteX4" fmla="*/ 1241778 w 2957689"/>
              <a:gd name="connsiteY4" fmla="*/ 524934 h 671689"/>
              <a:gd name="connsiteX5" fmla="*/ 2957689 w 2957689"/>
              <a:gd name="connsiteY5" fmla="*/ 513645 h 671689"/>
              <a:gd name="connsiteX0" fmla="*/ 0 w 2957689"/>
              <a:gd name="connsiteY0" fmla="*/ 581378 h 671689"/>
              <a:gd name="connsiteX1" fmla="*/ 699911 w 2957689"/>
              <a:gd name="connsiteY1" fmla="*/ 581378 h 671689"/>
              <a:gd name="connsiteX2" fmla="*/ 1027289 w 2957689"/>
              <a:gd name="connsiteY2" fmla="*/ 39511 h 671689"/>
              <a:gd name="connsiteX3" fmla="*/ 1215083 w 2957689"/>
              <a:gd name="connsiteY3" fmla="*/ 344311 h 671689"/>
              <a:gd name="connsiteX4" fmla="*/ 1578270 w 2957689"/>
              <a:gd name="connsiteY4" fmla="*/ 524934 h 671689"/>
              <a:gd name="connsiteX5" fmla="*/ 2957689 w 2957689"/>
              <a:gd name="connsiteY5" fmla="*/ 513645 h 671689"/>
              <a:gd name="connsiteX0" fmla="*/ 0 w 2957689"/>
              <a:gd name="connsiteY0" fmla="*/ 557573 h 647884"/>
              <a:gd name="connsiteX1" fmla="*/ 699911 w 2957689"/>
              <a:gd name="connsiteY1" fmla="*/ 557573 h 647884"/>
              <a:gd name="connsiteX2" fmla="*/ 1027289 w 2957689"/>
              <a:gd name="connsiteY2" fmla="*/ 15706 h 647884"/>
              <a:gd name="connsiteX3" fmla="*/ 1215083 w 2957689"/>
              <a:gd name="connsiteY3" fmla="*/ 463336 h 647884"/>
              <a:gd name="connsiteX4" fmla="*/ 1578270 w 2957689"/>
              <a:gd name="connsiteY4" fmla="*/ 501129 h 647884"/>
              <a:gd name="connsiteX5" fmla="*/ 2957689 w 2957689"/>
              <a:gd name="connsiteY5" fmla="*/ 489840 h 647884"/>
              <a:gd name="connsiteX0" fmla="*/ 0 w 2957689"/>
              <a:gd name="connsiteY0" fmla="*/ 557573 h 647884"/>
              <a:gd name="connsiteX1" fmla="*/ 699911 w 2957689"/>
              <a:gd name="connsiteY1" fmla="*/ 557573 h 647884"/>
              <a:gd name="connsiteX2" fmla="*/ 1027289 w 2957689"/>
              <a:gd name="connsiteY2" fmla="*/ 15706 h 647884"/>
              <a:gd name="connsiteX3" fmla="*/ 1215083 w 2957689"/>
              <a:gd name="connsiteY3" fmla="*/ 463336 h 647884"/>
              <a:gd name="connsiteX4" fmla="*/ 1578270 w 2957689"/>
              <a:gd name="connsiteY4" fmla="*/ 501129 h 647884"/>
              <a:gd name="connsiteX5" fmla="*/ 2957689 w 2957689"/>
              <a:gd name="connsiteY5" fmla="*/ 489840 h 647884"/>
              <a:gd name="connsiteX0" fmla="*/ 0 w 2957689"/>
              <a:gd name="connsiteY0" fmla="*/ 557573 h 647884"/>
              <a:gd name="connsiteX1" fmla="*/ 699911 w 2957689"/>
              <a:gd name="connsiteY1" fmla="*/ 557573 h 647884"/>
              <a:gd name="connsiteX2" fmla="*/ 1027289 w 2957689"/>
              <a:gd name="connsiteY2" fmla="*/ 15706 h 647884"/>
              <a:gd name="connsiteX3" fmla="*/ 1215083 w 2957689"/>
              <a:gd name="connsiteY3" fmla="*/ 463336 h 647884"/>
              <a:gd name="connsiteX4" fmla="*/ 1578270 w 2957689"/>
              <a:gd name="connsiteY4" fmla="*/ 501129 h 647884"/>
              <a:gd name="connsiteX5" fmla="*/ 2957689 w 2957689"/>
              <a:gd name="connsiteY5" fmla="*/ 489840 h 647884"/>
              <a:gd name="connsiteX0" fmla="*/ 0 w 2957689"/>
              <a:gd name="connsiteY0" fmla="*/ 557573 h 602728"/>
              <a:gd name="connsiteX1" fmla="*/ 699911 w 2957689"/>
              <a:gd name="connsiteY1" fmla="*/ 557573 h 602728"/>
              <a:gd name="connsiteX2" fmla="*/ 1027289 w 2957689"/>
              <a:gd name="connsiteY2" fmla="*/ 15706 h 602728"/>
              <a:gd name="connsiteX3" fmla="*/ 1215083 w 2957689"/>
              <a:gd name="connsiteY3" fmla="*/ 463336 h 602728"/>
              <a:gd name="connsiteX4" fmla="*/ 1578270 w 2957689"/>
              <a:gd name="connsiteY4" fmla="*/ 501129 h 602728"/>
              <a:gd name="connsiteX5" fmla="*/ 2957689 w 2957689"/>
              <a:gd name="connsiteY5" fmla="*/ 489840 h 602728"/>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49966 h 598559"/>
              <a:gd name="connsiteX1" fmla="*/ 699911 w 2957689"/>
              <a:gd name="connsiteY1" fmla="*/ 549966 h 598559"/>
              <a:gd name="connsiteX2" fmla="*/ 1027289 w 2957689"/>
              <a:gd name="connsiteY2" fmla="*/ 8099 h 598559"/>
              <a:gd name="connsiteX3" fmla="*/ 1215083 w 2957689"/>
              <a:gd name="connsiteY3" fmla="*/ 598559 h 598559"/>
              <a:gd name="connsiteX4" fmla="*/ 1578270 w 2957689"/>
              <a:gd name="connsiteY4" fmla="*/ 493522 h 598559"/>
              <a:gd name="connsiteX5" fmla="*/ 2957689 w 2957689"/>
              <a:gd name="connsiteY5" fmla="*/ 482233 h 598559"/>
              <a:gd name="connsiteX0" fmla="*/ 0 w 2957689"/>
              <a:gd name="connsiteY0" fmla="*/ 549966 h 598559"/>
              <a:gd name="connsiteX1" fmla="*/ 699911 w 2957689"/>
              <a:gd name="connsiteY1" fmla="*/ 549966 h 598559"/>
              <a:gd name="connsiteX2" fmla="*/ 1027289 w 2957689"/>
              <a:gd name="connsiteY2" fmla="*/ 8099 h 598559"/>
              <a:gd name="connsiteX3" fmla="*/ 1215083 w 2957689"/>
              <a:gd name="connsiteY3" fmla="*/ 598559 h 598559"/>
              <a:gd name="connsiteX4" fmla="*/ 1578270 w 2957689"/>
              <a:gd name="connsiteY4" fmla="*/ 493522 h 598559"/>
              <a:gd name="connsiteX5" fmla="*/ 2957689 w 2957689"/>
              <a:gd name="connsiteY5" fmla="*/ 482233 h 598559"/>
              <a:gd name="connsiteX0" fmla="*/ 0 w 2957689"/>
              <a:gd name="connsiteY0" fmla="*/ 549966 h 696396"/>
              <a:gd name="connsiteX1" fmla="*/ 699911 w 2957689"/>
              <a:gd name="connsiteY1" fmla="*/ 549966 h 696396"/>
              <a:gd name="connsiteX2" fmla="*/ 1027289 w 2957689"/>
              <a:gd name="connsiteY2" fmla="*/ 8099 h 696396"/>
              <a:gd name="connsiteX3" fmla="*/ 1215083 w 2957689"/>
              <a:gd name="connsiteY3" fmla="*/ 598559 h 696396"/>
              <a:gd name="connsiteX4" fmla="*/ 1230489 w 2957689"/>
              <a:gd name="connsiteY4" fmla="*/ 595121 h 696396"/>
              <a:gd name="connsiteX5" fmla="*/ 1578270 w 2957689"/>
              <a:gd name="connsiteY5" fmla="*/ 493522 h 696396"/>
              <a:gd name="connsiteX6" fmla="*/ 2957689 w 2957689"/>
              <a:gd name="connsiteY6" fmla="*/ 482233 h 696396"/>
              <a:gd name="connsiteX0" fmla="*/ 0 w 2957689"/>
              <a:gd name="connsiteY0" fmla="*/ 549966 h 696396"/>
              <a:gd name="connsiteX1" fmla="*/ 699911 w 2957689"/>
              <a:gd name="connsiteY1" fmla="*/ 549966 h 696396"/>
              <a:gd name="connsiteX2" fmla="*/ 1027289 w 2957689"/>
              <a:gd name="connsiteY2" fmla="*/ 8099 h 696396"/>
              <a:gd name="connsiteX3" fmla="*/ 1215083 w 2957689"/>
              <a:gd name="connsiteY3" fmla="*/ 598559 h 696396"/>
              <a:gd name="connsiteX4" fmla="*/ 1230489 w 2957689"/>
              <a:gd name="connsiteY4" fmla="*/ 595121 h 696396"/>
              <a:gd name="connsiteX5" fmla="*/ 1578270 w 2957689"/>
              <a:gd name="connsiteY5" fmla="*/ 493522 h 696396"/>
              <a:gd name="connsiteX6" fmla="*/ 2957689 w 2957689"/>
              <a:gd name="connsiteY6" fmla="*/ 482233 h 696396"/>
              <a:gd name="connsiteX0" fmla="*/ 0 w 2957689"/>
              <a:gd name="connsiteY0" fmla="*/ 549966 h 696396"/>
              <a:gd name="connsiteX1" fmla="*/ 699911 w 2957689"/>
              <a:gd name="connsiteY1" fmla="*/ 549966 h 696396"/>
              <a:gd name="connsiteX2" fmla="*/ 1027289 w 2957689"/>
              <a:gd name="connsiteY2" fmla="*/ 8099 h 696396"/>
              <a:gd name="connsiteX3" fmla="*/ 1215083 w 2957689"/>
              <a:gd name="connsiteY3" fmla="*/ 598559 h 696396"/>
              <a:gd name="connsiteX4" fmla="*/ 1230489 w 2957689"/>
              <a:gd name="connsiteY4" fmla="*/ 595121 h 696396"/>
              <a:gd name="connsiteX5" fmla="*/ 1578270 w 2957689"/>
              <a:gd name="connsiteY5" fmla="*/ 493522 h 696396"/>
              <a:gd name="connsiteX6" fmla="*/ 2957689 w 2957689"/>
              <a:gd name="connsiteY6" fmla="*/ 482233 h 696396"/>
              <a:gd name="connsiteX0" fmla="*/ 0 w 2957689"/>
              <a:gd name="connsiteY0" fmla="*/ 615301 h 676133"/>
              <a:gd name="connsiteX1" fmla="*/ 699911 w 2957689"/>
              <a:gd name="connsiteY1" fmla="*/ 615301 h 676133"/>
              <a:gd name="connsiteX2" fmla="*/ 1027289 w 2957689"/>
              <a:gd name="connsiteY2" fmla="*/ 73434 h 676133"/>
              <a:gd name="connsiteX3" fmla="*/ 1215083 w 2957689"/>
              <a:gd name="connsiteY3" fmla="*/ 663894 h 676133"/>
              <a:gd name="connsiteX4" fmla="*/ 1457442 w 2957689"/>
              <a:gd name="connsiteY4" fmla="*/ 0 h 676133"/>
              <a:gd name="connsiteX5" fmla="*/ 1578270 w 2957689"/>
              <a:gd name="connsiteY5" fmla="*/ 558857 h 676133"/>
              <a:gd name="connsiteX6" fmla="*/ 2957689 w 2957689"/>
              <a:gd name="connsiteY6" fmla="*/ 547568 h 676133"/>
              <a:gd name="connsiteX0" fmla="*/ 0 w 2957689"/>
              <a:gd name="connsiteY0" fmla="*/ 696205 h 736612"/>
              <a:gd name="connsiteX1" fmla="*/ 699911 w 2957689"/>
              <a:gd name="connsiteY1" fmla="*/ 696205 h 736612"/>
              <a:gd name="connsiteX2" fmla="*/ 1027289 w 2957689"/>
              <a:gd name="connsiteY2" fmla="*/ 154338 h 736612"/>
              <a:gd name="connsiteX3" fmla="*/ 1457442 w 2957689"/>
              <a:gd name="connsiteY3" fmla="*/ 80904 h 736612"/>
              <a:gd name="connsiteX4" fmla="*/ 1578270 w 2957689"/>
              <a:gd name="connsiteY4" fmla="*/ 639761 h 736612"/>
              <a:gd name="connsiteX5" fmla="*/ 2957689 w 2957689"/>
              <a:gd name="connsiteY5" fmla="*/ 628472 h 736612"/>
              <a:gd name="connsiteX0" fmla="*/ 0 w 2957689"/>
              <a:gd name="connsiteY0" fmla="*/ 548319 h 667934"/>
              <a:gd name="connsiteX1" fmla="*/ 699911 w 2957689"/>
              <a:gd name="connsiteY1" fmla="*/ 548319 h 667934"/>
              <a:gd name="connsiteX2" fmla="*/ 1027289 w 2957689"/>
              <a:gd name="connsiteY2" fmla="*/ 6452 h 667934"/>
              <a:gd name="connsiteX3" fmla="*/ 1282752 w 2957689"/>
              <a:gd name="connsiteY3" fmla="*/ 587030 h 667934"/>
              <a:gd name="connsiteX4" fmla="*/ 1578270 w 2957689"/>
              <a:gd name="connsiteY4" fmla="*/ 491875 h 667934"/>
              <a:gd name="connsiteX5" fmla="*/ 2957689 w 2957689"/>
              <a:gd name="connsiteY5" fmla="*/ 480586 h 667934"/>
              <a:gd name="connsiteX0" fmla="*/ 0 w 2957689"/>
              <a:gd name="connsiteY0" fmla="*/ 548319 h 667934"/>
              <a:gd name="connsiteX1" fmla="*/ 699911 w 2957689"/>
              <a:gd name="connsiteY1" fmla="*/ 548319 h 667934"/>
              <a:gd name="connsiteX2" fmla="*/ 1027289 w 2957689"/>
              <a:gd name="connsiteY2" fmla="*/ 6452 h 667934"/>
              <a:gd name="connsiteX3" fmla="*/ 1282752 w 2957689"/>
              <a:gd name="connsiteY3" fmla="*/ 587030 h 667934"/>
              <a:gd name="connsiteX4" fmla="*/ 1578270 w 2957689"/>
              <a:gd name="connsiteY4" fmla="*/ 491875 h 667934"/>
              <a:gd name="connsiteX5" fmla="*/ 2957689 w 2957689"/>
              <a:gd name="connsiteY5" fmla="*/ 480586 h 667934"/>
              <a:gd name="connsiteX0" fmla="*/ 0 w 2957689"/>
              <a:gd name="connsiteY0" fmla="*/ 548319 h 667934"/>
              <a:gd name="connsiteX1" fmla="*/ 699911 w 2957689"/>
              <a:gd name="connsiteY1" fmla="*/ 548319 h 667934"/>
              <a:gd name="connsiteX2" fmla="*/ 1027289 w 2957689"/>
              <a:gd name="connsiteY2" fmla="*/ 6452 h 667934"/>
              <a:gd name="connsiteX3" fmla="*/ 1282752 w 2957689"/>
              <a:gd name="connsiteY3" fmla="*/ 587030 h 667934"/>
              <a:gd name="connsiteX4" fmla="*/ 1578270 w 2957689"/>
              <a:gd name="connsiteY4" fmla="*/ 491875 h 667934"/>
              <a:gd name="connsiteX5" fmla="*/ 2957689 w 2957689"/>
              <a:gd name="connsiteY5" fmla="*/ 480586 h 667934"/>
              <a:gd name="connsiteX0" fmla="*/ 0 w 2957689"/>
              <a:gd name="connsiteY0" fmla="*/ 548319 h 602151"/>
              <a:gd name="connsiteX1" fmla="*/ 699911 w 2957689"/>
              <a:gd name="connsiteY1" fmla="*/ 548319 h 602151"/>
              <a:gd name="connsiteX2" fmla="*/ 1027289 w 2957689"/>
              <a:gd name="connsiteY2" fmla="*/ 6452 h 602151"/>
              <a:gd name="connsiteX3" fmla="*/ 1282752 w 2957689"/>
              <a:gd name="connsiteY3" fmla="*/ 587030 h 602151"/>
              <a:gd name="connsiteX4" fmla="*/ 1578270 w 2957689"/>
              <a:gd name="connsiteY4" fmla="*/ 491875 h 602151"/>
              <a:gd name="connsiteX5" fmla="*/ 2957689 w 2957689"/>
              <a:gd name="connsiteY5" fmla="*/ 480586 h 602151"/>
              <a:gd name="connsiteX0" fmla="*/ 0 w 2957689"/>
              <a:gd name="connsiteY0" fmla="*/ 548319 h 588726"/>
              <a:gd name="connsiteX1" fmla="*/ 699911 w 2957689"/>
              <a:gd name="connsiteY1" fmla="*/ 548319 h 588726"/>
              <a:gd name="connsiteX2" fmla="*/ 1027289 w 2957689"/>
              <a:gd name="connsiteY2" fmla="*/ 6452 h 588726"/>
              <a:gd name="connsiteX3" fmla="*/ 1282752 w 2957689"/>
              <a:gd name="connsiteY3" fmla="*/ 587030 h 588726"/>
              <a:gd name="connsiteX4" fmla="*/ 1578270 w 2957689"/>
              <a:gd name="connsiteY4" fmla="*/ 491875 h 588726"/>
              <a:gd name="connsiteX5" fmla="*/ 2957689 w 2957689"/>
              <a:gd name="connsiteY5" fmla="*/ 480586 h 588726"/>
              <a:gd name="connsiteX0" fmla="*/ 0 w 2957689"/>
              <a:gd name="connsiteY0" fmla="*/ 548319 h 588726"/>
              <a:gd name="connsiteX1" fmla="*/ 699911 w 2957689"/>
              <a:gd name="connsiteY1" fmla="*/ 548319 h 588726"/>
              <a:gd name="connsiteX2" fmla="*/ 1027289 w 2957689"/>
              <a:gd name="connsiteY2" fmla="*/ 6452 h 588726"/>
              <a:gd name="connsiteX3" fmla="*/ 1282752 w 2957689"/>
              <a:gd name="connsiteY3" fmla="*/ 587030 h 588726"/>
              <a:gd name="connsiteX4" fmla="*/ 1578270 w 2957689"/>
              <a:gd name="connsiteY4" fmla="*/ 491875 h 588726"/>
              <a:gd name="connsiteX5" fmla="*/ 2062988 w 2957689"/>
              <a:gd name="connsiteY5" fmla="*/ 490855 h 588726"/>
              <a:gd name="connsiteX6" fmla="*/ 2957689 w 2957689"/>
              <a:gd name="connsiteY6" fmla="*/ 480586 h 588726"/>
              <a:gd name="connsiteX0" fmla="*/ 0 w 2957689"/>
              <a:gd name="connsiteY0" fmla="*/ 548319 h 588726"/>
              <a:gd name="connsiteX1" fmla="*/ 699911 w 2957689"/>
              <a:gd name="connsiteY1" fmla="*/ 548319 h 588726"/>
              <a:gd name="connsiteX2" fmla="*/ 1027289 w 2957689"/>
              <a:gd name="connsiteY2" fmla="*/ 6452 h 588726"/>
              <a:gd name="connsiteX3" fmla="*/ 1282752 w 2957689"/>
              <a:gd name="connsiteY3" fmla="*/ 587030 h 588726"/>
              <a:gd name="connsiteX4" fmla="*/ 1578270 w 2957689"/>
              <a:gd name="connsiteY4" fmla="*/ 491875 h 588726"/>
              <a:gd name="connsiteX5" fmla="*/ 2957689 w 2957689"/>
              <a:gd name="connsiteY5" fmla="*/ 480586 h 588726"/>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623416 h 666052"/>
              <a:gd name="connsiteX0" fmla="*/ 0 w 2957689"/>
              <a:gd name="connsiteY0" fmla="*/ 960932 h 1078665"/>
              <a:gd name="connsiteX1" fmla="*/ 699911 w 2957689"/>
              <a:gd name="connsiteY1" fmla="*/ 960932 h 1078665"/>
              <a:gd name="connsiteX2" fmla="*/ 1027289 w 2957689"/>
              <a:gd name="connsiteY2" fmla="*/ 419065 h 1078665"/>
              <a:gd name="connsiteX3" fmla="*/ 1282752 w 2957689"/>
              <a:gd name="connsiteY3" fmla="*/ 999643 h 1078665"/>
              <a:gd name="connsiteX4" fmla="*/ 2957689 w 2957689"/>
              <a:gd name="connsiteY4" fmla="*/ 10443 h 1078665"/>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580459 h 666052"/>
              <a:gd name="connsiteX0" fmla="*/ 0 w 2957689"/>
              <a:gd name="connsiteY0" fmla="*/ 739162 h 779569"/>
              <a:gd name="connsiteX1" fmla="*/ 699911 w 2957689"/>
              <a:gd name="connsiteY1" fmla="*/ 739162 h 779569"/>
              <a:gd name="connsiteX2" fmla="*/ 1027289 w 2957689"/>
              <a:gd name="connsiteY2" fmla="*/ 197295 h 779569"/>
              <a:gd name="connsiteX3" fmla="*/ 1282752 w 2957689"/>
              <a:gd name="connsiteY3" fmla="*/ 80904 h 779569"/>
              <a:gd name="connsiteX4" fmla="*/ 2957689 w 2957689"/>
              <a:gd name="connsiteY4" fmla="*/ 771302 h 779569"/>
              <a:gd name="connsiteX0" fmla="*/ 0 w 2957689"/>
              <a:gd name="connsiteY0" fmla="*/ 542575 h 617351"/>
              <a:gd name="connsiteX1" fmla="*/ 699911 w 2957689"/>
              <a:gd name="connsiteY1" fmla="*/ 542575 h 617351"/>
              <a:gd name="connsiteX2" fmla="*/ 1027289 w 2957689"/>
              <a:gd name="connsiteY2" fmla="*/ 708 h 617351"/>
              <a:gd name="connsiteX3" fmla="*/ 1282752 w 2957689"/>
              <a:gd name="connsiteY3" fmla="*/ 538329 h 617351"/>
              <a:gd name="connsiteX4" fmla="*/ 2957689 w 2957689"/>
              <a:gd name="connsiteY4" fmla="*/ 574715 h 617351"/>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74715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74715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206363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31758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31758 h 582982"/>
              <a:gd name="connsiteX0" fmla="*/ 0 w 2957689"/>
              <a:gd name="connsiteY0" fmla="*/ 542575 h 582982"/>
              <a:gd name="connsiteX1" fmla="*/ 699911 w 2957689"/>
              <a:gd name="connsiteY1" fmla="*/ 542575 h 582982"/>
              <a:gd name="connsiteX2" fmla="*/ 1027289 w 2957689"/>
              <a:gd name="connsiteY2" fmla="*/ 708 h 582982"/>
              <a:gd name="connsiteX3" fmla="*/ 2524841 w 2957689"/>
              <a:gd name="connsiteY3" fmla="*/ 538329 h 582982"/>
              <a:gd name="connsiteX4" fmla="*/ 2957689 w 2957689"/>
              <a:gd name="connsiteY4" fmla="*/ 531758 h 582982"/>
              <a:gd name="connsiteX0" fmla="*/ 0 w 2957689"/>
              <a:gd name="connsiteY0" fmla="*/ 542575 h 582982"/>
              <a:gd name="connsiteX1" fmla="*/ 699911 w 2957689"/>
              <a:gd name="connsiteY1" fmla="*/ 542575 h 582982"/>
              <a:gd name="connsiteX2" fmla="*/ 2139370 w 2957689"/>
              <a:gd name="connsiteY2" fmla="*/ 708 h 582982"/>
              <a:gd name="connsiteX3" fmla="*/ 2524841 w 2957689"/>
              <a:gd name="connsiteY3" fmla="*/ 538329 h 582982"/>
              <a:gd name="connsiteX4" fmla="*/ 2957689 w 2957689"/>
              <a:gd name="connsiteY4" fmla="*/ 531758 h 582982"/>
              <a:gd name="connsiteX0" fmla="*/ 0 w 2957689"/>
              <a:gd name="connsiteY0" fmla="*/ 542575 h 582982"/>
              <a:gd name="connsiteX1" fmla="*/ 1974502 w 2957689"/>
              <a:gd name="connsiteY1" fmla="*/ 542575 h 582982"/>
              <a:gd name="connsiteX2" fmla="*/ 2139370 w 2957689"/>
              <a:gd name="connsiteY2" fmla="*/ 708 h 582982"/>
              <a:gd name="connsiteX3" fmla="*/ 2524841 w 2957689"/>
              <a:gd name="connsiteY3" fmla="*/ 538329 h 582982"/>
              <a:gd name="connsiteX4" fmla="*/ 2957689 w 2957689"/>
              <a:gd name="connsiteY4" fmla="*/ 531758 h 582982"/>
              <a:gd name="connsiteX0" fmla="*/ 0 w 2957689"/>
              <a:gd name="connsiteY0" fmla="*/ 542575 h 582982"/>
              <a:gd name="connsiteX1" fmla="*/ 1974502 w 2957689"/>
              <a:gd name="connsiteY1" fmla="*/ 542575 h 582982"/>
              <a:gd name="connsiteX2" fmla="*/ 2276388 w 2957689"/>
              <a:gd name="connsiteY2" fmla="*/ 708 h 582982"/>
              <a:gd name="connsiteX3" fmla="*/ 2524841 w 2957689"/>
              <a:gd name="connsiteY3" fmla="*/ 538329 h 582982"/>
              <a:gd name="connsiteX4" fmla="*/ 2957689 w 2957689"/>
              <a:gd name="connsiteY4" fmla="*/ 531758 h 582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7689" h="582982">
                <a:moveTo>
                  <a:pt x="0" y="542575"/>
                </a:moveTo>
                <a:lnTo>
                  <a:pt x="1974502" y="542575"/>
                </a:lnTo>
                <a:cubicBezTo>
                  <a:pt x="2156302" y="582982"/>
                  <a:pt x="2184665" y="1416"/>
                  <a:pt x="2276388" y="708"/>
                </a:cubicBezTo>
                <a:cubicBezTo>
                  <a:pt x="2368111" y="0"/>
                  <a:pt x="2433011" y="457425"/>
                  <a:pt x="2524841" y="538329"/>
                </a:cubicBezTo>
                <a:lnTo>
                  <a:pt x="2957689" y="531758"/>
                </a:lnTo>
              </a:path>
            </a:pathLst>
          </a:custGeom>
          <a:ln w="25400">
            <a:solidFill>
              <a:srgbClr val="FF0000"/>
            </a:solidFill>
          </a:ln>
          <a:scene3d>
            <a:camera prst="orthographicFront">
              <a:rot lat="0" lon="0" rev="16200000"/>
            </a:camera>
            <a:lightRig rig="threePt" dir="t"/>
          </a:scene3d>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de-CH" sz="1800">
              <a:solidFill>
                <a:prstClr val="black"/>
              </a:solidFill>
            </a:endParaRPr>
          </a:p>
        </p:txBody>
      </p:sp>
      <p:sp>
        <p:nvSpPr>
          <p:cNvPr id="34" name="Freeform 33"/>
          <p:cNvSpPr/>
          <p:nvPr/>
        </p:nvSpPr>
        <p:spPr>
          <a:xfrm>
            <a:off x="3506775" y="3429000"/>
            <a:ext cx="3322683" cy="582982"/>
          </a:xfrm>
          <a:custGeom>
            <a:avLst/>
            <a:gdLst>
              <a:gd name="connsiteX0" fmla="*/ 0 w 2957689"/>
              <a:gd name="connsiteY0" fmla="*/ 551274 h 641585"/>
              <a:gd name="connsiteX1" fmla="*/ 699911 w 2957689"/>
              <a:gd name="connsiteY1" fmla="*/ 551274 h 641585"/>
              <a:gd name="connsiteX2" fmla="*/ 1027289 w 2957689"/>
              <a:gd name="connsiteY2" fmla="*/ 9407 h 641585"/>
              <a:gd name="connsiteX3" fmla="*/ 1241778 w 2957689"/>
              <a:gd name="connsiteY3" fmla="*/ 494830 h 641585"/>
              <a:gd name="connsiteX4" fmla="*/ 2957689 w 2957689"/>
              <a:gd name="connsiteY4" fmla="*/ 483541 h 641585"/>
              <a:gd name="connsiteX0" fmla="*/ 0 w 2957689"/>
              <a:gd name="connsiteY0" fmla="*/ 551274 h 641585"/>
              <a:gd name="connsiteX1" fmla="*/ 699911 w 2957689"/>
              <a:gd name="connsiteY1" fmla="*/ 551274 h 641585"/>
              <a:gd name="connsiteX2" fmla="*/ 1027289 w 2957689"/>
              <a:gd name="connsiteY2" fmla="*/ 9407 h 641585"/>
              <a:gd name="connsiteX3" fmla="*/ 1241778 w 2957689"/>
              <a:gd name="connsiteY3" fmla="*/ 494830 h 641585"/>
              <a:gd name="connsiteX4" fmla="*/ 2957689 w 2957689"/>
              <a:gd name="connsiteY4" fmla="*/ 483541 h 641585"/>
              <a:gd name="connsiteX0" fmla="*/ 0 w 2957689"/>
              <a:gd name="connsiteY0" fmla="*/ 581378 h 671689"/>
              <a:gd name="connsiteX1" fmla="*/ 699911 w 2957689"/>
              <a:gd name="connsiteY1" fmla="*/ 581378 h 671689"/>
              <a:gd name="connsiteX2" fmla="*/ 1027289 w 2957689"/>
              <a:gd name="connsiteY2" fmla="*/ 39511 h 671689"/>
              <a:gd name="connsiteX3" fmla="*/ 1215083 w 2957689"/>
              <a:gd name="connsiteY3" fmla="*/ 344311 h 671689"/>
              <a:gd name="connsiteX4" fmla="*/ 1241778 w 2957689"/>
              <a:gd name="connsiteY4" fmla="*/ 524934 h 671689"/>
              <a:gd name="connsiteX5" fmla="*/ 2957689 w 2957689"/>
              <a:gd name="connsiteY5" fmla="*/ 513645 h 671689"/>
              <a:gd name="connsiteX0" fmla="*/ 0 w 2957689"/>
              <a:gd name="connsiteY0" fmla="*/ 581378 h 671689"/>
              <a:gd name="connsiteX1" fmla="*/ 699911 w 2957689"/>
              <a:gd name="connsiteY1" fmla="*/ 581378 h 671689"/>
              <a:gd name="connsiteX2" fmla="*/ 1027289 w 2957689"/>
              <a:gd name="connsiteY2" fmla="*/ 39511 h 671689"/>
              <a:gd name="connsiteX3" fmla="*/ 1215083 w 2957689"/>
              <a:gd name="connsiteY3" fmla="*/ 344311 h 671689"/>
              <a:gd name="connsiteX4" fmla="*/ 1578270 w 2957689"/>
              <a:gd name="connsiteY4" fmla="*/ 524934 h 671689"/>
              <a:gd name="connsiteX5" fmla="*/ 2957689 w 2957689"/>
              <a:gd name="connsiteY5" fmla="*/ 513645 h 671689"/>
              <a:gd name="connsiteX0" fmla="*/ 0 w 2957689"/>
              <a:gd name="connsiteY0" fmla="*/ 557573 h 647884"/>
              <a:gd name="connsiteX1" fmla="*/ 699911 w 2957689"/>
              <a:gd name="connsiteY1" fmla="*/ 557573 h 647884"/>
              <a:gd name="connsiteX2" fmla="*/ 1027289 w 2957689"/>
              <a:gd name="connsiteY2" fmla="*/ 15706 h 647884"/>
              <a:gd name="connsiteX3" fmla="*/ 1215083 w 2957689"/>
              <a:gd name="connsiteY3" fmla="*/ 463336 h 647884"/>
              <a:gd name="connsiteX4" fmla="*/ 1578270 w 2957689"/>
              <a:gd name="connsiteY4" fmla="*/ 501129 h 647884"/>
              <a:gd name="connsiteX5" fmla="*/ 2957689 w 2957689"/>
              <a:gd name="connsiteY5" fmla="*/ 489840 h 647884"/>
              <a:gd name="connsiteX0" fmla="*/ 0 w 2957689"/>
              <a:gd name="connsiteY0" fmla="*/ 557573 h 647884"/>
              <a:gd name="connsiteX1" fmla="*/ 699911 w 2957689"/>
              <a:gd name="connsiteY1" fmla="*/ 557573 h 647884"/>
              <a:gd name="connsiteX2" fmla="*/ 1027289 w 2957689"/>
              <a:gd name="connsiteY2" fmla="*/ 15706 h 647884"/>
              <a:gd name="connsiteX3" fmla="*/ 1215083 w 2957689"/>
              <a:gd name="connsiteY3" fmla="*/ 463336 h 647884"/>
              <a:gd name="connsiteX4" fmla="*/ 1578270 w 2957689"/>
              <a:gd name="connsiteY4" fmla="*/ 501129 h 647884"/>
              <a:gd name="connsiteX5" fmla="*/ 2957689 w 2957689"/>
              <a:gd name="connsiteY5" fmla="*/ 489840 h 647884"/>
              <a:gd name="connsiteX0" fmla="*/ 0 w 2957689"/>
              <a:gd name="connsiteY0" fmla="*/ 557573 h 647884"/>
              <a:gd name="connsiteX1" fmla="*/ 699911 w 2957689"/>
              <a:gd name="connsiteY1" fmla="*/ 557573 h 647884"/>
              <a:gd name="connsiteX2" fmla="*/ 1027289 w 2957689"/>
              <a:gd name="connsiteY2" fmla="*/ 15706 h 647884"/>
              <a:gd name="connsiteX3" fmla="*/ 1215083 w 2957689"/>
              <a:gd name="connsiteY3" fmla="*/ 463336 h 647884"/>
              <a:gd name="connsiteX4" fmla="*/ 1578270 w 2957689"/>
              <a:gd name="connsiteY4" fmla="*/ 501129 h 647884"/>
              <a:gd name="connsiteX5" fmla="*/ 2957689 w 2957689"/>
              <a:gd name="connsiteY5" fmla="*/ 489840 h 647884"/>
              <a:gd name="connsiteX0" fmla="*/ 0 w 2957689"/>
              <a:gd name="connsiteY0" fmla="*/ 557573 h 602728"/>
              <a:gd name="connsiteX1" fmla="*/ 699911 w 2957689"/>
              <a:gd name="connsiteY1" fmla="*/ 557573 h 602728"/>
              <a:gd name="connsiteX2" fmla="*/ 1027289 w 2957689"/>
              <a:gd name="connsiteY2" fmla="*/ 15706 h 602728"/>
              <a:gd name="connsiteX3" fmla="*/ 1215083 w 2957689"/>
              <a:gd name="connsiteY3" fmla="*/ 463336 h 602728"/>
              <a:gd name="connsiteX4" fmla="*/ 1578270 w 2957689"/>
              <a:gd name="connsiteY4" fmla="*/ 501129 h 602728"/>
              <a:gd name="connsiteX5" fmla="*/ 2957689 w 2957689"/>
              <a:gd name="connsiteY5" fmla="*/ 489840 h 602728"/>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49966 h 598559"/>
              <a:gd name="connsiteX1" fmla="*/ 699911 w 2957689"/>
              <a:gd name="connsiteY1" fmla="*/ 549966 h 598559"/>
              <a:gd name="connsiteX2" fmla="*/ 1027289 w 2957689"/>
              <a:gd name="connsiteY2" fmla="*/ 8099 h 598559"/>
              <a:gd name="connsiteX3" fmla="*/ 1215083 w 2957689"/>
              <a:gd name="connsiteY3" fmla="*/ 598559 h 598559"/>
              <a:gd name="connsiteX4" fmla="*/ 1578270 w 2957689"/>
              <a:gd name="connsiteY4" fmla="*/ 493522 h 598559"/>
              <a:gd name="connsiteX5" fmla="*/ 2957689 w 2957689"/>
              <a:gd name="connsiteY5" fmla="*/ 482233 h 598559"/>
              <a:gd name="connsiteX0" fmla="*/ 0 w 2957689"/>
              <a:gd name="connsiteY0" fmla="*/ 549966 h 598559"/>
              <a:gd name="connsiteX1" fmla="*/ 699911 w 2957689"/>
              <a:gd name="connsiteY1" fmla="*/ 549966 h 598559"/>
              <a:gd name="connsiteX2" fmla="*/ 1027289 w 2957689"/>
              <a:gd name="connsiteY2" fmla="*/ 8099 h 598559"/>
              <a:gd name="connsiteX3" fmla="*/ 1215083 w 2957689"/>
              <a:gd name="connsiteY3" fmla="*/ 598559 h 598559"/>
              <a:gd name="connsiteX4" fmla="*/ 1578270 w 2957689"/>
              <a:gd name="connsiteY4" fmla="*/ 493522 h 598559"/>
              <a:gd name="connsiteX5" fmla="*/ 2957689 w 2957689"/>
              <a:gd name="connsiteY5" fmla="*/ 482233 h 598559"/>
              <a:gd name="connsiteX0" fmla="*/ 0 w 2957689"/>
              <a:gd name="connsiteY0" fmla="*/ 549966 h 696396"/>
              <a:gd name="connsiteX1" fmla="*/ 699911 w 2957689"/>
              <a:gd name="connsiteY1" fmla="*/ 549966 h 696396"/>
              <a:gd name="connsiteX2" fmla="*/ 1027289 w 2957689"/>
              <a:gd name="connsiteY2" fmla="*/ 8099 h 696396"/>
              <a:gd name="connsiteX3" fmla="*/ 1215083 w 2957689"/>
              <a:gd name="connsiteY3" fmla="*/ 598559 h 696396"/>
              <a:gd name="connsiteX4" fmla="*/ 1230489 w 2957689"/>
              <a:gd name="connsiteY4" fmla="*/ 595121 h 696396"/>
              <a:gd name="connsiteX5" fmla="*/ 1578270 w 2957689"/>
              <a:gd name="connsiteY5" fmla="*/ 493522 h 696396"/>
              <a:gd name="connsiteX6" fmla="*/ 2957689 w 2957689"/>
              <a:gd name="connsiteY6" fmla="*/ 482233 h 696396"/>
              <a:gd name="connsiteX0" fmla="*/ 0 w 2957689"/>
              <a:gd name="connsiteY0" fmla="*/ 549966 h 696396"/>
              <a:gd name="connsiteX1" fmla="*/ 699911 w 2957689"/>
              <a:gd name="connsiteY1" fmla="*/ 549966 h 696396"/>
              <a:gd name="connsiteX2" fmla="*/ 1027289 w 2957689"/>
              <a:gd name="connsiteY2" fmla="*/ 8099 h 696396"/>
              <a:gd name="connsiteX3" fmla="*/ 1215083 w 2957689"/>
              <a:gd name="connsiteY3" fmla="*/ 598559 h 696396"/>
              <a:gd name="connsiteX4" fmla="*/ 1230489 w 2957689"/>
              <a:gd name="connsiteY4" fmla="*/ 595121 h 696396"/>
              <a:gd name="connsiteX5" fmla="*/ 1578270 w 2957689"/>
              <a:gd name="connsiteY5" fmla="*/ 493522 h 696396"/>
              <a:gd name="connsiteX6" fmla="*/ 2957689 w 2957689"/>
              <a:gd name="connsiteY6" fmla="*/ 482233 h 696396"/>
              <a:gd name="connsiteX0" fmla="*/ 0 w 2957689"/>
              <a:gd name="connsiteY0" fmla="*/ 549966 h 696396"/>
              <a:gd name="connsiteX1" fmla="*/ 699911 w 2957689"/>
              <a:gd name="connsiteY1" fmla="*/ 549966 h 696396"/>
              <a:gd name="connsiteX2" fmla="*/ 1027289 w 2957689"/>
              <a:gd name="connsiteY2" fmla="*/ 8099 h 696396"/>
              <a:gd name="connsiteX3" fmla="*/ 1215083 w 2957689"/>
              <a:gd name="connsiteY3" fmla="*/ 598559 h 696396"/>
              <a:gd name="connsiteX4" fmla="*/ 1230489 w 2957689"/>
              <a:gd name="connsiteY4" fmla="*/ 595121 h 696396"/>
              <a:gd name="connsiteX5" fmla="*/ 1578270 w 2957689"/>
              <a:gd name="connsiteY5" fmla="*/ 493522 h 696396"/>
              <a:gd name="connsiteX6" fmla="*/ 2957689 w 2957689"/>
              <a:gd name="connsiteY6" fmla="*/ 482233 h 696396"/>
              <a:gd name="connsiteX0" fmla="*/ 0 w 2957689"/>
              <a:gd name="connsiteY0" fmla="*/ 615301 h 676133"/>
              <a:gd name="connsiteX1" fmla="*/ 699911 w 2957689"/>
              <a:gd name="connsiteY1" fmla="*/ 615301 h 676133"/>
              <a:gd name="connsiteX2" fmla="*/ 1027289 w 2957689"/>
              <a:gd name="connsiteY2" fmla="*/ 73434 h 676133"/>
              <a:gd name="connsiteX3" fmla="*/ 1215083 w 2957689"/>
              <a:gd name="connsiteY3" fmla="*/ 663894 h 676133"/>
              <a:gd name="connsiteX4" fmla="*/ 1457442 w 2957689"/>
              <a:gd name="connsiteY4" fmla="*/ 0 h 676133"/>
              <a:gd name="connsiteX5" fmla="*/ 1578270 w 2957689"/>
              <a:gd name="connsiteY5" fmla="*/ 558857 h 676133"/>
              <a:gd name="connsiteX6" fmla="*/ 2957689 w 2957689"/>
              <a:gd name="connsiteY6" fmla="*/ 547568 h 676133"/>
              <a:gd name="connsiteX0" fmla="*/ 0 w 2957689"/>
              <a:gd name="connsiteY0" fmla="*/ 696205 h 736612"/>
              <a:gd name="connsiteX1" fmla="*/ 699911 w 2957689"/>
              <a:gd name="connsiteY1" fmla="*/ 696205 h 736612"/>
              <a:gd name="connsiteX2" fmla="*/ 1027289 w 2957689"/>
              <a:gd name="connsiteY2" fmla="*/ 154338 h 736612"/>
              <a:gd name="connsiteX3" fmla="*/ 1457442 w 2957689"/>
              <a:gd name="connsiteY3" fmla="*/ 80904 h 736612"/>
              <a:gd name="connsiteX4" fmla="*/ 1578270 w 2957689"/>
              <a:gd name="connsiteY4" fmla="*/ 639761 h 736612"/>
              <a:gd name="connsiteX5" fmla="*/ 2957689 w 2957689"/>
              <a:gd name="connsiteY5" fmla="*/ 628472 h 736612"/>
              <a:gd name="connsiteX0" fmla="*/ 0 w 2957689"/>
              <a:gd name="connsiteY0" fmla="*/ 548319 h 667934"/>
              <a:gd name="connsiteX1" fmla="*/ 699911 w 2957689"/>
              <a:gd name="connsiteY1" fmla="*/ 548319 h 667934"/>
              <a:gd name="connsiteX2" fmla="*/ 1027289 w 2957689"/>
              <a:gd name="connsiteY2" fmla="*/ 6452 h 667934"/>
              <a:gd name="connsiteX3" fmla="*/ 1282752 w 2957689"/>
              <a:gd name="connsiteY3" fmla="*/ 587030 h 667934"/>
              <a:gd name="connsiteX4" fmla="*/ 1578270 w 2957689"/>
              <a:gd name="connsiteY4" fmla="*/ 491875 h 667934"/>
              <a:gd name="connsiteX5" fmla="*/ 2957689 w 2957689"/>
              <a:gd name="connsiteY5" fmla="*/ 480586 h 667934"/>
              <a:gd name="connsiteX0" fmla="*/ 0 w 2957689"/>
              <a:gd name="connsiteY0" fmla="*/ 548319 h 667934"/>
              <a:gd name="connsiteX1" fmla="*/ 699911 w 2957689"/>
              <a:gd name="connsiteY1" fmla="*/ 548319 h 667934"/>
              <a:gd name="connsiteX2" fmla="*/ 1027289 w 2957689"/>
              <a:gd name="connsiteY2" fmla="*/ 6452 h 667934"/>
              <a:gd name="connsiteX3" fmla="*/ 1282752 w 2957689"/>
              <a:gd name="connsiteY3" fmla="*/ 587030 h 667934"/>
              <a:gd name="connsiteX4" fmla="*/ 1578270 w 2957689"/>
              <a:gd name="connsiteY4" fmla="*/ 491875 h 667934"/>
              <a:gd name="connsiteX5" fmla="*/ 2957689 w 2957689"/>
              <a:gd name="connsiteY5" fmla="*/ 480586 h 667934"/>
              <a:gd name="connsiteX0" fmla="*/ 0 w 2957689"/>
              <a:gd name="connsiteY0" fmla="*/ 548319 h 667934"/>
              <a:gd name="connsiteX1" fmla="*/ 699911 w 2957689"/>
              <a:gd name="connsiteY1" fmla="*/ 548319 h 667934"/>
              <a:gd name="connsiteX2" fmla="*/ 1027289 w 2957689"/>
              <a:gd name="connsiteY2" fmla="*/ 6452 h 667934"/>
              <a:gd name="connsiteX3" fmla="*/ 1282752 w 2957689"/>
              <a:gd name="connsiteY3" fmla="*/ 587030 h 667934"/>
              <a:gd name="connsiteX4" fmla="*/ 1578270 w 2957689"/>
              <a:gd name="connsiteY4" fmla="*/ 491875 h 667934"/>
              <a:gd name="connsiteX5" fmla="*/ 2957689 w 2957689"/>
              <a:gd name="connsiteY5" fmla="*/ 480586 h 667934"/>
              <a:gd name="connsiteX0" fmla="*/ 0 w 2957689"/>
              <a:gd name="connsiteY0" fmla="*/ 548319 h 602151"/>
              <a:gd name="connsiteX1" fmla="*/ 699911 w 2957689"/>
              <a:gd name="connsiteY1" fmla="*/ 548319 h 602151"/>
              <a:gd name="connsiteX2" fmla="*/ 1027289 w 2957689"/>
              <a:gd name="connsiteY2" fmla="*/ 6452 h 602151"/>
              <a:gd name="connsiteX3" fmla="*/ 1282752 w 2957689"/>
              <a:gd name="connsiteY3" fmla="*/ 587030 h 602151"/>
              <a:gd name="connsiteX4" fmla="*/ 1578270 w 2957689"/>
              <a:gd name="connsiteY4" fmla="*/ 491875 h 602151"/>
              <a:gd name="connsiteX5" fmla="*/ 2957689 w 2957689"/>
              <a:gd name="connsiteY5" fmla="*/ 480586 h 602151"/>
              <a:gd name="connsiteX0" fmla="*/ 0 w 2957689"/>
              <a:gd name="connsiteY0" fmla="*/ 548319 h 588726"/>
              <a:gd name="connsiteX1" fmla="*/ 699911 w 2957689"/>
              <a:gd name="connsiteY1" fmla="*/ 548319 h 588726"/>
              <a:gd name="connsiteX2" fmla="*/ 1027289 w 2957689"/>
              <a:gd name="connsiteY2" fmla="*/ 6452 h 588726"/>
              <a:gd name="connsiteX3" fmla="*/ 1282752 w 2957689"/>
              <a:gd name="connsiteY3" fmla="*/ 587030 h 588726"/>
              <a:gd name="connsiteX4" fmla="*/ 1578270 w 2957689"/>
              <a:gd name="connsiteY4" fmla="*/ 491875 h 588726"/>
              <a:gd name="connsiteX5" fmla="*/ 2957689 w 2957689"/>
              <a:gd name="connsiteY5" fmla="*/ 480586 h 588726"/>
              <a:gd name="connsiteX0" fmla="*/ 0 w 2957689"/>
              <a:gd name="connsiteY0" fmla="*/ 548319 h 588726"/>
              <a:gd name="connsiteX1" fmla="*/ 699911 w 2957689"/>
              <a:gd name="connsiteY1" fmla="*/ 548319 h 588726"/>
              <a:gd name="connsiteX2" fmla="*/ 1027289 w 2957689"/>
              <a:gd name="connsiteY2" fmla="*/ 6452 h 588726"/>
              <a:gd name="connsiteX3" fmla="*/ 1282752 w 2957689"/>
              <a:gd name="connsiteY3" fmla="*/ 587030 h 588726"/>
              <a:gd name="connsiteX4" fmla="*/ 1578270 w 2957689"/>
              <a:gd name="connsiteY4" fmla="*/ 491875 h 588726"/>
              <a:gd name="connsiteX5" fmla="*/ 2062988 w 2957689"/>
              <a:gd name="connsiteY5" fmla="*/ 490855 h 588726"/>
              <a:gd name="connsiteX6" fmla="*/ 2957689 w 2957689"/>
              <a:gd name="connsiteY6" fmla="*/ 480586 h 588726"/>
              <a:gd name="connsiteX0" fmla="*/ 0 w 2957689"/>
              <a:gd name="connsiteY0" fmla="*/ 548319 h 588726"/>
              <a:gd name="connsiteX1" fmla="*/ 699911 w 2957689"/>
              <a:gd name="connsiteY1" fmla="*/ 548319 h 588726"/>
              <a:gd name="connsiteX2" fmla="*/ 1027289 w 2957689"/>
              <a:gd name="connsiteY2" fmla="*/ 6452 h 588726"/>
              <a:gd name="connsiteX3" fmla="*/ 1282752 w 2957689"/>
              <a:gd name="connsiteY3" fmla="*/ 587030 h 588726"/>
              <a:gd name="connsiteX4" fmla="*/ 1578270 w 2957689"/>
              <a:gd name="connsiteY4" fmla="*/ 491875 h 588726"/>
              <a:gd name="connsiteX5" fmla="*/ 2957689 w 2957689"/>
              <a:gd name="connsiteY5" fmla="*/ 480586 h 588726"/>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623416 h 666052"/>
              <a:gd name="connsiteX0" fmla="*/ 0 w 2957689"/>
              <a:gd name="connsiteY0" fmla="*/ 960932 h 1078665"/>
              <a:gd name="connsiteX1" fmla="*/ 699911 w 2957689"/>
              <a:gd name="connsiteY1" fmla="*/ 960932 h 1078665"/>
              <a:gd name="connsiteX2" fmla="*/ 1027289 w 2957689"/>
              <a:gd name="connsiteY2" fmla="*/ 419065 h 1078665"/>
              <a:gd name="connsiteX3" fmla="*/ 1282752 w 2957689"/>
              <a:gd name="connsiteY3" fmla="*/ 999643 h 1078665"/>
              <a:gd name="connsiteX4" fmla="*/ 2957689 w 2957689"/>
              <a:gd name="connsiteY4" fmla="*/ 10443 h 1078665"/>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580459 h 666052"/>
              <a:gd name="connsiteX0" fmla="*/ 0 w 2957689"/>
              <a:gd name="connsiteY0" fmla="*/ 739162 h 779569"/>
              <a:gd name="connsiteX1" fmla="*/ 699911 w 2957689"/>
              <a:gd name="connsiteY1" fmla="*/ 739162 h 779569"/>
              <a:gd name="connsiteX2" fmla="*/ 1027289 w 2957689"/>
              <a:gd name="connsiteY2" fmla="*/ 197295 h 779569"/>
              <a:gd name="connsiteX3" fmla="*/ 1282752 w 2957689"/>
              <a:gd name="connsiteY3" fmla="*/ 80904 h 779569"/>
              <a:gd name="connsiteX4" fmla="*/ 2957689 w 2957689"/>
              <a:gd name="connsiteY4" fmla="*/ 771302 h 779569"/>
              <a:gd name="connsiteX0" fmla="*/ 0 w 2957689"/>
              <a:gd name="connsiteY0" fmla="*/ 542575 h 617351"/>
              <a:gd name="connsiteX1" fmla="*/ 699911 w 2957689"/>
              <a:gd name="connsiteY1" fmla="*/ 542575 h 617351"/>
              <a:gd name="connsiteX2" fmla="*/ 1027289 w 2957689"/>
              <a:gd name="connsiteY2" fmla="*/ 708 h 617351"/>
              <a:gd name="connsiteX3" fmla="*/ 1282752 w 2957689"/>
              <a:gd name="connsiteY3" fmla="*/ 538329 h 617351"/>
              <a:gd name="connsiteX4" fmla="*/ 2957689 w 2957689"/>
              <a:gd name="connsiteY4" fmla="*/ 574715 h 617351"/>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74715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74715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206363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31758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31758 h 582982"/>
              <a:gd name="connsiteX0" fmla="*/ 0 w 2957689"/>
              <a:gd name="connsiteY0" fmla="*/ 542575 h 582982"/>
              <a:gd name="connsiteX1" fmla="*/ 836930 w 2957689"/>
              <a:gd name="connsiteY1" fmla="*/ 542575 h 582982"/>
              <a:gd name="connsiteX2" fmla="*/ 1027289 w 2957689"/>
              <a:gd name="connsiteY2" fmla="*/ 708 h 582982"/>
              <a:gd name="connsiteX3" fmla="*/ 1282752 w 2957689"/>
              <a:gd name="connsiteY3" fmla="*/ 538329 h 582982"/>
              <a:gd name="connsiteX4" fmla="*/ 2957689 w 2957689"/>
              <a:gd name="connsiteY4" fmla="*/ 531758 h 582982"/>
              <a:gd name="connsiteX0" fmla="*/ 0 w 2957689"/>
              <a:gd name="connsiteY0" fmla="*/ 542575 h 582982"/>
              <a:gd name="connsiteX1" fmla="*/ 836930 w 2957689"/>
              <a:gd name="connsiteY1" fmla="*/ 542575 h 582982"/>
              <a:gd name="connsiteX2" fmla="*/ 1131805 w 2957689"/>
              <a:gd name="connsiteY2" fmla="*/ 708 h 582982"/>
              <a:gd name="connsiteX3" fmla="*/ 1282752 w 2957689"/>
              <a:gd name="connsiteY3" fmla="*/ 538329 h 582982"/>
              <a:gd name="connsiteX4" fmla="*/ 2957689 w 2957689"/>
              <a:gd name="connsiteY4" fmla="*/ 531758 h 582982"/>
              <a:gd name="connsiteX0" fmla="*/ 0 w 2957689"/>
              <a:gd name="connsiteY0" fmla="*/ 542575 h 582982"/>
              <a:gd name="connsiteX1" fmla="*/ 836930 w 2957689"/>
              <a:gd name="connsiteY1" fmla="*/ 542575 h 582982"/>
              <a:gd name="connsiteX2" fmla="*/ 1131805 w 2957689"/>
              <a:gd name="connsiteY2" fmla="*/ 708 h 582982"/>
              <a:gd name="connsiteX3" fmla="*/ 1387268 w 2957689"/>
              <a:gd name="connsiteY3" fmla="*/ 538329 h 582982"/>
              <a:gd name="connsiteX4" fmla="*/ 2957689 w 2957689"/>
              <a:gd name="connsiteY4" fmla="*/ 531758 h 582982"/>
              <a:gd name="connsiteX0" fmla="*/ 0 w 2957689"/>
              <a:gd name="connsiteY0" fmla="*/ 542575 h 582982"/>
              <a:gd name="connsiteX1" fmla="*/ 836930 w 2957689"/>
              <a:gd name="connsiteY1" fmla="*/ 542575 h 582982"/>
              <a:gd name="connsiteX2" fmla="*/ 1131805 w 2957689"/>
              <a:gd name="connsiteY2" fmla="*/ 708 h 582982"/>
              <a:gd name="connsiteX3" fmla="*/ 1784303 w 2957689"/>
              <a:gd name="connsiteY3" fmla="*/ 538329 h 582982"/>
              <a:gd name="connsiteX4" fmla="*/ 2957689 w 2957689"/>
              <a:gd name="connsiteY4" fmla="*/ 531758 h 582982"/>
              <a:gd name="connsiteX0" fmla="*/ 0 w 2957689"/>
              <a:gd name="connsiteY0" fmla="*/ 542575 h 582982"/>
              <a:gd name="connsiteX1" fmla="*/ 836930 w 2957689"/>
              <a:gd name="connsiteY1" fmla="*/ 542575 h 582982"/>
              <a:gd name="connsiteX2" fmla="*/ 1463836 w 2957689"/>
              <a:gd name="connsiteY2" fmla="*/ 708 h 582982"/>
              <a:gd name="connsiteX3" fmla="*/ 1784303 w 2957689"/>
              <a:gd name="connsiteY3" fmla="*/ 538329 h 582982"/>
              <a:gd name="connsiteX4" fmla="*/ 2957689 w 2957689"/>
              <a:gd name="connsiteY4" fmla="*/ 531758 h 582982"/>
              <a:gd name="connsiteX0" fmla="*/ 0 w 2957689"/>
              <a:gd name="connsiteY0" fmla="*/ 542575 h 582982"/>
              <a:gd name="connsiteX1" fmla="*/ 1168961 w 2957689"/>
              <a:gd name="connsiteY1" fmla="*/ 542575 h 582982"/>
              <a:gd name="connsiteX2" fmla="*/ 1463836 w 2957689"/>
              <a:gd name="connsiteY2" fmla="*/ 708 h 582982"/>
              <a:gd name="connsiteX3" fmla="*/ 1784303 w 2957689"/>
              <a:gd name="connsiteY3" fmla="*/ 538329 h 582982"/>
              <a:gd name="connsiteX4" fmla="*/ 2957689 w 2957689"/>
              <a:gd name="connsiteY4" fmla="*/ 531758 h 582982"/>
              <a:gd name="connsiteX0" fmla="*/ 0 w 2957689"/>
              <a:gd name="connsiteY0" fmla="*/ 542575 h 582982"/>
              <a:gd name="connsiteX1" fmla="*/ 1168961 w 2957689"/>
              <a:gd name="connsiteY1" fmla="*/ 542575 h 582982"/>
              <a:gd name="connsiteX2" fmla="*/ 1503348 w 2957689"/>
              <a:gd name="connsiteY2" fmla="*/ 708 h 582982"/>
              <a:gd name="connsiteX3" fmla="*/ 1784303 w 2957689"/>
              <a:gd name="connsiteY3" fmla="*/ 538329 h 582982"/>
              <a:gd name="connsiteX4" fmla="*/ 2957689 w 2957689"/>
              <a:gd name="connsiteY4" fmla="*/ 531758 h 582982"/>
              <a:gd name="connsiteX0" fmla="*/ 0 w 2957689"/>
              <a:gd name="connsiteY0" fmla="*/ 542575 h 582982"/>
              <a:gd name="connsiteX1" fmla="*/ 1168961 w 2957689"/>
              <a:gd name="connsiteY1" fmla="*/ 542575 h 582982"/>
              <a:gd name="connsiteX2" fmla="*/ 1542860 w 2957689"/>
              <a:gd name="connsiteY2" fmla="*/ 708 h 582982"/>
              <a:gd name="connsiteX3" fmla="*/ 1784303 w 2957689"/>
              <a:gd name="connsiteY3" fmla="*/ 538329 h 582982"/>
              <a:gd name="connsiteX4" fmla="*/ 2957689 w 2957689"/>
              <a:gd name="connsiteY4" fmla="*/ 531758 h 582982"/>
              <a:gd name="connsiteX0" fmla="*/ 0 w 2957689"/>
              <a:gd name="connsiteY0" fmla="*/ 542575 h 582982"/>
              <a:gd name="connsiteX1" fmla="*/ 1168961 w 2957689"/>
              <a:gd name="connsiteY1" fmla="*/ 542575 h 582982"/>
              <a:gd name="connsiteX2" fmla="*/ 1542860 w 2957689"/>
              <a:gd name="connsiteY2" fmla="*/ 708 h 582982"/>
              <a:gd name="connsiteX3" fmla="*/ 1823815 w 2957689"/>
              <a:gd name="connsiteY3" fmla="*/ 538329 h 582982"/>
              <a:gd name="connsiteX4" fmla="*/ 2957689 w 2957689"/>
              <a:gd name="connsiteY4" fmla="*/ 531758 h 582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7689" h="582982">
                <a:moveTo>
                  <a:pt x="0" y="542575"/>
                </a:moveTo>
                <a:lnTo>
                  <a:pt x="1168961" y="542575"/>
                </a:lnTo>
                <a:cubicBezTo>
                  <a:pt x="1350761" y="582982"/>
                  <a:pt x="1433718" y="1416"/>
                  <a:pt x="1542860" y="708"/>
                </a:cubicBezTo>
                <a:cubicBezTo>
                  <a:pt x="1652002" y="0"/>
                  <a:pt x="1731985" y="457425"/>
                  <a:pt x="1823815" y="538329"/>
                </a:cubicBezTo>
                <a:lnTo>
                  <a:pt x="2957689" y="531758"/>
                </a:lnTo>
              </a:path>
            </a:pathLst>
          </a:custGeom>
          <a:ln w="25400">
            <a:solidFill>
              <a:srgbClr val="FF0000"/>
            </a:solidFill>
          </a:ln>
          <a:scene3d>
            <a:camera prst="orthographicFront">
              <a:rot lat="0" lon="0" rev="16200000"/>
            </a:camera>
            <a:lightRig rig="threePt" dir="t"/>
          </a:scene3d>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de-CH" sz="1800">
              <a:solidFill>
                <a:prstClr val="black"/>
              </a:solidFill>
            </a:endParaRPr>
          </a:p>
        </p:txBody>
      </p:sp>
      <p:sp>
        <p:nvSpPr>
          <p:cNvPr id="35" name="Freeform 34"/>
          <p:cNvSpPr/>
          <p:nvPr/>
        </p:nvSpPr>
        <p:spPr>
          <a:xfrm>
            <a:off x="4900617" y="3429000"/>
            <a:ext cx="3322683" cy="582982"/>
          </a:xfrm>
          <a:custGeom>
            <a:avLst/>
            <a:gdLst>
              <a:gd name="connsiteX0" fmla="*/ 0 w 2957689"/>
              <a:gd name="connsiteY0" fmla="*/ 551274 h 641585"/>
              <a:gd name="connsiteX1" fmla="*/ 699911 w 2957689"/>
              <a:gd name="connsiteY1" fmla="*/ 551274 h 641585"/>
              <a:gd name="connsiteX2" fmla="*/ 1027289 w 2957689"/>
              <a:gd name="connsiteY2" fmla="*/ 9407 h 641585"/>
              <a:gd name="connsiteX3" fmla="*/ 1241778 w 2957689"/>
              <a:gd name="connsiteY3" fmla="*/ 494830 h 641585"/>
              <a:gd name="connsiteX4" fmla="*/ 2957689 w 2957689"/>
              <a:gd name="connsiteY4" fmla="*/ 483541 h 641585"/>
              <a:gd name="connsiteX0" fmla="*/ 0 w 2957689"/>
              <a:gd name="connsiteY0" fmla="*/ 551274 h 641585"/>
              <a:gd name="connsiteX1" fmla="*/ 699911 w 2957689"/>
              <a:gd name="connsiteY1" fmla="*/ 551274 h 641585"/>
              <a:gd name="connsiteX2" fmla="*/ 1027289 w 2957689"/>
              <a:gd name="connsiteY2" fmla="*/ 9407 h 641585"/>
              <a:gd name="connsiteX3" fmla="*/ 1241778 w 2957689"/>
              <a:gd name="connsiteY3" fmla="*/ 494830 h 641585"/>
              <a:gd name="connsiteX4" fmla="*/ 2957689 w 2957689"/>
              <a:gd name="connsiteY4" fmla="*/ 483541 h 641585"/>
              <a:gd name="connsiteX0" fmla="*/ 0 w 2957689"/>
              <a:gd name="connsiteY0" fmla="*/ 581378 h 671689"/>
              <a:gd name="connsiteX1" fmla="*/ 699911 w 2957689"/>
              <a:gd name="connsiteY1" fmla="*/ 581378 h 671689"/>
              <a:gd name="connsiteX2" fmla="*/ 1027289 w 2957689"/>
              <a:gd name="connsiteY2" fmla="*/ 39511 h 671689"/>
              <a:gd name="connsiteX3" fmla="*/ 1215083 w 2957689"/>
              <a:gd name="connsiteY3" fmla="*/ 344311 h 671689"/>
              <a:gd name="connsiteX4" fmla="*/ 1241778 w 2957689"/>
              <a:gd name="connsiteY4" fmla="*/ 524934 h 671689"/>
              <a:gd name="connsiteX5" fmla="*/ 2957689 w 2957689"/>
              <a:gd name="connsiteY5" fmla="*/ 513645 h 671689"/>
              <a:gd name="connsiteX0" fmla="*/ 0 w 2957689"/>
              <a:gd name="connsiteY0" fmla="*/ 581378 h 671689"/>
              <a:gd name="connsiteX1" fmla="*/ 699911 w 2957689"/>
              <a:gd name="connsiteY1" fmla="*/ 581378 h 671689"/>
              <a:gd name="connsiteX2" fmla="*/ 1027289 w 2957689"/>
              <a:gd name="connsiteY2" fmla="*/ 39511 h 671689"/>
              <a:gd name="connsiteX3" fmla="*/ 1215083 w 2957689"/>
              <a:gd name="connsiteY3" fmla="*/ 344311 h 671689"/>
              <a:gd name="connsiteX4" fmla="*/ 1578270 w 2957689"/>
              <a:gd name="connsiteY4" fmla="*/ 524934 h 671689"/>
              <a:gd name="connsiteX5" fmla="*/ 2957689 w 2957689"/>
              <a:gd name="connsiteY5" fmla="*/ 513645 h 671689"/>
              <a:gd name="connsiteX0" fmla="*/ 0 w 2957689"/>
              <a:gd name="connsiteY0" fmla="*/ 557573 h 647884"/>
              <a:gd name="connsiteX1" fmla="*/ 699911 w 2957689"/>
              <a:gd name="connsiteY1" fmla="*/ 557573 h 647884"/>
              <a:gd name="connsiteX2" fmla="*/ 1027289 w 2957689"/>
              <a:gd name="connsiteY2" fmla="*/ 15706 h 647884"/>
              <a:gd name="connsiteX3" fmla="*/ 1215083 w 2957689"/>
              <a:gd name="connsiteY3" fmla="*/ 463336 h 647884"/>
              <a:gd name="connsiteX4" fmla="*/ 1578270 w 2957689"/>
              <a:gd name="connsiteY4" fmla="*/ 501129 h 647884"/>
              <a:gd name="connsiteX5" fmla="*/ 2957689 w 2957689"/>
              <a:gd name="connsiteY5" fmla="*/ 489840 h 647884"/>
              <a:gd name="connsiteX0" fmla="*/ 0 w 2957689"/>
              <a:gd name="connsiteY0" fmla="*/ 557573 h 647884"/>
              <a:gd name="connsiteX1" fmla="*/ 699911 w 2957689"/>
              <a:gd name="connsiteY1" fmla="*/ 557573 h 647884"/>
              <a:gd name="connsiteX2" fmla="*/ 1027289 w 2957689"/>
              <a:gd name="connsiteY2" fmla="*/ 15706 h 647884"/>
              <a:gd name="connsiteX3" fmla="*/ 1215083 w 2957689"/>
              <a:gd name="connsiteY3" fmla="*/ 463336 h 647884"/>
              <a:gd name="connsiteX4" fmla="*/ 1578270 w 2957689"/>
              <a:gd name="connsiteY4" fmla="*/ 501129 h 647884"/>
              <a:gd name="connsiteX5" fmla="*/ 2957689 w 2957689"/>
              <a:gd name="connsiteY5" fmla="*/ 489840 h 647884"/>
              <a:gd name="connsiteX0" fmla="*/ 0 w 2957689"/>
              <a:gd name="connsiteY0" fmla="*/ 557573 h 647884"/>
              <a:gd name="connsiteX1" fmla="*/ 699911 w 2957689"/>
              <a:gd name="connsiteY1" fmla="*/ 557573 h 647884"/>
              <a:gd name="connsiteX2" fmla="*/ 1027289 w 2957689"/>
              <a:gd name="connsiteY2" fmla="*/ 15706 h 647884"/>
              <a:gd name="connsiteX3" fmla="*/ 1215083 w 2957689"/>
              <a:gd name="connsiteY3" fmla="*/ 463336 h 647884"/>
              <a:gd name="connsiteX4" fmla="*/ 1578270 w 2957689"/>
              <a:gd name="connsiteY4" fmla="*/ 501129 h 647884"/>
              <a:gd name="connsiteX5" fmla="*/ 2957689 w 2957689"/>
              <a:gd name="connsiteY5" fmla="*/ 489840 h 647884"/>
              <a:gd name="connsiteX0" fmla="*/ 0 w 2957689"/>
              <a:gd name="connsiteY0" fmla="*/ 557573 h 602728"/>
              <a:gd name="connsiteX1" fmla="*/ 699911 w 2957689"/>
              <a:gd name="connsiteY1" fmla="*/ 557573 h 602728"/>
              <a:gd name="connsiteX2" fmla="*/ 1027289 w 2957689"/>
              <a:gd name="connsiteY2" fmla="*/ 15706 h 602728"/>
              <a:gd name="connsiteX3" fmla="*/ 1215083 w 2957689"/>
              <a:gd name="connsiteY3" fmla="*/ 463336 h 602728"/>
              <a:gd name="connsiteX4" fmla="*/ 1578270 w 2957689"/>
              <a:gd name="connsiteY4" fmla="*/ 501129 h 602728"/>
              <a:gd name="connsiteX5" fmla="*/ 2957689 w 2957689"/>
              <a:gd name="connsiteY5" fmla="*/ 489840 h 602728"/>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49966 h 598559"/>
              <a:gd name="connsiteX1" fmla="*/ 699911 w 2957689"/>
              <a:gd name="connsiteY1" fmla="*/ 549966 h 598559"/>
              <a:gd name="connsiteX2" fmla="*/ 1027289 w 2957689"/>
              <a:gd name="connsiteY2" fmla="*/ 8099 h 598559"/>
              <a:gd name="connsiteX3" fmla="*/ 1215083 w 2957689"/>
              <a:gd name="connsiteY3" fmla="*/ 598559 h 598559"/>
              <a:gd name="connsiteX4" fmla="*/ 1578270 w 2957689"/>
              <a:gd name="connsiteY4" fmla="*/ 493522 h 598559"/>
              <a:gd name="connsiteX5" fmla="*/ 2957689 w 2957689"/>
              <a:gd name="connsiteY5" fmla="*/ 482233 h 598559"/>
              <a:gd name="connsiteX0" fmla="*/ 0 w 2957689"/>
              <a:gd name="connsiteY0" fmla="*/ 549966 h 598559"/>
              <a:gd name="connsiteX1" fmla="*/ 699911 w 2957689"/>
              <a:gd name="connsiteY1" fmla="*/ 549966 h 598559"/>
              <a:gd name="connsiteX2" fmla="*/ 1027289 w 2957689"/>
              <a:gd name="connsiteY2" fmla="*/ 8099 h 598559"/>
              <a:gd name="connsiteX3" fmla="*/ 1215083 w 2957689"/>
              <a:gd name="connsiteY3" fmla="*/ 598559 h 598559"/>
              <a:gd name="connsiteX4" fmla="*/ 1578270 w 2957689"/>
              <a:gd name="connsiteY4" fmla="*/ 493522 h 598559"/>
              <a:gd name="connsiteX5" fmla="*/ 2957689 w 2957689"/>
              <a:gd name="connsiteY5" fmla="*/ 482233 h 598559"/>
              <a:gd name="connsiteX0" fmla="*/ 0 w 2957689"/>
              <a:gd name="connsiteY0" fmla="*/ 549966 h 696396"/>
              <a:gd name="connsiteX1" fmla="*/ 699911 w 2957689"/>
              <a:gd name="connsiteY1" fmla="*/ 549966 h 696396"/>
              <a:gd name="connsiteX2" fmla="*/ 1027289 w 2957689"/>
              <a:gd name="connsiteY2" fmla="*/ 8099 h 696396"/>
              <a:gd name="connsiteX3" fmla="*/ 1215083 w 2957689"/>
              <a:gd name="connsiteY3" fmla="*/ 598559 h 696396"/>
              <a:gd name="connsiteX4" fmla="*/ 1230489 w 2957689"/>
              <a:gd name="connsiteY4" fmla="*/ 595121 h 696396"/>
              <a:gd name="connsiteX5" fmla="*/ 1578270 w 2957689"/>
              <a:gd name="connsiteY5" fmla="*/ 493522 h 696396"/>
              <a:gd name="connsiteX6" fmla="*/ 2957689 w 2957689"/>
              <a:gd name="connsiteY6" fmla="*/ 482233 h 696396"/>
              <a:gd name="connsiteX0" fmla="*/ 0 w 2957689"/>
              <a:gd name="connsiteY0" fmla="*/ 549966 h 696396"/>
              <a:gd name="connsiteX1" fmla="*/ 699911 w 2957689"/>
              <a:gd name="connsiteY1" fmla="*/ 549966 h 696396"/>
              <a:gd name="connsiteX2" fmla="*/ 1027289 w 2957689"/>
              <a:gd name="connsiteY2" fmla="*/ 8099 h 696396"/>
              <a:gd name="connsiteX3" fmla="*/ 1215083 w 2957689"/>
              <a:gd name="connsiteY3" fmla="*/ 598559 h 696396"/>
              <a:gd name="connsiteX4" fmla="*/ 1230489 w 2957689"/>
              <a:gd name="connsiteY4" fmla="*/ 595121 h 696396"/>
              <a:gd name="connsiteX5" fmla="*/ 1578270 w 2957689"/>
              <a:gd name="connsiteY5" fmla="*/ 493522 h 696396"/>
              <a:gd name="connsiteX6" fmla="*/ 2957689 w 2957689"/>
              <a:gd name="connsiteY6" fmla="*/ 482233 h 696396"/>
              <a:gd name="connsiteX0" fmla="*/ 0 w 2957689"/>
              <a:gd name="connsiteY0" fmla="*/ 549966 h 696396"/>
              <a:gd name="connsiteX1" fmla="*/ 699911 w 2957689"/>
              <a:gd name="connsiteY1" fmla="*/ 549966 h 696396"/>
              <a:gd name="connsiteX2" fmla="*/ 1027289 w 2957689"/>
              <a:gd name="connsiteY2" fmla="*/ 8099 h 696396"/>
              <a:gd name="connsiteX3" fmla="*/ 1215083 w 2957689"/>
              <a:gd name="connsiteY3" fmla="*/ 598559 h 696396"/>
              <a:gd name="connsiteX4" fmla="*/ 1230489 w 2957689"/>
              <a:gd name="connsiteY4" fmla="*/ 595121 h 696396"/>
              <a:gd name="connsiteX5" fmla="*/ 1578270 w 2957689"/>
              <a:gd name="connsiteY5" fmla="*/ 493522 h 696396"/>
              <a:gd name="connsiteX6" fmla="*/ 2957689 w 2957689"/>
              <a:gd name="connsiteY6" fmla="*/ 482233 h 696396"/>
              <a:gd name="connsiteX0" fmla="*/ 0 w 2957689"/>
              <a:gd name="connsiteY0" fmla="*/ 615301 h 676133"/>
              <a:gd name="connsiteX1" fmla="*/ 699911 w 2957689"/>
              <a:gd name="connsiteY1" fmla="*/ 615301 h 676133"/>
              <a:gd name="connsiteX2" fmla="*/ 1027289 w 2957689"/>
              <a:gd name="connsiteY2" fmla="*/ 73434 h 676133"/>
              <a:gd name="connsiteX3" fmla="*/ 1215083 w 2957689"/>
              <a:gd name="connsiteY3" fmla="*/ 663894 h 676133"/>
              <a:gd name="connsiteX4" fmla="*/ 1457442 w 2957689"/>
              <a:gd name="connsiteY4" fmla="*/ 0 h 676133"/>
              <a:gd name="connsiteX5" fmla="*/ 1578270 w 2957689"/>
              <a:gd name="connsiteY5" fmla="*/ 558857 h 676133"/>
              <a:gd name="connsiteX6" fmla="*/ 2957689 w 2957689"/>
              <a:gd name="connsiteY6" fmla="*/ 547568 h 676133"/>
              <a:gd name="connsiteX0" fmla="*/ 0 w 2957689"/>
              <a:gd name="connsiteY0" fmla="*/ 696205 h 736612"/>
              <a:gd name="connsiteX1" fmla="*/ 699911 w 2957689"/>
              <a:gd name="connsiteY1" fmla="*/ 696205 h 736612"/>
              <a:gd name="connsiteX2" fmla="*/ 1027289 w 2957689"/>
              <a:gd name="connsiteY2" fmla="*/ 154338 h 736612"/>
              <a:gd name="connsiteX3" fmla="*/ 1457442 w 2957689"/>
              <a:gd name="connsiteY3" fmla="*/ 80904 h 736612"/>
              <a:gd name="connsiteX4" fmla="*/ 1578270 w 2957689"/>
              <a:gd name="connsiteY4" fmla="*/ 639761 h 736612"/>
              <a:gd name="connsiteX5" fmla="*/ 2957689 w 2957689"/>
              <a:gd name="connsiteY5" fmla="*/ 628472 h 736612"/>
              <a:gd name="connsiteX0" fmla="*/ 0 w 2957689"/>
              <a:gd name="connsiteY0" fmla="*/ 548319 h 667934"/>
              <a:gd name="connsiteX1" fmla="*/ 699911 w 2957689"/>
              <a:gd name="connsiteY1" fmla="*/ 548319 h 667934"/>
              <a:gd name="connsiteX2" fmla="*/ 1027289 w 2957689"/>
              <a:gd name="connsiteY2" fmla="*/ 6452 h 667934"/>
              <a:gd name="connsiteX3" fmla="*/ 1282752 w 2957689"/>
              <a:gd name="connsiteY3" fmla="*/ 587030 h 667934"/>
              <a:gd name="connsiteX4" fmla="*/ 1578270 w 2957689"/>
              <a:gd name="connsiteY4" fmla="*/ 491875 h 667934"/>
              <a:gd name="connsiteX5" fmla="*/ 2957689 w 2957689"/>
              <a:gd name="connsiteY5" fmla="*/ 480586 h 667934"/>
              <a:gd name="connsiteX0" fmla="*/ 0 w 2957689"/>
              <a:gd name="connsiteY0" fmla="*/ 548319 h 667934"/>
              <a:gd name="connsiteX1" fmla="*/ 699911 w 2957689"/>
              <a:gd name="connsiteY1" fmla="*/ 548319 h 667934"/>
              <a:gd name="connsiteX2" fmla="*/ 1027289 w 2957689"/>
              <a:gd name="connsiteY2" fmla="*/ 6452 h 667934"/>
              <a:gd name="connsiteX3" fmla="*/ 1282752 w 2957689"/>
              <a:gd name="connsiteY3" fmla="*/ 587030 h 667934"/>
              <a:gd name="connsiteX4" fmla="*/ 1578270 w 2957689"/>
              <a:gd name="connsiteY4" fmla="*/ 491875 h 667934"/>
              <a:gd name="connsiteX5" fmla="*/ 2957689 w 2957689"/>
              <a:gd name="connsiteY5" fmla="*/ 480586 h 667934"/>
              <a:gd name="connsiteX0" fmla="*/ 0 w 2957689"/>
              <a:gd name="connsiteY0" fmla="*/ 548319 h 667934"/>
              <a:gd name="connsiteX1" fmla="*/ 699911 w 2957689"/>
              <a:gd name="connsiteY1" fmla="*/ 548319 h 667934"/>
              <a:gd name="connsiteX2" fmla="*/ 1027289 w 2957689"/>
              <a:gd name="connsiteY2" fmla="*/ 6452 h 667934"/>
              <a:gd name="connsiteX3" fmla="*/ 1282752 w 2957689"/>
              <a:gd name="connsiteY3" fmla="*/ 587030 h 667934"/>
              <a:gd name="connsiteX4" fmla="*/ 1578270 w 2957689"/>
              <a:gd name="connsiteY4" fmla="*/ 491875 h 667934"/>
              <a:gd name="connsiteX5" fmla="*/ 2957689 w 2957689"/>
              <a:gd name="connsiteY5" fmla="*/ 480586 h 667934"/>
              <a:gd name="connsiteX0" fmla="*/ 0 w 2957689"/>
              <a:gd name="connsiteY0" fmla="*/ 548319 h 602151"/>
              <a:gd name="connsiteX1" fmla="*/ 699911 w 2957689"/>
              <a:gd name="connsiteY1" fmla="*/ 548319 h 602151"/>
              <a:gd name="connsiteX2" fmla="*/ 1027289 w 2957689"/>
              <a:gd name="connsiteY2" fmla="*/ 6452 h 602151"/>
              <a:gd name="connsiteX3" fmla="*/ 1282752 w 2957689"/>
              <a:gd name="connsiteY3" fmla="*/ 587030 h 602151"/>
              <a:gd name="connsiteX4" fmla="*/ 1578270 w 2957689"/>
              <a:gd name="connsiteY4" fmla="*/ 491875 h 602151"/>
              <a:gd name="connsiteX5" fmla="*/ 2957689 w 2957689"/>
              <a:gd name="connsiteY5" fmla="*/ 480586 h 602151"/>
              <a:gd name="connsiteX0" fmla="*/ 0 w 2957689"/>
              <a:gd name="connsiteY0" fmla="*/ 548319 h 588726"/>
              <a:gd name="connsiteX1" fmla="*/ 699911 w 2957689"/>
              <a:gd name="connsiteY1" fmla="*/ 548319 h 588726"/>
              <a:gd name="connsiteX2" fmla="*/ 1027289 w 2957689"/>
              <a:gd name="connsiteY2" fmla="*/ 6452 h 588726"/>
              <a:gd name="connsiteX3" fmla="*/ 1282752 w 2957689"/>
              <a:gd name="connsiteY3" fmla="*/ 587030 h 588726"/>
              <a:gd name="connsiteX4" fmla="*/ 1578270 w 2957689"/>
              <a:gd name="connsiteY4" fmla="*/ 491875 h 588726"/>
              <a:gd name="connsiteX5" fmla="*/ 2957689 w 2957689"/>
              <a:gd name="connsiteY5" fmla="*/ 480586 h 588726"/>
              <a:gd name="connsiteX0" fmla="*/ 0 w 2957689"/>
              <a:gd name="connsiteY0" fmla="*/ 548319 h 588726"/>
              <a:gd name="connsiteX1" fmla="*/ 699911 w 2957689"/>
              <a:gd name="connsiteY1" fmla="*/ 548319 h 588726"/>
              <a:gd name="connsiteX2" fmla="*/ 1027289 w 2957689"/>
              <a:gd name="connsiteY2" fmla="*/ 6452 h 588726"/>
              <a:gd name="connsiteX3" fmla="*/ 1282752 w 2957689"/>
              <a:gd name="connsiteY3" fmla="*/ 587030 h 588726"/>
              <a:gd name="connsiteX4" fmla="*/ 1578270 w 2957689"/>
              <a:gd name="connsiteY4" fmla="*/ 491875 h 588726"/>
              <a:gd name="connsiteX5" fmla="*/ 2062988 w 2957689"/>
              <a:gd name="connsiteY5" fmla="*/ 490855 h 588726"/>
              <a:gd name="connsiteX6" fmla="*/ 2957689 w 2957689"/>
              <a:gd name="connsiteY6" fmla="*/ 480586 h 588726"/>
              <a:gd name="connsiteX0" fmla="*/ 0 w 2957689"/>
              <a:gd name="connsiteY0" fmla="*/ 548319 h 588726"/>
              <a:gd name="connsiteX1" fmla="*/ 699911 w 2957689"/>
              <a:gd name="connsiteY1" fmla="*/ 548319 h 588726"/>
              <a:gd name="connsiteX2" fmla="*/ 1027289 w 2957689"/>
              <a:gd name="connsiteY2" fmla="*/ 6452 h 588726"/>
              <a:gd name="connsiteX3" fmla="*/ 1282752 w 2957689"/>
              <a:gd name="connsiteY3" fmla="*/ 587030 h 588726"/>
              <a:gd name="connsiteX4" fmla="*/ 1578270 w 2957689"/>
              <a:gd name="connsiteY4" fmla="*/ 491875 h 588726"/>
              <a:gd name="connsiteX5" fmla="*/ 2957689 w 2957689"/>
              <a:gd name="connsiteY5" fmla="*/ 480586 h 588726"/>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623416 h 666052"/>
              <a:gd name="connsiteX0" fmla="*/ 0 w 2957689"/>
              <a:gd name="connsiteY0" fmla="*/ 960932 h 1078665"/>
              <a:gd name="connsiteX1" fmla="*/ 699911 w 2957689"/>
              <a:gd name="connsiteY1" fmla="*/ 960932 h 1078665"/>
              <a:gd name="connsiteX2" fmla="*/ 1027289 w 2957689"/>
              <a:gd name="connsiteY2" fmla="*/ 419065 h 1078665"/>
              <a:gd name="connsiteX3" fmla="*/ 1282752 w 2957689"/>
              <a:gd name="connsiteY3" fmla="*/ 999643 h 1078665"/>
              <a:gd name="connsiteX4" fmla="*/ 2957689 w 2957689"/>
              <a:gd name="connsiteY4" fmla="*/ 10443 h 1078665"/>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580459 h 666052"/>
              <a:gd name="connsiteX0" fmla="*/ 0 w 2957689"/>
              <a:gd name="connsiteY0" fmla="*/ 739162 h 779569"/>
              <a:gd name="connsiteX1" fmla="*/ 699911 w 2957689"/>
              <a:gd name="connsiteY1" fmla="*/ 739162 h 779569"/>
              <a:gd name="connsiteX2" fmla="*/ 1027289 w 2957689"/>
              <a:gd name="connsiteY2" fmla="*/ 197295 h 779569"/>
              <a:gd name="connsiteX3" fmla="*/ 1282752 w 2957689"/>
              <a:gd name="connsiteY3" fmla="*/ 80904 h 779569"/>
              <a:gd name="connsiteX4" fmla="*/ 2957689 w 2957689"/>
              <a:gd name="connsiteY4" fmla="*/ 771302 h 779569"/>
              <a:gd name="connsiteX0" fmla="*/ 0 w 2957689"/>
              <a:gd name="connsiteY0" fmla="*/ 542575 h 617351"/>
              <a:gd name="connsiteX1" fmla="*/ 699911 w 2957689"/>
              <a:gd name="connsiteY1" fmla="*/ 542575 h 617351"/>
              <a:gd name="connsiteX2" fmla="*/ 1027289 w 2957689"/>
              <a:gd name="connsiteY2" fmla="*/ 708 h 617351"/>
              <a:gd name="connsiteX3" fmla="*/ 1282752 w 2957689"/>
              <a:gd name="connsiteY3" fmla="*/ 538329 h 617351"/>
              <a:gd name="connsiteX4" fmla="*/ 2957689 w 2957689"/>
              <a:gd name="connsiteY4" fmla="*/ 574715 h 617351"/>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74715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74715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206363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31758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31758 h 582982"/>
              <a:gd name="connsiteX0" fmla="*/ 0 w 2957689"/>
              <a:gd name="connsiteY0" fmla="*/ 542575 h 582982"/>
              <a:gd name="connsiteX1" fmla="*/ 219390 w 2957689"/>
              <a:gd name="connsiteY1" fmla="*/ 542575 h 582982"/>
              <a:gd name="connsiteX2" fmla="*/ 1027289 w 2957689"/>
              <a:gd name="connsiteY2" fmla="*/ 708 h 582982"/>
              <a:gd name="connsiteX3" fmla="*/ 1282752 w 2957689"/>
              <a:gd name="connsiteY3" fmla="*/ 538329 h 582982"/>
              <a:gd name="connsiteX4" fmla="*/ 2957689 w 2957689"/>
              <a:gd name="connsiteY4" fmla="*/ 531758 h 582982"/>
              <a:gd name="connsiteX0" fmla="*/ 0 w 2957689"/>
              <a:gd name="connsiteY0" fmla="*/ 542575 h 582982"/>
              <a:gd name="connsiteX1" fmla="*/ 219390 w 2957689"/>
              <a:gd name="connsiteY1" fmla="*/ 542575 h 582982"/>
              <a:gd name="connsiteX2" fmla="*/ 611772 w 2957689"/>
              <a:gd name="connsiteY2" fmla="*/ 708 h 582982"/>
              <a:gd name="connsiteX3" fmla="*/ 1282752 w 2957689"/>
              <a:gd name="connsiteY3" fmla="*/ 538329 h 582982"/>
              <a:gd name="connsiteX4" fmla="*/ 2957689 w 2957689"/>
              <a:gd name="connsiteY4" fmla="*/ 531758 h 582982"/>
              <a:gd name="connsiteX0" fmla="*/ 0 w 2957689"/>
              <a:gd name="connsiteY0" fmla="*/ 542575 h 582982"/>
              <a:gd name="connsiteX1" fmla="*/ 219390 w 2957689"/>
              <a:gd name="connsiteY1" fmla="*/ 542575 h 582982"/>
              <a:gd name="connsiteX2" fmla="*/ 611772 w 2957689"/>
              <a:gd name="connsiteY2" fmla="*/ 708 h 582982"/>
              <a:gd name="connsiteX3" fmla="*/ 867235 w 2957689"/>
              <a:gd name="connsiteY3" fmla="*/ 538329 h 582982"/>
              <a:gd name="connsiteX4" fmla="*/ 2957689 w 2957689"/>
              <a:gd name="connsiteY4" fmla="*/ 531758 h 582982"/>
              <a:gd name="connsiteX0" fmla="*/ 0 w 2957689"/>
              <a:gd name="connsiteY0" fmla="*/ 542575 h 582982"/>
              <a:gd name="connsiteX1" fmla="*/ 219390 w 2957689"/>
              <a:gd name="connsiteY1" fmla="*/ 542575 h 582982"/>
              <a:gd name="connsiteX2" fmla="*/ 611772 w 2957689"/>
              <a:gd name="connsiteY2" fmla="*/ 708 h 582982"/>
              <a:gd name="connsiteX3" fmla="*/ 906747 w 2957689"/>
              <a:gd name="connsiteY3" fmla="*/ 538329 h 582982"/>
              <a:gd name="connsiteX4" fmla="*/ 2957689 w 2957689"/>
              <a:gd name="connsiteY4" fmla="*/ 531758 h 582982"/>
              <a:gd name="connsiteX0" fmla="*/ 0 w 2957689"/>
              <a:gd name="connsiteY0" fmla="*/ 542575 h 582982"/>
              <a:gd name="connsiteX1" fmla="*/ 219390 w 2957689"/>
              <a:gd name="connsiteY1" fmla="*/ 542575 h 582982"/>
              <a:gd name="connsiteX2" fmla="*/ 611772 w 2957689"/>
              <a:gd name="connsiteY2" fmla="*/ 708 h 582982"/>
              <a:gd name="connsiteX3" fmla="*/ 906747 w 2957689"/>
              <a:gd name="connsiteY3" fmla="*/ 538329 h 582982"/>
              <a:gd name="connsiteX4" fmla="*/ 2957689 w 2957689"/>
              <a:gd name="connsiteY4" fmla="*/ 531758 h 582982"/>
              <a:gd name="connsiteX0" fmla="*/ 0 w 2957689"/>
              <a:gd name="connsiteY0" fmla="*/ 542575 h 582982"/>
              <a:gd name="connsiteX1" fmla="*/ 219390 w 2957689"/>
              <a:gd name="connsiteY1" fmla="*/ 542575 h 582982"/>
              <a:gd name="connsiteX2" fmla="*/ 611772 w 2957689"/>
              <a:gd name="connsiteY2" fmla="*/ 708 h 582982"/>
              <a:gd name="connsiteX3" fmla="*/ 906747 w 2957689"/>
              <a:gd name="connsiteY3" fmla="*/ 538329 h 582982"/>
              <a:gd name="connsiteX4" fmla="*/ 2957689 w 2957689"/>
              <a:gd name="connsiteY4" fmla="*/ 531758 h 582982"/>
              <a:gd name="connsiteX0" fmla="*/ 0 w 2957689"/>
              <a:gd name="connsiteY0" fmla="*/ 542575 h 582982"/>
              <a:gd name="connsiteX1" fmla="*/ 219390 w 2957689"/>
              <a:gd name="connsiteY1" fmla="*/ 542575 h 582982"/>
              <a:gd name="connsiteX2" fmla="*/ 611772 w 2957689"/>
              <a:gd name="connsiteY2" fmla="*/ 708 h 582982"/>
              <a:gd name="connsiteX3" fmla="*/ 906747 w 2957689"/>
              <a:gd name="connsiteY3" fmla="*/ 538329 h 582982"/>
              <a:gd name="connsiteX4" fmla="*/ 2957689 w 2957689"/>
              <a:gd name="connsiteY4" fmla="*/ 531758 h 582982"/>
              <a:gd name="connsiteX0" fmla="*/ 0 w 2957689"/>
              <a:gd name="connsiteY0" fmla="*/ 542575 h 582982"/>
              <a:gd name="connsiteX1" fmla="*/ 219390 w 2957689"/>
              <a:gd name="connsiteY1" fmla="*/ 542575 h 582982"/>
              <a:gd name="connsiteX2" fmla="*/ 611772 w 2957689"/>
              <a:gd name="connsiteY2" fmla="*/ 708 h 582982"/>
              <a:gd name="connsiteX3" fmla="*/ 906747 w 2957689"/>
              <a:gd name="connsiteY3" fmla="*/ 538329 h 582982"/>
              <a:gd name="connsiteX4" fmla="*/ 2957689 w 2957689"/>
              <a:gd name="connsiteY4" fmla="*/ 531758 h 582982"/>
              <a:gd name="connsiteX0" fmla="*/ 0 w 2957689"/>
              <a:gd name="connsiteY0" fmla="*/ 542575 h 582982"/>
              <a:gd name="connsiteX1" fmla="*/ 219390 w 2957689"/>
              <a:gd name="connsiteY1" fmla="*/ 542575 h 582982"/>
              <a:gd name="connsiteX2" fmla="*/ 611772 w 2957689"/>
              <a:gd name="connsiteY2" fmla="*/ 708 h 582982"/>
              <a:gd name="connsiteX3" fmla="*/ 906747 w 2957689"/>
              <a:gd name="connsiteY3" fmla="*/ 538329 h 582982"/>
              <a:gd name="connsiteX4" fmla="*/ 2957689 w 2957689"/>
              <a:gd name="connsiteY4" fmla="*/ 531758 h 582982"/>
              <a:gd name="connsiteX0" fmla="*/ 0 w 2957689"/>
              <a:gd name="connsiteY0" fmla="*/ 542575 h 582982"/>
              <a:gd name="connsiteX1" fmla="*/ 219390 w 2957689"/>
              <a:gd name="connsiteY1" fmla="*/ 542575 h 582982"/>
              <a:gd name="connsiteX2" fmla="*/ 611772 w 2957689"/>
              <a:gd name="connsiteY2" fmla="*/ 708 h 582982"/>
              <a:gd name="connsiteX3" fmla="*/ 906747 w 2957689"/>
              <a:gd name="connsiteY3" fmla="*/ 538329 h 582982"/>
              <a:gd name="connsiteX4" fmla="*/ 2957689 w 2957689"/>
              <a:gd name="connsiteY4" fmla="*/ 531758 h 582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7689" h="582982">
                <a:moveTo>
                  <a:pt x="0" y="542575"/>
                </a:moveTo>
                <a:lnTo>
                  <a:pt x="219390" y="542575"/>
                </a:lnTo>
                <a:cubicBezTo>
                  <a:pt x="401190" y="582982"/>
                  <a:pt x="497213" y="1416"/>
                  <a:pt x="611772" y="708"/>
                </a:cubicBezTo>
                <a:cubicBezTo>
                  <a:pt x="726331" y="0"/>
                  <a:pt x="814917" y="457425"/>
                  <a:pt x="906747" y="538329"/>
                </a:cubicBezTo>
                <a:cubicBezTo>
                  <a:pt x="1008147" y="544063"/>
                  <a:pt x="2274042" y="533948"/>
                  <a:pt x="2957689" y="531758"/>
                </a:cubicBezTo>
              </a:path>
            </a:pathLst>
          </a:custGeom>
          <a:ln w="25400">
            <a:solidFill>
              <a:srgbClr val="FF0000"/>
            </a:solidFill>
          </a:ln>
          <a:scene3d>
            <a:camera prst="orthographicFront">
              <a:rot lat="0" lon="0" rev="16200000"/>
            </a:camera>
            <a:lightRig rig="threePt" dir="t"/>
          </a:scene3d>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de-CH" sz="1800">
              <a:solidFill>
                <a:prstClr val="black"/>
              </a:solidFill>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7026" name="Title 1"/>
          <p:cNvSpPr>
            <a:spLocks noGrp="1"/>
          </p:cNvSpPr>
          <p:nvPr>
            <p:ph type="title"/>
          </p:nvPr>
        </p:nvSpPr>
        <p:spPr/>
        <p:txBody>
          <a:bodyPr/>
          <a:lstStyle/>
          <a:p>
            <a:r>
              <a:rPr lang="en-US" altLang="en-US"/>
              <a:t>Difference-of-Gaussian (DoG)</a:t>
            </a:r>
            <a:endParaRPr lang="de-CH" altLang="en-US"/>
          </a:p>
        </p:txBody>
      </p:sp>
      <p:sp>
        <p:nvSpPr>
          <p:cNvPr id="36869" name="Footer Placeholder 4"/>
          <p:cNvSpPr>
            <a:spLocks noGrp="1"/>
          </p:cNvSpPr>
          <p:nvPr>
            <p:ph type="ftr" sz="quarter" idx="11"/>
          </p:nvPr>
        </p:nvSpPr>
        <p:spPr/>
        <p:txBody>
          <a:bodyPr/>
          <a:lstStyle/>
          <a:p>
            <a:pPr>
              <a:defRPr/>
            </a:pPr>
            <a:r>
              <a:rPr lang="de-DE"/>
              <a:t>K. Grauman, B. Leibe</a:t>
            </a:r>
          </a:p>
        </p:txBody>
      </p:sp>
      <p:grpSp>
        <p:nvGrpSpPr>
          <p:cNvPr id="257028" name="Group 5"/>
          <p:cNvGrpSpPr>
            <a:grpSpLocks/>
          </p:cNvGrpSpPr>
          <p:nvPr/>
        </p:nvGrpSpPr>
        <p:grpSpPr bwMode="auto">
          <a:xfrm>
            <a:off x="769938" y="2138363"/>
            <a:ext cx="7715250" cy="4176712"/>
            <a:chOff x="565150" y="2420938"/>
            <a:chExt cx="7715250" cy="4176712"/>
          </a:xfrm>
        </p:grpSpPr>
        <p:pic>
          <p:nvPicPr>
            <p:cNvPr id="257029" name="Picture 4" descr="c-enhedg-lapla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325" y="2420938"/>
              <a:ext cx="2016125"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57030" name="Group 11"/>
            <p:cNvGrpSpPr>
              <a:grpSpLocks/>
            </p:cNvGrpSpPr>
            <p:nvPr/>
          </p:nvGrpSpPr>
          <p:grpSpPr bwMode="auto">
            <a:xfrm>
              <a:off x="565150" y="4897438"/>
              <a:ext cx="7715250" cy="1700212"/>
              <a:chOff x="565150" y="4897438"/>
              <a:chExt cx="7715250" cy="1700212"/>
            </a:xfrm>
          </p:grpSpPr>
          <p:pic>
            <p:nvPicPr>
              <p:cNvPr id="25703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6177" y="4899025"/>
                <a:ext cx="2170112"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25703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5150" y="4899025"/>
                <a:ext cx="2170113"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257033"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19813" y="4897438"/>
                <a:ext cx="2160587" cy="170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257034" name="Text Box 8"/>
              <p:cNvSpPr txBox="1">
                <a:spLocks noChangeArrowheads="1"/>
              </p:cNvSpPr>
              <p:nvPr/>
            </p:nvSpPr>
            <p:spPr bwMode="auto">
              <a:xfrm>
                <a:off x="2735263" y="5461000"/>
                <a:ext cx="431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algn="ctr">
                  <a:spcBef>
                    <a:spcPct val="50000"/>
                  </a:spcBef>
                </a:pPr>
                <a:r>
                  <a:rPr lang="pl-PL" altLang="en-US" b="1">
                    <a:solidFill>
                      <a:srgbClr val="000000"/>
                    </a:solidFill>
                  </a:rPr>
                  <a:t>-</a:t>
                </a:r>
                <a:endParaRPr lang="en-US" altLang="en-US" b="1">
                  <a:solidFill>
                    <a:srgbClr val="000000"/>
                  </a:solidFill>
                </a:endParaRPr>
              </a:p>
            </p:txBody>
          </p:sp>
          <p:sp>
            <p:nvSpPr>
              <p:cNvPr id="257035" name="Text Box 9"/>
              <p:cNvSpPr txBox="1">
                <a:spLocks noChangeArrowheads="1"/>
              </p:cNvSpPr>
              <p:nvPr/>
            </p:nvSpPr>
            <p:spPr bwMode="auto">
              <a:xfrm>
                <a:off x="5507038" y="5403850"/>
                <a:ext cx="431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algn="ctr">
                  <a:spcBef>
                    <a:spcPct val="50000"/>
                  </a:spcBef>
                </a:pPr>
                <a:r>
                  <a:rPr lang="pl-PL" altLang="en-US" b="1">
                    <a:solidFill>
                      <a:srgbClr val="000000"/>
                    </a:solidFill>
                  </a:rPr>
                  <a:t>=</a:t>
                </a:r>
                <a:endParaRPr lang="en-US" altLang="en-US" b="1">
                  <a:solidFill>
                    <a:srgbClr val="000000"/>
                  </a:solidFill>
                </a:endParaRPr>
              </a:p>
            </p:txBody>
          </p:sp>
        </p:grpSp>
      </p:gr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9074" name="Title 1"/>
          <p:cNvSpPr>
            <a:spLocks noGrp="1"/>
          </p:cNvSpPr>
          <p:nvPr>
            <p:ph type="title"/>
          </p:nvPr>
        </p:nvSpPr>
        <p:spPr/>
        <p:txBody>
          <a:bodyPr/>
          <a:lstStyle/>
          <a:p>
            <a:r>
              <a:rPr lang="en-US" altLang="en-US"/>
              <a:t>DoG – Efficient Computation</a:t>
            </a:r>
            <a:endParaRPr lang="de-CH" altLang="en-US"/>
          </a:p>
        </p:txBody>
      </p:sp>
      <p:sp>
        <p:nvSpPr>
          <p:cNvPr id="259075" name="Content Placeholder 2"/>
          <p:cNvSpPr>
            <a:spLocks noGrp="1"/>
          </p:cNvSpPr>
          <p:nvPr>
            <p:ph idx="1"/>
          </p:nvPr>
        </p:nvSpPr>
        <p:spPr/>
        <p:txBody>
          <a:bodyPr/>
          <a:lstStyle/>
          <a:p>
            <a:r>
              <a:rPr lang="en-US" altLang="en-US"/>
              <a:t>Computation in Gaussian scale pyramid</a:t>
            </a:r>
            <a:endParaRPr lang="de-CH" altLang="en-US"/>
          </a:p>
        </p:txBody>
      </p:sp>
      <p:sp>
        <p:nvSpPr>
          <p:cNvPr id="17414" name="Footer Placeholder 4"/>
          <p:cNvSpPr>
            <a:spLocks noGrp="1"/>
          </p:cNvSpPr>
          <p:nvPr>
            <p:ph type="ftr" sz="quarter" idx="11"/>
          </p:nvPr>
        </p:nvSpPr>
        <p:spPr/>
        <p:txBody>
          <a:bodyPr/>
          <a:lstStyle/>
          <a:p>
            <a:pPr>
              <a:defRPr/>
            </a:pPr>
            <a:r>
              <a:rPr lang="de-DE" dirty="0"/>
              <a:t>K. Grauman, B. Leibe</a:t>
            </a:r>
          </a:p>
        </p:txBody>
      </p:sp>
      <p:grpSp>
        <p:nvGrpSpPr>
          <p:cNvPr id="259077" name="Group 39"/>
          <p:cNvGrpSpPr>
            <a:grpSpLocks/>
          </p:cNvGrpSpPr>
          <p:nvPr/>
        </p:nvGrpSpPr>
        <p:grpSpPr bwMode="auto">
          <a:xfrm>
            <a:off x="409575" y="1676400"/>
            <a:ext cx="8397875" cy="4483100"/>
            <a:chOff x="299979" y="1611314"/>
            <a:chExt cx="8397990" cy="4483136"/>
          </a:xfrm>
        </p:grpSpPr>
        <p:pic>
          <p:nvPicPr>
            <p:cNvPr id="25907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81796" y="1611314"/>
              <a:ext cx="6116173" cy="4483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9079"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8313" y="3879833"/>
              <a:ext cx="1692275" cy="135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259080" name="Freeform 10"/>
            <p:cNvSpPr>
              <a:spLocks/>
            </p:cNvSpPr>
            <p:nvPr/>
          </p:nvSpPr>
          <p:spPr bwMode="auto">
            <a:xfrm>
              <a:off x="3544888" y="3171808"/>
              <a:ext cx="560387" cy="850900"/>
            </a:xfrm>
            <a:custGeom>
              <a:avLst/>
              <a:gdLst>
                <a:gd name="T0" fmla="*/ 2147483646 w 353"/>
                <a:gd name="T1" fmla="*/ 2147483646 h 536"/>
                <a:gd name="T2" fmla="*/ 2147483646 w 353"/>
                <a:gd name="T3" fmla="*/ 2147483646 h 536"/>
                <a:gd name="T4" fmla="*/ 2147483646 w 353"/>
                <a:gd name="T5" fmla="*/ 2147483646 h 536"/>
                <a:gd name="T6" fmla="*/ 2147483646 w 353"/>
                <a:gd name="T7" fmla="*/ 0 h 536"/>
                <a:gd name="T8" fmla="*/ 0 60000 65536"/>
                <a:gd name="T9" fmla="*/ 0 60000 65536"/>
                <a:gd name="T10" fmla="*/ 0 60000 65536"/>
                <a:gd name="T11" fmla="*/ 0 60000 65536"/>
                <a:gd name="T12" fmla="*/ 0 w 353"/>
                <a:gd name="T13" fmla="*/ 0 h 536"/>
                <a:gd name="T14" fmla="*/ 353 w 353"/>
                <a:gd name="T15" fmla="*/ 536 h 536"/>
              </a:gdLst>
              <a:ahLst/>
              <a:cxnLst>
                <a:cxn ang="T8">
                  <a:pos x="T0" y="T1"/>
                </a:cxn>
                <a:cxn ang="T9">
                  <a:pos x="T2" y="T3"/>
                </a:cxn>
                <a:cxn ang="T10">
                  <a:pos x="T4" y="T5"/>
                </a:cxn>
                <a:cxn ang="T11">
                  <a:pos x="T6" y="T7"/>
                </a:cxn>
              </a:cxnLst>
              <a:rect l="T12" t="T13" r="T14" b="T15"/>
              <a:pathLst>
                <a:path w="353" h="536">
                  <a:moveTo>
                    <a:pt x="194" y="536"/>
                  </a:moveTo>
                  <a:cubicBezTo>
                    <a:pt x="165" y="492"/>
                    <a:pt x="26" y="341"/>
                    <a:pt x="13" y="264"/>
                  </a:cubicBezTo>
                  <a:cubicBezTo>
                    <a:pt x="0" y="187"/>
                    <a:pt x="56" y="116"/>
                    <a:pt x="113" y="72"/>
                  </a:cubicBezTo>
                  <a:cubicBezTo>
                    <a:pt x="170" y="28"/>
                    <a:pt x="303" y="15"/>
                    <a:pt x="353" y="0"/>
                  </a:cubicBezTo>
                </a:path>
              </a:pathLst>
            </a:custGeom>
            <a:noFill/>
            <a:ln w="12700" cap="sq">
              <a:solidFill>
                <a:schemeClr val="tx1"/>
              </a:solidFill>
              <a:round/>
              <a:headEnd type="none" w="sm" len="sm"/>
              <a:tailEnd type="triangle" w="sm" len="sm"/>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259081" name="Picture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3238" y="2224071"/>
              <a:ext cx="1116012"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grpSp>
          <p:nvGrpSpPr>
            <p:cNvPr id="259082" name="Group 27"/>
            <p:cNvGrpSpPr>
              <a:grpSpLocks/>
            </p:cNvGrpSpPr>
            <p:nvPr/>
          </p:nvGrpSpPr>
          <p:grpSpPr bwMode="auto">
            <a:xfrm>
              <a:off x="3262300" y="4387339"/>
              <a:ext cx="433388" cy="358775"/>
              <a:chOff x="3311525" y="4457683"/>
              <a:chExt cx="433388" cy="358775"/>
            </a:xfrm>
          </p:grpSpPr>
          <p:sp>
            <p:nvSpPr>
              <p:cNvPr id="259098" name="Freeform 12"/>
              <p:cNvSpPr>
                <a:spLocks/>
              </p:cNvSpPr>
              <p:nvPr/>
            </p:nvSpPr>
            <p:spPr bwMode="auto">
              <a:xfrm flipH="1">
                <a:off x="3635375" y="4492608"/>
                <a:ext cx="77788" cy="323850"/>
              </a:xfrm>
              <a:custGeom>
                <a:avLst/>
                <a:gdLst>
                  <a:gd name="T0" fmla="*/ 0 w 19"/>
                  <a:gd name="T1" fmla="*/ 2147483646 h 204"/>
                  <a:gd name="T2" fmla="*/ 2147483646 w 19"/>
                  <a:gd name="T3" fmla="*/ 2147483646 h 204"/>
                  <a:gd name="T4" fmla="*/ 2147483646 w 19"/>
                  <a:gd name="T5" fmla="*/ 0 h 204"/>
                  <a:gd name="T6" fmla="*/ 0 60000 65536"/>
                  <a:gd name="T7" fmla="*/ 0 60000 65536"/>
                  <a:gd name="T8" fmla="*/ 0 60000 65536"/>
                  <a:gd name="T9" fmla="*/ 0 w 19"/>
                  <a:gd name="T10" fmla="*/ 0 h 204"/>
                  <a:gd name="T11" fmla="*/ 19 w 19"/>
                  <a:gd name="T12" fmla="*/ 204 h 204"/>
                </a:gdLst>
                <a:ahLst/>
                <a:cxnLst>
                  <a:cxn ang="T6">
                    <a:pos x="T0" y="T1"/>
                  </a:cxn>
                  <a:cxn ang="T7">
                    <a:pos x="T2" y="T3"/>
                  </a:cxn>
                  <a:cxn ang="T8">
                    <a:pos x="T4" y="T5"/>
                  </a:cxn>
                </a:cxnLst>
                <a:rect l="T9" t="T10" r="T11" b="T12"/>
                <a:pathLst>
                  <a:path w="19" h="204">
                    <a:moveTo>
                      <a:pt x="0" y="204"/>
                    </a:moveTo>
                    <a:cubicBezTo>
                      <a:pt x="3" y="188"/>
                      <a:pt x="19" y="140"/>
                      <a:pt x="19" y="106"/>
                    </a:cubicBezTo>
                    <a:cubicBezTo>
                      <a:pt x="19" y="72"/>
                      <a:pt x="5" y="22"/>
                      <a:pt x="1" y="0"/>
                    </a:cubicBezTo>
                  </a:path>
                </a:pathLst>
              </a:custGeom>
              <a:noFill/>
              <a:ln w="12700" cap="sq">
                <a:solidFill>
                  <a:schemeClr val="tx1"/>
                </a:solidFill>
                <a:round/>
                <a:headEnd type="none" w="sm" len="sm"/>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59099" name="Text Box 13"/>
              <p:cNvSpPr txBox="1">
                <a:spLocks noChangeArrowheads="1"/>
              </p:cNvSpPr>
              <p:nvPr/>
            </p:nvSpPr>
            <p:spPr bwMode="auto">
              <a:xfrm>
                <a:off x="3311525" y="4457683"/>
                <a:ext cx="4333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a:spcBef>
                    <a:spcPct val="50000"/>
                  </a:spcBef>
                </a:pPr>
                <a:r>
                  <a:rPr lang="pl-PL" altLang="en-US" sz="1600" b="1" i="1">
                    <a:solidFill>
                      <a:srgbClr val="000000"/>
                    </a:solidFill>
                    <a:latin typeface="Symbol" panose="05050102010706020507" pitchFamily="18" charset="2"/>
                  </a:rPr>
                  <a:t>s</a:t>
                </a:r>
                <a:endParaRPr lang="en-US" altLang="en-US" sz="1600" b="1" i="1">
                  <a:solidFill>
                    <a:srgbClr val="000000"/>
                  </a:solidFill>
                  <a:latin typeface="Symbol" panose="05050102010706020507" pitchFamily="18" charset="2"/>
                </a:endParaRPr>
              </a:p>
            </p:txBody>
          </p:sp>
        </p:grpSp>
        <p:sp>
          <p:nvSpPr>
            <p:cNvPr id="259083" name="Text Box 15"/>
            <p:cNvSpPr txBox="1">
              <a:spLocks noChangeArrowheads="1"/>
            </p:cNvSpPr>
            <p:nvPr/>
          </p:nvSpPr>
          <p:spPr bwMode="auto">
            <a:xfrm>
              <a:off x="299979" y="5218137"/>
              <a:ext cx="1952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algn="ctr">
                <a:spcBef>
                  <a:spcPct val="50000"/>
                </a:spcBef>
              </a:pPr>
              <a:r>
                <a:rPr lang="pl-PL" altLang="en-US" sz="1600" b="1" i="1">
                  <a:solidFill>
                    <a:srgbClr val="000000"/>
                  </a:solidFill>
                </a:rPr>
                <a:t>Original image</a:t>
              </a:r>
              <a:r>
                <a:rPr lang="pl-PL" altLang="en-US" sz="1600" b="1" i="1">
                  <a:solidFill>
                    <a:srgbClr val="000000"/>
                  </a:solidFill>
                  <a:latin typeface="Symbol" panose="05050102010706020507" pitchFamily="18" charset="2"/>
                </a:rPr>
                <a:t> </a:t>
              </a:r>
              <a:endParaRPr lang="en-US" altLang="en-US" sz="1600" b="1" i="1">
                <a:solidFill>
                  <a:srgbClr val="000000"/>
                </a:solidFill>
                <a:latin typeface="Symbol" panose="05050102010706020507" pitchFamily="18" charset="2"/>
              </a:endParaRPr>
            </a:p>
          </p:txBody>
        </p:sp>
        <p:grpSp>
          <p:nvGrpSpPr>
            <p:cNvPr id="259084" name="Group 37"/>
            <p:cNvGrpSpPr>
              <a:grpSpLocks/>
            </p:cNvGrpSpPr>
            <p:nvPr/>
          </p:nvGrpSpPr>
          <p:grpSpPr bwMode="auto">
            <a:xfrm>
              <a:off x="2162142" y="4967315"/>
              <a:ext cx="1095390" cy="469900"/>
              <a:chOff x="2232026" y="4743433"/>
              <a:chExt cx="1095390" cy="469900"/>
            </a:xfrm>
          </p:grpSpPr>
          <p:sp>
            <p:nvSpPr>
              <p:cNvPr id="259096" name="Line 6"/>
              <p:cNvSpPr>
                <a:spLocks noChangeShapeType="1"/>
              </p:cNvSpPr>
              <p:nvPr/>
            </p:nvSpPr>
            <p:spPr bwMode="auto">
              <a:xfrm>
                <a:off x="2232026" y="5175232"/>
                <a:ext cx="1095390" cy="1587"/>
              </a:xfrm>
              <a:prstGeom prst="line">
                <a:avLst/>
              </a:prstGeom>
              <a:noFill/>
              <a:ln w="12700" cap="sq">
                <a:solidFill>
                  <a:srgbClr val="0000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en-US"/>
              </a:p>
            </p:txBody>
          </p:sp>
          <p:graphicFrame>
            <p:nvGraphicFramePr>
              <p:cNvPr id="259097" name="Object 3"/>
              <p:cNvGraphicFramePr>
                <a:graphicFrameLocks noChangeAspect="1"/>
              </p:cNvGraphicFramePr>
              <p:nvPr/>
            </p:nvGraphicFramePr>
            <p:xfrm>
              <a:off x="2373313" y="4743433"/>
              <a:ext cx="685800" cy="469900"/>
            </p:xfrm>
            <a:graphic>
              <a:graphicData uri="http://schemas.openxmlformats.org/presentationml/2006/ole">
                <mc:AlternateContent xmlns:mc="http://schemas.openxmlformats.org/markup-compatibility/2006">
                  <mc:Choice xmlns:v="urn:schemas-microsoft-com:vml" Requires="v">
                    <p:oleObj spid="_x0000_s259109" name="Microsoft Equation 3.0" r:id="rId7" imgW="444114" imgH="304536" progId="Equation.3">
                      <p:embed/>
                    </p:oleObj>
                  </mc:Choice>
                  <mc:Fallback>
                    <p:oleObj name="Microsoft Equation 3.0" r:id="rId7" imgW="444114" imgH="304536" progId="Equation.3">
                      <p:embed/>
                      <p:pic>
                        <p:nvPicPr>
                          <p:cNvPr id="0"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73313" y="4743433"/>
                            <a:ext cx="6858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259085" name="Text Box 17"/>
            <p:cNvSpPr txBox="1">
              <a:spLocks noChangeArrowheads="1"/>
            </p:cNvSpPr>
            <p:nvPr/>
          </p:nvSpPr>
          <p:spPr bwMode="auto">
            <a:xfrm>
              <a:off x="482544" y="3100383"/>
              <a:ext cx="16065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algn="ctr">
                <a:spcBef>
                  <a:spcPct val="50000"/>
                </a:spcBef>
              </a:pPr>
              <a:r>
                <a:rPr lang="en-US" altLang="en-US" sz="1600" b="1" i="1">
                  <a:solidFill>
                    <a:srgbClr val="000000"/>
                  </a:solidFill>
                </a:rPr>
                <a:t>S</a:t>
              </a:r>
              <a:r>
                <a:rPr lang="pl-PL" altLang="en-US" sz="1600" b="1" i="1">
                  <a:solidFill>
                    <a:srgbClr val="000000"/>
                  </a:solidFill>
                </a:rPr>
                <a:t>ampling with</a:t>
              </a:r>
              <a:br>
                <a:rPr lang="en-US" altLang="en-US" sz="1600" b="1" i="1">
                  <a:solidFill>
                    <a:srgbClr val="000000"/>
                  </a:solidFill>
                </a:rPr>
              </a:br>
              <a:r>
                <a:rPr lang="pl-PL" altLang="en-US" sz="1600" b="1" i="1">
                  <a:solidFill>
                    <a:srgbClr val="000000"/>
                  </a:solidFill>
                </a:rPr>
                <a:t>step </a:t>
              </a:r>
              <a:r>
                <a:rPr lang="pl-PL" altLang="en-US" sz="1600" b="1" i="1">
                  <a:solidFill>
                    <a:srgbClr val="000000"/>
                  </a:solidFill>
                  <a:latin typeface="Symbol" panose="05050102010706020507" pitchFamily="18" charset="2"/>
                </a:rPr>
                <a:t>s</a:t>
              </a:r>
              <a:r>
                <a:rPr lang="pl-PL" altLang="en-US" sz="1600" b="1" i="1" baseline="30000">
                  <a:solidFill>
                    <a:srgbClr val="000000"/>
                  </a:solidFill>
                  <a:latin typeface="Symbol" panose="05050102010706020507" pitchFamily="18" charset="2"/>
                </a:rPr>
                <a:t>4</a:t>
              </a:r>
              <a:r>
                <a:rPr lang="pl-PL" altLang="en-US" sz="1600" b="1" i="1">
                  <a:solidFill>
                    <a:srgbClr val="000000"/>
                  </a:solidFill>
                  <a:latin typeface="Symbol" panose="05050102010706020507" pitchFamily="18" charset="2"/>
                </a:rPr>
                <a:t> </a:t>
              </a:r>
              <a:r>
                <a:rPr lang="pl-PL" altLang="en-US" sz="1600" b="1" i="1">
                  <a:solidFill>
                    <a:srgbClr val="000000"/>
                  </a:solidFill>
                </a:rPr>
                <a:t>=2</a:t>
              </a:r>
              <a:endParaRPr lang="en-US" altLang="en-US" sz="1600" b="1" i="1">
                <a:solidFill>
                  <a:srgbClr val="000000"/>
                </a:solidFill>
              </a:endParaRPr>
            </a:p>
          </p:txBody>
        </p:sp>
        <p:grpSp>
          <p:nvGrpSpPr>
            <p:cNvPr id="259086" name="Group 28"/>
            <p:cNvGrpSpPr>
              <a:grpSpLocks/>
            </p:cNvGrpSpPr>
            <p:nvPr/>
          </p:nvGrpSpPr>
          <p:grpSpPr bwMode="auto">
            <a:xfrm>
              <a:off x="3262300" y="3931539"/>
              <a:ext cx="433388" cy="358775"/>
              <a:chOff x="3311525" y="4457683"/>
              <a:chExt cx="433388" cy="358775"/>
            </a:xfrm>
          </p:grpSpPr>
          <p:sp>
            <p:nvSpPr>
              <p:cNvPr id="259094" name="Freeform 12"/>
              <p:cNvSpPr>
                <a:spLocks/>
              </p:cNvSpPr>
              <p:nvPr/>
            </p:nvSpPr>
            <p:spPr bwMode="auto">
              <a:xfrm flipH="1">
                <a:off x="3635375" y="4492608"/>
                <a:ext cx="77788" cy="323850"/>
              </a:xfrm>
              <a:custGeom>
                <a:avLst/>
                <a:gdLst>
                  <a:gd name="T0" fmla="*/ 0 w 19"/>
                  <a:gd name="T1" fmla="*/ 2147483646 h 204"/>
                  <a:gd name="T2" fmla="*/ 2147483646 w 19"/>
                  <a:gd name="T3" fmla="*/ 2147483646 h 204"/>
                  <a:gd name="T4" fmla="*/ 2147483646 w 19"/>
                  <a:gd name="T5" fmla="*/ 0 h 204"/>
                  <a:gd name="T6" fmla="*/ 0 60000 65536"/>
                  <a:gd name="T7" fmla="*/ 0 60000 65536"/>
                  <a:gd name="T8" fmla="*/ 0 60000 65536"/>
                  <a:gd name="T9" fmla="*/ 0 w 19"/>
                  <a:gd name="T10" fmla="*/ 0 h 204"/>
                  <a:gd name="T11" fmla="*/ 19 w 19"/>
                  <a:gd name="T12" fmla="*/ 204 h 204"/>
                </a:gdLst>
                <a:ahLst/>
                <a:cxnLst>
                  <a:cxn ang="T6">
                    <a:pos x="T0" y="T1"/>
                  </a:cxn>
                  <a:cxn ang="T7">
                    <a:pos x="T2" y="T3"/>
                  </a:cxn>
                  <a:cxn ang="T8">
                    <a:pos x="T4" y="T5"/>
                  </a:cxn>
                </a:cxnLst>
                <a:rect l="T9" t="T10" r="T11" b="T12"/>
                <a:pathLst>
                  <a:path w="19" h="204">
                    <a:moveTo>
                      <a:pt x="0" y="204"/>
                    </a:moveTo>
                    <a:cubicBezTo>
                      <a:pt x="3" y="188"/>
                      <a:pt x="19" y="140"/>
                      <a:pt x="19" y="106"/>
                    </a:cubicBezTo>
                    <a:cubicBezTo>
                      <a:pt x="19" y="72"/>
                      <a:pt x="5" y="22"/>
                      <a:pt x="1" y="0"/>
                    </a:cubicBezTo>
                  </a:path>
                </a:pathLst>
              </a:custGeom>
              <a:noFill/>
              <a:ln w="12700" cap="sq">
                <a:solidFill>
                  <a:schemeClr val="tx1"/>
                </a:solidFill>
                <a:round/>
                <a:headEnd type="none" w="sm" len="sm"/>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59095" name="Text Box 13"/>
              <p:cNvSpPr txBox="1">
                <a:spLocks noChangeArrowheads="1"/>
              </p:cNvSpPr>
              <p:nvPr/>
            </p:nvSpPr>
            <p:spPr bwMode="auto">
              <a:xfrm>
                <a:off x="3311525" y="4457683"/>
                <a:ext cx="4333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a:spcBef>
                    <a:spcPct val="50000"/>
                  </a:spcBef>
                </a:pPr>
                <a:r>
                  <a:rPr lang="pl-PL" altLang="en-US" sz="1600" b="1" i="1">
                    <a:solidFill>
                      <a:srgbClr val="000000"/>
                    </a:solidFill>
                    <a:latin typeface="Symbol" panose="05050102010706020507" pitchFamily="18" charset="2"/>
                  </a:rPr>
                  <a:t>s</a:t>
                </a:r>
                <a:endParaRPr lang="en-US" altLang="en-US" sz="1600" b="1" i="1">
                  <a:solidFill>
                    <a:srgbClr val="000000"/>
                  </a:solidFill>
                  <a:latin typeface="Symbol" panose="05050102010706020507" pitchFamily="18" charset="2"/>
                </a:endParaRPr>
              </a:p>
            </p:txBody>
          </p:sp>
        </p:grpSp>
        <p:grpSp>
          <p:nvGrpSpPr>
            <p:cNvPr id="259087" name="Group 31"/>
            <p:cNvGrpSpPr>
              <a:grpSpLocks/>
            </p:cNvGrpSpPr>
            <p:nvPr/>
          </p:nvGrpSpPr>
          <p:grpSpPr bwMode="auto">
            <a:xfrm>
              <a:off x="3262300" y="5296455"/>
              <a:ext cx="433388" cy="358775"/>
              <a:chOff x="3311525" y="4457683"/>
              <a:chExt cx="433388" cy="358775"/>
            </a:xfrm>
          </p:grpSpPr>
          <p:sp>
            <p:nvSpPr>
              <p:cNvPr id="259092" name="Freeform 12"/>
              <p:cNvSpPr>
                <a:spLocks/>
              </p:cNvSpPr>
              <p:nvPr/>
            </p:nvSpPr>
            <p:spPr bwMode="auto">
              <a:xfrm flipH="1">
                <a:off x="3635375" y="4492608"/>
                <a:ext cx="77788" cy="323850"/>
              </a:xfrm>
              <a:custGeom>
                <a:avLst/>
                <a:gdLst>
                  <a:gd name="T0" fmla="*/ 0 w 19"/>
                  <a:gd name="T1" fmla="*/ 2147483646 h 204"/>
                  <a:gd name="T2" fmla="*/ 2147483646 w 19"/>
                  <a:gd name="T3" fmla="*/ 2147483646 h 204"/>
                  <a:gd name="T4" fmla="*/ 2147483646 w 19"/>
                  <a:gd name="T5" fmla="*/ 0 h 204"/>
                  <a:gd name="T6" fmla="*/ 0 60000 65536"/>
                  <a:gd name="T7" fmla="*/ 0 60000 65536"/>
                  <a:gd name="T8" fmla="*/ 0 60000 65536"/>
                  <a:gd name="T9" fmla="*/ 0 w 19"/>
                  <a:gd name="T10" fmla="*/ 0 h 204"/>
                  <a:gd name="T11" fmla="*/ 19 w 19"/>
                  <a:gd name="T12" fmla="*/ 204 h 204"/>
                </a:gdLst>
                <a:ahLst/>
                <a:cxnLst>
                  <a:cxn ang="T6">
                    <a:pos x="T0" y="T1"/>
                  </a:cxn>
                  <a:cxn ang="T7">
                    <a:pos x="T2" y="T3"/>
                  </a:cxn>
                  <a:cxn ang="T8">
                    <a:pos x="T4" y="T5"/>
                  </a:cxn>
                </a:cxnLst>
                <a:rect l="T9" t="T10" r="T11" b="T12"/>
                <a:pathLst>
                  <a:path w="19" h="204">
                    <a:moveTo>
                      <a:pt x="0" y="204"/>
                    </a:moveTo>
                    <a:cubicBezTo>
                      <a:pt x="3" y="188"/>
                      <a:pt x="19" y="140"/>
                      <a:pt x="19" y="106"/>
                    </a:cubicBezTo>
                    <a:cubicBezTo>
                      <a:pt x="19" y="72"/>
                      <a:pt x="5" y="22"/>
                      <a:pt x="1" y="0"/>
                    </a:cubicBezTo>
                  </a:path>
                </a:pathLst>
              </a:custGeom>
              <a:noFill/>
              <a:ln w="12700" cap="sq">
                <a:solidFill>
                  <a:schemeClr val="tx1"/>
                </a:solidFill>
                <a:round/>
                <a:headEnd type="none" w="sm" len="sm"/>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59093" name="Text Box 13"/>
              <p:cNvSpPr txBox="1">
                <a:spLocks noChangeArrowheads="1"/>
              </p:cNvSpPr>
              <p:nvPr/>
            </p:nvSpPr>
            <p:spPr bwMode="auto">
              <a:xfrm>
                <a:off x="3311525" y="4457683"/>
                <a:ext cx="4333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a:spcBef>
                    <a:spcPct val="50000"/>
                  </a:spcBef>
                </a:pPr>
                <a:r>
                  <a:rPr lang="pl-PL" altLang="en-US" sz="1600" b="1" i="1">
                    <a:solidFill>
                      <a:srgbClr val="000000"/>
                    </a:solidFill>
                    <a:latin typeface="Symbol" panose="05050102010706020507" pitchFamily="18" charset="2"/>
                  </a:rPr>
                  <a:t>s</a:t>
                </a:r>
                <a:endParaRPr lang="en-US" altLang="en-US" sz="1600" b="1" i="1">
                  <a:solidFill>
                    <a:srgbClr val="000000"/>
                  </a:solidFill>
                  <a:latin typeface="Symbol" panose="05050102010706020507" pitchFamily="18" charset="2"/>
                </a:endParaRPr>
              </a:p>
            </p:txBody>
          </p:sp>
        </p:grpSp>
        <p:grpSp>
          <p:nvGrpSpPr>
            <p:cNvPr id="259088" name="Group 34"/>
            <p:cNvGrpSpPr>
              <a:grpSpLocks/>
            </p:cNvGrpSpPr>
            <p:nvPr/>
          </p:nvGrpSpPr>
          <p:grpSpPr bwMode="auto">
            <a:xfrm>
              <a:off x="3262300" y="4830429"/>
              <a:ext cx="433388" cy="358775"/>
              <a:chOff x="3311525" y="4457683"/>
              <a:chExt cx="433388" cy="358775"/>
            </a:xfrm>
          </p:grpSpPr>
          <p:sp>
            <p:nvSpPr>
              <p:cNvPr id="259090" name="Freeform 12"/>
              <p:cNvSpPr>
                <a:spLocks/>
              </p:cNvSpPr>
              <p:nvPr/>
            </p:nvSpPr>
            <p:spPr bwMode="auto">
              <a:xfrm flipH="1">
                <a:off x="3635375" y="4492608"/>
                <a:ext cx="77788" cy="323850"/>
              </a:xfrm>
              <a:custGeom>
                <a:avLst/>
                <a:gdLst>
                  <a:gd name="T0" fmla="*/ 0 w 19"/>
                  <a:gd name="T1" fmla="*/ 2147483646 h 204"/>
                  <a:gd name="T2" fmla="*/ 2147483646 w 19"/>
                  <a:gd name="T3" fmla="*/ 2147483646 h 204"/>
                  <a:gd name="T4" fmla="*/ 2147483646 w 19"/>
                  <a:gd name="T5" fmla="*/ 0 h 204"/>
                  <a:gd name="T6" fmla="*/ 0 60000 65536"/>
                  <a:gd name="T7" fmla="*/ 0 60000 65536"/>
                  <a:gd name="T8" fmla="*/ 0 60000 65536"/>
                  <a:gd name="T9" fmla="*/ 0 w 19"/>
                  <a:gd name="T10" fmla="*/ 0 h 204"/>
                  <a:gd name="T11" fmla="*/ 19 w 19"/>
                  <a:gd name="T12" fmla="*/ 204 h 204"/>
                </a:gdLst>
                <a:ahLst/>
                <a:cxnLst>
                  <a:cxn ang="T6">
                    <a:pos x="T0" y="T1"/>
                  </a:cxn>
                  <a:cxn ang="T7">
                    <a:pos x="T2" y="T3"/>
                  </a:cxn>
                  <a:cxn ang="T8">
                    <a:pos x="T4" y="T5"/>
                  </a:cxn>
                </a:cxnLst>
                <a:rect l="T9" t="T10" r="T11" b="T12"/>
                <a:pathLst>
                  <a:path w="19" h="204">
                    <a:moveTo>
                      <a:pt x="0" y="204"/>
                    </a:moveTo>
                    <a:cubicBezTo>
                      <a:pt x="3" y="188"/>
                      <a:pt x="19" y="140"/>
                      <a:pt x="19" y="106"/>
                    </a:cubicBezTo>
                    <a:cubicBezTo>
                      <a:pt x="19" y="72"/>
                      <a:pt x="5" y="22"/>
                      <a:pt x="1" y="0"/>
                    </a:cubicBezTo>
                  </a:path>
                </a:pathLst>
              </a:custGeom>
              <a:noFill/>
              <a:ln w="12700" cap="sq">
                <a:solidFill>
                  <a:schemeClr val="tx1"/>
                </a:solidFill>
                <a:round/>
                <a:headEnd type="none" w="sm" len="sm"/>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59091" name="Text Box 13"/>
              <p:cNvSpPr txBox="1">
                <a:spLocks noChangeArrowheads="1"/>
              </p:cNvSpPr>
              <p:nvPr/>
            </p:nvSpPr>
            <p:spPr bwMode="auto">
              <a:xfrm>
                <a:off x="3311525" y="4457683"/>
                <a:ext cx="4333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a:spcBef>
                    <a:spcPct val="50000"/>
                  </a:spcBef>
                </a:pPr>
                <a:r>
                  <a:rPr lang="pl-PL" altLang="en-US" sz="1600" b="1" i="1">
                    <a:solidFill>
                      <a:srgbClr val="000000"/>
                    </a:solidFill>
                    <a:latin typeface="Symbol" panose="05050102010706020507" pitchFamily="18" charset="2"/>
                  </a:rPr>
                  <a:t>s</a:t>
                </a:r>
                <a:endParaRPr lang="en-US" altLang="en-US" sz="1600" b="1" i="1">
                  <a:solidFill>
                    <a:srgbClr val="000000"/>
                  </a:solidFill>
                  <a:latin typeface="Symbol" panose="05050102010706020507" pitchFamily="18" charset="2"/>
                </a:endParaRPr>
              </a:p>
            </p:txBody>
          </p:sp>
        </p:grpSp>
        <p:sp>
          <p:nvSpPr>
            <p:cNvPr id="259089" name="Line 6"/>
            <p:cNvSpPr>
              <a:spLocks noChangeShapeType="1"/>
            </p:cNvSpPr>
            <p:nvPr/>
          </p:nvSpPr>
          <p:spPr bwMode="auto">
            <a:xfrm flipH="1">
              <a:off x="2162142" y="3209922"/>
              <a:ext cx="1095390" cy="1587"/>
            </a:xfrm>
            <a:prstGeom prst="line">
              <a:avLst/>
            </a:prstGeom>
            <a:noFill/>
            <a:ln w="12700" cap="sq">
              <a:solidFill>
                <a:srgbClr val="0000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en-US"/>
            </a:p>
          </p:txBody>
        </p:sp>
      </p:grpSp>
    </p:spTree>
  </p:cSld>
  <p:clrMapOvr>
    <a:masterClrMapping/>
  </p:clrMapOvr>
  <p:transition spd="slow"/>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normAutofit fontScale="90000"/>
          </a:bodyPr>
          <a:lstStyle/>
          <a:p>
            <a:pPr>
              <a:defRPr/>
            </a:pPr>
            <a:r>
              <a:rPr lang="en-US" dirty="0"/>
              <a:t>Find local maxima in position-scale space of Difference-of-Gaussian</a:t>
            </a:r>
            <a:endParaRPr lang="de-CH" dirty="0"/>
          </a:p>
        </p:txBody>
      </p:sp>
      <p:sp>
        <p:nvSpPr>
          <p:cNvPr id="16390" name="Footer Placeholder 4"/>
          <p:cNvSpPr>
            <a:spLocks noGrp="1"/>
          </p:cNvSpPr>
          <p:nvPr>
            <p:ph type="ftr" sz="quarter" idx="11"/>
          </p:nvPr>
        </p:nvSpPr>
        <p:spPr/>
        <p:txBody>
          <a:bodyPr/>
          <a:lstStyle/>
          <a:p>
            <a:pPr>
              <a:defRPr/>
            </a:pPr>
            <a:r>
              <a:rPr lang="de-DE"/>
              <a:t>K. Grauman, B. Leibe</a:t>
            </a:r>
          </a:p>
        </p:txBody>
      </p:sp>
      <p:pic>
        <p:nvPicPr>
          <p:cNvPr id="26112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275" y="2930525"/>
            <a:ext cx="1681163" cy="144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1125" name="Group 6"/>
          <p:cNvGrpSpPr>
            <a:grpSpLocks/>
          </p:cNvGrpSpPr>
          <p:nvPr/>
        </p:nvGrpSpPr>
        <p:grpSpPr bwMode="auto">
          <a:xfrm>
            <a:off x="2484438" y="1163638"/>
            <a:ext cx="3584575" cy="4924425"/>
            <a:chOff x="2211388" y="1700213"/>
            <a:chExt cx="3584575" cy="4924425"/>
          </a:xfrm>
        </p:grpSpPr>
        <p:pic>
          <p:nvPicPr>
            <p:cNvPr id="261133"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0413" y="5665788"/>
              <a:ext cx="1225550" cy="958850"/>
            </a:xfrm>
            <a:prstGeom prst="rect">
              <a:avLst/>
            </a:prstGeom>
            <a:noFill/>
            <a:ln w="12700" cap="sq">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pic>
        <p:pic>
          <p:nvPicPr>
            <p:cNvPr id="261134"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70413" y="4664075"/>
              <a:ext cx="1225550" cy="960438"/>
            </a:xfrm>
            <a:prstGeom prst="rect">
              <a:avLst/>
            </a:prstGeom>
            <a:noFill/>
            <a:ln w="12700" cap="sq">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pic>
        <p:pic>
          <p:nvPicPr>
            <p:cNvPr id="261135" name="Picture 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70413" y="3681413"/>
              <a:ext cx="1225550" cy="958850"/>
            </a:xfrm>
            <a:prstGeom prst="rect">
              <a:avLst/>
            </a:prstGeom>
            <a:noFill/>
            <a:ln w="12700" cap="sq">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pic>
        <p:pic>
          <p:nvPicPr>
            <p:cNvPr id="261136" name="Picture 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570413" y="2684463"/>
              <a:ext cx="1225550" cy="960437"/>
            </a:xfrm>
            <a:prstGeom prst="rect">
              <a:avLst/>
            </a:prstGeom>
            <a:noFill/>
            <a:ln w="12700" cap="sq">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pic>
        <p:pic>
          <p:nvPicPr>
            <p:cNvPr id="261137" name="Picture 10"/>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570413" y="1700213"/>
              <a:ext cx="1225550" cy="960437"/>
            </a:xfrm>
            <a:prstGeom prst="rect">
              <a:avLst/>
            </a:prstGeom>
            <a:noFill/>
            <a:ln w="12700" cap="sq">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pic>
        <p:graphicFrame>
          <p:nvGraphicFramePr>
            <p:cNvPr id="261138" name="Object 2"/>
            <p:cNvGraphicFramePr>
              <a:graphicFrameLocks noChangeAspect="1"/>
            </p:cNvGraphicFramePr>
            <p:nvPr/>
          </p:nvGraphicFramePr>
          <p:xfrm>
            <a:off x="2211388" y="3933825"/>
            <a:ext cx="1712912" cy="417513"/>
          </p:xfrm>
          <a:graphic>
            <a:graphicData uri="http://schemas.openxmlformats.org/presentationml/2006/ole">
              <mc:AlternateContent xmlns:mc="http://schemas.openxmlformats.org/markup-compatibility/2006">
                <mc:Choice xmlns:v="urn:schemas-microsoft-com:vml" Requires="v">
                  <p:oleObj spid="_x0000_s261158" name="Equation" r:id="rId10" imgW="990170" imgH="241195" progId="Equation.3">
                    <p:embed/>
                  </p:oleObj>
                </mc:Choice>
                <mc:Fallback>
                  <p:oleObj name="Equation" r:id="rId10" imgW="990170" imgH="241195" progId="Equation.3">
                    <p:embed/>
                    <p:pic>
                      <p:nvPicPr>
                        <p:cNvPr id="0" name="Object 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11388" y="3933825"/>
                          <a:ext cx="1712912"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61139" name="Text Box 12"/>
            <p:cNvSpPr txBox="1">
              <a:spLocks noChangeArrowheads="1"/>
            </p:cNvSpPr>
            <p:nvPr/>
          </p:nvSpPr>
          <p:spPr bwMode="auto">
            <a:xfrm>
              <a:off x="3959225" y="5972175"/>
              <a:ext cx="4333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a:spcBef>
                  <a:spcPct val="50000"/>
                </a:spcBef>
              </a:pPr>
              <a:r>
                <a:rPr lang="pl-PL" altLang="en-US" sz="1800" b="1" i="1">
                  <a:solidFill>
                    <a:srgbClr val="000000"/>
                  </a:solidFill>
                  <a:latin typeface="Symbol" panose="05050102010706020507" pitchFamily="18" charset="2"/>
                </a:rPr>
                <a:t>s</a:t>
              </a:r>
              <a:endParaRPr lang="en-US" altLang="en-US" sz="1800" b="1" i="1">
                <a:solidFill>
                  <a:srgbClr val="000000"/>
                </a:solidFill>
                <a:latin typeface="Symbol" panose="05050102010706020507" pitchFamily="18" charset="2"/>
              </a:endParaRPr>
            </a:p>
          </p:txBody>
        </p:sp>
        <p:sp>
          <p:nvSpPr>
            <p:cNvPr id="261140" name="Text Box 13"/>
            <p:cNvSpPr txBox="1">
              <a:spLocks noChangeArrowheads="1"/>
            </p:cNvSpPr>
            <p:nvPr/>
          </p:nvSpPr>
          <p:spPr bwMode="auto">
            <a:xfrm>
              <a:off x="3959225" y="4964113"/>
              <a:ext cx="4333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a:spcBef>
                  <a:spcPct val="50000"/>
                </a:spcBef>
              </a:pPr>
              <a:r>
                <a:rPr lang="pl-PL" altLang="en-US" sz="1800" b="1" i="1">
                  <a:solidFill>
                    <a:srgbClr val="000000"/>
                  </a:solidFill>
                  <a:latin typeface="Symbol" panose="05050102010706020507" pitchFamily="18" charset="2"/>
                </a:rPr>
                <a:t>s</a:t>
              </a:r>
              <a:r>
                <a:rPr lang="pl-PL" altLang="en-US" sz="1800" b="1" i="1" baseline="30000">
                  <a:solidFill>
                    <a:srgbClr val="000000"/>
                  </a:solidFill>
                  <a:latin typeface="Symbol" panose="05050102010706020507" pitchFamily="18" charset="2"/>
                </a:rPr>
                <a:t>2</a:t>
              </a:r>
              <a:endParaRPr lang="en-US" altLang="en-US" sz="1800" b="1" i="1" baseline="30000">
                <a:solidFill>
                  <a:srgbClr val="000000"/>
                </a:solidFill>
                <a:latin typeface="Symbol" panose="05050102010706020507" pitchFamily="18" charset="2"/>
              </a:endParaRPr>
            </a:p>
          </p:txBody>
        </p:sp>
        <p:sp>
          <p:nvSpPr>
            <p:cNvPr id="261141" name="Text Box 14"/>
            <p:cNvSpPr txBox="1">
              <a:spLocks noChangeArrowheads="1"/>
            </p:cNvSpPr>
            <p:nvPr/>
          </p:nvSpPr>
          <p:spPr bwMode="auto">
            <a:xfrm>
              <a:off x="3995738" y="4005263"/>
              <a:ext cx="4333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a:spcBef>
                  <a:spcPct val="50000"/>
                </a:spcBef>
              </a:pPr>
              <a:r>
                <a:rPr lang="pl-PL" altLang="en-US" sz="1800" b="1" i="1">
                  <a:solidFill>
                    <a:srgbClr val="000000"/>
                  </a:solidFill>
                  <a:latin typeface="Symbol" panose="05050102010706020507" pitchFamily="18" charset="2"/>
                </a:rPr>
                <a:t>s</a:t>
              </a:r>
              <a:r>
                <a:rPr lang="pl-PL" altLang="en-US" sz="1800" b="1" i="1" baseline="30000">
                  <a:solidFill>
                    <a:srgbClr val="000000"/>
                  </a:solidFill>
                  <a:latin typeface="Symbol" panose="05050102010706020507" pitchFamily="18" charset="2"/>
                </a:rPr>
                <a:t>3</a:t>
              </a:r>
              <a:endParaRPr lang="en-US" altLang="en-US" sz="1800" b="1" i="1" baseline="30000">
                <a:solidFill>
                  <a:srgbClr val="000000"/>
                </a:solidFill>
                <a:latin typeface="Symbol" panose="05050102010706020507" pitchFamily="18" charset="2"/>
              </a:endParaRPr>
            </a:p>
          </p:txBody>
        </p:sp>
        <p:sp>
          <p:nvSpPr>
            <p:cNvPr id="261142" name="Text Box 15"/>
            <p:cNvSpPr txBox="1">
              <a:spLocks noChangeArrowheads="1"/>
            </p:cNvSpPr>
            <p:nvPr/>
          </p:nvSpPr>
          <p:spPr bwMode="auto">
            <a:xfrm>
              <a:off x="4030663" y="2997200"/>
              <a:ext cx="4333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a:spcBef>
                  <a:spcPct val="50000"/>
                </a:spcBef>
              </a:pPr>
              <a:r>
                <a:rPr lang="pl-PL" altLang="en-US" sz="1800" b="1" i="1">
                  <a:solidFill>
                    <a:srgbClr val="000000"/>
                  </a:solidFill>
                  <a:latin typeface="Symbol" panose="05050102010706020507" pitchFamily="18" charset="2"/>
                </a:rPr>
                <a:t>s</a:t>
              </a:r>
              <a:r>
                <a:rPr lang="pl-PL" altLang="en-US" sz="1800" b="1" i="1" baseline="30000">
                  <a:solidFill>
                    <a:srgbClr val="000000"/>
                  </a:solidFill>
                  <a:latin typeface="Symbol" panose="05050102010706020507" pitchFamily="18" charset="2"/>
                </a:rPr>
                <a:t>4</a:t>
              </a:r>
              <a:endParaRPr lang="en-US" altLang="en-US" sz="1800" b="1" i="1" baseline="30000">
                <a:solidFill>
                  <a:srgbClr val="000000"/>
                </a:solidFill>
                <a:latin typeface="Symbol" panose="05050102010706020507" pitchFamily="18" charset="2"/>
              </a:endParaRPr>
            </a:p>
          </p:txBody>
        </p:sp>
        <p:sp>
          <p:nvSpPr>
            <p:cNvPr id="261143" name="Text Box 16"/>
            <p:cNvSpPr txBox="1">
              <a:spLocks noChangeArrowheads="1"/>
            </p:cNvSpPr>
            <p:nvPr/>
          </p:nvSpPr>
          <p:spPr bwMode="auto">
            <a:xfrm>
              <a:off x="4067175" y="2024063"/>
              <a:ext cx="5413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a:spcBef>
                  <a:spcPct val="50000"/>
                </a:spcBef>
              </a:pPr>
              <a:r>
                <a:rPr lang="pl-PL" altLang="en-US" sz="1800" b="1" i="1">
                  <a:solidFill>
                    <a:srgbClr val="000000"/>
                  </a:solidFill>
                  <a:latin typeface="Symbol" panose="05050102010706020507" pitchFamily="18" charset="2"/>
                </a:rPr>
                <a:t>s</a:t>
              </a:r>
              <a:r>
                <a:rPr lang="pl-PL" altLang="en-US" sz="1800" b="1" i="1" baseline="30000">
                  <a:solidFill>
                    <a:srgbClr val="000000"/>
                  </a:solidFill>
                  <a:latin typeface="Symbol" panose="05050102010706020507" pitchFamily="18" charset="2"/>
                </a:rPr>
                <a:t>5</a:t>
              </a:r>
              <a:endParaRPr lang="en-US" altLang="en-US" sz="1800" b="1" i="1" baseline="30000">
                <a:solidFill>
                  <a:srgbClr val="000000"/>
                </a:solidFill>
                <a:latin typeface="Symbol" panose="05050102010706020507" pitchFamily="18" charset="2"/>
              </a:endParaRPr>
            </a:p>
          </p:txBody>
        </p:sp>
        <p:sp>
          <p:nvSpPr>
            <p:cNvPr id="261144" name="Line 17"/>
            <p:cNvSpPr>
              <a:spLocks noChangeShapeType="1"/>
            </p:cNvSpPr>
            <p:nvPr/>
          </p:nvSpPr>
          <p:spPr bwMode="auto">
            <a:xfrm>
              <a:off x="3203575" y="4508500"/>
              <a:ext cx="755650" cy="1476375"/>
            </a:xfrm>
            <a:prstGeom prst="line">
              <a:avLst/>
            </a:prstGeom>
            <a:noFill/>
            <a:ln w="12700" cap="sq">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61145" name="Line 18"/>
            <p:cNvSpPr>
              <a:spLocks noChangeShapeType="1"/>
            </p:cNvSpPr>
            <p:nvPr/>
          </p:nvSpPr>
          <p:spPr bwMode="auto">
            <a:xfrm>
              <a:off x="3384550" y="4437063"/>
              <a:ext cx="611188" cy="612775"/>
            </a:xfrm>
            <a:prstGeom prst="line">
              <a:avLst/>
            </a:prstGeom>
            <a:noFill/>
            <a:ln w="12700" cap="sq">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61146" name="Line 19"/>
            <p:cNvSpPr>
              <a:spLocks noChangeShapeType="1"/>
            </p:cNvSpPr>
            <p:nvPr/>
          </p:nvSpPr>
          <p:spPr bwMode="auto">
            <a:xfrm>
              <a:off x="3779838" y="4149725"/>
              <a:ext cx="252412" cy="0"/>
            </a:xfrm>
            <a:prstGeom prst="line">
              <a:avLst/>
            </a:prstGeom>
            <a:noFill/>
            <a:ln w="12700" cap="sq">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61147" name="Line 20"/>
            <p:cNvSpPr>
              <a:spLocks noChangeShapeType="1"/>
            </p:cNvSpPr>
            <p:nvPr/>
          </p:nvSpPr>
          <p:spPr bwMode="auto">
            <a:xfrm flipV="1">
              <a:off x="3384550" y="3249613"/>
              <a:ext cx="647700" cy="611187"/>
            </a:xfrm>
            <a:prstGeom prst="line">
              <a:avLst/>
            </a:prstGeom>
            <a:noFill/>
            <a:ln w="12700" cap="sq">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61148" name="Line 21"/>
            <p:cNvSpPr>
              <a:spLocks noChangeShapeType="1"/>
            </p:cNvSpPr>
            <p:nvPr/>
          </p:nvSpPr>
          <p:spPr bwMode="auto">
            <a:xfrm flipV="1">
              <a:off x="3203575" y="2276475"/>
              <a:ext cx="900113" cy="1511300"/>
            </a:xfrm>
            <a:prstGeom prst="line">
              <a:avLst/>
            </a:prstGeom>
            <a:noFill/>
            <a:ln w="12700" cap="sq">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261126" name="Group 23"/>
          <p:cNvGrpSpPr>
            <a:grpSpLocks/>
          </p:cNvGrpSpPr>
          <p:nvPr/>
        </p:nvGrpSpPr>
        <p:grpSpPr bwMode="auto">
          <a:xfrm>
            <a:off x="6140450" y="1560513"/>
            <a:ext cx="3013075" cy="2670175"/>
            <a:chOff x="5867400" y="2168526"/>
            <a:chExt cx="3013134" cy="2670173"/>
          </a:xfrm>
        </p:grpSpPr>
        <p:pic>
          <p:nvPicPr>
            <p:cNvPr id="261129" name="Picture 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626284" y="2665412"/>
              <a:ext cx="2254250" cy="2173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1130" name="Line 22"/>
            <p:cNvSpPr>
              <a:spLocks noChangeShapeType="1"/>
            </p:cNvSpPr>
            <p:nvPr/>
          </p:nvSpPr>
          <p:spPr bwMode="auto">
            <a:xfrm>
              <a:off x="5867400" y="4113213"/>
              <a:ext cx="1174750" cy="293132"/>
            </a:xfrm>
            <a:prstGeom prst="line">
              <a:avLst/>
            </a:prstGeom>
            <a:noFill/>
            <a:ln w="12700" cap="sq">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61131" name="Line 23"/>
            <p:cNvSpPr>
              <a:spLocks noChangeShapeType="1"/>
            </p:cNvSpPr>
            <p:nvPr/>
          </p:nvSpPr>
          <p:spPr bwMode="auto">
            <a:xfrm>
              <a:off x="5867400" y="3175795"/>
              <a:ext cx="1174750" cy="411162"/>
            </a:xfrm>
            <a:prstGeom prst="line">
              <a:avLst/>
            </a:prstGeom>
            <a:noFill/>
            <a:ln w="12700" cap="sq">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61132" name="Line 24"/>
            <p:cNvSpPr>
              <a:spLocks noChangeShapeType="1"/>
            </p:cNvSpPr>
            <p:nvPr/>
          </p:nvSpPr>
          <p:spPr bwMode="auto">
            <a:xfrm>
              <a:off x="5867400" y="2168526"/>
              <a:ext cx="1174750" cy="547687"/>
            </a:xfrm>
            <a:prstGeom prst="line">
              <a:avLst/>
            </a:prstGeom>
            <a:noFill/>
            <a:ln w="12700" cap="sq">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261127" name="Text Box 26"/>
          <p:cNvSpPr txBox="1">
            <a:spLocks noChangeArrowheads="1"/>
          </p:cNvSpPr>
          <p:nvPr/>
        </p:nvSpPr>
        <p:spPr bwMode="auto">
          <a:xfrm>
            <a:off x="7072313" y="5010150"/>
            <a:ext cx="15001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a:spcBef>
                <a:spcPct val="50000"/>
              </a:spcBef>
            </a:pPr>
            <a:r>
              <a:rPr lang="pl-PL" altLang="en-US" sz="1800" b="1">
                <a:solidFill>
                  <a:srgbClr val="000000"/>
                </a:solidFill>
                <a:latin typeface="Calibri" panose="020F0502020204030204" pitchFamily="34" charset="0"/>
                <a:sym typeface="Symbol" panose="05050102010706020507" pitchFamily="18" charset="2"/>
              </a:rPr>
              <a:t></a:t>
            </a:r>
            <a:r>
              <a:rPr lang="en-US" altLang="en-US" sz="1800" b="1">
                <a:solidFill>
                  <a:srgbClr val="000000"/>
                </a:solidFill>
                <a:latin typeface="Calibri" panose="020F0502020204030204" pitchFamily="34" charset="0"/>
                <a:sym typeface="Symbol" panose="05050102010706020507" pitchFamily="18" charset="2"/>
              </a:rPr>
              <a:t> L</a:t>
            </a:r>
            <a:r>
              <a:rPr lang="pl-PL" altLang="en-US" sz="1800" b="1">
                <a:solidFill>
                  <a:srgbClr val="000000"/>
                </a:solidFill>
                <a:latin typeface="Calibri" panose="020F0502020204030204" pitchFamily="34" charset="0"/>
              </a:rPr>
              <a:t>ist of</a:t>
            </a:r>
            <a:r>
              <a:rPr lang="en-US" altLang="en-US" sz="1800" b="1">
                <a:solidFill>
                  <a:srgbClr val="000000"/>
                </a:solidFill>
                <a:latin typeface="Calibri" panose="020F0502020204030204" pitchFamily="34" charset="0"/>
              </a:rPr>
              <a:t>       </a:t>
            </a:r>
            <a:br>
              <a:rPr lang="en-US" altLang="en-US" sz="1800" b="1">
                <a:solidFill>
                  <a:srgbClr val="000000"/>
                </a:solidFill>
                <a:latin typeface="Calibri" panose="020F0502020204030204" pitchFamily="34" charset="0"/>
              </a:rPr>
            </a:br>
            <a:r>
              <a:rPr lang="en-US" altLang="en-US" sz="1800" b="1" i="1">
                <a:solidFill>
                  <a:srgbClr val="000000"/>
                </a:solidFill>
                <a:latin typeface="Calibri" panose="020F0502020204030204" pitchFamily="34" charset="0"/>
              </a:rPr>
              <a:t>    </a:t>
            </a:r>
            <a:r>
              <a:rPr lang="pl-PL" altLang="en-US" sz="1800" b="1" i="1">
                <a:solidFill>
                  <a:srgbClr val="000000"/>
                </a:solidFill>
                <a:latin typeface="Calibri" panose="020F0502020204030204" pitchFamily="34" charset="0"/>
              </a:rPr>
              <a:t>(x, y, s)</a:t>
            </a:r>
            <a:endParaRPr lang="en-US" altLang="en-US" sz="1800" b="1" i="1">
              <a:solidFill>
                <a:srgbClr val="000000"/>
              </a:solidFill>
              <a:latin typeface="Calibri" panose="020F0502020204030204" pitchFamily="34" charset="0"/>
            </a:endParaRPr>
          </a:p>
        </p:txBody>
      </p:sp>
      <p:pic>
        <p:nvPicPr>
          <p:cNvPr id="261128" name="Picture 27" descr="c-enhedg-laplap"/>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68338" y="4476750"/>
            <a:ext cx="1727200"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3170" name="Title 1"/>
          <p:cNvSpPr>
            <a:spLocks noGrp="1"/>
          </p:cNvSpPr>
          <p:nvPr>
            <p:ph type="title"/>
          </p:nvPr>
        </p:nvSpPr>
        <p:spPr/>
        <p:txBody>
          <a:bodyPr/>
          <a:lstStyle/>
          <a:p>
            <a:r>
              <a:rPr lang="en-US" altLang="en-US"/>
              <a:t>Results: Difference-of-Gaussian</a:t>
            </a:r>
            <a:endParaRPr lang="de-CH" altLang="en-US"/>
          </a:p>
        </p:txBody>
      </p:sp>
      <p:sp>
        <p:nvSpPr>
          <p:cNvPr id="263171" name="Content Placeholder 2"/>
          <p:cNvSpPr>
            <a:spLocks noGrp="1"/>
          </p:cNvSpPr>
          <p:nvPr>
            <p:ph idx="1"/>
          </p:nvPr>
        </p:nvSpPr>
        <p:spPr/>
        <p:txBody>
          <a:bodyPr/>
          <a:lstStyle/>
          <a:p>
            <a:endParaRPr lang="de-CH" altLang="en-US"/>
          </a:p>
        </p:txBody>
      </p:sp>
      <p:sp>
        <p:nvSpPr>
          <p:cNvPr id="35845" name="Footer Placeholder 4"/>
          <p:cNvSpPr>
            <a:spLocks noGrp="1"/>
          </p:cNvSpPr>
          <p:nvPr>
            <p:ph type="ftr" sz="quarter" idx="11"/>
          </p:nvPr>
        </p:nvSpPr>
        <p:spPr/>
        <p:txBody>
          <a:bodyPr/>
          <a:lstStyle/>
          <a:p>
            <a:pPr>
              <a:defRPr/>
            </a:pPr>
            <a:r>
              <a:rPr lang="de-DE"/>
              <a:t>K. Grauman, B. Leibe</a:t>
            </a:r>
          </a:p>
        </p:txBody>
      </p:sp>
      <p:pic>
        <p:nvPicPr>
          <p:cNvPr id="26317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175" y="1238250"/>
            <a:ext cx="5316538" cy="449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4034" name="Footer Placeholder 4"/>
          <p:cNvSpPr>
            <a:spLocks noGrp="1"/>
          </p:cNvSpPr>
          <p:nvPr>
            <p:ph type="ftr" sz="quarter" idx="11"/>
          </p:nvPr>
        </p:nvSpPr>
        <p:spPr/>
        <p:txBody>
          <a:bodyPr/>
          <a:lstStyle/>
          <a:p>
            <a:pPr>
              <a:defRPr/>
            </a:pPr>
            <a:r>
              <a:rPr lang="en-US"/>
              <a:t>T. Tuytelaars, B. Leibe</a:t>
            </a:r>
          </a:p>
        </p:txBody>
      </p:sp>
      <p:grpSp>
        <p:nvGrpSpPr>
          <p:cNvPr id="2" name="Group 2"/>
          <p:cNvGrpSpPr>
            <a:grpSpLocks/>
          </p:cNvGrpSpPr>
          <p:nvPr/>
        </p:nvGrpSpPr>
        <p:grpSpPr bwMode="auto">
          <a:xfrm>
            <a:off x="2754313" y="4054475"/>
            <a:ext cx="2306637" cy="2327275"/>
            <a:chOff x="1735" y="2568"/>
            <a:chExt cx="1453" cy="1466"/>
          </a:xfrm>
        </p:grpSpPr>
        <p:sp>
          <p:nvSpPr>
            <p:cNvPr id="265287" name="Freeform 3"/>
            <p:cNvSpPr>
              <a:spLocks/>
            </p:cNvSpPr>
            <p:nvPr/>
          </p:nvSpPr>
          <p:spPr bwMode="auto">
            <a:xfrm>
              <a:off x="1742" y="2575"/>
              <a:ext cx="1438" cy="1451"/>
            </a:xfrm>
            <a:custGeom>
              <a:avLst/>
              <a:gdLst>
                <a:gd name="T0" fmla="*/ 0 w 8629"/>
                <a:gd name="T1" fmla="*/ 0 h 9641"/>
                <a:gd name="T2" fmla="*/ 0 w 8629"/>
                <a:gd name="T3" fmla="*/ 0 h 9641"/>
                <a:gd name="T4" fmla="*/ 0 w 8629"/>
                <a:gd name="T5" fmla="*/ 0 h 9641"/>
                <a:gd name="T6" fmla="*/ 0 w 8629"/>
                <a:gd name="T7" fmla="*/ 0 h 9641"/>
                <a:gd name="T8" fmla="*/ 0 w 8629"/>
                <a:gd name="T9" fmla="*/ 0 h 9641"/>
                <a:gd name="T10" fmla="*/ 0 w 8629"/>
                <a:gd name="T11" fmla="*/ 0 h 9641"/>
                <a:gd name="T12" fmla="*/ 0 w 8629"/>
                <a:gd name="T13" fmla="*/ 0 h 9641"/>
                <a:gd name="T14" fmla="*/ 0 w 8629"/>
                <a:gd name="T15" fmla="*/ 0 h 9641"/>
                <a:gd name="T16" fmla="*/ 0 w 8629"/>
                <a:gd name="T17" fmla="*/ 0 h 9641"/>
                <a:gd name="T18" fmla="*/ 0 w 8629"/>
                <a:gd name="T19" fmla="*/ 0 h 9641"/>
                <a:gd name="T20" fmla="*/ 0 w 8629"/>
                <a:gd name="T21" fmla="*/ 0 h 9641"/>
                <a:gd name="T22" fmla="*/ 0 w 8629"/>
                <a:gd name="T23" fmla="*/ 0 h 9641"/>
                <a:gd name="T24" fmla="*/ 0 w 8629"/>
                <a:gd name="T25" fmla="*/ 0 h 9641"/>
                <a:gd name="T26" fmla="*/ 0 w 8629"/>
                <a:gd name="T27" fmla="*/ 0 h 9641"/>
                <a:gd name="T28" fmla="*/ 0 w 8629"/>
                <a:gd name="T29" fmla="*/ 0 h 9641"/>
                <a:gd name="T30" fmla="*/ 0 w 8629"/>
                <a:gd name="T31" fmla="*/ 0 h 9641"/>
                <a:gd name="T32" fmla="*/ 0 w 8629"/>
                <a:gd name="T33" fmla="*/ 0 h 9641"/>
                <a:gd name="T34" fmla="*/ 0 w 8629"/>
                <a:gd name="T35" fmla="*/ 0 h 9641"/>
                <a:gd name="T36" fmla="*/ 0 w 8629"/>
                <a:gd name="T37" fmla="*/ 0 h 9641"/>
                <a:gd name="T38" fmla="*/ 0 w 8629"/>
                <a:gd name="T39" fmla="*/ 0 h 9641"/>
                <a:gd name="T40" fmla="*/ 0 w 8629"/>
                <a:gd name="T41" fmla="*/ 0 h 9641"/>
                <a:gd name="T42" fmla="*/ 0 w 8629"/>
                <a:gd name="T43" fmla="*/ 0 h 9641"/>
                <a:gd name="T44" fmla="*/ 0 w 8629"/>
                <a:gd name="T45" fmla="*/ 0 h 9641"/>
                <a:gd name="T46" fmla="*/ 0 w 8629"/>
                <a:gd name="T47" fmla="*/ 0 h 9641"/>
                <a:gd name="T48" fmla="*/ 0 w 8629"/>
                <a:gd name="T49" fmla="*/ 0 h 9641"/>
                <a:gd name="T50" fmla="*/ 0 w 8629"/>
                <a:gd name="T51" fmla="*/ 0 h 9641"/>
                <a:gd name="T52" fmla="*/ 0 w 8629"/>
                <a:gd name="T53" fmla="*/ 0 h 9641"/>
                <a:gd name="T54" fmla="*/ 0 w 8629"/>
                <a:gd name="T55" fmla="*/ 0 h 9641"/>
                <a:gd name="T56" fmla="*/ 0 w 8629"/>
                <a:gd name="T57" fmla="*/ 0 h 9641"/>
                <a:gd name="T58" fmla="*/ 0 w 8629"/>
                <a:gd name="T59" fmla="*/ 0 h 9641"/>
                <a:gd name="T60" fmla="*/ 0 w 8629"/>
                <a:gd name="T61" fmla="*/ 0 h 9641"/>
                <a:gd name="T62" fmla="*/ 0 w 8629"/>
                <a:gd name="T63" fmla="*/ 0 h 9641"/>
                <a:gd name="T64" fmla="*/ 0 w 8629"/>
                <a:gd name="T65" fmla="*/ 0 h 9641"/>
                <a:gd name="T66" fmla="*/ 0 w 8629"/>
                <a:gd name="T67" fmla="*/ 0 h 9641"/>
                <a:gd name="T68" fmla="*/ 0 w 8629"/>
                <a:gd name="T69" fmla="*/ 0 h 9641"/>
                <a:gd name="T70" fmla="*/ 0 w 8629"/>
                <a:gd name="T71" fmla="*/ 0 h 9641"/>
                <a:gd name="T72" fmla="*/ 0 w 8629"/>
                <a:gd name="T73" fmla="*/ 0 h 9641"/>
                <a:gd name="T74" fmla="*/ 0 w 8629"/>
                <a:gd name="T75" fmla="*/ 0 h 9641"/>
                <a:gd name="T76" fmla="*/ 0 w 8629"/>
                <a:gd name="T77" fmla="*/ 0 h 9641"/>
                <a:gd name="T78" fmla="*/ 0 w 8629"/>
                <a:gd name="T79" fmla="*/ 0 h 9641"/>
                <a:gd name="T80" fmla="*/ 0 w 8629"/>
                <a:gd name="T81" fmla="*/ 0 h 9641"/>
                <a:gd name="T82" fmla="*/ 0 w 8629"/>
                <a:gd name="T83" fmla="*/ 0 h 9641"/>
                <a:gd name="T84" fmla="*/ 0 w 8629"/>
                <a:gd name="T85" fmla="*/ 0 h 964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629"/>
                <a:gd name="T130" fmla="*/ 0 h 9641"/>
                <a:gd name="T131" fmla="*/ 8629 w 8629"/>
                <a:gd name="T132" fmla="*/ 9641 h 964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629" h="9641">
                  <a:moveTo>
                    <a:pt x="4314" y="0"/>
                  </a:moveTo>
                  <a:lnTo>
                    <a:pt x="4536" y="7"/>
                  </a:lnTo>
                  <a:lnTo>
                    <a:pt x="4754" y="25"/>
                  </a:lnTo>
                  <a:lnTo>
                    <a:pt x="4970" y="55"/>
                  </a:lnTo>
                  <a:lnTo>
                    <a:pt x="5182" y="98"/>
                  </a:lnTo>
                  <a:lnTo>
                    <a:pt x="5390" y="153"/>
                  </a:lnTo>
                  <a:lnTo>
                    <a:pt x="5594" y="217"/>
                  </a:lnTo>
                  <a:lnTo>
                    <a:pt x="5795" y="293"/>
                  </a:lnTo>
                  <a:lnTo>
                    <a:pt x="5991" y="380"/>
                  </a:lnTo>
                  <a:lnTo>
                    <a:pt x="6181" y="477"/>
                  </a:lnTo>
                  <a:lnTo>
                    <a:pt x="6368" y="583"/>
                  </a:lnTo>
                  <a:lnTo>
                    <a:pt x="6549" y="700"/>
                  </a:lnTo>
                  <a:lnTo>
                    <a:pt x="6724" y="825"/>
                  </a:lnTo>
                  <a:lnTo>
                    <a:pt x="6893" y="960"/>
                  </a:lnTo>
                  <a:lnTo>
                    <a:pt x="7056" y="1104"/>
                  </a:lnTo>
                  <a:lnTo>
                    <a:pt x="7213" y="1255"/>
                  </a:lnTo>
                  <a:lnTo>
                    <a:pt x="7363" y="1415"/>
                  </a:lnTo>
                  <a:lnTo>
                    <a:pt x="7505" y="1582"/>
                  </a:lnTo>
                  <a:lnTo>
                    <a:pt x="7641" y="1757"/>
                  </a:lnTo>
                  <a:lnTo>
                    <a:pt x="7769" y="1939"/>
                  </a:lnTo>
                  <a:lnTo>
                    <a:pt x="7890" y="2128"/>
                  </a:lnTo>
                  <a:lnTo>
                    <a:pt x="8002" y="2324"/>
                  </a:lnTo>
                  <a:lnTo>
                    <a:pt x="8106" y="2526"/>
                  </a:lnTo>
                  <a:lnTo>
                    <a:pt x="8202" y="2733"/>
                  </a:lnTo>
                  <a:lnTo>
                    <a:pt x="8289" y="2947"/>
                  </a:lnTo>
                  <a:lnTo>
                    <a:pt x="8366" y="3167"/>
                  </a:lnTo>
                  <a:lnTo>
                    <a:pt x="8433" y="3389"/>
                  </a:lnTo>
                  <a:lnTo>
                    <a:pt x="8492" y="3618"/>
                  </a:lnTo>
                  <a:lnTo>
                    <a:pt x="8541" y="3851"/>
                  </a:lnTo>
                  <a:lnTo>
                    <a:pt x="8578" y="4088"/>
                  </a:lnTo>
                  <a:lnTo>
                    <a:pt x="8606" y="4329"/>
                  </a:lnTo>
                  <a:lnTo>
                    <a:pt x="8623" y="4573"/>
                  </a:lnTo>
                  <a:lnTo>
                    <a:pt x="8629" y="4820"/>
                  </a:lnTo>
                  <a:lnTo>
                    <a:pt x="8623" y="5068"/>
                  </a:lnTo>
                  <a:lnTo>
                    <a:pt x="8606" y="5312"/>
                  </a:lnTo>
                  <a:lnTo>
                    <a:pt x="8578" y="5553"/>
                  </a:lnTo>
                  <a:lnTo>
                    <a:pt x="8541" y="5790"/>
                  </a:lnTo>
                  <a:lnTo>
                    <a:pt x="8492" y="6023"/>
                  </a:lnTo>
                  <a:lnTo>
                    <a:pt x="8433" y="6252"/>
                  </a:lnTo>
                  <a:lnTo>
                    <a:pt x="8366" y="6475"/>
                  </a:lnTo>
                  <a:lnTo>
                    <a:pt x="8289" y="6694"/>
                  </a:lnTo>
                  <a:lnTo>
                    <a:pt x="8202" y="6908"/>
                  </a:lnTo>
                  <a:lnTo>
                    <a:pt x="8106" y="7115"/>
                  </a:lnTo>
                  <a:lnTo>
                    <a:pt x="8002" y="7317"/>
                  </a:lnTo>
                  <a:lnTo>
                    <a:pt x="7890" y="7513"/>
                  </a:lnTo>
                  <a:lnTo>
                    <a:pt x="7769" y="7702"/>
                  </a:lnTo>
                  <a:lnTo>
                    <a:pt x="7641" y="7884"/>
                  </a:lnTo>
                  <a:lnTo>
                    <a:pt x="7505" y="8059"/>
                  </a:lnTo>
                  <a:lnTo>
                    <a:pt x="7363" y="8226"/>
                  </a:lnTo>
                  <a:lnTo>
                    <a:pt x="7213" y="8386"/>
                  </a:lnTo>
                  <a:lnTo>
                    <a:pt x="7056" y="8537"/>
                  </a:lnTo>
                  <a:lnTo>
                    <a:pt x="6893" y="8681"/>
                  </a:lnTo>
                  <a:lnTo>
                    <a:pt x="6724" y="8816"/>
                  </a:lnTo>
                  <a:lnTo>
                    <a:pt x="6549" y="8941"/>
                  </a:lnTo>
                  <a:lnTo>
                    <a:pt x="6368" y="9058"/>
                  </a:lnTo>
                  <a:lnTo>
                    <a:pt x="6181" y="9164"/>
                  </a:lnTo>
                  <a:lnTo>
                    <a:pt x="5991" y="9261"/>
                  </a:lnTo>
                  <a:lnTo>
                    <a:pt x="5795" y="9348"/>
                  </a:lnTo>
                  <a:lnTo>
                    <a:pt x="5594" y="9424"/>
                  </a:lnTo>
                  <a:lnTo>
                    <a:pt x="5390" y="9488"/>
                  </a:lnTo>
                  <a:lnTo>
                    <a:pt x="5182" y="9543"/>
                  </a:lnTo>
                  <a:lnTo>
                    <a:pt x="4970" y="9586"/>
                  </a:lnTo>
                  <a:lnTo>
                    <a:pt x="4754" y="9616"/>
                  </a:lnTo>
                  <a:lnTo>
                    <a:pt x="4536" y="9634"/>
                  </a:lnTo>
                  <a:lnTo>
                    <a:pt x="4314" y="9641"/>
                  </a:lnTo>
                  <a:lnTo>
                    <a:pt x="4093" y="9634"/>
                  </a:lnTo>
                  <a:lnTo>
                    <a:pt x="3875" y="9616"/>
                  </a:lnTo>
                  <a:lnTo>
                    <a:pt x="3659" y="9586"/>
                  </a:lnTo>
                  <a:lnTo>
                    <a:pt x="3447" y="9543"/>
                  </a:lnTo>
                  <a:lnTo>
                    <a:pt x="3238" y="9488"/>
                  </a:lnTo>
                  <a:lnTo>
                    <a:pt x="3034" y="9424"/>
                  </a:lnTo>
                  <a:lnTo>
                    <a:pt x="2833" y="9348"/>
                  </a:lnTo>
                  <a:lnTo>
                    <a:pt x="2638" y="9261"/>
                  </a:lnTo>
                  <a:lnTo>
                    <a:pt x="2447" y="9164"/>
                  </a:lnTo>
                  <a:lnTo>
                    <a:pt x="2260" y="9058"/>
                  </a:lnTo>
                  <a:lnTo>
                    <a:pt x="2080" y="8941"/>
                  </a:lnTo>
                  <a:lnTo>
                    <a:pt x="1905" y="8816"/>
                  </a:lnTo>
                  <a:lnTo>
                    <a:pt x="1736" y="8681"/>
                  </a:lnTo>
                  <a:lnTo>
                    <a:pt x="1573" y="8537"/>
                  </a:lnTo>
                  <a:lnTo>
                    <a:pt x="1416" y="8386"/>
                  </a:lnTo>
                  <a:lnTo>
                    <a:pt x="1266" y="8226"/>
                  </a:lnTo>
                  <a:lnTo>
                    <a:pt x="1124" y="8059"/>
                  </a:lnTo>
                  <a:lnTo>
                    <a:pt x="987" y="7884"/>
                  </a:lnTo>
                  <a:lnTo>
                    <a:pt x="860" y="7702"/>
                  </a:lnTo>
                  <a:lnTo>
                    <a:pt x="739" y="7513"/>
                  </a:lnTo>
                  <a:lnTo>
                    <a:pt x="627" y="7317"/>
                  </a:lnTo>
                  <a:lnTo>
                    <a:pt x="523" y="7115"/>
                  </a:lnTo>
                  <a:lnTo>
                    <a:pt x="426" y="6908"/>
                  </a:lnTo>
                  <a:lnTo>
                    <a:pt x="340" y="6694"/>
                  </a:lnTo>
                  <a:lnTo>
                    <a:pt x="262" y="6475"/>
                  </a:lnTo>
                  <a:lnTo>
                    <a:pt x="195" y="6252"/>
                  </a:lnTo>
                  <a:lnTo>
                    <a:pt x="137" y="6023"/>
                  </a:lnTo>
                  <a:lnTo>
                    <a:pt x="88" y="5790"/>
                  </a:lnTo>
                  <a:lnTo>
                    <a:pt x="50" y="5553"/>
                  </a:lnTo>
                  <a:lnTo>
                    <a:pt x="23" y="5312"/>
                  </a:lnTo>
                  <a:lnTo>
                    <a:pt x="6" y="5068"/>
                  </a:lnTo>
                  <a:lnTo>
                    <a:pt x="0" y="4820"/>
                  </a:lnTo>
                  <a:lnTo>
                    <a:pt x="6" y="4573"/>
                  </a:lnTo>
                  <a:lnTo>
                    <a:pt x="23" y="4329"/>
                  </a:lnTo>
                  <a:lnTo>
                    <a:pt x="50" y="4088"/>
                  </a:lnTo>
                  <a:lnTo>
                    <a:pt x="88" y="3851"/>
                  </a:lnTo>
                  <a:lnTo>
                    <a:pt x="137" y="3618"/>
                  </a:lnTo>
                  <a:lnTo>
                    <a:pt x="195" y="3389"/>
                  </a:lnTo>
                  <a:lnTo>
                    <a:pt x="262" y="3167"/>
                  </a:lnTo>
                  <a:lnTo>
                    <a:pt x="340" y="2947"/>
                  </a:lnTo>
                  <a:lnTo>
                    <a:pt x="426" y="2733"/>
                  </a:lnTo>
                  <a:lnTo>
                    <a:pt x="523" y="2526"/>
                  </a:lnTo>
                  <a:lnTo>
                    <a:pt x="627" y="2324"/>
                  </a:lnTo>
                  <a:lnTo>
                    <a:pt x="739" y="2128"/>
                  </a:lnTo>
                  <a:lnTo>
                    <a:pt x="860" y="1939"/>
                  </a:lnTo>
                  <a:lnTo>
                    <a:pt x="987" y="1757"/>
                  </a:lnTo>
                  <a:lnTo>
                    <a:pt x="1124" y="1582"/>
                  </a:lnTo>
                  <a:lnTo>
                    <a:pt x="1266" y="1415"/>
                  </a:lnTo>
                  <a:lnTo>
                    <a:pt x="1416" y="1255"/>
                  </a:lnTo>
                  <a:lnTo>
                    <a:pt x="1573" y="1104"/>
                  </a:lnTo>
                  <a:lnTo>
                    <a:pt x="1736" y="960"/>
                  </a:lnTo>
                  <a:lnTo>
                    <a:pt x="1905" y="825"/>
                  </a:lnTo>
                  <a:lnTo>
                    <a:pt x="2080" y="700"/>
                  </a:lnTo>
                  <a:lnTo>
                    <a:pt x="2260" y="583"/>
                  </a:lnTo>
                  <a:lnTo>
                    <a:pt x="2447" y="477"/>
                  </a:lnTo>
                  <a:lnTo>
                    <a:pt x="2638" y="380"/>
                  </a:lnTo>
                  <a:lnTo>
                    <a:pt x="2833" y="293"/>
                  </a:lnTo>
                  <a:lnTo>
                    <a:pt x="3034" y="217"/>
                  </a:lnTo>
                  <a:lnTo>
                    <a:pt x="3238" y="153"/>
                  </a:lnTo>
                  <a:lnTo>
                    <a:pt x="3447" y="98"/>
                  </a:lnTo>
                  <a:lnTo>
                    <a:pt x="3659" y="55"/>
                  </a:lnTo>
                  <a:lnTo>
                    <a:pt x="3875" y="25"/>
                  </a:lnTo>
                  <a:lnTo>
                    <a:pt x="4093" y="7"/>
                  </a:lnTo>
                  <a:lnTo>
                    <a:pt x="431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88" name="Freeform 4"/>
            <p:cNvSpPr>
              <a:spLocks/>
            </p:cNvSpPr>
            <p:nvPr/>
          </p:nvSpPr>
          <p:spPr bwMode="auto">
            <a:xfrm>
              <a:off x="2461" y="2568"/>
              <a:ext cx="727" cy="733"/>
            </a:xfrm>
            <a:custGeom>
              <a:avLst/>
              <a:gdLst>
                <a:gd name="T0" fmla="*/ 0 w 4360"/>
                <a:gd name="T1" fmla="*/ 0 h 4871"/>
                <a:gd name="T2" fmla="*/ 0 w 4360"/>
                <a:gd name="T3" fmla="*/ 0 h 4871"/>
                <a:gd name="T4" fmla="*/ 0 w 4360"/>
                <a:gd name="T5" fmla="*/ 0 h 4871"/>
                <a:gd name="T6" fmla="*/ 0 w 4360"/>
                <a:gd name="T7" fmla="*/ 0 h 4871"/>
                <a:gd name="T8" fmla="*/ 0 w 4360"/>
                <a:gd name="T9" fmla="*/ 0 h 4871"/>
                <a:gd name="T10" fmla="*/ 0 w 4360"/>
                <a:gd name="T11" fmla="*/ 0 h 4871"/>
                <a:gd name="T12" fmla="*/ 0 w 4360"/>
                <a:gd name="T13" fmla="*/ 0 h 4871"/>
                <a:gd name="T14" fmla="*/ 0 w 4360"/>
                <a:gd name="T15" fmla="*/ 0 h 4871"/>
                <a:gd name="T16" fmla="*/ 0 w 4360"/>
                <a:gd name="T17" fmla="*/ 0 h 4871"/>
                <a:gd name="T18" fmla="*/ 0 w 4360"/>
                <a:gd name="T19" fmla="*/ 0 h 4871"/>
                <a:gd name="T20" fmla="*/ 0 w 4360"/>
                <a:gd name="T21" fmla="*/ 0 h 4871"/>
                <a:gd name="T22" fmla="*/ 0 w 4360"/>
                <a:gd name="T23" fmla="*/ 0 h 4871"/>
                <a:gd name="T24" fmla="*/ 0 w 4360"/>
                <a:gd name="T25" fmla="*/ 0 h 4871"/>
                <a:gd name="T26" fmla="*/ 0 w 4360"/>
                <a:gd name="T27" fmla="*/ 0 h 4871"/>
                <a:gd name="T28" fmla="*/ 0 w 4360"/>
                <a:gd name="T29" fmla="*/ 0 h 4871"/>
                <a:gd name="T30" fmla="*/ 0 w 4360"/>
                <a:gd name="T31" fmla="*/ 0 h 4871"/>
                <a:gd name="T32" fmla="*/ 0 w 4360"/>
                <a:gd name="T33" fmla="*/ 0 h 4871"/>
                <a:gd name="T34" fmla="*/ 0 w 4360"/>
                <a:gd name="T35" fmla="*/ 0 h 4871"/>
                <a:gd name="T36" fmla="*/ 0 w 4360"/>
                <a:gd name="T37" fmla="*/ 0 h 4871"/>
                <a:gd name="T38" fmla="*/ 0 w 4360"/>
                <a:gd name="T39" fmla="*/ 0 h 4871"/>
                <a:gd name="T40" fmla="*/ 0 w 4360"/>
                <a:gd name="T41" fmla="*/ 0 h 4871"/>
                <a:gd name="T42" fmla="*/ 0 w 4360"/>
                <a:gd name="T43" fmla="*/ 0 h 4871"/>
                <a:gd name="T44" fmla="*/ 0 w 4360"/>
                <a:gd name="T45" fmla="*/ 0 h 4871"/>
                <a:gd name="T46" fmla="*/ 0 w 4360"/>
                <a:gd name="T47" fmla="*/ 0 h 4871"/>
                <a:gd name="T48" fmla="*/ 0 w 4360"/>
                <a:gd name="T49" fmla="*/ 0 h 4871"/>
                <a:gd name="T50" fmla="*/ 0 w 4360"/>
                <a:gd name="T51" fmla="*/ 0 h 4871"/>
                <a:gd name="T52" fmla="*/ 0 w 4360"/>
                <a:gd name="T53" fmla="*/ 0 h 4871"/>
                <a:gd name="T54" fmla="*/ 0 w 4360"/>
                <a:gd name="T55" fmla="*/ 0 h 4871"/>
                <a:gd name="T56" fmla="*/ 0 w 4360"/>
                <a:gd name="T57" fmla="*/ 0 h 4871"/>
                <a:gd name="T58" fmla="*/ 0 w 4360"/>
                <a:gd name="T59" fmla="*/ 0 h 4871"/>
                <a:gd name="T60" fmla="*/ 0 w 4360"/>
                <a:gd name="T61" fmla="*/ 0 h 4871"/>
                <a:gd name="T62" fmla="*/ 0 w 4360"/>
                <a:gd name="T63" fmla="*/ 0 h 4871"/>
                <a:gd name="T64" fmla="*/ 0 w 4360"/>
                <a:gd name="T65" fmla="*/ 0 h 4871"/>
                <a:gd name="T66" fmla="*/ 0 w 4360"/>
                <a:gd name="T67" fmla="*/ 0 h 4871"/>
                <a:gd name="T68" fmla="*/ 0 w 4360"/>
                <a:gd name="T69" fmla="*/ 0 h 4871"/>
                <a:gd name="T70" fmla="*/ 0 w 4360"/>
                <a:gd name="T71" fmla="*/ 0 h 4871"/>
                <a:gd name="T72" fmla="*/ 0 w 4360"/>
                <a:gd name="T73" fmla="*/ 0 h 4871"/>
                <a:gd name="T74" fmla="*/ 0 w 4360"/>
                <a:gd name="T75" fmla="*/ 0 h 4871"/>
                <a:gd name="T76" fmla="*/ 0 w 4360"/>
                <a:gd name="T77" fmla="*/ 0 h 4871"/>
                <a:gd name="T78" fmla="*/ 0 w 4360"/>
                <a:gd name="T79" fmla="*/ 0 h 4871"/>
                <a:gd name="T80" fmla="*/ 0 w 4360"/>
                <a:gd name="T81" fmla="*/ 0 h 4871"/>
                <a:gd name="T82" fmla="*/ 0 w 4360"/>
                <a:gd name="T83" fmla="*/ 0 h 4871"/>
                <a:gd name="T84" fmla="*/ 0 w 4360"/>
                <a:gd name="T85" fmla="*/ 0 h 4871"/>
                <a:gd name="T86" fmla="*/ 0 w 4360"/>
                <a:gd name="T87" fmla="*/ 0 h 4871"/>
                <a:gd name="T88" fmla="*/ 0 w 4360"/>
                <a:gd name="T89" fmla="*/ 0 h 4871"/>
                <a:gd name="T90" fmla="*/ 0 w 4360"/>
                <a:gd name="T91" fmla="*/ 0 h 4871"/>
                <a:gd name="T92" fmla="*/ 0 w 4360"/>
                <a:gd name="T93" fmla="*/ 0 h 4871"/>
                <a:gd name="T94" fmla="*/ 0 w 4360"/>
                <a:gd name="T95" fmla="*/ 0 h 4871"/>
                <a:gd name="T96" fmla="*/ 0 w 4360"/>
                <a:gd name="T97" fmla="*/ 0 h 4871"/>
                <a:gd name="T98" fmla="*/ 0 w 4360"/>
                <a:gd name="T99" fmla="*/ 0 h 4871"/>
                <a:gd name="T100" fmla="*/ 0 w 4360"/>
                <a:gd name="T101" fmla="*/ 0 h 4871"/>
                <a:gd name="T102" fmla="*/ 0 w 4360"/>
                <a:gd name="T103" fmla="*/ 0 h 48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60"/>
                <a:gd name="T157" fmla="*/ 0 h 4871"/>
                <a:gd name="T158" fmla="*/ 4360 w 4360"/>
                <a:gd name="T159" fmla="*/ 4871 h 487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60" h="4871">
                  <a:moveTo>
                    <a:pt x="4360" y="4871"/>
                  </a:moveTo>
                  <a:lnTo>
                    <a:pt x="4360" y="4871"/>
                  </a:lnTo>
                  <a:lnTo>
                    <a:pt x="4359" y="4809"/>
                  </a:lnTo>
                  <a:lnTo>
                    <a:pt x="4358" y="4747"/>
                  </a:lnTo>
                  <a:lnTo>
                    <a:pt x="4356" y="4684"/>
                  </a:lnTo>
                  <a:lnTo>
                    <a:pt x="4354" y="4621"/>
                  </a:lnTo>
                  <a:lnTo>
                    <a:pt x="4351" y="4560"/>
                  </a:lnTo>
                  <a:lnTo>
                    <a:pt x="4347" y="4498"/>
                  </a:lnTo>
                  <a:lnTo>
                    <a:pt x="4343" y="4437"/>
                  </a:lnTo>
                  <a:lnTo>
                    <a:pt x="4337" y="4374"/>
                  </a:lnTo>
                  <a:lnTo>
                    <a:pt x="4332" y="4313"/>
                  </a:lnTo>
                  <a:lnTo>
                    <a:pt x="4325" y="4252"/>
                  </a:lnTo>
                  <a:lnTo>
                    <a:pt x="4318" y="4192"/>
                  </a:lnTo>
                  <a:lnTo>
                    <a:pt x="4310" y="4131"/>
                  </a:lnTo>
                  <a:lnTo>
                    <a:pt x="4301" y="4071"/>
                  </a:lnTo>
                  <a:lnTo>
                    <a:pt x="4291" y="4011"/>
                  </a:lnTo>
                  <a:lnTo>
                    <a:pt x="4281" y="3951"/>
                  </a:lnTo>
                  <a:lnTo>
                    <a:pt x="4271" y="3892"/>
                  </a:lnTo>
                  <a:lnTo>
                    <a:pt x="4260" y="3833"/>
                  </a:lnTo>
                  <a:lnTo>
                    <a:pt x="4248" y="3774"/>
                  </a:lnTo>
                  <a:lnTo>
                    <a:pt x="4236" y="3715"/>
                  </a:lnTo>
                  <a:lnTo>
                    <a:pt x="4223" y="3656"/>
                  </a:lnTo>
                  <a:lnTo>
                    <a:pt x="4208" y="3599"/>
                  </a:lnTo>
                  <a:lnTo>
                    <a:pt x="4194" y="3541"/>
                  </a:lnTo>
                  <a:lnTo>
                    <a:pt x="4179" y="3483"/>
                  </a:lnTo>
                  <a:lnTo>
                    <a:pt x="4163" y="3426"/>
                  </a:lnTo>
                  <a:lnTo>
                    <a:pt x="4147" y="3369"/>
                  </a:lnTo>
                  <a:lnTo>
                    <a:pt x="4131" y="3311"/>
                  </a:lnTo>
                  <a:lnTo>
                    <a:pt x="4112" y="3256"/>
                  </a:lnTo>
                  <a:lnTo>
                    <a:pt x="4095" y="3199"/>
                  </a:lnTo>
                  <a:lnTo>
                    <a:pt x="4076" y="3144"/>
                  </a:lnTo>
                  <a:lnTo>
                    <a:pt x="4057" y="3089"/>
                  </a:lnTo>
                  <a:lnTo>
                    <a:pt x="4036" y="3033"/>
                  </a:lnTo>
                  <a:lnTo>
                    <a:pt x="4016" y="2979"/>
                  </a:lnTo>
                  <a:lnTo>
                    <a:pt x="3995" y="2923"/>
                  </a:lnTo>
                  <a:lnTo>
                    <a:pt x="3974" y="2870"/>
                  </a:lnTo>
                  <a:lnTo>
                    <a:pt x="3951" y="2816"/>
                  </a:lnTo>
                  <a:lnTo>
                    <a:pt x="3929" y="2763"/>
                  </a:lnTo>
                  <a:lnTo>
                    <a:pt x="3906" y="2710"/>
                  </a:lnTo>
                  <a:lnTo>
                    <a:pt x="3882" y="2657"/>
                  </a:lnTo>
                  <a:lnTo>
                    <a:pt x="3857" y="2605"/>
                  </a:lnTo>
                  <a:lnTo>
                    <a:pt x="3832" y="2553"/>
                  </a:lnTo>
                  <a:lnTo>
                    <a:pt x="3807" y="2502"/>
                  </a:lnTo>
                  <a:lnTo>
                    <a:pt x="3780" y="2450"/>
                  </a:lnTo>
                  <a:lnTo>
                    <a:pt x="3754" y="2399"/>
                  </a:lnTo>
                  <a:lnTo>
                    <a:pt x="3727" y="2349"/>
                  </a:lnTo>
                  <a:lnTo>
                    <a:pt x="3699" y="2299"/>
                  </a:lnTo>
                  <a:lnTo>
                    <a:pt x="3671" y="2249"/>
                  </a:lnTo>
                  <a:lnTo>
                    <a:pt x="3643" y="2200"/>
                  </a:lnTo>
                  <a:lnTo>
                    <a:pt x="3613" y="2151"/>
                  </a:lnTo>
                  <a:lnTo>
                    <a:pt x="3584" y="2102"/>
                  </a:lnTo>
                  <a:lnTo>
                    <a:pt x="3554" y="2055"/>
                  </a:lnTo>
                  <a:lnTo>
                    <a:pt x="3523" y="2007"/>
                  </a:lnTo>
                  <a:lnTo>
                    <a:pt x="3492" y="1960"/>
                  </a:lnTo>
                  <a:lnTo>
                    <a:pt x="3461" y="1914"/>
                  </a:lnTo>
                  <a:lnTo>
                    <a:pt x="3428" y="1867"/>
                  </a:lnTo>
                  <a:lnTo>
                    <a:pt x="3396" y="1821"/>
                  </a:lnTo>
                  <a:lnTo>
                    <a:pt x="3362" y="1776"/>
                  </a:lnTo>
                  <a:lnTo>
                    <a:pt x="3329" y="1731"/>
                  </a:lnTo>
                  <a:lnTo>
                    <a:pt x="3295" y="1686"/>
                  </a:lnTo>
                  <a:lnTo>
                    <a:pt x="3260" y="1642"/>
                  </a:lnTo>
                  <a:lnTo>
                    <a:pt x="3225" y="1599"/>
                  </a:lnTo>
                  <a:lnTo>
                    <a:pt x="3189" y="1556"/>
                  </a:lnTo>
                  <a:lnTo>
                    <a:pt x="3154" y="1513"/>
                  </a:lnTo>
                  <a:lnTo>
                    <a:pt x="3117" y="1471"/>
                  </a:lnTo>
                  <a:lnTo>
                    <a:pt x="3081" y="1430"/>
                  </a:lnTo>
                  <a:lnTo>
                    <a:pt x="3044" y="1389"/>
                  </a:lnTo>
                  <a:lnTo>
                    <a:pt x="3006" y="1348"/>
                  </a:lnTo>
                  <a:lnTo>
                    <a:pt x="2968" y="1307"/>
                  </a:lnTo>
                  <a:lnTo>
                    <a:pt x="2929" y="1268"/>
                  </a:lnTo>
                  <a:lnTo>
                    <a:pt x="2890" y="1229"/>
                  </a:lnTo>
                  <a:lnTo>
                    <a:pt x="2851" y="1191"/>
                  </a:lnTo>
                  <a:lnTo>
                    <a:pt x="2811" y="1152"/>
                  </a:lnTo>
                  <a:lnTo>
                    <a:pt x="2771" y="1115"/>
                  </a:lnTo>
                  <a:lnTo>
                    <a:pt x="2730" y="1078"/>
                  </a:lnTo>
                  <a:lnTo>
                    <a:pt x="2689" y="1042"/>
                  </a:lnTo>
                  <a:lnTo>
                    <a:pt x="2648" y="1005"/>
                  </a:lnTo>
                  <a:lnTo>
                    <a:pt x="2606" y="970"/>
                  </a:lnTo>
                  <a:lnTo>
                    <a:pt x="2564" y="935"/>
                  </a:lnTo>
                  <a:lnTo>
                    <a:pt x="2521" y="901"/>
                  </a:lnTo>
                  <a:lnTo>
                    <a:pt x="2479" y="867"/>
                  </a:lnTo>
                  <a:lnTo>
                    <a:pt x="2435" y="834"/>
                  </a:lnTo>
                  <a:lnTo>
                    <a:pt x="2392" y="802"/>
                  </a:lnTo>
                  <a:lnTo>
                    <a:pt x="2347" y="769"/>
                  </a:lnTo>
                  <a:lnTo>
                    <a:pt x="2303" y="737"/>
                  </a:lnTo>
                  <a:lnTo>
                    <a:pt x="2258" y="707"/>
                  </a:lnTo>
                  <a:lnTo>
                    <a:pt x="2213" y="676"/>
                  </a:lnTo>
                  <a:lnTo>
                    <a:pt x="2167" y="647"/>
                  </a:lnTo>
                  <a:lnTo>
                    <a:pt x="2121" y="619"/>
                  </a:lnTo>
                  <a:lnTo>
                    <a:pt x="2076" y="589"/>
                  </a:lnTo>
                  <a:lnTo>
                    <a:pt x="2029" y="562"/>
                  </a:lnTo>
                  <a:lnTo>
                    <a:pt x="1982" y="535"/>
                  </a:lnTo>
                  <a:lnTo>
                    <a:pt x="1935" y="508"/>
                  </a:lnTo>
                  <a:lnTo>
                    <a:pt x="1888" y="482"/>
                  </a:lnTo>
                  <a:lnTo>
                    <a:pt x="1840" y="457"/>
                  </a:lnTo>
                  <a:lnTo>
                    <a:pt x="1791" y="432"/>
                  </a:lnTo>
                  <a:lnTo>
                    <a:pt x="1743" y="407"/>
                  </a:lnTo>
                  <a:lnTo>
                    <a:pt x="1694" y="385"/>
                  </a:lnTo>
                  <a:lnTo>
                    <a:pt x="1646" y="361"/>
                  </a:lnTo>
                  <a:lnTo>
                    <a:pt x="1596" y="339"/>
                  </a:lnTo>
                  <a:lnTo>
                    <a:pt x="1547" y="318"/>
                  </a:lnTo>
                  <a:lnTo>
                    <a:pt x="1497" y="296"/>
                  </a:lnTo>
                  <a:lnTo>
                    <a:pt x="1446" y="276"/>
                  </a:lnTo>
                  <a:lnTo>
                    <a:pt x="1396" y="257"/>
                  </a:lnTo>
                  <a:lnTo>
                    <a:pt x="1345" y="237"/>
                  </a:lnTo>
                  <a:lnTo>
                    <a:pt x="1295" y="219"/>
                  </a:lnTo>
                  <a:lnTo>
                    <a:pt x="1243" y="202"/>
                  </a:lnTo>
                  <a:lnTo>
                    <a:pt x="1191" y="185"/>
                  </a:lnTo>
                  <a:lnTo>
                    <a:pt x="1140" y="170"/>
                  </a:lnTo>
                  <a:lnTo>
                    <a:pt x="1088" y="154"/>
                  </a:lnTo>
                  <a:lnTo>
                    <a:pt x="1035" y="139"/>
                  </a:lnTo>
                  <a:lnTo>
                    <a:pt x="983" y="126"/>
                  </a:lnTo>
                  <a:lnTo>
                    <a:pt x="930" y="112"/>
                  </a:lnTo>
                  <a:lnTo>
                    <a:pt x="877" y="100"/>
                  </a:lnTo>
                  <a:lnTo>
                    <a:pt x="824" y="87"/>
                  </a:lnTo>
                  <a:lnTo>
                    <a:pt x="770" y="77"/>
                  </a:lnTo>
                  <a:lnTo>
                    <a:pt x="717" y="66"/>
                  </a:lnTo>
                  <a:lnTo>
                    <a:pt x="663" y="57"/>
                  </a:lnTo>
                  <a:lnTo>
                    <a:pt x="608" y="47"/>
                  </a:lnTo>
                  <a:lnTo>
                    <a:pt x="555" y="40"/>
                  </a:lnTo>
                  <a:lnTo>
                    <a:pt x="500" y="32"/>
                  </a:lnTo>
                  <a:lnTo>
                    <a:pt x="444" y="25"/>
                  </a:lnTo>
                  <a:lnTo>
                    <a:pt x="390" y="19"/>
                  </a:lnTo>
                  <a:lnTo>
                    <a:pt x="335" y="15"/>
                  </a:lnTo>
                  <a:lnTo>
                    <a:pt x="279" y="10"/>
                  </a:lnTo>
                  <a:lnTo>
                    <a:pt x="224" y="7"/>
                  </a:lnTo>
                  <a:lnTo>
                    <a:pt x="168" y="3"/>
                  </a:lnTo>
                  <a:lnTo>
                    <a:pt x="112" y="2"/>
                  </a:lnTo>
                  <a:lnTo>
                    <a:pt x="57" y="0"/>
                  </a:lnTo>
                  <a:lnTo>
                    <a:pt x="0" y="0"/>
                  </a:lnTo>
                  <a:lnTo>
                    <a:pt x="0" y="102"/>
                  </a:lnTo>
                  <a:lnTo>
                    <a:pt x="56" y="103"/>
                  </a:lnTo>
                  <a:lnTo>
                    <a:pt x="110" y="103"/>
                  </a:lnTo>
                  <a:lnTo>
                    <a:pt x="165" y="105"/>
                  </a:lnTo>
                  <a:lnTo>
                    <a:pt x="220" y="109"/>
                  </a:lnTo>
                  <a:lnTo>
                    <a:pt x="274" y="112"/>
                  </a:lnTo>
                  <a:lnTo>
                    <a:pt x="328" y="116"/>
                  </a:lnTo>
                  <a:lnTo>
                    <a:pt x="382" y="121"/>
                  </a:lnTo>
                  <a:lnTo>
                    <a:pt x="436" y="127"/>
                  </a:lnTo>
                  <a:lnTo>
                    <a:pt x="489" y="133"/>
                  </a:lnTo>
                  <a:lnTo>
                    <a:pt x="543" y="140"/>
                  </a:lnTo>
                  <a:lnTo>
                    <a:pt x="596" y="148"/>
                  </a:lnTo>
                  <a:lnTo>
                    <a:pt x="649" y="157"/>
                  </a:lnTo>
                  <a:lnTo>
                    <a:pt x="701" y="166"/>
                  </a:lnTo>
                  <a:lnTo>
                    <a:pt x="754" y="176"/>
                  </a:lnTo>
                  <a:lnTo>
                    <a:pt x="807" y="188"/>
                  </a:lnTo>
                  <a:lnTo>
                    <a:pt x="859" y="199"/>
                  </a:lnTo>
                  <a:lnTo>
                    <a:pt x="911" y="211"/>
                  </a:lnTo>
                  <a:lnTo>
                    <a:pt x="963" y="224"/>
                  </a:lnTo>
                  <a:lnTo>
                    <a:pt x="1014" y="239"/>
                  </a:lnTo>
                  <a:lnTo>
                    <a:pt x="1065" y="252"/>
                  </a:lnTo>
                  <a:lnTo>
                    <a:pt x="1115" y="268"/>
                  </a:lnTo>
                  <a:lnTo>
                    <a:pt x="1167" y="284"/>
                  </a:lnTo>
                  <a:lnTo>
                    <a:pt x="1217" y="300"/>
                  </a:lnTo>
                  <a:lnTo>
                    <a:pt x="1267" y="317"/>
                  </a:lnTo>
                  <a:lnTo>
                    <a:pt x="1317" y="335"/>
                  </a:lnTo>
                  <a:lnTo>
                    <a:pt x="1366" y="353"/>
                  </a:lnTo>
                  <a:lnTo>
                    <a:pt x="1416" y="372"/>
                  </a:lnTo>
                  <a:lnTo>
                    <a:pt x="1466" y="392"/>
                  </a:lnTo>
                  <a:lnTo>
                    <a:pt x="1514" y="413"/>
                  </a:lnTo>
                  <a:lnTo>
                    <a:pt x="1563" y="434"/>
                  </a:lnTo>
                  <a:lnTo>
                    <a:pt x="1611" y="456"/>
                  </a:lnTo>
                  <a:lnTo>
                    <a:pt x="1659" y="477"/>
                  </a:lnTo>
                  <a:lnTo>
                    <a:pt x="1706" y="501"/>
                  </a:lnTo>
                  <a:lnTo>
                    <a:pt x="1754" y="525"/>
                  </a:lnTo>
                  <a:lnTo>
                    <a:pt x="1802" y="549"/>
                  </a:lnTo>
                  <a:lnTo>
                    <a:pt x="1848" y="573"/>
                  </a:lnTo>
                  <a:lnTo>
                    <a:pt x="1895" y="599"/>
                  </a:lnTo>
                  <a:lnTo>
                    <a:pt x="1940" y="625"/>
                  </a:lnTo>
                  <a:lnTo>
                    <a:pt x="1987" y="651"/>
                  </a:lnTo>
                  <a:lnTo>
                    <a:pt x="2032" y="679"/>
                  </a:lnTo>
                  <a:lnTo>
                    <a:pt x="2077" y="707"/>
                  </a:lnTo>
                  <a:lnTo>
                    <a:pt x="2122" y="735"/>
                  </a:lnTo>
                  <a:lnTo>
                    <a:pt x="2167" y="765"/>
                  </a:lnTo>
                  <a:lnTo>
                    <a:pt x="2211" y="794"/>
                  </a:lnTo>
                  <a:lnTo>
                    <a:pt x="2255" y="824"/>
                  </a:lnTo>
                  <a:lnTo>
                    <a:pt x="2299" y="855"/>
                  </a:lnTo>
                  <a:lnTo>
                    <a:pt x="2341" y="887"/>
                  </a:lnTo>
                  <a:lnTo>
                    <a:pt x="2384" y="918"/>
                  </a:lnTo>
                  <a:lnTo>
                    <a:pt x="2426" y="951"/>
                  </a:lnTo>
                  <a:lnTo>
                    <a:pt x="2469" y="984"/>
                  </a:lnTo>
                  <a:lnTo>
                    <a:pt x="2510" y="1018"/>
                  </a:lnTo>
                  <a:lnTo>
                    <a:pt x="2552" y="1052"/>
                  </a:lnTo>
                  <a:lnTo>
                    <a:pt x="2592" y="1087"/>
                  </a:lnTo>
                  <a:lnTo>
                    <a:pt x="2633" y="1122"/>
                  </a:lnTo>
                  <a:lnTo>
                    <a:pt x="2673" y="1157"/>
                  </a:lnTo>
                  <a:lnTo>
                    <a:pt x="2713" y="1193"/>
                  </a:lnTo>
                  <a:lnTo>
                    <a:pt x="2752" y="1230"/>
                  </a:lnTo>
                  <a:lnTo>
                    <a:pt x="2791" y="1268"/>
                  </a:lnTo>
                  <a:lnTo>
                    <a:pt x="2830" y="1305"/>
                  </a:lnTo>
                  <a:lnTo>
                    <a:pt x="2867" y="1344"/>
                  </a:lnTo>
                  <a:lnTo>
                    <a:pt x="2906" y="1382"/>
                  </a:lnTo>
                  <a:lnTo>
                    <a:pt x="2943" y="1422"/>
                  </a:lnTo>
                  <a:lnTo>
                    <a:pt x="2980" y="1461"/>
                  </a:lnTo>
                  <a:lnTo>
                    <a:pt x="3016" y="1502"/>
                  </a:lnTo>
                  <a:lnTo>
                    <a:pt x="3053" y="1543"/>
                  </a:lnTo>
                  <a:lnTo>
                    <a:pt x="3088" y="1583"/>
                  </a:lnTo>
                  <a:lnTo>
                    <a:pt x="3123" y="1625"/>
                  </a:lnTo>
                  <a:lnTo>
                    <a:pt x="3158" y="1667"/>
                  </a:lnTo>
                  <a:lnTo>
                    <a:pt x="3192" y="1710"/>
                  </a:lnTo>
                  <a:lnTo>
                    <a:pt x="3226" y="1753"/>
                  </a:lnTo>
                  <a:lnTo>
                    <a:pt x="3259" y="1797"/>
                  </a:lnTo>
                  <a:lnTo>
                    <a:pt x="3292" y="1841"/>
                  </a:lnTo>
                  <a:lnTo>
                    <a:pt x="3325" y="1885"/>
                  </a:lnTo>
                  <a:lnTo>
                    <a:pt x="3356" y="1931"/>
                  </a:lnTo>
                  <a:lnTo>
                    <a:pt x="3388" y="1975"/>
                  </a:lnTo>
                  <a:lnTo>
                    <a:pt x="3419" y="2021"/>
                  </a:lnTo>
                  <a:lnTo>
                    <a:pt x="3449" y="2067"/>
                  </a:lnTo>
                  <a:lnTo>
                    <a:pt x="3480" y="2114"/>
                  </a:lnTo>
                  <a:lnTo>
                    <a:pt x="3509" y="2161"/>
                  </a:lnTo>
                  <a:lnTo>
                    <a:pt x="3538" y="2208"/>
                  </a:lnTo>
                  <a:lnTo>
                    <a:pt x="3567" y="2256"/>
                  </a:lnTo>
                  <a:lnTo>
                    <a:pt x="3595" y="2304"/>
                  </a:lnTo>
                  <a:lnTo>
                    <a:pt x="3622" y="2352"/>
                  </a:lnTo>
                  <a:lnTo>
                    <a:pt x="3650" y="2402"/>
                  </a:lnTo>
                  <a:lnTo>
                    <a:pt x="3676" y="2451"/>
                  </a:lnTo>
                  <a:lnTo>
                    <a:pt x="3702" y="2501"/>
                  </a:lnTo>
                  <a:lnTo>
                    <a:pt x="3728" y="2551"/>
                  </a:lnTo>
                  <a:lnTo>
                    <a:pt x="3752" y="2601"/>
                  </a:lnTo>
                  <a:lnTo>
                    <a:pt x="3776" y="2652"/>
                  </a:lnTo>
                  <a:lnTo>
                    <a:pt x="3801" y="2703"/>
                  </a:lnTo>
                  <a:lnTo>
                    <a:pt x="3824" y="2755"/>
                  </a:lnTo>
                  <a:lnTo>
                    <a:pt x="3847" y="2807"/>
                  </a:lnTo>
                  <a:lnTo>
                    <a:pt x="3869" y="2859"/>
                  </a:lnTo>
                  <a:lnTo>
                    <a:pt x="3891" y="2912"/>
                  </a:lnTo>
                  <a:lnTo>
                    <a:pt x="3912" y="2964"/>
                  </a:lnTo>
                  <a:lnTo>
                    <a:pt x="3932" y="3018"/>
                  </a:lnTo>
                  <a:lnTo>
                    <a:pt x="3952" y="3072"/>
                  </a:lnTo>
                  <a:lnTo>
                    <a:pt x="3972" y="3126"/>
                  </a:lnTo>
                  <a:lnTo>
                    <a:pt x="3991" y="3180"/>
                  </a:lnTo>
                  <a:lnTo>
                    <a:pt x="4009" y="3234"/>
                  </a:lnTo>
                  <a:lnTo>
                    <a:pt x="4027" y="3290"/>
                  </a:lnTo>
                  <a:lnTo>
                    <a:pt x="4043" y="3344"/>
                  </a:lnTo>
                  <a:lnTo>
                    <a:pt x="4061" y="3400"/>
                  </a:lnTo>
                  <a:lnTo>
                    <a:pt x="4076" y="3456"/>
                  </a:lnTo>
                  <a:lnTo>
                    <a:pt x="4092" y="3512"/>
                  </a:lnTo>
                  <a:lnTo>
                    <a:pt x="4106" y="3568"/>
                  </a:lnTo>
                  <a:lnTo>
                    <a:pt x="4120" y="3625"/>
                  </a:lnTo>
                  <a:lnTo>
                    <a:pt x="4135" y="3682"/>
                  </a:lnTo>
                  <a:lnTo>
                    <a:pt x="4147" y="3739"/>
                  </a:lnTo>
                  <a:lnTo>
                    <a:pt x="4159" y="3797"/>
                  </a:lnTo>
                  <a:lnTo>
                    <a:pt x="4171" y="3854"/>
                  </a:lnTo>
                  <a:lnTo>
                    <a:pt x="4182" y="3912"/>
                  </a:lnTo>
                  <a:lnTo>
                    <a:pt x="4192" y="3971"/>
                  </a:lnTo>
                  <a:lnTo>
                    <a:pt x="4201" y="4030"/>
                  </a:lnTo>
                  <a:lnTo>
                    <a:pt x="4212" y="4088"/>
                  </a:lnTo>
                  <a:lnTo>
                    <a:pt x="4220" y="4147"/>
                  </a:lnTo>
                  <a:lnTo>
                    <a:pt x="4228" y="4206"/>
                  </a:lnTo>
                  <a:lnTo>
                    <a:pt x="4235" y="4266"/>
                  </a:lnTo>
                  <a:lnTo>
                    <a:pt x="4241" y="4325"/>
                  </a:lnTo>
                  <a:lnTo>
                    <a:pt x="4247" y="4385"/>
                  </a:lnTo>
                  <a:lnTo>
                    <a:pt x="4252" y="4445"/>
                  </a:lnTo>
                  <a:lnTo>
                    <a:pt x="4256" y="4506"/>
                  </a:lnTo>
                  <a:lnTo>
                    <a:pt x="4260" y="4566"/>
                  </a:lnTo>
                  <a:lnTo>
                    <a:pt x="4263" y="4627"/>
                  </a:lnTo>
                  <a:lnTo>
                    <a:pt x="4266" y="4688"/>
                  </a:lnTo>
                  <a:lnTo>
                    <a:pt x="4267" y="4749"/>
                  </a:lnTo>
                  <a:lnTo>
                    <a:pt x="4268" y="4810"/>
                  </a:lnTo>
                  <a:lnTo>
                    <a:pt x="4269" y="4871"/>
                  </a:lnTo>
                  <a:lnTo>
                    <a:pt x="4360" y="4871"/>
                  </a:lnTo>
                  <a:close/>
                </a:path>
              </a:pathLst>
            </a:custGeom>
            <a:solidFill>
              <a:srgbClr val="008F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89" name="Freeform 5"/>
            <p:cNvSpPr>
              <a:spLocks/>
            </p:cNvSpPr>
            <p:nvPr/>
          </p:nvSpPr>
          <p:spPr bwMode="auto">
            <a:xfrm>
              <a:off x="2461" y="3301"/>
              <a:ext cx="727" cy="733"/>
            </a:xfrm>
            <a:custGeom>
              <a:avLst/>
              <a:gdLst>
                <a:gd name="T0" fmla="*/ 0 w 4360"/>
                <a:gd name="T1" fmla="*/ 0 h 4872"/>
                <a:gd name="T2" fmla="*/ 0 w 4360"/>
                <a:gd name="T3" fmla="*/ 0 h 4872"/>
                <a:gd name="T4" fmla="*/ 0 w 4360"/>
                <a:gd name="T5" fmla="*/ 0 h 4872"/>
                <a:gd name="T6" fmla="*/ 0 w 4360"/>
                <a:gd name="T7" fmla="*/ 0 h 4872"/>
                <a:gd name="T8" fmla="*/ 0 w 4360"/>
                <a:gd name="T9" fmla="*/ 0 h 4872"/>
                <a:gd name="T10" fmla="*/ 0 w 4360"/>
                <a:gd name="T11" fmla="*/ 0 h 4872"/>
                <a:gd name="T12" fmla="*/ 0 w 4360"/>
                <a:gd name="T13" fmla="*/ 0 h 4872"/>
                <a:gd name="T14" fmla="*/ 0 w 4360"/>
                <a:gd name="T15" fmla="*/ 0 h 4872"/>
                <a:gd name="T16" fmla="*/ 0 w 4360"/>
                <a:gd name="T17" fmla="*/ 0 h 4872"/>
                <a:gd name="T18" fmla="*/ 0 w 4360"/>
                <a:gd name="T19" fmla="*/ 0 h 4872"/>
                <a:gd name="T20" fmla="*/ 0 w 4360"/>
                <a:gd name="T21" fmla="*/ 0 h 4872"/>
                <a:gd name="T22" fmla="*/ 0 w 4360"/>
                <a:gd name="T23" fmla="*/ 0 h 4872"/>
                <a:gd name="T24" fmla="*/ 0 w 4360"/>
                <a:gd name="T25" fmla="*/ 0 h 4872"/>
                <a:gd name="T26" fmla="*/ 0 w 4360"/>
                <a:gd name="T27" fmla="*/ 0 h 4872"/>
                <a:gd name="T28" fmla="*/ 0 w 4360"/>
                <a:gd name="T29" fmla="*/ 0 h 4872"/>
                <a:gd name="T30" fmla="*/ 0 w 4360"/>
                <a:gd name="T31" fmla="*/ 0 h 4872"/>
                <a:gd name="T32" fmla="*/ 0 w 4360"/>
                <a:gd name="T33" fmla="*/ 0 h 4872"/>
                <a:gd name="T34" fmla="*/ 0 w 4360"/>
                <a:gd name="T35" fmla="*/ 0 h 4872"/>
                <a:gd name="T36" fmla="*/ 0 w 4360"/>
                <a:gd name="T37" fmla="*/ 0 h 4872"/>
                <a:gd name="T38" fmla="*/ 0 w 4360"/>
                <a:gd name="T39" fmla="*/ 0 h 4872"/>
                <a:gd name="T40" fmla="*/ 0 w 4360"/>
                <a:gd name="T41" fmla="*/ 0 h 4872"/>
                <a:gd name="T42" fmla="*/ 0 w 4360"/>
                <a:gd name="T43" fmla="*/ 0 h 4872"/>
                <a:gd name="T44" fmla="*/ 0 w 4360"/>
                <a:gd name="T45" fmla="*/ 0 h 4872"/>
                <a:gd name="T46" fmla="*/ 0 w 4360"/>
                <a:gd name="T47" fmla="*/ 0 h 4872"/>
                <a:gd name="T48" fmla="*/ 0 w 4360"/>
                <a:gd name="T49" fmla="*/ 0 h 4872"/>
                <a:gd name="T50" fmla="*/ 0 w 4360"/>
                <a:gd name="T51" fmla="*/ 0 h 4872"/>
                <a:gd name="T52" fmla="*/ 0 w 4360"/>
                <a:gd name="T53" fmla="*/ 0 h 4872"/>
                <a:gd name="T54" fmla="*/ 0 w 4360"/>
                <a:gd name="T55" fmla="*/ 0 h 4872"/>
                <a:gd name="T56" fmla="*/ 0 w 4360"/>
                <a:gd name="T57" fmla="*/ 0 h 4872"/>
                <a:gd name="T58" fmla="*/ 0 w 4360"/>
                <a:gd name="T59" fmla="*/ 0 h 4872"/>
                <a:gd name="T60" fmla="*/ 0 w 4360"/>
                <a:gd name="T61" fmla="*/ 0 h 4872"/>
                <a:gd name="T62" fmla="*/ 0 w 4360"/>
                <a:gd name="T63" fmla="*/ 0 h 4872"/>
                <a:gd name="T64" fmla="*/ 0 w 4360"/>
                <a:gd name="T65" fmla="*/ 0 h 4872"/>
                <a:gd name="T66" fmla="*/ 0 w 4360"/>
                <a:gd name="T67" fmla="*/ 0 h 4872"/>
                <a:gd name="T68" fmla="*/ 0 w 4360"/>
                <a:gd name="T69" fmla="*/ 0 h 4872"/>
                <a:gd name="T70" fmla="*/ 0 w 4360"/>
                <a:gd name="T71" fmla="*/ 0 h 4872"/>
                <a:gd name="T72" fmla="*/ 0 w 4360"/>
                <a:gd name="T73" fmla="*/ 0 h 4872"/>
                <a:gd name="T74" fmla="*/ 0 w 4360"/>
                <a:gd name="T75" fmla="*/ 0 h 4872"/>
                <a:gd name="T76" fmla="*/ 0 w 4360"/>
                <a:gd name="T77" fmla="*/ 0 h 4872"/>
                <a:gd name="T78" fmla="*/ 0 w 4360"/>
                <a:gd name="T79" fmla="*/ 0 h 4872"/>
                <a:gd name="T80" fmla="*/ 0 w 4360"/>
                <a:gd name="T81" fmla="*/ 0 h 4872"/>
                <a:gd name="T82" fmla="*/ 0 w 4360"/>
                <a:gd name="T83" fmla="*/ 0 h 4872"/>
                <a:gd name="T84" fmla="*/ 0 w 4360"/>
                <a:gd name="T85" fmla="*/ 0 h 4872"/>
                <a:gd name="T86" fmla="*/ 0 w 4360"/>
                <a:gd name="T87" fmla="*/ 0 h 4872"/>
                <a:gd name="T88" fmla="*/ 0 w 4360"/>
                <a:gd name="T89" fmla="*/ 0 h 4872"/>
                <a:gd name="T90" fmla="*/ 0 w 4360"/>
                <a:gd name="T91" fmla="*/ 0 h 4872"/>
                <a:gd name="T92" fmla="*/ 0 w 4360"/>
                <a:gd name="T93" fmla="*/ 0 h 4872"/>
                <a:gd name="T94" fmla="*/ 0 w 4360"/>
                <a:gd name="T95" fmla="*/ 0 h 4872"/>
                <a:gd name="T96" fmla="*/ 0 w 4360"/>
                <a:gd name="T97" fmla="*/ 0 h 4872"/>
                <a:gd name="T98" fmla="*/ 0 w 4360"/>
                <a:gd name="T99" fmla="*/ 0 h 4872"/>
                <a:gd name="T100" fmla="*/ 0 w 4360"/>
                <a:gd name="T101" fmla="*/ 0 h 4872"/>
                <a:gd name="T102" fmla="*/ 0 w 4360"/>
                <a:gd name="T103" fmla="*/ 0 h 48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60"/>
                <a:gd name="T157" fmla="*/ 0 h 4872"/>
                <a:gd name="T158" fmla="*/ 4360 w 4360"/>
                <a:gd name="T159" fmla="*/ 4872 h 487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60" h="4872">
                  <a:moveTo>
                    <a:pt x="0" y="4872"/>
                  </a:moveTo>
                  <a:lnTo>
                    <a:pt x="0" y="4872"/>
                  </a:lnTo>
                  <a:lnTo>
                    <a:pt x="57" y="4872"/>
                  </a:lnTo>
                  <a:lnTo>
                    <a:pt x="112" y="4870"/>
                  </a:lnTo>
                  <a:lnTo>
                    <a:pt x="168" y="4869"/>
                  </a:lnTo>
                  <a:lnTo>
                    <a:pt x="224" y="4865"/>
                  </a:lnTo>
                  <a:lnTo>
                    <a:pt x="279" y="4862"/>
                  </a:lnTo>
                  <a:lnTo>
                    <a:pt x="335" y="4857"/>
                  </a:lnTo>
                  <a:lnTo>
                    <a:pt x="390" y="4853"/>
                  </a:lnTo>
                  <a:lnTo>
                    <a:pt x="445" y="4847"/>
                  </a:lnTo>
                  <a:lnTo>
                    <a:pt x="500" y="4840"/>
                  </a:lnTo>
                  <a:lnTo>
                    <a:pt x="555" y="4832"/>
                  </a:lnTo>
                  <a:lnTo>
                    <a:pt x="608" y="4825"/>
                  </a:lnTo>
                  <a:lnTo>
                    <a:pt x="663" y="4815"/>
                  </a:lnTo>
                  <a:lnTo>
                    <a:pt x="717" y="4806"/>
                  </a:lnTo>
                  <a:lnTo>
                    <a:pt x="770" y="4796"/>
                  </a:lnTo>
                  <a:lnTo>
                    <a:pt x="824" y="4785"/>
                  </a:lnTo>
                  <a:lnTo>
                    <a:pt x="877" y="4773"/>
                  </a:lnTo>
                  <a:lnTo>
                    <a:pt x="930" y="4760"/>
                  </a:lnTo>
                  <a:lnTo>
                    <a:pt x="983" y="4746"/>
                  </a:lnTo>
                  <a:lnTo>
                    <a:pt x="1035" y="4733"/>
                  </a:lnTo>
                  <a:lnTo>
                    <a:pt x="1088" y="4718"/>
                  </a:lnTo>
                  <a:lnTo>
                    <a:pt x="1140" y="4702"/>
                  </a:lnTo>
                  <a:lnTo>
                    <a:pt x="1191" y="4687"/>
                  </a:lnTo>
                  <a:lnTo>
                    <a:pt x="1243" y="4670"/>
                  </a:lnTo>
                  <a:lnTo>
                    <a:pt x="1295" y="4653"/>
                  </a:lnTo>
                  <a:lnTo>
                    <a:pt x="1345" y="4635"/>
                  </a:lnTo>
                  <a:lnTo>
                    <a:pt x="1396" y="4615"/>
                  </a:lnTo>
                  <a:lnTo>
                    <a:pt x="1446" y="4596"/>
                  </a:lnTo>
                  <a:lnTo>
                    <a:pt x="1497" y="4576"/>
                  </a:lnTo>
                  <a:lnTo>
                    <a:pt x="1547" y="4554"/>
                  </a:lnTo>
                  <a:lnTo>
                    <a:pt x="1596" y="4533"/>
                  </a:lnTo>
                  <a:lnTo>
                    <a:pt x="1646" y="4511"/>
                  </a:lnTo>
                  <a:lnTo>
                    <a:pt x="1694" y="4488"/>
                  </a:lnTo>
                  <a:lnTo>
                    <a:pt x="1743" y="4465"/>
                  </a:lnTo>
                  <a:lnTo>
                    <a:pt x="1791" y="4440"/>
                  </a:lnTo>
                  <a:lnTo>
                    <a:pt x="1840" y="4415"/>
                  </a:lnTo>
                  <a:lnTo>
                    <a:pt x="1888" y="4390"/>
                  </a:lnTo>
                  <a:lnTo>
                    <a:pt x="1935" y="4364"/>
                  </a:lnTo>
                  <a:lnTo>
                    <a:pt x="1982" y="4337"/>
                  </a:lnTo>
                  <a:lnTo>
                    <a:pt x="2029" y="4310"/>
                  </a:lnTo>
                  <a:lnTo>
                    <a:pt x="2076" y="4283"/>
                  </a:lnTo>
                  <a:lnTo>
                    <a:pt x="2121" y="4255"/>
                  </a:lnTo>
                  <a:lnTo>
                    <a:pt x="2167" y="4225"/>
                  </a:lnTo>
                  <a:lnTo>
                    <a:pt x="2213" y="4196"/>
                  </a:lnTo>
                  <a:lnTo>
                    <a:pt x="2258" y="4165"/>
                  </a:lnTo>
                  <a:lnTo>
                    <a:pt x="2303" y="4135"/>
                  </a:lnTo>
                  <a:lnTo>
                    <a:pt x="2347" y="4103"/>
                  </a:lnTo>
                  <a:lnTo>
                    <a:pt x="2392" y="4070"/>
                  </a:lnTo>
                  <a:lnTo>
                    <a:pt x="2435" y="4039"/>
                  </a:lnTo>
                  <a:lnTo>
                    <a:pt x="2478" y="4005"/>
                  </a:lnTo>
                  <a:lnTo>
                    <a:pt x="2521" y="3971"/>
                  </a:lnTo>
                  <a:lnTo>
                    <a:pt x="2564" y="3937"/>
                  </a:lnTo>
                  <a:lnTo>
                    <a:pt x="2606" y="3902"/>
                  </a:lnTo>
                  <a:lnTo>
                    <a:pt x="2648" y="3867"/>
                  </a:lnTo>
                  <a:lnTo>
                    <a:pt x="2689" y="3830"/>
                  </a:lnTo>
                  <a:lnTo>
                    <a:pt x="2730" y="3794"/>
                  </a:lnTo>
                  <a:lnTo>
                    <a:pt x="2771" y="3757"/>
                  </a:lnTo>
                  <a:lnTo>
                    <a:pt x="2811" y="3720"/>
                  </a:lnTo>
                  <a:lnTo>
                    <a:pt x="2851" y="3681"/>
                  </a:lnTo>
                  <a:lnTo>
                    <a:pt x="2890" y="3643"/>
                  </a:lnTo>
                  <a:lnTo>
                    <a:pt x="2929" y="3604"/>
                  </a:lnTo>
                  <a:lnTo>
                    <a:pt x="2968" y="3565"/>
                  </a:lnTo>
                  <a:lnTo>
                    <a:pt x="3006" y="3524"/>
                  </a:lnTo>
                  <a:lnTo>
                    <a:pt x="3044" y="3483"/>
                  </a:lnTo>
                  <a:lnTo>
                    <a:pt x="3081" y="3443"/>
                  </a:lnTo>
                  <a:lnTo>
                    <a:pt x="3117" y="3401"/>
                  </a:lnTo>
                  <a:lnTo>
                    <a:pt x="3154" y="3359"/>
                  </a:lnTo>
                  <a:lnTo>
                    <a:pt x="3189" y="3316"/>
                  </a:lnTo>
                  <a:lnTo>
                    <a:pt x="3225" y="3273"/>
                  </a:lnTo>
                  <a:lnTo>
                    <a:pt x="3260" y="3230"/>
                  </a:lnTo>
                  <a:lnTo>
                    <a:pt x="3295" y="3186"/>
                  </a:lnTo>
                  <a:lnTo>
                    <a:pt x="3329" y="3141"/>
                  </a:lnTo>
                  <a:lnTo>
                    <a:pt x="3362" y="3096"/>
                  </a:lnTo>
                  <a:lnTo>
                    <a:pt x="3396" y="3051"/>
                  </a:lnTo>
                  <a:lnTo>
                    <a:pt x="3428" y="3005"/>
                  </a:lnTo>
                  <a:lnTo>
                    <a:pt x="3461" y="2958"/>
                  </a:lnTo>
                  <a:lnTo>
                    <a:pt x="3492" y="2912"/>
                  </a:lnTo>
                  <a:lnTo>
                    <a:pt x="3523" y="2865"/>
                  </a:lnTo>
                  <a:lnTo>
                    <a:pt x="3554" y="2817"/>
                  </a:lnTo>
                  <a:lnTo>
                    <a:pt x="3584" y="2770"/>
                  </a:lnTo>
                  <a:lnTo>
                    <a:pt x="3613" y="2721"/>
                  </a:lnTo>
                  <a:lnTo>
                    <a:pt x="3643" y="2672"/>
                  </a:lnTo>
                  <a:lnTo>
                    <a:pt x="3671" y="2623"/>
                  </a:lnTo>
                  <a:lnTo>
                    <a:pt x="3699" y="2573"/>
                  </a:lnTo>
                  <a:lnTo>
                    <a:pt x="3727" y="2523"/>
                  </a:lnTo>
                  <a:lnTo>
                    <a:pt x="3754" y="2473"/>
                  </a:lnTo>
                  <a:lnTo>
                    <a:pt x="3780" y="2422"/>
                  </a:lnTo>
                  <a:lnTo>
                    <a:pt x="3807" y="2372"/>
                  </a:lnTo>
                  <a:lnTo>
                    <a:pt x="3832" y="2320"/>
                  </a:lnTo>
                  <a:lnTo>
                    <a:pt x="3857" y="2267"/>
                  </a:lnTo>
                  <a:lnTo>
                    <a:pt x="3882" y="2215"/>
                  </a:lnTo>
                  <a:lnTo>
                    <a:pt x="3906" y="2162"/>
                  </a:lnTo>
                  <a:lnTo>
                    <a:pt x="3929" y="2109"/>
                  </a:lnTo>
                  <a:lnTo>
                    <a:pt x="3951" y="2056"/>
                  </a:lnTo>
                  <a:lnTo>
                    <a:pt x="3974" y="2002"/>
                  </a:lnTo>
                  <a:lnTo>
                    <a:pt x="3995" y="1949"/>
                  </a:lnTo>
                  <a:lnTo>
                    <a:pt x="4016" y="1893"/>
                  </a:lnTo>
                  <a:lnTo>
                    <a:pt x="4036" y="1839"/>
                  </a:lnTo>
                  <a:lnTo>
                    <a:pt x="4057" y="1783"/>
                  </a:lnTo>
                  <a:lnTo>
                    <a:pt x="4076" y="1728"/>
                  </a:lnTo>
                  <a:lnTo>
                    <a:pt x="4095" y="1673"/>
                  </a:lnTo>
                  <a:lnTo>
                    <a:pt x="4112" y="1616"/>
                  </a:lnTo>
                  <a:lnTo>
                    <a:pt x="4131" y="1561"/>
                  </a:lnTo>
                  <a:lnTo>
                    <a:pt x="4147" y="1503"/>
                  </a:lnTo>
                  <a:lnTo>
                    <a:pt x="4163" y="1446"/>
                  </a:lnTo>
                  <a:lnTo>
                    <a:pt x="4179" y="1389"/>
                  </a:lnTo>
                  <a:lnTo>
                    <a:pt x="4194" y="1331"/>
                  </a:lnTo>
                  <a:lnTo>
                    <a:pt x="4208" y="1273"/>
                  </a:lnTo>
                  <a:lnTo>
                    <a:pt x="4223" y="1216"/>
                  </a:lnTo>
                  <a:lnTo>
                    <a:pt x="4236" y="1157"/>
                  </a:lnTo>
                  <a:lnTo>
                    <a:pt x="4248" y="1098"/>
                  </a:lnTo>
                  <a:lnTo>
                    <a:pt x="4260" y="1039"/>
                  </a:lnTo>
                  <a:lnTo>
                    <a:pt x="4271" y="980"/>
                  </a:lnTo>
                  <a:lnTo>
                    <a:pt x="4281" y="921"/>
                  </a:lnTo>
                  <a:lnTo>
                    <a:pt x="4291" y="861"/>
                  </a:lnTo>
                  <a:lnTo>
                    <a:pt x="4301" y="801"/>
                  </a:lnTo>
                  <a:lnTo>
                    <a:pt x="4310" y="741"/>
                  </a:lnTo>
                  <a:lnTo>
                    <a:pt x="4318" y="680"/>
                  </a:lnTo>
                  <a:lnTo>
                    <a:pt x="4325" y="620"/>
                  </a:lnTo>
                  <a:lnTo>
                    <a:pt x="4332" y="559"/>
                  </a:lnTo>
                  <a:lnTo>
                    <a:pt x="4337" y="498"/>
                  </a:lnTo>
                  <a:lnTo>
                    <a:pt x="4343" y="435"/>
                  </a:lnTo>
                  <a:lnTo>
                    <a:pt x="4347" y="374"/>
                  </a:lnTo>
                  <a:lnTo>
                    <a:pt x="4351" y="312"/>
                  </a:lnTo>
                  <a:lnTo>
                    <a:pt x="4354" y="251"/>
                  </a:lnTo>
                  <a:lnTo>
                    <a:pt x="4356" y="188"/>
                  </a:lnTo>
                  <a:lnTo>
                    <a:pt x="4358" y="125"/>
                  </a:lnTo>
                  <a:lnTo>
                    <a:pt x="4359" y="63"/>
                  </a:lnTo>
                  <a:lnTo>
                    <a:pt x="4360" y="0"/>
                  </a:lnTo>
                  <a:lnTo>
                    <a:pt x="4269" y="0"/>
                  </a:lnTo>
                  <a:lnTo>
                    <a:pt x="4268" y="62"/>
                  </a:lnTo>
                  <a:lnTo>
                    <a:pt x="4267" y="123"/>
                  </a:lnTo>
                  <a:lnTo>
                    <a:pt x="4266" y="184"/>
                  </a:lnTo>
                  <a:lnTo>
                    <a:pt x="4263" y="245"/>
                  </a:lnTo>
                  <a:lnTo>
                    <a:pt x="4260" y="306"/>
                  </a:lnTo>
                  <a:lnTo>
                    <a:pt x="4256" y="366"/>
                  </a:lnTo>
                  <a:lnTo>
                    <a:pt x="4252" y="427"/>
                  </a:lnTo>
                  <a:lnTo>
                    <a:pt x="4247" y="487"/>
                  </a:lnTo>
                  <a:lnTo>
                    <a:pt x="4241" y="547"/>
                  </a:lnTo>
                  <a:lnTo>
                    <a:pt x="4235" y="606"/>
                  </a:lnTo>
                  <a:lnTo>
                    <a:pt x="4228" y="666"/>
                  </a:lnTo>
                  <a:lnTo>
                    <a:pt x="4220" y="725"/>
                  </a:lnTo>
                  <a:lnTo>
                    <a:pt x="4212" y="784"/>
                  </a:lnTo>
                  <a:lnTo>
                    <a:pt x="4201" y="842"/>
                  </a:lnTo>
                  <a:lnTo>
                    <a:pt x="4192" y="901"/>
                  </a:lnTo>
                  <a:lnTo>
                    <a:pt x="4182" y="960"/>
                  </a:lnTo>
                  <a:lnTo>
                    <a:pt x="4171" y="1018"/>
                  </a:lnTo>
                  <a:lnTo>
                    <a:pt x="4159" y="1075"/>
                  </a:lnTo>
                  <a:lnTo>
                    <a:pt x="4147" y="1133"/>
                  </a:lnTo>
                  <a:lnTo>
                    <a:pt x="4135" y="1190"/>
                  </a:lnTo>
                  <a:lnTo>
                    <a:pt x="4120" y="1247"/>
                  </a:lnTo>
                  <a:lnTo>
                    <a:pt x="4106" y="1304"/>
                  </a:lnTo>
                  <a:lnTo>
                    <a:pt x="4092" y="1360"/>
                  </a:lnTo>
                  <a:lnTo>
                    <a:pt x="4076" y="1416"/>
                  </a:lnTo>
                  <a:lnTo>
                    <a:pt x="4061" y="1472"/>
                  </a:lnTo>
                  <a:lnTo>
                    <a:pt x="4043" y="1528"/>
                  </a:lnTo>
                  <a:lnTo>
                    <a:pt x="4027" y="1582"/>
                  </a:lnTo>
                  <a:lnTo>
                    <a:pt x="4009" y="1638"/>
                  </a:lnTo>
                  <a:lnTo>
                    <a:pt x="3991" y="1692"/>
                  </a:lnTo>
                  <a:lnTo>
                    <a:pt x="3972" y="1746"/>
                  </a:lnTo>
                  <a:lnTo>
                    <a:pt x="3952" y="1800"/>
                  </a:lnTo>
                  <a:lnTo>
                    <a:pt x="3932" y="1854"/>
                  </a:lnTo>
                  <a:lnTo>
                    <a:pt x="3912" y="1908"/>
                  </a:lnTo>
                  <a:lnTo>
                    <a:pt x="3891" y="1960"/>
                  </a:lnTo>
                  <a:lnTo>
                    <a:pt x="3869" y="2013"/>
                  </a:lnTo>
                  <a:lnTo>
                    <a:pt x="3847" y="2065"/>
                  </a:lnTo>
                  <a:lnTo>
                    <a:pt x="3824" y="2117"/>
                  </a:lnTo>
                  <a:lnTo>
                    <a:pt x="3801" y="2169"/>
                  </a:lnTo>
                  <a:lnTo>
                    <a:pt x="3776" y="2220"/>
                  </a:lnTo>
                  <a:lnTo>
                    <a:pt x="3752" y="2271"/>
                  </a:lnTo>
                  <a:lnTo>
                    <a:pt x="3728" y="2321"/>
                  </a:lnTo>
                  <a:lnTo>
                    <a:pt x="3702" y="2372"/>
                  </a:lnTo>
                  <a:lnTo>
                    <a:pt x="3676" y="2421"/>
                  </a:lnTo>
                  <a:lnTo>
                    <a:pt x="3650" y="2470"/>
                  </a:lnTo>
                  <a:lnTo>
                    <a:pt x="3622" y="2520"/>
                  </a:lnTo>
                  <a:lnTo>
                    <a:pt x="3595" y="2568"/>
                  </a:lnTo>
                  <a:lnTo>
                    <a:pt x="3567" y="2616"/>
                  </a:lnTo>
                  <a:lnTo>
                    <a:pt x="3538" y="2664"/>
                  </a:lnTo>
                  <a:lnTo>
                    <a:pt x="3509" y="2711"/>
                  </a:lnTo>
                  <a:lnTo>
                    <a:pt x="3480" y="2758"/>
                  </a:lnTo>
                  <a:lnTo>
                    <a:pt x="3449" y="2805"/>
                  </a:lnTo>
                  <a:lnTo>
                    <a:pt x="3419" y="2851"/>
                  </a:lnTo>
                  <a:lnTo>
                    <a:pt x="3388" y="2897"/>
                  </a:lnTo>
                  <a:lnTo>
                    <a:pt x="3356" y="2942"/>
                  </a:lnTo>
                  <a:lnTo>
                    <a:pt x="3325" y="2987"/>
                  </a:lnTo>
                  <a:lnTo>
                    <a:pt x="3292" y="3031"/>
                  </a:lnTo>
                  <a:lnTo>
                    <a:pt x="3259" y="3075"/>
                  </a:lnTo>
                  <a:lnTo>
                    <a:pt x="3226" y="3119"/>
                  </a:lnTo>
                  <a:lnTo>
                    <a:pt x="3192" y="3162"/>
                  </a:lnTo>
                  <a:lnTo>
                    <a:pt x="3158" y="3205"/>
                  </a:lnTo>
                  <a:lnTo>
                    <a:pt x="3123" y="3247"/>
                  </a:lnTo>
                  <a:lnTo>
                    <a:pt x="3088" y="3289"/>
                  </a:lnTo>
                  <a:lnTo>
                    <a:pt x="3053" y="3329"/>
                  </a:lnTo>
                  <a:lnTo>
                    <a:pt x="3016" y="3370"/>
                  </a:lnTo>
                  <a:lnTo>
                    <a:pt x="2980" y="3411"/>
                  </a:lnTo>
                  <a:lnTo>
                    <a:pt x="2943" y="3450"/>
                  </a:lnTo>
                  <a:lnTo>
                    <a:pt x="2906" y="3490"/>
                  </a:lnTo>
                  <a:lnTo>
                    <a:pt x="2867" y="3528"/>
                  </a:lnTo>
                  <a:lnTo>
                    <a:pt x="2830" y="3567"/>
                  </a:lnTo>
                  <a:lnTo>
                    <a:pt x="2791" y="3604"/>
                  </a:lnTo>
                  <a:lnTo>
                    <a:pt x="2752" y="3642"/>
                  </a:lnTo>
                  <a:lnTo>
                    <a:pt x="2713" y="3679"/>
                  </a:lnTo>
                  <a:lnTo>
                    <a:pt x="2673" y="3715"/>
                  </a:lnTo>
                  <a:lnTo>
                    <a:pt x="2633" y="3750"/>
                  </a:lnTo>
                  <a:lnTo>
                    <a:pt x="2592" y="3785"/>
                  </a:lnTo>
                  <a:lnTo>
                    <a:pt x="2552" y="3820"/>
                  </a:lnTo>
                  <a:lnTo>
                    <a:pt x="2510" y="3854"/>
                  </a:lnTo>
                  <a:lnTo>
                    <a:pt x="2469" y="3888"/>
                  </a:lnTo>
                  <a:lnTo>
                    <a:pt x="2426" y="3921"/>
                  </a:lnTo>
                  <a:lnTo>
                    <a:pt x="2384" y="3954"/>
                  </a:lnTo>
                  <a:lnTo>
                    <a:pt x="2341" y="3985"/>
                  </a:lnTo>
                  <a:lnTo>
                    <a:pt x="2299" y="4017"/>
                  </a:lnTo>
                  <a:lnTo>
                    <a:pt x="2255" y="4048"/>
                  </a:lnTo>
                  <a:lnTo>
                    <a:pt x="2211" y="4078"/>
                  </a:lnTo>
                  <a:lnTo>
                    <a:pt x="2167" y="4108"/>
                  </a:lnTo>
                  <a:lnTo>
                    <a:pt x="2122" y="4137"/>
                  </a:lnTo>
                  <a:lnTo>
                    <a:pt x="2077" y="4165"/>
                  </a:lnTo>
                  <a:lnTo>
                    <a:pt x="2032" y="4193"/>
                  </a:lnTo>
                  <a:lnTo>
                    <a:pt x="1987" y="4221"/>
                  </a:lnTo>
                  <a:lnTo>
                    <a:pt x="1940" y="4247"/>
                  </a:lnTo>
                  <a:lnTo>
                    <a:pt x="1895" y="4273"/>
                  </a:lnTo>
                  <a:lnTo>
                    <a:pt x="1848" y="4299"/>
                  </a:lnTo>
                  <a:lnTo>
                    <a:pt x="1802" y="4324"/>
                  </a:lnTo>
                  <a:lnTo>
                    <a:pt x="1754" y="4347"/>
                  </a:lnTo>
                  <a:lnTo>
                    <a:pt x="1706" y="4371"/>
                  </a:lnTo>
                  <a:lnTo>
                    <a:pt x="1659" y="4395"/>
                  </a:lnTo>
                  <a:lnTo>
                    <a:pt x="1611" y="4416"/>
                  </a:lnTo>
                  <a:lnTo>
                    <a:pt x="1563" y="4438"/>
                  </a:lnTo>
                  <a:lnTo>
                    <a:pt x="1514" y="4459"/>
                  </a:lnTo>
                  <a:lnTo>
                    <a:pt x="1466" y="4480"/>
                  </a:lnTo>
                  <a:lnTo>
                    <a:pt x="1416" y="4500"/>
                  </a:lnTo>
                  <a:lnTo>
                    <a:pt x="1366" y="4519"/>
                  </a:lnTo>
                  <a:lnTo>
                    <a:pt x="1317" y="4537"/>
                  </a:lnTo>
                  <a:lnTo>
                    <a:pt x="1267" y="4555"/>
                  </a:lnTo>
                  <a:lnTo>
                    <a:pt x="1217" y="4572"/>
                  </a:lnTo>
                  <a:lnTo>
                    <a:pt x="1167" y="4588"/>
                  </a:lnTo>
                  <a:lnTo>
                    <a:pt x="1115" y="4604"/>
                  </a:lnTo>
                  <a:lnTo>
                    <a:pt x="1065" y="4620"/>
                  </a:lnTo>
                  <a:lnTo>
                    <a:pt x="1014" y="4633"/>
                  </a:lnTo>
                  <a:lnTo>
                    <a:pt x="963" y="4648"/>
                  </a:lnTo>
                  <a:lnTo>
                    <a:pt x="911" y="4661"/>
                  </a:lnTo>
                  <a:lnTo>
                    <a:pt x="859" y="4673"/>
                  </a:lnTo>
                  <a:lnTo>
                    <a:pt x="807" y="4684"/>
                  </a:lnTo>
                  <a:lnTo>
                    <a:pt x="754" y="4696"/>
                  </a:lnTo>
                  <a:lnTo>
                    <a:pt x="701" y="4706"/>
                  </a:lnTo>
                  <a:lnTo>
                    <a:pt x="649" y="4715"/>
                  </a:lnTo>
                  <a:lnTo>
                    <a:pt x="596" y="4724"/>
                  </a:lnTo>
                  <a:lnTo>
                    <a:pt x="543" y="4732"/>
                  </a:lnTo>
                  <a:lnTo>
                    <a:pt x="489" y="4739"/>
                  </a:lnTo>
                  <a:lnTo>
                    <a:pt x="435" y="4745"/>
                  </a:lnTo>
                  <a:lnTo>
                    <a:pt x="382" y="4751"/>
                  </a:lnTo>
                  <a:lnTo>
                    <a:pt x="328" y="4756"/>
                  </a:lnTo>
                  <a:lnTo>
                    <a:pt x="274" y="4760"/>
                  </a:lnTo>
                  <a:lnTo>
                    <a:pt x="220" y="4763"/>
                  </a:lnTo>
                  <a:lnTo>
                    <a:pt x="165" y="4767"/>
                  </a:lnTo>
                  <a:lnTo>
                    <a:pt x="110" y="4769"/>
                  </a:lnTo>
                  <a:lnTo>
                    <a:pt x="56" y="4769"/>
                  </a:lnTo>
                  <a:lnTo>
                    <a:pt x="0" y="4770"/>
                  </a:lnTo>
                  <a:lnTo>
                    <a:pt x="0" y="4872"/>
                  </a:lnTo>
                  <a:close/>
                </a:path>
              </a:pathLst>
            </a:custGeom>
            <a:solidFill>
              <a:srgbClr val="008F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90" name="Freeform 6"/>
            <p:cNvSpPr>
              <a:spLocks/>
            </p:cNvSpPr>
            <p:nvPr/>
          </p:nvSpPr>
          <p:spPr bwMode="auto">
            <a:xfrm>
              <a:off x="1735" y="3301"/>
              <a:ext cx="726" cy="733"/>
            </a:xfrm>
            <a:custGeom>
              <a:avLst/>
              <a:gdLst>
                <a:gd name="T0" fmla="*/ 0 w 4359"/>
                <a:gd name="T1" fmla="*/ 0 h 4872"/>
                <a:gd name="T2" fmla="*/ 0 w 4359"/>
                <a:gd name="T3" fmla="*/ 0 h 4872"/>
                <a:gd name="T4" fmla="*/ 0 w 4359"/>
                <a:gd name="T5" fmla="*/ 0 h 4872"/>
                <a:gd name="T6" fmla="*/ 0 w 4359"/>
                <a:gd name="T7" fmla="*/ 0 h 4872"/>
                <a:gd name="T8" fmla="*/ 0 w 4359"/>
                <a:gd name="T9" fmla="*/ 0 h 4872"/>
                <a:gd name="T10" fmla="*/ 0 w 4359"/>
                <a:gd name="T11" fmla="*/ 0 h 4872"/>
                <a:gd name="T12" fmla="*/ 0 w 4359"/>
                <a:gd name="T13" fmla="*/ 0 h 4872"/>
                <a:gd name="T14" fmla="*/ 0 w 4359"/>
                <a:gd name="T15" fmla="*/ 0 h 4872"/>
                <a:gd name="T16" fmla="*/ 0 w 4359"/>
                <a:gd name="T17" fmla="*/ 0 h 4872"/>
                <a:gd name="T18" fmla="*/ 0 w 4359"/>
                <a:gd name="T19" fmla="*/ 0 h 4872"/>
                <a:gd name="T20" fmla="*/ 0 w 4359"/>
                <a:gd name="T21" fmla="*/ 0 h 4872"/>
                <a:gd name="T22" fmla="*/ 0 w 4359"/>
                <a:gd name="T23" fmla="*/ 0 h 4872"/>
                <a:gd name="T24" fmla="*/ 0 w 4359"/>
                <a:gd name="T25" fmla="*/ 0 h 4872"/>
                <a:gd name="T26" fmla="*/ 0 w 4359"/>
                <a:gd name="T27" fmla="*/ 0 h 4872"/>
                <a:gd name="T28" fmla="*/ 0 w 4359"/>
                <a:gd name="T29" fmla="*/ 0 h 4872"/>
                <a:gd name="T30" fmla="*/ 0 w 4359"/>
                <a:gd name="T31" fmla="*/ 0 h 4872"/>
                <a:gd name="T32" fmla="*/ 0 w 4359"/>
                <a:gd name="T33" fmla="*/ 0 h 4872"/>
                <a:gd name="T34" fmla="*/ 0 w 4359"/>
                <a:gd name="T35" fmla="*/ 0 h 4872"/>
                <a:gd name="T36" fmla="*/ 0 w 4359"/>
                <a:gd name="T37" fmla="*/ 0 h 4872"/>
                <a:gd name="T38" fmla="*/ 0 w 4359"/>
                <a:gd name="T39" fmla="*/ 0 h 4872"/>
                <a:gd name="T40" fmla="*/ 0 w 4359"/>
                <a:gd name="T41" fmla="*/ 0 h 4872"/>
                <a:gd name="T42" fmla="*/ 0 w 4359"/>
                <a:gd name="T43" fmla="*/ 0 h 4872"/>
                <a:gd name="T44" fmla="*/ 0 w 4359"/>
                <a:gd name="T45" fmla="*/ 0 h 4872"/>
                <a:gd name="T46" fmla="*/ 0 w 4359"/>
                <a:gd name="T47" fmla="*/ 0 h 4872"/>
                <a:gd name="T48" fmla="*/ 0 w 4359"/>
                <a:gd name="T49" fmla="*/ 0 h 4872"/>
                <a:gd name="T50" fmla="*/ 0 w 4359"/>
                <a:gd name="T51" fmla="*/ 0 h 4872"/>
                <a:gd name="T52" fmla="*/ 0 w 4359"/>
                <a:gd name="T53" fmla="*/ 0 h 4872"/>
                <a:gd name="T54" fmla="*/ 0 w 4359"/>
                <a:gd name="T55" fmla="*/ 0 h 4872"/>
                <a:gd name="T56" fmla="*/ 0 w 4359"/>
                <a:gd name="T57" fmla="*/ 0 h 4872"/>
                <a:gd name="T58" fmla="*/ 0 w 4359"/>
                <a:gd name="T59" fmla="*/ 0 h 4872"/>
                <a:gd name="T60" fmla="*/ 0 w 4359"/>
                <a:gd name="T61" fmla="*/ 0 h 4872"/>
                <a:gd name="T62" fmla="*/ 0 w 4359"/>
                <a:gd name="T63" fmla="*/ 0 h 4872"/>
                <a:gd name="T64" fmla="*/ 0 w 4359"/>
                <a:gd name="T65" fmla="*/ 0 h 4872"/>
                <a:gd name="T66" fmla="*/ 0 w 4359"/>
                <a:gd name="T67" fmla="*/ 0 h 4872"/>
                <a:gd name="T68" fmla="*/ 0 w 4359"/>
                <a:gd name="T69" fmla="*/ 0 h 4872"/>
                <a:gd name="T70" fmla="*/ 0 w 4359"/>
                <a:gd name="T71" fmla="*/ 0 h 4872"/>
                <a:gd name="T72" fmla="*/ 0 w 4359"/>
                <a:gd name="T73" fmla="*/ 0 h 4872"/>
                <a:gd name="T74" fmla="*/ 0 w 4359"/>
                <a:gd name="T75" fmla="*/ 0 h 4872"/>
                <a:gd name="T76" fmla="*/ 0 w 4359"/>
                <a:gd name="T77" fmla="*/ 0 h 4872"/>
                <a:gd name="T78" fmla="*/ 0 w 4359"/>
                <a:gd name="T79" fmla="*/ 0 h 4872"/>
                <a:gd name="T80" fmla="*/ 0 w 4359"/>
                <a:gd name="T81" fmla="*/ 0 h 4872"/>
                <a:gd name="T82" fmla="*/ 0 w 4359"/>
                <a:gd name="T83" fmla="*/ 0 h 4872"/>
                <a:gd name="T84" fmla="*/ 0 w 4359"/>
                <a:gd name="T85" fmla="*/ 0 h 4872"/>
                <a:gd name="T86" fmla="*/ 0 w 4359"/>
                <a:gd name="T87" fmla="*/ 0 h 4872"/>
                <a:gd name="T88" fmla="*/ 0 w 4359"/>
                <a:gd name="T89" fmla="*/ 0 h 4872"/>
                <a:gd name="T90" fmla="*/ 0 w 4359"/>
                <a:gd name="T91" fmla="*/ 0 h 4872"/>
                <a:gd name="T92" fmla="*/ 0 w 4359"/>
                <a:gd name="T93" fmla="*/ 0 h 4872"/>
                <a:gd name="T94" fmla="*/ 0 w 4359"/>
                <a:gd name="T95" fmla="*/ 0 h 4872"/>
                <a:gd name="T96" fmla="*/ 0 w 4359"/>
                <a:gd name="T97" fmla="*/ 0 h 4872"/>
                <a:gd name="T98" fmla="*/ 0 w 4359"/>
                <a:gd name="T99" fmla="*/ 0 h 4872"/>
                <a:gd name="T100" fmla="*/ 0 w 4359"/>
                <a:gd name="T101" fmla="*/ 0 h 4872"/>
                <a:gd name="T102" fmla="*/ 0 w 4359"/>
                <a:gd name="T103" fmla="*/ 0 h 48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59"/>
                <a:gd name="T157" fmla="*/ 0 h 4872"/>
                <a:gd name="T158" fmla="*/ 4359 w 4359"/>
                <a:gd name="T159" fmla="*/ 4872 h 487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59" h="4872">
                  <a:moveTo>
                    <a:pt x="0" y="0"/>
                  </a:moveTo>
                  <a:lnTo>
                    <a:pt x="0" y="0"/>
                  </a:lnTo>
                  <a:lnTo>
                    <a:pt x="0" y="63"/>
                  </a:lnTo>
                  <a:lnTo>
                    <a:pt x="1" y="125"/>
                  </a:lnTo>
                  <a:lnTo>
                    <a:pt x="3" y="188"/>
                  </a:lnTo>
                  <a:lnTo>
                    <a:pt x="6" y="251"/>
                  </a:lnTo>
                  <a:lnTo>
                    <a:pt x="9" y="312"/>
                  </a:lnTo>
                  <a:lnTo>
                    <a:pt x="13" y="374"/>
                  </a:lnTo>
                  <a:lnTo>
                    <a:pt x="17" y="435"/>
                  </a:lnTo>
                  <a:lnTo>
                    <a:pt x="22" y="498"/>
                  </a:lnTo>
                  <a:lnTo>
                    <a:pt x="28" y="559"/>
                  </a:lnTo>
                  <a:lnTo>
                    <a:pt x="35" y="620"/>
                  </a:lnTo>
                  <a:lnTo>
                    <a:pt x="42" y="680"/>
                  </a:lnTo>
                  <a:lnTo>
                    <a:pt x="50" y="741"/>
                  </a:lnTo>
                  <a:lnTo>
                    <a:pt x="58" y="801"/>
                  </a:lnTo>
                  <a:lnTo>
                    <a:pt x="68" y="861"/>
                  </a:lnTo>
                  <a:lnTo>
                    <a:pt x="78" y="921"/>
                  </a:lnTo>
                  <a:lnTo>
                    <a:pt x="89" y="980"/>
                  </a:lnTo>
                  <a:lnTo>
                    <a:pt x="100" y="1039"/>
                  </a:lnTo>
                  <a:lnTo>
                    <a:pt x="112" y="1098"/>
                  </a:lnTo>
                  <a:lnTo>
                    <a:pt x="124" y="1157"/>
                  </a:lnTo>
                  <a:lnTo>
                    <a:pt x="137" y="1216"/>
                  </a:lnTo>
                  <a:lnTo>
                    <a:pt x="152" y="1273"/>
                  </a:lnTo>
                  <a:lnTo>
                    <a:pt x="166" y="1331"/>
                  </a:lnTo>
                  <a:lnTo>
                    <a:pt x="181" y="1389"/>
                  </a:lnTo>
                  <a:lnTo>
                    <a:pt x="196" y="1446"/>
                  </a:lnTo>
                  <a:lnTo>
                    <a:pt x="212" y="1503"/>
                  </a:lnTo>
                  <a:lnTo>
                    <a:pt x="229" y="1561"/>
                  </a:lnTo>
                  <a:lnTo>
                    <a:pt x="247" y="1616"/>
                  </a:lnTo>
                  <a:lnTo>
                    <a:pt x="265" y="1673"/>
                  </a:lnTo>
                  <a:lnTo>
                    <a:pt x="283" y="1728"/>
                  </a:lnTo>
                  <a:lnTo>
                    <a:pt x="302" y="1783"/>
                  </a:lnTo>
                  <a:lnTo>
                    <a:pt x="323" y="1839"/>
                  </a:lnTo>
                  <a:lnTo>
                    <a:pt x="343" y="1893"/>
                  </a:lnTo>
                  <a:lnTo>
                    <a:pt x="364" y="1949"/>
                  </a:lnTo>
                  <a:lnTo>
                    <a:pt x="385" y="2002"/>
                  </a:lnTo>
                  <a:lnTo>
                    <a:pt x="408" y="2056"/>
                  </a:lnTo>
                  <a:lnTo>
                    <a:pt x="431" y="2109"/>
                  </a:lnTo>
                  <a:lnTo>
                    <a:pt x="454" y="2162"/>
                  </a:lnTo>
                  <a:lnTo>
                    <a:pt x="477" y="2215"/>
                  </a:lnTo>
                  <a:lnTo>
                    <a:pt x="502" y="2267"/>
                  </a:lnTo>
                  <a:lnTo>
                    <a:pt x="527" y="2320"/>
                  </a:lnTo>
                  <a:lnTo>
                    <a:pt x="552" y="2372"/>
                  </a:lnTo>
                  <a:lnTo>
                    <a:pt x="579" y="2422"/>
                  </a:lnTo>
                  <a:lnTo>
                    <a:pt x="605" y="2473"/>
                  </a:lnTo>
                  <a:lnTo>
                    <a:pt x="632" y="2523"/>
                  </a:lnTo>
                  <a:lnTo>
                    <a:pt x="660" y="2573"/>
                  </a:lnTo>
                  <a:lnTo>
                    <a:pt x="688" y="2623"/>
                  </a:lnTo>
                  <a:lnTo>
                    <a:pt x="717" y="2672"/>
                  </a:lnTo>
                  <a:lnTo>
                    <a:pt x="746" y="2721"/>
                  </a:lnTo>
                  <a:lnTo>
                    <a:pt x="776" y="2770"/>
                  </a:lnTo>
                  <a:lnTo>
                    <a:pt x="805" y="2817"/>
                  </a:lnTo>
                  <a:lnTo>
                    <a:pt x="837" y="2865"/>
                  </a:lnTo>
                  <a:lnTo>
                    <a:pt x="868" y="2912"/>
                  </a:lnTo>
                  <a:lnTo>
                    <a:pt x="900" y="2958"/>
                  </a:lnTo>
                  <a:lnTo>
                    <a:pt x="932" y="3005"/>
                  </a:lnTo>
                  <a:lnTo>
                    <a:pt x="964" y="3051"/>
                  </a:lnTo>
                  <a:lnTo>
                    <a:pt x="998" y="3096"/>
                  </a:lnTo>
                  <a:lnTo>
                    <a:pt x="1031" y="3141"/>
                  </a:lnTo>
                  <a:lnTo>
                    <a:pt x="1066" y="3186"/>
                  </a:lnTo>
                  <a:lnTo>
                    <a:pt x="1100" y="3230"/>
                  </a:lnTo>
                  <a:lnTo>
                    <a:pt x="1134" y="3273"/>
                  </a:lnTo>
                  <a:lnTo>
                    <a:pt x="1170" y="3316"/>
                  </a:lnTo>
                  <a:lnTo>
                    <a:pt x="1206" y="3359"/>
                  </a:lnTo>
                  <a:lnTo>
                    <a:pt x="1243" y="3401"/>
                  </a:lnTo>
                  <a:lnTo>
                    <a:pt x="1279" y="3443"/>
                  </a:lnTo>
                  <a:lnTo>
                    <a:pt x="1317" y="3483"/>
                  </a:lnTo>
                  <a:lnTo>
                    <a:pt x="1354" y="3524"/>
                  </a:lnTo>
                  <a:lnTo>
                    <a:pt x="1392" y="3565"/>
                  </a:lnTo>
                  <a:lnTo>
                    <a:pt x="1431" y="3604"/>
                  </a:lnTo>
                  <a:lnTo>
                    <a:pt x="1469" y="3643"/>
                  </a:lnTo>
                  <a:lnTo>
                    <a:pt x="1509" y="3681"/>
                  </a:lnTo>
                  <a:lnTo>
                    <a:pt x="1548" y="3720"/>
                  </a:lnTo>
                  <a:lnTo>
                    <a:pt x="1589" y="3757"/>
                  </a:lnTo>
                  <a:lnTo>
                    <a:pt x="1629" y="3794"/>
                  </a:lnTo>
                  <a:lnTo>
                    <a:pt x="1671" y="3830"/>
                  </a:lnTo>
                  <a:lnTo>
                    <a:pt x="1712" y="3867"/>
                  </a:lnTo>
                  <a:lnTo>
                    <a:pt x="1754" y="3902"/>
                  </a:lnTo>
                  <a:lnTo>
                    <a:pt x="1796" y="3937"/>
                  </a:lnTo>
                  <a:lnTo>
                    <a:pt x="1839" y="3971"/>
                  </a:lnTo>
                  <a:lnTo>
                    <a:pt x="1881" y="4005"/>
                  </a:lnTo>
                  <a:lnTo>
                    <a:pt x="1925" y="4039"/>
                  </a:lnTo>
                  <a:lnTo>
                    <a:pt x="1968" y="4070"/>
                  </a:lnTo>
                  <a:lnTo>
                    <a:pt x="2012" y="4103"/>
                  </a:lnTo>
                  <a:lnTo>
                    <a:pt x="2056" y="4135"/>
                  </a:lnTo>
                  <a:lnTo>
                    <a:pt x="2102" y="4165"/>
                  </a:lnTo>
                  <a:lnTo>
                    <a:pt x="2146" y="4196"/>
                  </a:lnTo>
                  <a:lnTo>
                    <a:pt x="2192" y="4225"/>
                  </a:lnTo>
                  <a:lnTo>
                    <a:pt x="2238" y="4255"/>
                  </a:lnTo>
                  <a:lnTo>
                    <a:pt x="2284" y="4283"/>
                  </a:lnTo>
                  <a:lnTo>
                    <a:pt x="2331" y="4310"/>
                  </a:lnTo>
                  <a:lnTo>
                    <a:pt x="2377" y="4337"/>
                  </a:lnTo>
                  <a:lnTo>
                    <a:pt x="2425" y="4364"/>
                  </a:lnTo>
                  <a:lnTo>
                    <a:pt x="2472" y="4390"/>
                  </a:lnTo>
                  <a:lnTo>
                    <a:pt x="2520" y="4415"/>
                  </a:lnTo>
                  <a:lnTo>
                    <a:pt x="2568" y="4440"/>
                  </a:lnTo>
                  <a:lnTo>
                    <a:pt x="2616" y="4465"/>
                  </a:lnTo>
                  <a:lnTo>
                    <a:pt x="2666" y="4488"/>
                  </a:lnTo>
                  <a:lnTo>
                    <a:pt x="2714" y="4511"/>
                  </a:lnTo>
                  <a:lnTo>
                    <a:pt x="2764" y="4533"/>
                  </a:lnTo>
                  <a:lnTo>
                    <a:pt x="2813" y="4554"/>
                  </a:lnTo>
                  <a:lnTo>
                    <a:pt x="2863" y="4576"/>
                  </a:lnTo>
                  <a:lnTo>
                    <a:pt x="2913" y="4596"/>
                  </a:lnTo>
                  <a:lnTo>
                    <a:pt x="2963" y="4615"/>
                  </a:lnTo>
                  <a:lnTo>
                    <a:pt x="3014" y="4635"/>
                  </a:lnTo>
                  <a:lnTo>
                    <a:pt x="3066" y="4653"/>
                  </a:lnTo>
                  <a:lnTo>
                    <a:pt x="3116" y="4670"/>
                  </a:lnTo>
                  <a:lnTo>
                    <a:pt x="3168" y="4687"/>
                  </a:lnTo>
                  <a:lnTo>
                    <a:pt x="3220" y="4702"/>
                  </a:lnTo>
                  <a:lnTo>
                    <a:pt x="3272" y="4718"/>
                  </a:lnTo>
                  <a:lnTo>
                    <a:pt x="3325" y="4733"/>
                  </a:lnTo>
                  <a:lnTo>
                    <a:pt x="3377" y="4746"/>
                  </a:lnTo>
                  <a:lnTo>
                    <a:pt x="3430" y="4760"/>
                  </a:lnTo>
                  <a:lnTo>
                    <a:pt x="3483" y="4773"/>
                  </a:lnTo>
                  <a:lnTo>
                    <a:pt x="3536" y="4785"/>
                  </a:lnTo>
                  <a:lnTo>
                    <a:pt x="3590" y="4796"/>
                  </a:lnTo>
                  <a:lnTo>
                    <a:pt x="3643" y="4806"/>
                  </a:lnTo>
                  <a:lnTo>
                    <a:pt x="3697" y="4815"/>
                  </a:lnTo>
                  <a:lnTo>
                    <a:pt x="3751" y="4825"/>
                  </a:lnTo>
                  <a:lnTo>
                    <a:pt x="3805" y="4832"/>
                  </a:lnTo>
                  <a:lnTo>
                    <a:pt x="3860" y="4840"/>
                  </a:lnTo>
                  <a:lnTo>
                    <a:pt x="3915" y="4847"/>
                  </a:lnTo>
                  <a:lnTo>
                    <a:pt x="3969" y="4853"/>
                  </a:lnTo>
                  <a:lnTo>
                    <a:pt x="4025" y="4857"/>
                  </a:lnTo>
                  <a:lnTo>
                    <a:pt x="4080" y="4862"/>
                  </a:lnTo>
                  <a:lnTo>
                    <a:pt x="4135" y="4865"/>
                  </a:lnTo>
                  <a:lnTo>
                    <a:pt x="4191" y="4869"/>
                  </a:lnTo>
                  <a:lnTo>
                    <a:pt x="4248" y="4870"/>
                  </a:lnTo>
                  <a:lnTo>
                    <a:pt x="4303" y="4872"/>
                  </a:lnTo>
                  <a:lnTo>
                    <a:pt x="4359" y="4872"/>
                  </a:lnTo>
                  <a:lnTo>
                    <a:pt x="4359" y="4770"/>
                  </a:lnTo>
                  <a:lnTo>
                    <a:pt x="4304" y="4769"/>
                  </a:lnTo>
                  <a:lnTo>
                    <a:pt x="4250" y="4769"/>
                  </a:lnTo>
                  <a:lnTo>
                    <a:pt x="4195" y="4767"/>
                  </a:lnTo>
                  <a:lnTo>
                    <a:pt x="4140" y="4763"/>
                  </a:lnTo>
                  <a:lnTo>
                    <a:pt x="4086" y="4760"/>
                  </a:lnTo>
                  <a:lnTo>
                    <a:pt x="4032" y="4756"/>
                  </a:lnTo>
                  <a:lnTo>
                    <a:pt x="3977" y="4751"/>
                  </a:lnTo>
                  <a:lnTo>
                    <a:pt x="3924" y="4745"/>
                  </a:lnTo>
                  <a:lnTo>
                    <a:pt x="3870" y="4739"/>
                  </a:lnTo>
                  <a:lnTo>
                    <a:pt x="3817" y="4732"/>
                  </a:lnTo>
                  <a:lnTo>
                    <a:pt x="3764" y="4724"/>
                  </a:lnTo>
                  <a:lnTo>
                    <a:pt x="3710" y="4715"/>
                  </a:lnTo>
                  <a:lnTo>
                    <a:pt x="3658" y="4706"/>
                  </a:lnTo>
                  <a:lnTo>
                    <a:pt x="3605" y="4696"/>
                  </a:lnTo>
                  <a:lnTo>
                    <a:pt x="3553" y="4684"/>
                  </a:lnTo>
                  <a:lnTo>
                    <a:pt x="3501" y="4673"/>
                  </a:lnTo>
                  <a:lnTo>
                    <a:pt x="3449" y="4661"/>
                  </a:lnTo>
                  <a:lnTo>
                    <a:pt x="3397" y="4648"/>
                  </a:lnTo>
                  <a:lnTo>
                    <a:pt x="3346" y="4633"/>
                  </a:lnTo>
                  <a:lnTo>
                    <a:pt x="3295" y="4620"/>
                  </a:lnTo>
                  <a:lnTo>
                    <a:pt x="3244" y="4604"/>
                  </a:lnTo>
                  <a:lnTo>
                    <a:pt x="3193" y="4588"/>
                  </a:lnTo>
                  <a:lnTo>
                    <a:pt x="3142" y="4572"/>
                  </a:lnTo>
                  <a:lnTo>
                    <a:pt x="3093" y="4555"/>
                  </a:lnTo>
                  <a:lnTo>
                    <a:pt x="3042" y="4537"/>
                  </a:lnTo>
                  <a:lnTo>
                    <a:pt x="2993" y="4519"/>
                  </a:lnTo>
                  <a:lnTo>
                    <a:pt x="2943" y="4500"/>
                  </a:lnTo>
                  <a:lnTo>
                    <a:pt x="2894" y="4480"/>
                  </a:lnTo>
                  <a:lnTo>
                    <a:pt x="2846" y="4459"/>
                  </a:lnTo>
                  <a:lnTo>
                    <a:pt x="2797" y="4438"/>
                  </a:lnTo>
                  <a:lnTo>
                    <a:pt x="2749" y="4416"/>
                  </a:lnTo>
                  <a:lnTo>
                    <a:pt x="2700" y="4395"/>
                  </a:lnTo>
                  <a:lnTo>
                    <a:pt x="2653" y="4371"/>
                  </a:lnTo>
                  <a:lnTo>
                    <a:pt x="2605" y="4347"/>
                  </a:lnTo>
                  <a:lnTo>
                    <a:pt x="2558" y="4324"/>
                  </a:lnTo>
                  <a:lnTo>
                    <a:pt x="2512" y="4299"/>
                  </a:lnTo>
                  <a:lnTo>
                    <a:pt x="2465" y="4273"/>
                  </a:lnTo>
                  <a:lnTo>
                    <a:pt x="2419" y="4247"/>
                  </a:lnTo>
                  <a:lnTo>
                    <a:pt x="2373" y="4221"/>
                  </a:lnTo>
                  <a:lnTo>
                    <a:pt x="2328" y="4193"/>
                  </a:lnTo>
                  <a:lnTo>
                    <a:pt x="2282" y="4165"/>
                  </a:lnTo>
                  <a:lnTo>
                    <a:pt x="2238" y="4137"/>
                  </a:lnTo>
                  <a:lnTo>
                    <a:pt x="2193" y="4108"/>
                  </a:lnTo>
                  <a:lnTo>
                    <a:pt x="2149" y="4078"/>
                  </a:lnTo>
                  <a:lnTo>
                    <a:pt x="2105" y="4048"/>
                  </a:lnTo>
                  <a:lnTo>
                    <a:pt x="2061" y="4017"/>
                  </a:lnTo>
                  <a:lnTo>
                    <a:pt x="2018" y="3985"/>
                  </a:lnTo>
                  <a:lnTo>
                    <a:pt x="1975" y="3954"/>
                  </a:lnTo>
                  <a:lnTo>
                    <a:pt x="1933" y="3921"/>
                  </a:lnTo>
                  <a:lnTo>
                    <a:pt x="1891" y="3888"/>
                  </a:lnTo>
                  <a:lnTo>
                    <a:pt x="1849" y="3854"/>
                  </a:lnTo>
                  <a:lnTo>
                    <a:pt x="1808" y="3820"/>
                  </a:lnTo>
                  <a:lnTo>
                    <a:pt x="1767" y="3785"/>
                  </a:lnTo>
                  <a:lnTo>
                    <a:pt x="1726" y="3750"/>
                  </a:lnTo>
                  <a:lnTo>
                    <a:pt x="1687" y="3715"/>
                  </a:lnTo>
                  <a:lnTo>
                    <a:pt x="1646" y="3679"/>
                  </a:lnTo>
                  <a:lnTo>
                    <a:pt x="1608" y="3642"/>
                  </a:lnTo>
                  <a:lnTo>
                    <a:pt x="1569" y="3604"/>
                  </a:lnTo>
                  <a:lnTo>
                    <a:pt x="1530" y="3567"/>
                  </a:lnTo>
                  <a:lnTo>
                    <a:pt x="1492" y="3528"/>
                  </a:lnTo>
                  <a:lnTo>
                    <a:pt x="1454" y="3490"/>
                  </a:lnTo>
                  <a:lnTo>
                    <a:pt x="1417" y="3450"/>
                  </a:lnTo>
                  <a:lnTo>
                    <a:pt x="1380" y="3411"/>
                  </a:lnTo>
                  <a:lnTo>
                    <a:pt x="1344" y="3370"/>
                  </a:lnTo>
                  <a:lnTo>
                    <a:pt x="1307" y="3329"/>
                  </a:lnTo>
                  <a:lnTo>
                    <a:pt x="1272" y="3289"/>
                  </a:lnTo>
                  <a:lnTo>
                    <a:pt x="1237" y="3247"/>
                  </a:lnTo>
                  <a:lnTo>
                    <a:pt x="1202" y="3205"/>
                  </a:lnTo>
                  <a:lnTo>
                    <a:pt x="1168" y="3162"/>
                  </a:lnTo>
                  <a:lnTo>
                    <a:pt x="1134" y="3119"/>
                  </a:lnTo>
                  <a:lnTo>
                    <a:pt x="1101" y="3075"/>
                  </a:lnTo>
                  <a:lnTo>
                    <a:pt x="1068" y="3031"/>
                  </a:lnTo>
                  <a:lnTo>
                    <a:pt x="1035" y="2987"/>
                  </a:lnTo>
                  <a:lnTo>
                    <a:pt x="1003" y="2942"/>
                  </a:lnTo>
                  <a:lnTo>
                    <a:pt x="971" y="2897"/>
                  </a:lnTo>
                  <a:lnTo>
                    <a:pt x="941" y="2851"/>
                  </a:lnTo>
                  <a:lnTo>
                    <a:pt x="910" y="2805"/>
                  </a:lnTo>
                  <a:lnTo>
                    <a:pt x="880" y="2758"/>
                  </a:lnTo>
                  <a:lnTo>
                    <a:pt x="851" y="2712"/>
                  </a:lnTo>
                  <a:lnTo>
                    <a:pt x="822" y="2664"/>
                  </a:lnTo>
                  <a:lnTo>
                    <a:pt x="793" y="2616"/>
                  </a:lnTo>
                  <a:lnTo>
                    <a:pt x="765" y="2568"/>
                  </a:lnTo>
                  <a:lnTo>
                    <a:pt x="738" y="2520"/>
                  </a:lnTo>
                  <a:lnTo>
                    <a:pt x="710" y="2470"/>
                  </a:lnTo>
                  <a:lnTo>
                    <a:pt x="684" y="2421"/>
                  </a:lnTo>
                  <a:lnTo>
                    <a:pt x="658" y="2372"/>
                  </a:lnTo>
                  <a:lnTo>
                    <a:pt x="632" y="2321"/>
                  </a:lnTo>
                  <a:lnTo>
                    <a:pt x="607" y="2271"/>
                  </a:lnTo>
                  <a:lnTo>
                    <a:pt x="583" y="2220"/>
                  </a:lnTo>
                  <a:lnTo>
                    <a:pt x="558" y="2169"/>
                  </a:lnTo>
                  <a:lnTo>
                    <a:pt x="535" y="2117"/>
                  </a:lnTo>
                  <a:lnTo>
                    <a:pt x="513" y="2065"/>
                  </a:lnTo>
                  <a:lnTo>
                    <a:pt x="491" y="2013"/>
                  </a:lnTo>
                  <a:lnTo>
                    <a:pt x="469" y="1960"/>
                  </a:lnTo>
                  <a:lnTo>
                    <a:pt x="448" y="1908"/>
                  </a:lnTo>
                  <a:lnTo>
                    <a:pt x="427" y="1854"/>
                  </a:lnTo>
                  <a:lnTo>
                    <a:pt x="407" y="1800"/>
                  </a:lnTo>
                  <a:lnTo>
                    <a:pt x="387" y="1746"/>
                  </a:lnTo>
                  <a:lnTo>
                    <a:pt x="369" y="1692"/>
                  </a:lnTo>
                  <a:lnTo>
                    <a:pt x="351" y="1638"/>
                  </a:lnTo>
                  <a:lnTo>
                    <a:pt x="333" y="1582"/>
                  </a:lnTo>
                  <a:lnTo>
                    <a:pt x="316" y="1528"/>
                  </a:lnTo>
                  <a:lnTo>
                    <a:pt x="299" y="1472"/>
                  </a:lnTo>
                  <a:lnTo>
                    <a:pt x="283" y="1416"/>
                  </a:lnTo>
                  <a:lnTo>
                    <a:pt x="268" y="1360"/>
                  </a:lnTo>
                  <a:lnTo>
                    <a:pt x="253" y="1304"/>
                  </a:lnTo>
                  <a:lnTo>
                    <a:pt x="240" y="1247"/>
                  </a:lnTo>
                  <a:lnTo>
                    <a:pt x="225" y="1190"/>
                  </a:lnTo>
                  <a:lnTo>
                    <a:pt x="212" y="1133"/>
                  </a:lnTo>
                  <a:lnTo>
                    <a:pt x="200" y="1075"/>
                  </a:lnTo>
                  <a:lnTo>
                    <a:pt x="189" y="1018"/>
                  </a:lnTo>
                  <a:lnTo>
                    <a:pt x="178" y="960"/>
                  </a:lnTo>
                  <a:lnTo>
                    <a:pt x="168" y="901"/>
                  </a:lnTo>
                  <a:lnTo>
                    <a:pt x="158" y="842"/>
                  </a:lnTo>
                  <a:lnTo>
                    <a:pt x="149" y="784"/>
                  </a:lnTo>
                  <a:lnTo>
                    <a:pt x="140" y="725"/>
                  </a:lnTo>
                  <a:lnTo>
                    <a:pt x="132" y="666"/>
                  </a:lnTo>
                  <a:lnTo>
                    <a:pt x="125" y="606"/>
                  </a:lnTo>
                  <a:lnTo>
                    <a:pt x="119" y="547"/>
                  </a:lnTo>
                  <a:lnTo>
                    <a:pt x="113" y="487"/>
                  </a:lnTo>
                  <a:lnTo>
                    <a:pt x="108" y="427"/>
                  </a:lnTo>
                  <a:lnTo>
                    <a:pt x="103" y="366"/>
                  </a:lnTo>
                  <a:lnTo>
                    <a:pt x="100" y="306"/>
                  </a:lnTo>
                  <a:lnTo>
                    <a:pt x="96" y="245"/>
                  </a:lnTo>
                  <a:lnTo>
                    <a:pt x="94" y="184"/>
                  </a:lnTo>
                  <a:lnTo>
                    <a:pt x="92" y="123"/>
                  </a:lnTo>
                  <a:lnTo>
                    <a:pt x="91" y="62"/>
                  </a:lnTo>
                  <a:lnTo>
                    <a:pt x="91" y="0"/>
                  </a:lnTo>
                  <a:lnTo>
                    <a:pt x="0" y="0"/>
                  </a:lnTo>
                  <a:close/>
                </a:path>
              </a:pathLst>
            </a:custGeom>
            <a:solidFill>
              <a:srgbClr val="008F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91" name="Freeform 7"/>
            <p:cNvSpPr>
              <a:spLocks/>
            </p:cNvSpPr>
            <p:nvPr/>
          </p:nvSpPr>
          <p:spPr bwMode="auto">
            <a:xfrm>
              <a:off x="1735" y="2568"/>
              <a:ext cx="726" cy="733"/>
            </a:xfrm>
            <a:custGeom>
              <a:avLst/>
              <a:gdLst>
                <a:gd name="T0" fmla="*/ 0 w 4359"/>
                <a:gd name="T1" fmla="*/ 0 h 4871"/>
                <a:gd name="T2" fmla="*/ 0 w 4359"/>
                <a:gd name="T3" fmla="*/ 0 h 4871"/>
                <a:gd name="T4" fmla="*/ 0 w 4359"/>
                <a:gd name="T5" fmla="*/ 0 h 4871"/>
                <a:gd name="T6" fmla="*/ 0 w 4359"/>
                <a:gd name="T7" fmla="*/ 0 h 4871"/>
                <a:gd name="T8" fmla="*/ 0 w 4359"/>
                <a:gd name="T9" fmla="*/ 0 h 4871"/>
                <a:gd name="T10" fmla="*/ 0 w 4359"/>
                <a:gd name="T11" fmla="*/ 0 h 4871"/>
                <a:gd name="T12" fmla="*/ 0 w 4359"/>
                <a:gd name="T13" fmla="*/ 0 h 4871"/>
                <a:gd name="T14" fmla="*/ 0 w 4359"/>
                <a:gd name="T15" fmla="*/ 0 h 4871"/>
                <a:gd name="T16" fmla="*/ 0 w 4359"/>
                <a:gd name="T17" fmla="*/ 0 h 4871"/>
                <a:gd name="T18" fmla="*/ 0 w 4359"/>
                <a:gd name="T19" fmla="*/ 0 h 4871"/>
                <a:gd name="T20" fmla="*/ 0 w 4359"/>
                <a:gd name="T21" fmla="*/ 0 h 4871"/>
                <a:gd name="T22" fmla="*/ 0 w 4359"/>
                <a:gd name="T23" fmla="*/ 0 h 4871"/>
                <a:gd name="T24" fmla="*/ 0 w 4359"/>
                <a:gd name="T25" fmla="*/ 0 h 4871"/>
                <a:gd name="T26" fmla="*/ 0 w 4359"/>
                <a:gd name="T27" fmla="*/ 0 h 4871"/>
                <a:gd name="T28" fmla="*/ 0 w 4359"/>
                <a:gd name="T29" fmla="*/ 0 h 4871"/>
                <a:gd name="T30" fmla="*/ 0 w 4359"/>
                <a:gd name="T31" fmla="*/ 0 h 4871"/>
                <a:gd name="T32" fmla="*/ 0 w 4359"/>
                <a:gd name="T33" fmla="*/ 0 h 4871"/>
                <a:gd name="T34" fmla="*/ 0 w 4359"/>
                <a:gd name="T35" fmla="*/ 0 h 4871"/>
                <a:gd name="T36" fmla="*/ 0 w 4359"/>
                <a:gd name="T37" fmla="*/ 0 h 4871"/>
                <a:gd name="T38" fmla="*/ 0 w 4359"/>
                <a:gd name="T39" fmla="*/ 0 h 4871"/>
                <a:gd name="T40" fmla="*/ 0 w 4359"/>
                <a:gd name="T41" fmla="*/ 0 h 4871"/>
                <a:gd name="T42" fmla="*/ 0 w 4359"/>
                <a:gd name="T43" fmla="*/ 0 h 4871"/>
                <a:gd name="T44" fmla="*/ 0 w 4359"/>
                <a:gd name="T45" fmla="*/ 0 h 4871"/>
                <a:gd name="T46" fmla="*/ 0 w 4359"/>
                <a:gd name="T47" fmla="*/ 0 h 4871"/>
                <a:gd name="T48" fmla="*/ 0 w 4359"/>
                <a:gd name="T49" fmla="*/ 0 h 4871"/>
                <a:gd name="T50" fmla="*/ 0 w 4359"/>
                <a:gd name="T51" fmla="*/ 0 h 4871"/>
                <a:gd name="T52" fmla="*/ 0 w 4359"/>
                <a:gd name="T53" fmla="*/ 0 h 4871"/>
                <a:gd name="T54" fmla="*/ 0 w 4359"/>
                <a:gd name="T55" fmla="*/ 0 h 4871"/>
                <a:gd name="T56" fmla="*/ 0 w 4359"/>
                <a:gd name="T57" fmla="*/ 0 h 4871"/>
                <a:gd name="T58" fmla="*/ 0 w 4359"/>
                <a:gd name="T59" fmla="*/ 0 h 4871"/>
                <a:gd name="T60" fmla="*/ 0 w 4359"/>
                <a:gd name="T61" fmla="*/ 0 h 4871"/>
                <a:gd name="T62" fmla="*/ 0 w 4359"/>
                <a:gd name="T63" fmla="*/ 0 h 4871"/>
                <a:gd name="T64" fmla="*/ 0 w 4359"/>
                <a:gd name="T65" fmla="*/ 0 h 4871"/>
                <a:gd name="T66" fmla="*/ 0 w 4359"/>
                <a:gd name="T67" fmla="*/ 0 h 4871"/>
                <a:gd name="T68" fmla="*/ 0 w 4359"/>
                <a:gd name="T69" fmla="*/ 0 h 4871"/>
                <a:gd name="T70" fmla="*/ 0 w 4359"/>
                <a:gd name="T71" fmla="*/ 0 h 4871"/>
                <a:gd name="T72" fmla="*/ 0 w 4359"/>
                <a:gd name="T73" fmla="*/ 0 h 4871"/>
                <a:gd name="T74" fmla="*/ 0 w 4359"/>
                <a:gd name="T75" fmla="*/ 0 h 4871"/>
                <a:gd name="T76" fmla="*/ 0 w 4359"/>
                <a:gd name="T77" fmla="*/ 0 h 4871"/>
                <a:gd name="T78" fmla="*/ 0 w 4359"/>
                <a:gd name="T79" fmla="*/ 0 h 4871"/>
                <a:gd name="T80" fmla="*/ 0 w 4359"/>
                <a:gd name="T81" fmla="*/ 0 h 4871"/>
                <a:gd name="T82" fmla="*/ 0 w 4359"/>
                <a:gd name="T83" fmla="*/ 0 h 4871"/>
                <a:gd name="T84" fmla="*/ 0 w 4359"/>
                <a:gd name="T85" fmla="*/ 0 h 4871"/>
                <a:gd name="T86" fmla="*/ 0 w 4359"/>
                <a:gd name="T87" fmla="*/ 0 h 4871"/>
                <a:gd name="T88" fmla="*/ 0 w 4359"/>
                <a:gd name="T89" fmla="*/ 0 h 4871"/>
                <a:gd name="T90" fmla="*/ 0 w 4359"/>
                <a:gd name="T91" fmla="*/ 0 h 4871"/>
                <a:gd name="T92" fmla="*/ 0 w 4359"/>
                <a:gd name="T93" fmla="*/ 0 h 4871"/>
                <a:gd name="T94" fmla="*/ 0 w 4359"/>
                <a:gd name="T95" fmla="*/ 0 h 4871"/>
                <a:gd name="T96" fmla="*/ 0 w 4359"/>
                <a:gd name="T97" fmla="*/ 0 h 4871"/>
                <a:gd name="T98" fmla="*/ 0 w 4359"/>
                <a:gd name="T99" fmla="*/ 0 h 4871"/>
                <a:gd name="T100" fmla="*/ 0 w 4359"/>
                <a:gd name="T101" fmla="*/ 0 h 4871"/>
                <a:gd name="T102" fmla="*/ 0 w 4359"/>
                <a:gd name="T103" fmla="*/ 0 h 48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59"/>
                <a:gd name="T157" fmla="*/ 0 h 4871"/>
                <a:gd name="T158" fmla="*/ 4359 w 4359"/>
                <a:gd name="T159" fmla="*/ 4871 h 487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59" h="4871">
                  <a:moveTo>
                    <a:pt x="4359" y="0"/>
                  </a:moveTo>
                  <a:lnTo>
                    <a:pt x="4359" y="0"/>
                  </a:lnTo>
                  <a:lnTo>
                    <a:pt x="4303" y="0"/>
                  </a:lnTo>
                  <a:lnTo>
                    <a:pt x="4248" y="2"/>
                  </a:lnTo>
                  <a:lnTo>
                    <a:pt x="4191" y="3"/>
                  </a:lnTo>
                  <a:lnTo>
                    <a:pt x="4135" y="7"/>
                  </a:lnTo>
                  <a:lnTo>
                    <a:pt x="4080" y="10"/>
                  </a:lnTo>
                  <a:lnTo>
                    <a:pt x="4025" y="15"/>
                  </a:lnTo>
                  <a:lnTo>
                    <a:pt x="3969" y="19"/>
                  </a:lnTo>
                  <a:lnTo>
                    <a:pt x="3915" y="25"/>
                  </a:lnTo>
                  <a:lnTo>
                    <a:pt x="3860" y="32"/>
                  </a:lnTo>
                  <a:lnTo>
                    <a:pt x="3805" y="40"/>
                  </a:lnTo>
                  <a:lnTo>
                    <a:pt x="3751" y="47"/>
                  </a:lnTo>
                  <a:lnTo>
                    <a:pt x="3697" y="57"/>
                  </a:lnTo>
                  <a:lnTo>
                    <a:pt x="3643" y="66"/>
                  </a:lnTo>
                  <a:lnTo>
                    <a:pt x="3590" y="77"/>
                  </a:lnTo>
                  <a:lnTo>
                    <a:pt x="3536" y="87"/>
                  </a:lnTo>
                  <a:lnTo>
                    <a:pt x="3483" y="100"/>
                  </a:lnTo>
                  <a:lnTo>
                    <a:pt x="3430" y="112"/>
                  </a:lnTo>
                  <a:lnTo>
                    <a:pt x="3377" y="126"/>
                  </a:lnTo>
                  <a:lnTo>
                    <a:pt x="3325" y="139"/>
                  </a:lnTo>
                  <a:lnTo>
                    <a:pt x="3272" y="154"/>
                  </a:lnTo>
                  <a:lnTo>
                    <a:pt x="3220" y="170"/>
                  </a:lnTo>
                  <a:lnTo>
                    <a:pt x="3168" y="185"/>
                  </a:lnTo>
                  <a:lnTo>
                    <a:pt x="3116" y="202"/>
                  </a:lnTo>
                  <a:lnTo>
                    <a:pt x="3066" y="219"/>
                  </a:lnTo>
                  <a:lnTo>
                    <a:pt x="3014" y="237"/>
                  </a:lnTo>
                  <a:lnTo>
                    <a:pt x="2963" y="257"/>
                  </a:lnTo>
                  <a:lnTo>
                    <a:pt x="2913" y="276"/>
                  </a:lnTo>
                  <a:lnTo>
                    <a:pt x="2863" y="296"/>
                  </a:lnTo>
                  <a:lnTo>
                    <a:pt x="2813" y="318"/>
                  </a:lnTo>
                  <a:lnTo>
                    <a:pt x="2764" y="339"/>
                  </a:lnTo>
                  <a:lnTo>
                    <a:pt x="2714" y="361"/>
                  </a:lnTo>
                  <a:lnTo>
                    <a:pt x="2666" y="385"/>
                  </a:lnTo>
                  <a:lnTo>
                    <a:pt x="2616" y="407"/>
                  </a:lnTo>
                  <a:lnTo>
                    <a:pt x="2568" y="432"/>
                  </a:lnTo>
                  <a:lnTo>
                    <a:pt x="2520" y="457"/>
                  </a:lnTo>
                  <a:lnTo>
                    <a:pt x="2472" y="482"/>
                  </a:lnTo>
                  <a:lnTo>
                    <a:pt x="2425" y="508"/>
                  </a:lnTo>
                  <a:lnTo>
                    <a:pt x="2377" y="535"/>
                  </a:lnTo>
                  <a:lnTo>
                    <a:pt x="2331" y="562"/>
                  </a:lnTo>
                  <a:lnTo>
                    <a:pt x="2284" y="589"/>
                  </a:lnTo>
                  <a:lnTo>
                    <a:pt x="2238" y="619"/>
                  </a:lnTo>
                  <a:lnTo>
                    <a:pt x="2192" y="647"/>
                  </a:lnTo>
                  <a:lnTo>
                    <a:pt x="2146" y="676"/>
                  </a:lnTo>
                  <a:lnTo>
                    <a:pt x="2102" y="707"/>
                  </a:lnTo>
                  <a:lnTo>
                    <a:pt x="2056" y="737"/>
                  </a:lnTo>
                  <a:lnTo>
                    <a:pt x="2012" y="769"/>
                  </a:lnTo>
                  <a:lnTo>
                    <a:pt x="1968" y="802"/>
                  </a:lnTo>
                  <a:lnTo>
                    <a:pt x="1925" y="834"/>
                  </a:lnTo>
                  <a:lnTo>
                    <a:pt x="1881" y="867"/>
                  </a:lnTo>
                  <a:lnTo>
                    <a:pt x="1839" y="901"/>
                  </a:lnTo>
                  <a:lnTo>
                    <a:pt x="1796" y="935"/>
                  </a:lnTo>
                  <a:lnTo>
                    <a:pt x="1754" y="970"/>
                  </a:lnTo>
                  <a:lnTo>
                    <a:pt x="1712" y="1005"/>
                  </a:lnTo>
                  <a:lnTo>
                    <a:pt x="1671" y="1042"/>
                  </a:lnTo>
                  <a:lnTo>
                    <a:pt x="1629" y="1078"/>
                  </a:lnTo>
                  <a:lnTo>
                    <a:pt x="1589" y="1115"/>
                  </a:lnTo>
                  <a:lnTo>
                    <a:pt x="1548" y="1152"/>
                  </a:lnTo>
                  <a:lnTo>
                    <a:pt x="1509" y="1191"/>
                  </a:lnTo>
                  <a:lnTo>
                    <a:pt x="1469" y="1229"/>
                  </a:lnTo>
                  <a:lnTo>
                    <a:pt x="1431" y="1268"/>
                  </a:lnTo>
                  <a:lnTo>
                    <a:pt x="1392" y="1307"/>
                  </a:lnTo>
                  <a:lnTo>
                    <a:pt x="1354" y="1348"/>
                  </a:lnTo>
                  <a:lnTo>
                    <a:pt x="1317" y="1389"/>
                  </a:lnTo>
                  <a:lnTo>
                    <a:pt x="1279" y="1430"/>
                  </a:lnTo>
                  <a:lnTo>
                    <a:pt x="1243" y="1471"/>
                  </a:lnTo>
                  <a:lnTo>
                    <a:pt x="1206" y="1513"/>
                  </a:lnTo>
                  <a:lnTo>
                    <a:pt x="1170" y="1556"/>
                  </a:lnTo>
                  <a:lnTo>
                    <a:pt x="1134" y="1599"/>
                  </a:lnTo>
                  <a:lnTo>
                    <a:pt x="1100" y="1642"/>
                  </a:lnTo>
                  <a:lnTo>
                    <a:pt x="1066" y="1686"/>
                  </a:lnTo>
                  <a:lnTo>
                    <a:pt x="1031" y="1731"/>
                  </a:lnTo>
                  <a:lnTo>
                    <a:pt x="998" y="1776"/>
                  </a:lnTo>
                  <a:lnTo>
                    <a:pt x="964" y="1821"/>
                  </a:lnTo>
                  <a:lnTo>
                    <a:pt x="932" y="1867"/>
                  </a:lnTo>
                  <a:lnTo>
                    <a:pt x="900" y="1914"/>
                  </a:lnTo>
                  <a:lnTo>
                    <a:pt x="868" y="1960"/>
                  </a:lnTo>
                  <a:lnTo>
                    <a:pt x="837" y="2007"/>
                  </a:lnTo>
                  <a:lnTo>
                    <a:pt x="805" y="2055"/>
                  </a:lnTo>
                  <a:lnTo>
                    <a:pt x="776" y="2102"/>
                  </a:lnTo>
                  <a:lnTo>
                    <a:pt x="746" y="2151"/>
                  </a:lnTo>
                  <a:lnTo>
                    <a:pt x="717" y="2200"/>
                  </a:lnTo>
                  <a:lnTo>
                    <a:pt x="688" y="2249"/>
                  </a:lnTo>
                  <a:lnTo>
                    <a:pt x="660" y="2299"/>
                  </a:lnTo>
                  <a:lnTo>
                    <a:pt x="632" y="2349"/>
                  </a:lnTo>
                  <a:lnTo>
                    <a:pt x="605" y="2399"/>
                  </a:lnTo>
                  <a:lnTo>
                    <a:pt x="579" y="2450"/>
                  </a:lnTo>
                  <a:lnTo>
                    <a:pt x="552" y="2502"/>
                  </a:lnTo>
                  <a:lnTo>
                    <a:pt x="527" y="2553"/>
                  </a:lnTo>
                  <a:lnTo>
                    <a:pt x="502" y="2605"/>
                  </a:lnTo>
                  <a:lnTo>
                    <a:pt x="477" y="2657"/>
                  </a:lnTo>
                  <a:lnTo>
                    <a:pt x="454" y="2710"/>
                  </a:lnTo>
                  <a:lnTo>
                    <a:pt x="431" y="2763"/>
                  </a:lnTo>
                  <a:lnTo>
                    <a:pt x="408" y="2816"/>
                  </a:lnTo>
                  <a:lnTo>
                    <a:pt x="385" y="2870"/>
                  </a:lnTo>
                  <a:lnTo>
                    <a:pt x="364" y="2923"/>
                  </a:lnTo>
                  <a:lnTo>
                    <a:pt x="343" y="2979"/>
                  </a:lnTo>
                  <a:lnTo>
                    <a:pt x="323" y="3033"/>
                  </a:lnTo>
                  <a:lnTo>
                    <a:pt x="302" y="3089"/>
                  </a:lnTo>
                  <a:lnTo>
                    <a:pt x="283" y="3144"/>
                  </a:lnTo>
                  <a:lnTo>
                    <a:pt x="265" y="3199"/>
                  </a:lnTo>
                  <a:lnTo>
                    <a:pt x="247" y="3256"/>
                  </a:lnTo>
                  <a:lnTo>
                    <a:pt x="229" y="3311"/>
                  </a:lnTo>
                  <a:lnTo>
                    <a:pt x="212" y="3369"/>
                  </a:lnTo>
                  <a:lnTo>
                    <a:pt x="196" y="3426"/>
                  </a:lnTo>
                  <a:lnTo>
                    <a:pt x="181" y="3483"/>
                  </a:lnTo>
                  <a:lnTo>
                    <a:pt x="166" y="3541"/>
                  </a:lnTo>
                  <a:lnTo>
                    <a:pt x="152" y="3599"/>
                  </a:lnTo>
                  <a:lnTo>
                    <a:pt x="137" y="3656"/>
                  </a:lnTo>
                  <a:lnTo>
                    <a:pt x="124" y="3715"/>
                  </a:lnTo>
                  <a:lnTo>
                    <a:pt x="112" y="3774"/>
                  </a:lnTo>
                  <a:lnTo>
                    <a:pt x="100" y="3833"/>
                  </a:lnTo>
                  <a:lnTo>
                    <a:pt x="89" y="3892"/>
                  </a:lnTo>
                  <a:lnTo>
                    <a:pt x="78" y="3951"/>
                  </a:lnTo>
                  <a:lnTo>
                    <a:pt x="68" y="4011"/>
                  </a:lnTo>
                  <a:lnTo>
                    <a:pt x="58" y="4071"/>
                  </a:lnTo>
                  <a:lnTo>
                    <a:pt x="50" y="4131"/>
                  </a:lnTo>
                  <a:lnTo>
                    <a:pt x="42" y="4192"/>
                  </a:lnTo>
                  <a:lnTo>
                    <a:pt x="35" y="4252"/>
                  </a:lnTo>
                  <a:lnTo>
                    <a:pt x="28" y="4313"/>
                  </a:lnTo>
                  <a:lnTo>
                    <a:pt x="22" y="4374"/>
                  </a:lnTo>
                  <a:lnTo>
                    <a:pt x="17" y="4437"/>
                  </a:lnTo>
                  <a:lnTo>
                    <a:pt x="13" y="4498"/>
                  </a:lnTo>
                  <a:lnTo>
                    <a:pt x="9" y="4560"/>
                  </a:lnTo>
                  <a:lnTo>
                    <a:pt x="6" y="4621"/>
                  </a:lnTo>
                  <a:lnTo>
                    <a:pt x="3" y="4684"/>
                  </a:lnTo>
                  <a:lnTo>
                    <a:pt x="1" y="4747"/>
                  </a:lnTo>
                  <a:lnTo>
                    <a:pt x="0" y="4809"/>
                  </a:lnTo>
                  <a:lnTo>
                    <a:pt x="0" y="4871"/>
                  </a:lnTo>
                  <a:lnTo>
                    <a:pt x="91" y="4871"/>
                  </a:lnTo>
                  <a:lnTo>
                    <a:pt x="91" y="4810"/>
                  </a:lnTo>
                  <a:lnTo>
                    <a:pt x="92" y="4749"/>
                  </a:lnTo>
                  <a:lnTo>
                    <a:pt x="94" y="4688"/>
                  </a:lnTo>
                  <a:lnTo>
                    <a:pt x="96" y="4627"/>
                  </a:lnTo>
                  <a:lnTo>
                    <a:pt x="100" y="4566"/>
                  </a:lnTo>
                  <a:lnTo>
                    <a:pt x="103" y="4506"/>
                  </a:lnTo>
                  <a:lnTo>
                    <a:pt x="108" y="4445"/>
                  </a:lnTo>
                  <a:lnTo>
                    <a:pt x="113" y="4385"/>
                  </a:lnTo>
                  <a:lnTo>
                    <a:pt x="119" y="4325"/>
                  </a:lnTo>
                  <a:lnTo>
                    <a:pt x="125" y="4266"/>
                  </a:lnTo>
                  <a:lnTo>
                    <a:pt x="132" y="4206"/>
                  </a:lnTo>
                  <a:lnTo>
                    <a:pt x="140" y="4147"/>
                  </a:lnTo>
                  <a:lnTo>
                    <a:pt x="149" y="4088"/>
                  </a:lnTo>
                  <a:lnTo>
                    <a:pt x="158" y="4030"/>
                  </a:lnTo>
                  <a:lnTo>
                    <a:pt x="168" y="3971"/>
                  </a:lnTo>
                  <a:lnTo>
                    <a:pt x="178" y="3912"/>
                  </a:lnTo>
                  <a:lnTo>
                    <a:pt x="189" y="3854"/>
                  </a:lnTo>
                  <a:lnTo>
                    <a:pt x="200" y="3797"/>
                  </a:lnTo>
                  <a:lnTo>
                    <a:pt x="212" y="3739"/>
                  </a:lnTo>
                  <a:lnTo>
                    <a:pt x="225" y="3682"/>
                  </a:lnTo>
                  <a:lnTo>
                    <a:pt x="240" y="3625"/>
                  </a:lnTo>
                  <a:lnTo>
                    <a:pt x="253" y="3568"/>
                  </a:lnTo>
                  <a:lnTo>
                    <a:pt x="268" y="3512"/>
                  </a:lnTo>
                  <a:lnTo>
                    <a:pt x="283" y="3456"/>
                  </a:lnTo>
                  <a:lnTo>
                    <a:pt x="299" y="3400"/>
                  </a:lnTo>
                  <a:lnTo>
                    <a:pt x="316" y="3344"/>
                  </a:lnTo>
                  <a:lnTo>
                    <a:pt x="333" y="3290"/>
                  </a:lnTo>
                  <a:lnTo>
                    <a:pt x="351" y="3234"/>
                  </a:lnTo>
                  <a:lnTo>
                    <a:pt x="369" y="3180"/>
                  </a:lnTo>
                  <a:lnTo>
                    <a:pt x="387" y="3126"/>
                  </a:lnTo>
                  <a:lnTo>
                    <a:pt x="407" y="3072"/>
                  </a:lnTo>
                  <a:lnTo>
                    <a:pt x="427" y="3018"/>
                  </a:lnTo>
                  <a:lnTo>
                    <a:pt x="448" y="2964"/>
                  </a:lnTo>
                  <a:lnTo>
                    <a:pt x="469" y="2912"/>
                  </a:lnTo>
                  <a:lnTo>
                    <a:pt x="491" y="2859"/>
                  </a:lnTo>
                  <a:lnTo>
                    <a:pt x="513" y="2807"/>
                  </a:lnTo>
                  <a:lnTo>
                    <a:pt x="535" y="2755"/>
                  </a:lnTo>
                  <a:lnTo>
                    <a:pt x="558" y="2703"/>
                  </a:lnTo>
                  <a:lnTo>
                    <a:pt x="583" y="2652"/>
                  </a:lnTo>
                  <a:lnTo>
                    <a:pt x="607" y="2601"/>
                  </a:lnTo>
                  <a:lnTo>
                    <a:pt x="632" y="2551"/>
                  </a:lnTo>
                  <a:lnTo>
                    <a:pt x="658" y="2501"/>
                  </a:lnTo>
                  <a:lnTo>
                    <a:pt x="684" y="2451"/>
                  </a:lnTo>
                  <a:lnTo>
                    <a:pt x="710" y="2402"/>
                  </a:lnTo>
                  <a:lnTo>
                    <a:pt x="738" y="2352"/>
                  </a:lnTo>
                  <a:lnTo>
                    <a:pt x="765" y="2304"/>
                  </a:lnTo>
                  <a:lnTo>
                    <a:pt x="793" y="2256"/>
                  </a:lnTo>
                  <a:lnTo>
                    <a:pt x="822" y="2208"/>
                  </a:lnTo>
                  <a:lnTo>
                    <a:pt x="851" y="2160"/>
                  </a:lnTo>
                  <a:lnTo>
                    <a:pt x="880" y="2114"/>
                  </a:lnTo>
                  <a:lnTo>
                    <a:pt x="910" y="2067"/>
                  </a:lnTo>
                  <a:lnTo>
                    <a:pt x="941" y="2021"/>
                  </a:lnTo>
                  <a:lnTo>
                    <a:pt x="971" y="1975"/>
                  </a:lnTo>
                  <a:lnTo>
                    <a:pt x="1003" y="1931"/>
                  </a:lnTo>
                  <a:lnTo>
                    <a:pt x="1035" y="1885"/>
                  </a:lnTo>
                  <a:lnTo>
                    <a:pt x="1068" y="1841"/>
                  </a:lnTo>
                  <a:lnTo>
                    <a:pt x="1101" y="1797"/>
                  </a:lnTo>
                  <a:lnTo>
                    <a:pt x="1134" y="1753"/>
                  </a:lnTo>
                  <a:lnTo>
                    <a:pt x="1168" y="1710"/>
                  </a:lnTo>
                  <a:lnTo>
                    <a:pt x="1202" y="1667"/>
                  </a:lnTo>
                  <a:lnTo>
                    <a:pt x="1237" y="1625"/>
                  </a:lnTo>
                  <a:lnTo>
                    <a:pt x="1272" y="1583"/>
                  </a:lnTo>
                  <a:lnTo>
                    <a:pt x="1307" y="1543"/>
                  </a:lnTo>
                  <a:lnTo>
                    <a:pt x="1344" y="1502"/>
                  </a:lnTo>
                  <a:lnTo>
                    <a:pt x="1380" y="1461"/>
                  </a:lnTo>
                  <a:lnTo>
                    <a:pt x="1417" y="1422"/>
                  </a:lnTo>
                  <a:lnTo>
                    <a:pt x="1454" y="1382"/>
                  </a:lnTo>
                  <a:lnTo>
                    <a:pt x="1492" y="1344"/>
                  </a:lnTo>
                  <a:lnTo>
                    <a:pt x="1530" y="1305"/>
                  </a:lnTo>
                  <a:lnTo>
                    <a:pt x="1569" y="1268"/>
                  </a:lnTo>
                  <a:lnTo>
                    <a:pt x="1608" y="1230"/>
                  </a:lnTo>
                  <a:lnTo>
                    <a:pt x="1646" y="1193"/>
                  </a:lnTo>
                  <a:lnTo>
                    <a:pt x="1687" y="1157"/>
                  </a:lnTo>
                  <a:lnTo>
                    <a:pt x="1726" y="1122"/>
                  </a:lnTo>
                  <a:lnTo>
                    <a:pt x="1767" y="1087"/>
                  </a:lnTo>
                  <a:lnTo>
                    <a:pt x="1808" y="1052"/>
                  </a:lnTo>
                  <a:lnTo>
                    <a:pt x="1849" y="1018"/>
                  </a:lnTo>
                  <a:lnTo>
                    <a:pt x="1891" y="984"/>
                  </a:lnTo>
                  <a:lnTo>
                    <a:pt x="1933" y="951"/>
                  </a:lnTo>
                  <a:lnTo>
                    <a:pt x="1975" y="918"/>
                  </a:lnTo>
                  <a:lnTo>
                    <a:pt x="2018" y="887"/>
                  </a:lnTo>
                  <a:lnTo>
                    <a:pt x="2061" y="855"/>
                  </a:lnTo>
                  <a:lnTo>
                    <a:pt x="2105" y="824"/>
                  </a:lnTo>
                  <a:lnTo>
                    <a:pt x="2149" y="794"/>
                  </a:lnTo>
                  <a:lnTo>
                    <a:pt x="2193" y="765"/>
                  </a:lnTo>
                  <a:lnTo>
                    <a:pt x="2238" y="735"/>
                  </a:lnTo>
                  <a:lnTo>
                    <a:pt x="2282" y="707"/>
                  </a:lnTo>
                  <a:lnTo>
                    <a:pt x="2328" y="679"/>
                  </a:lnTo>
                  <a:lnTo>
                    <a:pt x="2373" y="651"/>
                  </a:lnTo>
                  <a:lnTo>
                    <a:pt x="2419" y="625"/>
                  </a:lnTo>
                  <a:lnTo>
                    <a:pt x="2465" y="599"/>
                  </a:lnTo>
                  <a:lnTo>
                    <a:pt x="2512" y="573"/>
                  </a:lnTo>
                  <a:lnTo>
                    <a:pt x="2558" y="549"/>
                  </a:lnTo>
                  <a:lnTo>
                    <a:pt x="2605" y="525"/>
                  </a:lnTo>
                  <a:lnTo>
                    <a:pt x="2653" y="501"/>
                  </a:lnTo>
                  <a:lnTo>
                    <a:pt x="2700" y="477"/>
                  </a:lnTo>
                  <a:lnTo>
                    <a:pt x="2749" y="456"/>
                  </a:lnTo>
                  <a:lnTo>
                    <a:pt x="2797" y="434"/>
                  </a:lnTo>
                  <a:lnTo>
                    <a:pt x="2846" y="413"/>
                  </a:lnTo>
                  <a:lnTo>
                    <a:pt x="2894" y="392"/>
                  </a:lnTo>
                  <a:lnTo>
                    <a:pt x="2943" y="372"/>
                  </a:lnTo>
                  <a:lnTo>
                    <a:pt x="2993" y="353"/>
                  </a:lnTo>
                  <a:lnTo>
                    <a:pt x="3042" y="335"/>
                  </a:lnTo>
                  <a:lnTo>
                    <a:pt x="3093" y="317"/>
                  </a:lnTo>
                  <a:lnTo>
                    <a:pt x="3142" y="300"/>
                  </a:lnTo>
                  <a:lnTo>
                    <a:pt x="3193" y="284"/>
                  </a:lnTo>
                  <a:lnTo>
                    <a:pt x="3244" y="268"/>
                  </a:lnTo>
                  <a:lnTo>
                    <a:pt x="3295" y="252"/>
                  </a:lnTo>
                  <a:lnTo>
                    <a:pt x="3346" y="239"/>
                  </a:lnTo>
                  <a:lnTo>
                    <a:pt x="3397" y="224"/>
                  </a:lnTo>
                  <a:lnTo>
                    <a:pt x="3449" y="211"/>
                  </a:lnTo>
                  <a:lnTo>
                    <a:pt x="3501" y="199"/>
                  </a:lnTo>
                  <a:lnTo>
                    <a:pt x="3553" y="188"/>
                  </a:lnTo>
                  <a:lnTo>
                    <a:pt x="3605" y="176"/>
                  </a:lnTo>
                  <a:lnTo>
                    <a:pt x="3658" y="166"/>
                  </a:lnTo>
                  <a:lnTo>
                    <a:pt x="3710" y="157"/>
                  </a:lnTo>
                  <a:lnTo>
                    <a:pt x="3764" y="148"/>
                  </a:lnTo>
                  <a:lnTo>
                    <a:pt x="3817" y="140"/>
                  </a:lnTo>
                  <a:lnTo>
                    <a:pt x="3870" y="133"/>
                  </a:lnTo>
                  <a:lnTo>
                    <a:pt x="3924" y="127"/>
                  </a:lnTo>
                  <a:lnTo>
                    <a:pt x="3977" y="121"/>
                  </a:lnTo>
                  <a:lnTo>
                    <a:pt x="4032" y="116"/>
                  </a:lnTo>
                  <a:lnTo>
                    <a:pt x="4086" y="112"/>
                  </a:lnTo>
                  <a:lnTo>
                    <a:pt x="4140" y="109"/>
                  </a:lnTo>
                  <a:lnTo>
                    <a:pt x="4195" y="105"/>
                  </a:lnTo>
                  <a:lnTo>
                    <a:pt x="4250" y="103"/>
                  </a:lnTo>
                  <a:lnTo>
                    <a:pt x="4304" y="103"/>
                  </a:lnTo>
                  <a:lnTo>
                    <a:pt x="4359" y="102"/>
                  </a:lnTo>
                  <a:lnTo>
                    <a:pt x="4359" y="0"/>
                  </a:lnTo>
                  <a:close/>
                </a:path>
              </a:pathLst>
            </a:custGeom>
            <a:solidFill>
              <a:srgbClr val="008F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92" name="Freeform 8"/>
            <p:cNvSpPr>
              <a:spLocks/>
            </p:cNvSpPr>
            <p:nvPr/>
          </p:nvSpPr>
          <p:spPr bwMode="auto">
            <a:xfrm>
              <a:off x="1971" y="2827"/>
              <a:ext cx="485" cy="513"/>
            </a:xfrm>
            <a:custGeom>
              <a:avLst/>
              <a:gdLst>
                <a:gd name="T0" fmla="*/ 0 w 2905"/>
                <a:gd name="T1" fmla="*/ 0 h 3409"/>
                <a:gd name="T2" fmla="*/ 0 w 2905"/>
                <a:gd name="T3" fmla="*/ 0 h 3409"/>
                <a:gd name="T4" fmla="*/ 0 w 2905"/>
                <a:gd name="T5" fmla="*/ 0 h 3409"/>
                <a:gd name="T6" fmla="*/ 0 w 2905"/>
                <a:gd name="T7" fmla="*/ 0 h 3409"/>
                <a:gd name="T8" fmla="*/ 0 w 2905"/>
                <a:gd name="T9" fmla="*/ 0 h 3409"/>
                <a:gd name="T10" fmla="*/ 0 w 2905"/>
                <a:gd name="T11" fmla="*/ 0 h 3409"/>
                <a:gd name="T12" fmla="*/ 0 w 2905"/>
                <a:gd name="T13" fmla="*/ 0 h 3409"/>
                <a:gd name="T14" fmla="*/ 0 w 2905"/>
                <a:gd name="T15" fmla="*/ 0 h 3409"/>
                <a:gd name="T16" fmla="*/ 0 w 2905"/>
                <a:gd name="T17" fmla="*/ 0 h 3409"/>
                <a:gd name="T18" fmla="*/ 0 w 2905"/>
                <a:gd name="T19" fmla="*/ 0 h 34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05"/>
                <a:gd name="T31" fmla="*/ 0 h 3409"/>
                <a:gd name="T32" fmla="*/ 2905 w 2905"/>
                <a:gd name="T33" fmla="*/ 3409 h 340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05" h="3409">
                  <a:moveTo>
                    <a:pt x="95" y="3357"/>
                  </a:moveTo>
                  <a:lnTo>
                    <a:pt x="85" y="3409"/>
                  </a:lnTo>
                  <a:lnTo>
                    <a:pt x="2905" y="69"/>
                  </a:lnTo>
                  <a:lnTo>
                    <a:pt x="2838" y="0"/>
                  </a:lnTo>
                  <a:lnTo>
                    <a:pt x="19" y="3339"/>
                  </a:lnTo>
                  <a:lnTo>
                    <a:pt x="9" y="3391"/>
                  </a:lnTo>
                  <a:lnTo>
                    <a:pt x="19" y="3339"/>
                  </a:lnTo>
                  <a:lnTo>
                    <a:pt x="0" y="3362"/>
                  </a:lnTo>
                  <a:lnTo>
                    <a:pt x="9" y="3391"/>
                  </a:lnTo>
                  <a:lnTo>
                    <a:pt x="95" y="3357"/>
                  </a:lnTo>
                  <a:close/>
                </a:path>
              </a:pathLst>
            </a:custGeom>
            <a:solidFill>
              <a:srgbClr val="DC2B1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93" name="Freeform 9"/>
            <p:cNvSpPr>
              <a:spLocks/>
            </p:cNvSpPr>
            <p:nvPr/>
          </p:nvSpPr>
          <p:spPr bwMode="auto">
            <a:xfrm>
              <a:off x="1973" y="3332"/>
              <a:ext cx="133" cy="351"/>
            </a:xfrm>
            <a:custGeom>
              <a:avLst/>
              <a:gdLst>
                <a:gd name="T0" fmla="*/ 0 w 799"/>
                <a:gd name="T1" fmla="*/ 0 h 2329"/>
                <a:gd name="T2" fmla="*/ 0 w 799"/>
                <a:gd name="T3" fmla="*/ 0 h 2329"/>
                <a:gd name="T4" fmla="*/ 0 w 799"/>
                <a:gd name="T5" fmla="*/ 0 h 2329"/>
                <a:gd name="T6" fmla="*/ 0 w 799"/>
                <a:gd name="T7" fmla="*/ 0 h 2329"/>
                <a:gd name="T8" fmla="*/ 0 w 799"/>
                <a:gd name="T9" fmla="*/ 0 h 2329"/>
                <a:gd name="T10" fmla="*/ 0 w 799"/>
                <a:gd name="T11" fmla="*/ 0 h 2329"/>
                <a:gd name="T12" fmla="*/ 0 w 799"/>
                <a:gd name="T13" fmla="*/ 0 h 2329"/>
                <a:gd name="T14" fmla="*/ 0 w 799"/>
                <a:gd name="T15" fmla="*/ 0 h 2329"/>
                <a:gd name="T16" fmla="*/ 0 w 799"/>
                <a:gd name="T17" fmla="*/ 0 h 2329"/>
                <a:gd name="T18" fmla="*/ 0 w 799"/>
                <a:gd name="T19" fmla="*/ 0 h 23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99"/>
                <a:gd name="T31" fmla="*/ 0 h 2329"/>
                <a:gd name="T32" fmla="*/ 799 w 799"/>
                <a:gd name="T33" fmla="*/ 2329 h 23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99" h="2329">
                  <a:moveTo>
                    <a:pt x="736" y="2211"/>
                  </a:moveTo>
                  <a:lnTo>
                    <a:pt x="799" y="2240"/>
                  </a:lnTo>
                  <a:lnTo>
                    <a:pt x="86" y="0"/>
                  </a:lnTo>
                  <a:lnTo>
                    <a:pt x="0" y="34"/>
                  </a:lnTo>
                  <a:lnTo>
                    <a:pt x="713" y="2274"/>
                  </a:lnTo>
                  <a:lnTo>
                    <a:pt x="777" y="2302"/>
                  </a:lnTo>
                  <a:lnTo>
                    <a:pt x="713" y="2274"/>
                  </a:lnTo>
                  <a:lnTo>
                    <a:pt x="731" y="2329"/>
                  </a:lnTo>
                  <a:lnTo>
                    <a:pt x="777" y="2302"/>
                  </a:lnTo>
                  <a:lnTo>
                    <a:pt x="736" y="2211"/>
                  </a:lnTo>
                  <a:close/>
                </a:path>
              </a:pathLst>
            </a:custGeom>
            <a:solidFill>
              <a:srgbClr val="DC2B1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94" name="Freeform 10"/>
            <p:cNvSpPr>
              <a:spLocks/>
            </p:cNvSpPr>
            <p:nvPr/>
          </p:nvSpPr>
          <p:spPr bwMode="auto">
            <a:xfrm>
              <a:off x="2096" y="3323"/>
              <a:ext cx="663" cy="356"/>
            </a:xfrm>
            <a:custGeom>
              <a:avLst/>
              <a:gdLst>
                <a:gd name="T0" fmla="*/ 0 w 3980"/>
                <a:gd name="T1" fmla="*/ 0 h 2368"/>
                <a:gd name="T2" fmla="*/ 0 w 3980"/>
                <a:gd name="T3" fmla="*/ 0 h 2368"/>
                <a:gd name="T4" fmla="*/ 0 w 3980"/>
                <a:gd name="T5" fmla="*/ 0 h 2368"/>
                <a:gd name="T6" fmla="*/ 0 w 3980"/>
                <a:gd name="T7" fmla="*/ 0 h 2368"/>
                <a:gd name="T8" fmla="*/ 0 w 3980"/>
                <a:gd name="T9" fmla="*/ 0 h 2368"/>
                <a:gd name="T10" fmla="*/ 0 w 3980"/>
                <a:gd name="T11" fmla="*/ 0 h 2368"/>
                <a:gd name="T12" fmla="*/ 0 60000 65536"/>
                <a:gd name="T13" fmla="*/ 0 60000 65536"/>
                <a:gd name="T14" fmla="*/ 0 60000 65536"/>
                <a:gd name="T15" fmla="*/ 0 60000 65536"/>
                <a:gd name="T16" fmla="*/ 0 60000 65536"/>
                <a:gd name="T17" fmla="*/ 0 60000 65536"/>
                <a:gd name="T18" fmla="*/ 0 w 3980"/>
                <a:gd name="T19" fmla="*/ 0 h 2368"/>
                <a:gd name="T20" fmla="*/ 3980 w 3980"/>
                <a:gd name="T21" fmla="*/ 2368 h 2368"/>
              </a:gdLst>
              <a:ahLst/>
              <a:cxnLst>
                <a:cxn ang="T12">
                  <a:pos x="T0" y="T1"/>
                </a:cxn>
                <a:cxn ang="T13">
                  <a:pos x="T2" y="T3"/>
                </a:cxn>
                <a:cxn ang="T14">
                  <a:pos x="T4" y="T5"/>
                </a:cxn>
                <a:cxn ang="T15">
                  <a:pos x="T6" y="T7"/>
                </a:cxn>
                <a:cxn ang="T16">
                  <a:pos x="T8" y="T9"/>
                </a:cxn>
                <a:cxn ang="T17">
                  <a:pos x="T10" y="T11"/>
                </a:cxn>
              </a:cxnLst>
              <a:rect l="T18" t="T19" r="T20" b="T21"/>
              <a:pathLst>
                <a:path w="3980" h="2368">
                  <a:moveTo>
                    <a:pt x="3959" y="45"/>
                  </a:moveTo>
                  <a:lnTo>
                    <a:pt x="3938" y="0"/>
                  </a:lnTo>
                  <a:lnTo>
                    <a:pt x="0" y="2277"/>
                  </a:lnTo>
                  <a:lnTo>
                    <a:pt x="41" y="2368"/>
                  </a:lnTo>
                  <a:lnTo>
                    <a:pt x="3980" y="90"/>
                  </a:lnTo>
                  <a:lnTo>
                    <a:pt x="3959" y="45"/>
                  </a:lnTo>
                  <a:close/>
                </a:path>
              </a:pathLst>
            </a:custGeom>
            <a:solidFill>
              <a:srgbClr val="DC2B1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95" name="Freeform 11"/>
            <p:cNvSpPr>
              <a:spLocks/>
            </p:cNvSpPr>
            <p:nvPr/>
          </p:nvSpPr>
          <p:spPr bwMode="auto">
            <a:xfrm>
              <a:off x="2401" y="3425"/>
              <a:ext cx="528" cy="322"/>
            </a:xfrm>
            <a:custGeom>
              <a:avLst/>
              <a:gdLst>
                <a:gd name="T0" fmla="*/ 0 w 3171"/>
                <a:gd name="T1" fmla="*/ 0 h 2138"/>
                <a:gd name="T2" fmla="*/ 0 w 3171"/>
                <a:gd name="T3" fmla="*/ 0 h 2138"/>
                <a:gd name="T4" fmla="*/ 0 w 3171"/>
                <a:gd name="T5" fmla="*/ 0 h 2138"/>
                <a:gd name="T6" fmla="*/ 0 w 3171"/>
                <a:gd name="T7" fmla="*/ 0 h 2138"/>
                <a:gd name="T8" fmla="*/ 0 w 3171"/>
                <a:gd name="T9" fmla="*/ 0 h 2138"/>
                <a:gd name="T10" fmla="*/ 0 w 3171"/>
                <a:gd name="T11" fmla="*/ 0 h 2138"/>
                <a:gd name="T12" fmla="*/ 0 60000 65536"/>
                <a:gd name="T13" fmla="*/ 0 60000 65536"/>
                <a:gd name="T14" fmla="*/ 0 60000 65536"/>
                <a:gd name="T15" fmla="*/ 0 60000 65536"/>
                <a:gd name="T16" fmla="*/ 0 60000 65536"/>
                <a:gd name="T17" fmla="*/ 0 60000 65536"/>
                <a:gd name="T18" fmla="*/ 0 w 3171"/>
                <a:gd name="T19" fmla="*/ 0 h 2138"/>
                <a:gd name="T20" fmla="*/ 3171 w 3171"/>
                <a:gd name="T21" fmla="*/ 2138 h 2138"/>
              </a:gdLst>
              <a:ahLst/>
              <a:cxnLst>
                <a:cxn ang="T12">
                  <a:pos x="T0" y="T1"/>
                </a:cxn>
                <a:cxn ang="T13">
                  <a:pos x="T2" y="T3"/>
                </a:cxn>
                <a:cxn ang="T14">
                  <a:pos x="T4" y="T5"/>
                </a:cxn>
                <a:cxn ang="T15">
                  <a:pos x="T6" y="T7"/>
                </a:cxn>
                <a:cxn ang="T16">
                  <a:pos x="T8" y="T9"/>
                </a:cxn>
                <a:cxn ang="T17">
                  <a:pos x="T10" y="T11"/>
                </a:cxn>
              </a:cxnLst>
              <a:rect l="T18" t="T19" r="T20" b="T21"/>
              <a:pathLst>
                <a:path w="3171" h="2138">
                  <a:moveTo>
                    <a:pt x="3147" y="43"/>
                  </a:moveTo>
                  <a:lnTo>
                    <a:pt x="3125" y="0"/>
                  </a:lnTo>
                  <a:lnTo>
                    <a:pt x="0" y="2049"/>
                  </a:lnTo>
                  <a:lnTo>
                    <a:pt x="45" y="2138"/>
                  </a:lnTo>
                  <a:lnTo>
                    <a:pt x="3171" y="87"/>
                  </a:lnTo>
                  <a:lnTo>
                    <a:pt x="3147" y="43"/>
                  </a:lnTo>
                  <a:close/>
                </a:path>
              </a:pathLst>
            </a:custGeom>
            <a:solidFill>
              <a:srgbClr val="DC2B1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96" name="Freeform 12"/>
            <p:cNvSpPr>
              <a:spLocks/>
            </p:cNvSpPr>
            <p:nvPr/>
          </p:nvSpPr>
          <p:spPr bwMode="auto">
            <a:xfrm>
              <a:off x="2677" y="2901"/>
              <a:ext cx="356" cy="227"/>
            </a:xfrm>
            <a:custGeom>
              <a:avLst/>
              <a:gdLst>
                <a:gd name="T0" fmla="*/ 0 w 2136"/>
                <a:gd name="T1" fmla="*/ 0 h 1515"/>
                <a:gd name="T2" fmla="*/ 0 w 2136"/>
                <a:gd name="T3" fmla="*/ 0 h 1515"/>
                <a:gd name="T4" fmla="*/ 0 w 2136"/>
                <a:gd name="T5" fmla="*/ 0 h 1515"/>
                <a:gd name="T6" fmla="*/ 0 w 2136"/>
                <a:gd name="T7" fmla="*/ 0 h 1515"/>
                <a:gd name="T8" fmla="*/ 0 w 2136"/>
                <a:gd name="T9" fmla="*/ 0 h 1515"/>
                <a:gd name="T10" fmla="*/ 0 w 2136"/>
                <a:gd name="T11" fmla="*/ 0 h 1515"/>
                <a:gd name="T12" fmla="*/ 0 w 2136"/>
                <a:gd name="T13" fmla="*/ 0 h 1515"/>
                <a:gd name="T14" fmla="*/ 0 w 2136"/>
                <a:gd name="T15" fmla="*/ 0 h 1515"/>
                <a:gd name="T16" fmla="*/ 0 w 2136"/>
                <a:gd name="T17" fmla="*/ 0 h 1515"/>
                <a:gd name="T18" fmla="*/ 0 w 2136"/>
                <a:gd name="T19" fmla="*/ 0 h 15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36"/>
                <a:gd name="T31" fmla="*/ 0 h 1515"/>
                <a:gd name="T32" fmla="*/ 2136 w 2136"/>
                <a:gd name="T33" fmla="*/ 1515 h 15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36" h="1515">
                  <a:moveTo>
                    <a:pt x="104" y="90"/>
                  </a:moveTo>
                  <a:lnTo>
                    <a:pt x="35" y="141"/>
                  </a:lnTo>
                  <a:lnTo>
                    <a:pt x="2090" y="1515"/>
                  </a:lnTo>
                  <a:lnTo>
                    <a:pt x="2136" y="1428"/>
                  </a:lnTo>
                  <a:lnTo>
                    <a:pt x="82" y="54"/>
                  </a:lnTo>
                  <a:lnTo>
                    <a:pt x="13" y="105"/>
                  </a:lnTo>
                  <a:lnTo>
                    <a:pt x="82" y="54"/>
                  </a:lnTo>
                  <a:lnTo>
                    <a:pt x="0" y="0"/>
                  </a:lnTo>
                  <a:lnTo>
                    <a:pt x="13" y="105"/>
                  </a:lnTo>
                  <a:lnTo>
                    <a:pt x="104" y="90"/>
                  </a:lnTo>
                  <a:close/>
                </a:path>
              </a:pathLst>
            </a:custGeom>
            <a:solidFill>
              <a:srgbClr val="DC2B1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97" name="Freeform 13"/>
            <p:cNvSpPr>
              <a:spLocks/>
            </p:cNvSpPr>
            <p:nvPr/>
          </p:nvSpPr>
          <p:spPr bwMode="auto">
            <a:xfrm>
              <a:off x="2679" y="2913"/>
              <a:ext cx="75" cy="410"/>
            </a:xfrm>
            <a:custGeom>
              <a:avLst/>
              <a:gdLst>
                <a:gd name="T0" fmla="*/ 0 w 446"/>
                <a:gd name="T1" fmla="*/ 0 h 2717"/>
                <a:gd name="T2" fmla="*/ 0 w 446"/>
                <a:gd name="T3" fmla="*/ 0 h 2717"/>
                <a:gd name="T4" fmla="*/ 0 w 446"/>
                <a:gd name="T5" fmla="*/ 0 h 2717"/>
                <a:gd name="T6" fmla="*/ 0 w 446"/>
                <a:gd name="T7" fmla="*/ 0 h 2717"/>
                <a:gd name="T8" fmla="*/ 0 w 446"/>
                <a:gd name="T9" fmla="*/ 0 h 2717"/>
                <a:gd name="T10" fmla="*/ 0 w 446"/>
                <a:gd name="T11" fmla="*/ 0 h 2717"/>
                <a:gd name="T12" fmla="*/ 0 60000 65536"/>
                <a:gd name="T13" fmla="*/ 0 60000 65536"/>
                <a:gd name="T14" fmla="*/ 0 60000 65536"/>
                <a:gd name="T15" fmla="*/ 0 60000 65536"/>
                <a:gd name="T16" fmla="*/ 0 60000 65536"/>
                <a:gd name="T17" fmla="*/ 0 60000 65536"/>
                <a:gd name="T18" fmla="*/ 0 w 446"/>
                <a:gd name="T19" fmla="*/ 0 h 2717"/>
                <a:gd name="T20" fmla="*/ 446 w 446"/>
                <a:gd name="T21" fmla="*/ 2717 h 2717"/>
              </a:gdLst>
              <a:ahLst/>
              <a:cxnLst>
                <a:cxn ang="T12">
                  <a:pos x="T0" y="T1"/>
                </a:cxn>
                <a:cxn ang="T13">
                  <a:pos x="T2" y="T3"/>
                </a:cxn>
                <a:cxn ang="T14">
                  <a:pos x="T4" y="T5"/>
                </a:cxn>
                <a:cxn ang="T15">
                  <a:pos x="T6" y="T7"/>
                </a:cxn>
                <a:cxn ang="T16">
                  <a:pos x="T8" y="T9"/>
                </a:cxn>
                <a:cxn ang="T17">
                  <a:pos x="T10" y="T11"/>
                </a:cxn>
              </a:cxnLst>
              <a:rect l="T18" t="T19" r="T20" b="T21"/>
              <a:pathLst>
                <a:path w="446" h="2717">
                  <a:moveTo>
                    <a:pt x="402" y="2710"/>
                  </a:moveTo>
                  <a:lnTo>
                    <a:pt x="446" y="2702"/>
                  </a:lnTo>
                  <a:lnTo>
                    <a:pt x="91" y="0"/>
                  </a:lnTo>
                  <a:lnTo>
                    <a:pt x="0" y="15"/>
                  </a:lnTo>
                  <a:lnTo>
                    <a:pt x="356" y="2717"/>
                  </a:lnTo>
                  <a:lnTo>
                    <a:pt x="402" y="2710"/>
                  </a:lnTo>
                  <a:close/>
                </a:path>
              </a:pathLst>
            </a:custGeom>
            <a:solidFill>
              <a:srgbClr val="DC2B1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3546126" name="Freeform 14"/>
          <p:cNvSpPr>
            <a:spLocks/>
          </p:cNvSpPr>
          <p:nvPr/>
        </p:nvSpPr>
        <p:spPr bwMode="auto">
          <a:xfrm>
            <a:off x="4932363" y="4292600"/>
            <a:ext cx="360362" cy="298450"/>
          </a:xfrm>
          <a:custGeom>
            <a:avLst/>
            <a:gdLst>
              <a:gd name="T0" fmla="*/ 2147483646 w 1361"/>
              <a:gd name="T1" fmla="*/ 2147483646 h 1317"/>
              <a:gd name="T2" fmla="*/ 2147483646 w 1361"/>
              <a:gd name="T3" fmla="*/ 2147483646 h 1317"/>
              <a:gd name="T4" fmla="*/ 2147483646 w 1361"/>
              <a:gd name="T5" fmla="*/ 2147483646 h 1317"/>
              <a:gd name="T6" fmla="*/ 2147483646 w 1361"/>
              <a:gd name="T7" fmla="*/ 2147483646 h 1317"/>
              <a:gd name="T8" fmla="*/ 2147483646 w 1361"/>
              <a:gd name="T9" fmla="*/ 2147483646 h 1317"/>
              <a:gd name="T10" fmla="*/ 2147483646 w 1361"/>
              <a:gd name="T11" fmla="*/ 2147483646 h 1317"/>
              <a:gd name="T12" fmla="*/ 2147483646 w 1361"/>
              <a:gd name="T13" fmla="*/ 2147483646 h 1317"/>
              <a:gd name="T14" fmla="*/ 2147483646 w 1361"/>
              <a:gd name="T15" fmla="*/ 2147483646 h 1317"/>
              <a:gd name="T16" fmla="*/ 2147483646 w 1361"/>
              <a:gd name="T17" fmla="*/ 2147483646 h 1317"/>
              <a:gd name="T18" fmla="*/ 2147483646 w 1361"/>
              <a:gd name="T19" fmla="*/ 2147483646 h 1317"/>
              <a:gd name="T20" fmla="*/ 2147483646 w 1361"/>
              <a:gd name="T21" fmla="*/ 2147483646 h 1317"/>
              <a:gd name="T22" fmla="*/ 2147483646 w 1361"/>
              <a:gd name="T23" fmla="*/ 2147483646 h 1317"/>
              <a:gd name="T24" fmla="*/ 2147483646 w 1361"/>
              <a:gd name="T25" fmla="*/ 2147483646 h 1317"/>
              <a:gd name="T26" fmla="*/ 2147483646 w 1361"/>
              <a:gd name="T27" fmla="*/ 2147483646 h 1317"/>
              <a:gd name="T28" fmla="*/ 2147483646 w 1361"/>
              <a:gd name="T29" fmla="*/ 2147483646 h 1317"/>
              <a:gd name="T30" fmla="*/ 2147483646 w 1361"/>
              <a:gd name="T31" fmla="*/ 2147483646 h 1317"/>
              <a:gd name="T32" fmla="*/ 2147483646 w 1361"/>
              <a:gd name="T33" fmla="*/ 2147483646 h 1317"/>
              <a:gd name="T34" fmla="*/ 2147483646 w 1361"/>
              <a:gd name="T35" fmla="*/ 2147483646 h 1317"/>
              <a:gd name="T36" fmla="*/ 2147483646 w 1361"/>
              <a:gd name="T37" fmla="*/ 2147483646 h 1317"/>
              <a:gd name="T38" fmla="*/ 2147483646 w 1361"/>
              <a:gd name="T39" fmla="*/ 2147483646 h 1317"/>
              <a:gd name="T40" fmla="*/ 2147483646 w 1361"/>
              <a:gd name="T41" fmla="*/ 2147483646 h 1317"/>
              <a:gd name="T42" fmla="*/ 2147483646 w 1361"/>
              <a:gd name="T43" fmla="*/ 2147483646 h 1317"/>
              <a:gd name="T44" fmla="*/ 2147483646 w 1361"/>
              <a:gd name="T45" fmla="*/ 2147483646 h 1317"/>
              <a:gd name="T46" fmla="*/ 2147483646 w 1361"/>
              <a:gd name="T47" fmla="*/ 2147483646 h 1317"/>
              <a:gd name="T48" fmla="*/ 2147483646 w 1361"/>
              <a:gd name="T49" fmla="*/ 2147483646 h 1317"/>
              <a:gd name="T50" fmla="*/ 2147483646 w 1361"/>
              <a:gd name="T51" fmla="*/ 2147483646 h 1317"/>
              <a:gd name="T52" fmla="*/ 2147483646 w 1361"/>
              <a:gd name="T53" fmla="*/ 2147483646 h 1317"/>
              <a:gd name="T54" fmla="*/ 2147483646 w 1361"/>
              <a:gd name="T55" fmla="*/ 2147483646 h 1317"/>
              <a:gd name="T56" fmla="*/ 2147483646 w 1361"/>
              <a:gd name="T57" fmla="*/ 2147483646 h 1317"/>
              <a:gd name="T58" fmla="*/ 2147483646 w 1361"/>
              <a:gd name="T59" fmla="*/ 2147483646 h 1317"/>
              <a:gd name="T60" fmla="*/ 2147483646 w 1361"/>
              <a:gd name="T61" fmla="*/ 2147483646 h 1317"/>
              <a:gd name="T62" fmla="*/ 2147483646 w 1361"/>
              <a:gd name="T63" fmla="*/ 2147483646 h 1317"/>
              <a:gd name="T64" fmla="*/ 2147483646 w 1361"/>
              <a:gd name="T65" fmla="*/ 2147483646 h 1317"/>
              <a:gd name="T66" fmla="*/ 2147483646 w 1361"/>
              <a:gd name="T67" fmla="*/ 2147483646 h 1317"/>
              <a:gd name="T68" fmla="*/ 2147483646 w 1361"/>
              <a:gd name="T69" fmla="*/ 2147483646 h 1317"/>
              <a:gd name="T70" fmla="*/ 2147483646 w 1361"/>
              <a:gd name="T71" fmla="*/ 2147483646 h 1317"/>
              <a:gd name="T72" fmla="*/ 2147483646 w 1361"/>
              <a:gd name="T73" fmla="*/ 2147483646 h 1317"/>
              <a:gd name="T74" fmla="*/ 2147483646 w 1361"/>
              <a:gd name="T75" fmla="*/ 2147483646 h 1317"/>
              <a:gd name="T76" fmla="*/ 2147483646 w 1361"/>
              <a:gd name="T77" fmla="*/ 2147483646 h 1317"/>
              <a:gd name="T78" fmla="*/ 2147483646 w 1361"/>
              <a:gd name="T79" fmla="*/ 2147483646 h 1317"/>
              <a:gd name="T80" fmla="*/ 2147483646 w 1361"/>
              <a:gd name="T81" fmla="*/ 2147483646 h 1317"/>
              <a:gd name="T82" fmla="*/ 2147483646 w 1361"/>
              <a:gd name="T83" fmla="*/ 2147483646 h 1317"/>
              <a:gd name="T84" fmla="*/ 2147483646 w 1361"/>
              <a:gd name="T85" fmla="*/ 2147483646 h 1317"/>
              <a:gd name="T86" fmla="*/ 2147483646 w 1361"/>
              <a:gd name="T87" fmla="*/ 0 h 131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61"/>
              <a:gd name="T133" fmla="*/ 0 h 1317"/>
              <a:gd name="T134" fmla="*/ 1361 w 1361"/>
              <a:gd name="T135" fmla="*/ 1317 h 131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61" h="1317">
                <a:moveTo>
                  <a:pt x="1361" y="0"/>
                </a:moveTo>
                <a:lnTo>
                  <a:pt x="625" y="1317"/>
                </a:lnTo>
                <a:lnTo>
                  <a:pt x="624" y="1307"/>
                </a:lnTo>
                <a:lnTo>
                  <a:pt x="622" y="1296"/>
                </a:lnTo>
                <a:lnTo>
                  <a:pt x="621" y="1285"/>
                </a:lnTo>
                <a:lnTo>
                  <a:pt x="619" y="1275"/>
                </a:lnTo>
                <a:lnTo>
                  <a:pt x="618" y="1265"/>
                </a:lnTo>
                <a:lnTo>
                  <a:pt x="616" y="1254"/>
                </a:lnTo>
                <a:lnTo>
                  <a:pt x="614" y="1244"/>
                </a:lnTo>
                <a:lnTo>
                  <a:pt x="613" y="1233"/>
                </a:lnTo>
                <a:lnTo>
                  <a:pt x="611" y="1223"/>
                </a:lnTo>
                <a:lnTo>
                  <a:pt x="609" y="1213"/>
                </a:lnTo>
                <a:lnTo>
                  <a:pt x="607" y="1203"/>
                </a:lnTo>
                <a:lnTo>
                  <a:pt x="605" y="1193"/>
                </a:lnTo>
                <a:lnTo>
                  <a:pt x="603" y="1184"/>
                </a:lnTo>
                <a:lnTo>
                  <a:pt x="601" y="1173"/>
                </a:lnTo>
                <a:lnTo>
                  <a:pt x="599" y="1163"/>
                </a:lnTo>
                <a:lnTo>
                  <a:pt x="597" y="1153"/>
                </a:lnTo>
                <a:lnTo>
                  <a:pt x="594" y="1143"/>
                </a:lnTo>
                <a:lnTo>
                  <a:pt x="592" y="1134"/>
                </a:lnTo>
                <a:lnTo>
                  <a:pt x="590" y="1124"/>
                </a:lnTo>
                <a:lnTo>
                  <a:pt x="587" y="1114"/>
                </a:lnTo>
                <a:lnTo>
                  <a:pt x="585" y="1104"/>
                </a:lnTo>
                <a:lnTo>
                  <a:pt x="582" y="1094"/>
                </a:lnTo>
                <a:lnTo>
                  <a:pt x="580" y="1085"/>
                </a:lnTo>
                <a:lnTo>
                  <a:pt x="577" y="1075"/>
                </a:lnTo>
                <a:lnTo>
                  <a:pt x="574" y="1066"/>
                </a:lnTo>
                <a:lnTo>
                  <a:pt x="572" y="1057"/>
                </a:lnTo>
                <a:lnTo>
                  <a:pt x="568" y="1047"/>
                </a:lnTo>
                <a:lnTo>
                  <a:pt x="565" y="1038"/>
                </a:lnTo>
                <a:lnTo>
                  <a:pt x="562" y="1029"/>
                </a:lnTo>
                <a:lnTo>
                  <a:pt x="559" y="1019"/>
                </a:lnTo>
                <a:lnTo>
                  <a:pt x="556" y="1009"/>
                </a:lnTo>
                <a:lnTo>
                  <a:pt x="553" y="1000"/>
                </a:lnTo>
                <a:lnTo>
                  <a:pt x="550" y="991"/>
                </a:lnTo>
                <a:lnTo>
                  <a:pt x="547" y="982"/>
                </a:lnTo>
                <a:lnTo>
                  <a:pt x="543" y="973"/>
                </a:lnTo>
                <a:lnTo>
                  <a:pt x="540" y="964"/>
                </a:lnTo>
                <a:lnTo>
                  <a:pt x="537" y="955"/>
                </a:lnTo>
                <a:lnTo>
                  <a:pt x="533" y="946"/>
                </a:lnTo>
                <a:lnTo>
                  <a:pt x="530" y="937"/>
                </a:lnTo>
                <a:lnTo>
                  <a:pt x="527" y="928"/>
                </a:lnTo>
                <a:lnTo>
                  <a:pt x="523" y="919"/>
                </a:lnTo>
                <a:lnTo>
                  <a:pt x="519" y="910"/>
                </a:lnTo>
                <a:lnTo>
                  <a:pt x="516" y="902"/>
                </a:lnTo>
                <a:lnTo>
                  <a:pt x="512" y="893"/>
                </a:lnTo>
                <a:lnTo>
                  <a:pt x="508" y="884"/>
                </a:lnTo>
                <a:lnTo>
                  <a:pt x="504" y="876"/>
                </a:lnTo>
                <a:lnTo>
                  <a:pt x="501" y="867"/>
                </a:lnTo>
                <a:lnTo>
                  <a:pt x="497" y="859"/>
                </a:lnTo>
                <a:lnTo>
                  <a:pt x="493" y="850"/>
                </a:lnTo>
                <a:lnTo>
                  <a:pt x="489" y="842"/>
                </a:lnTo>
                <a:lnTo>
                  <a:pt x="483" y="833"/>
                </a:lnTo>
                <a:lnTo>
                  <a:pt x="479" y="825"/>
                </a:lnTo>
                <a:lnTo>
                  <a:pt x="475" y="816"/>
                </a:lnTo>
                <a:lnTo>
                  <a:pt x="471" y="808"/>
                </a:lnTo>
                <a:lnTo>
                  <a:pt x="467" y="800"/>
                </a:lnTo>
                <a:lnTo>
                  <a:pt x="462" y="791"/>
                </a:lnTo>
                <a:lnTo>
                  <a:pt x="458" y="783"/>
                </a:lnTo>
                <a:lnTo>
                  <a:pt x="453" y="775"/>
                </a:lnTo>
                <a:lnTo>
                  <a:pt x="449" y="767"/>
                </a:lnTo>
                <a:lnTo>
                  <a:pt x="444" y="760"/>
                </a:lnTo>
                <a:lnTo>
                  <a:pt x="440" y="752"/>
                </a:lnTo>
                <a:lnTo>
                  <a:pt x="435" y="744"/>
                </a:lnTo>
                <a:lnTo>
                  <a:pt x="430" y="736"/>
                </a:lnTo>
                <a:lnTo>
                  <a:pt x="425" y="728"/>
                </a:lnTo>
                <a:lnTo>
                  <a:pt x="420" y="720"/>
                </a:lnTo>
                <a:lnTo>
                  <a:pt x="416" y="712"/>
                </a:lnTo>
                <a:lnTo>
                  <a:pt x="411" y="704"/>
                </a:lnTo>
                <a:lnTo>
                  <a:pt x="406" y="696"/>
                </a:lnTo>
                <a:lnTo>
                  <a:pt x="399" y="689"/>
                </a:lnTo>
                <a:lnTo>
                  <a:pt x="394" y="682"/>
                </a:lnTo>
                <a:lnTo>
                  <a:pt x="389" y="674"/>
                </a:lnTo>
                <a:lnTo>
                  <a:pt x="384" y="667"/>
                </a:lnTo>
                <a:lnTo>
                  <a:pt x="379" y="659"/>
                </a:lnTo>
                <a:lnTo>
                  <a:pt x="373" y="651"/>
                </a:lnTo>
                <a:lnTo>
                  <a:pt x="368" y="644"/>
                </a:lnTo>
                <a:lnTo>
                  <a:pt x="362" y="636"/>
                </a:lnTo>
                <a:lnTo>
                  <a:pt x="357" y="629"/>
                </a:lnTo>
                <a:lnTo>
                  <a:pt x="351" y="622"/>
                </a:lnTo>
                <a:lnTo>
                  <a:pt x="346" y="615"/>
                </a:lnTo>
                <a:lnTo>
                  <a:pt x="340" y="608"/>
                </a:lnTo>
                <a:lnTo>
                  <a:pt x="334" y="600"/>
                </a:lnTo>
                <a:lnTo>
                  <a:pt x="329" y="593"/>
                </a:lnTo>
                <a:lnTo>
                  <a:pt x="323" y="587"/>
                </a:lnTo>
                <a:lnTo>
                  <a:pt x="316" y="580"/>
                </a:lnTo>
                <a:lnTo>
                  <a:pt x="310" y="572"/>
                </a:lnTo>
                <a:lnTo>
                  <a:pt x="304" y="565"/>
                </a:lnTo>
                <a:lnTo>
                  <a:pt x="298" y="558"/>
                </a:lnTo>
                <a:lnTo>
                  <a:pt x="292" y="551"/>
                </a:lnTo>
                <a:lnTo>
                  <a:pt x="286" y="545"/>
                </a:lnTo>
                <a:lnTo>
                  <a:pt x="279" y="538"/>
                </a:lnTo>
                <a:lnTo>
                  <a:pt x="273" y="531"/>
                </a:lnTo>
                <a:lnTo>
                  <a:pt x="267" y="524"/>
                </a:lnTo>
                <a:lnTo>
                  <a:pt x="261" y="519"/>
                </a:lnTo>
                <a:lnTo>
                  <a:pt x="254" y="512"/>
                </a:lnTo>
                <a:lnTo>
                  <a:pt x="248" y="505"/>
                </a:lnTo>
                <a:lnTo>
                  <a:pt x="241" y="498"/>
                </a:lnTo>
                <a:lnTo>
                  <a:pt x="233" y="492"/>
                </a:lnTo>
                <a:lnTo>
                  <a:pt x="227" y="486"/>
                </a:lnTo>
                <a:lnTo>
                  <a:pt x="220" y="479"/>
                </a:lnTo>
                <a:lnTo>
                  <a:pt x="213" y="473"/>
                </a:lnTo>
                <a:lnTo>
                  <a:pt x="207" y="467"/>
                </a:lnTo>
                <a:lnTo>
                  <a:pt x="200" y="460"/>
                </a:lnTo>
                <a:lnTo>
                  <a:pt x="193" y="454"/>
                </a:lnTo>
                <a:lnTo>
                  <a:pt x="186" y="449"/>
                </a:lnTo>
                <a:lnTo>
                  <a:pt x="179" y="442"/>
                </a:lnTo>
                <a:lnTo>
                  <a:pt x="172" y="436"/>
                </a:lnTo>
                <a:lnTo>
                  <a:pt x="165" y="429"/>
                </a:lnTo>
                <a:lnTo>
                  <a:pt x="157" y="424"/>
                </a:lnTo>
                <a:lnTo>
                  <a:pt x="149" y="418"/>
                </a:lnTo>
                <a:lnTo>
                  <a:pt x="142" y="412"/>
                </a:lnTo>
                <a:lnTo>
                  <a:pt x="135" y="406"/>
                </a:lnTo>
                <a:lnTo>
                  <a:pt x="127" y="400"/>
                </a:lnTo>
                <a:lnTo>
                  <a:pt x="120" y="394"/>
                </a:lnTo>
                <a:lnTo>
                  <a:pt x="112" y="389"/>
                </a:lnTo>
                <a:lnTo>
                  <a:pt x="105" y="383"/>
                </a:lnTo>
                <a:lnTo>
                  <a:pt x="97" y="377"/>
                </a:lnTo>
                <a:lnTo>
                  <a:pt x="89" y="372"/>
                </a:lnTo>
                <a:lnTo>
                  <a:pt x="82" y="366"/>
                </a:lnTo>
                <a:lnTo>
                  <a:pt x="74" y="360"/>
                </a:lnTo>
                <a:lnTo>
                  <a:pt x="65" y="356"/>
                </a:lnTo>
                <a:lnTo>
                  <a:pt x="57" y="350"/>
                </a:lnTo>
                <a:lnTo>
                  <a:pt x="49" y="344"/>
                </a:lnTo>
                <a:lnTo>
                  <a:pt x="41" y="339"/>
                </a:lnTo>
                <a:lnTo>
                  <a:pt x="33" y="334"/>
                </a:lnTo>
                <a:lnTo>
                  <a:pt x="25" y="329"/>
                </a:lnTo>
                <a:lnTo>
                  <a:pt x="17" y="323"/>
                </a:lnTo>
                <a:lnTo>
                  <a:pt x="9" y="318"/>
                </a:lnTo>
                <a:lnTo>
                  <a:pt x="0" y="313"/>
                </a:lnTo>
                <a:lnTo>
                  <a:pt x="1361"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46127" name="Freeform 15"/>
          <p:cNvSpPr>
            <a:spLocks/>
          </p:cNvSpPr>
          <p:nvPr/>
        </p:nvSpPr>
        <p:spPr bwMode="auto">
          <a:xfrm>
            <a:off x="3870325" y="4384675"/>
            <a:ext cx="1257300" cy="901700"/>
          </a:xfrm>
          <a:custGeom>
            <a:avLst/>
            <a:gdLst>
              <a:gd name="T0" fmla="*/ 2147483646 w 4749"/>
              <a:gd name="T1" fmla="*/ 2147483646 h 3780"/>
              <a:gd name="T2" fmla="*/ 2147483646 w 4749"/>
              <a:gd name="T3" fmla="*/ 2147483646 h 3780"/>
              <a:gd name="T4" fmla="*/ 2147483646 w 4749"/>
              <a:gd name="T5" fmla="*/ 2147483646 h 3780"/>
              <a:gd name="T6" fmla="*/ 2147483646 w 4749"/>
              <a:gd name="T7" fmla="*/ 0 h 3780"/>
              <a:gd name="T8" fmla="*/ 0 w 4749"/>
              <a:gd name="T9" fmla="*/ 2147483646 h 3780"/>
              <a:gd name="T10" fmla="*/ 2147483646 w 4749"/>
              <a:gd name="T11" fmla="*/ 2147483646 h 3780"/>
              <a:gd name="T12" fmla="*/ 0 60000 65536"/>
              <a:gd name="T13" fmla="*/ 0 60000 65536"/>
              <a:gd name="T14" fmla="*/ 0 60000 65536"/>
              <a:gd name="T15" fmla="*/ 0 60000 65536"/>
              <a:gd name="T16" fmla="*/ 0 60000 65536"/>
              <a:gd name="T17" fmla="*/ 0 60000 65536"/>
              <a:gd name="T18" fmla="*/ 0 w 4749"/>
              <a:gd name="T19" fmla="*/ 0 h 3780"/>
              <a:gd name="T20" fmla="*/ 4749 w 4749"/>
              <a:gd name="T21" fmla="*/ 3780 h 3780"/>
            </a:gdLst>
            <a:ahLst/>
            <a:cxnLst>
              <a:cxn ang="T12">
                <a:pos x="T0" y="T1"/>
              </a:cxn>
              <a:cxn ang="T13">
                <a:pos x="T2" y="T3"/>
              </a:cxn>
              <a:cxn ang="T14">
                <a:pos x="T4" y="T5"/>
              </a:cxn>
              <a:cxn ang="T15">
                <a:pos x="T6" y="T7"/>
              </a:cxn>
              <a:cxn ang="T16">
                <a:pos x="T8" y="T9"/>
              </a:cxn>
              <a:cxn ang="T17">
                <a:pos x="T10" y="T11"/>
              </a:cxn>
            </a:cxnLst>
            <a:rect l="T18" t="T19" r="T20" b="T21"/>
            <a:pathLst>
              <a:path w="4749" h="3780">
                <a:moveTo>
                  <a:pt x="53" y="3696"/>
                </a:moveTo>
                <a:lnTo>
                  <a:pt x="105" y="3780"/>
                </a:lnTo>
                <a:lnTo>
                  <a:pt x="4749" y="168"/>
                </a:lnTo>
                <a:lnTo>
                  <a:pt x="4645" y="0"/>
                </a:lnTo>
                <a:lnTo>
                  <a:pt x="0" y="3612"/>
                </a:lnTo>
                <a:lnTo>
                  <a:pt x="53" y="369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useBgFill="1">
        <p:nvSpPr>
          <p:cNvPr id="3546128" name="Rectangle 16"/>
          <p:cNvSpPr>
            <a:spLocks noChangeArrowheads="1"/>
          </p:cNvSpPr>
          <p:nvPr/>
        </p:nvSpPr>
        <p:spPr bwMode="auto">
          <a:xfrm>
            <a:off x="1763713" y="3429000"/>
            <a:ext cx="3816350" cy="3313113"/>
          </a:xfrm>
          <a:prstGeom prst="rect">
            <a:avLst/>
          </a:prstGeom>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65223" name="Rectangle 17"/>
          <p:cNvSpPr>
            <a:spLocks noGrp="1" noRot="1" noChangeArrowheads="1"/>
          </p:cNvSpPr>
          <p:nvPr>
            <p:ph type="title"/>
          </p:nvPr>
        </p:nvSpPr>
        <p:spPr/>
        <p:txBody>
          <a:bodyPr/>
          <a:lstStyle/>
          <a:p>
            <a:pPr eaLnBrk="1" hangingPunct="1"/>
            <a:r>
              <a:rPr lang="en-US" altLang="en-US"/>
              <a:t>Orientation Normalization</a:t>
            </a:r>
          </a:p>
        </p:txBody>
      </p:sp>
      <p:sp>
        <p:nvSpPr>
          <p:cNvPr id="3546130" name="Rectangle 18"/>
          <p:cNvSpPr>
            <a:spLocks noGrp="1" noRot="1" noChangeArrowheads="1"/>
          </p:cNvSpPr>
          <p:nvPr>
            <p:ph type="body" idx="1"/>
          </p:nvPr>
        </p:nvSpPr>
        <p:spPr/>
        <p:txBody>
          <a:bodyPr/>
          <a:lstStyle/>
          <a:p>
            <a:pPr eaLnBrk="1" hangingPunct="1"/>
            <a:r>
              <a:rPr lang="en-US" altLang="en-US"/>
              <a:t>Compute orientation histogram</a:t>
            </a:r>
          </a:p>
          <a:p>
            <a:pPr eaLnBrk="1" hangingPunct="1"/>
            <a:r>
              <a:rPr lang="en-US" altLang="en-US"/>
              <a:t>Select dominant orientation</a:t>
            </a:r>
          </a:p>
          <a:p>
            <a:pPr eaLnBrk="1" hangingPunct="1"/>
            <a:r>
              <a:rPr lang="en-US" altLang="en-US"/>
              <a:t>Normalize: rotate to fixed orientation </a:t>
            </a:r>
          </a:p>
        </p:txBody>
      </p:sp>
      <p:grpSp>
        <p:nvGrpSpPr>
          <p:cNvPr id="3" name="Group 19"/>
          <p:cNvGrpSpPr>
            <a:grpSpLocks/>
          </p:cNvGrpSpPr>
          <p:nvPr/>
        </p:nvGrpSpPr>
        <p:grpSpPr bwMode="auto">
          <a:xfrm>
            <a:off x="6084888" y="4652963"/>
            <a:ext cx="2608262" cy="1690687"/>
            <a:chOff x="3787" y="2931"/>
            <a:chExt cx="1643" cy="1065"/>
          </a:xfrm>
        </p:grpSpPr>
        <p:sp>
          <p:nvSpPr>
            <p:cNvPr id="265245" name="Freeform 20"/>
            <p:cNvSpPr>
              <a:spLocks/>
            </p:cNvSpPr>
            <p:nvPr/>
          </p:nvSpPr>
          <p:spPr bwMode="auto">
            <a:xfrm>
              <a:off x="3860" y="2931"/>
              <a:ext cx="1446" cy="15"/>
            </a:xfrm>
            <a:custGeom>
              <a:avLst/>
              <a:gdLst>
                <a:gd name="T0" fmla="*/ 0 w 8674"/>
                <a:gd name="T1" fmla="*/ 0 h 103"/>
                <a:gd name="T2" fmla="*/ 0 w 8674"/>
                <a:gd name="T3" fmla="*/ 0 h 103"/>
                <a:gd name="T4" fmla="*/ 0 w 8674"/>
                <a:gd name="T5" fmla="*/ 0 h 103"/>
                <a:gd name="T6" fmla="*/ 0 w 8674"/>
                <a:gd name="T7" fmla="*/ 0 h 103"/>
                <a:gd name="T8" fmla="*/ 0 w 8674"/>
                <a:gd name="T9" fmla="*/ 0 h 103"/>
                <a:gd name="T10" fmla="*/ 0 w 8674"/>
                <a:gd name="T11" fmla="*/ 0 h 103"/>
                <a:gd name="T12" fmla="*/ 0 w 8674"/>
                <a:gd name="T13" fmla="*/ 0 h 103"/>
                <a:gd name="T14" fmla="*/ 0 w 8674"/>
                <a:gd name="T15" fmla="*/ 0 h 103"/>
                <a:gd name="T16" fmla="*/ 0 w 8674"/>
                <a:gd name="T17" fmla="*/ 0 h 103"/>
                <a:gd name="T18" fmla="*/ 0 w 8674"/>
                <a:gd name="T19" fmla="*/ 0 h 10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674"/>
                <a:gd name="T31" fmla="*/ 0 h 103"/>
                <a:gd name="T32" fmla="*/ 8674 w 8674"/>
                <a:gd name="T33" fmla="*/ 103 h 10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674" h="103">
                  <a:moveTo>
                    <a:pt x="8674" y="52"/>
                  </a:moveTo>
                  <a:lnTo>
                    <a:pt x="8629" y="0"/>
                  </a:lnTo>
                  <a:lnTo>
                    <a:pt x="0" y="0"/>
                  </a:lnTo>
                  <a:lnTo>
                    <a:pt x="0" y="103"/>
                  </a:lnTo>
                  <a:lnTo>
                    <a:pt x="8629" y="103"/>
                  </a:lnTo>
                  <a:lnTo>
                    <a:pt x="8582" y="52"/>
                  </a:lnTo>
                  <a:lnTo>
                    <a:pt x="8674" y="52"/>
                  </a:lnTo>
                  <a:lnTo>
                    <a:pt x="8674" y="0"/>
                  </a:lnTo>
                  <a:lnTo>
                    <a:pt x="8629" y="0"/>
                  </a:lnTo>
                  <a:lnTo>
                    <a:pt x="8674" y="5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46" name="Freeform 21"/>
            <p:cNvSpPr>
              <a:spLocks/>
            </p:cNvSpPr>
            <p:nvPr/>
          </p:nvSpPr>
          <p:spPr bwMode="auto">
            <a:xfrm>
              <a:off x="5291" y="2939"/>
              <a:ext cx="15" cy="794"/>
            </a:xfrm>
            <a:custGeom>
              <a:avLst/>
              <a:gdLst>
                <a:gd name="T0" fmla="*/ 0 w 92"/>
                <a:gd name="T1" fmla="*/ 0 h 5560"/>
                <a:gd name="T2" fmla="*/ 0 w 92"/>
                <a:gd name="T3" fmla="*/ 0 h 5560"/>
                <a:gd name="T4" fmla="*/ 0 w 92"/>
                <a:gd name="T5" fmla="*/ 0 h 5560"/>
                <a:gd name="T6" fmla="*/ 0 w 92"/>
                <a:gd name="T7" fmla="*/ 0 h 5560"/>
                <a:gd name="T8" fmla="*/ 0 w 92"/>
                <a:gd name="T9" fmla="*/ 0 h 5560"/>
                <a:gd name="T10" fmla="*/ 0 w 92"/>
                <a:gd name="T11" fmla="*/ 0 h 5560"/>
                <a:gd name="T12" fmla="*/ 0 w 92"/>
                <a:gd name="T13" fmla="*/ 0 h 5560"/>
                <a:gd name="T14" fmla="*/ 0 w 92"/>
                <a:gd name="T15" fmla="*/ 0 h 5560"/>
                <a:gd name="T16" fmla="*/ 0 w 92"/>
                <a:gd name="T17" fmla="*/ 0 h 5560"/>
                <a:gd name="T18" fmla="*/ 0 w 92"/>
                <a:gd name="T19" fmla="*/ 0 h 55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5560"/>
                <a:gd name="T32" fmla="*/ 92 w 92"/>
                <a:gd name="T33" fmla="*/ 5560 h 55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5560">
                  <a:moveTo>
                    <a:pt x="47" y="5560"/>
                  </a:moveTo>
                  <a:lnTo>
                    <a:pt x="92" y="5509"/>
                  </a:lnTo>
                  <a:lnTo>
                    <a:pt x="92" y="0"/>
                  </a:lnTo>
                  <a:lnTo>
                    <a:pt x="0" y="0"/>
                  </a:lnTo>
                  <a:lnTo>
                    <a:pt x="0" y="5509"/>
                  </a:lnTo>
                  <a:lnTo>
                    <a:pt x="47" y="5458"/>
                  </a:lnTo>
                  <a:lnTo>
                    <a:pt x="47" y="5560"/>
                  </a:lnTo>
                  <a:lnTo>
                    <a:pt x="92" y="5560"/>
                  </a:lnTo>
                  <a:lnTo>
                    <a:pt x="92" y="5509"/>
                  </a:lnTo>
                  <a:lnTo>
                    <a:pt x="47" y="556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47" name="Freeform 22"/>
            <p:cNvSpPr>
              <a:spLocks/>
            </p:cNvSpPr>
            <p:nvPr/>
          </p:nvSpPr>
          <p:spPr bwMode="auto">
            <a:xfrm>
              <a:off x="3853" y="3718"/>
              <a:ext cx="1445" cy="15"/>
            </a:xfrm>
            <a:custGeom>
              <a:avLst/>
              <a:gdLst>
                <a:gd name="T0" fmla="*/ 0 w 8674"/>
                <a:gd name="T1" fmla="*/ 0 h 102"/>
                <a:gd name="T2" fmla="*/ 0 w 8674"/>
                <a:gd name="T3" fmla="*/ 0 h 102"/>
                <a:gd name="T4" fmla="*/ 0 w 8674"/>
                <a:gd name="T5" fmla="*/ 0 h 102"/>
                <a:gd name="T6" fmla="*/ 0 w 8674"/>
                <a:gd name="T7" fmla="*/ 0 h 102"/>
                <a:gd name="T8" fmla="*/ 0 w 8674"/>
                <a:gd name="T9" fmla="*/ 0 h 102"/>
                <a:gd name="T10" fmla="*/ 0 w 8674"/>
                <a:gd name="T11" fmla="*/ 0 h 102"/>
                <a:gd name="T12" fmla="*/ 0 w 8674"/>
                <a:gd name="T13" fmla="*/ 0 h 102"/>
                <a:gd name="T14" fmla="*/ 0 w 8674"/>
                <a:gd name="T15" fmla="*/ 0 h 102"/>
                <a:gd name="T16" fmla="*/ 0 w 8674"/>
                <a:gd name="T17" fmla="*/ 0 h 102"/>
                <a:gd name="T18" fmla="*/ 0 w 8674"/>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674"/>
                <a:gd name="T31" fmla="*/ 0 h 102"/>
                <a:gd name="T32" fmla="*/ 8674 w 8674"/>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674" h="102">
                  <a:moveTo>
                    <a:pt x="0" y="51"/>
                  </a:moveTo>
                  <a:lnTo>
                    <a:pt x="45" y="102"/>
                  </a:lnTo>
                  <a:lnTo>
                    <a:pt x="8674" y="102"/>
                  </a:lnTo>
                  <a:lnTo>
                    <a:pt x="8674" y="0"/>
                  </a:lnTo>
                  <a:lnTo>
                    <a:pt x="45" y="0"/>
                  </a:lnTo>
                  <a:lnTo>
                    <a:pt x="91" y="51"/>
                  </a:lnTo>
                  <a:lnTo>
                    <a:pt x="0" y="51"/>
                  </a:lnTo>
                  <a:lnTo>
                    <a:pt x="0" y="102"/>
                  </a:lnTo>
                  <a:lnTo>
                    <a:pt x="45" y="102"/>
                  </a:lnTo>
                  <a:lnTo>
                    <a:pt x="0" y="5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48" name="Freeform 23"/>
            <p:cNvSpPr>
              <a:spLocks/>
            </p:cNvSpPr>
            <p:nvPr/>
          </p:nvSpPr>
          <p:spPr bwMode="auto">
            <a:xfrm>
              <a:off x="3853" y="2931"/>
              <a:ext cx="15" cy="795"/>
            </a:xfrm>
            <a:custGeom>
              <a:avLst/>
              <a:gdLst>
                <a:gd name="T0" fmla="*/ 0 w 91"/>
                <a:gd name="T1" fmla="*/ 0 h 5561"/>
                <a:gd name="T2" fmla="*/ 0 w 91"/>
                <a:gd name="T3" fmla="*/ 0 h 5561"/>
                <a:gd name="T4" fmla="*/ 0 w 91"/>
                <a:gd name="T5" fmla="*/ 0 h 5561"/>
                <a:gd name="T6" fmla="*/ 0 w 91"/>
                <a:gd name="T7" fmla="*/ 0 h 5561"/>
                <a:gd name="T8" fmla="*/ 0 w 91"/>
                <a:gd name="T9" fmla="*/ 0 h 5561"/>
                <a:gd name="T10" fmla="*/ 0 w 91"/>
                <a:gd name="T11" fmla="*/ 0 h 5561"/>
                <a:gd name="T12" fmla="*/ 0 w 91"/>
                <a:gd name="T13" fmla="*/ 0 h 5561"/>
                <a:gd name="T14" fmla="*/ 0 w 91"/>
                <a:gd name="T15" fmla="*/ 0 h 5561"/>
                <a:gd name="T16" fmla="*/ 0 w 91"/>
                <a:gd name="T17" fmla="*/ 0 h 5561"/>
                <a:gd name="T18" fmla="*/ 0 w 91"/>
                <a:gd name="T19" fmla="*/ 0 h 55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5561"/>
                <a:gd name="T32" fmla="*/ 91 w 91"/>
                <a:gd name="T33" fmla="*/ 5561 h 556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5561">
                  <a:moveTo>
                    <a:pt x="45" y="0"/>
                  </a:moveTo>
                  <a:lnTo>
                    <a:pt x="0" y="52"/>
                  </a:lnTo>
                  <a:lnTo>
                    <a:pt x="0" y="5561"/>
                  </a:lnTo>
                  <a:lnTo>
                    <a:pt x="91" y="5561"/>
                  </a:lnTo>
                  <a:lnTo>
                    <a:pt x="91" y="52"/>
                  </a:lnTo>
                  <a:lnTo>
                    <a:pt x="45" y="103"/>
                  </a:lnTo>
                  <a:lnTo>
                    <a:pt x="45" y="0"/>
                  </a:lnTo>
                  <a:lnTo>
                    <a:pt x="0" y="0"/>
                  </a:lnTo>
                  <a:lnTo>
                    <a:pt x="0" y="52"/>
                  </a:lnTo>
                  <a:lnTo>
                    <a:pt x="45"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49" name="Rectangle 24"/>
            <p:cNvSpPr>
              <a:spLocks noChangeArrowheads="1"/>
            </p:cNvSpPr>
            <p:nvPr/>
          </p:nvSpPr>
          <p:spPr bwMode="auto">
            <a:xfrm>
              <a:off x="3860" y="3529"/>
              <a:ext cx="206" cy="197"/>
            </a:xfrm>
            <a:prstGeom prst="rect">
              <a:avLst/>
            </a:prstGeom>
            <a:solidFill>
              <a:srgbClr val="DC2B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65250" name="Freeform 25"/>
            <p:cNvSpPr>
              <a:spLocks/>
            </p:cNvSpPr>
            <p:nvPr/>
          </p:nvSpPr>
          <p:spPr bwMode="auto">
            <a:xfrm>
              <a:off x="3860" y="3522"/>
              <a:ext cx="213" cy="14"/>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1279" y="51"/>
                  </a:moveTo>
                  <a:lnTo>
                    <a:pt x="1233" y="0"/>
                  </a:lnTo>
                  <a:lnTo>
                    <a:pt x="0" y="0"/>
                  </a:lnTo>
                  <a:lnTo>
                    <a:pt x="0" y="102"/>
                  </a:lnTo>
                  <a:lnTo>
                    <a:pt x="1233" y="102"/>
                  </a:lnTo>
                  <a:lnTo>
                    <a:pt x="1188" y="51"/>
                  </a:lnTo>
                  <a:lnTo>
                    <a:pt x="1279" y="51"/>
                  </a:lnTo>
                  <a:lnTo>
                    <a:pt x="1279" y="0"/>
                  </a:lnTo>
                  <a:lnTo>
                    <a:pt x="1233" y="0"/>
                  </a:lnTo>
                  <a:lnTo>
                    <a:pt x="1279" y="5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51" name="Freeform 26"/>
            <p:cNvSpPr>
              <a:spLocks/>
            </p:cNvSpPr>
            <p:nvPr/>
          </p:nvSpPr>
          <p:spPr bwMode="auto">
            <a:xfrm>
              <a:off x="4058" y="3529"/>
              <a:ext cx="15" cy="204"/>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1429"/>
                  </a:moveTo>
                  <a:lnTo>
                    <a:pt x="91" y="1378"/>
                  </a:lnTo>
                  <a:lnTo>
                    <a:pt x="91" y="0"/>
                  </a:lnTo>
                  <a:lnTo>
                    <a:pt x="0" y="0"/>
                  </a:lnTo>
                  <a:lnTo>
                    <a:pt x="0" y="1378"/>
                  </a:lnTo>
                  <a:lnTo>
                    <a:pt x="45" y="1327"/>
                  </a:lnTo>
                  <a:lnTo>
                    <a:pt x="45" y="1429"/>
                  </a:lnTo>
                  <a:lnTo>
                    <a:pt x="91" y="1429"/>
                  </a:lnTo>
                  <a:lnTo>
                    <a:pt x="91" y="1378"/>
                  </a:lnTo>
                  <a:lnTo>
                    <a:pt x="45" y="142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52" name="Freeform 27"/>
            <p:cNvSpPr>
              <a:spLocks/>
            </p:cNvSpPr>
            <p:nvPr/>
          </p:nvSpPr>
          <p:spPr bwMode="auto">
            <a:xfrm>
              <a:off x="3853" y="3718"/>
              <a:ext cx="213" cy="15"/>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5" y="102"/>
                  </a:lnTo>
                  <a:lnTo>
                    <a:pt x="1278" y="102"/>
                  </a:lnTo>
                  <a:lnTo>
                    <a:pt x="1278" y="0"/>
                  </a:lnTo>
                  <a:lnTo>
                    <a:pt x="45" y="0"/>
                  </a:lnTo>
                  <a:lnTo>
                    <a:pt x="91" y="51"/>
                  </a:lnTo>
                  <a:lnTo>
                    <a:pt x="0" y="51"/>
                  </a:lnTo>
                  <a:lnTo>
                    <a:pt x="0" y="102"/>
                  </a:lnTo>
                  <a:lnTo>
                    <a:pt x="45" y="102"/>
                  </a:lnTo>
                  <a:lnTo>
                    <a:pt x="0" y="5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53" name="Freeform 28"/>
            <p:cNvSpPr>
              <a:spLocks/>
            </p:cNvSpPr>
            <p:nvPr/>
          </p:nvSpPr>
          <p:spPr bwMode="auto">
            <a:xfrm>
              <a:off x="3853" y="3522"/>
              <a:ext cx="15" cy="204"/>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0"/>
                  </a:moveTo>
                  <a:lnTo>
                    <a:pt x="0" y="51"/>
                  </a:lnTo>
                  <a:lnTo>
                    <a:pt x="0" y="1429"/>
                  </a:lnTo>
                  <a:lnTo>
                    <a:pt x="91" y="1429"/>
                  </a:lnTo>
                  <a:lnTo>
                    <a:pt x="91" y="51"/>
                  </a:lnTo>
                  <a:lnTo>
                    <a:pt x="45" y="102"/>
                  </a:lnTo>
                  <a:lnTo>
                    <a:pt x="45" y="0"/>
                  </a:lnTo>
                  <a:lnTo>
                    <a:pt x="0" y="0"/>
                  </a:lnTo>
                  <a:lnTo>
                    <a:pt x="0" y="51"/>
                  </a:lnTo>
                  <a:lnTo>
                    <a:pt x="45"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54" name="Rectangle 29"/>
            <p:cNvSpPr>
              <a:spLocks noChangeArrowheads="1"/>
            </p:cNvSpPr>
            <p:nvPr/>
          </p:nvSpPr>
          <p:spPr bwMode="auto">
            <a:xfrm>
              <a:off x="4066" y="3135"/>
              <a:ext cx="205" cy="591"/>
            </a:xfrm>
            <a:prstGeom prst="rect">
              <a:avLst/>
            </a:prstGeom>
            <a:solidFill>
              <a:srgbClr val="DC2B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65255" name="Freeform 30"/>
            <p:cNvSpPr>
              <a:spLocks/>
            </p:cNvSpPr>
            <p:nvPr/>
          </p:nvSpPr>
          <p:spPr bwMode="auto">
            <a:xfrm>
              <a:off x="4066" y="3128"/>
              <a:ext cx="213" cy="15"/>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1278" y="51"/>
                  </a:moveTo>
                  <a:lnTo>
                    <a:pt x="1233" y="0"/>
                  </a:lnTo>
                  <a:lnTo>
                    <a:pt x="0" y="0"/>
                  </a:lnTo>
                  <a:lnTo>
                    <a:pt x="0" y="102"/>
                  </a:lnTo>
                  <a:lnTo>
                    <a:pt x="1233" y="102"/>
                  </a:lnTo>
                  <a:lnTo>
                    <a:pt x="1186" y="51"/>
                  </a:lnTo>
                  <a:lnTo>
                    <a:pt x="1278" y="51"/>
                  </a:lnTo>
                  <a:lnTo>
                    <a:pt x="1278" y="0"/>
                  </a:lnTo>
                  <a:lnTo>
                    <a:pt x="1233" y="0"/>
                  </a:lnTo>
                  <a:lnTo>
                    <a:pt x="1278" y="5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56" name="Freeform 31"/>
            <p:cNvSpPr>
              <a:spLocks/>
            </p:cNvSpPr>
            <p:nvPr/>
          </p:nvSpPr>
          <p:spPr bwMode="auto">
            <a:xfrm>
              <a:off x="4264" y="3135"/>
              <a:ext cx="15" cy="598"/>
            </a:xfrm>
            <a:custGeom>
              <a:avLst/>
              <a:gdLst>
                <a:gd name="T0" fmla="*/ 0 w 92"/>
                <a:gd name="T1" fmla="*/ 0 h 4184"/>
                <a:gd name="T2" fmla="*/ 0 w 92"/>
                <a:gd name="T3" fmla="*/ 0 h 4184"/>
                <a:gd name="T4" fmla="*/ 0 w 92"/>
                <a:gd name="T5" fmla="*/ 0 h 4184"/>
                <a:gd name="T6" fmla="*/ 0 w 92"/>
                <a:gd name="T7" fmla="*/ 0 h 4184"/>
                <a:gd name="T8" fmla="*/ 0 w 92"/>
                <a:gd name="T9" fmla="*/ 0 h 4184"/>
                <a:gd name="T10" fmla="*/ 0 w 92"/>
                <a:gd name="T11" fmla="*/ 0 h 4184"/>
                <a:gd name="T12" fmla="*/ 0 w 92"/>
                <a:gd name="T13" fmla="*/ 0 h 4184"/>
                <a:gd name="T14" fmla="*/ 0 w 92"/>
                <a:gd name="T15" fmla="*/ 0 h 4184"/>
                <a:gd name="T16" fmla="*/ 0 w 92"/>
                <a:gd name="T17" fmla="*/ 0 h 4184"/>
                <a:gd name="T18" fmla="*/ 0 w 92"/>
                <a:gd name="T19" fmla="*/ 0 h 4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4184"/>
                <a:gd name="T32" fmla="*/ 92 w 92"/>
                <a:gd name="T33" fmla="*/ 4184 h 4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4184">
                  <a:moveTo>
                    <a:pt x="47" y="4184"/>
                  </a:moveTo>
                  <a:lnTo>
                    <a:pt x="92" y="4133"/>
                  </a:lnTo>
                  <a:lnTo>
                    <a:pt x="92" y="0"/>
                  </a:lnTo>
                  <a:lnTo>
                    <a:pt x="0" y="0"/>
                  </a:lnTo>
                  <a:lnTo>
                    <a:pt x="0" y="4133"/>
                  </a:lnTo>
                  <a:lnTo>
                    <a:pt x="47" y="4082"/>
                  </a:lnTo>
                  <a:lnTo>
                    <a:pt x="47" y="4184"/>
                  </a:lnTo>
                  <a:lnTo>
                    <a:pt x="92" y="4184"/>
                  </a:lnTo>
                  <a:lnTo>
                    <a:pt x="92" y="4133"/>
                  </a:lnTo>
                  <a:lnTo>
                    <a:pt x="47" y="418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57" name="Freeform 32"/>
            <p:cNvSpPr>
              <a:spLocks/>
            </p:cNvSpPr>
            <p:nvPr/>
          </p:nvSpPr>
          <p:spPr bwMode="auto">
            <a:xfrm>
              <a:off x="4058" y="3718"/>
              <a:ext cx="213" cy="15"/>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5" y="102"/>
                  </a:lnTo>
                  <a:lnTo>
                    <a:pt x="1278" y="102"/>
                  </a:lnTo>
                  <a:lnTo>
                    <a:pt x="1278" y="0"/>
                  </a:lnTo>
                  <a:lnTo>
                    <a:pt x="45" y="0"/>
                  </a:lnTo>
                  <a:lnTo>
                    <a:pt x="91" y="51"/>
                  </a:lnTo>
                  <a:lnTo>
                    <a:pt x="0" y="51"/>
                  </a:lnTo>
                  <a:lnTo>
                    <a:pt x="0" y="102"/>
                  </a:lnTo>
                  <a:lnTo>
                    <a:pt x="45" y="102"/>
                  </a:lnTo>
                  <a:lnTo>
                    <a:pt x="0" y="5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58" name="Freeform 33"/>
            <p:cNvSpPr>
              <a:spLocks/>
            </p:cNvSpPr>
            <p:nvPr/>
          </p:nvSpPr>
          <p:spPr bwMode="auto">
            <a:xfrm>
              <a:off x="4058" y="3128"/>
              <a:ext cx="15" cy="598"/>
            </a:xfrm>
            <a:custGeom>
              <a:avLst/>
              <a:gdLst>
                <a:gd name="T0" fmla="*/ 0 w 91"/>
                <a:gd name="T1" fmla="*/ 0 h 4184"/>
                <a:gd name="T2" fmla="*/ 0 w 91"/>
                <a:gd name="T3" fmla="*/ 0 h 4184"/>
                <a:gd name="T4" fmla="*/ 0 w 91"/>
                <a:gd name="T5" fmla="*/ 0 h 4184"/>
                <a:gd name="T6" fmla="*/ 0 w 91"/>
                <a:gd name="T7" fmla="*/ 0 h 4184"/>
                <a:gd name="T8" fmla="*/ 0 w 91"/>
                <a:gd name="T9" fmla="*/ 0 h 4184"/>
                <a:gd name="T10" fmla="*/ 0 w 91"/>
                <a:gd name="T11" fmla="*/ 0 h 4184"/>
                <a:gd name="T12" fmla="*/ 0 w 91"/>
                <a:gd name="T13" fmla="*/ 0 h 4184"/>
                <a:gd name="T14" fmla="*/ 0 w 91"/>
                <a:gd name="T15" fmla="*/ 0 h 4184"/>
                <a:gd name="T16" fmla="*/ 0 w 91"/>
                <a:gd name="T17" fmla="*/ 0 h 4184"/>
                <a:gd name="T18" fmla="*/ 0 w 91"/>
                <a:gd name="T19" fmla="*/ 0 h 4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4184"/>
                <a:gd name="T32" fmla="*/ 91 w 91"/>
                <a:gd name="T33" fmla="*/ 4184 h 4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4184">
                  <a:moveTo>
                    <a:pt x="45" y="0"/>
                  </a:moveTo>
                  <a:lnTo>
                    <a:pt x="0" y="51"/>
                  </a:lnTo>
                  <a:lnTo>
                    <a:pt x="0" y="4184"/>
                  </a:lnTo>
                  <a:lnTo>
                    <a:pt x="91" y="4184"/>
                  </a:lnTo>
                  <a:lnTo>
                    <a:pt x="91" y="51"/>
                  </a:lnTo>
                  <a:lnTo>
                    <a:pt x="45" y="102"/>
                  </a:lnTo>
                  <a:lnTo>
                    <a:pt x="45" y="0"/>
                  </a:lnTo>
                  <a:lnTo>
                    <a:pt x="0" y="0"/>
                  </a:lnTo>
                  <a:lnTo>
                    <a:pt x="0" y="51"/>
                  </a:lnTo>
                  <a:lnTo>
                    <a:pt x="45"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59" name="Rectangle 34"/>
            <p:cNvSpPr>
              <a:spLocks noChangeArrowheads="1"/>
            </p:cNvSpPr>
            <p:nvPr/>
          </p:nvSpPr>
          <p:spPr bwMode="auto">
            <a:xfrm>
              <a:off x="4271" y="3332"/>
              <a:ext cx="206" cy="394"/>
            </a:xfrm>
            <a:prstGeom prst="rect">
              <a:avLst/>
            </a:prstGeom>
            <a:solidFill>
              <a:srgbClr val="DC2B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65260" name="Freeform 35"/>
            <p:cNvSpPr>
              <a:spLocks/>
            </p:cNvSpPr>
            <p:nvPr/>
          </p:nvSpPr>
          <p:spPr bwMode="auto">
            <a:xfrm>
              <a:off x="4264" y="3325"/>
              <a:ext cx="213" cy="14"/>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92" y="51"/>
                  </a:moveTo>
                  <a:lnTo>
                    <a:pt x="47" y="102"/>
                  </a:lnTo>
                  <a:lnTo>
                    <a:pt x="1279" y="102"/>
                  </a:lnTo>
                  <a:lnTo>
                    <a:pt x="1279" y="0"/>
                  </a:lnTo>
                  <a:lnTo>
                    <a:pt x="47" y="0"/>
                  </a:lnTo>
                  <a:lnTo>
                    <a:pt x="0" y="51"/>
                  </a:lnTo>
                  <a:lnTo>
                    <a:pt x="47" y="0"/>
                  </a:lnTo>
                  <a:lnTo>
                    <a:pt x="0" y="0"/>
                  </a:lnTo>
                  <a:lnTo>
                    <a:pt x="0" y="51"/>
                  </a:lnTo>
                  <a:lnTo>
                    <a:pt x="92" y="5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61" name="Freeform 36"/>
            <p:cNvSpPr>
              <a:spLocks/>
            </p:cNvSpPr>
            <p:nvPr/>
          </p:nvSpPr>
          <p:spPr bwMode="auto">
            <a:xfrm>
              <a:off x="4264" y="3332"/>
              <a:ext cx="15" cy="401"/>
            </a:xfrm>
            <a:custGeom>
              <a:avLst/>
              <a:gdLst>
                <a:gd name="T0" fmla="*/ 0 w 92"/>
                <a:gd name="T1" fmla="*/ 0 h 2806"/>
                <a:gd name="T2" fmla="*/ 0 w 92"/>
                <a:gd name="T3" fmla="*/ 0 h 2806"/>
                <a:gd name="T4" fmla="*/ 0 w 92"/>
                <a:gd name="T5" fmla="*/ 0 h 2806"/>
                <a:gd name="T6" fmla="*/ 0 w 92"/>
                <a:gd name="T7" fmla="*/ 0 h 2806"/>
                <a:gd name="T8" fmla="*/ 0 w 92"/>
                <a:gd name="T9" fmla="*/ 0 h 2806"/>
                <a:gd name="T10" fmla="*/ 0 w 92"/>
                <a:gd name="T11" fmla="*/ 0 h 2806"/>
                <a:gd name="T12" fmla="*/ 0 w 92"/>
                <a:gd name="T13" fmla="*/ 0 h 2806"/>
                <a:gd name="T14" fmla="*/ 0 w 92"/>
                <a:gd name="T15" fmla="*/ 0 h 2806"/>
                <a:gd name="T16" fmla="*/ 0 w 92"/>
                <a:gd name="T17" fmla="*/ 0 h 2806"/>
                <a:gd name="T18" fmla="*/ 0 w 92"/>
                <a:gd name="T19" fmla="*/ 0 h 28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2806"/>
                <a:gd name="T32" fmla="*/ 92 w 92"/>
                <a:gd name="T33" fmla="*/ 2806 h 28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2806">
                  <a:moveTo>
                    <a:pt x="47" y="2704"/>
                  </a:moveTo>
                  <a:lnTo>
                    <a:pt x="92" y="2755"/>
                  </a:lnTo>
                  <a:lnTo>
                    <a:pt x="92" y="0"/>
                  </a:lnTo>
                  <a:lnTo>
                    <a:pt x="0" y="0"/>
                  </a:lnTo>
                  <a:lnTo>
                    <a:pt x="0" y="2755"/>
                  </a:lnTo>
                  <a:lnTo>
                    <a:pt x="47" y="2806"/>
                  </a:lnTo>
                  <a:lnTo>
                    <a:pt x="0" y="2755"/>
                  </a:lnTo>
                  <a:lnTo>
                    <a:pt x="0" y="2806"/>
                  </a:lnTo>
                  <a:lnTo>
                    <a:pt x="47" y="2806"/>
                  </a:lnTo>
                  <a:lnTo>
                    <a:pt x="47" y="270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62" name="Freeform 37"/>
            <p:cNvSpPr>
              <a:spLocks/>
            </p:cNvSpPr>
            <p:nvPr/>
          </p:nvSpPr>
          <p:spPr bwMode="auto">
            <a:xfrm>
              <a:off x="4271" y="3718"/>
              <a:ext cx="213" cy="15"/>
            </a:xfrm>
            <a:custGeom>
              <a:avLst/>
              <a:gdLst>
                <a:gd name="T0" fmla="*/ 0 w 1277"/>
                <a:gd name="T1" fmla="*/ 0 h 102"/>
                <a:gd name="T2" fmla="*/ 0 w 1277"/>
                <a:gd name="T3" fmla="*/ 0 h 102"/>
                <a:gd name="T4" fmla="*/ 0 w 1277"/>
                <a:gd name="T5" fmla="*/ 0 h 102"/>
                <a:gd name="T6" fmla="*/ 0 w 1277"/>
                <a:gd name="T7" fmla="*/ 0 h 102"/>
                <a:gd name="T8" fmla="*/ 0 w 1277"/>
                <a:gd name="T9" fmla="*/ 0 h 102"/>
                <a:gd name="T10" fmla="*/ 0 w 1277"/>
                <a:gd name="T11" fmla="*/ 0 h 102"/>
                <a:gd name="T12" fmla="*/ 0 w 1277"/>
                <a:gd name="T13" fmla="*/ 0 h 102"/>
                <a:gd name="T14" fmla="*/ 0 w 1277"/>
                <a:gd name="T15" fmla="*/ 0 h 102"/>
                <a:gd name="T16" fmla="*/ 0 w 1277"/>
                <a:gd name="T17" fmla="*/ 0 h 102"/>
                <a:gd name="T18" fmla="*/ 0 w 1277"/>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7"/>
                <a:gd name="T31" fmla="*/ 0 h 102"/>
                <a:gd name="T32" fmla="*/ 1277 w 1277"/>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7" h="102">
                  <a:moveTo>
                    <a:pt x="1186" y="51"/>
                  </a:moveTo>
                  <a:lnTo>
                    <a:pt x="1232" y="0"/>
                  </a:lnTo>
                  <a:lnTo>
                    <a:pt x="0" y="0"/>
                  </a:lnTo>
                  <a:lnTo>
                    <a:pt x="0" y="102"/>
                  </a:lnTo>
                  <a:lnTo>
                    <a:pt x="1232" y="102"/>
                  </a:lnTo>
                  <a:lnTo>
                    <a:pt x="1277" y="51"/>
                  </a:lnTo>
                  <a:lnTo>
                    <a:pt x="1232" y="102"/>
                  </a:lnTo>
                  <a:lnTo>
                    <a:pt x="1277" y="102"/>
                  </a:lnTo>
                  <a:lnTo>
                    <a:pt x="1277" y="51"/>
                  </a:lnTo>
                  <a:lnTo>
                    <a:pt x="1186" y="5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63" name="Freeform 38"/>
            <p:cNvSpPr>
              <a:spLocks/>
            </p:cNvSpPr>
            <p:nvPr/>
          </p:nvSpPr>
          <p:spPr bwMode="auto">
            <a:xfrm>
              <a:off x="4469" y="3325"/>
              <a:ext cx="15" cy="401"/>
            </a:xfrm>
            <a:custGeom>
              <a:avLst/>
              <a:gdLst>
                <a:gd name="T0" fmla="*/ 0 w 91"/>
                <a:gd name="T1" fmla="*/ 0 h 2806"/>
                <a:gd name="T2" fmla="*/ 0 w 91"/>
                <a:gd name="T3" fmla="*/ 0 h 2806"/>
                <a:gd name="T4" fmla="*/ 0 w 91"/>
                <a:gd name="T5" fmla="*/ 0 h 2806"/>
                <a:gd name="T6" fmla="*/ 0 w 91"/>
                <a:gd name="T7" fmla="*/ 0 h 2806"/>
                <a:gd name="T8" fmla="*/ 0 w 91"/>
                <a:gd name="T9" fmla="*/ 0 h 2806"/>
                <a:gd name="T10" fmla="*/ 0 w 91"/>
                <a:gd name="T11" fmla="*/ 0 h 2806"/>
                <a:gd name="T12" fmla="*/ 0 w 91"/>
                <a:gd name="T13" fmla="*/ 0 h 2806"/>
                <a:gd name="T14" fmla="*/ 0 w 91"/>
                <a:gd name="T15" fmla="*/ 0 h 2806"/>
                <a:gd name="T16" fmla="*/ 0 w 91"/>
                <a:gd name="T17" fmla="*/ 0 h 2806"/>
                <a:gd name="T18" fmla="*/ 0 w 91"/>
                <a:gd name="T19" fmla="*/ 0 h 28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2806"/>
                <a:gd name="T32" fmla="*/ 91 w 91"/>
                <a:gd name="T33" fmla="*/ 2806 h 28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2806">
                  <a:moveTo>
                    <a:pt x="46" y="102"/>
                  </a:moveTo>
                  <a:lnTo>
                    <a:pt x="0" y="51"/>
                  </a:lnTo>
                  <a:lnTo>
                    <a:pt x="0" y="2806"/>
                  </a:lnTo>
                  <a:lnTo>
                    <a:pt x="91" y="2806"/>
                  </a:lnTo>
                  <a:lnTo>
                    <a:pt x="91" y="51"/>
                  </a:lnTo>
                  <a:lnTo>
                    <a:pt x="46" y="0"/>
                  </a:lnTo>
                  <a:lnTo>
                    <a:pt x="91" y="51"/>
                  </a:lnTo>
                  <a:lnTo>
                    <a:pt x="91" y="0"/>
                  </a:lnTo>
                  <a:lnTo>
                    <a:pt x="46" y="0"/>
                  </a:lnTo>
                  <a:lnTo>
                    <a:pt x="46" y="10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64" name="Rectangle 39"/>
            <p:cNvSpPr>
              <a:spLocks noChangeArrowheads="1"/>
            </p:cNvSpPr>
            <p:nvPr/>
          </p:nvSpPr>
          <p:spPr bwMode="auto">
            <a:xfrm>
              <a:off x="4477" y="3595"/>
              <a:ext cx="205" cy="131"/>
            </a:xfrm>
            <a:prstGeom prst="rect">
              <a:avLst/>
            </a:prstGeom>
            <a:solidFill>
              <a:srgbClr val="DC2B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65265" name="Freeform 40"/>
            <p:cNvSpPr>
              <a:spLocks/>
            </p:cNvSpPr>
            <p:nvPr/>
          </p:nvSpPr>
          <p:spPr bwMode="auto">
            <a:xfrm>
              <a:off x="4477" y="3587"/>
              <a:ext cx="213" cy="15"/>
            </a:xfrm>
            <a:custGeom>
              <a:avLst/>
              <a:gdLst>
                <a:gd name="T0" fmla="*/ 0 w 1278"/>
                <a:gd name="T1" fmla="*/ 0 h 101"/>
                <a:gd name="T2" fmla="*/ 0 w 1278"/>
                <a:gd name="T3" fmla="*/ 0 h 101"/>
                <a:gd name="T4" fmla="*/ 0 w 1278"/>
                <a:gd name="T5" fmla="*/ 0 h 101"/>
                <a:gd name="T6" fmla="*/ 0 w 1278"/>
                <a:gd name="T7" fmla="*/ 0 h 101"/>
                <a:gd name="T8" fmla="*/ 0 w 1278"/>
                <a:gd name="T9" fmla="*/ 0 h 101"/>
                <a:gd name="T10" fmla="*/ 0 w 1278"/>
                <a:gd name="T11" fmla="*/ 0 h 101"/>
                <a:gd name="T12" fmla="*/ 0 w 1278"/>
                <a:gd name="T13" fmla="*/ 0 h 101"/>
                <a:gd name="T14" fmla="*/ 0 w 1278"/>
                <a:gd name="T15" fmla="*/ 0 h 101"/>
                <a:gd name="T16" fmla="*/ 0 w 1278"/>
                <a:gd name="T17" fmla="*/ 0 h 101"/>
                <a:gd name="T18" fmla="*/ 0 w 1278"/>
                <a:gd name="T19" fmla="*/ 0 h 1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1"/>
                <a:gd name="T32" fmla="*/ 1278 w 1278"/>
                <a:gd name="T33" fmla="*/ 101 h 10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1">
                  <a:moveTo>
                    <a:pt x="1278" y="51"/>
                  </a:moveTo>
                  <a:lnTo>
                    <a:pt x="1232" y="0"/>
                  </a:lnTo>
                  <a:lnTo>
                    <a:pt x="0" y="0"/>
                  </a:lnTo>
                  <a:lnTo>
                    <a:pt x="0" y="101"/>
                  </a:lnTo>
                  <a:lnTo>
                    <a:pt x="1232" y="101"/>
                  </a:lnTo>
                  <a:lnTo>
                    <a:pt x="1187" y="51"/>
                  </a:lnTo>
                  <a:lnTo>
                    <a:pt x="1278" y="51"/>
                  </a:lnTo>
                  <a:lnTo>
                    <a:pt x="1278" y="0"/>
                  </a:lnTo>
                  <a:lnTo>
                    <a:pt x="1232" y="0"/>
                  </a:lnTo>
                  <a:lnTo>
                    <a:pt x="1278" y="5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66" name="Freeform 41"/>
            <p:cNvSpPr>
              <a:spLocks/>
            </p:cNvSpPr>
            <p:nvPr/>
          </p:nvSpPr>
          <p:spPr bwMode="auto">
            <a:xfrm>
              <a:off x="4674" y="3595"/>
              <a:ext cx="16" cy="138"/>
            </a:xfrm>
            <a:custGeom>
              <a:avLst/>
              <a:gdLst>
                <a:gd name="T0" fmla="*/ 0 w 91"/>
                <a:gd name="T1" fmla="*/ 0 h 969"/>
                <a:gd name="T2" fmla="*/ 0 w 91"/>
                <a:gd name="T3" fmla="*/ 0 h 969"/>
                <a:gd name="T4" fmla="*/ 0 w 91"/>
                <a:gd name="T5" fmla="*/ 0 h 969"/>
                <a:gd name="T6" fmla="*/ 0 w 91"/>
                <a:gd name="T7" fmla="*/ 0 h 969"/>
                <a:gd name="T8" fmla="*/ 0 w 91"/>
                <a:gd name="T9" fmla="*/ 0 h 969"/>
                <a:gd name="T10" fmla="*/ 0 w 91"/>
                <a:gd name="T11" fmla="*/ 0 h 969"/>
                <a:gd name="T12" fmla="*/ 0 w 91"/>
                <a:gd name="T13" fmla="*/ 0 h 969"/>
                <a:gd name="T14" fmla="*/ 0 w 91"/>
                <a:gd name="T15" fmla="*/ 0 h 969"/>
                <a:gd name="T16" fmla="*/ 0 w 91"/>
                <a:gd name="T17" fmla="*/ 0 h 969"/>
                <a:gd name="T18" fmla="*/ 0 w 91"/>
                <a:gd name="T19" fmla="*/ 0 h 9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969"/>
                <a:gd name="T32" fmla="*/ 91 w 91"/>
                <a:gd name="T33" fmla="*/ 969 h 9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969">
                  <a:moveTo>
                    <a:pt x="45" y="969"/>
                  </a:moveTo>
                  <a:lnTo>
                    <a:pt x="91" y="918"/>
                  </a:lnTo>
                  <a:lnTo>
                    <a:pt x="91" y="0"/>
                  </a:lnTo>
                  <a:lnTo>
                    <a:pt x="0" y="0"/>
                  </a:lnTo>
                  <a:lnTo>
                    <a:pt x="0" y="918"/>
                  </a:lnTo>
                  <a:lnTo>
                    <a:pt x="45" y="867"/>
                  </a:lnTo>
                  <a:lnTo>
                    <a:pt x="45" y="969"/>
                  </a:lnTo>
                  <a:lnTo>
                    <a:pt x="91" y="969"/>
                  </a:lnTo>
                  <a:lnTo>
                    <a:pt x="91" y="918"/>
                  </a:lnTo>
                  <a:lnTo>
                    <a:pt x="45" y="96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67" name="Freeform 42"/>
            <p:cNvSpPr>
              <a:spLocks/>
            </p:cNvSpPr>
            <p:nvPr/>
          </p:nvSpPr>
          <p:spPr bwMode="auto">
            <a:xfrm>
              <a:off x="4469" y="3718"/>
              <a:ext cx="213" cy="15"/>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6" y="102"/>
                  </a:lnTo>
                  <a:lnTo>
                    <a:pt x="1278" y="102"/>
                  </a:lnTo>
                  <a:lnTo>
                    <a:pt x="1278" y="0"/>
                  </a:lnTo>
                  <a:lnTo>
                    <a:pt x="46" y="0"/>
                  </a:lnTo>
                  <a:lnTo>
                    <a:pt x="91" y="51"/>
                  </a:lnTo>
                  <a:lnTo>
                    <a:pt x="0" y="51"/>
                  </a:lnTo>
                  <a:lnTo>
                    <a:pt x="0" y="102"/>
                  </a:lnTo>
                  <a:lnTo>
                    <a:pt x="46" y="102"/>
                  </a:lnTo>
                  <a:lnTo>
                    <a:pt x="0" y="5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68" name="Freeform 43"/>
            <p:cNvSpPr>
              <a:spLocks/>
            </p:cNvSpPr>
            <p:nvPr/>
          </p:nvSpPr>
          <p:spPr bwMode="auto">
            <a:xfrm>
              <a:off x="4469" y="3587"/>
              <a:ext cx="15" cy="139"/>
            </a:xfrm>
            <a:custGeom>
              <a:avLst/>
              <a:gdLst>
                <a:gd name="T0" fmla="*/ 0 w 91"/>
                <a:gd name="T1" fmla="*/ 0 h 969"/>
                <a:gd name="T2" fmla="*/ 0 w 91"/>
                <a:gd name="T3" fmla="*/ 0 h 969"/>
                <a:gd name="T4" fmla="*/ 0 w 91"/>
                <a:gd name="T5" fmla="*/ 0 h 969"/>
                <a:gd name="T6" fmla="*/ 0 w 91"/>
                <a:gd name="T7" fmla="*/ 0 h 969"/>
                <a:gd name="T8" fmla="*/ 0 w 91"/>
                <a:gd name="T9" fmla="*/ 0 h 969"/>
                <a:gd name="T10" fmla="*/ 0 w 91"/>
                <a:gd name="T11" fmla="*/ 0 h 969"/>
                <a:gd name="T12" fmla="*/ 0 w 91"/>
                <a:gd name="T13" fmla="*/ 0 h 969"/>
                <a:gd name="T14" fmla="*/ 0 w 91"/>
                <a:gd name="T15" fmla="*/ 0 h 969"/>
                <a:gd name="T16" fmla="*/ 0 w 91"/>
                <a:gd name="T17" fmla="*/ 0 h 969"/>
                <a:gd name="T18" fmla="*/ 0 w 91"/>
                <a:gd name="T19" fmla="*/ 0 h 9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969"/>
                <a:gd name="T32" fmla="*/ 91 w 91"/>
                <a:gd name="T33" fmla="*/ 969 h 9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969">
                  <a:moveTo>
                    <a:pt x="46" y="0"/>
                  </a:moveTo>
                  <a:lnTo>
                    <a:pt x="0" y="51"/>
                  </a:lnTo>
                  <a:lnTo>
                    <a:pt x="0" y="969"/>
                  </a:lnTo>
                  <a:lnTo>
                    <a:pt x="91" y="969"/>
                  </a:lnTo>
                  <a:lnTo>
                    <a:pt x="91" y="51"/>
                  </a:lnTo>
                  <a:lnTo>
                    <a:pt x="46" y="101"/>
                  </a:lnTo>
                  <a:lnTo>
                    <a:pt x="46" y="0"/>
                  </a:lnTo>
                  <a:lnTo>
                    <a:pt x="0" y="0"/>
                  </a:lnTo>
                  <a:lnTo>
                    <a:pt x="0" y="51"/>
                  </a:lnTo>
                  <a:lnTo>
                    <a:pt x="46"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69" name="Rectangle 44"/>
            <p:cNvSpPr>
              <a:spLocks noChangeArrowheads="1"/>
            </p:cNvSpPr>
            <p:nvPr/>
          </p:nvSpPr>
          <p:spPr bwMode="auto">
            <a:xfrm>
              <a:off x="4682" y="3529"/>
              <a:ext cx="206" cy="197"/>
            </a:xfrm>
            <a:prstGeom prst="rect">
              <a:avLst/>
            </a:prstGeom>
            <a:solidFill>
              <a:srgbClr val="DC2B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65270" name="Freeform 45"/>
            <p:cNvSpPr>
              <a:spLocks/>
            </p:cNvSpPr>
            <p:nvPr/>
          </p:nvSpPr>
          <p:spPr bwMode="auto">
            <a:xfrm>
              <a:off x="4682" y="3522"/>
              <a:ext cx="213" cy="14"/>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1279" y="51"/>
                  </a:moveTo>
                  <a:lnTo>
                    <a:pt x="1233" y="0"/>
                  </a:lnTo>
                  <a:lnTo>
                    <a:pt x="0" y="0"/>
                  </a:lnTo>
                  <a:lnTo>
                    <a:pt x="0" y="102"/>
                  </a:lnTo>
                  <a:lnTo>
                    <a:pt x="1233" y="102"/>
                  </a:lnTo>
                  <a:lnTo>
                    <a:pt x="1188" y="51"/>
                  </a:lnTo>
                  <a:lnTo>
                    <a:pt x="1279" y="51"/>
                  </a:lnTo>
                  <a:lnTo>
                    <a:pt x="1279" y="0"/>
                  </a:lnTo>
                  <a:lnTo>
                    <a:pt x="1233" y="0"/>
                  </a:lnTo>
                  <a:lnTo>
                    <a:pt x="1279" y="5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71" name="Freeform 46"/>
            <p:cNvSpPr>
              <a:spLocks/>
            </p:cNvSpPr>
            <p:nvPr/>
          </p:nvSpPr>
          <p:spPr bwMode="auto">
            <a:xfrm>
              <a:off x="4880" y="3529"/>
              <a:ext cx="15" cy="204"/>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1429"/>
                  </a:moveTo>
                  <a:lnTo>
                    <a:pt x="91" y="1378"/>
                  </a:lnTo>
                  <a:lnTo>
                    <a:pt x="91" y="0"/>
                  </a:lnTo>
                  <a:lnTo>
                    <a:pt x="0" y="0"/>
                  </a:lnTo>
                  <a:lnTo>
                    <a:pt x="0" y="1378"/>
                  </a:lnTo>
                  <a:lnTo>
                    <a:pt x="45" y="1327"/>
                  </a:lnTo>
                  <a:lnTo>
                    <a:pt x="45" y="1429"/>
                  </a:lnTo>
                  <a:lnTo>
                    <a:pt x="91" y="1429"/>
                  </a:lnTo>
                  <a:lnTo>
                    <a:pt x="91" y="1378"/>
                  </a:lnTo>
                  <a:lnTo>
                    <a:pt x="45" y="142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72" name="Freeform 47"/>
            <p:cNvSpPr>
              <a:spLocks/>
            </p:cNvSpPr>
            <p:nvPr/>
          </p:nvSpPr>
          <p:spPr bwMode="auto">
            <a:xfrm>
              <a:off x="4674" y="3718"/>
              <a:ext cx="214" cy="15"/>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5" y="102"/>
                  </a:lnTo>
                  <a:lnTo>
                    <a:pt x="1278" y="102"/>
                  </a:lnTo>
                  <a:lnTo>
                    <a:pt x="1278" y="0"/>
                  </a:lnTo>
                  <a:lnTo>
                    <a:pt x="45" y="0"/>
                  </a:lnTo>
                  <a:lnTo>
                    <a:pt x="91" y="51"/>
                  </a:lnTo>
                  <a:lnTo>
                    <a:pt x="0" y="51"/>
                  </a:lnTo>
                  <a:lnTo>
                    <a:pt x="0" y="102"/>
                  </a:lnTo>
                  <a:lnTo>
                    <a:pt x="45" y="102"/>
                  </a:lnTo>
                  <a:lnTo>
                    <a:pt x="0" y="5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73" name="Freeform 48"/>
            <p:cNvSpPr>
              <a:spLocks/>
            </p:cNvSpPr>
            <p:nvPr/>
          </p:nvSpPr>
          <p:spPr bwMode="auto">
            <a:xfrm>
              <a:off x="4674" y="3522"/>
              <a:ext cx="16" cy="204"/>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0"/>
                  </a:moveTo>
                  <a:lnTo>
                    <a:pt x="0" y="51"/>
                  </a:lnTo>
                  <a:lnTo>
                    <a:pt x="0" y="1429"/>
                  </a:lnTo>
                  <a:lnTo>
                    <a:pt x="91" y="1429"/>
                  </a:lnTo>
                  <a:lnTo>
                    <a:pt x="91" y="51"/>
                  </a:lnTo>
                  <a:lnTo>
                    <a:pt x="45" y="102"/>
                  </a:lnTo>
                  <a:lnTo>
                    <a:pt x="45" y="0"/>
                  </a:lnTo>
                  <a:lnTo>
                    <a:pt x="0" y="0"/>
                  </a:lnTo>
                  <a:lnTo>
                    <a:pt x="0" y="51"/>
                  </a:lnTo>
                  <a:lnTo>
                    <a:pt x="45"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74" name="Rectangle 49"/>
            <p:cNvSpPr>
              <a:spLocks noChangeArrowheads="1"/>
            </p:cNvSpPr>
            <p:nvPr/>
          </p:nvSpPr>
          <p:spPr bwMode="auto">
            <a:xfrm>
              <a:off x="4888" y="3660"/>
              <a:ext cx="205" cy="66"/>
            </a:xfrm>
            <a:prstGeom prst="rect">
              <a:avLst/>
            </a:prstGeom>
            <a:solidFill>
              <a:srgbClr val="DC2B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65275" name="Freeform 50"/>
            <p:cNvSpPr>
              <a:spLocks/>
            </p:cNvSpPr>
            <p:nvPr/>
          </p:nvSpPr>
          <p:spPr bwMode="auto">
            <a:xfrm>
              <a:off x="4880" y="3653"/>
              <a:ext cx="213" cy="14"/>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91" y="51"/>
                  </a:moveTo>
                  <a:lnTo>
                    <a:pt x="45" y="102"/>
                  </a:lnTo>
                  <a:lnTo>
                    <a:pt x="1278" y="102"/>
                  </a:lnTo>
                  <a:lnTo>
                    <a:pt x="1278" y="0"/>
                  </a:lnTo>
                  <a:lnTo>
                    <a:pt x="45" y="0"/>
                  </a:lnTo>
                  <a:lnTo>
                    <a:pt x="0" y="51"/>
                  </a:lnTo>
                  <a:lnTo>
                    <a:pt x="45" y="0"/>
                  </a:lnTo>
                  <a:lnTo>
                    <a:pt x="0" y="0"/>
                  </a:lnTo>
                  <a:lnTo>
                    <a:pt x="0" y="51"/>
                  </a:lnTo>
                  <a:lnTo>
                    <a:pt x="91" y="5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76" name="Freeform 51"/>
            <p:cNvSpPr>
              <a:spLocks/>
            </p:cNvSpPr>
            <p:nvPr/>
          </p:nvSpPr>
          <p:spPr bwMode="auto">
            <a:xfrm>
              <a:off x="4880" y="3660"/>
              <a:ext cx="15" cy="73"/>
            </a:xfrm>
            <a:custGeom>
              <a:avLst/>
              <a:gdLst>
                <a:gd name="T0" fmla="*/ 0 w 91"/>
                <a:gd name="T1" fmla="*/ 0 h 510"/>
                <a:gd name="T2" fmla="*/ 0 w 91"/>
                <a:gd name="T3" fmla="*/ 0 h 510"/>
                <a:gd name="T4" fmla="*/ 0 w 91"/>
                <a:gd name="T5" fmla="*/ 0 h 510"/>
                <a:gd name="T6" fmla="*/ 0 w 91"/>
                <a:gd name="T7" fmla="*/ 0 h 510"/>
                <a:gd name="T8" fmla="*/ 0 w 91"/>
                <a:gd name="T9" fmla="*/ 0 h 510"/>
                <a:gd name="T10" fmla="*/ 0 w 91"/>
                <a:gd name="T11" fmla="*/ 0 h 510"/>
                <a:gd name="T12" fmla="*/ 0 w 91"/>
                <a:gd name="T13" fmla="*/ 0 h 510"/>
                <a:gd name="T14" fmla="*/ 0 w 91"/>
                <a:gd name="T15" fmla="*/ 0 h 510"/>
                <a:gd name="T16" fmla="*/ 0 w 91"/>
                <a:gd name="T17" fmla="*/ 0 h 510"/>
                <a:gd name="T18" fmla="*/ 0 w 91"/>
                <a:gd name="T19" fmla="*/ 0 h 5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510"/>
                <a:gd name="T32" fmla="*/ 91 w 91"/>
                <a:gd name="T33" fmla="*/ 510 h 5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510">
                  <a:moveTo>
                    <a:pt x="45" y="408"/>
                  </a:moveTo>
                  <a:lnTo>
                    <a:pt x="91" y="459"/>
                  </a:lnTo>
                  <a:lnTo>
                    <a:pt x="91" y="0"/>
                  </a:lnTo>
                  <a:lnTo>
                    <a:pt x="0" y="0"/>
                  </a:lnTo>
                  <a:lnTo>
                    <a:pt x="0" y="459"/>
                  </a:lnTo>
                  <a:lnTo>
                    <a:pt x="45" y="510"/>
                  </a:lnTo>
                  <a:lnTo>
                    <a:pt x="0" y="459"/>
                  </a:lnTo>
                  <a:lnTo>
                    <a:pt x="0" y="510"/>
                  </a:lnTo>
                  <a:lnTo>
                    <a:pt x="45" y="510"/>
                  </a:lnTo>
                  <a:lnTo>
                    <a:pt x="45" y="40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77" name="Freeform 52"/>
            <p:cNvSpPr>
              <a:spLocks/>
            </p:cNvSpPr>
            <p:nvPr/>
          </p:nvSpPr>
          <p:spPr bwMode="auto">
            <a:xfrm>
              <a:off x="4888" y="3718"/>
              <a:ext cx="213" cy="15"/>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1187" y="51"/>
                  </a:moveTo>
                  <a:lnTo>
                    <a:pt x="1233" y="0"/>
                  </a:lnTo>
                  <a:lnTo>
                    <a:pt x="0" y="0"/>
                  </a:lnTo>
                  <a:lnTo>
                    <a:pt x="0" y="102"/>
                  </a:lnTo>
                  <a:lnTo>
                    <a:pt x="1233" y="102"/>
                  </a:lnTo>
                  <a:lnTo>
                    <a:pt x="1279" y="51"/>
                  </a:lnTo>
                  <a:lnTo>
                    <a:pt x="1233" y="102"/>
                  </a:lnTo>
                  <a:lnTo>
                    <a:pt x="1279" y="102"/>
                  </a:lnTo>
                  <a:lnTo>
                    <a:pt x="1279" y="51"/>
                  </a:lnTo>
                  <a:lnTo>
                    <a:pt x="1187" y="5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78" name="Freeform 53"/>
            <p:cNvSpPr>
              <a:spLocks/>
            </p:cNvSpPr>
            <p:nvPr/>
          </p:nvSpPr>
          <p:spPr bwMode="auto">
            <a:xfrm>
              <a:off x="5085" y="3653"/>
              <a:ext cx="16" cy="73"/>
            </a:xfrm>
            <a:custGeom>
              <a:avLst/>
              <a:gdLst>
                <a:gd name="T0" fmla="*/ 0 w 92"/>
                <a:gd name="T1" fmla="*/ 0 h 510"/>
                <a:gd name="T2" fmla="*/ 0 w 92"/>
                <a:gd name="T3" fmla="*/ 0 h 510"/>
                <a:gd name="T4" fmla="*/ 0 w 92"/>
                <a:gd name="T5" fmla="*/ 0 h 510"/>
                <a:gd name="T6" fmla="*/ 0 w 92"/>
                <a:gd name="T7" fmla="*/ 0 h 510"/>
                <a:gd name="T8" fmla="*/ 0 w 92"/>
                <a:gd name="T9" fmla="*/ 0 h 510"/>
                <a:gd name="T10" fmla="*/ 0 w 92"/>
                <a:gd name="T11" fmla="*/ 0 h 510"/>
                <a:gd name="T12" fmla="*/ 0 w 92"/>
                <a:gd name="T13" fmla="*/ 0 h 510"/>
                <a:gd name="T14" fmla="*/ 0 w 92"/>
                <a:gd name="T15" fmla="*/ 0 h 510"/>
                <a:gd name="T16" fmla="*/ 0 w 92"/>
                <a:gd name="T17" fmla="*/ 0 h 510"/>
                <a:gd name="T18" fmla="*/ 0 w 92"/>
                <a:gd name="T19" fmla="*/ 0 h 5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510"/>
                <a:gd name="T32" fmla="*/ 92 w 92"/>
                <a:gd name="T33" fmla="*/ 510 h 5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510">
                  <a:moveTo>
                    <a:pt x="46" y="102"/>
                  </a:moveTo>
                  <a:lnTo>
                    <a:pt x="0" y="51"/>
                  </a:lnTo>
                  <a:lnTo>
                    <a:pt x="0" y="510"/>
                  </a:lnTo>
                  <a:lnTo>
                    <a:pt x="92" y="510"/>
                  </a:lnTo>
                  <a:lnTo>
                    <a:pt x="92" y="51"/>
                  </a:lnTo>
                  <a:lnTo>
                    <a:pt x="46" y="0"/>
                  </a:lnTo>
                  <a:lnTo>
                    <a:pt x="92" y="51"/>
                  </a:lnTo>
                  <a:lnTo>
                    <a:pt x="92" y="0"/>
                  </a:lnTo>
                  <a:lnTo>
                    <a:pt x="46" y="0"/>
                  </a:lnTo>
                  <a:lnTo>
                    <a:pt x="46" y="10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79" name="Rectangle 54"/>
            <p:cNvSpPr>
              <a:spLocks noChangeArrowheads="1"/>
            </p:cNvSpPr>
            <p:nvPr/>
          </p:nvSpPr>
          <p:spPr bwMode="auto">
            <a:xfrm>
              <a:off x="5093" y="3595"/>
              <a:ext cx="205" cy="131"/>
            </a:xfrm>
            <a:prstGeom prst="rect">
              <a:avLst/>
            </a:prstGeom>
            <a:solidFill>
              <a:srgbClr val="DC2B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de-CH" altLang="en-US" sz="1800">
                <a:solidFill>
                  <a:srgbClr val="000000"/>
                </a:solidFill>
              </a:endParaRPr>
            </a:p>
          </p:txBody>
        </p:sp>
        <p:sp>
          <p:nvSpPr>
            <p:cNvPr id="265280" name="Freeform 55"/>
            <p:cNvSpPr>
              <a:spLocks/>
            </p:cNvSpPr>
            <p:nvPr/>
          </p:nvSpPr>
          <p:spPr bwMode="auto">
            <a:xfrm>
              <a:off x="5093" y="3587"/>
              <a:ext cx="213" cy="15"/>
            </a:xfrm>
            <a:custGeom>
              <a:avLst/>
              <a:gdLst>
                <a:gd name="T0" fmla="*/ 0 w 1278"/>
                <a:gd name="T1" fmla="*/ 0 h 101"/>
                <a:gd name="T2" fmla="*/ 0 w 1278"/>
                <a:gd name="T3" fmla="*/ 0 h 101"/>
                <a:gd name="T4" fmla="*/ 0 w 1278"/>
                <a:gd name="T5" fmla="*/ 0 h 101"/>
                <a:gd name="T6" fmla="*/ 0 w 1278"/>
                <a:gd name="T7" fmla="*/ 0 h 101"/>
                <a:gd name="T8" fmla="*/ 0 w 1278"/>
                <a:gd name="T9" fmla="*/ 0 h 101"/>
                <a:gd name="T10" fmla="*/ 0 w 1278"/>
                <a:gd name="T11" fmla="*/ 0 h 101"/>
                <a:gd name="T12" fmla="*/ 0 w 1278"/>
                <a:gd name="T13" fmla="*/ 0 h 101"/>
                <a:gd name="T14" fmla="*/ 0 w 1278"/>
                <a:gd name="T15" fmla="*/ 0 h 101"/>
                <a:gd name="T16" fmla="*/ 0 w 1278"/>
                <a:gd name="T17" fmla="*/ 0 h 101"/>
                <a:gd name="T18" fmla="*/ 0 w 1278"/>
                <a:gd name="T19" fmla="*/ 0 h 1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1"/>
                <a:gd name="T32" fmla="*/ 1278 w 1278"/>
                <a:gd name="T33" fmla="*/ 101 h 10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1">
                  <a:moveTo>
                    <a:pt x="1278" y="51"/>
                  </a:moveTo>
                  <a:lnTo>
                    <a:pt x="1233" y="0"/>
                  </a:lnTo>
                  <a:lnTo>
                    <a:pt x="0" y="0"/>
                  </a:lnTo>
                  <a:lnTo>
                    <a:pt x="0" y="101"/>
                  </a:lnTo>
                  <a:lnTo>
                    <a:pt x="1233" y="101"/>
                  </a:lnTo>
                  <a:lnTo>
                    <a:pt x="1186" y="51"/>
                  </a:lnTo>
                  <a:lnTo>
                    <a:pt x="1278" y="51"/>
                  </a:lnTo>
                  <a:lnTo>
                    <a:pt x="1278" y="0"/>
                  </a:lnTo>
                  <a:lnTo>
                    <a:pt x="1233" y="0"/>
                  </a:lnTo>
                  <a:lnTo>
                    <a:pt x="1278" y="5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81" name="Freeform 56"/>
            <p:cNvSpPr>
              <a:spLocks/>
            </p:cNvSpPr>
            <p:nvPr/>
          </p:nvSpPr>
          <p:spPr bwMode="auto">
            <a:xfrm>
              <a:off x="5291" y="3595"/>
              <a:ext cx="15" cy="138"/>
            </a:xfrm>
            <a:custGeom>
              <a:avLst/>
              <a:gdLst>
                <a:gd name="T0" fmla="*/ 0 w 92"/>
                <a:gd name="T1" fmla="*/ 0 h 969"/>
                <a:gd name="T2" fmla="*/ 0 w 92"/>
                <a:gd name="T3" fmla="*/ 0 h 969"/>
                <a:gd name="T4" fmla="*/ 0 w 92"/>
                <a:gd name="T5" fmla="*/ 0 h 969"/>
                <a:gd name="T6" fmla="*/ 0 w 92"/>
                <a:gd name="T7" fmla="*/ 0 h 969"/>
                <a:gd name="T8" fmla="*/ 0 w 92"/>
                <a:gd name="T9" fmla="*/ 0 h 969"/>
                <a:gd name="T10" fmla="*/ 0 w 92"/>
                <a:gd name="T11" fmla="*/ 0 h 969"/>
                <a:gd name="T12" fmla="*/ 0 w 92"/>
                <a:gd name="T13" fmla="*/ 0 h 969"/>
                <a:gd name="T14" fmla="*/ 0 w 92"/>
                <a:gd name="T15" fmla="*/ 0 h 969"/>
                <a:gd name="T16" fmla="*/ 0 w 92"/>
                <a:gd name="T17" fmla="*/ 0 h 969"/>
                <a:gd name="T18" fmla="*/ 0 w 92"/>
                <a:gd name="T19" fmla="*/ 0 h 9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969"/>
                <a:gd name="T32" fmla="*/ 92 w 92"/>
                <a:gd name="T33" fmla="*/ 969 h 9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969">
                  <a:moveTo>
                    <a:pt x="47" y="969"/>
                  </a:moveTo>
                  <a:lnTo>
                    <a:pt x="92" y="918"/>
                  </a:lnTo>
                  <a:lnTo>
                    <a:pt x="92" y="0"/>
                  </a:lnTo>
                  <a:lnTo>
                    <a:pt x="0" y="0"/>
                  </a:lnTo>
                  <a:lnTo>
                    <a:pt x="0" y="918"/>
                  </a:lnTo>
                  <a:lnTo>
                    <a:pt x="47" y="867"/>
                  </a:lnTo>
                  <a:lnTo>
                    <a:pt x="47" y="969"/>
                  </a:lnTo>
                  <a:lnTo>
                    <a:pt x="92" y="969"/>
                  </a:lnTo>
                  <a:lnTo>
                    <a:pt x="92" y="918"/>
                  </a:lnTo>
                  <a:lnTo>
                    <a:pt x="47" y="96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82" name="Freeform 57"/>
            <p:cNvSpPr>
              <a:spLocks/>
            </p:cNvSpPr>
            <p:nvPr/>
          </p:nvSpPr>
          <p:spPr bwMode="auto">
            <a:xfrm>
              <a:off x="5085" y="3718"/>
              <a:ext cx="213" cy="15"/>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0" y="51"/>
                  </a:moveTo>
                  <a:lnTo>
                    <a:pt x="46" y="102"/>
                  </a:lnTo>
                  <a:lnTo>
                    <a:pt x="1279" y="102"/>
                  </a:lnTo>
                  <a:lnTo>
                    <a:pt x="1279" y="0"/>
                  </a:lnTo>
                  <a:lnTo>
                    <a:pt x="46" y="0"/>
                  </a:lnTo>
                  <a:lnTo>
                    <a:pt x="92" y="51"/>
                  </a:lnTo>
                  <a:lnTo>
                    <a:pt x="0" y="51"/>
                  </a:lnTo>
                  <a:lnTo>
                    <a:pt x="0" y="102"/>
                  </a:lnTo>
                  <a:lnTo>
                    <a:pt x="46" y="102"/>
                  </a:lnTo>
                  <a:lnTo>
                    <a:pt x="0" y="5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83" name="Freeform 58"/>
            <p:cNvSpPr>
              <a:spLocks/>
            </p:cNvSpPr>
            <p:nvPr/>
          </p:nvSpPr>
          <p:spPr bwMode="auto">
            <a:xfrm>
              <a:off x="5085" y="3587"/>
              <a:ext cx="16" cy="139"/>
            </a:xfrm>
            <a:custGeom>
              <a:avLst/>
              <a:gdLst>
                <a:gd name="T0" fmla="*/ 0 w 92"/>
                <a:gd name="T1" fmla="*/ 0 h 969"/>
                <a:gd name="T2" fmla="*/ 0 w 92"/>
                <a:gd name="T3" fmla="*/ 0 h 969"/>
                <a:gd name="T4" fmla="*/ 0 w 92"/>
                <a:gd name="T5" fmla="*/ 0 h 969"/>
                <a:gd name="T6" fmla="*/ 0 w 92"/>
                <a:gd name="T7" fmla="*/ 0 h 969"/>
                <a:gd name="T8" fmla="*/ 0 w 92"/>
                <a:gd name="T9" fmla="*/ 0 h 969"/>
                <a:gd name="T10" fmla="*/ 0 w 92"/>
                <a:gd name="T11" fmla="*/ 0 h 969"/>
                <a:gd name="T12" fmla="*/ 0 w 92"/>
                <a:gd name="T13" fmla="*/ 0 h 969"/>
                <a:gd name="T14" fmla="*/ 0 w 92"/>
                <a:gd name="T15" fmla="*/ 0 h 969"/>
                <a:gd name="T16" fmla="*/ 0 w 92"/>
                <a:gd name="T17" fmla="*/ 0 h 969"/>
                <a:gd name="T18" fmla="*/ 0 w 92"/>
                <a:gd name="T19" fmla="*/ 0 h 9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969"/>
                <a:gd name="T32" fmla="*/ 92 w 92"/>
                <a:gd name="T33" fmla="*/ 969 h 9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969">
                  <a:moveTo>
                    <a:pt x="46" y="0"/>
                  </a:moveTo>
                  <a:lnTo>
                    <a:pt x="0" y="51"/>
                  </a:lnTo>
                  <a:lnTo>
                    <a:pt x="0" y="969"/>
                  </a:lnTo>
                  <a:lnTo>
                    <a:pt x="92" y="969"/>
                  </a:lnTo>
                  <a:lnTo>
                    <a:pt x="92" y="51"/>
                  </a:lnTo>
                  <a:lnTo>
                    <a:pt x="46" y="101"/>
                  </a:lnTo>
                  <a:lnTo>
                    <a:pt x="46" y="0"/>
                  </a:lnTo>
                  <a:lnTo>
                    <a:pt x="0" y="0"/>
                  </a:lnTo>
                  <a:lnTo>
                    <a:pt x="0" y="51"/>
                  </a:lnTo>
                  <a:lnTo>
                    <a:pt x="46"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84" name="Rectangle 59"/>
            <p:cNvSpPr>
              <a:spLocks noChangeArrowheads="1"/>
            </p:cNvSpPr>
            <p:nvPr/>
          </p:nvSpPr>
          <p:spPr bwMode="auto">
            <a:xfrm>
              <a:off x="3787" y="3785"/>
              <a:ext cx="98"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r>
                <a:rPr lang="en-US" altLang="en-US" sz="2200">
                  <a:solidFill>
                    <a:srgbClr val="000000"/>
                  </a:solidFill>
                  <a:latin typeface="AvantGarde Bk BT"/>
                </a:rPr>
                <a:t>0</a:t>
              </a:r>
              <a:endParaRPr lang="en-US" altLang="en-US" sz="1800">
                <a:solidFill>
                  <a:srgbClr val="000000"/>
                </a:solidFill>
                <a:latin typeface="Tahoma" panose="020B0604030504040204" pitchFamily="34" charset="0"/>
              </a:endParaRPr>
            </a:p>
          </p:txBody>
        </p:sp>
        <p:sp>
          <p:nvSpPr>
            <p:cNvPr id="265285" name="Rectangle 60"/>
            <p:cNvSpPr>
              <a:spLocks noChangeArrowheads="1"/>
            </p:cNvSpPr>
            <p:nvPr/>
          </p:nvSpPr>
          <p:spPr bwMode="auto">
            <a:xfrm>
              <a:off x="5230" y="3764"/>
              <a:ext cx="98"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r>
                <a:rPr lang="en-US" altLang="en-US" sz="2200">
                  <a:solidFill>
                    <a:srgbClr val="000000"/>
                  </a:solidFill>
                  <a:latin typeface="AvantGarde Bk BT"/>
                </a:rPr>
                <a:t>2</a:t>
              </a:r>
              <a:endParaRPr lang="en-US" altLang="en-US" sz="1800">
                <a:solidFill>
                  <a:srgbClr val="000000"/>
                </a:solidFill>
                <a:latin typeface="Tahoma" panose="020B0604030504040204" pitchFamily="34" charset="0"/>
              </a:endParaRPr>
            </a:p>
          </p:txBody>
        </p:sp>
        <p:sp>
          <p:nvSpPr>
            <p:cNvPr id="265286" name="Rectangle 61"/>
            <p:cNvSpPr>
              <a:spLocks noChangeArrowheads="1"/>
            </p:cNvSpPr>
            <p:nvPr/>
          </p:nvSpPr>
          <p:spPr bwMode="auto">
            <a:xfrm>
              <a:off x="5333" y="3746"/>
              <a:ext cx="97"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r>
                <a:rPr lang="en-US" altLang="en-US" sz="2200">
                  <a:solidFill>
                    <a:srgbClr val="000000"/>
                  </a:solidFill>
                  <a:latin typeface="Symbol" panose="05050102010706020507" pitchFamily="18" charset="2"/>
                </a:rPr>
                <a:t>p</a:t>
              </a:r>
              <a:endParaRPr lang="en-US" altLang="en-US" sz="1800">
                <a:solidFill>
                  <a:srgbClr val="000000"/>
                </a:solidFill>
                <a:latin typeface="Tahoma" panose="020B0604030504040204" pitchFamily="34" charset="0"/>
              </a:endParaRPr>
            </a:p>
          </p:txBody>
        </p:sp>
      </p:grpSp>
      <p:sp>
        <p:nvSpPr>
          <p:cNvPr id="3546174" name="Freeform 62"/>
          <p:cNvSpPr>
            <a:spLocks/>
          </p:cNvSpPr>
          <p:nvPr/>
        </p:nvSpPr>
        <p:spPr bwMode="auto">
          <a:xfrm>
            <a:off x="6608763" y="5991225"/>
            <a:ext cx="125412" cy="109538"/>
          </a:xfrm>
          <a:custGeom>
            <a:avLst/>
            <a:gdLst>
              <a:gd name="T0" fmla="*/ 2147483646 w 477"/>
              <a:gd name="T1" fmla="*/ 2147483646 h 485"/>
              <a:gd name="T2" fmla="*/ 2147483646 w 477"/>
              <a:gd name="T3" fmla="*/ 0 h 485"/>
              <a:gd name="T4" fmla="*/ 0 w 477"/>
              <a:gd name="T5" fmla="*/ 2147483646 h 485"/>
              <a:gd name="T6" fmla="*/ 2147483646 w 477"/>
              <a:gd name="T7" fmla="*/ 2147483646 h 485"/>
              <a:gd name="T8" fmla="*/ 2147483646 w 477"/>
              <a:gd name="T9" fmla="*/ 0 h 485"/>
              <a:gd name="T10" fmla="*/ 2147483646 w 477"/>
              <a:gd name="T11" fmla="*/ 2147483646 h 485"/>
              <a:gd name="T12" fmla="*/ 0 60000 65536"/>
              <a:gd name="T13" fmla="*/ 0 60000 65536"/>
              <a:gd name="T14" fmla="*/ 0 60000 65536"/>
              <a:gd name="T15" fmla="*/ 0 60000 65536"/>
              <a:gd name="T16" fmla="*/ 0 60000 65536"/>
              <a:gd name="T17" fmla="*/ 0 60000 65536"/>
              <a:gd name="T18" fmla="*/ 0 w 477"/>
              <a:gd name="T19" fmla="*/ 0 h 485"/>
              <a:gd name="T20" fmla="*/ 477 w 477"/>
              <a:gd name="T21" fmla="*/ 485 h 485"/>
            </a:gdLst>
            <a:ahLst/>
            <a:cxnLst>
              <a:cxn ang="T12">
                <a:pos x="T0" y="T1"/>
              </a:cxn>
              <a:cxn ang="T13">
                <a:pos x="T2" y="T3"/>
              </a:cxn>
              <a:cxn ang="T14">
                <a:pos x="T4" y="T5"/>
              </a:cxn>
              <a:cxn ang="T15">
                <a:pos x="T6" y="T7"/>
              </a:cxn>
              <a:cxn ang="T16">
                <a:pos x="T8" y="T9"/>
              </a:cxn>
              <a:cxn ang="T17">
                <a:pos x="T10" y="T11"/>
              </a:cxn>
            </a:cxnLst>
            <a:rect l="T18" t="T19" r="T20" b="T21"/>
            <a:pathLst>
              <a:path w="477" h="485">
                <a:moveTo>
                  <a:pt x="477" y="485"/>
                </a:moveTo>
                <a:lnTo>
                  <a:pt x="239" y="0"/>
                </a:lnTo>
                <a:lnTo>
                  <a:pt x="0" y="485"/>
                </a:lnTo>
                <a:lnTo>
                  <a:pt x="477" y="485"/>
                </a:lnTo>
                <a:lnTo>
                  <a:pt x="239" y="0"/>
                </a:lnTo>
                <a:lnTo>
                  <a:pt x="477" y="48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46175" name="Freeform 63"/>
          <p:cNvSpPr>
            <a:spLocks/>
          </p:cNvSpPr>
          <p:nvPr/>
        </p:nvSpPr>
        <p:spPr bwMode="auto">
          <a:xfrm>
            <a:off x="6659563" y="6091238"/>
            <a:ext cx="23812" cy="176212"/>
          </a:xfrm>
          <a:custGeom>
            <a:avLst/>
            <a:gdLst>
              <a:gd name="T0" fmla="*/ 2147483646 w 92"/>
              <a:gd name="T1" fmla="*/ 2147483646 h 775"/>
              <a:gd name="T2" fmla="*/ 2147483646 w 92"/>
              <a:gd name="T3" fmla="*/ 2147483646 h 775"/>
              <a:gd name="T4" fmla="*/ 2147483646 w 92"/>
              <a:gd name="T5" fmla="*/ 0 h 775"/>
              <a:gd name="T6" fmla="*/ 0 w 92"/>
              <a:gd name="T7" fmla="*/ 0 h 775"/>
              <a:gd name="T8" fmla="*/ 0 w 92"/>
              <a:gd name="T9" fmla="*/ 2147483646 h 775"/>
              <a:gd name="T10" fmla="*/ 2147483646 w 92"/>
              <a:gd name="T11" fmla="*/ 2147483646 h 775"/>
              <a:gd name="T12" fmla="*/ 0 60000 65536"/>
              <a:gd name="T13" fmla="*/ 0 60000 65536"/>
              <a:gd name="T14" fmla="*/ 0 60000 65536"/>
              <a:gd name="T15" fmla="*/ 0 60000 65536"/>
              <a:gd name="T16" fmla="*/ 0 60000 65536"/>
              <a:gd name="T17" fmla="*/ 0 60000 65536"/>
              <a:gd name="T18" fmla="*/ 0 w 92"/>
              <a:gd name="T19" fmla="*/ 0 h 775"/>
              <a:gd name="T20" fmla="*/ 92 w 92"/>
              <a:gd name="T21" fmla="*/ 775 h 775"/>
            </a:gdLst>
            <a:ahLst/>
            <a:cxnLst>
              <a:cxn ang="T12">
                <a:pos x="T0" y="T1"/>
              </a:cxn>
              <a:cxn ang="T13">
                <a:pos x="T2" y="T3"/>
              </a:cxn>
              <a:cxn ang="T14">
                <a:pos x="T4" y="T5"/>
              </a:cxn>
              <a:cxn ang="T15">
                <a:pos x="T6" y="T7"/>
              </a:cxn>
              <a:cxn ang="T16">
                <a:pos x="T8" y="T9"/>
              </a:cxn>
              <a:cxn ang="T17">
                <a:pos x="T10" y="T11"/>
              </a:cxn>
            </a:cxnLst>
            <a:rect l="T18" t="T19" r="T20" b="T21"/>
            <a:pathLst>
              <a:path w="92" h="775">
                <a:moveTo>
                  <a:pt x="47" y="775"/>
                </a:moveTo>
                <a:lnTo>
                  <a:pt x="92" y="775"/>
                </a:lnTo>
                <a:lnTo>
                  <a:pt x="92" y="0"/>
                </a:lnTo>
                <a:lnTo>
                  <a:pt x="0" y="0"/>
                </a:lnTo>
                <a:lnTo>
                  <a:pt x="0" y="775"/>
                </a:lnTo>
                <a:lnTo>
                  <a:pt x="47" y="77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4" name="Group 64"/>
          <p:cNvGrpSpPr>
            <a:grpSpLocks/>
          </p:cNvGrpSpPr>
          <p:nvPr/>
        </p:nvGrpSpPr>
        <p:grpSpPr bwMode="auto">
          <a:xfrm rot="-3389670">
            <a:off x="3437731" y="3626645"/>
            <a:ext cx="2625725" cy="4246562"/>
            <a:chOff x="3948" y="1525"/>
            <a:chExt cx="1654" cy="2585"/>
          </a:xfrm>
        </p:grpSpPr>
        <p:sp>
          <p:nvSpPr>
            <p:cNvPr id="265231" name="AutoShape 65"/>
            <p:cNvSpPr>
              <a:spLocks noChangeAspect="1" noChangeArrowheads="1" noTextEdit="1"/>
            </p:cNvSpPr>
            <p:nvPr/>
          </p:nvSpPr>
          <p:spPr bwMode="auto">
            <a:xfrm>
              <a:off x="3948" y="1525"/>
              <a:ext cx="1654" cy="2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65232" name="Freeform 66"/>
            <p:cNvSpPr>
              <a:spLocks/>
            </p:cNvSpPr>
            <p:nvPr/>
          </p:nvSpPr>
          <p:spPr bwMode="auto">
            <a:xfrm>
              <a:off x="4035" y="1532"/>
              <a:ext cx="1438" cy="1378"/>
            </a:xfrm>
            <a:custGeom>
              <a:avLst/>
              <a:gdLst>
                <a:gd name="T0" fmla="*/ 0 w 8629"/>
                <a:gd name="T1" fmla="*/ 0 h 9641"/>
                <a:gd name="T2" fmla="*/ 0 w 8629"/>
                <a:gd name="T3" fmla="*/ 0 h 9641"/>
                <a:gd name="T4" fmla="*/ 0 w 8629"/>
                <a:gd name="T5" fmla="*/ 0 h 9641"/>
                <a:gd name="T6" fmla="*/ 0 w 8629"/>
                <a:gd name="T7" fmla="*/ 0 h 9641"/>
                <a:gd name="T8" fmla="*/ 0 w 8629"/>
                <a:gd name="T9" fmla="*/ 0 h 9641"/>
                <a:gd name="T10" fmla="*/ 0 w 8629"/>
                <a:gd name="T11" fmla="*/ 0 h 9641"/>
                <a:gd name="T12" fmla="*/ 0 w 8629"/>
                <a:gd name="T13" fmla="*/ 0 h 9641"/>
                <a:gd name="T14" fmla="*/ 0 w 8629"/>
                <a:gd name="T15" fmla="*/ 0 h 9641"/>
                <a:gd name="T16" fmla="*/ 0 w 8629"/>
                <a:gd name="T17" fmla="*/ 0 h 9641"/>
                <a:gd name="T18" fmla="*/ 0 w 8629"/>
                <a:gd name="T19" fmla="*/ 0 h 9641"/>
                <a:gd name="T20" fmla="*/ 0 w 8629"/>
                <a:gd name="T21" fmla="*/ 0 h 9641"/>
                <a:gd name="T22" fmla="*/ 0 w 8629"/>
                <a:gd name="T23" fmla="*/ 0 h 9641"/>
                <a:gd name="T24" fmla="*/ 0 w 8629"/>
                <a:gd name="T25" fmla="*/ 0 h 9641"/>
                <a:gd name="T26" fmla="*/ 0 w 8629"/>
                <a:gd name="T27" fmla="*/ 0 h 9641"/>
                <a:gd name="T28" fmla="*/ 0 w 8629"/>
                <a:gd name="T29" fmla="*/ 0 h 9641"/>
                <a:gd name="T30" fmla="*/ 0 w 8629"/>
                <a:gd name="T31" fmla="*/ 0 h 9641"/>
                <a:gd name="T32" fmla="*/ 0 w 8629"/>
                <a:gd name="T33" fmla="*/ 0 h 9641"/>
                <a:gd name="T34" fmla="*/ 0 w 8629"/>
                <a:gd name="T35" fmla="*/ 0 h 9641"/>
                <a:gd name="T36" fmla="*/ 0 w 8629"/>
                <a:gd name="T37" fmla="*/ 0 h 9641"/>
                <a:gd name="T38" fmla="*/ 0 w 8629"/>
                <a:gd name="T39" fmla="*/ 0 h 9641"/>
                <a:gd name="T40" fmla="*/ 0 w 8629"/>
                <a:gd name="T41" fmla="*/ 0 h 9641"/>
                <a:gd name="T42" fmla="*/ 0 w 8629"/>
                <a:gd name="T43" fmla="*/ 0 h 9641"/>
                <a:gd name="T44" fmla="*/ 0 w 8629"/>
                <a:gd name="T45" fmla="*/ 0 h 9641"/>
                <a:gd name="T46" fmla="*/ 0 w 8629"/>
                <a:gd name="T47" fmla="*/ 0 h 9641"/>
                <a:gd name="T48" fmla="*/ 0 w 8629"/>
                <a:gd name="T49" fmla="*/ 0 h 9641"/>
                <a:gd name="T50" fmla="*/ 0 w 8629"/>
                <a:gd name="T51" fmla="*/ 0 h 9641"/>
                <a:gd name="T52" fmla="*/ 0 w 8629"/>
                <a:gd name="T53" fmla="*/ 0 h 9641"/>
                <a:gd name="T54" fmla="*/ 0 w 8629"/>
                <a:gd name="T55" fmla="*/ 0 h 9641"/>
                <a:gd name="T56" fmla="*/ 0 w 8629"/>
                <a:gd name="T57" fmla="*/ 0 h 9641"/>
                <a:gd name="T58" fmla="*/ 0 w 8629"/>
                <a:gd name="T59" fmla="*/ 0 h 9641"/>
                <a:gd name="T60" fmla="*/ 0 w 8629"/>
                <a:gd name="T61" fmla="*/ 0 h 9641"/>
                <a:gd name="T62" fmla="*/ 0 w 8629"/>
                <a:gd name="T63" fmla="*/ 0 h 9641"/>
                <a:gd name="T64" fmla="*/ 0 w 8629"/>
                <a:gd name="T65" fmla="*/ 0 h 9641"/>
                <a:gd name="T66" fmla="*/ 0 w 8629"/>
                <a:gd name="T67" fmla="*/ 0 h 9641"/>
                <a:gd name="T68" fmla="*/ 0 w 8629"/>
                <a:gd name="T69" fmla="*/ 0 h 9641"/>
                <a:gd name="T70" fmla="*/ 0 w 8629"/>
                <a:gd name="T71" fmla="*/ 0 h 9641"/>
                <a:gd name="T72" fmla="*/ 0 w 8629"/>
                <a:gd name="T73" fmla="*/ 0 h 9641"/>
                <a:gd name="T74" fmla="*/ 0 w 8629"/>
                <a:gd name="T75" fmla="*/ 0 h 9641"/>
                <a:gd name="T76" fmla="*/ 0 w 8629"/>
                <a:gd name="T77" fmla="*/ 0 h 9641"/>
                <a:gd name="T78" fmla="*/ 0 w 8629"/>
                <a:gd name="T79" fmla="*/ 0 h 9641"/>
                <a:gd name="T80" fmla="*/ 0 w 8629"/>
                <a:gd name="T81" fmla="*/ 0 h 9641"/>
                <a:gd name="T82" fmla="*/ 0 w 8629"/>
                <a:gd name="T83" fmla="*/ 0 h 9641"/>
                <a:gd name="T84" fmla="*/ 0 w 8629"/>
                <a:gd name="T85" fmla="*/ 0 h 964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629"/>
                <a:gd name="T130" fmla="*/ 0 h 9641"/>
                <a:gd name="T131" fmla="*/ 8629 w 8629"/>
                <a:gd name="T132" fmla="*/ 9641 h 964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629" h="9641">
                  <a:moveTo>
                    <a:pt x="4314" y="0"/>
                  </a:moveTo>
                  <a:lnTo>
                    <a:pt x="4536" y="7"/>
                  </a:lnTo>
                  <a:lnTo>
                    <a:pt x="4754" y="25"/>
                  </a:lnTo>
                  <a:lnTo>
                    <a:pt x="4970" y="55"/>
                  </a:lnTo>
                  <a:lnTo>
                    <a:pt x="5182" y="98"/>
                  </a:lnTo>
                  <a:lnTo>
                    <a:pt x="5390" y="153"/>
                  </a:lnTo>
                  <a:lnTo>
                    <a:pt x="5594" y="217"/>
                  </a:lnTo>
                  <a:lnTo>
                    <a:pt x="5795" y="293"/>
                  </a:lnTo>
                  <a:lnTo>
                    <a:pt x="5991" y="380"/>
                  </a:lnTo>
                  <a:lnTo>
                    <a:pt x="6181" y="477"/>
                  </a:lnTo>
                  <a:lnTo>
                    <a:pt x="6368" y="583"/>
                  </a:lnTo>
                  <a:lnTo>
                    <a:pt x="6549" y="700"/>
                  </a:lnTo>
                  <a:lnTo>
                    <a:pt x="6724" y="825"/>
                  </a:lnTo>
                  <a:lnTo>
                    <a:pt x="6893" y="960"/>
                  </a:lnTo>
                  <a:lnTo>
                    <a:pt x="7056" y="1104"/>
                  </a:lnTo>
                  <a:lnTo>
                    <a:pt x="7213" y="1255"/>
                  </a:lnTo>
                  <a:lnTo>
                    <a:pt x="7363" y="1415"/>
                  </a:lnTo>
                  <a:lnTo>
                    <a:pt x="7505" y="1582"/>
                  </a:lnTo>
                  <a:lnTo>
                    <a:pt x="7641" y="1757"/>
                  </a:lnTo>
                  <a:lnTo>
                    <a:pt x="7769" y="1939"/>
                  </a:lnTo>
                  <a:lnTo>
                    <a:pt x="7890" y="2128"/>
                  </a:lnTo>
                  <a:lnTo>
                    <a:pt x="8002" y="2324"/>
                  </a:lnTo>
                  <a:lnTo>
                    <a:pt x="8106" y="2526"/>
                  </a:lnTo>
                  <a:lnTo>
                    <a:pt x="8202" y="2733"/>
                  </a:lnTo>
                  <a:lnTo>
                    <a:pt x="8289" y="2947"/>
                  </a:lnTo>
                  <a:lnTo>
                    <a:pt x="8366" y="3167"/>
                  </a:lnTo>
                  <a:lnTo>
                    <a:pt x="8433" y="3389"/>
                  </a:lnTo>
                  <a:lnTo>
                    <a:pt x="8492" y="3618"/>
                  </a:lnTo>
                  <a:lnTo>
                    <a:pt x="8541" y="3851"/>
                  </a:lnTo>
                  <a:lnTo>
                    <a:pt x="8578" y="4088"/>
                  </a:lnTo>
                  <a:lnTo>
                    <a:pt x="8606" y="4329"/>
                  </a:lnTo>
                  <a:lnTo>
                    <a:pt x="8623" y="4573"/>
                  </a:lnTo>
                  <a:lnTo>
                    <a:pt x="8629" y="4820"/>
                  </a:lnTo>
                  <a:lnTo>
                    <a:pt x="8623" y="5068"/>
                  </a:lnTo>
                  <a:lnTo>
                    <a:pt x="8606" y="5312"/>
                  </a:lnTo>
                  <a:lnTo>
                    <a:pt x="8578" y="5553"/>
                  </a:lnTo>
                  <a:lnTo>
                    <a:pt x="8541" y="5790"/>
                  </a:lnTo>
                  <a:lnTo>
                    <a:pt x="8492" y="6023"/>
                  </a:lnTo>
                  <a:lnTo>
                    <a:pt x="8433" y="6252"/>
                  </a:lnTo>
                  <a:lnTo>
                    <a:pt x="8366" y="6475"/>
                  </a:lnTo>
                  <a:lnTo>
                    <a:pt x="8289" y="6694"/>
                  </a:lnTo>
                  <a:lnTo>
                    <a:pt x="8202" y="6908"/>
                  </a:lnTo>
                  <a:lnTo>
                    <a:pt x="8106" y="7115"/>
                  </a:lnTo>
                  <a:lnTo>
                    <a:pt x="8002" y="7317"/>
                  </a:lnTo>
                  <a:lnTo>
                    <a:pt x="7890" y="7513"/>
                  </a:lnTo>
                  <a:lnTo>
                    <a:pt x="7769" y="7702"/>
                  </a:lnTo>
                  <a:lnTo>
                    <a:pt x="7641" y="7884"/>
                  </a:lnTo>
                  <a:lnTo>
                    <a:pt x="7505" y="8059"/>
                  </a:lnTo>
                  <a:lnTo>
                    <a:pt x="7363" y="8226"/>
                  </a:lnTo>
                  <a:lnTo>
                    <a:pt x="7213" y="8386"/>
                  </a:lnTo>
                  <a:lnTo>
                    <a:pt x="7056" y="8537"/>
                  </a:lnTo>
                  <a:lnTo>
                    <a:pt x="6893" y="8681"/>
                  </a:lnTo>
                  <a:lnTo>
                    <a:pt x="6724" y="8816"/>
                  </a:lnTo>
                  <a:lnTo>
                    <a:pt x="6549" y="8941"/>
                  </a:lnTo>
                  <a:lnTo>
                    <a:pt x="6368" y="9058"/>
                  </a:lnTo>
                  <a:lnTo>
                    <a:pt x="6181" y="9164"/>
                  </a:lnTo>
                  <a:lnTo>
                    <a:pt x="5991" y="9261"/>
                  </a:lnTo>
                  <a:lnTo>
                    <a:pt x="5795" y="9348"/>
                  </a:lnTo>
                  <a:lnTo>
                    <a:pt x="5594" y="9424"/>
                  </a:lnTo>
                  <a:lnTo>
                    <a:pt x="5390" y="9488"/>
                  </a:lnTo>
                  <a:lnTo>
                    <a:pt x="5182" y="9543"/>
                  </a:lnTo>
                  <a:lnTo>
                    <a:pt x="4970" y="9586"/>
                  </a:lnTo>
                  <a:lnTo>
                    <a:pt x="4754" y="9616"/>
                  </a:lnTo>
                  <a:lnTo>
                    <a:pt x="4536" y="9634"/>
                  </a:lnTo>
                  <a:lnTo>
                    <a:pt x="4314" y="9641"/>
                  </a:lnTo>
                  <a:lnTo>
                    <a:pt x="4093" y="9634"/>
                  </a:lnTo>
                  <a:lnTo>
                    <a:pt x="3875" y="9616"/>
                  </a:lnTo>
                  <a:lnTo>
                    <a:pt x="3659" y="9586"/>
                  </a:lnTo>
                  <a:lnTo>
                    <a:pt x="3447" y="9543"/>
                  </a:lnTo>
                  <a:lnTo>
                    <a:pt x="3238" y="9488"/>
                  </a:lnTo>
                  <a:lnTo>
                    <a:pt x="3034" y="9424"/>
                  </a:lnTo>
                  <a:lnTo>
                    <a:pt x="2833" y="9348"/>
                  </a:lnTo>
                  <a:lnTo>
                    <a:pt x="2638" y="9261"/>
                  </a:lnTo>
                  <a:lnTo>
                    <a:pt x="2447" y="9164"/>
                  </a:lnTo>
                  <a:lnTo>
                    <a:pt x="2260" y="9058"/>
                  </a:lnTo>
                  <a:lnTo>
                    <a:pt x="2080" y="8941"/>
                  </a:lnTo>
                  <a:lnTo>
                    <a:pt x="1905" y="8816"/>
                  </a:lnTo>
                  <a:lnTo>
                    <a:pt x="1736" y="8681"/>
                  </a:lnTo>
                  <a:lnTo>
                    <a:pt x="1573" y="8537"/>
                  </a:lnTo>
                  <a:lnTo>
                    <a:pt x="1416" y="8386"/>
                  </a:lnTo>
                  <a:lnTo>
                    <a:pt x="1266" y="8226"/>
                  </a:lnTo>
                  <a:lnTo>
                    <a:pt x="1124" y="8059"/>
                  </a:lnTo>
                  <a:lnTo>
                    <a:pt x="987" y="7884"/>
                  </a:lnTo>
                  <a:lnTo>
                    <a:pt x="860" y="7702"/>
                  </a:lnTo>
                  <a:lnTo>
                    <a:pt x="739" y="7513"/>
                  </a:lnTo>
                  <a:lnTo>
                    <a:pt x="627" y="7317"/>
                  </a:lnTo>
                  <a:lnTo>
                    <a:pt x="523" y="7115"/>
                  </a:lnTo>
                  <a:lnTo>
                    <a:pt x="426" y="6908"/>
                  </a:lnTo>
                  <a:lnTo>
                    <a:pt x="340" y="6694"/>
                  </a:lnTo>
                  <a:lnTo>
                    <a:pt x="262" y="6475"/>
                  </a:lnTo>
                  <a:lnTo>
                    <a:pt x="195" y="6252"/>
                  </a:lnTo>
                  <a:lnTo>
                    <a:pt x="137" y="6023"/>
                  </a:lnTo>
                  <a:lnTo>
                    <a:pt x="88" y="5790"/>
                  </a:lnTo>
                  <a:lnTo>
                    <a:pt x="50" y="5553"/>
                  </a:lnTo>
                  <a:lnTo>
                    <a:pt x="23" y="5312"/>
                  </a:lnTo>
                  <a:lnTo>
                    <a:pt x="6" y="5068"/>
                  </a:lnTo>
                  <a:lnTo>
                    <a:pt x="0" y="4820"/>
                  </a:lnTo>
                  <a:lnTo>
                    <a:pt x="6" y="4573"/>
                  </a:lnTo>
                  <a:lnTo>
                    <a:pt x="23" y="4329"/>
                  </a:lnTo>
                  <a:lnTo>
                    <a:pt x="50" y="4088"/>
                  </a:lnTo>
                  <a:lnTo>
                    <a:pt x="88" y="3851"/>
                  </a:lnTo>
                  <a:lnTo>
                    <a:pt x="137" y="3618"/>
                  </a:lnTo>
                  <a:lnTo>
                    <a:pt x="195" y="3389"/>
                  </a:lnTo>
                  <a:lnTo>
                    <a:pt x="262" y="3167"/>
                  </a:lnTo>
                  <a:lnTo>
                    <a:pt x="340" y="2947"/>
                  </a:lnTo>
                  <a:lnTo>
                    <a:pt x="426" y="2733"/>
                  </a:lnTo>
                  <a:lnTo>
                    <a:pt x="523" y="2526"/>
                  </a:lnTo>
                  <a:lnTo>
                    <a:pt x="627" y="2324"/>
                  </a:lnTo>
                  <a:lnTo>
                    <a:pt x="739" y="2128"/>
                  </a:lnTo>
                  <a:lnTo>
                    <a:pt x="860" y="1939"/>
                  </a:lnTo>
                  <a:lnTo>
                    <a:pt x="987" y="1757"/>
                  </a:lnTo>
                  <a:lnTo>
                    <a:pt x="1124" y="1582"/>
                  </a:lnTo>
                  <a:lnTo>
                    <a:pt x="1266" y="1415"/>
                  </a:lnTo>
                  <a:lnTo>
                    <a:pt x="1416" y="1255"/>
                  </a:lnTo>
                  <a:lnTo>
                    <a:pt x="1573" y="1104"/>
                  </a:lnTo>
                  <a:lnTo>
                    <a:pt x="1736" y="960"/>
                  </a:lnTo>
                  <a:lnTo>
                    <a:pt x="1905" y="825"/>
                  </a:lnTo>
                  <a:lnTo>
                    <a:pt x="2080" y="700"/>
                  </a:lnTo>
                  <a:lnTo>
                    <a:pt x="2260" y="583"/>
                  </a:lnTo>
                  <a:lnTo>
                    <a:pt x="2447" y="477"/>
                  </a:lnTo>
                  <a:lnTo>
                    <a:pt x="2638" y="380"/>
                  </a:lnTo>
                  <a:lnTo>
                    <a:pt x="2833" y="293"/>
                  </a:lnTo>
                  <a:lnTo>
                    <a:pt x="3034" y="217"/>
                  </a:lnTo>
                  <a:lnTo>
                    <a:pt x="3238" y="153"/>
                  </a:lnTo>
                  <a:lnTo>
                    <a:pt x="3447" y="98"/>
                  </a:lnTo>
                  <a:lnTo>
                    <a:pt x="3659" y="55"/>
                  </a:lnTo>
                  <a:lnTo>
                    <a:pt x="3875" y="25"/>
                  </a:lnTo>
                  <a:lnTo>
                    <a:pt x="4093" y="7"/>
                  </a:lnTo>
                  <a:lnTo>
                    <a:pt x="431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33" name="Freeform 67"/>
            <p:cNvSpPr>
              <a:spLocks/>
            </p:cNvSpPr>
            <p:nvPr/>
          </p:nvSpPr>
          <p:spPr bwMode="auto">
            <a:xfrm>
              <a:off x="4754" y="1525"/>
              <a:ext cx="727" cy="696"/>
            </a:xfrm>
            <a:custGeom>
              <a:avLst/>
              <a:gdLst>
                <a:gd name="T0" fmla="*/ 0 w 4360"/>
                <a:gd name="T1" fmla="*/ 0 h 4871"/>
                <a:gd name="T2" fmla="*/ 0 w 4360"/>
                <a:gd name="T3" fmla="*/ 0 h 4871"/>
                <a:gd name="T4" fmla="*/ 0 w 4360"/>
                <a:gd name="T5" fmla="*/ 0 h 4871"/>
                <a:gd name="T6" fmla="*/ 0 w 4360"/>
                <a:gd name="T7" fmla="*/ 0 h 4871"/>
                <a:gd name="T8" fmla="*/ 0 w 4360"/>
                <a:gd name="T9" fmla="*/ 0 h 4871"/>
                <a:gd name="T10" fmla="*/ 0 w 4360"/>
                <a:gd name="T11" fmla="*/ 0 h 4871"/>
                <a:gd name="T12" fmla="*/ 0 w 4360"/>
                <a:gd name="T13" fmla="*/ 0 h 4871"/>
                <a:gd name="T14" fmla="*/ 0 w 4360"/>
                <a:gd name="T15" fmla="*/ 0 h 4871"/>
                <a:gd name="T16" fmla="*/ 0 w 4360"/>
                <a:gd name="T17" fmla="*/ 0 h 4871"/>
                <a:gd name="T18" fmla="*/ 0 w 4360"/>
                <a:gd name="T19" fmla="*/ 0 h 4871"/>
                <a:gd name="T20" fmla="*/ 0 w 4360"/>
                <a:gd name="T21" fmla="*/ 0 h 4871"/>
                <a:gd name="T22" fmla="*/ 0 w 4360"/>
                <a:gd name="T23" fmla="*/ 0 h 4871"/>
                <a:gd name="T24" fmla="*/ 0 w 4360"/>
                <a:gd name="T25" fmla="*/ 0 h 4871"/>
                <a:gd name="T26" fmla="*/ 0 w 4360"/>
                <a:gd name="T27" fmla="*/ 0 h 4871"/>
                <a:gd name="T28" fmla="*/ 0 w 4360"/>
                <a:gd name="T29" fmla="*/ 0 h 4871"/>
                <a:gd name="T30" fmla="*/ 0 w 4360"/>
                <a:gd name="T31" fmla="*/ 0 h 4871"/>
                <a:gd name="T32" fmla="*/ 0 w 4360"/>
                <a:gd name="T33" fmla="*/ 0 h 4871"/>
                <a:gd name="T34" fmla="*/ 0 w 4360"/>
                <a:gd name="T35" fmla="*/ 0 h 4871"/>
                <a:gd name="T36" fmla="*/ 0 w 4360"/>
                <a:gd name="T37" fmla="*/ 0 h 4871"/>
                <a:gd name="T38" fmla="*/ 0 w 4360"/>
                <a:gd name="T39" fmla="*/ 0 h 4871"/>
                <a:gd name="T40" fmla="*/ 0 w 4360"/>
                <a:gd name="T41" fmla="*/ 0 h 4871"/>
                <a:gd name="T42" fmla="*/ 0 w 4360"/>
                <a:gd name="T43" fmla="*/ 0 h 4871"/>
                <a:gd name="T44" fmla="*/ 0 w 4360"/>
                <a:gd name="T45" fmla="*/ 0 h 4871"/>
                <a:gd name="T46" fmla="*/ 0 w 4360"/>
                <a:gd name="T47" fmla="*/ 0 h 4871"/>
                <a:gd name="T48" fmla="*/ 0 w 4360"/>
                <a:gd name="T49" fmla="*/ 0 h 4871"/>
                <a:gd name="T50" fmla="*/ 0 w 4360"/>
                <a:gd name="T51" fmla="*/ 0 h 4871"/>
                <a:gd name="T52" fmla="*/ 0 w 4360"/>
                <a:gd name="T53" fmla="*/ 0 h 4871"/>
                <a:gd name="T54" fmla="*/ 0 w 4360"/>
                <a:gd name="T55" fmla="*/ 0 h 4871"/>
                <a:gd name="T56" fmla="*/ 0 w 4360"/>
                <a:gd name="T57" fmla="*/ 0 h 4871"/>
                <a:gd name="T58" fmla="*/ 0 w 4360"/>
                <a:gd name="T59" fmla="*/ 0 h 4871"/>
                <a:gd name="T60" fmla="*/ 0 w 4360"/>
                <a:gd name="T61" fmla="*/ 0 h 4871"/>
                <a:gd name="T62" fmla="*/ 0 w 4360"/>
                <a:gd name="T63" fmla="*/ 0 h 4871"/>
                <a:gd name="T64" fmla="*/ 0 w 4360"/>
                <a:gd name="T65" fmla="*/ 0 h 4871"/>
                <a:gd name="T66" fmla="*/ 0 w 4360"/>
                <a:gd name="T67" fmla="*/ 0 h 4871"/>
                <a:gd name="T68" fmla="*/ 0 w 4360"/>
                <a:gd name="T69" fmla="*/ 0 h 4871"/>
                <a:gd name="T70" fmla="*/ 0 w 4360"/>
                <a:gd name="T71" fmla="*/ 0 h 4871"/>
                <a:gd name="T72" fmla="*/ 0 w 4360"/>
                <a:gd name="T73" fmla="*/ 0 h 4871"/>
                <a:gd name="T74" fmla="*/ 0 w 4360"/>
                <a:gd name="T75" fmla="*/ 0 h 4871"/>
                <a:gd name="T76" fmla="*/ 0 w 4360"/>
                <a:gd name="T77" fmla="*/ 0 h 4871"/>
                <a:gd name="T78" fmla="*/ 0 w 4360"/>
                <a:gd name="T79" fmla="*/ 0 h 4871"/>
                <a:gd name="T80" fmla="*/ 0 w 4360"/>
                <a:gd name="T81" fmla="*/ 0 h 4871"/>
                <a:gd name="T82" fmla="*/ 0 w 4360"/>
                <a:gd name="T83" fmla="*/ 0 h 4871"/>
                <a:gd name="T84" fmla="*/ 0 w 4360"/>
                <a:gd name="T85" fmla="*/ 0 h 4871"/>
                <a:gd name="T86" fmla="*/ 0 w 4360"/>
                <a:gd name="T87" fmla="*/ 0 h 4871"/>
                <a:gd name="T88" fmla="*/ 0 w 4360"/>
                <a:gd name="T89" fmla="*/ 0 h 4871"/>
                <a:gd name="T90" fmla="*/ 0 w 4360"/>
                <a:gd name="T91" fmla="*/ 0 h 4871"/>
                <a:gd name="T92" fmla="*/ 0 w 4360"/>
                <a:gd name="T93" fmla="*/ 0 h 4871"/>
                <a:gd name="T94" fmla="*/ 0 w 4360"/>
                <a:gd name="T95" fmla="*/ 0 h 4871"/>
                <a:gd name="T96" fmla="*/ 0 w 4360"/>
                <a:gd name="T97" fmla="*/ 0 h 4871"/>
                <a:gd name="T98" fmla="*/ 0 w 4360"/>
                <a:gd name="T99" fmla="*/ 0 h 4871"/>
                <a:gd name="T100" fmla="*/ 0 w 4360"/>
                <a:gd name="T101" fmla="*/ 0 h 4871"/>
                <a:gd name="T102" fmla="*/ 0 w 4360"/>
                <a:gd name="T103" fmla="*/ 0 h 48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60"/>
                <a:gd name="T157" fmla="*/ 0 h 4871"/>
                <a:gd name="T158" fmla="*/ 4360 w 4360"/>
                <a:gd name="T159" fmla="*/ 4871 h 487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60" h="4871">
                  <a:moveTo>
                    <a:pt x="4360" y="4871"/>
                  </a:moveTo>
                  <a:lnTo>
                    <a:pt x="4360" y="4871"/>
                  </a:lnTo>
                  <a:lnTo>
                    <a:pt x="4359" y="4809"/>
                  </a:lnTo>
                  <a:lnTo>
                    <a:pt x="4358" y="4747"/>
                  </a:lnTo>
                  <a:lnTo>
                    <a:pt x="4356" y="4684"/>
                  </a:lnTo>
                  <a:lnTo>
                    <a:pt x="4354" y="4621"/>
                  </a:lnTo>
                  <a:lnTo>
                    <a:pt x="4351" y="4560"/>
                  </a:lnTo>
                  <a:lnTo>
                    <a:pt x="4347" y="4498"/>
                  </a:lnTo>
                  <a:lnTo>
                    <a:pt x="4343" y="4437"/>
                  </a:lnTo>
                  <a:lnTo>
                    <a:pt x="4337" y="4374"/>
                  </a:lnTo>
                  <a:lnTo>
                    <a:pt x="4332" y="4313"/>
                  </a:lnTo>
                  <a:lnTo>
                    <a:pt x="4325" y="4252"/>
                  </a:lnTo>
                  <a:lnTo>
                    <a:pt x="4318" y="4192"/>
                  </a:lnTo>
                  <a:lnTo>
                    <a:pt x="4310" y="4131"/>
                  </a:lnTo>
                  <a:lnTo>
                    <a:pt x="4301" y="4071"/>
                  </a:lnTo>
                  <a:lnTo>
                    <a:pt x="4291" y="4011"/>
                  </a:lnTo>
                  <a:lnTo>
                    <a:pt x="4281" y="3951"/>
                  </a:lnTo>
                  <a:lnTo>
                    <a:pt x="4271" y="3892"/>
                  </a:lnTo>
                  <a:lnTo>
                    <a:pt x="4260" y="3833"/>
                  </a:lnTo>
                  <a:lnTo>
                    <a:pt x="4248" y="3774"/>
                  </a:lnTo>
                  <a:lnTo>
                    <a:pt x="4236" y="3715"/>
                  </a:lnTo>
                  <a:lnTo>
                    <a:pt x="4223" y="3656"/>
                  </a:lnTo>
                  <a:lnTo>
                    <a:pt x="4208" y="3599"/>
                  </a:lnTo>
                  <a:lnTo>
                    <a:pt x="4194" y="3541"/>
                  </a:lnTo>
                  <a:lnTo>
                    <a:pt x="4179" y="3483"/>
                  </a:lnTo>
                  <a:lnTo>
                    <a:pt x="4163" y="3426"/>
                  </a:lnTo>
                  <a:lnTo>
                    <a:pt x="4147" y="3369"/>
                  </a:lnTo>
                  <a:lnTo>
                    <a:pt x="4131" y="3311"/>
                  </a:lnTo>
                  <a:lnTo>
                    <a:pt x="4112" y="3256"/>
                  </a:lnTo>
                  <a:lnTo>
                    <a:pt x="4095" y="3199"/>
                  </a:lnTo>
                  <a:lnTo>
                    <a:pt x="4076" y="3144"/>
                  </a:lnTo>
                  <a:lnTo>
                    <a:pt x="4057" y="3089"/>
                  </a:lnTo>
                  <a:lnTo>
                    <a:pt x="4036" y="3033"/>
                  </a:lnTo>
                  <a:lnTo>
                    <a:pt x="4016" y="2979"/>
                  </a:lnTo>
                  <a:lnTo>
                    <a:pt x="3995" y="2923"/>
                  </a:lnTo>
                  <a:lnTo>
                    <a:pt x="3974" y="2870"/>
                  </a:lnTo>
                  <a:lnTo>
                    <a:pt x="3951" y="2816"/>
                  </a:lnTo>
                  <a:lnTo>
                    <a:pt x="3929" y="2763"/>
                  </a:lnTo>
                  <a:lnTo>
                    <a:pt x="3906" y="2710"/>
                  </a:lnTo>
                  <a:lnTo>
                    <a:pt x="3882" y="2657"/>
                  </a:lnTo>
                  <a:lnTo>
                    <a:pt x="3857" y="2605"/>
                  </a:lnTo>
                  <a:lnTo>
                    <a:pt x="3832" y="2553"/>
                  </a:lnTo>
                  <a:lnTo>
                    <a:pt x="3807" y="2502"/>
                  </a:lnTo>
                  <a:lnTo>
                    <a:pt x="3780" y="2450"/>
                  </a:lnTo>
                  <a:lnTo>
                    <a:pt x="3754" y="2399"/>
                  </a:lnTo>
                  <a:lnTo>
                    <a:pt x="3727" y="2349"/>
                  </a:lnTo>
                  <a:lnTo>
                    <a:pt x="3699" y="2299"/>
                  </a:lnTo>
                  <a:lnTo>
                    <a:pt x="3671" y="2249"/>
                  </a:lnTo>
                  <a:lnTo>
                    <a:pt x="3643" y="2200"/>
                  </a:lnTo>
                  <a:lnTo>
                    <a:pt x="3613" y="2151"/>
                  </a:lnTo>
                  <a:lnTo>
                    <a:pt x="3584" y="2102"/>
                  </a:lnTo>
                  <a:lnTo>
                    <a:pt x="3554" y="2055"/>
                  </a:lnTo>
                  <a:lnTo>
                    <a:pt x="3523" y="2007"/>
                  </a:lnTo>
                  <a:lnTo>
                    <a:pt x="3492" y="1960"/>
                  </a:lnTo>
                  <a:lnTo>
                    <a:pt x="3461" y="1914"/>
                  </a:lnTo>
                  <a:lnTo>
                    <a:pt x="3428" y="1867"/>
                  </a:lnTo>
                  <a:lnTo>
                    <a:pt x="3396" y="1821"/>
                  </a:lnTo>
                  <a:lnTo>
                    <a:pt x="3362" y="1776"/>
                  </a:lnTo>
                  <a:lnTo>
                    <a:pt x="3329" y="1731"/>
                  </a:lnTo>
                  <a:lnTo>
                    <a:pt x="3295" y="1686"/>
                  </a:lnTo>
                  <a:lnTo>
                    <a:pt x="3260" y="1642"/>
                  </a:lnTo>
                  <a:lnTo>
                    <a:pt x="3225" y="1599"/>
                  </a:lnTo>
                  <a:lnTo>
                    <a:pt x="3189" y="1556"/>
                  </a:lnTo>
                  <a:lnTo>
                    <a:pt x="3154" y="1513"/>
                  </a:lnTo>
                  <a:lnTo>
                    <a:pt x="3117" y="1471"/>
                  </a:lnTo>
                  <a:lnTo>
                    <a:pt x="3081" y="1430"/>
                  </a:lnTo>
                  <a:lnTo>
                    <a:pt x="3044" y="1389"/>
                  </a:lnTo>
                  <a:lnTo>
                    <a:pt x="3006" y="1348"/>
                  </a:lnTo>
                  <a:lnTo>
                    <a:pt x="2968" y="1307"/>
                  </a:lnTo>
                  <a:lnTo>
                    <a:pt x="2929" y="1268"/>
                  </a:lnTo>
                  <a:lnTo>
                    <a:pt x="2890" y="1229"/>
                  </a:lnTo>
                  <a:lnTo>
                    <a:pt x="2851" y="1191"/>
                  </a:lnTo>
                  <a:lnTo>
                    <a:pt x="2811" y="1152"/>
                  </a:lnTo>
                  <a:lnTo>
                    <a:pt x="2771" y="1115"/>
                  </a:lnTo>
                  <a:lnTo>
                    <a:pt x="2730" y="1078"/>
                  </a:lnTo>
                  <a:lnTo>
                    <a:pt x="2689" y="1042"/>
                  </a:lnTo>
                  <a:lnTo>
                    <a:pt x="2648" y="1005"/>
                  </a:lnTo>
                  <a:lnTo>
                    <a:pt x="2606" y="970"/>
                  </a:lnTo>
                  <a:lnTo>
                    <a:pt x="2564" y="935"/>
                  </a:lnTo>
                  <a:lnTo>
                    <a:pt x="2521" y="901"/>
                  </a:lnTo>
                  <a:lnTo>
                    <a:pt x="2479" y="867"/>
                  </a:lnTo>
                  <a:lnTo>
                    <a:pt x="2435" y="834"/>
                  </a:lnTo>
                  <a:lnTo>
                    <a:pt x="2392" y="802"/>
                  </a:lnTo>
                  <a:lnTo>
                    <a:pt x="2347" y="769"/>
                  </a:lnTo>
                  <a:lnTo>
                    <a:pt x="2303" y="737"/>
                  </a:lnTo>
                  <a:lnTo>
                    <a:pt x="2258" y="707"/>
                  </a:lnTo>
                  <a:lnTo>
                    <a:pt x="2213" y="676"/>
                  </a:lnTo>
                  <a:lnTo>
                    <a:pt x="2167" y="647"/>
                  </a:lnTo>
                  <a:lnTo>
                    <a:pt x="2121" y="619"/>
                  </a:lnTo>
                  <a:lnTo>
                    <a:pt x="2076" y="589"/>
                  </a:lnTo>
                  <a:lnTo>
                    <a:pt x="2029" y="562"/>
                  </a:lnTo>
                  <a:lnTo>
                    <a:pt x="1982" y="535"/>
                  </a:lnTo>
                  <a:lnTo>
                    <a:pt x="1935" y="508"/>
                  </a:lnTo>
                  <a:lnTo>
                    <a:pt x="1888" y="482"/>
                  </a:lnTo>
                  <a:lnTo>
                    <a:pt x="1840" y="457"/>
                  </a:lnTo>
                  <a:lnTo>
                    <a:pt x="1791" y="432"/>
                  </a:lnTo>
                  <a:lnTo>
                    <a:pt x="1743" y="407"/>
                  </a:lnTo>
                  <a:lnTo>
                    <a:pt x="1694" y="385"/>
                  </a:lnTo>
                  <a:lnTo>
                    <a:pt x="1646" y="361"/>
                  </a:lnTo>
                  <a:lnTo>
                    <a:pt x="1596" y="339"/>
                  </a:lnTo>
                  <a:lnTo>
                    <a:pt x="1547" y="318"/>
                  </a:lnTo>
                  <a:lnTo>
                    <a:pt x="1497" y="296"/>
                  </a:lnTo>
                  <a:lnTo>
                    <a:pt x="1446" y="276"/>
                  </a:lnTo>
                  <a:lnTo>
                    <a:pt x="1396" y="257"/>
                  </a:lnTo>
                  <a:lnTo>
                    <a:pt x="1345" y="237"/>
                  </a:lnTo>
                  <a:lnTo>
                    <a:pt x="1295" y="219"/>
                  </a:lnTo>
                  <a:lnTo>
                    <a:pt x="1243" y="202"/>
                  </a:lnTo>
                  <a:lnTo>
                    <a:pt x="1191" y="185"/>
                  </a:lnTo>
                  <a:lnTo>
                    <a:pt x="1140" y="170"/>
                  </a:lnTo>
                  <a:lnTo>
                    <a:pt x="1088" y="154"/>
                  </a:lnTo>
                  <a:lnTo>
                    <a:pt x="1035" y="139"/>
                  </a:lnTo>
                  <a:lnTo>
                    <a:pt x="983" y="126"/>
                  </a:lnTo>
                  <a:lnTo>
                    <a:pt x="930" y="112"/>
                  </a:lnTo>
                  <a:lnTo>
                    <a:pt x="877" y="100"/>
                  </a:lnTo>
                  <a:lnTo>
                    <a:pt x="824" y="87"/>
                  </a:lnTo>
                  <a:lnTo>
                    <a:pt x="770" y="77"/>
                  </a:lnTo>
                  <a:lnTo>
                    <a:pt x="717" y="66"/>
                  </a:lnTo>
                  <a:lnTo>
                    <a:pt x="663" y="57"/>
                  </a:lnTo>
                  <a:lnTo>
                    <a:pt x="608" y="47"/>
                  </a:lnTo>
                  <a:lnTo>
                    <a:pt x="555" y="40"/>
                  </a:lnTo>
                  <a:lnTo>
                    <a:pt x="500" y="32"/>
                  </a:lnTo>
                  <a:lnTo>
                    <a:pt x="444" y="25"/>
                  </a:lnTo>
                  <a:lnTo>
                    <a:pt x="390" y="19"/>
                  </a:lnTo>
                  <a:lnTo>
                    <a:pt x="335" y="15"/>
                  </a:lnTo>
                  <a:lnTo>
                    <a:pt x="279" y="10"/>
                  </a:lnTo>
                  <a:lnTo>
                    <a:pt x="224" y="7"/>
                  </a:lnTo>
                  <a:lnTo>
                    <a:pt x="168" y="3"/>
                  </a:lnTo>
                  <a:lnTo>
                    <a:pt x="112" y="2"/>
                  </a:lnTo>
                  <a:lnTo>
                    <a:pt x="57" y="0"/>
                  </a:lnTo>
                  <a:lnTo>
                    <a:pt x="0" y="0"/>
                  </a:lnTo>
                  <a:lnTo>
                    <a:pt x="0" y="102"/>
                  </a:lnTo>
                  <a:lnTo>
                    <a:pt x="56" y="103"/>
                  </a:lnTo>
                  <a:lnTo>
                    <a:pt x="110" y="103"/>
                  </a:lnTo>
                  <a:lnTo>
                    <a:pt x="165" y="105"/>
                  </a:lnTo>
                  <a:lnTo>
                    <a:pt x="220" y="109"/>
                  </a:lnTo>
                  <a:lnTo>
                    <a:pt x="274" y="112"/>
                  </a:lnTo>
                  <a:lnTo>
                    <a:pt x="328" y="116"/>
                  </a:lnTo>
                  <a:lnTo>
                    <a:pt x="382" y="121"/>
                  </a:lnTo>
                  <a:lnTo>
                    <a:pt x="436" y="127"/>
                  </a:lnTo>
                  <a:lnTo>
                    <a:pt x="489" y="133"/>
                  </a:lnTo>
                  <a:lnTo>
                    <a:pt x="543" y="140"/>
                  </a:lnTo>
                  <a:lnTo>
                    <a:pt x="596" y="148"/>
                  </a:lnTo>
                  <a:lnTo>
                    <a:pt x="649" y="157"/>
                  </a:lnTo>
                  <a:lnTo>
                    <a:pt x="701" y="166"/>
                  </a:lnTo>
                  <a:lnTo>
                    <a:pt x="754" y="176"/>
                  </a:lnTo>
                  <a:lnTo>
                    <a:pt x="807" y="188"/>
                  </a:lnTo>
                  <a:lnTo>
                    <a:pt x="859" y="199"/>
                  </a:lnTo>
                  <a:lnTo>
                    <a:pt x="911" y="211"/>
                  </a:lnTo>
                  <a:lnTo>
                    <a:pt x="963" y="224"/>
                  </a:lnTo>
                  <a:lnTo>
                    <a:pt x="1014" y="239"/>
                  </a:lnTo>
                  <a:lnTo>
                    <a:pt x="1065" y="252"/>
                  </a:lnTo>
                  <a:lnTo>
                    <a:pt x="1115" y="268"/>
                  </a:lnTo>
                  <a:lnTo>
                    <a:pt x="1167" y="284"/>
                  </a:lnTo>
                  <a:lnTo>
                    <a:pt x="1217" y="300"/>
                  </a:lnTo>
                  <a:lnTo>
                    <a:pt x="1267" y="317"/>
                  </a:lnTo>
                  <a:lnTo>
                    <a:pt x="1317" y="335"/>
                  </a:lnTo>
                  <a:lnTo>
                    <a:pt x="1366" y="353"/>
                  </a:lnTo>
                  <a:lnTo>
                    <a:pt x="1416" y="372"/>
                  </a:lnTo>
                  <a:lnTo>
                    <a:pt x="1466" y="392"/>
                  </a:lnTo>
                  <a:lnTo>
                    <a:pt x="1514" y="413"/>
                  </a:lnTo>
                  <a:lnTo>
                    <a:pt x="1563" y="434"/>
                  </a:lnTo>
                  <a:lnTo>
                    <a:pt x="1611" y="456"/>
                  </a:lnTo>
                  <a:lnTo>
                    <a:pt x="1659" y="477"/>
                  </a:lnTo>
                  <a:lnTo>
                    <a:pt x="1706" y="501"/>
                  </a:lnTo>
                  <a:lnTo>
                    <a:pt x="1754" y="525"/>
                  </a:lnTo>
                  <a:lnTo>
                    <a:pt x="1802" y="549"/>
                  </a:lnTo>
                  <a:lnTo>
                    <a:pt x="1848" y="573"/>
                  </a:lnTo>
                  <a:lnTo>
                    <a:pt x="1895" y="599"/>
                  </a:lnTo>
                  <a:lnTo>
                    <a:pt x="1940" y="625"/>
                  </a:lnTo>
                  <a:lnTo>
                    <a:pt x="1987" y="651"/>
                  </a:lnTo>
                  <a:lnTo>
                    <a:pt x="2032" y="679"/>
                  </a:lnTo>
                  <a:lnTo>
                    <a:pt x="2077" y="707"/>
                  </a:lnTo>
                  <a:lnTo>
                    <a:pt x="2122" y="735"/>
                  </a:lnTo>
                  <a:lnTo>
                    <a:pt x="2167" y="765"/>
                  </a:lnTo>
                  <a:lnTo>
                    <a:pt x="2211" y="794"/>
                  </a:lnTo>
                  <a:lnTo>
                    <a:pt x="2255" y="824"/>
                  </a:lnTo>
                  <a:lnTo>
                    <a:pt x="2299" y="855"/>
                  </a:lnTo>
                  <a:lnTo>
                    <a:pt x="2341" y="887"/>
                  </a:lnTo>
                  <a:lnTo>
                    <a:pt x="2384" y="918"/>
                  </a:lnTo>
                  <a:lnTo>
                    <a:pt x="2426" y="951"/>
                  </a:lnTo>
                  <a:lnTo>
                    <a:pt x="2469" y="984"/>
                  </a:lnTo>
                  <a:lnTo>
                    <a:pt x="2510" y="1018"/>
                  </a:lnTo>
                  <a:lnTo>
                    <a:pt x="2552" y="1052"/>
                  </a:lnTo>
                  <a:lnTo>
                    <a:pt x="2592" y="1087"/>
                  </a:lnTo>
                  <a:lnTo>
                    <a:pt x="2633" y="1122"/>
                  </a:lnTo>
                  <a:lnTo>
                    <a:pt x="2673" y="1157"/>
                  </a:lnTo>
                  <a:lnTo>
                    <a:pt x="2713" y="1193"/>
                  </a:lnTo>
                  <a:lnTo>
                    <a:pt x="2752" y="1230"/>
                  </a:lnTo>
                  <a:lnTo>
                    <a:pt x="2791" y="1268"/>
                  </a:lnTo>
                  <a:lnTo>
                    <a:pt x="2830" y="1305"/>
                  </a:lnTo>
                  <a:lnTo>
                    <a:pt x="2867" y="1344"/>
                  </a:lnTo>
                  <a:lnTo>
                    <a:pt x="2906" y="1382"/>
                  </a:lnTo>
                  <a:lnTo>
                    <a:pt x="2943" y="1422"/>
                  </a:lnTo>
                  <a:lnTo>
                    <a:pt x="2980" y="1461"/>
                  </a:lnTo>
                  <a:lnTo>
                    <a:pt x="3016" y="1502"/>
                  </a:lnTo>
                  <a:lnTo>
                    <a:pt x="3053" y="1543"/>
                  </a:lnTo>
                  <a:lnTo>
                    <a:pt x="3088" y="1583"/>
                  </a:lnTo>
                  <a:lnTo>
                    <a:pt x="3123" y="1625"/>
                  </a:lnTo>
                  <a:lnTo>
                    <a:pt x="3158" y="1667"/>
                  </a:lnTo>
                  <a:lnTo>
                    <a:pt x="3192" y="1710"/>
                  </a:lnTo>
                  <a:lnTo>
                    <a:pt x="3226" y="1753"/>
                  </a:lnTo>
                  <a:lnTo>
                    <a:pt x="3259" y="1797"/>
                  </a:lnTo>
                  <a:lnTo>
                    <a:pt x="3292" y="1841"/>
                  </a:lnTo>
                  <a:lnTo>
                    <a:pt x="3325" y="1885"/>
                  </a:lnTo>
                  <a:lnTo>
                    <a:pt x="3356" y="1931"/>
                  </a:lnTo>
                  <a:lnTo>
                    <a:pt x="3388" y="1975"/>
                  </a:lnTo>
                  <a:lnTo>
                    <a:pt x="3419" y="2021"/>
                  </a:lnTo>
                  <a:lnTo>
                    <a:pt x="3449" y="2067"/>
                  </a:lnTo>
                  <a:lnTo>
                    <a:pt x="3480" y="2114"/>
                  </a:lnTo>
                  <a:lnTo>
                    <a:pt x="3509" y="2161"/>
                  </a:lnTo>
                  <a:lnTo>
                    <a:pt x="3538" y="2208"/>
                  </a:lnTo>
                  <a:lnTo>
                    <a:pt x="3567" y="2256"/>
                  </a:lnTo>
                  <a:lnTo>
                    <a:pt x="3595" y="2304"/>
                  </a:lnTo>
                  <a:lnTo>
                    <a:pt x="3622" y="2352"/>
                  </a:lnTo>
                  <a:lnTo>
                    <a:pt x="3650" y="2402"/>
                  </a:lnTo>
                  <a:lnTo>
                    <a:pt x="3676" y="2451"/>
                  </a:lnTo>
                  <a:lnTo>
                    <a:pt x="3702" y="2501"/>
                  </a:lnTo>
                  <a:lnTo>
                    <a:pt x="3728" y="2551"/>
                  </a:lnTo>
                  <a:lnTo>
                    <a:pt x="3752" y="2601"/>
                  </a:lnTo>
                  <a:lnTo>
                    <a:pt x="3776" y="2652"/>
                  </a:lnTo>
                  <a:lnTo>
                    <a:pt x="3801" y="2703"/>
                  </a:lnTo>
                  <a:lnTo>
                    <a:pt x="3824" y="2755"/>
                  </a:lnTo>
                  <a:lnTo>
                    <a:pt x="3847" y="2807"/>
                  </a:lnTo>
                  <a:lnTo>
                    <a:pt x="3869" y="2859"/>
                  </a:lnTo>
                  <a:lnTo>
                    <a:pt x="3891" y="2912"/>
                  </a:lnTo>
                  <a:lnTo>
                    <a:pt x="3912" y="2964"/>
                  </a:lnTo>
                  <a:lnTo>
                    <a:pt x="3932" y="3018"/>
                  </a:lnTo>
                  <a:lnTo>
                    <a:pt x="3952" y="3072"/>
                  </a:lnTo>
                  <a:lnTo>
                    <a:pt x="3972" y="3126"/>
                  </a:lnTo>
                  <a:lnTo>
                    <a:pt x="3991" y="3180"/>
                  </a:lnTo>
                  <a:lnTo>
                    <a:pt x="4009" y="3234"/>
                  </a:lnTo>
                  <a:lnTo>
                    <a:pt x="4027" y="3290"/>
                  </a:lnTo>
                  <a:lnTo>
                    <a:pt x="4043" y="3344"/>
                  </a:lnTo>
                  <a:lnTo>
                    <a:pt x="4061" y="3400"/>
                  </a:lnTo>
                  <a:lnTo>
                    <a:pt x="4076" y="3456"/>
                  </a:lnTo>
                  <a:lnTo>
                    <a:pt x="4092" y="3512"/>
                  </a:lnTo>
                  <a:lnTo>
                    <a:pt x="4106" y="3568"/>
                  </a:lnTo>
                  <a:lnTo>
                    <a:pt x="4120" y="3625"/>
                  </a:lnTo>
                  <a:lnTo>
                    <a:pt x="4135" y="3682"/>
                  </a:lnTo>
                  <a:lnTo>
                    <a:pt x="4147" y="3739"/>
                  </a:lnTo>
                  <a:lnTo>
                    <a:pt x="4159" y="3797"/>
                  </a:lnTo>
                  <a:lnTo>
                    <a:pt x="4171" y="3854"/>
                  </a:lnTo>
                  <a:lnTo>
                    <a:pt x="4182" y="3912"/>
                  </a:lnTo>
                  <a:lnTo>
                    <a:pt x="4192" y="3971"/>
                  </a:lnTo>
                  <a:lnTo>
                    <a:pt x="4201" y="4030"/>
                  </a:lnTo>
                  <a:lnTo>
                    <a:pt x="4212" y="4088"/>
                  </a:lnTo>
                  <a:lnTo>
                    <a:pt x="4220" y="4147"/>
                  </a:lnTo>
                  <a:lnTo>
                    <a:pt x="4228" y="4206"/>
                  </a:lnTo>
                  <a:lnTo>
                    <a:pt x="4235" y="4266"/>
                  </a:lnTo>
                  <a:lnTo>
                    <a:pt x="4241" y="4325"/>
                  </a:lnTo>
                  <a:lnTo>
                    <a:pt x="4247" y="4385"/>
                  </a:lnTo>
                  <a:lnTo>
                    <a:pt x="4252" y="4445"/>
                  </a:lnTo>
                  <a:lnTo>
                    <a:pt x="4256" y="4506"/>
                  </a:lnTo>
                  <a:lnTo>
                    <a:pt x="4260" y="4566"/>
                  </a:lnTo>
                  <a:lnTo>
                    <a:pt x="4263" y="4627"/>
                  </a:lnTo>
                  <a:lnTo>
                    <a:pt x="4266" y="4688"/>
                  </a:lnTo>
                  <a:lnTo>
                    <a:pt x="4267" y="4749"/>
                  </a:lnTo>
                  <a:lnTo>
                    <a:pt x="4268" y="4810"/>
                  </a:lnTo>
                  <a:lnTo>
                    <a:pt x="4269" y="4871"/>
                  </a:lnTo>
                  <a:lnTo>
                    <a:pt x="4360" y="4871"/>
                  </a:lnTo>
                  <a:close/>
                </a:path>
              </a:pathLst>
            </a:custGeom>
            <a:solidFill>
              <a:srgbClr val="008F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34" name="Freeform 68"/>
            <p:cNvSpPr>
              <a:spLocks/>
            </p:cNvSpPr>
            <p:nvPr/>
          </p:nvSpPr>
          <p:spPr bwMode="auto">
            <a:xfrm>
              <a:off x="4754" y="2221"/>
              <a:ext cx="727" cy="696"/>
            </a:xfrm>
            <a:custGeom>
              <a:avLst/>
              <a:gdLst>
                <a:gd name="T0" fmla="*/ 0 w 4360"/>
                <a:gd name="T1" fmla="*/ 0 h 4872"/>
                <a:gd name="T2" fmla="*/ 0 w 4360"/>
                <a:gd name="T3" fmla="*/ 0 h 4872"/>
                <a:gd name="T4" fmla="*/ 0 w 4360"/>
                <a:gd name="T5" fmla="*/ 0 h 4872"/>
                <a:gd name="T6" fmla="*/ 0 w 4360"/>
                <a:gd name="T7" fmla="*/ 0 h 4872"/>
                <a:gd name="T8" fmla="*/ 0 w 4360"/>
                <a:gd name="T9" fmla="*/ 0 h 4872"/>
                <a:gd name="T10" fmla="*/ 0 w 4360"/>
                <a:gd name="T11" fmla="*/ 0 h 4872"/>
                <a:gd name="T12" fmla="*/ 0 w 4360"/>
                <a:gd name="T13" fmla="*/ 0 h 4872"/>
                <a:gd name="T14" fmla="*/ 0 w 4360"/>
                <a:gd name="T15" fmla="*/ 0 h 4872"/>
                <a:gd name="T16" fmla="*/ 0 w 4360"/>
                <a:gd name="T17" fmla="*/ 0 h 4872"/>
                <a:gd name="T18" fmla="*/ 0 w 4360"/>
                <a:gd name="T19" fmla="*/ 0 h 4872"/>
                <a:gd name="T20" fmla="*/ 0 w 4360"/>
                <a:gd name="T21" fmla="*/ 0 h 4872"/>
                <a:gd name="T22" fmla="*/ 0 w 4360"/>
                <a:gd name="T23" fmla="*/ 0 h 4872"/>
                <a:gd name="T24" fmla="*/ 0 w 4360"/>
                <a:gd name="T25" fmla="*/ 0 h 4872"/>
                <a:gd name="T26" fmla="*/ 0 w 4360"/>
                <a:gd name="T27" fmla="*/ 0 h 4872"/>
                <a:gd name="T28" fmla="*/ 0 w 4360"/>
                <a:gd name="T29" fmla="*/ 0 h 4872"/>
                <a:gd name="T30" fmla="*/ 0 w 4360"/>
                <a:gd name="T31" fmla="*/ 0 h 4872"/>
                <a:gd name="T32" fmla="*/ 0 w 4360"/>
                <a:gd name="T33" fmla="*/ 0 h 4872"/>
                <a:gd name="T34" fmla="*/ 0 w 4360"/>
                <a:gd name="T35" fmla="*/ 0 h 4872"/>
                <a:gd name="T36" fmla="*/ 0 w 4360"/>
                <a:gd name="T37" fmla="*/ 0 h 4872"/>
                <a:gd name="T38" fmla="*/ 0 w 4360"/>
                <a:gd name="T39" fmla="*/ 0 h 4872"/>
                <a:gd name="T40" fmla="*/ 0 w 4360"/>
                <a:gd name="T41" fmla="*/ 0 h 4872"/>
                <a:gd name="T42" fmla="*/ 0 w 4360"/>
                <a:gd name="T43" fmla="*/ 0 h 4872"/>
                <a:gd name="T44" fmla="*/ 0 w 4360"/>
                <a:gd name="T45" fmla="*/ 0 h 4872"/>
                <a:gd name="T46" fmla="*/ 0 w 4360"/>
                <a:gd name="T47" fmla="*/ 0 h 4872"/>
                <a:gd name="T48" fmla="*/ 0 w 4360"/>
                <a:gd name="T49" fmla="*/ 0 h 4872"/>
                <a:gd name="T50" fmla="*/ 0 w 4360"/>
                <a:gd name="T51" fmla="*/ 0 h 4872"/>
                <a:gd name="T52" fmla="*/ 0 w 4360"/>
                <a:gd name="T53" fmla="*/ 0 h 4872"/>
                <a:gd name="T54" fmla="*/ 0 w 4360"/>
                <a:gd name="T55" fmla="*/ 0 h 4872"/>
                <a:gd name="T56" fmla="*/ 0 w 4360"/>
                <a:gd name="T57" fmla="*/ 0 h 4872"/>
                <a:gd name="T58" fmla="*/ 0 w 4360"/>
                <a:gd name="T59" fmla="*/ 0 h 4872"/>
                <a:gd name="T60" fmla="*/ 0 w 4360"/>
                <a:gd name="T61" fmla="*/ 0 h 4872"/>
                <a:gd name="T62" fmla="*/ 0 w 4360"/>
                <a:gd name="T63" fmla="*/ 0 h 4872"/>
                <a:gd name="T64" fmla="*/ 0 w 4360"/>
                <a:gd name="T65" fmla="*/ 0 h 4872"/>
                <a:gd name="T66" fmla="*/ 0 w 4360"/>
                <a:gd name="T67" fmla="*/ 0 h 4872"/>
                <a:gd name="T68" fmla="*/ 0 w 4360"/>
                <a:gd name="T69" fmla="*/ 0 h 4872"/>
                <a:gd name="T70" fmla="*/ 0 w 4360"/>
                <a:gd name="T71" fmla="*/ 0 h 4872"/>
                <a:gd name="T72" fmla="*/ 0 w 4360"/>
                <a:gd name="T73" fmla="*/ 0 h 4872"/>
                <a:gd name="T74" fmla="*/ 0 w 4360"/>
                <a:gd name="T75" fmla="*/ 0 h 4872"/>
                <a:gd name="T76" fmla="*/ 0 w 4360"/>
                <a:gd name="T77" fmla="*/ 0 h 4872"/>
                <a:gd name="T78" fmla="*/ 0 w 4360"/>
                <a:gd name="T79" fmla="*/ 0 h 4872"/>
                <a:gd name="T80" fmla="*/ 0 w 4360"/>
                <a:gd name="T81" fmla="*/ 0 h 4872"/>
                <a:gd name="T82" fmla="*/ 0 w 4360"/>
                <a:gd name="T83" fmla="*/ 0 h 4872"/>
                <a:gd name="T84" fmla="*/ 0 w 4360"/>
                <a:gd name="T85" fmla="*/ 0 h 4872"/>
                <a:gd name="T86" fmla="*/ 0 w 4360"/>
                <a:gd name="T87" fmla="*/ 0 h 4872"/>
                <a:gd name="T88" fmla="*/ 0 w 4360"/>
                <a:gd name="T89" fmla="*/ 0 h 4872"/>
                <a:gd name="T90" fmla="*/ 0 w 4360"/>
                <a:gd name="T91" fmla="*/ 0 h 4872"/>
                <a:gd name="T92" fmla="*/ 0 w 4360"/>
                <a:gd name="T93" fmla="*/ 0 h 4872"/>
                <a:gd name="T94" fmla="*/ 0 w 4360"/>
                <a:gd name="T95" fmla="*/ 0 h 4872"/>
                <a:gd name="T96" fmla="*/ 0 w 4360"/>
                <a:gd name="T97" fmla="*/ 0 h 4872"/>
                <a:gd name="T98" fmla="*/ 0 w 4360"/>
                <a:gd name="T99" fmla="*/ 0 h 4872"/>
                <a:gd name="T100" fmla="*/ 0 w 4360"/>
                <a:gd name="T101" fmla="*/ 0 h 4872"/>
                <a:gd name="T102" fmla="*/ 0 w 4360"/>
                <a:gd name="T103" fmla="*/ 0 h 48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60"/>
                <a:gd name="T157" fmla="*/ 0 h 4872"/>
                <a:gd name="T158" fmla="*/ 4360 w 4360"/>
                <a:gd name="T159" fmla="*/ 4872 h 487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60" h="4872">
                  <a:moveTo>
                    <a:pt x="0" y="4872"/>
                  </a:moveTo>
                  <a:lnTo>
                    <a:pt x="0" y="4872"/>
                  </a:lnTo>
                  <a:lnTo>
                    <a:pt x="57" y="4872"/>
                  </a:lnTo>
                  <a:lnTo>
                    <a:pt x="112" y="4870"/>
                  </a:lnTo>
                  <a:lnTo>
                    <a:pt x="168" y="4869"/>
                  </a:lnTo>
                  <a:lnTo>
                    <a:pt x="224" y="4865"/>
                  </a:lnTo>
                  <a:lnTo>
                    <a:pt x="279" y="4862"/>
                  </a:lnTo>
                  <a:lnTo>
                    <a:pt x="335" y="4857"/>
                  </a:lnTo>
                  <a:lnTo>
                    <a:pt x="390" y="4853"/>
                  </a:lnTo>
                  <a:lnTo>
                    <a:pt x="445" y="4847"/>
                  </a:lnTo>
                  <a:lnTo>
                    <a:pt x="500" y="4840"/>
                  </a:lnTo>
                  <a:lnTo>
                    <a:pt x="555" y="4832"/>
                  </a:lnTo>
                  <a:lnTo>
                    <a:pt x="608" y="4825"/>
                  </a:lnTo>
                  <a:lnTo>
                    <a:pt x="663" y="4815"/>
                  </a:lnTo>
                  <a:lnTo>
                    <a:pt x="717" y="4806"/>
                  </a:lnTo>
                  <a:lnTo>
                    <a:pt x="770" y="4796"/>
                  </a:lnTo>
                  <a:lnTo>
                    <a:pt x="824" y="4785"/>
                  </a:lnTo>
                  <a:lnTo>
                    <a:pt x="877" y="4773"/>
                  </a:lnTo>
                  <a:lnTo>
                    <a:pt x="930" y="4760"/>
                  </a:lnTo>
                  <a:lnTo>
                    <a:pt x="983" y="4746"/>
                  </a:lnTo>
                  <a:lnTo>
                    <a:pt x="1035" y="4733"/>
                  </a:lnTo>
                  <a:lnTo>
                    <a:pt x="1088" y="4718"/>
                  </a:lnTo>
                  <a:lnTo>
                    <a:pt x="1140" y="4702"/>
                  </a:lnTo>
                  <a:lnTo>
                    <a:pt x="1191" y="4687"/>
                  </a:lnTo>
                  <a:lnTo>
                    <a:pt x="1243" y="4670"/>
                  </a:lnTo>
                  <a:lnTo>
                    <a:pt x="1295" y="4653"/>
                  </a:lnTo>
                  <a:lnTo>
                    <a:pt x="1345" y="4635"/>
                  </a:lnTo>
                  <a:lnTo>
                    <a:pt x="1396" y="4615"/>
                  </a:lnTo>
                  <a:lnTo>
                    <a:pt x="1446" y="4596"/>
                  </a:lnTo>
                  <a:lnTo>
                    <a:pt x="1497" y="4576"/>
                  </a:lnTo>
                  <a:lnTo>
                    <a:pt x="1547" y="4554"/>
                  </a:lnTo>
                  <a:lnTo>
                    <a:pt x="1596" y="4533"/>
                  </a:lnTo>
                  <a:lnTo>
                    <a:pt x="1646" y="4511"/>
                  </a:lnTo>
                  <a:lnTo>
                    <a:pt x="1694" y="4488"/>
                  </a:lnTo>
                  <a:lnTo>
                    <a:pt x="1743" y="4465"/>
                  </a:lnTo>
                  <a:lnTo>
                    <a:pt x="1791" y="4440"/>
                  </a:lnTo>
                  <a:lnTo>
                    <a:pt x="1840" y="4415"/>
                  </a:lnTo>
                  <a:lnTo>
                    <a:pt x="1888" y="4390"/>
                  </a:lnTo>
                  <a:lnTo>
                    <a:pt x="1935" y="4364"/>
                  </a:lnTo>
                  <a:lnTo>
                    <a:pt x="1982" y="4337"/>
                  </a:lnTo>
                  <a:lnTo>
                    <a:pt x="2029" y="4310"/>
                  </a:lnTo>
                  <a:lnTo>
                    <a:pt x="2076" y="4283"/>
                  </a:lnTo>
                  <a:lnTo>
                    <a:pt x="2121" y="4255"/>
                  </a:lnTo>
                  <a:lnTo>
                    <a:pt x="2167" y="4225"/>
                  </a:lnTo>
                  <a:lnTo>
                    <a:pt x="2213" y="4196"/>
                  </a:lnTo>
                  <a:lnTo>
                    <a:pt x="2258" y="4165"/>
                  </a:lnTo>
                  <a:lnTo>
                    <a:pt x="2303" y="4135"/>
                  </a:lnTo>
                  <a:lnTo>
                    <a:pt x="2347" y="4103"/>
                  </a:lnTo>
                  <a:lnTo>
                    <a:pt x="2392" y="4070"/>
                  </a:lnTo>
                  <a:lnTo>
                    <a:pt x="2435" y="4039"/>
                  </a:lnTo>
                  <a:lnTo>
                    <a:pt x="2478" y="4005"/>
                  </a:lnTo>
                  <a:lnTo>
                    <a:pt x="2521" y="3971"/>
                  </a:lnTo>
                  <a:lnTo>
                    <a:pt x="2564" y="3937"/>
                  </a:lnTo>
                  <a:lnTo>
                    <a:pt x="2606" y="3902"/>
                  </a:lnTo>
                  <a:lnTo>
                    <a:pt x="2648" y="3867"/>
                  </a:lnTo>
                  <a:lnTo>
                    <a:pt x="2689" y="3830"/>
                  </a:lnTo>
                  <a:lnTo>
                    <a:pt x="2730" y="3794"/>
                  </a:lnTo>
                  <a:lnTo>
                    <a:pt x="2771" y="3757"/>
                  </a:lnTo>
                  <a:lnTo>
                    <a:pt x="2811" y="3720"/>
                  </a:lnTo>
                  <a:lnTo>
                    <a:pt x="2851" y="3681"/>
                  </a:lnTo>
                  <a:lnTo>
                    <a:pt x="2890" y="3643"/>
                  </a:lnTo>
                  <a:lnTo>
                    <a:pt x="2929" y="3604"/>
                  </a:lnTo>
                  <a:lnTo>
                    <a:pt x="2968" y="3565"/>
                  </a:lnTo>
                  <a:lnTo>
                    <a:pt x="3006" y="3524"/>
                  </a:lnTo>
                  <a:lnTo>
                    <a:pt x="3044" y="3483"/>
                  </a:lnTo>
                  <a:lnTo>
                    <a:pt x="3081" y="3443"/>
                  </a:lnTo>
                  <a:lnTo>
                    <a:pt x="3117" y="3401"/>
                  </a:lnTo>
                  <a:lnTo>
                    <a:pt x="3154" y="3359"/>
                  </a:lnTo>
                  <a:lnTo>
                    <a:pt x="3189" y="3316"/>
                  </a:lnTo>
                  <a:lnTo>
                    <a:pt x="3225" y="3273"/>
                  </a:lnTo>
                  <a:lnTo>
                    <a:pt x="3260" y="3230"/>
                  </a:lnTo>
                  <a:lnTo>
                    <a:pt x="3295" y="3186"/>
                  </a:lnTo>
                  <a:lnTo>
                    <a:pt x="3329" y="3141"/>
                  </a:lnTo>
                  <a:lnTo>
                    <a:pt x="3362" y="3096"/>
                  </a:lnTo>
                  <a:lnTo>
                    <a:pt x="3396" y="3051"/>
                  </a:lnTo>
                  <a:lnTo>
                    <a:pt x="3428" y="3005"/>
                  </a:lnTo>
                  <a:lnTo>
                    <a:pt x="3461" y="2958"/>
                  </a:lnTo>
                  <a:lnTo>
                    <a:pt x="3492" y="2912"/>
                  </a:lnTo>
                  <a:lnTo>
                    <a:pt x="3523" y="2865"/>
                  </a:lnTo>
                  <a:lnTo>
                    <a:pt x="3554" y="2817"/>
                  </a:lnTo>
                  <a:lnTo>
                    <a:pt x="3584" y="2770"/>
                  </a:lnTo>
                  <a:lnTo>
                    <a:pt x="3613" y="2721"/>
                  </a:lnTo>
                  <a:lnTo>
                    <a:pt x="3643" y="2672"/>
                  </a:lnTo>
                  <a:lnTo>
                    <a:pt x="3671" y="2623"/>
                  </a:lnTo>
                  <a:lnTo>
                    <a:pt x="3699" y="2573"/>
                  </a:lnTo>
                  <a:lnTo>
                    <a:pt x="3727" y="2523"/>
                  </a:lnTo>
                  <a:lnTo>
                    <a:pt x="3754" y="2473"/>
                  </a:lnTo>
                  <a:lnTo>
                    <a:pt x="3780" y="2422"/>
                  </a:lnTo>
                  <a:lnTo>
                    <a:pt x="3807" y="2372"/>
                  </a:lnTo>
                  <a:lnTo>
                    <a:pt x="3832" y="2320"/>
                  </a:lnTo>
                  <a:lnTo>
                    <a:pt x="3857" y="2267"/>
                  </a:lnTo>
                  <a:lnTo>
                    <a:pt x="3882" y="2215"/>
                  </a:lnTo>
                  <a:lnTo>
                    <a:pt x="3906" y="2162"/>
                  </a:lnTo>
                  <a:lnTo>
                    <a:pt x="3929" y="2109"/>
                  </a:lnTo>
                  <a:lnTo>
                    <a:pt x="3951" y="2056"/>
                  </a:lnTo>
                  <a:lnTo>
                    <a:pt x="3974" y="2002"/>
                  </a:lnTo>
                  <a:lnTo>
                    <a:pt x="3995" y="1949"/>
                  </a:lnTo>
                  <a:lnTo>
                    <a:pt x="4016" y="1893"/>
                  </a:lnTo>
                  <a:lnTo>
                    <a:pt x="4036" y="1839"/>
                  </a:lnTo>
                  <a:lnTo>
                    <a:pt x="4057" y="1783"/>
                  </a:lnTo>
                  <a:lnTo>
                    <a:pt x="4076" y="1728"/>
                  </a:lnTo>
                  <a:lnTo>
                    <a:pt x="4095" y="1673"/>
                  </a:lnTo>
                  <a:lnTo>
                    <a:pt x="4112" y="1616"/>
                  </a:lnTo>
                  <a:lnTo>
                    <a:pt x="4131" y="1561"/>
                  </a:lnTo>
                  <a:lnTo>
                    <a:pt x="4147" y="1503"/>
                  </a:lnTo>
                  <a:lnTo>
                    <a:pt x="4163" y="1446"/>
                  </a:lnTo>
                  <a:lnTo>
                    <a:pt x="4179" y="1389"/>
                  </a:lnTo>
                  <a:lnTo>
                    <a:pt x="4194" y="1331"/>
                  </a:lnTo>
                  <a:lnTo>
                    <a:pt x="4208" y="1273"/>
                  </a:lnTo>
                  <a:lnTo>
                    <a:pt x="4223" y="1216"/>
                  </a:lnTo>
                  <a:lnTo>
                    <a:pt x="4236" y="1157"/>
                  </a:lnTo>
                  <a:lnTo>
                    <a:pt x="4248" y="1098"/>
                  </a:lnTo>
                  <a:lnTo>
                    <a:pt x="4260" y="1039"/>
                  </a:lnTo>
                  <a:lnTo>
                    <a:pt x="4271" y="980"/>
                  </a:lnTo>
                  <a:lnTo>
                    <a:pt x="4281" y="921"/>
                  </a:lnTo>
                  <a:lnTo>
                    <a:pt x="4291" y="861"/>
                  </a:lnTo>
                  <a:lnTo>
                    <a:pt x="4301" y="801"/>
                  </a:lnTo>
                  <a:lnTo>
                    <a:pt x="4310" y="741"/>
                  </a:lnTo>
                  <a:lnTo>
                    <a:pt x="4318" y="680"/>
                  </a:lnTo>
                  <a:lnTo>
                    <a:pt x="4325" y="620"/>
                  </a:lnTo>
                  <a:lnTo>
                    <a:pt x="4332" y="559"/>
                  </a:lnTo>
                  <a:lnTo>
                    <a:pt x="4337" y="498"/>
                  </a:lnTo>
                  <a:lnTo>
                    <a:pt x="4343" y="435"/>
                  </a:lnTo>
                  <a:lnTo>
                    <a:pt x="4347" y="374"/>
                  </a:lnTo>
                  <a:lnTo>
                    <a:pt x="4351" y="312"/>
                  </a:lnTo>
                  <a:lnTo>
                    <a:pt x="4354" y="251"/>
                  </a:lnTo>
                  <a:lnTo>
                    <a:pt x="4356" y="188"/>
                  </a:lnTo>
                  <a:lnTo>
                    <a:pt x="4358" y="125"/>
                  </a:lnTo>
                  <a:lnTo>
                    <a:pt x="4359" y="63"/>
                  </a:lnTo>
                  <a:lnTo>
                    <a:pt x="4360" y="0"/>
                  </a:lnTo>
                  <a:lnTo>
                    <a:pt x="4269" y="0"/>
                  </a:lnTo>
                  <a:lnTo>
                    <a:pt x="4268" y="62"/>
                  </a:lnTo>
                  <a:lnTo>
                    <a:pt x="4267" y="123"/>
                  </a:lnTo>
                  <a:lnTo>
                    <a:pt x="4266" y="184"/>
                  </a:lnTo>
                  <a:lnTo>
                    <a:pt x="4263" y="245"/>
                  </a:lnTo>
                  <a:lnTo>
                    <a:pt x="4260" y="306"/>
                  </a:lnTo>
                  <a:lnTo>
                    <a:pt x="4256" y="366"/>
                  </a:lnTo>
                  <a:lnTo>
                    <a:pt x="4252" y="427"/>
                  </a:lnTo>
                  <a:lnTo>
                    <a:pt x="4247" y="487"/>
                  </a:lnTo>
                  <a:lnTo>
                    <a:pt x="4241" y="547"/>
                  </a:lnTo>
                  <a:lnTo>
                    <a:pt x="4235" y="606"/>
                  </a:lnTo>
                  <a:lnTo>
                    <a:pt x="4228" y="666"/>
                  </a:lnTo>
                  <a:lnTo>
                    <a:pt x="4220" y="725"/>
                  </a:lnTo>
                  <a:lnTo>
                    <a:pt x="4212" y="784"/>
                  </a:lnTo>
                  <a:lnTo>
                    <a:pt x="4201" y="842"/>
                  </a:lnTo>
                  <a:lnTo>
                    <a:pt x="4192" y="901"/>
                  </a:lnTo>
                  <a:lnTo>
                    <a:pt x="4182" y="960"/>
                  </a:lnTo>
                  <a:lnTo>
                    <a:pt x="4171" y="1018"/>
                  </a:lnTo>
                  <a:lnTo>
                    <a:pt x="4159" y="1075"/>
                  </a:lnTo>
                  <a:lnTo>
                    <a:pt x="4147" y="1133"/>
                  </a:lnTo>
                  <a:lnTo>
                    <a:pt x="4135" y="1190"/>
                  </a:lnTo>
                  <a:lnTo>
                    <a:pt x="4120" y="1247"/>
                  </a:lnTo>
                  <a:lnTo>
                    <a:pt x="4106" y="1304"/>
                  </a:lnTo>
                  <a:lnTo>
                    <a:pt x="4092" y="1360"/>
                  </a:lnTo>
                  <a:lnTo>
                    <a:pt x="4076" y="1416"/>
                  </a:lnTo>
                  <a:lnTo>
                    <a:pt x="4061" y="1472"/>
                  </a:lnTo>
                  <a:lnTo>
                    <a:pt x="4043" y="1528"/>
                  </a:lnTo>
                  <a:lnTo>
                    <a:pt x="4027" y="1582"/>
                  </a:lnTo>
                  <a:lnTo>
                    <a:pt x="4009" y="1638"/>
                  </a:lnTo>
                  <a:lnTo>
                    <a:pt x="3991" y="1692"/>
                  </a:lnTo>
                  <a:lnTo>
                    <a:pt x="3972" y="1746"/>
                  </a:lnTo>
                  <a:lnTo>
                    <a:pt x="3952" y="1800"/>
                  </a:lnTo>
                  <a:lnTo>
                    <a:pt x="3932" y="1854"/>
                  </a:lnTo>
                  <a:lnTo>
                    <a:pt x="3912" y="1908"/>
                  </a:lnTo>
                  <a:lnTo>
                    <a:pt x="3891" y="1960"/>
                  </a:lnTo>
                  <a:lnTo>
                    <a:pt x="3869" y="2013"/>
                  </a:lnTo>
                  <a:lnTo>
                    <a:pt x="3847" y="2065"/>
                  </a:lnTo>
                  <a:lnTo>
                    <a:pt x="3824" y="2117"/>
                  </a:lnTo>
                  <a:lnTo>
                    <a:pt x="3801" y="2169"/>
                  </a:lnTo>
                  <a:lnTo>
                    <a:pt x="3776" y="2220"/>
                  </a:lnTo>
                  <a:lnTo>
                    <a:pt x="3752" y="2271"/>
                  </a:lnTo>
                  <a:lnTo>
                    <a:pt x="3728" y="2321"/>
                  </a:lnTo>
                  <a:lnTo>
                    <a:pt x="3702" y="2372"/>
                  </a:lnTo>
                  <a:lnTo>
                    <a:pt x="3676" y="2421"/>
                  </a:lnTo>
                  <a:lnTo>
                    <a:pt x="3650" y="2470"/>
                  </a:lnTo>
                  <a:lnTo>
                    <a:pt x="3622" y="2520"/>
                  </a:lnTo>
                  <a:lnTo>
                    <a:pt x="3595" y="2568"/>
                  </a:lnTo>
                  <a:lnTo>
                    <a:pt x="3567" y="2616"/>
                  </a:lnTo>
                  <a:lnTo>
                    <a:pt x="3538" y="2664"/>
                  </a:lnTo>
                  <a:lnTo>
                    <a:pt x="3509" y="2711"/>
                  </a:lnTo>
                  <a:lnTo>
                    <a:pt x="3480" y="2758"/>
                  </a:lnTo>
                  <a:lnTo>
                    <a:pt x="3449" y="2805"/>
                  </a:lnTo>
                  <a:lnTo>
                    <a:pt x="3419" y="2851"/>
                  </a:lnTo>
                  <a:lnTo>
                    <a:pt x="3388" y="2897"/>
                  </a:lnTo>
                  <a:lnTo>
                    <a:pt x="3356" y="2942"/>
                  </a:lnTo>
                  <a:lnTo>
                    <a:pt x="3325" y="2987"/>
                  </a:lnTo>
                  <a:lnTo>
                    <a:pt x="3292" y="3031"/>
                  </a:lnTo>
                  <a:lnTo>
                    <a:pt x="3259" y="3075"/>
                  </a:lnTo>
                  <a:lnTo>
                    <a:pt x="3226" y="3119"/>
                  </a:lnTo>
                  <a:lnTo>
                    <a:pt x="3192" y="3162"/>
                  </a:lnTo>
                  <a:lnTo>
                    <a:pt x="3158" y="3205"/>
                  </a:lnTo>
                  <a:lnTo>
                    <a:pt x="3123" y="3247"/>
                  </a:lnTo>
                  <a:lnTo>
                    <a:pt x="3088" y="3289"/>
                  </a:lnTo>
                  <a:lnTo>
                    <a:pt x="3053" y="3329"/>
                  </a:lnTo>
                  <a:lnTo>
                    <a:pt x="3016" y="3370"/>
                  </a:lnTo>
                  <a:lnTo>
                    <a:pt x="2980" y="3411"/>
                  </a:lnTo>
                  <a:lnTo>
                    <a:pt x="2943" y="3450"/>
                  </a:lnTo>
                  <a:lnTo>
                    <a:pt x="2906" y="3490"/>
                  </a:lnTo>
                  <a:lnTo>
                    <a:pt x="2867" y="3528"/>
                  </a:lnTo>
                  <a:lnTo>
                    <a:pt x="2830" y="3567"/>
                  </a:lnTo>
                  <a:lnTo>
                    <a:pt x="2791" y="3604"/>
                  </a:lnTo>
                  <a:lnTo>
                    <a:pt x="2752" y="3642"/>
                  </a:lnTo>
                  <a:lnTo>
                    <a:pt x="2713" y="3679"/>
                  </a:lnTo>
                  <a:lnTo>
                    <a:pt x="2673" y="3715"/>
                  </a:lnTo>
                  <a:lnTo>
                    <a:pt x="2633" y="3750"/>
                  </a:lnTo>
                  <a:lnTo>
                    <a:pt x="2592" y="3785"/>
                  </a:lnTo>
                  <a:lnTo>
                    <a:pt x="2552" y="3820"/>
                  </a:lnTo>
                  <a:lnTo>
                    <a:pt x="2510" y="3854"/>
                  </a:lnTo>
                  <a:lnTo>
                    <a:pt x="2469" y="3888"/>
                  </a:lnTo>
                  <a:lnTo>
                    <a:pt x="2426" y="3921"/>
                  </a:lnTo>
                  <a:lnTo>
                    <a:pt x="2384" y="3954"/>
                  </a:lnTo>
                  <a:lnTo>
                    <a:pt x="2341" y="3985"/>
                  </a:lnTo>
                  <a:lnTo>
                    <a:pt x="2299" y="4017"/>
                  </a:lnTo>
                  <a:lnTo>
                    <a:pt x="2255" y="4048"/>
                  </a:lnTo>
                  <a:lnTo>
                    <a:pt x="2211" y="4078"/>
                  </a:lnTo>
                  <a:lnTo>
                    <a:pt x="2167" y="4108"/>
                  </a:lnTo>
                  <a:lnTo>
                    <a:pt x="2122" y="4137"/>
                  </a:lnTo>
                  <a:lnTo>
                    <a:pt x="2077" y="4165"/>
                  </a:lnTo>
                  <a:lnTo>
                    <a:pt x="2032" y="4193"/>
                  </a:lnTo>
                  <a:lnTo>
                    <a:pt x="1987" y="4221"/>
                  </a:lnTo>
                  <a:lnTo>
                    <a:pt x="1940" y="4247"/>
                  </a:lnTo>
                  <a:lnTo>
                    <a:pt x="1895" y="4273"/>
                  </a:lnTo>
                  <a:lnTo>
                    <a:pt x="1848" y="4299"/>
                  </a:lnTo>
                  <a:lnTo>
                    <a:pt x="1802" y="4324"/>
                  </a:lnTo>
                  <a:lnTo>
                    <a:pt x="1754" y="4347"/>
                  </a:lnTo>
                  <a:lnTo>
                    <a:pt x="1706" y="4371"/>
                  </a:lnTo>
                  <a:lnTo>
                    <a:pt x="1659" y="4395"/>
                  </a:lnTo>
                  <a:lnTo>
                    <a:pt x="1611" y="4416"/>
                  </a:lnTo>
                  <a:lnTo>
                    <a:pt x="1563" y="4438"/>
                  </a:lnTo>
                  <a:lnTo>
                    <a:pt x="1514" y="4459"/>
                  </a:lnTo>
                  <a:lnTo>
                    <a:pt x="1466" y="4480"/>
                  </a:lnTo>
                  <a:lnTo>
                    <a:pt x="1416" y="4500"/>
                  </a:lnTo>
                  <a:lnTo>
                    <a:pt x="1366" y="4519"/>
                  </a:lnTo>
                  <a:lnTo>
                    <a:pt x="1317" y="4537"/>
                  </a:lnTo>
                  <a:lnTo>
                    <a:pt x="1267" y="4555"/>
                  </a:lnTo>
                  <a:lnTo>
                    <a:pt x="1217" y="4572"/>
                  </a:lnTo>
                  <a:lnTo>
                    <a:pt x="1167" y="4588"/>
                  </a:lnTo>
                  <a:lnTo>
                    <a:pt x="1115" y="4604"/>
                  </a:lnTo>
                  <a:lnTo>
                    <a:pt x="1065" y="4620"/>
                  </a:lnTo>
                  <a:lnTo>
                    <a:pt x="1014" y="4633"/>
                  </a:lnTo>
                  <a:lnTo>
                    <a:pt x="963" y="4648"/>
                  </a:lnTo>
                  <a:lnTo>
                    <a:pt x="911" y="4661"/>
                  </a:lnTo>
                  <a:lnTo>
                    <a:pt x="859" y="4673"/>
                  </a:lnTo>
                  <a:lnTo>
                    <a:pt x="807" y="4684"/>
                  </a:lnTo>
                  <a:lnTo>
                    <a:pt x="754" y="4696"/>
                  </a:lnTo>
                  <a:lnTo>
                    <a:pt x="701" y="4706"/>
                  </a:lnTo>
                  <a:lnTo>
                    <a:pt x="649" y="4715"/>
                  </a:lnTo>
                  <a:lnTo>
                    <a:pt x="596" y="4724"/>
                  </a:lnTo>
                  <a:lnTo>
                    <a:pt x="543" y="4732"/>
                  </a:lnTo>
                  <a:lnTo>
                    <a:pt x="489" y="4739"/>
                  </a:lnTo>
                  <a:lnTo>
                    <a:pt x="435" y="4745"/>
                  </a:lnTo>
                  <a:lnTo>
                    <a:pt x="382" y="4751"/>
                  </a:lnTo>
                  <a:lnTo>
                    <a:pt x="328" y="4756"/>
                  </a:lnTo>
                  <a:lnTo>
                    <a:pt x="274" y="4760"/>
                  </a:lnTo>
                  <a:lnTo>
                    <a:pt x="220" y="4763"/>
                  </a:lnTo>
                  <a:lnTo>
                    <a:pt x="165" y="4767"/>
                  </a:lnTo>
                  <a:lnTo>
                    <a:pt x="110" y="4769"/>
                  </a:lnTo>
                  <a:lnTo>
                    <a:pt x="56" y="4769"/>
                  </a:lnTo>
                  <a:lnTo>
                    <a:pt x="0" y="4770"/>
                  </a:lnTo>
                  <a:lnTo>
                    <a:pt x="0" y="4872"/>
                  </a:lnTo>
                  <a:close/>
                </a:path>
              </a:pathLst>
            </a:custGeom>
            <a:solidFill>
              <a:srgbClr val="008F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35" name="Freeform 69"/>
            <p:cNvSpPr>
              <a:spLocks/>
            </p:cNvSpPr>
            <p:nvPr/>
          </p:nvSpPr>
          <p:spPr bwMode="auto">
            <a:xfrm>
              <a:off x="4028" y="2221"/>
              <a:ext cx="726" cy="696"/>
            </a:xfrm>
            <a:custGeom>
              <a:avLst/>
              <a:gdLst>
                <a:gd name="T0" fmla="*/ 0 w 4359"/>
                <a:gd name="T1" fmla="*/ 0 h 4872"/>
                <a:gd name="T2" fmla="*/ 0 w 4359"/>
                <a:gd name="T3" fmla="*/ 0 h 4872"/>
                <a:gd name="T4" fmla="*/ 0 w 4359"/>
                <a:gd name="T5" fmla="*/ 0 h 4872"/>
                <a:gd name="T6" fmla="*/ 0 w 4359"/>
                <a:gd name="T7" fmla="*/ 0 h 4872"/>
                <a:gd name="T8" fmla="*/ 0 w 4359"/>
                <a:gd name="T9" fmla="*/ 0 h 4872"/>
                <a:gd name="T10" fmla="*/ 0 w 4359"/>
                <a:gd name="T11" fmla="*/ 0 h 4872"/>
                <a:gd name="T12" fmla="*/ 0 w 4359"/>
                <a:gd name="T13" fmla="*/ 0 h 4872"/>
                <a:gd name="T14" fmla="*/ 0 w 4359"/>
                <a:gd name="T15" fmla="*/ 0 h 4872"/>
                <a:gd name="T16" fmla="*/ 0 w 4359"/>
                <a:gd name="T17" fmla="*/ 0 h 4872"/>
                <a:gd name="T18" fmla="*/ 0 w 4359"/>
                <a:gd name="T19" fmla="*/ 0 h 4872"/>
                <a:gd name="T20" fmla="*/ 0 w 4359"/>
                <a:gd name="T21" fmla="*/ 0 h 4872"/>
                <a:gd name="T22" fmla="*/ 0 w 4359"/>
                <a:gd name="T23" fmla="*/ 0 h 4872"/>
                <a:gd name="T24" fmla="*/ 0 w 4359"/>
                <a:gd name="T25" fmla="*/ 0 h 4872"/>
                <a:gd name="T26" fmla="*/ 0 w 4359"/>
                <a:gd name="T27" fmla="*/ 0 h 4872"/>
                <a:gd name="T28" fmla="*/ 0 w 4359"/>
                <a:gd name="T29" fmla="*/ 0 h 4872"/>
                <a:gd name="T30" fmla="*/ 0 w 4359"/>
                <a:gd name="T31" fmla="*/ 0 h 4872"/>
                <a:gd name="T32" fmla="*/ 0 w 4359"/>
                <a:gd name="T33" fmla="*/ 0 h 4872"/>
                <a:gd name="T34" fmla="*/ 0 w 4359"/>
                <a:gd name="T35" fmla="*/ 0 h 4872"/>
                <a:gd name="T36" fmla="*/ 0 w 4359"/>
                <a:gd name="T37" fmla="*/ 0 h 4872"/>
                <a:gd name="T38" fmla="*/ 0 w 4359"/>
                <a:gd name="T39" fmla="*/ 0 h 4872"/>
                <a:gd name="T40" fmla="*/ 0 w 4359"/>
                <a:gd name="T41" fmla="*/ 0 h 4872"/>
                <a:gd name="T42" fmla="*/ 0 w 4359"/>
                <a:gd name="T43" fmla="*/ 0 h 4872"/>
                <a:gd name="T44" fmla="*/ 0 w 4359"/>
                <a:gd name="T45" fmla="*/ 0 h 4872"/>
                <a:gd name="T46" fmla="*/ 0 w 4359"/>
                <a:gd name="T47" fmla="*/ 0 h 4872"/>
                <a:gd name="T48" fmla="*/ 0 w 4359"/>
                <a:gd name="T49" fmla="*/ 0 h 4872"/>
                <a:gd name="T50" fmla="*/ 0 w 4359"/>
                <a:gd name="T51" fmla="*/ 0 h 4872"/>
                <a:gd name="T52" fmla="*/ 0 w 4359"/>
                <a:gd name="T53" fmla="*/ 0 h 4872"/>
                <a:gd name="T54" fmla="*/ 0 w 4359"/>
                <a:gd name="T55" fmla="*/ 0 h 4872"/>
                <a:gd name="T56" fmla="*/ 0 w 4359"/>
                <a:gd name="T57" fmla="*/ 0 h 4872"/>
                <a:gd name="T58" fmla="*/ 0 w 4359"/>
                <a:gd name="T59" fmla="*/ 0 h 4872"/>
                <a:gd name="T60" fmla="*/ 0 w 4359"/>
                <a:gd name="T61" fmla="*/ 0 h 4872"/>
                <a:gd name="T62" fmla="*/ 0 w 4359"/>
                <a:gd name="T63" fmla="*/ 0 h 4872"/>
                <a:gd name="T64" fmla="*/ 0 w 4359"/>
                <a:gd name="T65" fmla="*/ 0 h 4872"/>
                <a:gd name="T66" fmla="*/ 0 w 4359"/>
                <a:gd name="T67" fmla="*/ 0 h 4872"/>
                <a:gd name="T68" fmla="*/ 0 w 4359"/>
                <a:gd name="T69" fmla="*/ 0 h 4872"/>
                <a:gd name="T70" fmla="*/ 0 w 4359"/>
                <a:gd name="T71" fmla="*/ 0 h 4872"/>
                <a:gd name="T72" fmla="*/ 0 w 4359"/>
                <a:gd name="T73" fmla="*/ 0 h 4872"/>
                <a:gd name="T74" fmla="*/ 0 w 4359"/>
                <a:gd name="T75" fmla="*/ 0 h 4872"/>
                <a:gd name="T76" fmla="*/ 0 w 4359"/>
                <a:gd name="T77" fmla="*/ 0 h 4872"/>
                <a:gd name="T78" fmla="*/ 0 w 4359"/>
                <a:gd name="T79" fmla="*/ 0 h 4872"/>
                <a:gd name="T80" fmla="*/ 0 w 4359"/>
                <a:gd name="T81" fmla="*/ 0 h 4872"/>
                <a:gd name="T82" fmla="*/ 0 w 4359"/>
                <a:gd name="T83" fmla="*/ 0 h 4872"/>
                <a:gd name="T84" fmla="*/ 0 w 4359"/>
                <a:gd name="T85" fmla="*/ 0 h 4872"/>
                <a:gd name="T86" fmla="*/ 0 w 4359"/>
                <a:gd name="T87" fmla="*/ 0 h 4872"/>
                <a:gd name="T88" fmla="*/ 0 w 4359"/>
                <a:gd name="T89" fmla="*/ 0 h 4872"/>
                <a:gd name="T90" fmla="*/ 0 w 4359"/>
                <a:gd name="T91" fmla="*/ 0 h 4872"/>
                <a:gd name="T92" fmla="*/ 0 w 4359"/>
                <a:gd name="T93" fmla="*/ 0 h 4872"/>
                <a:gd name="T94" fmla="*/ 0 w 4359"/>
                <a:gd name="T95" fmla="*/ 0 h 4872"/>
                <a:gd name="T96" fmla="*/ 0 w 4359"/>
                <a:gd name="T97" fmla="*/ 0 h 4872"/>
                <a:gd name="T98" fmla="*/ 0 w 4359"/>
                <a:gd name="T99" fmla="*/ 0 h 4872"/>
                <a:gd name="T100" fmla="*/ 0 w 4359"/>
                <a:gd name="T101" fmla="*/ 0 h 4872"/>
                <a:gd name="T102" fmla="*/ 0 w 4359"/>
                <a:gd name="T103" fmla="*/ 0 h 48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59"/>
                <a:gd name="T157" fmla="*/ 0 h 4872"/>
                <a:gd name="T158" fmla="*/ 4359 w 4359"/>
                <a:gd name="T159" fmla="*/ 4872 h 487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59" h="4872">
                  <a:moveTo>
                    <a:pt x="0" y="0"/>
                  </a:moveTo>
                  <a:lnTo>
                    <a:pt x="0" y="0"/>
                  </a:lnTo>
                  <a:lnTo>
                    <a:pt x="0" y="63"/>
                  </a:lnTo>
                  <a:lnTo>
                    <a:pt x="1" y="125"/>
                  </a:lnTo>
                  <a:lnTo>
                    <a:pt x="3" y="188"/>
                  </a:lnTo>
                  <a:lnTo>
                    <a:pt x="6" y="251"/>
                  </a:lnTo>
                  <a:lnTo>
                    <a:pt x="9" y="312"/>
                  </a:lnTo>
                  <a:lnTo>
                    <a:pt x="13" y="374"/>
                  </a:lnTo>
                  <a:lnTo>
                    <a:pt x="17" y="435"/>
                  </a:lnTo>
                  <a:lnTo>
                    <a:pt x="22" y="498"/>
                  </a:lnTo>
                  <a:lnTo>
                    <a:pt x="28" y="559"/>
                  </a:lnTo>
                  <a:lnTo>
                    <a:pt x="35" y="620"/>
                  </a:lnTo>
                  <a:lnTo>
                    <a:pt x="42" y="680"/>
                  </a:lnTo>
                  <a:lnTo>
                    <a:pt x="50" y="741"/>
                  </a:lnTo>
                  <a:lnTo>
                    <a:pt x="58" y="801"/>
                  </a:lnTo>
                  <a:lnTo>
                    <a:pt x="68" y="861"/>
                  </a:lnTo>
                  <a:lnTo>
                    <a:pt x="78" y="921"/>
                  </a:lnTo>
                  <a:lnTo>
                    <a:pt x="89" y="980"/>
                  </a:lnTo>
                  <a:lnTo>
                    <a:pt x="100" y="1039"/>
                  </a:lnTo>
                  <a:lnTo>
                    <a:pt x="112" y="1098"/>
                  </a:lnTo>
                  <a:lnTo>
                    <a:pt x="124" y="1157"/>
                  </a:lnTo>
                  <a:lnTo>
                    <a:pt x="137" y="1216"/>
                  </a:lnTo>
                  <a:lnTo>
                    <a:pt x="152" y="1273"/>
                  </a:lnTo>
                  <a:lnTo>
                    <a:pt x="166" y="1331"/>
                  </a:lnTo>
                  <a:lnTo>
                    <a:pt x="181" y="1389"/>
                  </a:lnTo>
                  <a:lnTo>
                    <a:pt x="196" y="1446"/>
                  </a:lnTo>
                  <a:lnTo>
                    <a:pt x="212" y="1503"/>
                  </a:lnTo>
                  <a:lnTo>
                    <a:pt x="229" y="1561"/>
                  </a:lnTo>
                  <a:lnTo>
                    <a:pt x="247" y="1616"/>
                  </a:lnTo>
                  <a:lnTo>
                    <a:pt x="265" y="1673"/>
                  </a:lnTo>
                  <a:lnTo>
                    <a:pt x="283" y="1728"/>
                  </a:lnTo>
                  <a:lnTo>
                    <a:pt x="302" y="1783"/>
                  </a:lnTo>
                  <a:lnTo>
                    <a:pt x="323" y="1839"/>
                  </a:lnTo>
                  <a:lnTo>
                    <a:pt x="343" y="1893"/>
                  </a:lnTo>
                  <a:lnTo>
                    <a:pt x="364" y="1949"/>
                  </a:lnTo>
                  <a:lnTo>
                    <a:pt x="385" y="2002"/>
                  </a:lnTo>
                  <a:lnTo>
                    <a:pt x="408" y="2056"/>
                  </a:lnTo>
                  <a:lnTo>
                    <a:pt x="431" y="2109"/>
                  </a:lnTo>
                  <a:lnTo>
                    <a:pt x="454" y="2162"/>
                  </a:lnTo>
                  <a:lnTo>
                    <a:pt x="477" y="2215"/>
                  </a:lnTo>
                  <a:lnTo>
                    <a:pt x="502" y="2267"/>
                  </a:lnTo>
                  <a:lnTo>
                    <a:pt x="527" y="2320"/>
                  </a:lnTo>
                  <a:lnTo>
                    <a:pt x="552" y="2372"/>
                  </a:lnTo>
                  <a:lnTo>
                    <a:pt x="579" y="2422"/>
                  </a:lnTo>
                  <a:lnTo>
                    <a:pt x="605" y="2473"/>
                  </a:lnTo>
                  <a:lnTo>
                    <a:pt x="632" y="2523"/>
                  </a:lnTo>
                  <a:lnTo>
                    <a:pt x="660" y="2573"/>
                  </a:lnTo>
                  <a:lnTo>
                    <a:pt x="688" y="2623"/>
                  </a:lnTo>
                  <a:lnTo>
                    <a:pt x="717" y="2672"/>
                  </a:lnTo>
                  <a:lnTo>
                    <a:pt x="746" y="2721"/>
                  </a:lnTo>
                  <a:lnTo>
                    <a:pt x="776" y="2770"/>
                  </a:lnTo>
                  <a:lnTo>
                    <a:pt x="805" y="2817"/>
                  </a:lnTo>
                  <a:lnTo>
                    <a:pt x="837" y="2865"/>
                  </a:lnTo>
                  <a:lnTo>
                    <a:pt x="868" y="2912"/>
                  </a:lnTo>
                  <a:lnTo>
                    <a:pt x="900" y="2958"/>
                  </a:lnTo>
                  <a:lnTo>
                    <a:pt x="932" y="3005"/>
                  </a:lnTo>
                  <a:lnTo>
                    <a:pt x="964" y="3051"/>
                  </a:lnTo>
                  <a:lnTo>
                    <a:pt x="998" y="3096"/>
                  </a:lnTo>
                  <a:lnTo>
                    <a:pt x="1031" y="3141"/>
                  </a:lnTo>
                  <a:lnTo>
                    <a:pt x="1066" y="3186"/>
                  </a:lnTo>
                  <a:lnTo>
                    <a:pt x="1100" y="3230"/>
                  </a:lnTo>
                  <a:lnTo>
                    <a:pt x="1134" y="3273"/>
                  </a:lnTo>
                  <a:lnTo>
                    <a:pt x="1170" y="3316"/>
                  </a:lnTo>
                  <a:lnTo>
                    <a:pt x="1206" y="3359"/>
                  </a:lnTo>
                  <a:lnTo>
                    <a:pt x="1243" y="3401"/>
                  </a:lnTo>
                  <a:lnTo>
                    <a:pt x="1279" y="3443"/>
                  </a:lnTo>
                  <a:lnTo>
                    <a:pt x="1317" y="3483"/>
                  </a:lnTo>
                  <a:lnTo>
                    <a:pt x="1354" y="3524"/>
                  </a:lnTo>
                  <a:lnTo>
                    <a:pt x="1392" y="3565"/>
                  </a:lnTo>
                  <a:lnTo>
                    <a:pt x="1431" y="3604"/>
                  </a:lnTo>
                  <a:lnTo>
                    <a:pt x="1469" y="3643"/>
                  </a:lnTo>
                  <a:lnTo>
                    <a:pt x="1509" y="3681"/>
                  </a:lnTo>
                  <a:lnTo>
                    <a:pt x="1548" y="3720"/>
                  </a:lnTo>
                  <a:lnTo>
                    <a:pt x="1589" y="3757"/>
                  </a:lnTo>
                  <a:lnTo>
                    <a:pt x="1629" y="3794"/>
                  </a:lnTo>
                  <a:lnTo>
                    <a:pt x="1671" y="3830"/>
                  </a:lnTo>
                  <a:lnTo>
                    <a:pt x="1712" y="3867"/>
                  </a:lnTo>
                  <a:lnTo>
                    <a:pt x="1754" y="3902"/>
                  </a:lnTo>
                  <a:lnTo>
                    <a:pt x="1796" y="3937"/>
                  </a:lnTo>
                  <a:lnTo>
                    <a:pt x="1839" y="3971"/>
                  </a:lnTo>
                  <a:lnTo>
                    <a:pt x="1881" y="4005"/>
                  </a:lnTo>
                  <a:lnTo>
                    <a:pt x="1925" y="4039"/>
                  </a:lnTo>
                  <a:lnTo>
                    <a:pt x="1968" y="4070"/>
                  </a:lnTo>
                  <a:lnTo>
                    <a:pt x="2012" y="4103"/>
                  </a:lnTo>
                  <a:lnTo>
                    <a:pt x="2056" y="4135"/>
                  </a:lnTo>
                  <a:lnTo>
                    <a:pt x="2102" y="4165"/>
                  </a:lnTo>
                  <a:lnTo>
                    <a:pt x="2146" y="4196"/>
                  </a:lnTo>
                  <a:lnTo>
                    <a:pt x="2192" y="4225"/>
                  </a:lnTo>
                  <a:lnTo>
                    <a:pt x="2238" y="4255"/>
                  </a:lnTo>
                  <a:lnTo>
                    <a:pt x="2284" y="4283"/>
                  </a:lnTo>
                  <a:lnTo>
                    <a:pt x="2331" y="4310"/>
                  </a:lnTo>
                  <a:lnTo>
                    <a:pt x="2377" y="4337"/>
                  </a:lnTo>
                  <a:lnTo>
                    <a:pt x="2425" y="4364"/>
                  </a:lnTo>
                  <a:lnTo>
                    <a:pt x="2472" y="4390"/>
                  </a:lnTo>
                  <a:lnTo>
                    <a:pt x="2520" y="4415"/>
                  </a:lnTo>
                  <a:lnTo>
                    <a:pt x="2568" y="4440"/>
                  </a:lnTo>
                  <a:lnTo>
                    <a:pt x="2616" y="4465"/>
                  </a:lnTo>
                  <a:lnTo>
                    <a:pt x="2666" y="4488"/>
                  </a:lnTo>
                  <a:lnTo>
                    <a:pt x="2714" y="4511"/>
                  </a:lnTo>
                  <a:lnTo>
                    <a:pt x="2764" y="4533"/>
                  </a:lnTo>
                  <a:lnTo>
                    <a:pt x="2813" y="4554"/>
                  </a:lnTo>
                  <a:lnTo>
                    <a:pt x="2863" y="4576"/>
                  </a:lnTo>
                  <a:lnTo>
                    <a:pt x="2913" y="4596"/>
                  </a:lnTo>
                  <a:lnTo>
                    <a:pt x="2963" y="4615"/>
                  </a:lnTo>
                  <a:lnTo>
                    <a:pt x="3014" y="4635"/>
                  </a:lnTo>
                  <a:lnTo>
                    <a:pt x="3066" y="4653"/>
                  </a:lnTo>
                  <a:lnTo>
                    <a:pt x="3116" y="4670"/>
                  </a:lnTo>
                  <a:lnTo>
                    <a:pt x="3168" y="4687"/>
                  </a:lnTo>
                  <a:lnTo>
                    <a:pt x="3220" y="4702"/>
                  </a:lnTo>
                  <a:lnTo>
                    <a:pt x="3272" y="4718"/>
                  </a:lnTo>
                  <a:lnTo>
                    <a:pt x="3325" y="4733"/>
                  </a:lnTo>
                  <a:lnTo>
                    <a:pt x="3377" y="4746"/>
                  </a:lnTo>
                  <a:lnTo>
                    <a:pt x="3430" y="4760"/>
                  </a:lnTo>
                  <a:lnTo>
                    <a:pt x="3483" y="4773"/>
                  </a:lnTo>
                  <a:lnTo>
                    <a:pt x="3536" y="4785"/>
                  </a:lnTo>
                  <a:lnTo>
                    <a:pt x="3590" y="4796"/>
                  </a:lnTo>
                  <a:lnTo>
                    <a:pt x="3643" y="4806"/>
                  </a:lnTo>
                  <a:lnTo>
                    <a:pt x="3697" y="4815"/>
                  </a:lnTo>
                  <a:lnTo>
                    <a:pt x="3751" y="4825"/>
                  </a:lnTo>
                  <a:lnTo>
                    <a:pt x="3805" y="4832"/>
                  </a:lnTo>
                  <a:lnTo>
                    <a:pt x="3860" y="4840"/>
                  </a:lnTo>
                  <a:lnTo>
                    <a:pt x="3915" y="4847"/>
                  </a:lnTo>
                  <a:lnTo>
                    <a:pt x="3969" y="4853"/>
                  </a:lnTo>
                  <a:lnTo>
                    <a:pt x="4025" y="4857"/>
                  </a:lnTo>
                  <a:lnTo>
                    <a:pt x="4080" y="4862"/>
                  </a:lnTo>
                  <a:lnTo>
                    <a:pt x="4135" y="4865"/>
                  </a:lnTo>
                  <a:lnTo>
                    <a:pt x="4191" y="4869"/>
                  </a:lnTo>
                  <a:lnTo>
                    <a:pt x="4248" y="4870"/>
                  </a:lnTo>
                  <a:lnTo>
                    <a:pt x="4303" y="4872"/>
                  </a:lnTo>
                  <a:lnTo>
                    <a:pt x="4359" y="4872"/>
                  </a:lnTo>
                  <a:lnTo>
                    <a:pt x="4359" y="4770"/>
                  </a:lnTo>
                  <a:lnTo>
                    <a:pt x="4304" y="4769"/>
                  </a:lnTo>
                  <a:lnTo>
                    <a:pt x="4250" y="4769"/>
                  </a:lnTo>
                  <a:lnTo>
                    <a:pt x="4195" y="4767"/>
                  </a:lnTo>
                  <a:lnTo>
                    <a:pt x="4140" y="4763"/>
                  </a:lnTo>
                  <a:lnTo>
                    <a:pt x="4086" y="4760"/>
                  </a:lnTo>
                  <a:lnTo>
                    <a:pt x="4032" y="4756"/>
                  </a:lnTo>
                  <a:lnTo>
                    <a:pt x="3977" y="4751"/>
                  </a:lnTo>
                  <a:lnTo>
                    <a:pt x="3924" y="4745"/>
                  </a:lnTo>
                  <a:lnTo>
                    <a:pt x="3870" y="4739"/>
                  </a:lnTo>
                  <a:lnTo>
                    <a:pt x="3817" y="4732"/>
                  </a:lnTo>
                  <a:lnTo>
                    <a:pt x="3764" y="4724"/>
                  </a:lnTo>
                  <a:lnTo>
                    <a:pt x="3710" y="4715"/>
                  </a:lnTo>
                  <a:lnTo>
                    <a:pt x="3658" y="4706"/>
                  </a:lnTo>
                  <a:lnTo>
                    <a:pt x="3605" y="4696"/>
                  </a:lnTo>
                  <a:lnTo>
                    <a:pt x="3553" y="4684"/>
                  </a:lnTo>
                  <a:lnTo>
                    <a:pt x="3501" y="4673"/>
                  </a:lnTo>
                  <a:lnTo>
                    <a:pt x="3449" y="4661"/>
                  </a:lnTo>
                  <a:lnTo>
                    <a:pt x="3397" y="4648"/>
                  </a:lnTo>
                  <a:lnTo>
                    <a:pt x="3346" y="4633"/>
                  </a:lnTo>
                  <a:lnTo>
                    <a:pt x="3295" y="4620"/>
                  </a:lnTo>
                  <a:lnTo>
                    <a:pt x="3244" y="4604"/>
                  </a:lnTo>
                  <a:lnTo>
                    <a:pt x="3193" y="4588"/>
                  </a:lnTo>
                  <a:lnTo>
                    <a:pt x="3142" y="4572"/>
                  </a:lnTo>
                  <a:lnTo>
                    <a:pt x="3093" y="4555"/>
                  </a:lnTo>
                  <a:lnTo>
                    <a:pt x="3042" y="4537"/>
                  </a:lnTo>
                  <a:lnTo>
                    <a:pt x="2993" y="4519"/>
                  </a:lnTo>
                  <a:lnTo>
                    <a:pt x="2943" y="4500"/>
                  </a:lnTo>
                  <a:lnTo>
                    <a:pt x="2894" y="4480"/>
                  </a:lnTo>
                  <a:lnTo>
                    <a:pt x="2846" y="4459"/>
                  </a:lnTo>
                  <a:lnTo>
                    <a:pt x="2797" y="4438"/>
                  </a:lnTo>
                  <a:lnTo>
                    <a:pt x="2749" y="4416"/>
                  </a:lnTo>
                  <a:lnTo>
                    <a:pt x="2700" y="4395"/>
                  </a:lnTo>
                  <a:lnTo>
                    <a:pt x="2653" y="4371"/>
                  </a:lnTo>
                  <a:lnTo>
                    <a:pt x="2605" y="4347"/>
                  </a:lnTo>
                  <a:lnTo>
                    <a:pt x="2558" y="4324"/>
                  </a:lnTo>
                  <a:lnTo>
                    <a:pt x="2512" y="4299"/>
                  </a:lnTo>
                  <a:lnTo>
                    <a:pt x="2465" y="4273"/>
                  </a:lnTo>
                  <a:lnTo>
                    <a:pt x="2419" y="4247"/>
                  </a:lnTo>
                  <a:lnTo>
                    <a:pt x="2373" y="4221"/>
                  </a:lnTo>
                  <a:lnTo>
                    <a:pt x="2328" y="4193"/>
                  </a:lnTo>
                  <a:lnTo>
                    <a:pt x="2282" y="4165"/>
                  </a:lnTo>
                  <a:lnTo>
                    <a:pt x="2238" y="4137"/>
                  </a:lnTo>
                  <a:lnTo>
                    <a:pt x="2193" y="4108"/>
                  </a:lnTo>
                  <a:lnTo>
                    <a:pt x="2149" y="4078"/>
                  </a:lnTo>
                  <a:lnTo>
                    <a:pt x="2105" y="4048"/>
                  </a:lnTo>
                  <a:lnTo>
                    <a:pt x="2061" y="4017"/>
                  </a:lnTo>
                  <a:lnTo>
                    <a:pt x="2018" y="3985"/>
                  </a:lnTo>
                  <a:lnTo>
                    <a:pt x="1975" y="3954"/>
                  </a:lnTo>
                  <a:lnTo>
                    <a:pt x="1933" y="3921"/>
                  </a:lnTo>
                  <a:lnTo>
                    <a:pt x="1891" y="3888"/>
                  </a:lnTo>
                  <a:lnTo>
                    <a:pt x="1849" y="3854"/>
                  </a:lnTo>
                  <a:lnTo>
                    <a:pt x="1808" y="3820"/>
                  </a:lnTo>
                  <a:lnTo>
                    <a:pt x="1767" y="3785"/>
                  </a:lnTo>
                  <a:lnTo>
                    <a:pt x="1726" y="3750"/>
                  </a:lnTo>
                  <a:lnTo>
                    <a:pt x="1687" y="3715"/>
                  </a:lnTo>
                  <a:lnTo>
                    <a:pt x="1646" y="3679"/>
                  </a:lnTo>
                  <a:lnTo>
                    <a:pt x="1608" y="3642"/>
                  </a:lnTo>
                  <a:lnTo>
                    <a:pt x="1569" y="3604"/>
                  </a:lnTo>
                  <a:lnTo>
                    <a:pt x="1530" y="3567"/>
                  </a:lnTo>
                  <a:lnTo>
                    <a:pt x="1492" y="3528"/>
                  </a:lnTo>
                  <a:lnTo>
                    <a:pt x="1454" y="3490"/>
                  </a:lnTo>
                  <a:lnTo>
                    <a:pt x="1417" y="3450"/>
                  </a:lnTo>
                  <a:lnTo>
                    <a:pt x="1380" y="3411"/>
                  </a:lnTo>
                  <a:lnTo>
                    <a:pt x="1344" y="3370"/>
                  </a:lnTo>
                  <a:lnTo>
                    <a:pt x="1307" y="3329"/>
                  </a:lnTo>
                  <a:lnTo>
                    <a:pt x="1272" y="3289"/>
                  </a:lnTo>
                  <a:lnTo>
                    <a:pt x="1237" y="3247"/>
                  </a:lnTo>
                  <a:lnTo>
                    <a:pt x="1202" y="3205"/>
                  </a:lnTo>
                  <a:lnTo>
                    <a:pt x="1168" y="3162"/>
                  </a:lnTo>
                  <a:lnTo>
                    <a:pt x="1134" y="3119"/>
                  </a:lnTo>
                  <a:lnTo>
                    <a:pt x="1101" y="3075"/>
                  </a:lnTo>
                  <a:lnTo>
                    <a:pt x="1068" y="3031"/>
                  </a:lnTo>
                  <a:lnTo>
                    <a:pt x="1035" y="2987"/>
                  </a:lnTo>
                  <a:lnTo>
                    <a:pt x="1003" y="2942"/>
                  </a:lnTo>
                  <a:lnTo>
                    <a:pt x="971" y="2897"/>
                  </a:lnTo>
                  <a:lnTo>
                    <a:pt x="941" y="2851"/>
                  </a:lnTo>
                  <a:lnTo>
                    <a:pt x="910" y="2805"/>
                  </a:lnTo>
                  <a:lnTo>
                    <a:pt x="880" y="2758"/>
                  </a:lnTo>
                  <a:lnTo>
                    <a:pt x="851" y="2712"/>
                  </a:lnTo>
                  <a:lnTo>
                    <a:pt x="822" y="2664"/>
                  </a:lnTo>
                  <a:lnTo>
                    <a:pt x="793" y="2616"/>
                  </a:lnTo>
                  <a:lnTo>
                    <a:pt x="765" y="2568"/>
                  </a:lnTo>
                  <a:lnTo>
                    <a:pt x="738" y="2520"/>
                  </a:lnTo>
                  <a:lnTo>
                    <a:pt x="710" y="2470"/>
                  </a:lnTo>
                  <a:lnTo>
                    <a:pt x="684" y="2421"/>
                  </a:lnTo>
                  <a:lnTo>
                    <a:pt x="658" y="2372"/>
                  </a:lnTo>
                  <a:lnTo>
                    <a:pt x="632" y="2321"/>
                  </a:lnTo>
                  <a:lnTo>
                    <a:pt x="607" y="2271"/>
                  </a:lnTo>
                  <a:lnTo>
                    <a:pt x="583" y="2220"/>
                  </a:lnTo>
                  <a:lnTo>
                    <a:pt x="558" y="2169"/>
                  </a:lnTo>
                  <a:lnTo>
                    <a:pt x="535" y="2117"/>
                  </a:lnTo>
                  <a:lnTo>
                    <a:pt x="513" y="2065"/>
                  </a:lnTo>
                  <a:lnTo>
                    <a:pt x="491" y="2013"/>
                  </a:lnTo>
                  <a:lnTo>
                    <a:pt x="469" y="1960"/>
                  </a:lnTo>
                  <a:lnTo>
                    <a:pt x="448" y="1908"/>
                  </a:lnTo>
                  <a:lnTo>
                    <a:pt x="427" y="1854"/>
                  </a:lnTo>
                  <a:lnTo>
                    <a:pt x="407" y="1800"/>
                  </a:lnTo>
                  <a:lnTo>
                    <a:pt x="387" y="1746"/>
                  </a:lnTo>
                  <a:lnTo>
                    <a:pt x="369" y="1692"/>
                  </a:lnTo>
                  <a:lnTo>
                    <a:pt x="351" y="1638"/>
                  </a:lnTo>
                  <a:lnTo>
                    <a:pt x="333" y="1582"/>
                  </a:lnTo>
                  <a:lnTo>
                    <a:pt x="316" y="1528"/>
                  </a:lnTo>
                  <a:lnTo>
                    <a:pt x="299" y="1472"/>
                  </a:lnTo>
                  <a:lnTo>
                    <a:pt x="283" y="1416"/>
                  </a:lnTo>
                  <a:lnTo>
                    <a:pt x="268" y="1360"/>
                  </a:lnTo>
                  <a:lnTo>
                    <a:pt x="253" y="1304"/>
                  </a:lnTo>
                  <a:lnTo>
                    <a:pt x="240" y="1247"/>
                  </a:lnTo>
                  <a:lnTo>
                    <a:pt x="225" y="1190"/>
                  </a:lnTo>
                  <a:lnTo>
                    <a:pt x="212" y="1133"/>
                  </a:lnTo>
                  <a:lnTo>
                    <a:pt x="200" y="1075"/>
                  </a:lnTo>
                  <a:lnTo>
                    <a:pt x="189" y="1018"/>
                  </a:lnTo>
                  <a:lnTo>
                    <a:pt x="178" y="960"/>
                  </a:lnTo>
                  <a:lnTo>
                    <a:pt x="168" y="901"/>
                  </a:lnTo>
                  <a:lnTo>
                    <a:pt x="158" y="842"/>
                  </a:lnTo>
                  <a:lnTo>
                    <a:pt x="149" y="784"/>
                  </a:lnTo>
                  <a:lnTo>
                    <a:pt x="140" y="725"/>
                  </a:lnTo>
                  <a:lnTo>
                    <a:pt x="132" y="666"/>
                  </a:lnTo>
                  <a:lnTo>
                    <a:pt x="125" y="606"/>
                  </a:lnTo>
                  <a:lnTo>
                    <a:pt x="119" y="547"/>
                  </a:lnTo>
                  <a:lnTo>
                    <a:pt x="113" y="487"/>
                  </a:lnTo>
                  <a:lnTo>
                    <a:pt x="108" y="427"/>
                  </a:lnTo>
                  <a:lnTo>
                    <a:pt x="103" y="366"/>
                  </a:lnTo>
                  <a:lnTo>
                    <a:pt x="100" y="306"/>
                  </a:lnTo>
                  <a:lnTo>
                    <a:pt x="96" y="245"/>
                  </a:lnTo>
                  <a:lnTo>
                    <a:pt x="94" y="184"/>
                  </a:lnTo>
                  <a:lnTo>
                    <a:pt x="92" y="123"/>
                  </a:lnTo>
                  <a:lnTo>
                    <a:pt x="91" y="62"/>
                  </a:lnTo>
                  <a:lnTo>
                    <a:pt x="91" y="0"/>
                  </a:lnTo>
                  <a:lnTo>
                    <a:pt x="0" y="0"/>
                  </a:lnTo>
                  <a:close/>
                </a:path>
              </a:pathLst>
            </a:custGeom>
            <a:solidFill>
              <a:srgbClr val="008F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36" name="Freeform 70"/>
            <p:cNvSpPr>
              <a:spLocks/>
            </p:cNvSpPr>
            <p:nvPr/>
          </p:nvSpPr>
          <p:spPr bwMode="auto">
            <a:xfrm>
              <a:off x="4028" y="1525"/>
              <a:ext cx="726" cy="696"/>
            </a:xfrm>
            <a:custGeom>
              <a:avLst/>
              <a:gdLst>
                <a:gd name="T0" fmla="*/ 0 w 4359"/>
                <a:gd name="T1" fmla="*/ 0 h 4871"/>
                <a:gd name="T2" fmla="*/ 0 w 4359"/>
                <a:gd name="T3" fmla="*/ 0 h 4871"/>
                <a:gd name="T4" fmla="*/ 0 w 4359"/>
                <a:gd name="T5" fmla="*/ 0 h 4871"/>
                <a:gd name="T6" fmla="*/ 0 w 4359"/>
                <a:gd name="T7" fmla="*/ 0 h 4871"/>
                <a:gd name="T8" fmla="*/ 0 w 4359"/>
                <a:gd name="T9" fmla="*/ 0 h 4871"/>
                <a:gd name="T10" fmla="*/ 0 w 4359"/>
                <a:gd name="T11" fmla="*/ 0 h 4871"/>
                <a:gd name="T12" fmla="*/ 0 w 4359"/>
                <a:gd name="T13" fmla="*/ 0 h 4871"/>
                <a:gd name="T14" fmla="*/ 0 w 4359"/>
                <a:gd name="T15" fmla="*/ 0 h 4871"/>
                <a:gd name="T16" fmla="*/ 0 w 4359"/>
                <a:gd name="T17" fmla="*/ 0 h 4871"/>
                <a:gd name="T18" fmla="*/ 0 w 4359"/>
                <a:gd name="T19" fmla="*/ 0 h 4871"/>
                <a:gd name="T20" fmla="*/ 0 w 4359"/>
                <a:gd name="T21" fmla="*/ 0 h 4871"/>
                <a:gd name="T22" fmla="*/ 0 w 4359"/>
                <a:gd name="T23" fmla="*/ 0 h 4871"/>
                <a:gd name="T24" fmla="*/ 0 w 4359"/>
                <a:gd name="T25" fmla="*/ 0 h 4871"/>
                <a:gd name="T26" fmla="*/ 0 w 4359"/>
                <a:gd name="T27" fmla="*/ 0 h 4871"/>
                <a:gd name="T28" fmla="*/ 0 w 4359"/>
                <a:gd name="T29" fmla="*/ 0 h 4871"/>
                <a:gd name="T30" fmla="*/ 0 w 4359"/>
                <a:gd name="T31" fmla="*/ 0 h 4871"/>
                <a:gd name="T32" fmla="*/ 0 w 4359"/>
                <a:gd name="T33" fmla="*/ 0 h 4871"/>
                <a:gd name="T34" fmla="*/ 0 w 4359"/>
                <a:gd name="T35" fmla="*/ 0 h 4871"/>
                <a:gd name="T36" fmla="*/ 0 w 4359"/>
                <a:gd name="T37" fmla="*/ 0 h 4871"/>
                <a:gd name="T38" fmla="*/ 0 w 4359"/>
                <a:gd name="T39" fmla="*/ 0 h 4871"/>
                <a:gd name="T40" fmla="*/ 0 w 4359"/>
                <a:gd name="T41" fmla="*/ 0 h 4871"/>
                <a:gd name="T42" fmla="*/ 0 w 4359"/>
                <a:gd name="T43" fmla="*/ 0 h 4871"/>
                <a:gd name="T44" fmla="*/ 0 w 4359"/>
                <a:gd name="T45" fmla="*/ 0 h 4871"/>
                <a:gd name="T46" fmla="*/ 0 w 4359"/>
                <a:gd name="T47" fmla="*/ 0 h 4871"/>
                <a:gd name="T48" fmla="*/ 0 w 4359"/>
                <a:gd name="T49" fmla="*/ 0 h 4871"/>
                <a:gd name="T50" fmla="*/ 0 w 4359"/>
                <a:gd name="T51" fmla="*/ 0 h 4871"/>
                <a:gd name="T52" fmla="*/ 0 w 4359"/>
                <a:gd name="T53" fmla="*/ 0 h 4871"/>
                <a:gd name="T54" fmla="*/ 0 w 4359"/>
                <a:gd name="T55" fmla="*/ 0 h 4871"/>
                <a:gd name="T56" fmla="*/ 0 w 4359"/>
                <a:gd name="T57" fmla="*/ 0 h 4871"/>
                <a:gd name="T58" fmla="*/ 0 w 4359"/>
                <a:gd name="T59" fmla="*/ 0 h 4871"/>
                <a:gd name="T60" fmla="*/ 0 w 4359"/>
                <a:gd name="T61" fmla="*/ 0 h 4871"/>
                <a:gd name="T62" fmla="*/ 0 w 4359"/>
                <a:gd name="T63" fmla="*/ 0 h 4871"/>
                <a:gd name="T64" fmla="*/ 0 w 4359"/>
                <a:gd name="T65" fmla="*/ 0 h 4871"/>
                <a:gd name="T66" fmla="*/ 0 w 4359"/>
                <a:gd name="T67" fmla="*/ 0 h 4871"/>
                <a:gd name="T68" fmla="*/ 0 w 4359"/>
                <a:gd name="T69" fmla="*/ 0 h 4871"/>
                <a:gd name="T70" fmla="*/ 0 w 4359"/>
                <a:gd name="T71" fmla="*/ 0 h 4871"/>
                <a:gd name="T72" fmla="*/ 0 w 4359"/>
                <a:gd name="T73" fmla="*/ 0 h 4871"/>
                <a:gd name="T74" fmla="*/ 0 w 4359"/>
                <a:gd name="T75" fmla="*/ 0 h 4871"/>
                <a:gd name="T76" fmla="*/ 0 w 4359"/>
                <a:gd name="T77" fmla="*/ 0 h 4871"/>
                <a:gd name="T78" fmla="*/ 0 w 4359"/>
                <a:gd name="T79" fmla="*/ 0 h 4871"/>
                <a:gd name="T80" fmla="*/ 0 w 4359"/>
                <a:gd name="T81" fmla="*/ 0 h 4871"/>
                <a:gd name="T82" fmla="*/ 0 w 4359"/>
                <a:gd name="T83" fmla="*/ 0 h 4871"/>
                <a:gd name="T84" fmla="*/ 0 w 4359"/>
                <a:gd name="T85" fmla="*/ 0 h 4871"/>
                <a:gd name="T86" fmla="*/ 0 w 4359"/>
                <a:gd name="T87" fmla="*/ 0 h 4871"/>
                <a:gd name="T88" fmla="*/ 0 w 4359"/>
                <a:gd name="T89" fmla="*/ 0 h 4871"/>
                <a:gd name="T90" fmla="*/ 0 w 4359"/>
                <a:gd name="T91" fmla="*/ 0 h 4871"/>
                <a:gd name="T92" fmla="*/ 0 w 4359"/>
                <a:gd name="T93" fmla="*/ 0 h 4871"/>
                <a:gd name="T94" fmla="*/ 0 w 4359"/>
                <a:gd name="T95" fmla="*/ 0 h 4871"/>
                <a:gd name="T96" fmla="*/ 0 w 4359"/>
                <a:gd name="T97" fmla="*/ 0 h 4871"/>
                <a:gd name="T98" fmla="*/ 0 w 4359"/>
                <a:gd name="T99" fmla="*/ 0 h 4871"/>
                <a:gd name="T100" fmla="*/ 0 w 4359"/>
                <a:gd name="T101" fmla="*/ 0 h 4871"/>
                <a:gd name="T102" fmla="*/ 0 w 4359"/>
                <a:gd name="T103" fmla="*/ 0 h 48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59"/>
                <a:gd name="T157" fmla="*/ 0 h 4871"/>
                <a:gd name="T158" fmla="*/ 4359 w 4359"/>
                <a:gd name="T159" fmla="*/ 4871 h 487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59" h="4871">
                  <a:moveTo>
                    <a:pt x="4359" y="0"/>
                  </a:moveTo>
                  <a:lnTo>
                    <a:pt x="4359" y="0"/>
                  </a:lnTo>
                  <a:lnTo>
                    <a:pt x="4303" y="0"/>
                  </a:lnTo>
                  <a:lnTo>
                    <a:pt x="4248" y="2"/>
                  </a:lnTo>
                  <a:lnTo>
                    <a:pt x="4191" y="3"/>
                  </a:lnTo>
                  <a:lnTo>
                    <a:pt x="4135" y="7"/>
                  </a:lnTo>
                  <a:lnTo>
                    <a:pt x="4080" y="10"/>
                  </a:lnTo>
                  <a:lnTo>
                    <a:pt x="4025" y="15"/>
                  </a:lnTo>
                  <a:lnTo>
                    <a:pt x="3969" y="19"/>
                  </a:lnTo>
                  <a:lnTo>
                    <a:pt x="3915" y="25"/>
                  </a:lnTo>
                  <a:lnTo>
                    <a:pt x="3860" y="32"/>
                  </a:lnTo>
                  <a:lnTo>
                    <a:pt x="3805" y="40"/>
                  </a:lnTo>
                  <a:lnTo>
                    <a:pt x="3751" y="47"/>
                  </a:lnTo>
                  <a:lnTo>
                    <a:pt x="3697" y="57"/>
                  </a:lnTo>
                  <a:lnTo>
                    <a:pt x="3643" y="66"/>
                  </a:lnTo>
                  <a:lnTo>
                    <a:pt x="3590" y="77"/>
                  </a:lnTo>
                  <a:lnTo>
                    <a:pt x="3536" y="87"/>
                  </a:lnTo>
                  <a:lnTo>
                    <a:pt x="3483" y="100"/>
                  </a:lnTo>
                  <a:lnTo>
                    <a:pt x="3430" y="112"/>
                  </a:lnTo>
                  <a:lnTo>
                    <a:pt x="3377" y="126"/>
                  </a:lnTo>
                  <a:lnTo>
                    <a:pt x="3325" y="139"/>
                  </a:lnTo>
                  <a:lnTo>
                    <a:pt x="3272" y="154"/>
                  </a:lnTo>
                  <a:lnTo>
                    <a:pt x="3220" y="170"/>
                  </a:lnTo>
                  <a:lnTo>
                    <a:pt x="3168" y="185"/>
                  </a:lnTo>
                  <a:lnTo>
                    <a:pt x="3116" y="202"/>
                  </a:lnTo>
                  <a:lnTo>
                    <a:pt x="3066" y="219"/>
                  </a:lnTo>
                  <a:lnTo>
                    <a:pt x="3014" y="237"/>
                  </a:lnTo>
                  <a:lnTo>
                    <a:pt x="2963" y="257"/>
                  </a:lnTo>
                  <a:lnTo>
                    <a:pt x="2913" y="276"/>
                  </a:lnTo>
                  <a:lnTo>
                    <a:pt x="2863" y="296"/>
                  </a:lnTo>
                  <a:lnTo>
                    <a:pt x="2813" y="318"/>
                  </a:lnTo>
                  <a:lnTo>
                    <a:pt x="2764" y="339"/>
                  </a:lnTo>
                  <a:lnTo>
                    <a:pt x="2714" y="361"/>
                  </a:lnTo>
                  <a:lnTo>
                    <a:pt x="2666" y="385"/>
                  </a:lnTo>
                  <a:lnTo>
                    <a:pt x="2616" y="407"/>
                  </a:lnTo>
                  <a:lnTo>
                    <a:pt x="2568" y="432"/>
                  </a:lnTo>
                  <a:lnTo>
                    <a:pt x="2520" y="457"/>
                  </a:lnTo>
                  <a:lnTo>
                    <a:pt x="2472" y="482"/>
                  </a:lnTo>
                  <a:lnTo>
                    <a:pt x="2425" y="508"/>
                  </a:lnTo>
                  <a:lnTo>
                    <a:pt x="2377" y="535"/>
                  </a:lnTo>
                  <a:lnTo>
                    <a:pt x="2331" y="562"/>
                  </a:lnTo>
                  <a:lnTo>
                    <a:pt x="2284" y="589"/>
                  </a:lnTo>
                  <a:lnTo>
                    <a:pt x="2238" y="619"/>
                  </a:lnTo>
                  <a:lnTo>
                    <a:pt x="2192" y="647"/>
                  </a:lnTo>
                  <a:lnTo>
                    <a:pt x="2146" y="676"/>
                  </a:lnTo>
                  <a:lnTo>
                    <a:pt x="2102" y="707"/>
                  </a:lnTo>
                  <a:lnTo>
                    <a:pt x="2056" y="737"/>
                  </a:lnTo>
                  <a:lnTo>
                    <a:pt x="2012" y="769"/>
                  </a:lnTo>
                  <a:lnTo>
                    <a:pt x="1968" y="802"/>
                  </a:lnTo>
                  <a:lnTo>
                    <a:pt x="1925" y="834"/>
                  </a:lnTo>
                  <a:lnTo>
                    <a:pt x="1881" y="867"/>
                  </a:lnTo>
                  <a:lnTo>
                    <a:pt x="1839" y="901"/>
                  </a:lnTo>
                  <a:lnTo>
                    <a:pt x="1796" y="935"/>
                  </a:lnTo>
                  <a:lnTo>
                    <a:pt x="1754" y="970"/>
                  </a:lnTo>
                  <a:lnTo>
                    <a:pt x="1712" y="1005"/>
                  </a:lnTo>
                  <a:lnTo>
                    <a:pt x="1671" y="1042"/>
                  </a:lnTo>
                  <a:lnTo>
                    <a:pt x="1629" y="1078"/>
                  </a:lnTo>
                  <a:lnTo>
                    <a:pt x="1589" y="1115"/>
                  </a:lnTo>
                  <a:lnTo>
                    <a:pt x="1548" y="1152"/>
                  </a:lnTo>
                  <a:lnTo>
                    <a:pt x="1509" y="1191"/>
                  </a:lnTo>
                  <a:lnTo>
                    <a:pt x="1469" y="1229"/>
                  </a:lnTo>
                  <a:lnTo>
                    <a:pt x="1431" y="1268"/>
                  </a:lnTo>
                  <a:lnTo>
                    <a:pt x="1392" y="1307"/>
                  </a:lnTo>
                  <a:lnTo>
                    <a:pt x="1354" y="1348"/>
                  </a:lnTo>
                  <a:lnTo>
                    <a:pt x="1317" y="1389"/>
                  </a:lnTo>
                  <a:lnTo>
                    <a:pt x="1279" y="1430"/>
                  </a:lnTo>
                  <a:lnTo>
                    <a:pt x="1243" y="1471"/>
                  </a:lnTo>
                  <a:lnTo>
                    <a:pt x="1206" y="1513"/>
                  </a:lnTo>
                  <a:lnTo>
                    <a:pt x="1170" y="1556"/>
                  </a:lnTo>
                  <a:lnTo>
                    <a:pt x="1134" y="1599"/>
                  </a:lnTo>
                  <a:lnTo>
                    <a:pt x="1100" y="1642"/>
                  </a:lnTo>
                  <a:lnTo>
                    <a:pt x="1066" y="1686"/>
                  </a:lnTo>
                  <a:lnTo>
                    <a:pt x="1031" y="1731"/>
                  </a:lnTo>
                  <a:lnTo>
                    <a:pt x="998" y="1776"/>
                  </a:lnTo>
                  <a:lnTo>
                    <a:pt x="964" y="1821"/>
                  </a:lnTo>
                  <a:lnTo>
                    <a:pt x="932" y="1867"/>
                  </a:lnTo>
                  <a:lnTo>
                    <a:pt x="900" y="1914"/>
                  </a:lnTo>
                  <a:lnTo>
                    <a:pt x="868" y="1960"/>
                  </a:lnTo>
                  <a:lnTo>
                    <a:pt x="837" y="2007"/>
                  </a:lnTo>
                  <a:lnTo>
                    <a:pt x="805" y="2055"/>
                  </a:lnTo>
                  <a:lnTo>
                    <a:pt x="776" y="2102"/>
                  </a:lnTo>
                  <a:lnTo>
                    <a:pt x="746" y="2151"/>
                  </a:lnTo>
                  <a:lnTo>
                    <a:pt x="717" y="2200"/>
                  </a:lnTo>
                  <a:lnTo>
                    <a:pt x="688" y="2249"/>
                  </a:lnTo>
                  <a:lnTo>
                    <a:pt x="660" y="2299"/>
                  </a:lnTo>
                  <a:lnTo>
                    <a:pt x="632" y="2349"/>
                  </a:lnTo>
                  <a:lnTo>
                    <a:pt x="605" y="2399"/>
                  </a:lnTo>
                  <a:lnTo>
                    <a:pt x="579" y="2450"/>
                  </a:lnTo>
                  <a:lnTo>
                    <a:pt x="552" y="2502"/>
                  </a:lnTo>
                  <a:lnTo>
                    <a:pt x="527" y="2553"/>
                  </a:lnTo>
                  <a:lnTo>
                    <a:pt x="502" y="2605"/>
                  </a:lnTo>
                  <a:lnTo>
                    <a:pt x="477" y="2657"/>
                  </a:lnTo>
                  <a:lnTo>
                    <a:pt x="454" y="2710"/>
                  </a:lnTo>
                  <a:lnTo>
                    <a:pt x="431" y="2763"/>
                  </a:lnTo>
                  <a:lnTo>
                    <a:pt x="408" y="2816"/>
                  </a:lnTo>
                  <a:lnTo>
                    <a:pt x="385" y="2870"/>
                  </a:lnTo>
                  <a:lnTo>
                    <a:pt x="364" y="2923"/>
                  </a:lnTo>
                  <a:lnTo>
                    <a:pt x="343" y="2979"/>
                  </a:lnTo>
                  <a:lnTo>
                    <a:pt x="323" y="3033"/>
                  </a:lnTo>
                  <a:lnTo>
                    <a:pt x="302" y="3089"/>
                  </a:lnTo>
                  <a:lnTo>
                    <a:pt x="283" y="3144"/>
                  </a:lnTo>
                  <a:lnTo>
                    <a:pt x="265" y="3199"/>
                  </a:lnTo>
                  <a:lnTo>
                    <a:pt x="247" y="3256"/>
                  </a:lnTo>
                  <a:lnTo>
                    <a:pt x="229" y="3311"/>
                  </a:lnTo>
                  <a:lnTo>
                    <a:pt x="212" y="3369"/>
                  </a:lnTo>
                  <a:lnTo>
                    <a:pt x="196" y="3426"/>
                  </a:lnTo>
                  <a:lnTo>
                    <a:pt x="181" y="3483"/>
                  </a:lnTo>
                  <a:lnTo>
                    <a:pt x="166" y="3541"/>
                  </a:lnTo>
                  <a:lnTo>
                    <a:pt x="152" y="3599"/>
                  </a:lnTo>
                  <a:lnTo>
                    <a:pt x="137" y="3656"/>
                  </a:lnTo>
                  <a:lnTo>
                    <a:pt x="124" y="3715"/>
                  </a:lnTo>
                  <a:lnTo>
                    <a:pt x="112" y="3774"/>
                  </a:lnTo>
                  <a:lnTo>
                    <a:pt x="100" y="3833"/>
                  </a:lnTo>
                  <a:lnTo>
                    <a:pt x="89" y="3892"/>
                  </a:lnTo>
                  <a:lnTo>
                    <a:pt x="78" y="3951"/>
                  </a:lnTo>
                  <a:lnTo>
                    <a:pt x="68" y="4011"/>
                  </a:lnTo>
                  <a:lnTo>
                    <a:pt x="58" y="4071"/>
                  </a:lnTo>
                  <a:lnTo>
                    <a:pt x="50" y="4131"/>
                  </a:lnTo>
                  <a:lnTo>
                    <a:pt x="42" y="4192"/>
                  </a:lnTo>
                  <a:lnTo>
                    <a:pt x="35" y="4252"/>
                  </a:lnTo>
                  <a:lnTo>
                    <a:pt x="28" y="4313"/>
                  </a:lnTo>
                  <a:lnTo>
                    <a:pt x="22" y="4374"/>
                  </a:lnTo>
                  <a:lnTo>
                    <a:pt x="17" y="4437"/>
                  </a:lnTo>
                  <a:lnTo>
                    <a:pt x="13" y="4498"/>
                  </a:lnTo>
                  <a:lnTo>
                    <a:pt x="9" y="4560"/>
                  </a:lnTo>
                  <a:lnTo>
                    <a:pt x="6" y="4621"/>
                  </a:lnTo>
                  <a:lnTo>
                    <a:pt x="3" y="4684"/>
                  </a:lnTo>
                  <a:lnTo>
                    <a:pt x="1" y="4747"/>
                  </a:lnTo>
                  <a:lnTo>
                    <a:pt x="0" y="4809"/>
                  </a:lnTo>
                  <a:lnTo>
                    <a:pt x="0" y="4871"/>
                  </a:lnTo>
                  <a:lnTo>
                    <a:pt x="91" y="4871"/>
                  </a:lnTo>
                  <a:lnTo>
                    <a:pt x="91" y="4810"/>
                  </a:lnTo>
                  <a:lnTo>
                    <a:pt x="92" y="4749"/>
                  </a:lnTo>
                  <a:lnTo>
                    <a:pt x="94" y="4688"/>
                  </a:lnTo>
                  <a:lnTo>
                    <a:pt x="96" y="4627"/>
                  </a:lnTo>
                  <a:lnTo>
                    <a:pt x="100" y="4566"/>
                  </a:lnTo>
                  <a:lnTo>
                    <a:pt x="103" y="4506"/>
                  </a:lnTo>
                  <a:lnTo>
                    <a:pt x="108" y="4445"/>
                  </a:lnTo>
                  <a:lnTo>
                    <a:pt x="113" y="4385"/>
                  </a:lnTo>
                  <a:lnTo>
                    <a:pt x="119" y="4325"/>
                  </a:lnTo>
                  <a:lnTo>
                    <a:pt x="125" y="4266"/>
                  </a:lnTo>
                  <a:lnTo>
                    <a:pt x="132" y="4206"/>
                  </a:lnTo>
                  <a:lnTo>
                    <a:pt x="140" y="4147"/>
                  </a:lnTo>
                  <a:lnTo>
                    <a:pt x="149" y="4088"/>
                  </a:lnTo>
                  <a:lnTo>
                    <a:pt x="158" y="4030"/>
                  </a:lnTo>
                  <a:lnTo>
                    <a:pt x="168" y="3971"/>
                  </a:lnTo>
                  <a:lnTo>
                    <a:pt x="178" y="3912"/>
                  </a:lnTo>
                  <a:lnTo>
                    <a:pt x="189" y="3854"/>
                  </a:lnTo>
                  <a:lnTo>
                    <a:pt x="200" y="3797"/>
                  </a:lnTo>
                  <a:lnTo>
                    <a:pt x="212" y="3739"/>
                  </a:lnTo>
                  <a:lnTo>
                    <a:pt x="225" y="3682"/>
                  </a:lnTo>
                  <a:lnTo>
                    <a:pt x="240" y="3625"/>
                  </a:lnTo>
                  <a:lnTo>
                    <a:pt x="253" y="3568"/>
                  </a:lnTo>
                  <a:lnTo>
                    <a:pt x="268" y="3512"/>
                  </a:lnTo>
                  <a:lnTo>
                    <a:pt x="283" y="3456"/>
                  </a:lnTo>
                  <a:lnTo>
                    <a:pt x="299" y="3400"/>
                  </a:lnTo>
                  <a:lnTo>
                    <a:pt x="316" y="3344"/>
                  </a:lnTo>
                  <a:lnTo>
                    <a:pt x="333" y="3290"/>
                  </a:lnTo>
                  <a:lnTo>
                    <a:pt x="351" y="3234"/>
                  </a:lnTo>
                  <a:lnTo>
                    <a:pt x="369" y="3180"/>
                  </a:lnTo>
                  <a:lnTo>
                    <a:pt x="387" y="3126"/>
                  </a:lnTo>
                  <a:lnTo>
                    <a:pt x="407" y="3072"/>
                  </a:lnTo>
                  <a:lnTo>
                    <a:pt x="427" y="3018"/>
                  </a:lnTo>
                  <a:lnTo>
                    <a:pt x="448" y="2964"/>
                  </a:lnTo>
                  <a:lnTo>
                    <a:pt x="469" y="2912"/>
                  </a:lnTo>
                  <a:lnTo>
                    <a:pt x="491" y="2859"/>
                  </a:lnTo>
                  <a:lnTo>
                    <a:pt x="513" y="2807"/>
                  </a:lnTo>
                  <a:lnTo>
                    <a:pt x="535" y="2755"/>
                  </a:lnTo>
                  <a:lnTo>
                    <a:pt x="558" y="2703"/>
                  </a:lnTo>
                  <a:lnTo>
                    <a:pt x="583" y="2652"/>
                  </a:lnTo>
                  <a:lnTo>
                    <a:pt x="607" y="2601"/>
                  </a:lnTo>
                  <a:lnTo>
                    <a:pt x="632" y="2551"/>
                  </a:lnTo>
                  <a:lnTo>
                    <a:pt x="658" y="2501"/>
                  </a:lnTo>
                  <a:lnTo>
                    <a:pt x="684" y="2451"/>
                  </a:lnTo>
                  <a:lnTo>
                    <a:pt x="710" y="2402"/>
                  </a:lnTo>
                  <a:lnTo>
                    <a:pt x="738" y="2352"/>
                  </a:lnTo>
                  <a:lnTo>
                    <a:pt x="765" y="2304"/>
                  </a:lnTo>
                  <a:lnTo>
                    <a:pt x="793" y="2256"/>
                  </a:lnTo>
                  <a:lnTo>
                    <a:pt x="822" y="2208"/>
                  </a:lnTo>
                  <a:lnTo>
                    <a:pt x="851" y="2160"/>
                  </a:lnTo>
                  <a:lnTo>
                    <a:pt x="880" y="2114"/>
                  </a:lnTo>
                  <a:lnTo>
                    <a:pt x="910" y="2067"/>
                  </a:lnTo>
                  <a:lnTo>
                    <a:pt x="941" y="2021"/>
                  </a:lnTo>
                  <a:lnTo>
                    <a:pt x="971" y="1975"/>
                  </a:lnTo>
                  <a:lnTo>
                    <a:pt x="1003" y="1931"/>
                  </a:lnTo>
                  <a:lnTo>
                    <a:pt x="1035" y="1885"/>
                  </a:lnTo>
                  <a:lnTo>
                    <a:pt x="1068" y="1841"/>
                  </a:lnTo>
                  <a:lnTo>
                    <a:pt x="1101" y="1797"/>
                  </a:lnTo>
                  <a:lnTo>
                    <a:pt x="1134" y="1753"/>
                  </a:lnTo>
                  <a:lnTo>
                    <a:pt x="1168" y="1710"/>
                  </a:lnTo>
                  <a:lnTo>
                    <a:pt x="1202" y="1667"/>
                  </a:lnTo>
                  <a:lnTo>
                    <a:pt x="1237" y="1625"/>
                  </a:lnTo>
                  <a:lnTo>
                    <a:pt x="1272" y="1583"/>
                  </a:lnTo>
                  <a:lnTo>
                    <a:pt x="1307" y="1543"/>
                  </a:lnTo>
                  <a:lnTo>
                    <a:pt x="1344" y="1502"/>
                  </a:lnTo>
                  <a:lnTo>
                    <a:pt x="1380" y="1461"/>
                  </a:lnTo>
                  <a:lnTo>
                    <a:pt x="1417" y="1422"/>
                  </a:lnTo>
                  <a:lnTo>
                    <a:pt x="1454" y="1382"/>
                  </a:lnTo>
                  <a:lnTo>
                    <a:pt x="1492" y="1344"/>
                  </a:lnTo>
                  <a:lnTo>
                    <a:pt x="1530" y="1305"/>
                  </a:lnTo>
                  <a:lnTo>
                    <a:pt x="1569" y="1268"/>
                  </a:lnTo>
                  <a:lnTo>
                    <a:pt x="1608" y="1230"/>
                  </a:lnTo>
                  <a:lnTo>
                    <a:pt x="1646" y="1193"/>
                  </a:lnTo>
                  <a:lnTo>
                    <a:pt x="1687" y="1157"/>
                  </a:lnTo>
                  <a:lnTo>
                    <a:pt x="1726" y="1122"/>
                  </a:lnTo>
                  <a:lnTo>
                    <a:pt x="1767" y="1087"/>
                  </a:lnTo>
                  <a:lnTo>
                    <a:pt x="1808" y="1052"/>
                  </a:lnTo>
                  <a:lnTo>
                    <a:pt x="1849" y="1018"/>
                  </a:lnTo>
                  <a:lnTo>
                    <a:pt x="1891" y="984"/>
                  </a:lnTo>
                  <a:lnTo>
                    <a:pt x="1933" y="951"/>
                  </a:lnTo>
                  <a:lnTo>
                    <a:pt x="1975" y="918"/>
                  </a:lnTo>
                  <a:lnTo>
                    <a:pt x="2018" y="887"/>
                  </a:lnTo>
                  <a:lnTo>
                    <a:pt x="2061" y="855"/>
                  </a:lnTo>
                  <a:lnTo>
                    <a:pt x="2105" y="824"/>
                  </a:lnTo>
                  <a:lnTo>
                    <a:pt x="2149" y="794"/>
                  </a:lnTo>
                  <a:lnTo>
                    <a:pt x="2193" y="765"/>
                  </a:lnTo>
                  <a:lnTo>
                    <a:pt x="2238" y="735"/>
                  </a:lnTo>
                  <a:lnTo>
                    <a:pt x="2282" y="707"/>
                  </a:lnTo>
                  <a:lnTo>
                    <a:pt x="2328" y="679"/>
                  </a:lnTo>
                  <a:lnTo>
                    <a:pt x="2373" y="651"/>
                  </a:lnTo>
                  <a:lnTo>
                    <a:pt x="2419" y="625"/>
                  </a:lnTo>
                  <a:lnTo>
                    <a:pt x="2465" y="599"/>
                  </a:lnTo>
                  <a:lnTo>
                    <a:pt x="2512" y="573"/>
                  </a:lnTo>
                  <a:lnTo>
                    <a:pt x="2558" y="549"/>
                  </a:lnTo>
                  <a:lnTo>
                    <a:pt x="2605" y="525"/>
                  </a:lnTo>
                  <a:lnTo>
                    <a:pt x="2653" y="501"/>
                  </a:lnTo>
                  <a:lnTo>
                    <a:pt x="2700" y="477"/>
                  </a:lnTo>
                  <a:lnTo>
                    <a:pt x="2749" y="456"/>
                  </a:lnTo>
                  <a:lnTo>
                    <a:pt x="2797" y="434"/>
                  </a:lnTo>
                  <a:lnTo>
                    <a:pt x="2846" y="413"/>
                  </a:lnTo>
                  <a:lnTo>
                    <a:pt x="2894" y="392"/>
                  </a:lnTo>
                  <a:lnTo>
                    <a:pt x="2943" y="372"/>
                  </a:lnTo>
                  <a:lnTo>
                    <a:pt x="2993" y="353"/>
                  </a:lnTo>
                  <a:lnTo>
                    <a:pt x="3042" y="335"/>
                  </a:lnTo>
                  <a:lnTo>
                    <a:pt x="3093" y="317"/>
                  </a:lnTo>
                  <a:lnTo>
                    <a:pt x="3142" y="300"/>
                  </a:lnTo>
                  <a:lnTo>
                    <a:pt x="3193" y="284"/>
                  </a:lnTo>
                  <a:lnTo>
                    <a:pt x="3244" y="268"/>
                  </a:lnTo>
                  <a:lnTo>
                    <a:pt x="3295" y="252"/>
                  </a:lnTo>
                  <a:lnTo>
                    <a:pt x="3346" y="239"/>
                  </a:lnTo>
                  <a:lnTo>
                    <a:pt x="3397" y="224"/>
                  </a:lnTo>
                  <a:lnTo>
                    <a:pt x="3449" y="211"/>
                  </a:lnTo>
                  <a:lnTo>
                    <a:pt x="3501" y="199"/>
                  </a:lnTo>
                  <a:lnTo>
                    <a:pt x="3553" y="188"/>
                  </a:lnTo>
                  <a:lnTo>
                    <a:pt x="3605" y="176"/>
                  </a:lnTo>
                  <a:lnTo>
                    <a:pt x="3658" y="166"/>
                  </a:lnTo>
                  <a:lnTo>
                    <a:pt x="3710" y="157"/>
                  </a:lnTo>
                  <a:lnTo>
                    <a:pt x="3764" y="148"/>
                  </a:lnTo>
                  <a:lnTo>
                    <a:pt x="3817" y="140"/>
                  </a:lnTo>
                  <a:lnTo>
                    <a:pt x="3870" y="133"/>
                  </a:lnTo>
                  <a:lnTo>
                    <a:pt x="3924" y="127"/>
                  </a:lnTo>
                  <a:lnTo>
                    <a:pt x="3977" y="121"/>
                  </a:lnTo>
                  <a:lnTo>
                    <a:pt x="4032" y="116"/>
                  </a:lnTo>
                  <a:lnTo>
                    <a:pt x="4086" y="112"/>
                  </a:lnTo>
                  <a:lnTo>
                    <a:pt x="4140" y="109"/>
                  </a:lnTo>
                  <a:lnTo>
                    <a:pt x="4195" y="105"/>
                  </a:lnTo>
                  <a:lnTo>
                    <a:pt x="4250" y="103"/>
                  </a:lnTo>
                  <a:lnTo>
                    <a:pt x="4304" y="103"/>
                  </a:lnTo>
                  <a:lnTo>
                    <a:pt x="4359" y="102"/>
                  </a:lnTo>
                  <a:lnTo>
                    <a:pt x="4359" y="0"/>
                  </a:lnTo>
                  <a:close/>
                </a:path>
              </a:pathLst>
            </a:custGeom>
            <a:solidFill>
              <a:srgbClr val="008F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37" name="Freeform 71"/>
            <p:cNvSpPr>
              <a:spLocks/>
            </p:cNvSpPr>
            <p:nvPr/>
          </p:nvSpPr>
          <p:spPr bwMode="auto">
            <a:xfrm>
              <a:off x="4264" y="1771"/>
              <a:ext cx="485" cy="487"/>
            </a:xfrm>
            <a:custGeom>
              <a:avLst/>
              <a:gdLst>
                <a:gd name="T0" fmla="*/ 0 w 2905"/>
                <a:gd name="T1" fmla="*/ 0 h 3409"/>
                <a:gd name="T2" fmla="*/ 0 w 2905"/>
                <a:gd name="T3" fmla="*/ 0 h 3409"/>
                <a:gd name="T4" fmla="*/ 0 w 2905"/>
                <a:gd name="T5" fmla="*/ 0 h 3409"/>
                <a:gd name="T6" fmla="*/ 0 w 2905"/>
                <a:gd name="T7" fmla="*/ 0 h 3409"/>
                <a:gd name="T8" fmla="*/ 0 w 2905"/>
                <a:gd name="T9" fmla="*/ 0 h 3409"/>
                <a:gd name="T10" fmla="*/ 0 w 2905"/>
                <a:gd name="T11" fmla="*/ 0 h 3409"/>
                <a:gd name="T12" fmla="*/ 0 w 2905"/>
                <a:gd name="T13" fmla="*/ 0 h 3409"/>
                <a:gd name="T14" fmla="*/ 0 w 2905"/>
                <a:gd name="T15" fmla="*/ 0 h 3409"/>
                <a:gd name="T16" fmla="*/ 0 w 2905"/>
                <a:gd name="T17" fmla="*/ 0 h 3409"/>
                <a:gd name="T18" fmla="*/ 0 w 2905"/>
                <a:gd name="T19" fmla="*/ 0 h 34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05"/>
                <a:gd name="T31" fmla="*/ 0 h 3409"/>
                <a:gd name="T32" fmla="*/ 2905 w 2905"/>
                <a:gd name="T33" fmla="*/ 3409 h 340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05" h="3409">
                  <a:moveTo>
                    <a:pt x="95" y="3357"/>
                  </a:moveTo>
                  <a:lnTo>
                    <a:pt x="85" y="3409"/>
                  </a:lnTo>
                  <a:lnTo>
                    <a:pt x="2905" y="69"/>
                  </a:lnTo>
                  <a:lnTo>
                    <a:pt x="2838" y="0"/>
                  </a:lnTo>
                  <a:lnTo>
                    <a:pt x="19" y="3339"/>
                  </a:lnTo>
                  <a:lnTo>
                    <a:pt x="9" y="3391"/>
                  </a:lnTo>
                  <a:lnTo>
                    <a:pt x="19" y="3339"/>
                  </a:lnTo>
                  <a:lnTo>
                    <a:pt x="0" y="3362"/>
                  </a:lnTo>
                  <a:lnTo>
                    <a:pt x="9" y="3391"/>
                  </a:lnTo>
                  <a:lnTo>
                    <a:pt x="95" y="3357"/>
                  </a:lnTo>
                  <a:close/>
                </a:path>
              </a:pathLst>
            </a:custGeom>
            <a:solidFill>
              <a:srgbClr val="DC2B1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38" name="Freeform 72"/>
            <p:cNvSpPr>
              <a:spLocks/>
            </p:cNvSpPr>
            <p:nvPr/>
          </p:nvSpPr>
          <p:spPr bwMode="auto">
            <a:xfrm>
              <a:off x="4266" y="2251"/>
              <a:ext cx="133" cy="333"/>
            </a:xfrm>
            <a:custGeom>
              <a:avLst/>
              <a:gdLst>
                <a:gd name="T0" fmla="*/ 0 w 799"/>
                <a:gd name="T1" fmla="*/ 0 h 2329"/>
                <a:gd name="T2" fmla="*/ 0 w 799"/>
                <a:gd name="T3" fmla="*/ 0 h 2329"/>
                <a:gd name="T4" fmla="*/ 0 w 799"/>
                <a:gd name="T5" fmla="*/ 0 h 2329"/>
                <a:gd name="T6" fmla="*/ 0 w 799"/>
                <a:gd name="T7" fmla="*/ 0 h 2329"/>
                <a:gd name="T8" fmla="*/ 0 w 799"/>
                <a:gd name="T9" fmla="*/ 0 h 2329"/>
                <a:gd name="T10" fmla="*/ 0 w 799"/>
                <a:gd name="T11" fmla="*/ 0 h 2329"/>
                <a:gd name="T12" fmla="*/ 0 w 799"/>
                <a:gd name="T13" fmla="*/ 0 h 2329"/>
                <a:gd name="T14" fmla="*/ 0 w 799"/>
                <a:gd name="T15" fmla="*/ 0 h 2329"/>
                <a:gd name="T16" fmla="*/ 0 w 799"/>
                <a:gd name="T17" fmla="*/ 0 h 2329"/>
                <a:gd name="T18" fmla="*/ 0 w 799"/>
                <a:gd name="T19" fmla="*/ 0 h 23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99"/>
                <a:gd name="T31" fmla="*/ 0 h 2329"/>
                <a:gd name="T32" fmla="*/ 799 w 799"/>
                <a:gd name="T33" fmla="*/ 2329 h 23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99" h="2329">
                  <a:moveTo>
                    <a:pt x="736" y="2211"/>
                  </a:moveTo>
                  <a:lnTo>
                    <a:pt x="799" y="2240"/>
                  </a:lnTo>
                  <a:lnTo>
                    <a:pt x="86" y="0"/>
                  </a:lnTo>
                  <a:lnTo>
                    <a:pt x="0" y="34"/>
                  </a:lnTo>
                  <a:lnTo>
                    <a:pt x="713" y="2274"/>
                  </a:lnTo>
                  <a:lnTo>
                    <a:pt x="777" y="2302"/>
                  </a:lnTo>
                  <a:lnTo>
                    <a:pt x="713" y="2274"/>
                  </a:lnTo>
                  <a:lnTo>
                    <a:pt x="731" y="2329"/>
                  </a:lnTo>
                  <a:lnTo>
                    <a:pt x="777" y="2302"/>
                  </a:lnTo>
                  <a:lnTo>
                    <a:pt x="736" y="2211"/>
                  </a:lnTo>
                  <a:close/>
                </a:path>
              </a:pathLst>
            </a:custGeom>
            <a:solidFill>
              <a:srgbClr val="DC2B1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39" name="Freeform 73"/>
            <p:cNvSpPr>
              <a:spLocks/>
            </p:cNvSpPr>
            <p:nvPr/>
          </p:nvSpPr>
          <p:spPr bwMode="auto">
            <a:xfrm>
              <a:off x="4389" y="2242"/>
              <a:ext cx="663" cy="338"/>
            </a:xfrm>
            <a:custGeom>
              <a:avLst/>
              <a:gdLst>
                <a:gd name="T0" fmla="*/ 0 w 3980"/>
                <a:gd name="T1" fmla="*/ 0 h 2368"/>
                <a:gd name="T2" fmla="*/ 0 w 3980"/>
                <a:gd name="T3" fmla="*/ 0 h 2368"/>
                <a:gd name="T4" fmla="*/ 0 w 3980"/>
                <a:gd name="T5" fmla="*/ 0 h 2368"/>
                <a:gd name="T6" fmla="*/ 0 w 3980"/>
                <a:gd name="T7" fmla="*/ 0 h 2368"/>
                <a:gd name="T8" fmla="*/ 0 w 3980"/>
                <a:gd name="T9" fmla="*/ 0 h 2368"/>
                <a:gd name="T10" fmla="*/ 0 w 3980"/>
                <a:gd name="T11" fmla="*/ 0 h 2368"/>
                <a:gd name="T12" fmla="*/ 0 60000 65536"/>
                <a:gd name="T13" fmla="*/ 0 60000 65536"/>
                <a:gd name="T14" fmla="*/ 0 60000 65536"/>
                <a:gd name="T15" fmla="*/ 0 60000 65536"/>
                <a:gd name="T16" fmla="*/ 0 60000 65536"/>
                <a:gd name="T17" fmla="*/ 0 60000 65536"/>
                <a:gd name="T18" fmla="*/ 0 w 3980"/>
                <a:gd name="T19" fmla="*/ 0 h 2368"/>
                <a:gd name="T20" fmla="*/ 3980 w 3980"/>
                <a:gd name="T21" fmla="*/ 2368 h 2368"/>
              </a:gdLst>
              <a:ahLst/>
              <a:cxnLst>
                <a:cxn ang="T12">
                  <a:pos x="T0" y="T1"/>
                </a:cxn>
                <a:cxn ang="T13">
                  <a:pos x="T2" y="T3"/>
                </a:cxn>
                <a:cxn ang="T14">
                  <a:pos x="T4" y="T5"/>
                </a:cxn>
                <a:cxn ang="T15">
                  <a:pos x="T6" y="T7"/>
                </a:cxn>
                <a:cxn ang="T16">
                  <a:pos x="T8" y="T9"/>
                </a:cxn>
                <a:cxn ang="T17">
                  <a:pos x="T10" y="T11"/>
                </a:cxn>
              </a:cxnLst>
              <a:rect l="T18" t="T19" r="T20" b="T21"/>
              <a:pathLst>
                <a:path w="3980" h="2368">
                  <a:moveTo>
                    <a:pt x="3959" y="45"/>
                  </a:moveTo>
                  <a:lnTo>
                    <a:pt x="3938" y="0"/>
                  </a:lnTo>
                  <a:lnTo>
                    <a:pt x="0" y="2277"/>
                  </a:lnTo>
                  <a:lnTo>
                    <a:pt x="41" y="2368"/>
                  </a:lnTo>
                  <a:lnTo>
                    <a:pt x="3980" y="90"/>
                  </a:lnTo>
                  <a:lnTo>
                    <a:pt x="3959" y="45"/>
                  </a:lnTo>
                  <a:close/>
                </a:path>
              </a:pathLst>
            </a:custGeom>
            <a:solidFill>
              <a:srgbClr val="DC2B1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40" name="Freeform 74"/>
            <p:cNvSpPr>
              <a:spLocks/>
            </p:cNvSpPr>
            <p:nvPr/>
          </p:nvSpPr>
          <p:spPr bwMode="auto">
            <a:xfrm>
              <a:off x="4694" y="2339"/>
              <a:ext cx="528" cy="306"/>
            </a:xfrm>
            <a:custGeom>
              <a:avLst/>
              <a:gdLst>
                <a:gd name="T0" fmla="*/ 0 w 3171"/>
                <a:gd name="T1" fmla="*/ 0 h 2138"/>
                <a:gd name="T2" fmla="*/ 0 w 3171"/>
                <a:gd name="T3" fmla="*/ 0 h 2138"/>
                <a:gd name="T4" fmla="*/ 0 w 3171"/>
                <a:gd name="T5" fmla="*/ 0 h 2138"/>
                <a:gd name="T6" fmla="*/ 0 w 3171"/>
                <a:gd name="T7" fmla="*/ 0 h 2138"/>
                <a:gd name="T8" fmla="*/ 0 w 3171"/>
                <a:gd name="T9" fmla="*/ 0 h 2138"/>
                <a:gd name="T10" fmla="*/ 0 w 3171"/>
                <a:gd name="T11" fmla="*/ 0 h 2138"/>
                <a:gd name="T12" fmla="*/ 0 60000 65536"/>
                <a:gd name="T13" fmla="*/ 0 60000 65536"/>
                <a:gd name="T14" fmla="*/ 0 60000 65536"/>
                <a:gd name="T15" fmla="*/ 0 60000 65536"/>
                <a:gd name="T16" fmla="*/ 0 60000 65536"/>
                <a:gd name="T17" fmla="*/ 0 60000 65536"/>
                <a:gd name="T18" fmla="*/ 0 w 3171"/>
                <a:gd name="T19" fmla="*/ 0 h 2138"/>
                <a:gd name="T20" fmla="*/ 3171 w 3171"/>
                <a:gd name="T21" fmla="*/ 2138 h 2138"/>
              </a:gdLst>
              <a:ahLst/>
              <a:cxnLst>
                <a:cxn ang="T12">
                  <a:pos x="T0" y="T1"/>
                </a:cxn>
                <a:cxn ang="T13">
                  <a:pos x="T2" y="T3"/>
                </a:cxn>
                <a:cxn ang="T14">
                  <a:pos x="T4" y="T5"/>
                </a:cxn>
                <a:cxn ang="T15">
                  <a:pos x="T6" y="T7"/>
                </a:cxn>
                <a:cxn ang="T16">
                  <a:pos x="T8" y="T9"/>
                </a:cxn>
                <a:cxn ang="T17">
                  <a:pos x="T10" y="T11"/>
                </a:cxn>
              </a:cxnLst>
              <a:rect l="T18" t="T19" r="T20" b="T21"/>
              <a:pathLst>
                <a:path w="3171" h="2138">
                  <a:moveTo>
                    <a:pt x="3147" y="43"/>
                  </a:moveTo>
                  <a:lnTo>
                    <a:pt x="3125" y="0"/>
                  </a:lnTo>
                  <a:lnTo>
                    <a:pt x="0" y="2049"/>
                  </a:lnTo>
                  <a:lnTo>
                    <a:pt x="45" y="2138"/>
                  </a:lnTo>
                  <a:lnTo>
                    <a:pt x="3171" y="87"/>
                  </a:lnTo>
                  <a:lnTo>
                    <a:pt x="3147" y="43"/>
                  </a:lnTo>
                  <a:close/>
                </a:path>
              </a:pathLst>
            </a:custGeom>
            <a:solidFill>
              <a:srgbClr val="DC2B1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41" name="Freeform 75"/>
            <p:cNvSpPr>
              <a:spLocks/>
            </p:cNvSpPr>
            <p:nvPr/>
          </p:nvSpPr>
          <p:spPr bwMode="auto">
            <a:xfrm>
              <a:off x="4970" y="1841"/>
              <a:ext cx="356" cy="216"/>
            </a:xfrm>
            <a:custGeom>
              <a:avLst/>
              <a:gdLst>
                <a:gd name="T0" fmla="*/ 0 w 2136"/>
                <a:gd name="T1" fmla="*/ 0 h 1515"/>
                <a:gd name="T2" fmla="*/ 0 w 2136"/>
                <a:gd name="T3" fmla="*/ 0 h 1515"/>
                <a:gd name="T4" fmla="*/ 0 w 2136"/>
                <a:gd name="T5" fmla="*/ 0 h 1515"/>
                <a:gd name="T6" fmla="*/ 0 w 2136"/>
                <a:gd name="T7" fmla="*/ 0 h 1515"/>
                <a:gd name="T8" fmla="*/ 0 w 2136"/>
                <a:gd name="T9" fmla="*/ 0 h 1515"/>
                <a:gd name="T10" fmla="*/ 0 w 2136"/>
                <a:gd name="T11" fmla="*/ 0 h 1515"/>
                <a:gd name="T12" fmla="*/ 0 w 2136"/>
                <a:gd name="T13" fmla="*/ 0 h 1515"/>
                <a:gd name="T14" fmla="*/ 0 w 2136"/>
                <a:gd name="T15" fmla="*/ 0 h 1515"/>
                <a:gd name="T16" fmla="*/ 0 w 2136"/>
                <a:gd name="T17" fmla="*/ 0 h 1515"/>
                <a:gd name="T18" fmla="*/ 0 w 2136"/>
                <a:gd name="T19" fmla="*/ 0 h 15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36"/>
                <a:gd name="T31" fmla="*/ 0 h 1515"/>
                <a:gd name="T32" fmla="*/ 2136 w 2136"/>
                <a:gd name="T33" fmla="*/ 1515 h 15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36" h="1515">
                  <a:moveTo>
                    <a:pt x="104" y="90"/>
                  </a:moveTo>
                  <a:lnTo>
                    <a:pt x="35" y="141"/>
                  </a:lnTo>
                  <a:lnTo>
                    <a:pt x="2090" y="1515"/>
                  </a:lnTo>
                  <a:lnTo>
                    <a:pt x="2136" y="1428"/>
                  </a:lnTo>
                  <a:lnTo>
                    <a:pt x="82" y="54"/>
                  </a:lnTo>
                  <a:lnTo>
                    <a:pt x="13" y="105"/>
                  </a:lnTo>
                  <a:lnTo>
                    <a:pt x="82" y="54"/>
                  </a:lnTo>
                  <a:lnTo>
                    <a:pt x="0" y="0"/>
                  </a:lnTo>
                  <a:lnTo>
                    <a:pt x="13" y="105"/>
                  </a:lnTo>
                  <a:lnTo>
                    <a:pt x="104" y="90"/>
                  </a:lnTo>
                  <a:close/>
                </a:path>
              </a:pathLst>
            </a:custGeom>
            <a:solidFill>
              <a:srgbClr val="DC2B1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42" name="Freeform 76"/>
            <p:cNvSpPr>
              <a:spLocks/>
            </p:cNvSpPr>
            <p:nvPr/>
          </p:nvSpPr>
          <p:spPr bwMode="auto">
            <a:xfrm>
              <a:off x="4972" y="1853"/>
              <a:ext cx="75" cy="389"/>
            </a:xfrm>
            <a:custGeom>
              <a:avLst/>
              <a:gdLst>
                <a:gd name="T0" fmla="*/ 0 w 446"/>
                <a:gd name="T1" fmla="*/ 0 h 2717"/>
                <a:gd name="T2" fmla="*/ 0 w 446"/>
                <a:gd name="T3" fmla="*/ 0 h 2717"/>
                <a:gd name="T4" fmla="*/ 0 w 446"/>
                <a:gd name="T5" fmla="*/ 0 h 2717"/>
                <a:gd name="T6" fmla="*/ 0 w 446"/>
                <a:gd name="T7" fmla="*/ 0 h 2717"/>
                <a:gd name="T8" fmla="*/ 0 w 446"/>
                <a:gd name="T9" fmla="*/ 0 h 2717"/>
                <a:gd name="T10" fmla="*/ 0 w 446"/>
                <a:gd name="T11" fmla="*/ 0 h 2717"/>
                <a:gd name="T12" fmla="*/ 0 60000 65536"/>
                <a:gd name="T13" fmla="*/ 0 60000 65536"/>
                <a:gd name="T14" fmla="*/ 0 60000 65536"/>
                <a:gd name="T15" fmla="*/ 0 60000 65536"/>
                <a:gd name="T16" fmla="*/ 0 60000 65536"/>
                <a:gd name="T17" fmla="*/ 0 60000 65536"/>
                <a:gd name="T18" fmla="*/ 0 w 446"/>
                <a:gd name="T19" fmla="*/ 0 h 2717"/>
                <a:gd name="T20" fmla="*/ 446 w 446"/>
                <a:gd name="T21" fmla="*/ 2717 h 2717"/>
              </a:gdLst>
              <a:ahLst/>
              <a:cxnLst>
                <a:cxn ang="T12">
                  <a:pos x="T0" y="T1"/>
                </a:cxn>
                <a:cxn ang="T13">
                  <a:pos x="T2" y="T3"/>
                </a:cxn>
                <a:cxn ang="T14">
                  <a:pos x="T4" y="T5"/>
                </a:cxn>
                <a:cxn ang="T15">
                  <a:pos x="T6" y="T7"/>
                </a:cxn>
                <a:cxn ang="T16">
                  <a:pos x="T8" y="T9"/>
                </a:cxn>
                <a:cxn ang="T17">
                  <a:pos x="T10" y="T11"/>
                </a:cxn>
              </a:cxnLst>
              <a:rect l="T18" t="T19" r="T20" b="T21"/>
              <a:pathLst>
                <a:path w="446" h="2717">
                  <a:moveTo>
                    <a:pt x="402" y="2710"/>
                  </a:moveTo>
                  <a:lnTo>
                    <a:pt x="446" y="2702"/>
                  </a:lnTo>
                  <a:lnTo>
                    <a:pt x="91" y="0"/>
                  </a:lnTo>
                  <a:lnTo>
                    <a:pt x="0" y="15"/>
                  </a:lnTo>
                  <a:lnTo>
                    <a:pt x="356" y="2717"/>
                  </a:lnTo>
                  <a:lnTo>
                    <a:pt x="402" y="2710"/>
                  </a:lnTo>
                  <a:close/>
                </a:path>
              </a:pathLst>
            </a:custGeom>
            <a:solidFill>
              <a:srgbClr val="DC2B1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43" name="Freeform 77"/>
            <p:cNvSpPr>
              <a:spLocks/>
            </p:cNvSpPr>
            <p:nvPr/>
          </p:nvSpPr>
          <p:spPr bwMode="auto">
            <a:xfrm>
              <a:off x="5375" y="1663"/>
              <a:ext cx="227" cy="188"/>
            </a:xfrm>
            <a:custGeom>
              <a:avLst/>
              <a:gdLst>
                <a:gd name="T0" fmla="*/ 0 w 1361"/>
                <a:gd name="T1" fmla="*/ 0 h 1317"/>
                <a:gd name="T2" fmla="*/ 0 w 1361"/>
                <a:gd name="T3" fmla="*/ 0 h 1317"/>
                <a:gd name="T4" fmla="*/ 0 w 1361"/>
                <a:gd name="T5" fmla="*/ 0 h 1317"/>
                <a:gd name="T6" fmla="*/ 0 w 1361"/>
                <a:gd name="T7" fmla="*/ 0 h 1317"/>
                <a:gd name="T8" fmla="*/ 0 w 1361"/>
                <a:gd name="T9" fmla="*/ 0 h 1317"/>
                <a:gd name="T10" fmla="*/ 0 w 1361"/>
                <a:gd name="T11" fmla="*/ 0 h 1317"/>
                <a:gd name="T12" fmla="*/ 0 w 1361"/>
                <a:gd name="T13" fmla="*/ 0 h 1317"/>
                <a:gd name="T14" fmla="*/ 0 w 1361"/>
                <a:gd name="T15" fmla="*/ 0 h 1317"/>
                <a:gd name="T16" fmla="*/ 0 w 1361"/>
                <a:gd name="T17" fmla="*/ 0 h 1317"/>
                <a:gd name="T18" fmla="*/ 0 w 1361"/>
                <a:gd name="T19" fmla="*/ 0 h 1317"/>
                <a:gd name="T20" fmla="*/ 0 w 1361"/>
                <a:gd name="T21" fmla="*/ 0 h 1317"/>
                <a:gd name="T22" fmla="*/ 0 w 1361"/>
                <a:gd name="T23" fmla="*/ 0 h 1317"/>
                <a:gd name="T24" fmla="*/ 0 w 1361"/>
                <a:gd name="T25" fmla="*/ 0 h 1317"/>
                <a:gd name="T26" fmla="*/ 0 w 1361"/>
                <a:gd name="T27" fmla="*/ 0 h 1317"/>
                <a:gd name="T28" fmla="*/ 0 w 1361"/>
                <a:gd name="T29" fmla="*/ 0 h 1317"/>
                <a:gd name="T30" fmla="*/ 0 w 1361"/>
                <a:gd name="T31" fmla="*/ 0 h 1317"/>
                <a:gd name="T32" fmla="*/ 0 w 1361"/>
                <a:gd name="T33" fmla="*/ 0 h 1317"/>
                <a:gd name="T34" fmla="*/ 0 w 1361"/>
                <a:gd name="T35" fmla="*/ 0 h 1317"/>
                <a:gd name="T36" fmla="*/ 0 w 1361"/>
                <a:gd name="T37" fmla="*/ 0 h 1317"/>
                <a:gd name="T38" fmla="*/ 0 w 1361"/>
                <a:gd name="T39" fmla="*/ 0 h 1317"/>
                <a:gd name="T40" fmla="*/ 0 w 1361"/>
                <a:gd name="T41" fmla="*/ 0 h 1317"/>
                <a:gd name="T42" fmla="*/ 0 w 1361"/>
                <a:gd name="T43" fmla="*/ 0 h 1317"/>
                <a:gd name="T44" fmla="*/ 0 w 1361"/>
                <a:gd name="T45" fmla="*/ 0 h 1317"/>
                <a:gd name="T46" fmla="*/ 0 w 1361"/>
                <a:gd name="T47" fmla="*/ 0 h 1317"/>
                <a:gd name="T48" fmla="*/ 0 w 1361"/>
                <a:gd name="T49" fmla="*/ 0 h 1317"/>
                <a:gd name="T50" fmla="*/ 0 w 1361"/>
                <a:gd name="T51" fmla="*/ 0 h 1317"/>
                <a:gd name="T52" fmla="*/ 0 w 1361"/>
                <a:gd name="T53" fmla="*/ 0 h 1317"/>
                <a:gd name="T54" fmla="*/ 0 w 1361"/>
                <a:gd name="T55" fmla="*/ 0 h 1317"/>
                <a:gd name="T56" fmla="*/ 0 w 1361"/>
                <a:gd name="T57" fmla="*/ 0 h 1317"/>
                <a:gd name="T58" fmla="*/ 0 w 1361"/>
                <a:gd name="T59" fmla="*/ 0 h 1317"/>
                <a:gd name="T60" fmla="*/ 0 w 1361"/>
                <a:gd name="T61" fmla="*/ 0 h 1317"/>
                <a:gd name="T62" fmla="*/ 0 w 1361"/>
                <a:gd name="T63" fmla="*/ 0 h 1317"/>
                <a:gd name="T64" fmla="*/ 0 w 1361"/>
                <a:gd name="T65" fmla="*/ 0 h 1317"/>
                <a:gd name="T66" fmla="*/ 0 w 1361"/>
                <a:gd name="T67" fmla="*/ 0 h 1317"/>
                <a:gd name="T68" fmla="*/ 0 w 1361"/>
                <a:gd name="T69" fmla="*/ 0 h 1317"/>
                <a:gd name="T70" fmla="*/ 0 w 1361"/>
                <a:gd name="T71" fmla="*/ 0 h 1317"/>
                <a:gd name="T72" fmla="*/ 0 w 1361"/>
                <a:gd name="T73" fmla="*/ 0 h 1317"/>
                <a:gd name="T74" fmla="*/ 0 w 1361"/>
                <a:gd name="T75" fmla="*/ 0 h 1317"/>
                <a:gd name="T76" fmla="*/ 0 w 1361"/>
                <a:gd name="T77" fmla="*/ 0 h 1317"/>
                <a:gd name="T78" fmla="*/ 0 w 1361"/>
                <a:gd name="T79" fmla="*/ 0 h 1317"/>
                <a:gd name="T80" fmla="*/ 0 w 1361"/>
                <a:gd name="T81" fmla="*/ 0 h 1317"/>
                <a:gd name="T82" fmla="*/ 0 w 1361"/>
                <a:gd name="T83" fmla="*/ 0 h 1317"/>
                <a:gd name="T84" fmla="*/ 0 w 1361"/>
                <a:gd name="T85" fmla="*/ 0 h 1317"/>
                <a:gd name="T86" fmla="*/ 0 w 1361"/>
                <a:gd name="T87" fmla="*/ 0 h 131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61"/>
                <a:gd name="T133" fmla="*/ 0 h 1317"/>
                <a:gd name="T134" fmla="*/ 1361 w 1361"/>
                <a:gd name="T135" fmla="*/ 1317 h 131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61" h="1317">
                  <a:moveTo>
                    <a:pt x="1361" y="0"/>
                  </a:moveTo>
                  <a:lnTo>
                    <a:pt x="625" y="1317"/>
                  </a:lnTo>
                  <a:lnTo>
                    <a:pt x="624" y="1307"/>
                  </a:lnTo>
                  <a:lnTo>
                    <a:pt x="622" y="1296"/>
                  </a:lnTo>
                  <a:lnTo>
                    <a:pt x="621" y="1285"/>
                  </a:lnTo>
                  <a:lnTo>
                    <a:pt x="619" y="1275"/>
                  </a:lnTo>
                  <a:lnTo>
                    <a:pt x="618" y="1265"/>
                  </a:lnTo>
                  <a:lnTo>
                    <a:pt x="616" y="1254"/>
                  </a:lnTo>
                  <a:lnTo>
                    <a:pt x="614" y="1244"/>
                  </a:lnTo>
                  <a:lnTo>
                    <a:pt x="613" y="1233"/>
                  </a:lnTo>
                  <a:lnTo>
                    <a:pt x="611" y="1223"/>
                  </a:lnTo>
                  <a:lnTo>
                    <a:pt x="609" y="1213"/>
                  </a:lnTo>
                  <a:lnTo>
                    <a:pt x="607" y="1203"/>
                  </a:lnTo>
                  <a:lnTo>
                    <a:pt x="605" y="1193"/>
                  </a:lnTo>
                  <a:lnTo>
                    <a:pt x="603" y="1184"/>
                  </a:lnTo>
                  <a:lnTo>
                    <a:pt x="601" y="1173"/>
                  </a:lnTo>
                  <a:lnTo>
                    <a:pt x="599" y="1163"/>
                  </a:lnTo>
                  <a:lnTo>
                    <a:pt x="597" y="1153"/>
                  </a:lnTo>
                  <a:lnTo>
                    <a:pt x="594" y="1143"/>
                  </a:lnTo>
                  <a:lnTo>
                    <a:pt x="592" y="1134"/>
                  </a:lnTo>
                  <a:lnTo>
                    <a:pt x="590" y="1124"/>
                  </a:lnTo>
                  <a:lnTo>
                    <a:pt x="587" y="1114"/>
                  </a:lnTo>
                  <a:lnTo>
                    <a:pt x="585" y="1104"/>
                  </a:lnTo>
                  <a:lnTo>
                    <a:pt x="582" y="1094"/>
                  </a:lnTo>
                  <a:lnTo>
                    <a:pt x="580" y="1085"/>
                  </a:lnTo>
                  <a:lnTo>
                    <a:pt x="577" y="1075"/>
                  </a:lnTo>
                  <a:lnTo>
                    <a:pt x="574" y="1066"/>
                  </a:lnTo>
                  <a:lnTo>
                    <a:pt x="572" y="1057"/>
                  </a:lnTo>
                  <a:lnTo>
                    <a:pt x="568" y="1047"/>
                  </a:lnTo>
                  <a:lnTo>
                    <a:pt x="565" y="1038"/>
                  </a:lnTo>
                  <a:lnTo>
                    <a:pt x="562" y="1029"/>
                  </a:lnTo>
                  <a:lnTo>
                    <a:pt x="559" y="1019"/>
                  </a:lnTo>
                  <a:lnTo>
                    <a:pt x="556" y="1009"/>
                  </a:lnTo>
                  <a:lnTo>
                    <a:pt x="553" y="1000"/>
                  </a:lnTo>
                  <a:lnTo>
                    <a:pt x="550" y="991"/>
                  </a:lnTo>
                  <a:lnTo>
                    <a:pt x="547" y="982"/>
                  </a:lnTo>
                  <a:lnTo>
                    <a:pt x="543" y="973"/>
                  </a:lnTo>
                  <a:lnTo>
                    <a:pt x="540" y="964"/>
                  </a:lnTo>
                  <a:lnTo>
                    <a:pt x="537" y="955"/>
                  </a:lnTo>
                  <a:lnTo>
                    <a:pt x="533" y="946"/>
                  </a:lnTo>
                  <a:lnTo>
                    <a:pt x="530" y="937"/>
                  </a:lnTo>
                  <a:lnTo>
                    <a:pt x="527" y="928"/>
                  </a:lnTo>
                  <a:lnTo>
                    <a:pt x="523" y="919"/>
                  </a:lnTo>
                  <a:lnTo>
                    <a:pt x="519" y="910"/>
                  </a:lnTo>
                  <a:lnTo>
                    <a:pt x="516" y="902"/>
                  </a:lnTo>
                  <a:lnTo>
                    <a:pt x="512" y="893"/>
                  </a:lnTo>
                  <a:lnTo>
                    <a:pt x="508" y="884"/>
                  </a:lnTo>
                  <a:lnTo>
                    <a:pt x="504" y="876"/>
                  </a:lnTo>
                  <a:lnTo>
                    <a:pt x="501" y="867"/>
                  </a:lnTo>
                  <a:lnTo>
                    <a:pt x="497" y="859"/>
                  </a:lnTo>
                  <a:lnTo>
                    <a:pt x="493" y="850"/>
                  </a:lnTo>
                  <a:lnTo>
                    <a:pt x="489" y="842"/>
                  </a:lnTo>
                  <a:lnTo>
                    <a:pt x="483" y="833"/>
                  </a:lnTo>
                  <a:lnTo>
                    <a:pt x="479" y="825"/>
                  </a:lnTo>
                  <a:lnTo>
                    <a:pt x="475" y="816"/>
                  </a:lnTo>
                  <a:lnTo>
                    <a:pt x="471" y="808"/>
                  </a:lnTo>
                  <a:lnTo>
                    <a:pt x="467" y="800"/>
                  </a:lnTo>
                  <a:lnTo>
                    <a:pt x="462" y="791"/>
                  </a:lnTo>
                  <a:lnTo>
                    <a:pt x="458" y="783"/>
                  </a:lnTo>
                  <a:lnTo>
                    <a:pt x="453" y="775"/>
                  </a:lnTo>
                  <a:lnTo>
                    <a:pt x="449" y="767"/>
                  </a:lnTo>
                  <a:lnTo>
                    <a:pt x="444" y="760"/>
                  </a:lnTo>
                  <a:lnTo>
                    <a:pt x="440" y="752"/>
                  </a:lnTo>
                  <a:lnTo>
                    <a:pt x="435" y="744"/>
                  </a:lnTo>
                  <a:lnTo>
                    <a:pt x="430" y="736"/>
                  </a:lnTo>
                  <a:lnTo>
                    <a:pt x="425" y="728"/>
                  </a:lnTo>
                  <a:lnTo>
                    <a:pt x="420" y="720"/>
                  </a:lnTo>
                  <a:lnTo>
                    <a:pt x="416" y="712"/>
                  </a:lnTo>
                  <a:lnTo>
                    <a:pt x="411" y="704"/>
                  </a:lnTo>
                  <a:lnTo>
                    <a:pt x="406" y="696"/>
                  </a:lnTo>
                  <a:lnTo>
                    <a:pt x="399" y="689"/>
                  </a:lnTo>
                  <a:lnTo>
                    <a:pt x="394" y="682"/>
                  </a:lnTo>
                  <a:lnTo>
                    <a:pt x="389" y="674"/>
                  </a:lnTo>
                  <a:lnTo>
                    <a:pt x="384" y="667"/>
                  </a:lnTo>
                  <a:lnTo>
                    <a:pt x="379" y="659"/>
                  </a:lnTo>
                  <a:lnTo>
                    <a:pt x="373" y="651"/>
                  </a:lnTo>
                  <a:lnTo>
                    <a:pt x="368" y="644"/>
                  </a:lnTo>
                  <a:lnTo>
                    <a:pt x="362" y="636"/>
                  </a:lnTo>
                  <a:lnTo>
                    <a:pt x="357" y="629"/>
                  </a:lnTo>
                  <a:lnTo>
                    <a:pt x="351" y="622"/>
                  </a:lnTo>
                  <a:lnTo>
                    <a:pt x="346" y="615"/>
                  </a:lnTo>
                  <a:lnTo>
                    <a:pt x="340" y="608"/>
                  </a:lnTo>
                  <a:lnTo>
                    <a:pt x="334" y="600"/>
                  </a:lnTo>
                  <a:lnTo>
                    <a:pt x="329" y="593"/>
                  </a:lnTo>
                  <a:lnTo>
                    <a:pt x="323" y="587"/>
                  </a:lnTo>
                  <a:lnTo>
                    <a:pt x="316" y="580"/>
                  </a:lnTo>
                  <a:lnTo>
                    <a:pt x="310" y="572"/>
                  </a:lnTo>
                  <a:lnTo>
                    <a:pt x="304" y="565"/>
                  </a:lnTo>
                  <a:lnTo>
                    <a:pt x="298" y="558"/>
                  </a:lnTo>
                  <a:lnTo>
                    <a:pt x="292" y="551"/>
                  </a:lnTo>
                  <a:lnTo>
                    <a:pt x="286" y="545"/>
                  </a:lnTo>
                  <a:lnTo>
                    <a:pt x="279" y="538"/>
                  </a:lnTo>
                  <a:lnTo>
                    <a:pt x="273" y="531"/>
                  </a:lnTo>
                  <a:lnTo>
                    <a:pt x="267" y="524"/>
                  </a:lnTo>
                  <a:lnTo>
                    <a:pt x="261" y="519"/>
                  </a:lnTo>
                  <a:lnTo>
                    <a:pt x="254" y="512"/>
                  </a:lnTo>
                  <a:lnTo>
                    <a:pt x="248" y="505"/>
                  </a:lnTo>
                  <a:lnTo>
                    <a:pt x="241" y="498"/>
                  </a:lnTo>
                  <a:lnTo>
                    <a:pt x="233" y="492"/>
                  </a:lnTo>
                  <a:lnTo>
                    <a:pt x="227" y="486"/>
                  </a:lnTo>
                  <a:lnTo>
                    <a:pt x="220" y="479"/>
                  </a:lnTo>
                  <a:lnTo>
                    <a:pt x="213" y="473"/>
                  </a:lnTo>
                  <a:lnTo>
                    <a:pt x="207" y="467"/>
                  </a:lnTo>
                  <a:lnTo>
                    <a:pt x="200" y="460"/>
                  </a:lnTo>
                  <a:lnTo>
                    <a:pt x="193" y="454"/>
                  </a:lnTo>
                  <a:lnTo>
                    <a:pt x="186" y="449"/>
                  </a:lnTo>
                  <a:lnTo>
                    <a:pt x="179" y="442"/>
                  </a:lnTo>
                  <a:lnTo>
                    <a:pt x="172" y="436"/>
                  </a:lnTo>
                  <a:lnTo>
                    <a:pt x="165" y="429"/>
                  </a:lnTo>
                  <a:lnTo>
                    <a:pt x="157" y="424"/>
                  </a:lnTo>
                  <a:lnTo>
                    <a:pt x="149" y="418"/>
                  </a:lnTo>
                  <a:lnTo>
                    <a:pt x="142" y="412"/>
                  </a:lnTo>
                  <a:lnTo>
                    <a:pt x="135" y="406"/>
                  </a:lnTo>
                  <a:lnTo>
                    <a:pt x="127" y="400"/>
                  </a:lnTo>
                  <a:lnTo>
                    <a:pt x="120" y="394"/>
                  </a:lnTo>
                  <a:lnTo>
                    <a:pt x="112" y="389"/>
                  </a:lnTo>
                  <a:lnTo>
                    <a:pt x="105" y="383"/>
                  </a:lnTo>
                  <a:lnTo>
                    <a:pt x="97" y="377"/>
                  </a:lnTo>
                  <a:lnTo>
                    <a:pt x="89" y="372"/>
                  </a:lnTo>
                  <a:lnTo>
                    <a:pt x="82" y="366"/>
                  </a:lnTo>
                  <a:lnTo>
                    <a:pt x="74" y="360"/>
                  </a:lnTo>
                  <a:lnTo>
                    <a:pt x="65" y="356"/>
                  </a:lnTo>
                  <a:lnTo>
                    <a:pt x="57" y="350"/>
                  </a:lnTo>
                  <a:lnTo>
                    <a:pt x="49" y="344"/>
                  </a:lnTo>
                  <a:lnTo>
                    <a:pt x="41" y="339"/>
                  </a:lnTo>
                  <a:lnTo>
                    <a:pt x="33" y="334"/>
                  </a:lnTo>
                  <a:lnTo>
                    <a:pt x="25" y="329"/>
                  </a:lnTo>
                  <a:lnTo>
                    <a:pt x="17" y="323"/>
                  </a:lnTo>
                  <a:lnTo>
                    <a:pt x="9" y="318"/>
                  </a:lnTo>
                  <a:lnTo>
                    <a:pt x="0" y="313"/>
                  </a:lnTo>
                  <a:lnTo>
                    <a:pt x="1361"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5244" name="Freeform 78"/>
            <p:cNvSpPr>
              <a:spLocks/>
            </p:cNvSpPr>
            <p:nvPr/>
          </p:nvSpPr>
          <p:spPr bwMode="auto">
            <a:xfrm>
              <a:off x="4731" y="1709"/>
              <a:ext cx="792" cy="540"/>
            </a:xfrm>
            <a:custGeom>
              <a:avLst/>
              <a:gdLst>
                <a:gd name="T0" fmla="*/ 0 w 4749"/>
                <a:gd name="T1" fmla="*/ 0 h 3780"/>
                <a:gd name="T2" fmla="*/ 0 w 4749"/>
                <a:gd name="T3" fmla="*/ 0 h 3780"/>
                <a:gd name="T4" fmla="*/ 0 w 4749"/>
                <a:gd name="T5" fmla="*/ 0 h 3780"/>
                <a:gd name="T6" fmla="*/ 0 w 4749"/>
                <a:gd name="T7" fmla="*/ 0 h 3780"/>
                <a:gd name="T8" fmla="*/ 0 w 4749"/>
                <a:gd name="T9" fmla="*/ 0 h 3780"/>
                <a:gd name="T10" fmla="*/ 0 w 4749"/>
                <a:gd name="T11" fmla="*/ 0 h 3780"/>
                <a:gd name="T12" fmla="*/ 0 60000 65536"/>
                <a:gd name="T13" fmla="*/ 0 60000 65536"/>
                <a:gd name="T14" fmla="*/ 0 60000 65536"/>
                <a:gd name="T15" fmla="*/ 0 60000 65536"/>
                <a:gd name="T16" fmla="*/ 0 60000 65536"/>
                <a:gd name="T17" fmla="*/ 0 60000 65536"/>
                <a:gd name="T18" fmla="*/ 0 w 4749"/>
                <a:gd name="T19" fmla="*/ 0 h 3780"/>
                <a:gd name="T20" fmla="*/ 4749 w 4749"/>
                <a:gd name="T21" fmla="*/ 3780 h 3780"/>
              </a:gdLst>
              <a:ahLst/>
              <a:cxnLst>
                <a:cxn ang="T12">
                  <a:pos x="T0" y="T1"/>
                </a:cxn>
                <a:cxn ang="T13">
                  <a:pos x="T2" y="T3"/>
                </a:cxn>
                <a:cxn ang="T14">
                  <a:pos x="T4" y="T5"/>
                </a:cxn>
                <a:cxn ang="T15">
                  <a:pos x="T6" y="T7"/>
                </a:cxn>
                <a:cxn ang="T16">
                  <a:pos x="T8" y="T9"/>
                </a:cxn>
                <a:cxn ang="T17">
                  <a:pos x="T10" y="T11"/>
                </a:cxn>
              </a:cxnLst>
              <a:rect l="T18" t="T19" r="T20" b="T21"/>
              <a:pathLst>
                <a:path w="4749" h="3780">
                  <a:moveTo>
                    <a:pt x="53" y="3696"/>
                  </a:moveTo>
                  <a:lnTo>
                    <a:pt x="105" y="3780"/>
                  </a:lnTo>
                  <a:lnTo>
                    <a:pt x="4749" y="168"/>
                  </a:lnTo>
                  <a:lnTo>
                    <a:pt x="4645" y="0"/>
                  </a:lnTo>
                  <a:lnTo>
                    <a:pt x="0" y="3612"/>
                  </a:lnTo>
                  <a:lnTo>
                    <a:pt x="53" y="369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265229" name="AutoShape 79"/>
          <p:cNvSpPr>
            <a:spLocks noChangeAspect="1" noChangeArrowheads="1" noTextEdit="1"/>
          </p:cNvSpPr>
          <p:nvPr/>
        </p:nvSpPr>
        <p:spPr bwMode="auto">
          <a:xfrm>
            <a:off x="2593975" y="4076700"/>
            <a:ext cx="2625725"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65230" name="Text Box 80"/>
          <p:cNvSpPr txBox="1">
            <a:spLocks noChangeArrowheads="1"/>
          </p:cNvSpPr>
          <p:nvPr/>
        </p:nvSpPr>
        <p:spPr bwMode="auto">
          <a:xfrm>
            <a:off x="6954838" y="1233488"/>
            <a:ext cx="18700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r>
              <a:rPr lang="en-US" altLang="en-US" sz="1800">
                <a:solidFill>
                  <a:srgbClr val="000000"/>
                </a:solidFill>
                <a:latin typeface="Calibri" panose="020F0502020204030204" pitchFamily="34" charset="0"/>
              </a:rPr>
              <a:t>[Lowe, SIFT, 1999]</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0"/>
                                  </p:stCondLst>
                                  <p:childTnLst>
                                    <p:set>
                                      <p:cBhvr>
                                        <p:cTn id="9" dur="1" fill="hold">
                                          <p:stCondLst>
                                            <p:cond delay="0"/>
                                          </p:stCondLst>
                                        </p:cTn>
                                        <p:tgtEl>
                                          <p:spTgt spid="3546130">
                                            <p:txEl>
                                              <p:pRg st="0" end="0"/>
                                            </p:txEl>
                                          </p:spTgt>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546130">
                                            <p:txEl>
                                              <p:pRg st="1" end="1"/>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546126"/>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546127"/>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546174"/>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3546175"/>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546130">
                                            <p:txEl>
                                              <p:pRg st="2" end="2"/>
                                            </p:txEl>
                                          </p:spTgt>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4"/>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35461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46126" grpId="0" animBg="1"/>
      <p:bldP spid="3546127" grpId="0" animBg="1"/>
      <p:bldP spid="3546128" grpId="0" animBg="1"/>
      <p:bldP spid="3546130" grpId="0" build="p"/>
      <p:bldP spid="3546174" grpId="0" animBg="1"/>
      <p:bldP spid="3546175" grpId="0" animBg="1"/>
    </p:bldLst>
  </p:timing>
</p:sld>
</file>

<file path=ppt/slides/slide9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6242" name="Title 5"/>
          <p:cNvSpPr>
            <a:spLocks noGrp="1"/>
          </p:cNvSpPr>
          <p:nvPr>
            <p:ph type="title"/>
          </p:nvPr>
        </p:nvSpPr>
        <p:spPr/>
        <p:txBody>
          <a:bodyPr/>
          <a:lstStyle/>
          <a:p>
            <a:pPr eaLnBrk="1" hangingPunct="1"/>
            <a:r>
              <a:rPr lang="en-US" altLang="en-US"/>
              <a:t>Harris-Laplace </a:t>
            </a:r>
            <a:r>
              <a:rPr lang="en-US" altLang="en-US" sz="1800"/>
              <a:t>[Mikolajczyk ‘01]</a:t>
            </a:r>
            <a:endParaRPr lang="de-CH" altLang="en-US"/>
          </a:p>
        </p:txBody>
      </p:sp>
      <p:sp>
        <p:nvSpPr>
          <p:cNvPr id="266243" name="Content Placeholder 6"/>
          <p:cNvSpPr>
            <a:spLocks noGrp="1"/>
          </p:cNvSpPr>
          <p:nvPr>
            <p:ph idx="1"/>
          </p:nvPr>
        </p:nvSpPr>
        <p:spPr/>
        <p:txBody>
          <a:bodyPr/>
          <a:lstStyle/>
          <a:p>
            <a:pPr marL="457200" indent="-457200" eaLnBrk="1" hangingPunct="1">
              <a:buFont typeface="Trebuchet MS" panose="020B0603020202020204" pitchFamily="34" charset="0"/>
              <a:buAutoNum type="arabicPeriod"/>
            </a:pPr>
            <a:r>
              <a:rPr lang="en-US" altLang="en-US" sz="2800"/>
              <a:t>Initialization: Multiscale Harris corner detection</a:t>
            </a:r>
          </a:p>
        </p:txBody>
      </p:sp>
      <p:pic>
        <p:nvPicPr>
          <p:cNvPr id="26624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138" y="3465513"/>
            <a:ext cx="1584325"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266245"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2838" y="5283200"/>
            <a:ext cx="1449387" cy="113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4"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2363" y="4132263"/>
            <a:ext cx="1439862"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5"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2363" y="2979738"/>
            <a:ext cx="1439862"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6"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932363" y="1827213"/>
            <a:ext cx="1439862"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266249" name="Text Box 8"/>
          <p:cNvSpPr txBox="1">
            <a:spLocks noChangeArrowheads="1"/>
          </p:cNvSpPr>
          <p:nvPr/>
        </p:nvSpPr>
        <p:spPr bwMode="auto">
          <a:xfrm>
            <a:off x="4391025" y="5794375"/>
            <a:ext cx="4333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a:spcBef>
                <a:spcPct val="50000"/>
              </a:spcBef>
            </a:pPr>
            <a:r>
              <a:rPr lang="pl-PL" altLang="en-US" sz="1600" b="1" i="1">
                <a:solidFill>
                  <a:srgbClr val="000000"/>
                </a:solidFill>
                <a:latin typeface="Symbol" panose="05050102010706020507" pitchFamily="18" charset="2"/>
              </a:rPr>
              <a:t>s</a:t>
            </a:r>
            <a:endParaRPr lang="en-US" altLang="en-US" sz="1600" b="1" i="1">
              <a:solidFill>
                <a:srgbClr val="000000"/>
              </a:solidFill>
              <a:latin typeface="Symbol" panose="05050102010706020507" pitchFamily="18" charset="2"/>
            </a:endParaRPr>
          </a:p>
        </p:txBody>
      </p:sp>
      <p:sp>
        <p:nvSpPr>
          <p:cNvPr id="18" name="Text Box 9"/>
          <p:cNvSpPr txBox="1">
            <a:spLocks noChangeArrowheads="1"/>
          </p:cNvSpPr>
          <p:nvPr/>
        </p:nvSpPr>
        <p:spPr bwMode="auto">
          <a:xfrm>
            <a:off x="4391025" y="4786313"/>
            <a:ext cx="4333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a:spcBef>
                <a:spcPct val="50000"/>
              </a:spcBef>
            </a:pPr>
            <a:r>
              <a:rPr lang="pl-PL" altLang="en-US" sz="1600" b="1" i="1">
                <a:solidFill>
                  <a:srgbClr val="000000"/>
                </a:solidFill>
                <a:latin typeface="Symbol" panose="05050102010706020507" pitchFamily="18" charset="2"/>
              </a:rPr>
              <a:t>s</a:t>
            </a:r>
            <a:r>
              <a:rPr lang="pl-PL" altLang="en-US" sz="1600" b="1" i="1" baseline="30000">
                <a:solidFill>
                  <a:srgbClr val="000000"/>
                </a:solidFill>
                <a:latin typeface="Symbol" panose="05050102010706020507" pitchFamily="18" charset="2"/>
              </a:rPr>
              <a:t>2</a:t>
            </a:r>
            <a:endParaRPr lang="en-US" altLang="en-US" sz="1600" b="1" i="1" baseline="30000">
              <a:solidFill>
                <a:srgbClr val="000000"/>
              </a:solidFill>
              <a:latin typeface="Symbol" panose="05050102010706020507" pitchFamily="18" charset="2"/>
            </a:endParaRPr>
          </a:p>
        </p:txBody>
      </p:sp>
      <p:grpSp>
        <p:nvGrpSpPr>
          <p:cNvPr id="2" name="Group 38"/>
          <p:cNvGrpSpPr>
            <a:grpSpLocks/>
          </p:cNvGrpSpPr>
          <p:nvPr/>
        </p:nvGrpSpPr>
        <p:grpSpPr bwMode="auto">
          <a:xfrm>
            <a:off x="6516688" y="5554663"/>
            <a:ext cx="2268537" cy="787400"/>
            <a:chOff x="6516688" y="5554663"/>
            <a:chExt cx="2268537" cy="787400"/>
          </a:xfrm>
        </p:grpSpPr>
        <p:pic>
          <p:nvPicPr>
            <p:cNvPr id="266271"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16688" y="5554663"/>
              <a:ext cx="2268537"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grpSp>
          <p:nvGrpSpPr>
            <p:cNvPr id="266272" name="Group 34"/>
            <p:cNvGrpSpPr>
              <a:grpSpLocks/>
            </p:cNvGrpSpPr>
            <p:nvPr/>
          </p:nvGrpSpPr>
          <p:grpSpPr bwMode="auto">
            <a:xfrm>
              <a:off x="7602538" y="5949950"/>
              <a:ext cx="180975" cy="88900"/>
              <a:chOff x="7602538" y="5949950"/>
              <a:chExt cx="180975" cy="88900"/>
            </a:xfrm>
          </p:grpSpPr>
          <p:sp>
            <p:nvSpPr>
              <p:cNvPr id="266273" name="Line 11"/>
              <p:cNvSpPr>
                <a:spLocks noChangeShapeType="1"/>
              </p:cNvSpPr>
              <p:nvPr/>
            </p:nvSpPr>
            <p:spPr bwMode="auto">
              <a:xfrm>
                <a:off x="7669213" y="5949950"/>
                <a:ext cx="71437" cy="73025"/>
              </a:xfrm>
              <a:prstGeom prst="line">
                <a:avLst/>
              </a:prstGeom>
              <a:noFill/>
              <a:ln w="25400" cap="sq">
                <a:solidFill>
                  <a:schemeClr val="bg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66274" name="Line 12"/>
              <p:cNvSpPr>
                <a:spLocks noChangeShapeType="1"/>
              </p:cNvSpPr>
              <p:nvPr/>
            </p:nvSpPr>
            <p:spPr bwMode="auto">
              <a:xfrm flipV="1">
                <a:off x="7602538" y="5965825"/>
                <a:ext cx="180975" cy="73025"/>
              </a:xfrm>
              <a:prstGeom prst="line">
                <a:avLst/>
              </a:prstGeom>
              <a:noFill/>
              <a:ln w="25400" cap="sq">
                <a:solidFill>
                  <a:schemeClr val="bg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grpSp>
      <p:grpSp>
        <p:nvGrpSpPr>
          <p:cNvPr id="4" name="Group 39"/>
          <p:cNvGrpSpPr>
            <a:grpSpLocks/>
          </p:cNvGrpSpPr>
          <p:nvPr/>
        </p:nvGrpSpPr>
        <p:grpSpPr bwMode="auto">
          <a:xfrm>
            <a:off x="6588125" y="4370388"/>
            <a:ext cx="2268538" cy="787400"/>
            <a:chOff x="6588125" y="4370388"/>
            <a:chExt cx="2268538" cy="787400"/>
          </a:xfrm>
        </p:grpSpPr>
        <p:pic>
          <p:nvPicPr>
            <p:cNvPr id="266267"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88125" y="4370388"/>
              <a:ext cx="2268538"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grpSp>
          <p:nvGrpSpPr>
            <p:cNvPr id="266268" name="Group 35"/>
            <p:cNvGrpSpPr>
              <a:grpSpLocks/>
            </p:cNvGrpSpPr>
            <p:nvPr/>
          </p:nvGrpSpPr>
          <p:grpSpPr bwMode="auto">
            <a:xfrm>
              <a:off x="7673975" y="4765675"/>
              <a:ext cx="180975" cy="88900"/>
              <a:chOff x="7673975" y="4765675"/>
              <a:chExt cx="180975" cy="88900"/>
            </a:xfrm>
          </p:grpSpPr>
          <p:sp>
            <p:nvSpPr>
              <p:cNvPr id="266269" name="Line 14"/>
              <p:cNvSpPr>
                <a:spLocks noChangeShapeType="1"/>
              </p:cNvSpPr>
              <p:nvPr/>
            </p:nvSpPr>
            <p:spPr bwMode="auto">
              <a:xfrm>
                <a:off x="7740650" y="4765675"/>
                <a:ext cx="71438" cy="73025"/>
              </a:xfrm>
              <a:prstGeom prst="line">
                <a:avLst/>
              </a:prstGeom>
              <a:noFill/>
              <a:ln w="25400" cap="sq">
                <a:solidFill>
                  <a:schemeClr val="bg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66270" name="Line 15"/>
              <p:cNvSpPr>
                <a:spLocks noChangeShapeType="1"/>
              </p:cNvSpPr>
              <p:nvPr/>
            </p:nvSpPr>
            <p:spPr bwMode="auto">
              <a:xfrm flipV="1">
                <a:off x="7673975" y="4781550"/>
                <a:ext cx="180975" cy="73025"/>
              </a:xfrm>
              <a:prstGeom prst="line">
                <a:avLst/>
              </a:prstGeom>
              <a:noFill/>
              <a:ln w="25400" cap="sq">
                <a:solidFill>
                  <a:schemeClr val="bg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grpSp>
      <p:grpSp>
        <p:nvGrpSpPr>
          <p:cNvPr id="6" name="Group 40"/>
          <p:cNvGrpSpPr>
            <a:grpSpLocks/>
          </p:cNvGrpSpPr>
          <p:nvPr/>
        </p:nvGrpSpPr>
        <p:grpSpPr bwMode="auto">
          <a:xfrm>
            <a:off x="6588125" y="3178175"/>
            <a:ext cx="2268538" cy="787400"/>
            <a:chOff x="6588125" y="3178175"/>
            <a:chExt cx="2268538" cy="787400"/>
          </a:xfrm>
        </p:grpSpPr>
        <p:pic>
          <p:nvPicPr>
            <p:cNvPr id="266263" name="Picture 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88125" y="3178175"/>
              <a:ext cx="2268538"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grpSp>
          <p:nvGrpSpPr>
            <p:cNvPr id="266264" name="Group 36"/>
            <p:cNvGrpSpPr>
              <a:grpSpLocks/>
            </p:cNvGrpSpPr>
            <p:nvPr/>
          </p:nvGrpSpPr>
          <p:grpSpPr bwMode="auto">
            <a:xfrm>
              <a:off x="7673975" y="3573463"/>
              <a:ext cx="180975" cy="88900"/>
              <a:chOff x="7673975" y="3573463"/>
              <a:chExt cx="180975" cy="88900"/>
            </a:xfrm>
          </p:grpSpPr>
          <p:sp>
            <p:nvSpPr>
              <p:cNvPr id="266265" name="Line 17"/>
              <p:cNvSpPr>
                <a:spLocks noChangeShapeType="1"/>
              </p:cNvSpPr>
              <p:nvPr/>
            </p:nvSpPr>
            <p:spPr bwMode="auto">
              <a:xfrm>
                <a:off x="7740650" y="3573463"/>
                <a:ext cx="71438" cy="73025"/>
              </a:xfrm>
              <a:prstGeom prst="line">
                <a:avLst/>
              </a:prstGeom>
              <a:noFill/>
              <a:ln w="25400" cap="sq">
                <a:solidFill>
                  <a:schemeClr val="bg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66266" name="Line 18"/>
              <p:cNvSpPr>
                <a:spLocks noChangeShapeType="1"/>
              </p:cNvSpPr>
              <p:nvPr/>
            </p:nvSpPr>
            <p:spPr bwMode="auto">
              <a:xfrm flipV="1">
                <a:off x="7673975" y="3589338"/>
                <a:ext cx="180975" cy="73025"/>
              </a:xfrm>
              <a:prstGeom prst="line">
                <a:avLst/>
              </a:prstGeom>
              <a:noFill/>
              <a:ln w="25400" cap="sq">
                <a:solidFill>
                  <a:schemeClr val="bg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grpSp>
      <p:grpSp>
        <p:nvGrpSpPr>
          <p:cNvPr id="8" name="Group 41"/>
          <p:cNvGrpSpPr>
            <a:grpSpLocks/>
          </p:cNvGrpSpPr>
          <p:nvPr/>
        </p:nvGrpSpPr>
        <p:grpSpPr bwMode="auto">
          <a:xfrm>
            <a:off x="6588125" y="2030413"/>
            <a:ext cx="2268538" cy="787400"/>
            <a:chOff x="6588125" y="2030413"/>
            <a:chExt cx="2268538" cy="787400"/>
          </a:xfrm>
        </p:grpSpPr>
        <p:pic>
          <p:nvPicPr>
            <p:cNvPr id="266259" name="Picture 1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88125" y="2030413"/>
              <a:ext cx="2268538"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grpSp>
          <p:nvGrpSpPr>
            <p:cNvPr id="266260" name="Group 37"/>
            <p:cNvGrpSpPr>
              <a:grpSpLocks/>
            </p:cNvGrpSpPr>
            <p:nvPr/>
          </p:nvGrpSpPr>
          <p:grpSpPr bwMode="auto">
            <a:xfrm>
              <a:off x="7673975" y="2425700"/>
              <a:ext cx="180975" cy="88900"/>
              <a:chOff x="7673975" y="2425700"/>
              <a:chExt cx="180975" cy="88900"/>
            </a:xfrm>
          </p:grpSpPr>
          <p:sp>
            <p:nvSpPr>
              <p:cNvPr id="266261" name="Line 20"/>
              <p:cNvSpPr>
                <a:spLocks noChangeShapeType="1"/>
              </p:cNvSpPr>
              <p:nvPr/>
            </p:nvSpPr>
            <p:spPr bwMode="auto">
              <a:xfrm>
                <a:off x="7740650" y="2425700"/>
                <a:ext cx="71438" cy="73025"/>
              </a:xfrm>
              <a:prstGeom prst="line">
                <a:avLst/>
              </a:prstGeom>
              <a:noFill/>
              <a:ln w="25400" cap="sq">
                <a:solidFill>
                  <a:schemeClr val="bg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66262" name="Line 21"/>
              <p:cNvSpPr>
                <a:spLocks noChangeShapeType="1"/>
              </p:cNvSpPr>
              <p:nvPr/>
            </p:nvSpPr>
            <p:spPr bwMode="auto">
              <a:xfrm flipV="1">
                <a:off x="7673975" y="2441575"/>
                <a:ext cx="180975" cy="73025"/>
              </a:xfrm>
              <a:prstGeom prst="line">
                <a:avLst/>
              </a:prstGeom>
              <a:noFill/>
              <a:ln w="25400" cap="sq">
                <a:solidFill>
                  <a:schemeClr val="bg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grpSp>
      <p:sp>
        <p:nvSpPr>
          <p:cNvPr id="31" name="Text Box 22"/>
          <p:cNvSpPr txBox="1">
            <a:spLocks noChangeArrowheads="1"/>
          </p:cNvSpPr>
          <p:nvPr/>
        </p:nvSpPr>
        <p:spPr bwMode="auto">
          <a:xfrm>
            <a:off x="4427538" y="3573463"/>
            <a:ext cx="4333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a:spcBef>
                <a:spcPct val="50000"/>
              </a:spcBef>
            </a:pPr>
            <a:r>
              <a:rPr lang="pl-PL" altLang="en-US" sz="1600" b="1" i="1">
                <a:solidFill>
                  <a:srgbClr val="000000"/>
                </a:solidFill>
                <a:latin typeface="Symbol" panose="05050102010706020507" pitchFamily="18" charset="2"/>
              </a:rPr>
              <a:t>s</a:t>
            </a:r>
            <a:r>
              <a:rPr lang="pl-PL" altLang="en-US" sz="1600" b="1" i="1" baseline="30000">
                <a:solidFill>
                  <a:srgbClr val="000000"/>
                </a:solidFill>
                <a:latin typeface="Symbol" panose="05050102010706020507" pitchFamily="18" charset="2"/>
              </a:rPr>
              <a:t>3</a:t>
            </a:r>
            <a:endParaRPr lang="en-US" altLang="en-US" sz="1600" b="1" i="1" baseline="30000">
              <a:solidFill>
                <a:srgbClr val="000000"/>
              </a:solidFill>
              <a:latin typeface="Symbol" panose="05050102010706020507" pitchFamily="18" charset="2"/>
            </a:endParaRPr>
          </a:p>
        </p:txBody>
      </p:sp>
      <p:sp>
        <p:nvSpPr>
          <p:cNvPr id="32" name="Text Box 23"/>
          <p:cNvSpPr txBox="1">
            <a:spLocks noChangeArrowheads="1"/>
          </p:cNvSpPr>
          <p:nvPr/>
        </p:nvSpPr>
        <p:spPr bwMode="auto">
          <a:xfrm>
            <a:off x="4462463" y="2565400"/>
            <a:ext cx="4333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a:spcBef>
                <a:spcPct val="50000"/>
              </a:spcBef>
            </a:pPr>
            <a:r>
              <a:rPr lang="pl-PL" altLang="en-US" sz="1600" b="1" i="1">
                <a:solidFill>
                  <a:srgbClr val="000000"/>
                </a:solidFill>
                <a:latin typeface="Symbol" panose="05050102010706020507" pitchFamily="18" charset="2"/>
              </a:rPr>
              <a:t>s</a:t>
            </a:r>
            <a:r>
              <a:rPr lang="pl-PL" altLang="en-US" sz="1600" b="1" i="1" baseline="30000">
                <a:solidFill>
                  <a:srgbClr val="000000"/>
                </a:solidFill>
                <a:latin typeface="Symbol" panose="05050102010706020507" pitchFamily="18" charset="2"/>
              </a:rPr>
              <a:t>4</a:t>
            </a:r>
            <a:endParaRPr lang="en-US" altLang="en-US" sz="1600" b="1" i="1" baseline="30000">
              <a:solidFill>
                <a:srgbClr val="000000"/>
              </a:solidFill>
              <a:latin typeface="Symbol" panose="05050102010706020507" pitchFamily="18" charset="2"/>
            </a:endParaRPr>
          </a:p>
        </p:txBody>
      </p:sp>
      <p:sp>
        <p:nvSpPr>
          <p:cNvPr id="266257" name="Text Box 24"/>
          <p:cNvSpPr txBox="1">
            <a:spLocks noChangeArrowheads="1"/>
          </p:cNvSpPr>
          <p:nvPr/>
        </p:nvSpPr>
        <p:spPr bwMode="auto">
          <a:xfrm>
            <a:off x="3768725" y="6450013"/>
            <a:ext cx="30956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a:spcBef>
                <a:spcPct val="50000"/>
              </a:spcBef>
            </a:pPr>
            <a:r>
              <a:rPr lang="pl-PL" altLang="en-US" sz="1600" b="1">
                <a:solidFill>
                  <a:srgbClr val="000000"/>
                </a:solidFill>
              </a:rPr>
              <a:t>Computing Harris function</a:t>
            </a:r>
            <a:endParaRPr lang="en-US" altLang="en-US" sz="1600" b="1">
              <a:solidFill>
                <a:srgbClr val="000000"/>
              </a:solidFill>
            </a:endParaRPr>
          </a:p>
        </p:txBody>
      </p:sp>
      <p:sp>
        <p:nvSpPr>
          <p:cNvPr id="34" name="Text Box 25"/>
          <p:cNvSpPr txBox="1">
            <a:spLocks noChangeArrowheads="1"/>
          </p:cNvSpPr>
          <p:nvPr/>
        </p:nvSpPr>
        <p:spPr bwMode="auto">
          <a:xfrm>
            <a:off x="6470650" y="6450013"/>
            <a:ext cx="24479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a:spcBef>
                <a:spcPct val="50000"/>
              </a:spcBef>
            </a:pPr>
            <a:r>
              <a:rPr lang="pl-PL" altLang="en-US" sz="1600" b="1">
                <a:solidFill>
                  <a:srgbClr val="000000"/>
                </a:solidFill>
              </a:rPr>
              <a:t>Detecting local maxima</a:t>
            </a:r>
            <a:endParaRPr lang="en-US" altLang="en-US" sz="1600" b="1">
              <a:solidFill>
                <a:srgbClr val="000000"/>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par>
                          <p:cTn id="9" fill="hold" nodeType="afterGroup">
                            <p:stCondLst>
                              <p:cond delay="0"/>
                            </p:stCondLst>
                            <p:childTnLst>
                              <p:par>
                                <p:cTn id="10" presetID="1" presetClass="entr" presetSubtype="0" fill="hold" nodeType="afterEffect">
                                  <p:stCondLst>
                                    <p:cond delay="200"/>
                                  </p:stCondLst>
                                  <p:childTnLst>
                                    <p:set>
                                      <p:cBhvr>
                                        <p:cTn id="11" dur="1" fill="hold">
                                          <p:stCondLst>
                                            <p:cond delay="0"/>
                                          </p:stCondLst>
                                        </p:cTn>
                                        <p:tgtEl>
                                          <p:spTgt spid="15"/>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31"/>
                                        </p:tgtEl>
                                        <p:attrNameLst>
                                          <p:attrName>style.visibility</p:attrName>
                                        </p:attrNameLst>
                                      </p:cBhvr>
                                      <p:to>
                                        <p:strVal val="visible"/>
                                      </p:to>
                                    </p:set>
                                  </p:childTnLst>
                                </p:cTn>
                              </p:par>
                            </p:childTnLst>
                          </p:cTn>
                        </p:par>
                        <p:par>
                          <p:cTn id="14" fill="hold" nodeType="afterGroup">
                            <p:stCondLst>
                              <p:cond delay="200"/>
                            </p:stCondLst>
                            <p:childTnLst>
                              <p:par>
                                <p:cTn id="15" presetID="1" presetClass="entr" presetSubtype="0" fill="hold" nodeType="afterEffect">
                                  <p:stCondLst>
                                    <p:cond delay="20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childTnLst>
                          </p:cTn>
                        </p:par>
                        <p:par>
                          <p:cTn id="23" fill="hold" nodeType="afterGroup">
                            <p:stCondLst>
                              <p:cond delay="0"/>
                            </p:stCondLst>
                            <p:childTnLst>
                              <p:par>
                                <p:cTn id="24" presetID="1" presetClass="entr" presetSubtype="0"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childTnLst>
                                </p:cTn>
                              </p:par>
                            </p:childTnLst>
                          </p:cTn>
                        </p:par>
                        <p:par>
                          <p:cTn id="26" fill="hold" nodeType="afterGroup">
                            <p:stCondLst>
                              <p:cond delay="0"/>
                            </p:stCondLst>
                            <p:childTnLst>
                              <p:par>
                                <p:cTn id="27" presetID="1" presetClass="entr" presetSubtype="0" fill="hold" nodeType="afterEffect">
                                  <p:stCondLst>
                                    <p:cond delay="200"/>
                                  </p:stCondLst>
                                  <p:childTnLst>
                                    <p:set>
                                      <p:cBhvr>
                                        <p:cTn id="28" dur="1" fill="hold">
                                          <p:stCondLst>
                                            <p:cond delay="0"/>
                                          </p:stCondLst>
                                        </p:cTn>
                                        <p:tgtEl>
                                          <p:spTgt spid="4"/>
                                        </p:tgtEl>
                                        <p:attrNameLst>
                                          <p:attrName>style.visibility</p:attrName>
                                        </p:attrNameLst>
                                      </p:cBhvr>
                                      <p:to>
                                        <p:strVal val="visible"/>
                                      </p:to>
                                    </p:set>
                                  </p:childTnLst>
                                </p:cTn>
                              </p:par>
                            </p:childTnLst>
                          </p:cTn>
                        </p:par>
                        <p:par>
                          <p:cTn id="29" fill="hold" nodeType="afterGroup">
                            <p:stCondLst>
                              <p:cond delay="200"/>
                            </p:stCondLst>
                            <p:childTnLst>
                              <p:par>
                                <p:cTn id="30" presetID="1" presetClass="entr" presetSubtype="0" fill="hold" nodeType="afterEffect">
                                  <p:stCondLst>
                                    <p:cond delay="200"/>
                                  </p:stCondLst>
                                  <p:childTnLst>
                                    <p:set>
                                      <p:cBhvr>
                                        <p:cTn id="31" dur="1" fill="hold">
                                          <p:stCondLst>
                                            <p:cond delay="0"/>
                                          </p:stCondLst>
                                        </p:cTn>
                                        <p:tgtEl>
                                          <p:spTgt spid="6"/>
                                        </p:tgtEl>
                                        <p:attrNameLst>
                                          <p:attrName>style.visibility</p:attrName>
                                        </p:attrNameLst>
                                      </p:cBhvr>
                                      <p:to>
                                        <p:strVal val="visible"/>
                                      </p:to>
                                    </p:set>
                                  </p:childTnLst>
                                </p:cTn>
                              </p:par>
                            </p:childTnLst>
                          </p:cTn>
                        </p:par>
                        <p:par>
                          <p:cTn id="32" fill="hold" nodeType="afterGroup">
                            <p:stCondLst>
                              <p:cond delay="400"/>
                            </p:stCondLst>
                            <p:childTnLst>
                              <p:par>
                                <p:cTn id="33" presetID="1" presetClass="entr" presetSubtype="0" fill="hold" nodeType="afterEffect">
                                  <p:stCondLst>
                                    <p:cond delay="20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1" grpId="0"/>
      <p:bldP spid="32" grpId="0"/>
      <p:bldP spid="34" grpId="0"/>
    </p:bldLst>
  </p:timing>
</p:sld>
</file>

<file path=ppt/slides/slide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7266" name="Title 5"/>
          <p:cNvSpPr>
            <a:spLocks noGrp="1"/>
          </p:cNvSpPr>
          <p:nvPr>
            <p:ph type="title"/>
          </p:nvPr>
        </p:nvSpPr>
        <p:spPr/>
        <p:txBody>
          <a:bodyPr/>
          <a:lstStyle/>
          <a:p>
            <a:pPr eaLnBrk="1" hangingPunct="1"/>
            <a:r>
              <a:rPr lang="en-US" altLang="en-US"/>
              <a:t>Harris-Laplace </a:t>
            </a:r>
            <a:r>
              <a:rPr lang="en-US" altLang="en-US" sz="1800"/>
              <a:t>[Mikolajczyk ‘01]</a:t>
            </a:r>
            <a:endParaRPr lang="de-CH" altLang="en-US"/>
          </a:p>
        </p:txBody>
      </p:sp>
      <p:sp>
        <p:nvSpPr>
          <p:cNvPr id="267267" name="Content Placeholder 6"/>
          <p:cNvSpPr>
            <a:spLocks noGrp="1"/>
          </p:cNvSpPr>
          <p:nvPr>
            <p:ph idx="1"/>
          </p:nvPr>
        </p:nvSpPr>
        <p:spPr/>
        <p:txBody>
          <a:bodyPr/>
          <a:lstStyle/>
          <a:p>
            <a:pPr marL="457200" indent="-457200" eaLnBrk="1" hangingPunct="1">
              <a:buFont typeface="Trebuchet MS" panose="020B0603020202020204" pitchFamily="34" charset="0"/>
              <a:buAutoNum type="arabicPeriod"/>
            </a:pPr>
            <a:r>
              <a:rPr lang="en-US" altLang="en-US" sz="2800"/>
              <a:t>Initialization: Multiscale Harris corner detection</a:t>
            </a:r>
          </a:p>
          <a:p>
            <a:pPr marL="457200" indent="-457200" eaLnBrk="1" hangingPunct="1">
              <a:buFont typeface="Trebuchet MS" panose="020B0603020202020204" pitchFamily="34" charset="0"/>
              <a:buAutoNum type="arabicPeriod"/>
            </a:pPr>
            <a:r>
              <a:rPr lang="en-US" altLang="en-US" sz="2800"/>
              <a:t>Scale selection based on Laplacian</a:t>
            </a:r>
            <a:br>
              <a:rPr lang="en-US" altLang="en-US" sz="2800"/>
            </a:br>
            <a:r>
              <a:rPr lang="en-US" altLang="en-US" sz="2800"/>
              <a:t>(same procedure with Hessian </a:t>
            </a:r>
            <a:r>
              <a:rPr lang="en-US" altLang="en-US" sz="2800">
                <a:sym typeface="Symbol" panose="05050102010706020507" pitchFamily="18" charset="2"/>
              </a:rPr>
              <a:t> </a:t>
            </a:r>
            <a:r>
              <a:rPr lang="en-US" altLang="en-US" sz="2800"/>
              <a:t>Hessian-Laplace)</a:t>
            </a:r>
            <a:endParaRPr lang="de-CH" altLang="en-US" sz="2800"/>
          </a:p>
        </p:txBody>
      </p:sp>
      <p:sp>
        <p:nvSpPr>
          <p:cNvPr id="39941" name="Footer Placeholder 4"/>
          <p:cNvSpPr>
            <a:spLocks noGrp="1"/>
          </p:cNvSpPr>
          <p:nvPr>
            <p:ph type="ftr" sz="quarter" idx="11"/>
          </p:nvPr>
        </p:nvSpPr>
        <p:spPr/>
        <p:txBody>
          <a:bodyPr/>
          <a:lstStyle/>
          <a:p>
            <a:pPr>
              <a:defRPr/>
            </a:pPr>
            <a:r>
              <a:rPr lang="de-DE">
                <a:solidFill>
                  <a:prstClr val="black"/>
                </a:solidFill>
              </a:rPr>
              <a:t>K. Grauman, B. Leibe</a:t>
            </a:r>
          </a:p>
        </p:txBody>
      </p:sp>
      <p:pic>
        <p:nvPicPr>
          <p:cNvPr id="26726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5625" y="3349625"/>
            <a:ext cx="8294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7270" name="Text Box 4"/>
          <p:cNvSpPr txBox="1">
            <a:spLocks noChangeArrowheads="1"/>
          </p:cNvSpPr>
          <p:nvPr/>
        </p:nvSpPr>
        <p:spPr bwMode="auto">
          <a:xfrm>
            <a:off x="3387725" y="2917825"/>
            <a:ext cx="2628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algn="ctr">
              <a:spcBef>
                <a:spcPct val="50000"/>
              </a:spcBef>
            </a:pPr>
            <a:r>
              <a:rPr lang="pl-PL" altLang="en-US" sz="1800" b="1">
                <a:solidFill>
                  <a:srgbClr val="000000"/>
                </a:solidFill>
              </a:rPr>
              <a:t>Harris points</a:t>
            </a:r>
            <a:endParaRPr lang="en-US" altLang="en-US" sz="1800" b="1">
              <a:solidFill>
                <a:srgbClr val="000000"/>
              </a:solidFill>
            </a:endParaRPr>
          </a:p>
        </p:txBody>
      </p:sp>
      <p:sp>
        <p:nvSpPr>
          <p:cNvPr id="267271" name="Text Box 5"/>
          <p:cNvSpPr txBox="1">
            <a:spLocks noChangeArrowheads="1"/>
          </p:cNvSpPr>
          <p:nvPr/>
        </p:nvSpPr>
        <p:spPr bwMode="auto">
          <a:xfrm>
            <a:off x="3171825" y="6049963"/>
            <a:ext cx="30607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algn="ctr">
              <a:spcBef>
                <a:spcPct val="50000"/>
              </a:spcBef>
            </a:pPr>
            <a:r>
              <a:rPr lang="pl-PL" altLang="en-US" sz="1800" b="1">
                <a:solidFill>
                  <a:srgbClr val="000000"/>
                </a:solidFill>
              </a:rPr>
              <a:t>Harris-Laplace points</a:t>
            </a:r>
            <a:endParaRPr lang="en-US" altLang="en-US" sz="1800" b="1">
              <a:solidFill>
                <a:srgbClr val="000000"/>
              </a:solidFill>
            </a:endParaRPr>
          </a:p>
        </p:txBody>
      </p:sp>
    </p:spTree>
  </p:cSld>
  <p:clrMapOvr>
    <a:masterClrMapping/>
  </p:clrMapOvr>
  <p:transition spd="slow"/>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8914" name="Title 1"/>
          <p:cNvSpPr>
            <a:spLocks noGrp="1"/>
          </p:cNvSpPr>
          <p:nvPr>
            <p:ph type="title"/>
          </p:nvPr>
        </p:nvSpPr>
        <p:spPr>
          <a:xfrm>
            <a:off x="457200" y="381000"/>
            <a:ext cx="8897938" cy="609600"/>
          </a:xfrm>
        </p:spPr>
        <p:txBody>
          <a:bodyPr>
            <a:normAutofit fontScale="90000"/>
          </a:bodyPr>
          <a:lstStyle/>
          <a:p>
            <a:pPr eaLnBrk="1" hangingPunct="1">
              <a:defRPr/>
            </a:pPr>
            <a:r>
              <a:rPr lang="en-US"/>
              <a:t>Maximally Stable Extremal Regions </a:t>
            </a:r>
            <a:r>
              <a:rPr lang="en-US" sz="1800"/>
              <a:t>[Matas ‘02]</a:t>
            </a:r>
            <a:endParaRPr lang="de-CH"/>
          </a:p>
        </p:txBody>
      </p:sp>
      <p:sp>
        <p:nvSpPr>
          <p:cNvPr id="268291" name="Content Placeholder 2"/>
          <p:cNvSpPr>
            <a:spLocks noGrp="1"/>
          </p:cNvSpPr>
          <p:nvPr>
            <p:ph idx="1"/>
          </p:nvPr>
        </p:nvSpPr>
        <p:spPr/>
        <p:txBody>
          <a:bodyPr/>
          <a:lstStyle/>
          <a:p>
            <a:pPr eaLnBrk="1" hangingPunct="1"/>
            <a:r>
              <a:rPr lang="en-US" altLang="en-US"/>
              <a:t>Based on Watershed segmentation algorithm</a:t>
            </a:r>
          </a:p>
          <a:p>
            <a:pPr eaLnBrk="1" hangingPunct="1"/>
            <a:r>
              <a:rPr lang="en-US" altLang="en-US"/>
              <a:t>Select regions that stay stable over a large parameter range</a:t>
            </a:r>
            <a:endParaRPr lang="de-CH" altLang="en-US"/>
          </a:p>
          <a:p>
            <a:pPr eaLnBrk="1" hangingPunct="1"/>
            <a:endParaRPr lang="de-CH" altLang="en-US"/>
          </a:p>
        </p:txBody>
      </p:sp>
      <p:sp>
        <p:nvSpPr>
          <p:cNvPr id="40965" name="Footer Placeholder 4"/>
          <p:cNvSpPr>
            <a:spLocks noGrp="1"/>
          </p:cNvSpPr>
          <p:nvPr>
            <p:ph type="ftr" sz="quarter" idx="11"/>
          </p:nvPr>
        </p:nvSpPr>
        <p:spPr/>
        <p:txBody>
          <a:bodyPr/>
          <a:lstStyle/>
          <a:p>
            <a:pPr>
              <a:defRPr/>
            </a:pPr>
            <a:r>
              <a:rPr lang="de-DE"/>
              <a:t>K. Grauman, B. Leibe</a:t>
            </a:r>
          </a:p>
        </p:txBody>
      </p:sp>
      <p:pic>
        <p:nvPicPr>
          <p:cNvPr id="268293" name="Picture 4" descr="g1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2275" y="2781300"/>
            <a:ext cx="2519363"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8294" name="Picture 5" descr="g1a_350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2781300"/>
            <a:ext cx="2519362"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7"/>
          <p:cNvGrpSpPr>
            <a:grpSpLocks/>
          </p:cNvGrpSpPr>
          <p:nvPr/>
        </p:nvGrpSpPr>
        <p:grpSpPr bwMode="auto">
          <a:xfrm>
            <a:off x="1692275" y="2781300"/>
            <a:ext cx="5327650" cy="2519363"/>
            <a:chOff x="1692275" y="2781300"/>
            <a:chExt cx="5327650" cy="2519363"/>
          </a:xfrm>
        </p:grpSpPr>
        <p:pic>
          <p:nvPicPr>
            <p:cNvPr id="268338" name="Picture 4" descr="g1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2275" y="2781300"/>
              <a:ext cx="2519363"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8339" name="Picture 5" descr="g1a_340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2781300"/>
              <a:ext cx="2519362"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13"/>
          <p:cNvGrpSpPr>
            <a:grpSpLocks/>
          </p:cNvGrpSpPr>
          <p:nvPr/>
        </p:nvGrpSpPr>
        <p:grpSpPr bwMode="auto">
          <a:xfrm>
            <a:off x="1692275" y="2781300"/>
            <a:ext cx="5327650" cy="2519363"/>
            <a:chOff x="1692275" y="2781300"/>
            <a:chExt cx="5327650" cy="2519363"/>
          </a:xfrm>
        </p:grpSpPr>
        <p:pic>
          <p:nvPicPr>
            <p:cNvPr id="268336" name="Picture 4" descr="g1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2275" y="2781300"/>
              <a:ext cx="2519363"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8337" name="Picture 5" descr="g1a_330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00563" y="2781300"/>
              <a:ext cx="2519362"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16"/>
          <p:cNvGrpSpPr>
            <a:grpSpLocks/>
          </p:cNvGrpSpPr>
          <p:nvPr/>
        </p:nvGrpSpPr>
        <p:grpSpPr bwMode="auto">
          <a:xfrm>
            <a:off x="1692275" y="2781300"/>
            <a:ext cx="5327650" cy="2519363"/>
            <a:chOff x="1692275" y="2781300"/>
            <a:chExt cx="5327650" cy="2519363"/>
          </a:xfrm>
        </p:grpSpPr>
        <p:pic>
          <p:nvPicPr>
            <p:cNvPr id="268334" name="Picture 4" descr="g1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2275" y="2781300"/>
              <a:ext cx="2519363"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8335" name="Picture 5" descr="g1a_3200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00563" y="2781300"/>
              <a:ext cx="2519362"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Group 19"/>
          <p:cNvGrpSpPr>
            <a:grpSpLocks/>
          </p:cNvGrpSpPr>
          <p:nvPr/>
        </p:nvGrpSpPr>
        <p:grpSpPr bwMode="auto">
          <a:xfrm>
            <a:off x="1692275" y="2781300"/>
            <a:ext cx="5327650" cy="2519363"/>
            <a:chOff x="1692275" y="2781300"/>
            <a:chExt cx="5327650" cy="2519363"/>
          </a:xfrm>
        </p:grpSpPr>
        <p:pic>
          <p:nvPicPr>
            <p:cNvPr id="268332" name="Picture 4" descr="g1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2275" y="2781300"/>
              <a:ext cx="2519363"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8333" name="Picture 5" descr="g1a_3100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00563" y="2781300"/>
              <a:ext cx="2519362"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Group 22"/>
          <p:cNvGrpSpPr>
            <a:grpSpLocks/>
          </p:cNvGrpSpPr>
          <p:nvPr/>
        </p:nvGrpSpPr>
        <p:grpSpPr bwMode="auto">
          <a:xfrm>
            <a:off x="1692275" y="2781300"/>
            <a:ext cx="5327650" cy="2527300"/>
            <a:chOff x="1692275" y="2781300"/>
            <a:chExt cx="5327650" cy="2527300"/>
          </a:xfrm>
        </p:grpSpPr>
        <p:pic>
          <p:nvPicPr>
            <p:cNvPr id="268330" name="Picture 4" descr="g1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2275" y="2781300"/>
              <a:ext cx="2519363"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8331" name="Picture 5" descr="g1a_3000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98975" y="2787650"/>
              <a:ext cx="2520950"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Group 25"/>
          <p:cNvGrpSpPr>
            <a:grpSpLocks/>
          </p:cNvGrpSpPr>
          <p:nvPr/>
        </p:nvGrpSpPr>
        <p:grpSpPr bwMode="auto">
          <a:xfrm>
            <a:off x="1692275" y="2781300"/>
            <a:ext cx="5327650" cy="2519363"/>
            <a:chOff x="1692275" y="2781300"/>
            <a:chExt cx="5327650" cy="2519363"/>
          </a:xfrm>
        </p:grpSpPr>
        <p:pic>
          <p:nvPicPr>
            <p:cNvPr id="268328" name="Picture 4" descr="g1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2275" y="2781300"/>
              <a:ext cx="2519363"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8329" name="Picture 5" descr="g1a_290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00563" y="2781300"/>
              <a:ext cx="2519362"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 28"/>
          <p:cNvGrpSpPr>
            <a:grpSpLocks/>
          </p:cNvGrpSpPr>
          <p:nvPr/>
        </p:nvGrpSpPr>
        <p:grpSpPr bwMode="auto">
          <a:xfrm>
            <a:off x="1692275" y="2781300"/>
            <a:ext cx="5327650" cy="2519363"/>
            <a:chOff x="1692275" y="2781300"/>
            <a:chExt cx="5327650" cy="2519363"/>
          </a:xfrm>
        </p:grpSpPr>
        <p:pic>
          <p:nvPicPr>
            <p:cNvPr id="268326" name="Picture 4" descr="g1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2275" y="2781300"/>
              <a:ext cx="2519363"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8327" name="Picture 5" descr="g1a_2800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00563" y="2781300"/>
              <a:ext cx="2519362"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Group 31"/>
          <p:cNvGrpSpPr>
            <a:grpSpLocks/>
          </p:cNvGrpSpPr>
          <p:nvPr/>
        </p:nvGrpSpPr>
        <p:grpSpPr bwMode="auto">
          <a:xfrm>
            <a:off x="1692275" y="2781300"/>
            <a:ext cx="5327650" cy="2519363"/>
            <a:chOff x="1692275" y="2781300"/>
            <a:chExt cx="5327650" cy="2519363"/>
          </a:xfrm>
        </p:grpSpPr>
        <p:pic>
          <p:nvPicPr>
            <p:cNvPr id="268324" name="Picture 4" descr="g1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2275" y="2781300"/>
              <a:ext cx="2519363"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8325" name="Picture 5" descr="g1a_2700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00563" y="2781300"/>
              <a:ext cx="2519362"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34"/>
          <p:cNvGrpSpPr>
            <a:grpSpLocks/>
          </p:cNvGrpSpPr>
          <p:nvPr/>
        </p:nvGrpSpPr>
        <p:grpSpPr bwMode="auto">
          <a:xfrm>
            <a:off x="1692275" y="2781300"/>
            <a:ext cx="5327650" cy="2519363"/>
            <a:chOff x="1692275" y="2781300"/>
            <a:chExt cx="5327650" cy="2519363"/>
          </a:xfrm>
        </p:grpSpPr>
        <p:pic>
          <p:nvPicPr>
            <p:cNvPr id="268322" name="Picture 4" descr="g1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2275" y="2781300"/>
              <a:ext cx="2519363"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8323" name="Picture 5" descr="g1a_2600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00563" y="2781300"/>
              <a:ext cx="2519362"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 name="Group 37"/>
          <p:cNvGrpSpPr>
            <a:grpSpLocks/>
          </p:cNvGrpSpPr>
          <p:nvPr/>
        </p:nvGrpSpPr>
        <p:grpSpPr bwMode="auto">
          <a:xfrm>
            <a:off x="1692275" y="2781300"/>
            <a:ext cx="5327650" cy="2520950"/>
            <a:chOff x="1692275" y="2781300"/>
            <a:chExt cx="5327650" cy="2520950"/>
          </a:xfrm>
        </p:grpSpPr>
        <p:pic>
          <p:nvPicPr>
            <p:cNvPr id="268320" name="Picture 4" descr="g1a_2500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98975" y="2781300"/>
              <a:ext cx="2520950"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8321" name="Picture 5" descr="g1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2275" y="2781300"/>
              <a:ext cx="2519363"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 name="Group 40"/>
          <p:cNvGrpSpPr>
            <a:grpSpLocks/>
          </p:cNvGrpSpPr>
          <p:nvPr/>
        </p:nvGrpSpPr>
        <p:grpSpPr bwMode="auto">
          <a:xfrm>
            <a:off x="1692275" y="2781300"/>
            <a:ext cx="5327650" cy="2519363"/>
            <a:chOff x="1692275" y="2781300"/>
            <a:chExt cx="5327650" cy="2519363"/>
          </a:xfrm>
        </p:grpSpPr>
        <p:pic>
          <p:nvPicPr>
            <p:cNvPr id="268318" name="Picture 4" descr="g1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2275" y="2781300"/>
              <a:ext cx="2519363"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8319" name="Picture 5" descr="g1a_2400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500563" y="2781300"/>
              <a:ext cx="2519362"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 name="Group 43"/>
          <p:cNvGrpSpPr>
            <a:grpSpLocks/>
          </p:cNvGrpSpPr>
          <p:nvPr/>
        </p:nvGrpSpPr>
        <p:grpSpPr bwMode="auto">
          <a:xfrm>
            <a:off x="1692275" y="2781300"/>
            <a:ext cx="5327650" cy="2519363"/>
            <a:chOff x="1692275" y="2781300"/>
            <a:chExt cx="5327650" cy="2519363"/>
          </a:xfrm>
        </p:grpSpPr>
        <p:pic>
          <p:nvPicPr>
            <p:cNvPr id="268316" name="Picture 4" descr="g1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2275" y="2781300"/>
              <a:ext cx="2519363"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8317" name="Picture 5" descr="g1a_2300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500563" y="2781300"/>
              <a:ext cx="2519362"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 name="Group 46"/>
          <p:cNvGrpSpPr>
            <a:grpSpLocks/>
          </p:cNvGrpSpPr>
          <p:nvPr/>
        </p:nvGrpSpPr>
        <p:grpSpPr bwMode="auto">
          <a:xfrm>
            <a:off x="1692275" y="2781300"/>
            <a:ext cx="5327650" cy="2519363"/>
            <a:chOff x="1692275" y="2781300"/>
            <a:chExt cx="5327650" cy="2519363"/>
          </a:xfrm>
        </p:grpSpPr>
        <p:pic>
          <p:nvPicPr>
            <p:cNvPr id="268314" name="Picture 4" descr="g1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2275" y="2781300"/>
              <a:ext cx="2519363"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8315" name="Picture 5" descr="g1a_2200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500563" y="2781300"/>
              <a:ext cx="2519362"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 name="Group 49"/>
          <p:cNvGrpSpPr>
            <a:grpSpLocks/>
          </p:cNvGrpSpPr>
          <p:nvPr/>
        </p:nvGrpSpPr>
        <p:grpSpPr bwMode="auto">
          <a:xfrm>
            <a:off x="1692275" y="2781300"/>
            <a:ext cx="5327650" cy="2519363"/>
            <a:chOff x="1692275" y="2781300"/>
            <a:chExt cx="5327650" cy="2519363"/>
          </a:xfrm>
        </p:grpSpPr>
        <p:pic>
          <p:nvPicPr>
            <p:cNvPr id="268312" name="Picture 4" descr="g1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2275" y="2781300"/>
              <a:ext cx="2519363"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8313" name="Picture 5" descr="g1a_2100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500563" y="2781300"/>
              <a:ext cx="2519362"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 name="Group 52"/>
          <p:cNvGrpSpPr>
            <a:grpSpLocks/>
          </p:cNvGrpSpPr>
          <p:nvPr/>
        </p:nvGrpSpPr>
        <p:grpSpPr bwMode="auto">
          <a:xfrm>
            <a:off x="1692275" y="2781300"/>
            <a:ext cx="5327650" cy="2519363"/>
            <a:chOff x="1692275" y="2781300"/>
            <a:chExt cx="5327650" cy="2519363"/>
          </a:xfrm>
        </p:grpSpPr>
        <p:pic>
          <p:nvPicPr>
            <p:cNvPr id="268310" name="Picture 4" descr="g1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2275" y="2781300"/>
              <a:ext cx="2519363"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8311" name="Picture 5" descr="g1a_2000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500563" y="2781300"/>
              <a:ext cx="2519362"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nodeType="afterEffect">
                                  <p:stCondLst>
                                    <p:cond delay="300"/>
                                  </p:stCondLst>
                                  <p:childTnLst>
                                    <p:set>
                                      <p:cBhvr>
                                        <p:cTn id="9" dur="1" fill="hold">
                                          <p:stCondLst>
                                            <p:cond delay="0"/>
                                          </p:stCondLst>
                                        </p:cTn>
                                        <p:tgtEl>
                                          <p:spTgt spid="3"/>
                                        </p:tgtEl>
                                        <p:attrNameLst>
                                          <p:attrName>style.visibility</p:attrName>
                                        </p:attrNameLst>
                                      </p:cBhvr>
                                      <p:to>
                                        <p:strVal val="visible"/>
                                      </p:to>
                                    </p:set>
                                  </p:childTnLst>
                                </p:cTn>
                              </p:par>
                            </p:childTnLst>
                          </p:cTn>
                        </p:par>
                        <p:par>
                          <p:cTn id="10" fill="hold" nodeType="afterGroup">
                            <p:stCondLst>
                              <p:cond delay="300"/>
                            </p:stCondLst>
                            <p:childTnLst>
                              <p:par>
                                <p:cTn id="11" presetID="1" presetClass="entr" presetSubtype="0" fill="hold" nodeType="afterEffect">
                                  <p:stCondLst>
                                    <p:cond delay="300"/>
                                  </p:stCondLst>
                                  <p:childTnLst>
                                    <p:set>
                                      <p:cBhvr>
                                        <p:cTn id="12" dur="1" fill="hold">
                                          <p:stCondLst>
                                            <p:cond delay="0"/>
                                          </p:stCondLst>
                                        </p:cTn>
                                        <p:tgtEl>
                                          <p:spTgt spid="4"/>
                                        </p:tgtEl>
                                        <p:attrNameLst>
                                          <p:attrName>style.visibility</p:attrName>
                                        </p:attrNameLst>
                                      </p:cBhvr>
                                      <p:to>
                                        <p:strVal val="visible"/>
                                      </p:to>
                                    </p:set>
                                  </p:childTnLst>
                                </p:cTn>
                              </p:par>
                            </p:childTnLst>
                          </p:cTn>
                        </p:par>
                        <p:par>
                          <p:cTn id="13" fill="hold" nodeType="afterGroup">
                            <p:stCondLst>
                              <p:cond delay="600"/>
                            </p:stCondLst>
                            <p:childTnLst>
                              <p:par>
                                <p:cTn id="14" presetID="1" presetClass="entr" presetSubtype="0" fill="hold" nodeType="afterEffect">
                                  <p:stCondLst>
                                    <p:cond delay="300"/>
                                  </p:stCondLst>
                                  <p:childTnLst>
                                    <p:set>
                                      <p:cBhvr>
                                        <p:cTn id="15" dur="1" fill="hold">
                                          <p:stCondLst>
                                            <p:cond delay="0"/>
                                          </p:stCondLst>
                                        </p:cTn>
                                        <p:tgtEl>
                                          <p:spTgt spid="5"/>
                                        </p:tgtEl>
                                        <p:attrNameLst>
                                          <p:attrName>style.visibility</p:attrName>
                                        </p:attrNameLst>
                                      </p:cBhvr>
                                      <p:to>
                                        <p:strVal val="visible"/>
                                      </p:to>
                                    </p:set>
                                  </p:childTnLst>
                                </p:cTn>
                              </p:par>
                            </p:childTnLst>
                          </p:cTn>
                        </p:par>
                        <p:par>
                          <p:cTn id="16" fill="hold" nodeType="afterGroup">
                            <p:stCondLst>
                              <p:cond delay="900"/>
                            </p:stCondLst>
                            <p:childTnLst>
                              <p:par>
                                <p:cTn id="17" presetID="1" presetClass="entr" presetSubtype="0" fill="hold" nodeType="afterEffect">
                                  <p:stCondLst>
                                    <p:cond delay="300"/>
                                  </p:stCondLst>
                                  <p:childTnLst>
                                    <p:set>
                                      <p:cBhvr>
                                        <p:cTn id="18" dur="1" fill="hold">
                                          <p:stCondLst>
                                            <p:cond delay="0"/>
                                          </p:stCondLst>
                                        </p:cTn>
                                        <p:tgtEl>
                                          <p:spTgt spid="6"/>
                                        </p:tgtEl>
                                        <p:attrNameLst>
                                          <p:attrName>style.visibility</p:attrName>
                                        </p:attrNameLst>
                                      </p:cBhvr>
                                      <p:to>
                                        <p:strVal val="visible"/>
                                      </p:to>
                                    </p:set>
                                  </p:childTnLst>
                                </p:cTn>
                              </p:par>
                            </p:childTnLst>
                          </p:cTn>
                        </p:par>
                        <p:par>
                          <p:cTn id="19" fill="hold" nodeType="afterGroup">
                            <p:stCondLst>
                              <p:cond delay="1200"/>
                            </p:stCondLst>
                            <p:childTnLst>
                              <p:par>
                                <p:cTn id="20" presetID="1" presetClass="entr" presetSubtype="0" fill="hold" nodeType="afterEffect">
                                  <p:stCondLst>
                                    <p:cond delay="300"/>
                                  </p:stCondLst>
                                  <p:childTnLst>
                                    <p:set>
                                      <p:cBhvr>
                                        <p:cTn id="21" dur="1" fill="hold">
                                          <p:stCondLst>
                                            <p:cond delay="0"/>
                                          </p:stCondLst>
                                        </p:cTn>
                                        <p:tgtEl>
                                          <p:spTgt spid="7"/>
                                        </p:tgtEl>
                                        <p:attrNameLst>
                                          <p:attrName>style.visibility</p:attrName>
                                        </p:attrNameLst>
                                      </p:cBhvr>
                                      <p:to>
                                        <p:strVal val="visible"/>
                                      </p:to>
                                    </p:set>
                                  </p:childTnLst>
                                </p:cTn>
                              </p:par>
                            </p:childTnLst>
                          </p:cTn>
                        </p:par>
                        <p:par>
                          <p:cTn id="22" fill="hold" nodeType="afterGroup">
                            <p:stCondLst>
                              <p:cond delay="1500"/>
                            </p:stCondLst>
                            <p:childTnLst>
                              <p:par>
                                <p:cTn id="23" presetID="1" presetClass="entr" presetSubtype="0" fill="hold" nodeType="afterEffect">
                                  <p:stCondLst>
                                    <p:cond delay="300"/>
                                  </p:stCondLst>
                                  <p:childTnLst>
                                    <p:set>
                                      <p:cBhvr>
                                        <p:cTn id="24" dur="1" fill="hold">
                                          <p:stCondLst>
                                            <p:cond delay="0"/>
                                          </p:stCondLst>
                                        </p:cTn>
                                        <p:tgtEl>
                                          <p:spTgt spid="8"/>
                                        </p:tgtEl>
                                        <p:attrNameLst>
                                          <p:attrName>style.visibility</p:attrName>
                                        </p:attrNameLst>
                                      </p:cBhvr>
                                      <p:to>
                                        <p:strVal val="visible"/>
                                      </p:to>
                                    </p:set>
                                  </p:childTnLst>
                                </p:cTn>
                              </p:par>
                            </p:childTnLst>
                          </p:cTn>
                        </p:par>
                        <p:par>
                          <p:cTn id="25" fill="hold" nodeType="afterGroup">
                            <p:stCondLst>
                              <p:cond delay="1800"/>
                            </p:stCondLst>
                            <p:childTnLst>
                              <p:par>
                                <p:cTn id="26" presetID="1" presetClass="entr" presetSubtype="0" fill="hold" nodeType="afterEffect">
                                  <p:stCondLst>
                                    <p:cond delay="300"/>
                                  </p:stCondLst>
                                  <p:childTnLst>
                                    <p:set>
                                      <p:cBhvr>
                                        <p:cTn id="27" dur="1" fill="hold">
                                          <p:stCondLst>
                                            <p:cond delay="0"/>
                                          </p:stCondLst>
                                        </p:cTn>
                                        <p:tgtEl>
                                          <p:spTgt spid="9"/>
                                        </p:tgtEl>
                                        <p:attrNameLst>
                                          <p:attrName>style.visibility</p:attrName>
                                        </p:attrNameLst>
                                      </p:cBhvr>
                                      <p:to>
                                        <p:strVal val="visible"/>
                                      </p:to>
                                    </p:set>
                                  </p:childTnLst>
                                </p:cTn>
                              </p:par>
                            </p:childTnLst>
                          </p:cTn>
                        </p:par>
                        <p:par>
                          <p:cTn id="28" fill="hold" nodeType="afterGroup">
                            <p:stCondLst>
                              <p:cond delay="2100"/>
                            </p:stCondLst>
                            <p:childTnLst>
                              <p:par>
                                <p:cTn id="29" presetID="1" presetClass="entr" presetSubtype="0" fill="hold" nodeType="afterEffect">
                                  <p:stCondLst>
                                    <p:cond delay="300"/>
                                  </p:stCondLst>
                                  <p:childTnLst>
                                    <p:set>
                                      <p:cBhvr>
                                        <p:cTn id="30" dur="1" fill="hold">
                                          <p:stCondLst>
                                            <p:cond delay="0"/>
                                          </p:stCondLst>
                                        </p:cTn>
                                        <p:tgtEl>
                                          <p:spTgt spid="10"/>
                                        </p:tgtEl>
                                        <p:attrNameLst>
                                          <p:attrName>style.visibility</p:attrName>
                                        </p:attrNameLst>
                                      </p:cBhvr>
                                      <p:to>
                                        <p:strVal val="visible"/>
                                      </p:to>
                                    </p:set>
                                  </p:childTnLst>
                                </p:cTn>
                              </p:par>
                            </p:childTnLst>
                          </p:cTn>
                        </p:par>
                        <p:par>
                          <p:cTn id="31" fill="hold" nodeType="afterGroup">
                            <p:stCondLst>
                              <p:cond delay="2400"/>
                            </p:stCondLst>
                            <p:childTnLst>
                              <p:par>
                                <p:cTn id="32" presetID="1" presetClass="entr" presetSubtype="0" fill="hold" nodeType="afterEffect">
                                  <p:stCondLst>
                                    <p:cond delay="300"/>
                                  </p:stCondLst>
                                  <p:childTnLst>
                                    <p:set>
                                      <p:cBhvr>
                                        <p:cTn id="33" dur="1" fill="hold">
                                          <p:stCondLst>
                                            <p:cond delay="0"/>
                                          </p:stCondLst>
                                        </p:cTn>
                                        <p:tgtEl>
                                          <p:spTgt spid="11"/>
                                        </p:tgtEl>
                                        <p:attrNameLst>
                                          <p:attrName>style.visibility</p:attrName>
                                        </p:attrNameLst>
                                      </p:cBhvr>
                                      <p:to>
                                        <p:strVal val="visible"/>
                                      </p:to>
                                    </p:set>
                                  </p:childTnLst>
                                </p:cTn>
                              </p:par>
                            </p:childTnLst>
                          </p:cTn>
                        </p:par>
                        <p:par>
                          <p:cTn id="34" fill="hold" nodeType="afterGroup">
                            <p:stCondLst>
                              <p:cond delay="2700"/>
                            </p:stCondLst>
                            <p:childTnLst>
                              <p:par>
                                <p:cTn id="35" presetID="1" presetClass="entr" presetSubtype="0" fill="hold" nodeType="afterEffect">
                                  <p:stCondLst>
                                    <p:cond delay="300"/>
                                  </p:stCondLst>
                                  <p:childTnLst>
                                    <p:set>
                                      <p:cBhvr>
                                        <p:cTn id="36" dur="1" fill="hold">
                                          <p:stCondLst>
                                            <p:cond delay="0"/>
                                          </p:stCondLst>
                                        </p:cTn>
                                        <p:tgtEl>
                                          <p:spTgt spid="12"/>
                                        </p:tgtEl>
                                        <p:attrNameLst>
                                          <p:attrName>style.visibility</p:attrName>
                                        </p:attrNameLst>
                                      </p:cBhvr>
                                      <p:to>
                                        <p:strVal val="visible"/>
                                      </p:to>
                                    </p:set>
                                  </p:childTnLst>
                                </p:cTn>
                              </p:par>
                            </p:childTnLst>
                          </p:cTn>
                        </p:par>
                        <p:par>
                          <p:cTn id="37" fill="hold" nodeType="afterGroup">
                            <p:stCondLst>
                              <p:cond delay="3000"/>
                            </p:stCondLst>
                            <p:childTnLst>
                              <p:par>
                                <p:cTn id="38" presetID="1" presetClass="entr" presetSubtype="0" fill="hold" nodeType="afterEffect">
                                  <p:stCondLst>
                                    <p:cond delay="300"/>
                                  </p:stCondLst>
                                  <p:childTnLst>
                                    <p:set>
                                      <p:cBhvr>
                                        <p:cTn id="39" dur="1" fill="hold">
                                          <p:stCondLst>
                                            <p:cond delay="0"/>
                                          </p:stCondLst>
                                        </p:cTn>
                                        <p:tgtEl>
                                          <p:spTgt spid="13"/>
                                        </p:tgtEl>
                                        <p:attrNameLst>
                                          <p:attrName>style.visibility</p:attrName>
                                        </p:attrNameLst>
                                      </p:cBhvr>
                                      <p:to>
                                        <p:strVal val="visible"/>
                                      </p:to>
                                    </p:set>
                                  </p:childTnLst>
                                </p:cTn>
                              </p:par>
                            </p:childTnLst>
                          </p:cTn>
                        </p:par>
                        <p:par>
                          <p:cTn id="40" fill="hold" nodeType="afterGroup">
                            <p:stCondLst>
                              <p:cond delay="3300"/>
                            </p:stCondLst>
                            <p:childTnLst>
                              <p:par>
                                <p:cTn id="41" presetID="1" presetClass="entr" presetSubtype="0" fill="hold" nodeType="afterEffect">
                                  <p:stCondLst>
                                    <p:cond delay="300"/>
                                  </p:stCondLst>
                                  <p:childTnLst>
                                    <p:set>
                                      <p:cBhvr>
                                        <p:cTn id="42" dur="1" fill="hold">
                                          <p:stCondLst>
                                            <p:cond delay="0"/>
                                          </p:stCondLst>
                                        </p:cTn>
                                        <p:tgtEl>
                                          <p:spTgt spid="14"/>
                                        </p:tgtEl>
                                        <p:attrNameLst>
                                          <p:attrName>style.visibility</p:attrName>
                                        </p:attrNameLst>
                                      </p:cBhvr>
                                      <p:to>
                                        <p:strVal val="visible"/>
                                      </p:to>
                                    </p:set>
                                  </p:childTnLst>
                                </p:cTn>
                              </p:par>
                            </p:childTnLst>
                          </p:cTn>
                        </p:par>
                        <p:par>
                          <p:cTn id="43" fill="hold" nodeType="afterGroup">
                            <p:stCondLst>
                              <p:cond delay="3600"/>
                            </p:stCondLst>
                            <p:childTnLst>
                              <p:par>
                                <p:cTn id="44" presetID="1" presetClass="entr" presetSubtype="0" fill="hold" nodeType="afterEffect">
                                  <p:stCondLst>
                                    <p:cond delay="300"/>
                                  </p:stCondLst>
                                  <p:childTnLst>
                                    <p:set>
                                      <p:cBhvr>
                                        <p:cTn id="45" dur="1" fill="hold">
                                          <p:stCondLst>
                                            <p:cond delay="0"/>
                                          </p:stCondLst>
                                        </p:cTn>
                                        <p:tgtEl>
                                          <p:spTgt spid="15"/>
                                        </p:tgtEl>
                                        <p:attrNameLst>
                                          <p:attrName>style.visibility</p:attrName>
                                        </p:attrNameLst>
                                      </p:cBhvr>
                                      <p:to>
                                        <p:strVal val="visible"/>
                                      </p:to>
                                    </p:set>
                                  </p:childTnLst>
                                </p:cTn>
                              </p:par>
                            </p:childTnLst>
                          </p:cTn>
                        </p:par>
                        <p:par>
                          <p:cTn id="46" fill="hold" nodeType="afterGroup">
                            <p:stCondLst>
                              <p:cond delay="3900"/>
                            </p:stCondLst>
                            <p:childTnLst>
                              <p:par>
                                <p:cTn id="47" presetID="1" presetClass="entr" presetSubtype="0" fill="hold" nodeType="afterEffect">
                                  <p:stCondLst>
                                    <p:cond delay="300"/>
                                  </p:stCondLst>
                                  <p:childTnLst>
                                    <p:set>
                                      <p:cBhvr>
                                        <p:cTn id="4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938" name="Title 1"/>
          <p:cNvSpPr>
            <a:spLocks noGrp="1"/>
          </p:cNvSpPr>
          <p:nvPr>
            <p:ph type="title"/>
          </p:nvPr>
        </p:nvSpPr>
        <p:spPr>
          <a:xfrm>
            <a:off x="457200" y="381000"/>
            <a:ext cx="8686800" cy="609600"/>
          </a:xfrm>
        </p:spPr>
        <p:txBody>
          <a:bodyPr>
            <a:normAutofit fontScale="90000"/>
          </a:bodyPr>
          <a:lstStyle/>
          <a:p>
            <a:pPr eaLnBrk="1" hangingPunct="1">
              <a:defRPr/>
            </a:pPr>
            <a:r>
              <a:rPr lang="en-US"/>
              <a:t>Example Results: MSER</a:t>
            </a:r>
            <a:endParaRPr lang="de-CH"/>
          </a:p>
        </p:txBody>
      </p:sp>
      <p:sp>
        <p:nvSpPr>
          <p:cNvPr id="41987" name="Slide Number Placeholder 3"/>
          <p:cNvSpPr>
            <a:spLocks noGrp="1"/>
          </p:cNvSpPr>
          <p:nvPr>
            <p:ph type="sldNum" sz="quarter" idx="12"/>
          </p:nvPr>
        </p:nvSpPr>
        <p:spPr>
          <a:xfrm>
            <a:off x="457200" y="6356350"/>
            <a:ext cx="2133600" cy="365125"/>
          </a:xfrm>
        </p:spPr>
        <p:txBody>
          <a:bodyPr/>
          <a:lstStyle/>
          <a:p>
            <a:pPr algn="l">
              <a:defRPr/>
            </a:pPr>
            <a:fld id="{EF92A38C-3466-43DA-8B46-8B56D839B8B3}" type="slidenum">
              <a:rPr lang="de-DE" smtClean="0"/>
              <a:pPr algn="l">
                <a:defRPr/>
              </a:pPr>
              <a:t>97</a:t>
            </a:fld>
            <a:endParaRPr lang="de-DE"/>
          </a:p>
        </p:txBody>
      </p:sp>
      <p:sp>
        <p:nvSpPr>
          <p:cNvPr id="41988" name="Footer Placeholder 4"/>
          <p:cNvSpPr>
            <a:spLocks noGrp="1"/>
          </p:cNvSpPr>
          <p:nvPr>
            <p:ph type="ftr" sz="quarter" idx="11"/>
          </p:nvPr>
        </p:nvSpPr>
        <p:spPr/>
        <p:txBody>
          <a:bodyPr/>
          <a:lstStyle/>
          <a:p>
            <a:pPr>
              <a:defRPr/>
            </a:pPr>
            <a:r>
              <a:rPr lang="de-DE"/>
              <a:t>K. Grauman, B. Leibe</a:t>
            </a:r>
          </a:p>
        </p:txBody>
      </p:sp>
      <p:pic>
        <p:nvPicPr>
          <p:cNvPr id="269317" name="Picture 4"/>
          <p:cNvPicPr>
            <a:picLocks noChangeAspect="1" noChangeArrowheads="1"/>
          </p:cNvPicPr>
          <p:nvPr/>
        </p:nvPicPr>
        <p:blipFill>
          <a:blip r:embed="rId2">
            <a:extLst>
              <a:ext uri="{28A0092B-C50C-407E-A947-70E740481C1C}">
                <a14:useLocalDpi xmlns:a14="http://schemas.microsoft.com/office/drawing/2010/main" val="0"/>
              </a:ext>
            </a:extLst>
          </a:blip>
          <a:srcRect r="56670" b="7520"/>
          <a:stretch>
            <a:fillRect/>
          </a:stretch>
        </p:blipFill>
        <p:spPr bwMode="auto">
          <a:xfrm>
            <a:off x="1004888" y="1238250"/>
            <a:ext cx="3713162"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269318" name="Picture 3" descr="matas_nesquik1"/>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2557463" y="4414838"/>
            <a:ext cx="2160587" cy="2160587"/>
          </a:xfrm>
        </p:spPr>
      </p:pic>
      <p:pic>
        <p:nvPicPr>
          <p:cNvPr id="269319" name="Picture 4" descr="matas_nesquik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4750" y="4414838"/>
            <a:ext cx="2232025" cy="221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9320" name="Picture 4"/>
          <p:cNvPicPr>
            <a:picLocks noChangeAspect="1" noChangeArrowheads="1"/>
          </p:cNvPicPr>
          <p:nvPr/>
        </p:nvPicPr>
        <p:blipFill>
          <a:blip r:embed="rId2">
            <a:extLst>
              <a:ext uri="{28A0092B-C50C-407E-A947-70E740481C1C}">
                <a14:useLocalDpi xmlns:a14="http://schemas.microsoft.com/office/drawing/2010/main" val="0"/>
              </a:ext>
            </a:extLst>
          </a:blip>
          <a:srcRect l="56670" b="7520"/>
          <a:stretch>
            <a:fillRect/>
          </a:stretch>
        </p:blipFill>
        <p:spPr bwMode="auto">
          <a:xfrm>
            <a:off x="4984750" y="1238250"/>
            <a:ext cx="3713163"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0338" name="Title 1"/>
          <p:cNvSpPr>
            <a:spLocks noGrp="1"/>
          </p:cNvSpPr>
          <p:nvPr>
            <p:ph type="title"/>
          </p:nvPr>
        </p:nvSpPr>
        <p:spPr/>
        <p:txBody>
          <a:bodyPr/>
          <a:lstStyle/>
          <a:p>
            <a:r>
              <a:rPr lang="en-US" altLang="en-US"/>
              <a:t>Comparison</a:t>
            </a:r>
          </a:p>
        </p:txBody>
      </p:sp>
      <p:sp>
        <p:nvSpPr>
          <p:cNvPr id="270339" name="Content Placeholder 2"/>
          <p:cNvSpPr>
            <a:spLocks noGrp="1"/>
          </p:cNvSpPr>
          <p:nvPr>
            <p:ph idx="1"/>
          </p:nvPr>
        </p:nvSpPr>
        <p:spPr/>
        <p:txBody>
          <a:bodyPr/>
          <a:lstStyle/>
          <a:p>
            <a:endParaRPr lang="en-US" altLang="en-US"/>
          </a:p>
        </p:txBody>
      </p:sp>
      <p:pic>
        <p:nvPicPr>
          <p:cNvPr id="270340" name="Picture 4"/>
          <p:cNvPicPr>
            <a:picLocks noChangeAspect="1" noChangeArrowheads="1"/>
          </p:cNvPicPr>
          <p:nvPr/>
        </p:nvPicPr>
        <p:blipFill>
          <a:blip r:embed="rId2">
            <a:extLst>
              <a:ext uri="{28A0092B-C50C-407E-A947-70E740481C1C}">
                <a14:useLocalDpi xmlns:a14="http://schemas.microsoft.com/office/drawing/2010/main" val="0"/>
              </a:ext>
            </a:extLst>
          </a:blip>
          <a:srcRect l="56670" b="7520"/>
          <a:stretch>
            <a:fillRect/>
          </a:stretch>
        </p:blipFill>
        <p:spPr bwMode="auto">
          <a:xfrm>
            <a:off x="5029200" y="3759200"/>
            <a:ext cx="3713163"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270341" name="Picture 3"/>
          <p:cNvPicPr>
            <a:picLocks noChangeAspect="1" noChangeArrowheads="1"/>
          </p:cNvPicPr>
          <p:nvPr/>
        </p:nvPicPr>
        <p:blipFill>
          <a:blip r:embed="rId3">
            <a:extLst>
              <a:ext uri="{28A0092B-C50C-407E-A947-70E740481C1C}">
                <a14:useLocalDpi xmlns:a14="http://schemas.microsoft.com/office/drawing/2010/main" val="0"/>
              </a:ext>
            </a:extLst>
          </a:blip>
          <a:srcRect r="53581" b="33736"/>
          <a:stretch>
            <a:fillRect/>
          </a:stretch>
        </p:blipFill>
        <p:spPr bwMode="auto">
          <a:xfrm>
            <a:off x="838200" y="3733800"/>
            <a:ext cx="25908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0342" name="TextBox 5"/>
          <p:cNvSpPr txBox="1">
            <a:spLocks noChangeArrowheads="1"/>
          </p:cNvSpPr>
          <p:nvPr/>
        </p:nvSpPr>
        <p:spPr bwMode="auto">
          <a:xfrm>
            <a:off x="3429000" y="4572000"/>
            <a:ext cx="6207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r>
              <a:rPr lang="en-US" altLang="en-US" sz="1800">
                <a:solidFill>
                  <a:srgbClr val="000000"/>
                </a:solidFill>
              </a:rPr>
              <a:t>LoG</a:t>
            </a:r>
          </a:p>
        </p:txBody>
      </p:sp>
      <p:pic>
        <p:nvPicPr>
          <p:cNvPr id="270343" name="Picture 4"/>
          <p:cNvPicPr>
            <a:picLocks noChangeAspect="1" noChangeArrowheads="1"/>
          </p:cNvPicPr>
          <p:nvPr/>
        </p:nvPicPr>
        <p:blipFill>
          <a:blip r:embed="rId4">
            <a:extLst>
              <a:ext uri="{28A0092B-C50C-407E-A947-70E740481C1C}">
                <a14:useLocalDpi xmlns:a14="http://schemas.microsoft.com/office/drawing/2010/main" val="0"/>
              </a:ext>
            </a:extLst>
          </a:blip>
          <a:srcRect l="13226" t="6660" r="47676" b="44778"/>
          <a:stretch>
            <a:fillRect/>
          </a:stretch>
        </p:blipFill>
        <p:spPr bwMode="auto">
          <a:xfrm>
            <a:off x="5410200" y="533400"/>
            <a:ext cx="3316288"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0344" name="TextBox 7"/>
          <p:cNvSpPr txBox="1">
            <a:spLocks noChangeArrowheads="1"/>
          </p:cNvSpPr>
          <p:nvPr/>
        </p:nvSpPr>
        <p:spPr bwMode="auto">
          <a:xfrm>
            <a:off x="6400800" y="228600"/>
            <a:ext cx="1017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r>
              <a:rPr lang="en-US" altLang="en-US" sz="1800">
                <a:solidFill>
                  <a:srgbClr val="000000"/>
                </a:solidFill>
              </a:rPr>
              <a:t>Hessian</a:t>
            </a:r>
          </a:p>
        </p:txBody>
      </p:sp>
      <p:sp>
        <p:nvSpPr>
          <p:cNvPr id="270345" name="TextBox 8"/>
          <p:cNvSpPr txBox="1">
            <a:spLocks noChangeArrowheads="1"/>
          </p:cNvSpPr>
          <p:nvPr/>
        </p:nvSpPr>
        <p:spPr bwMode="auto">
          <a:xfrm>
            <a:off x="6400800" y="3516313"/>
            <a:ext cx="850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r>
              <a:rPr lang="en-US" altLang="en-US" sz="1800">
                <a:solidFill>
                  <a:srgbClr val="000000"/>
                </a:solidFill>
              </a:rPr>
              <a:t>MSER</a:t>
            </a:r>
          </a:p>
        </p:txBody>
      </p:sp>
      <p:pic>
        <p:nvPicPr>
          <p:cNvPr id="270346" name="Picture 4"/>
          <p:cNvPicPr>
            <a:picLocks noChangeAspect="1" noChangeArrowheads="1"/>
          </p:cNvPicPr>
          <p:nvPr/>
        </p:nvPicPr>
        <p:blipFill>
          <a:blip r:embed="rId5">
            <a:extLst>
              <a:ext uri="{28A0092B-C50C-407E-A947-70E740481C1C}">
                <a14:useLocalDpi xmlns:a14="http://schemas.microsoft.com/office/drawing/2010/main" val="0"/>
              </a:ext>
            </a:extLst>
          </a:blip>
          <a:srcRect l="13028" t="6926" r="48698" b="49718"/>
          <a:stretch>
            <a:fillRect/>
          </a:stretch>
        </p:blipFill>
        <p:spPr bwMode="auto">
          <a:xfrm>
            <a:off x="533400" y="914400"/>
            <a:ext cx="3241675" cy="276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0347" name="TextBox 10"/>
          <p:cNvSpPr txBox="1">
            <a:spLocks noChangeArrowheads="1"/>
          </p:cNvSpPr>
          <p:nvPr/>
        </p:nvSpPr>
        <p:spPr bwMode="auto">
          <a:xfrm>
            <a:off x="3733800" y="990600"/>
            <a:ext cx="800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r>
              <a:rPr lang="en-US" altLang="en-US" sz="1800">
                <a:solidFill>
                  <a:srgbClr val="000000"/>
                </a:solidFill>
              </a:rPr>
              <a:t>Harris</a:t>
            </a:r>
          </a:p>
        </p:txBody>
      </p:sp>
    </p:spTree>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4866" name="Title 1"/>
          <p:cNvSpPr>
            <a:spLocks noGrp="1"/>
          </p:cNvSpPr>
          <p:nvPr>
            <p:ph type="title"/>
          </p:nvPr>
        </p:nvSpPr>
        <p:spPr/>
        <p:txBody>
          <a:bodyPr/>
          <a:lstStyle/>
          <a:p>
            <a:pPr eaLnBrk="1" hangingPunct="1"/>
            <a:r>
              <a:rPr lang="en-US" altLang="en-US"/>
              <a:t>Many Existing Detectors Available</a:t>
            </a:r>
            <a:endParaRPr lang="de-CH" altLang="en-US"/>
          </a:p>
        </p:txBody>
      </p:sp>
      <p:sp>
        <p:nvSpPr>
          <p:cNvPr id="28677" name="Footer Placeholder 4"/>
          <p:cNvSpPr>
            <a:spLocks noGrp="1"/>
          </p:cNvSpPr>
          <p:nvPr>
            <p:ph type="ftr" sz="quarter" idx="11"/>
          </p:nvPr>
        </p:nvSpPr>
        <p:spPr/>
        <p:txBody>
          <a:bodyPr/>
          <a:lstStyle/>
          <a:p>
            <a:pPr>
              <a:defRPr/>
            </a:pPr>
            <a:r>
              <a:rPr lang="de-DE"/>
              <a:t>K. Grauman, B. Leibe</a:t>
            </a:r>
          </a:p>
        </p:txBody>
      </p:sp>
      <p:sp>
        <p:nvSpPr>
          <p:cNvPr id="8" name="Content Placeholder 2"/>
          <p:cNvSpPr>
            <a:spLocks noGrp="1"/>
          </p:cNvSpPr>
          <p:nvPr>
            <p:ph idx="1"/>
          </p:nvPr>
        </p:nvSpPr>
        <p:spPr>
          <a:xfrm>
            <a:off x="457200" y="1219200"/>
            <a:ext cx="8686800" cy="4495800"/>
          </a:xfrm>
        </p:spPr>
        <p:txBody>
          <a:bodyPr/>
          <a:lstStyle/>
          <a:p>
            <a:pPr marL="0" indent="0" eaLnBrk="1" fontAlgn="auto" hangingPunct="1">
              <a:spcBef>
                <a:spcPts val="0"/>
              </a:spcBef>
              <a:spcAft>
                <a:spcPts val="0"/>
              </a:spcAft>
              <a:buFontTx/>
              <a:buNone/>
              <a:defRPr/>
            </a:pPr>
            <a:endParaRPr lang="en-US" sz="2000" kern="0" dirty="0">
              <a:solidFill>
                <a:srgbClr val="000099"/>
              </a:solidFill>
            </a:endParaRPr>
          </a:p>
          <a:p>
            <a:pPr marL="0" indent="0" eaLnBrk="1" fontAlgn="auto" hangingPunct="1">
              <a:spcBef>
                <a:spcPts val="0"/>
              </a:spcBef>
              <a:spcAft>
                <a:spcPts val="0"/>
              </a:spcAft>
              <a:buFontTx/>
              <a:buNone/>
              <a:defRPr/>
            </a:pPr>
            <a:r>
              <a:rPr lang="en-US" sz="2000" kern="0" dirty="0">
                <a:solidFill>
                  <a:srgbClr val="000099"/>
                </a:solidFill>
              </a:rPr>
              <a:t>Hessian &amp; Harris			</a:t>
            </a:r>
            <a:r>
              <a:rPr lang="en-US" sz="2400" kern="0" dirty="0">
                <a:solidFill>
                  <a:sysClr val="windowText" lastClr="000000"/>
                </a:solidFill>
              </a:rPr>
              <a:t>[</a:t>
            </a:r>
            <a:r>
              <a:rPr lang="en-US" sz="2400" kern="0" dirty="0" err="1">
                <a:solidFill>
                  <a:sysClr val="windowText" lastClr="000000"/>
                </a:solidFill>
              </a:rPr>
              <a:t>Beaudet</a:t>
            </a:r>
            <a:r>
              <a:rPr lang="en-US" sz="2400" kern="0" dirty="0">
                <a:solidFill>
                  <a:sysClr val="windowText" lastClr="000000"/>
                </a:solidFill>
              </a:rPr>
              <a:t> ‘78], [Harris ‘88]</a:t>
            </a:r>
            <a:endParaRPr lang="en-US" sz="2000" kern="0" dirty="0">
              <a:solidFill>
                <a:sysClr val="windowText" lastClr="000000"/>
              </a:solidFill>
            </a:endParaRPr>
          </a:p>
          <a:p>
            <a:pPr marL="0" indent="0" eaLnBrk="1" fontAlgn="auto" hangingPunct="1">
              <a:spcBef>
                <a:spcPts val="0"/>
              </a:spcBef>
              <a:spcAft>
                <a:spcPts val="0"/>
              </a:spcAft>
              <a:buFontTx/>
              <a:buNone/>
              <a:defRPr/>
            </a:pPr>
            <a:r>
              <a:rPr lang="en-US" sz="2000" kern="0" dirty="0"/>
              <a:t>Laplacian, </a:t>
            </a:r>
            <a:r>
              <a:rPr lang="en-US" sz="2000" kern="0" dirty="0" err="1"/>
              <a:t>DoG</a:t>
            </a:r>
            <a:r>
              <a:rPr lang="en-US" sz="2000" kern="0" dirty="0"/>
              <a:t> 			</a:t>
            </a:r>
            <a:r>
              <a:rPr lang="en-US" sz="2400" kern="0" dirty="0"/>
              <a:t>[</a:t>
            </a:r>
            <a:r>
              <a:rPr lang="en-US" sz="2400" kern="0" dirty="0" err="1"/>
              <a:t>Lindeberg</a:t>
            </a:r>
            <a:r>
              <a:rPr lang="en-US" sz="2400" kern="0" dirty="0"/>
              <a:t> ‘98], [Lowe 1999]</a:t>
            </a:r>
            <a:endParaRPr lang="en-US" sz="2000" kern="0" dirty="0"/>
          </a:p>
          <a:p>
            <a:pPr marL="0" indent="0" eaLnBrk="1" fontAlgn="auto" hangingPunct="1">
              <a:spcBef>
                <a:spcPts val="0"/>
              </a:spcBef>
              <a:spcAft>
                <a:spcPts val="0"/>
              </a:spcAft>
              <a:buFontTx/>
              <a:buNone/>
              <a:defRPr/>
            </a:pPr>
            <a:r>
              <a:rPr lang="en-US" sz="2000" kern="0" dirty="0"/>
              <a:t>Harris-/Hessian-Laplace       </a:t>
            </a:r>
            <a:r>
              <a:rPr lang="en-US" sz="2000" kern="0" dirty="0">
                <a:solidFill>
                  <a:sysClr val="windowText" lastClr="000000"/>
                </a:solidFill>
              </a:rPr>
              <a:t>	</a:t>
            </a:r>
            <a:r>
              <a:rPr lang="en-US" sz="2400" kern="0" dirty="0">
                <a:solidFill>
                  <a:sysClr val="windowText" lastClr="000000"/>
                </a:solidFill>
              </a:rPr>
              <a:t>[</a:t>
            </a:r>
            <a:r>
              <a:rPr lang="en-US" sz="2400" kern="0" dirty="0" err="1">
                <a:solidFill>
                  <a:sysClr val="windowText" lastClr="000000"/>
                </a:solidFill>
              </a:rPr>
              <a:t>Mikolajczyk</a:t>
            </a:r>
            <a:r>
              <a:rPr lang="en-US" sz="2400" kern="0" dirty="0">
                <a:solidFill>
                  <a:sysClr val="windowText" lastClr="000000"/>
                </a:solidFill>
              </a:rPr>
              <a:t> &amp; </a:t>
            </a:r>
            <a:r>
              <a:rPr lang="en-US" sz="2400" kern="0" dirty="0" err="1">
                <a:solidFill>
                  <a:sysClr val="windowText" lastClr="000000"/>
                </a:solidFill>
              </a:rPr>
              <a:t>Schmid</a:t>
            </a:r>
            <a:r>
              <a:rPr lang="en-US" sz="2400" kern="0" dirty="0">
                <a:solidFill>
                  <a:sysClr val="windowText" lastClr="000000"/>
                </a:solidFill>
              </a:rPr>
              <a:t> ‘01]</a:t>
            </a:r>
            <a:endParaRPr lang="en-US" sz="2000" kern="0" dirty="0">
              <a:solidFill>
                <a:sysClr val="windowText" lastClr="000000"/>
              </a:solidFill>
            </a:endParaRPr>
          </a:p>
          <a:p>
            <a:pPr marL="0" indent="0" eaLnBrk="1" fontAlgn="auto" hangingPunct="1">
              <a:spcBef>
                <a:spcPts val="0"/>
              </a:spcBef>
              <a:spcAft>
                <a:spcPts val="0"/>
              </a:spcAft>
              <a:buFontTx/>
              <a:buNone/>
              <a:defRPr/>
            </a:pPr>
            <a:r>
              <a:rPr lang="en-US" sz="2000" kern="0" dirty="0">
                <a:solidFill>
                  <a:sysClr val="windowText" lastClr="000000"/>
                </a:solidFill>
              </a:rPr>
              <a:t>Harris-/Hessian-Affine		</a:t>
            </a:r>
            <a:r>
              <a:rPr lang="en-US" sz="2400" kern="0" dirty="0">
                <a:solidFill>
                  <a:sysClr val="windowText" lastClr="000000"/>
                </a:solidFill>
              </a:rPr>
              <a:t>[</a:t>
            </a:r>
            <a:r>
              <a:rPr lang="en-US" sz="2400" kern="0" dirty="0" err="1">
                <a:solidFill>
                  <a:sysClr val="windowText" lastClr="000000"/>
                </a:solidFill>
              </a:rPr>
              <a:t>Mikolajczyk</a:t>
            </a:r>
            <a:r>
              <a:rPr lang="en-US" sz="2400" kern="0" dirty="0">
                <a:solidFill>
                  <a:sysClr val="windowText" lastClr="000000"/>
                </a:solidFill>
              </a:rPr>
              <a:t> &amp; </a:t>
            </a:r>
            <a:r>
              <a:rPr lang="en-US" sz="2400" kern="0" dirty="0" err="1">
                <a:solidFill>
                  <a:sysClr val="windowText" lastClr="000000"/>
                </a:solidFill>
              </a:rPr>
              <a:t>Schmid</a:t>
            </a:r>
            <a:r>
              <a:rPr lang="en-US" sz="2400" kern="0" dirty="0">
                <a:solidFill>
                  <a:sysClr val="windowText" lastClr="000000"/>
                </a:solidFill>
              </a:rPr>
              <a:t> ‘04]</a:t>
            </a:r>
            <a:endParaRPr lang="en-US" sz="2000" kern="0" dirty="0">
              <a:solidFill>
                <a:sysClr val="windowText" lastClr="000000"/>
              </a:solidFill>
            </a:endParaRPr>
          </a:p>
          <a:p>
            <a:pPr marL="0" indent="0" eaLnBrk="1" fontAlgn="auto" hangingPunct="1">
              <a:spcBef>
                <a:spcPts val="0"/>
              </a:spcBef>
              <a:spcAft>
                <a:spcPts val="0"/>
              </a:spcAft>
              <a:buFontTx/>
              <a:buNone/>
              <a:defRPr/>
            </a:pPr>
            <a:r>
              <a:rPr lang="en-US" sz="2000" kern="0" dirty="0">
                <a:solidFill>
                  <a:sysClr val="windowText" lastClr="000000"/>
                </a:solidFill>
              </a:rPr>
              <a:t>EBR and IBR	 		</a:t>
            </a:r>
            <a:r>
              <a:rPr lang="en-US" sz="2400" kern="0" dirty="0">
                <a:solidFill>
                  <a:sysClr val="windowText" lastClr="000000"/>
                </a:solidFill>
              </a:rPr>
              <a:t>[Tuytelaars &amp; Van </a:t>
            </a:r>
            <a:r>
              <a:rPr lang="en-US" sz="2400" kern="0" dirty="0" err="1">
                <a:solidFill>
                  <a:sysClr val="windowText" lastClr="000000"/>
                </a:solidFill>
              </a:rPr>
              <a:t>Gool</a:t>
            </a:r>
            <a:r>
              <a:rPr lang="en-US" sz="2400" kern="0" dirty="0">
                <a:solidFill>
                  <a:sysClr val="windowText" lastClr="000000"/>
                </a:solidFill>
              </a:rPr>
              <a:t> ‘04]</a:t>
            </a:r>
            <a:r>
              <a:rPr lang="en-US" sz="2000" kern="0" dirty="0">
                <a:solidFill>
                  <a:sysClr val="windowText" lastClr="000000"/>
                </a:solidFill>
              </a:rPr>
              <a:t> </a:t>
            </a:r>
          </a:p>
          <a:p>
            <a:pPr marL="0" indent="0" eaLnBrk="1" fontAlgn="auto" hangingPunct="1">
              <a:spcBef>
                <a:spcPts val="0"/>
              </a:spcBef>
              <a:spcAft>
                <a:spcPts val="0"/>
              </a:spcAft>
              <a:buFontTx/>
              <a:buNone/>
              <a:defRPr/>
            </a:pPr>
            <a:r>
              <a:rPr lang="en-US" sz="2000" kern="0" dirty="0">
                <a:solidFill>
                  <a:srgbClr val="000099"/>
                </a:solidFill>
              </a:rPr>
              <a:t>MSER</a:t>
            </a:r>
            <a:r>
              <a:rPr lang="en-US" sz="2000" kern="0" dirty="0">
                <a:solidFill>
                  <a:sysClr val="windowText" lastClr="000000"/>
                </a:solidFill>
              </a:rPr>
              <a:t>				</a:t>
            </a:r>
            <a:r>
              <a:rPr lang="en-US" sz="2400" kern="0" dirty="0">
                <a:solidFill>
                  <a:sysClr val="windowText" lastClr="000000"/>
                </a:solidFill>
              </a:rPr>
              <a:t>[</a:t>
            </a:r>
            <a:r>
              <a:rPr lang="en-US" sz="2400" kern="0" dirty="0" err="1">
                <a:solidFill>
                  <a:sysClr val="windowText" lastClr="000000"/>
                </a:solidFill>
              </a:rPr>
              <a:t>Matas</a:t>
            </a:r>
            <a:r>
              <a:rPr lang="en-US" sz="2400" kern="0" dirty="0">
                <a:solidFill>
                  <a:sysClr val="windowText" lastClr="000000"/>
                </a:solidFill>
              </a:rPr>
              <a:t> ‘02]</a:t>
            </a:r>
            <a:endParaRPr lang="en-US" sz="2000" kern="0" dirty="0">
              <a:solidFill>
                <a:sysClr val="windowText" lastClr="000000"/>
              </a:solidFill>
            </a:endParaRPr>
          </a:p>
          <a:p>
            <a:pPr marL="0" indent="0" eaLnBrk="1" fontAlgn="auto" hangingPunct="1">
              <a:spcBef>
                <a:spcPts val="0"/>
              </a:spcBef>
              <a:spcAft>
                <a:spcPts val="0"/>
              </a:spcAft>
              <a:buFontTx/>
              <a:buNone/>
              <a:defRPr/>
            </a:pPr>
            <a:r>
              <a:rPr lang="en-US" sz="2000" kern="0" dirty="0">
                <a:solidFill>
                  <a:sysClr val="windowText" lastClr="000000"/>
                </a:solidFill>
              </a:rPr>
              <a:t>Salient Regions			</a:t>
            </a:r>
            <a:r>
              <a:rPr lang="en-US" sz="2400" kern="0" dirty="0">
                <a:solidFill>
                  <a:sysClr val="windowText" lastClr="000000"/>
                </a:solidFill>
              </a:rPr>
              <a:t>[</a:t>
            </a:r>
            <a:r>
              <a:rPr lang="en-US" sz="2400" kern="0" dirty="0" err="1">
                <a:solidFill>
                  <a:sysClr val="windowText" lastClr="000000"/>
                </a:solidFill>
              </a:rPr>
              <a:t>Kadir</a:t>
            </a:r>
            <a:r>
              <a:rPr lang="en-US" sz="2400" kern="0" dirty="0">
                <a:solidFill>
                  <a:sysClr val="windowText" lastClr="000000"/>
                </a:solidFill>
              </a:rPr>
              <a:t> &amp; Brady ‘01] </a:t>
            </a:r>
            <a:endParaRPr lang="en-US" sz="2000" kern="0" dirty="0">
              <a:solidFill>
                <a:sysClr val="windowText" lastClr="000000"/>
              </a:solidFill>
            </a:endParaRPr>
          </a:p>
          <a:p>
            <a:pPr marL="0" indent="0" eaLnBrk="1" fontAlgn="auto" hangingPunct="1">
              <a:spcBef>
                <a:spcPts val="0"/>
              </a:spcBef>
              <a:spcAft>
                <a:spcPts val="0"/>
              </a:spcAft>
              <a:buFontTx/>
              <a:buNone/>
              <a:defRPr/>
            </a:pPr>
            <a:endParaRPr lang="en-US" sz="2000" kern="0" dirty="0">
              <a:solidFill>
                <a:sysClr val="windowText" lastClr="000000"/>
              </a:solidFill>
            </a:endParaRPr>
          </a:p>
          <a:p>
            <a:pPr marL="0" indent="0" eaLnBrk="1" fontAlgn="auto" hangingPunct="1">
              <a:spcBef>
                <a:spcPts val="0"/>
              </a:spcBef>
              <a:spcAft>
                <a:spcPts val="0"/>
              </a:spcAft>
              <a:buFontTx/>
              <a:buNone/>
              <a:defRPr/>
            </a:pPr>
            <a:r>
              <a:rPr lang="en-US" sz="2000" kern="0" dirty="0">
                <a:solidFill>
                  <a:sysClr val="windowText" lastClr="000000"/>
                </a:solidFill>
              </a:rPr>
              <a:t>Others…</a:t>
            </a:r>
          </a:p>
          <a:p>
            <a:pPr marL="0" indent="0" eaLnBrk="1" fontAlgn="auto" hangingPunct="1">
              <a:spcBef>
                <a:spcPts val="0"/>
              </a:spcBef>
              <a:spcAft>
                <a:spcPts val="0"/>
              </a:spcAft>
              <a:buFontTx/>
              <a:buNone/>
              <a:defRPr/>
            </a:pPr>
            <a:endParaRPr lang="de-CH" sz="2000" kern="0" dirty="0">
              <a:solidFill>
                <a:sysClr val="windowText" lastClr="000000"/>
              </a:solidFill>
            </a:endParaRPr>
          </a:p>
        </p:txBody>
      </p:sp>
    </p:spTree>
    <p:extLst>
      <p:ext uri="{BB962C8B-B14F-4D97-AF65-F5344CB8AC3E}">
        <p14:creationId xmlns:p14="http://schemas.microsoft.com/office/powerpoint/2010/main" val="75394258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1362" name="Title 1"/>
          <p:cNvSpPr>
            <a:spLocks noGrp="1"/>
          </p:cNvSpPr>
          <p:nvPr>
            <p:ph type="title"/>
          </p:nvPr>
        </p:nvSpPr>
        <p:spPr/>
        <p:txBody>
          <a:bodyPr/>
          <a:lstStyle/>
          <a:p>
            <a:pPr eaLnBrk="1" hangingPunct="1"/>
            <a:r>
              <a:rPr lang="en-US" altLang="en-US"/>
              <a:t>Available at a web site near you…</a:t>
            </a:r>
            <a:endParaRPr lang="de-CH" altLang="en-US"/>
          </a:p>
        </p:txBody>
      </p:sp>
      <p:sp>
        <p:nvSpPr>
          <p:cNvPr id="40963" name="Content Placeholder 2"/>
          <p:cNvSpPr>
            <a:spLocks noGrp="1"/>
          </p:cNvSpPr>
          <p:nvPr>
            <p:ph idx="1"/>
          </p:nvPr>
        </p:nvSpPr>
        <p:spPr/>
        <p:txBody>
          <a:bodyPr/>
          <a:lstStyle/>
          <a:p>
            <a:pPr eaLnBrk="1" hangingPunct="1">
              <a:defRPr/>
            </a:pPr>
            <a:r>
              <a:rPr lang="en-US" dirty="0"/>
              <a:t>For most local feature detectors, executables are available online:</a:t>
            </a:r>
          </a:p>
          <a:p>
            <a:pPr lvl="1" eaLnBrk="1" hangingPunct="1">
              <a:defRPr/>
            </a:pPr>
            <a:r>
              <a:rPr lang="en-US" u="sng" dirty="0">
                <a:solidFill>
                  <a:schemeClr val="tx1">
                    <a:lumMod val="75000"/>
                    <a:lumOff val="25000"/>
                  </a:schemeClr>
                </a:solidFill>
              </a:rPr>
              <a:t>http://www.robots.ox.ac.uk/~vgg/research/affine</a:t>
            </a:r>
          </a:p>
          <a:p>
            <a:pPr lvl="1" eaLnBrk="1" hangingPunct="1">
              <a:defRPr/>
            </a:pPr>
            <a:r>
              <a:rPr lang="en-US" u="sng" dirty="0">
                <a:solidFill>
                  <a:schemeClr val="tx1">
                    <a:lumMod val="75000"/>
                    <a:lumOff val="25000"/>
                  </a:schemeClr>
                </a:solidFill>
              </a:rPr>
              <a:t>http://www.cs.ubc.ca/~lowe/keypoints/</a:t>
            </a:r>
          </a:p>
          <a:p>
            <a:pPr lvl="1" eaLnBrk="1" hangingPunct="1">
              <a:defRPr/>
            </a:pPr>
            <a:r>
              <a:rPr lang="en-US" u="sng" dirty="0">
                <a:solidFill>
                  <a:schemeClr val="tx1">
                    <a:lumMod val="75000"/>
                    <a:lumOff val="25000"/>
                  </a:schemeClr>
                </a:solidFill>
              </a:rPr>
              <a:t>http://www.vision.ee.ethz.ch/~surf</a:t>
            </a:r>
          </a:p>
          <a:p>
            <a:pPr eaLnBrk="1" hangingPunct="1">
              <a:defRPr/>
            </a:pPr>
            <a:endParaRPr lang="de-CH" dirty="0"/>
          </a:p>
        </p:txBody>
      </p:sp>
      <p:sp>
        <p:nvSpPr>
          <p:cNvPr id="43013" name="Footer Placeholder 4"/>
          <p:cNvSpPr>
            <a:spLocks noGrp="1"/>
          </p:cNvSpPr>
          <p:nvPr>
            <p:ph type="ftr" sz="quarter" idx="11"/>
          </p:nvPr>
        </p:nvSpPr>
        <p:spPr/>
        <p:txBody>
          <a:bodyPr/>
          <a:lstStyle/>
          <a:p>
            <a:pPr>
              <a:defRPr/>
            </a:pPr>
            <a:r>
              <a:rPr lang="de-DE"/>
              <a:t>K. Grauman, B. Leibe</a:t>
            </a:r>
          </a:p>
        </p:txBody>
      </p:sp>
    </p:spTree>
  </p:cSld>
  <p:clrMapOvr>
    <a:masterClrMapping/>
  </p:clrMapOvr>
  <p:transition spd="slow"/>
</p:sld>
</file>

<file path=ppt/tags/tag1.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igma = 1$&#10;\end{document}&#10;"/>
  <p:tag name="EXTERNALNAME" val="Edittex"/>
  <p:tag name="BLEND" val="False"/>
  <p:tag name="TRANSPARENT" val="False"/>
  <p:tag name="BITMAPFORMAT" val="bmpmono"/>
  <p:tag name="DEBUGINTERACTIVE" val="True"/>
  <p:tag name="ORIGWIDTH" val="202.5"/>
</p:tagLst>
</file>

<file path=ppt/tags/tag2.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igma = 2$&#10;\end{document}&#10;"/>
  <p:tag name="EXTERNALNAME" val="Edittex"/>
  <p:tag name="BLEND" val="False"/>
  <p:tag name="TRANSPARENT" val="False"/>
  <p:tag name="BITMAPFORMAT" val="bmpmono"/>
  <p:tag name="DEBUGINTERACTIVE" val="True"/>
  <p:tag name="ORIGWIDTH" val="206.125"/>
</p:tagLst>
</file>

<file path=ppt/tags/tag3.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A^T A = &#10;\left[&#10;\begin{array}{cc}&#10;\sum I_x I_x &amp; \sum I_x I_y \\&#10;\sum I_x I_y &amp; \sum I_y I_y&#10;\end{array}&#10;\right]&#10;=&#10;\sum&#10;\left[&#10;\begin{array}{c}&#10;I_x  \\&#10;I_y&#10;\end{array}&#10;\right]&#10;[I_x~I_y]&#10;=&#10;\sum \nabla I (\nabla I)^T&#10;\]&#10;\end{document}&#10;"/>
  <p:tag name="EXTERNALNAME" val="Edittex"/>
  <p:tag name="BLEND" val="False"/>
  <p:tag name="TRANSPARENT" val="False"/>
  <p:tag name="BITMAPFORMAT" val="bmp256"/>
  <p:tag name="DEBUGINTERACTIVE" val="True"/>
  <p:tag name="ORIGWIDTH" val="2141.125"/>
</p:tagLst>
</file>

<file path=ppt/theme/theme1.xml><?xml version="1.0" encoding="utf-8"?>
<a:theme xmlns:a="http://schemas.openxmlformats.org/drawingml/2006/main" name="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5_Default Design">
  <a:themeElements>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2_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2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2_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2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Office Theme">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7365D"/>
      </a:hlink>
      <a:folHlink>
        <a:srgbClr val="17365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intro</Template>
  <TotalTime>38487</TotalTime>
  <Words>3145</Words>
  <Application>Microsoft Office PowerPoint</Application>
  <PresentationFormat>On-screen Show (4:3)</PresentationFormat>
  <Paragraphs>603</Paragraphs>
  <Slides>100</Slides>
  <Notes>71</Notes>
  <HiddenSlides>36</HiddenSlides>
  <MMClips>0</MMClips>
  <ScaleCrop>false</ScaleCrop>
  <HeadingPairs>
    <vt:vector size="8" baseType="variant">
      <vt:variant>
        <vt:lpstr>Fonts Used</vt:lpstr>
      </vt:variant>
      <vt:variant>
        <vt:i4>8</vt:i4>
      </vt:variant>
      <vt:variant>
        <vt:lpstr>Theme</vt:lpstr>
      </vt:variant>
      <vt:variant>
        <vt:i4>10</vt:i4>
      </vt:variant>
      <vt:variant>
        <vt:lpstr>Embedded OLE Servers</vt:lpstr>
      </vt:variant>
      <vt:variant>
        <vt:i4>5</vt:i4>
      </vt:variant>
      <vt:variant>
        <vt:lpstr>Slide Titles</vt:lpstr>
      </vt:variant>
      <vt:variant>
        <vt:i4>100</vt:i4>
      </vt:variant>
    </vt:vector>
  </HeadingPairs>
  <TitlesOfParts>
    <vt:vector size="123" baseType="lpstr">
      <vt:lpstr>Arial Unicode MS</vt:lpstr>
      <vt:lpstr>Arial</vt:lpstr>
      <vt:lpstr>AvantGarde Bk BT</vt:lpstr>
      <vt:lpstr>Calibri</vt:lpstr>
      <vt:lpstr>Symbol</vt:lpstr>
      <vt:lpstr>Tahoma</vt:lpstr>
      <vt:lpstr>Times New Roman</vt:lpstr>
      <vt:lpstr>Trebuchet MS</vt:lpstr>
      <vt:lpstr>Blank Presentation</vt:lpstr>
      <vt:lpstr>3_Default Design</vt:lpstr>
      <vt:lpstr>5_Default Design</vt:lpstr>
      <vt:lpstr>3_Blank Presentation</vt:lpstr>
      <vt:lpstr>7_Default Design</vt:lpstr>
      <vt:lpstr>4_Blank Presentation</vt:lpstr>
      <vt:lpstr>1_Office Theme</vt:lpstr>
      <vt:lpstr>1_Blank Presentation</vt:lpstr>
      <vt:lpstr>4_Office Theme</vt:lpstr>
      <vt:lpstr>5_Office Theme</vt:lpstr>
      <vt:lpstr>Bitmap Image</vt:lpstr>
      <vt:lpstr>Photo Editor Photo</vt:lpstr>
      <vt:lpstr>Equation</vt:lpstr>
      <vt:lpstr>Image</vt:lpstr>
      <vt:lpstr>Microsoft Equation 3.0</vt:lpstr>
      <vt:lpstr>PowerPoint Presentation</vt:lpstr>
      <vt:lpstr>Last lecture: Edges primer</vt:lpstr>
      <vt:lpstr>Canny edge detector</vt:lpstr>
      <vt:lpstr>Examples: Controversy and Appropriateness</vt:lpstr>
      <vt:lpstr>If it wasn’t clear from class…</vt:lpstr>
      <vt:lpstr>Canny edge detector</vt:lpstr>
      <vt:lpstr>Derivative of Gaussian filter</vt:lpstr>
      <vt:lpstr>Compute Gradients</vt:lpstr>
      <vt:lpstr>Canny edge detector</vt:lpstr>
      <vt:lpstr>Compute Gradient Magnitude</vt:lpstr>
      <vt:lpstr>Compute Gradient Orientation</vt:lpstr>
      <vt:lpstr>Canny edge detector</vt:lpstr>
      <vt:lpstr>Non-maximum suppression for each orientation</vt:lpstr>
      <vt:lpstr>Sidebar: Bilinear Interpolation</vt:lpstr>
      <vt:lpstr>Sidebar: Interpolation options</vt:lpstr>
      <vt:lpstr>Non-maximum suppression for each orientation</vt:lpstr>
      <vt:lpstr>Before Non-max Suppression</vt:lpstr>
      <vt:lpstr>After non-max suppression</vt:lpstr>
      <vt:lpstr>Canny edge detector</vt:lpstr>
      <vt:lpstr>Edge linking</vt:lpstr>
      <vt:lpstr>Hysteresis thresholding</vt:lpstr>
      <vt:lpstr>‘Hysteresis’ thresholding</vt:lpstr>
      <vt:lpstr>Final Canny Edges</vt:lpstr>
      <vt:lpstr>Effect of  (Gaussian kernel spread/size)</vt:lpstr>
      <vt:lpstr>Canny edge detector</vt:lpstr>
      <vt:lpstr>PowerPoint Presentation</vt:lpstr>
      <vt:lpstr>PowerPoint Presentation</vt:lpstr>
      <vt:lpstr>Interest Points and Corners</vt:lpstr>
      <vt:lpstr>Correspondence across views</vt:lpstr>
      <vt:lpstr>Example: estimate “fundamental matrix” that corresponds two views</vt:lpstr>
      <vt:lpstr>Example: structure from motion</vt:lpstr>
      <vt:lpstr>Fundamental to Applications  </vt:lpstr>
      <vt:lpstr>Goal: Invariant Local Features</vt:lpstr>
      <vt:lpstr>Example application</vt:lpstr>
      <vt:lpstr>Local features: main components</vt:lpstr>
      <vt:lpstr>Characteristics of good features</vt:lpstr>
      <vt:lpstr>Goal: interest operator repeatability</vt:lpstr>
      <vt:lpstr>PowerPoint Presentation</vt:lpstr>
      <vt:lpstr>Local features: main components</vt:lpstr>
      <vt:lpstr>Detection: Basic Idea</vt:lpstr>
      <vt:lpstr>Corner Detection: Mathematics</vt:lpstr>
      <vt:lpstr>Corner Detection: Mathematics</vt:lpstr>
      <vt:lpstr>Corner Detection: Mathematics</vt:lpstr>
      <vt:lpstr>TPS Time</vt:lpstr>
      <vt:lpstr>Finding Corners</vt:lpstr>
      <vt:lpstr>Corner Detection: Basic Idea</vt:lpstr>
      <vt:lpstr>Corner Detection: Mathematics</vt:lpstr>
      <vt:lpstr>Corner Detection: Mathematics</vt:lpstr>
      <vt:lpstr>Corner Detection: Mathematics</vt:lpstr>
      <vt:lpstr>Recall: Taylor series expansion</vt:lpstr>
      <vt:lpstr>Taylor expansion in 2D</vt:lpstr>
      <vt:lpstr>Corner Detection: Mathematics</vt:lpstr>
      <vt:lpstr>Corner Detection: Mathematics</vt:lpstr>
      <vt:lpstr>Corner Detection: Mathematics</vt:lpstr>
      <vt:lpstr>Corner Detection: Mathematics</vt:lpstr>
      <vt:lpstr>Corner Detection: Mathematics</vt:lpstr>
      <vt:lpstr>PowerPoint Presentation</vt:lpstr>
      <vt:lpstr>Interpreting the second moment matrix</vt:lpstr>
      <vt:lpstr>Interpreting the second moment matrix</vt:lpstr>
      <vt:lpstr>Interpreting the second moment matrix</vt:lpstr>
      <vt:lpstr>Interpreting the second moment matrix</vt:lpstr>
      <vt:lpstr>Visualization of second moment matrices</vt:lpstr>
      <vt:lpstr>Visualization of second moment matrices</vt:lpstr>
      <vt:lpstr>Interpreting the eigenvalues</vt:lpstr>
      <vt:lpstr>Corner response function</vt:lpstr>
      <vt:lpstr>Harris corner detector</vt:lpstr>
      <vt:lpstr>Harris Detector [Harris88]</vt:lpstr>
      <vt:lpstr>Harris Detector: Steps</vt:lpstr>
      <vt:lpstr>Harris Detector: Steps</vt:lpstr>
      <vt:lpstr>Harris Detector: Steps</vt:lpstr>
      <vt:lpstr>Harris Detector: Steps</vt:lpstr>
      <vt:lpstr>Harris Detector: Steps</vt:lpstr>
      <vt:lpstr>Invariance and covariance</vt:lpstr>
      <vt:lpstr>Affine intensity change</vt:lpstr>
      <vt:lpstr>Image translation</vt:lpstr>
      <vt:lpstr>Image rotation</vt:lpstr>
      <vt:lpstr>Scaling</vt:lpstr>
      <vt:lpstr>Review: Harris corner detector</vt:lpstr>
      <vt:lpstr>Proj 2: Local Feature Matching</vt:lpstr>
      <vt:lpstr>So far: can localize in x-y, but not scale</vt:lpstr>
      <vt:lpstr>Automatic Scale Selection</vt:lpstr>
      <vt:lpstr>Automatic Scale Selection</vt:lpstr>
      <vt:lpstr>Automatic Scale Selection</vt:lpstr>
      <vt:lpstr>Automatic Scale Selection</vt:lpstr>
      <vt:lpstr>Automatic Scale Selection</vt:lpstr>
      <vt:lpstr>Automatic Scale Selection</vt:lpstr>
      <vt:lpstr>Automatic Scale Selection</vt:lpstr>
      <vt:lpstr>What Is A Useful Signature Function?</vt:lpstr>
      <vt:lpstr>Difference-of-Gaussian (DoG)</vt:lpstr>
      <vt:lpstr>DoG – Efficient Computation</vt:lpstr>
      <vt:lpstr>Find local maxima in position-scale space of Difference-of-Gaussian</vt:lpstr>
      <vt:lpstr>Results: Difference-of-Gaussian</vt:lpstr>
      <vt:lpstr>Orientation Normalization</vt:lpstr>
      <vt:lpstr>Harris-Laplace [Mikolajczyk ‘01]</vt:lpstr>
      <vt:lpstr>Harris-Laplace [Mikolajczyk ‘01]</vt:lpstr>
      <vt:lpstr>Maximally Stable Extremal Regions [Matas ‘02]</vt:lpstr>
      <vt:lpstr>Example Results: MSER</vt:lpstr>
      <vt:lpstr>Comparison</vt:lpstr>
      <vt:lpstr>Many Existing Detectors Available</vt:lpstr>
      <vt:lpstr>Available at a web site near you…</vt:lpstr>
    </vt:vector>
  </TitlesOfParts>
  <Company>Carnegie Mellon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efros</dc:creator>
  <cp:lastModifiedBy>James Tompkin</cp:lastModifiedBy>
  <cp:revision>1414</cp:revision>
  <dcterms:created xsi:type="dcterms:W3CDTF">2004-08-29T23:15:23Z</dcterms:created>
  <dcterms:modified xsi:type="dcterms:W3CDTF">2017-02-13T15:29:33Z</dcterms:modified>
</cp:coreProperties>
</file>