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769" r:id="rId3"/>
    <p:sldMasterId id="2147483781" r:id="rId4"/>
    <p:sldMasterId id="2147483793" r:id="rId5"/>
  </p:sldMasterIdLst>
  <p:notesMasterIdLst>
    <p:notesMasterId r:id="rId104"/>
  </p:notesMasterIdLst>
  <p:sldIdLst>
    <p:sldId id="828" r:id="rId6"/>
    <p:sldId id="791" r:id="rId7"/>
    <p:sldId id="792" r:id="rId8"/>
    <p:sldId id="793" r:id="rId9"/>
    <p:sldId id="803" r:id="rId10"/>
    <p:sldId id="804" r:id="rId11"/>
    <p:sldId id="805" r:id="rId12"/>
    <p:sldId id="806" r:id="rId13"/>
    <p:sldId id="807" r:id="rId14"/>
    <p:sldId id="808" r:id="rId15"/>
    <p:sldId id="789" r:id="rId16"/>
    <p:sldId id="745" r:id="rId17"/>
    <p:sldId id="554" r:id="rId18"/>
    <p:sldId id="577" r:id="rId19"/>
    <p:sldId id="579" r:id="rId20"/>
    <p:sldId id="715" r:id="rId21"/>
    <p:sldId id="714" r:id="rId22"/>
    <p:sldId id="716" r:id="rId23"/>
    <p:sldId id="717" r:id="rId24"/>
    <p:sldId id="718" r:id="rId25"/>
    <p:sldId id="719" r:id="rId26"/>
    <p:sldId id="720" r:id="rId27"/>
    <p:sldId id="721" r:id="rId28"/>
    <p:sldId id="722" r:id="rId29"/>
    <p:sldId id="723" r:id="rId30"/>
    <p:sldId id="724" r:id="rId31"/>
    <p:sldId id="725" r:id="rId32"/>
    <p:sldId id="726" r:id="rId33"/>
    <p:sldId id="727" r:id="rId34"/>
    <p:sldId id="728" r:id="rId35"/>
    <p:sldId id="729" r:id="rId36"/>
    <p:sldId id="730" r:id="rId37"/>
    <p:sldId id="641" r:id="rId38"/>
    <p:sldId id="742" r:id="rId39"/>
    <p:sldId id="743" r:id="rId40"/>
    <p:sldId id="744" r:id="rId41"/>
    <p:sldId id="642" r:id="rId42"/>
    <p:sldId id="643" r:id="rId43"/>
    <p:sldId id="655" r:id="rId44"/>
    <p:sldId id="644" r:id="rId45"/>
    <p:sldId id="645" r:id="rId46"/>
    <p:sldId id="646" r:id="rId47"/>
    <p:sldId id="647" r:id="rId48"/>
    <p:sldId id="648" r:id="rId49"/>
    <p:sldId id="649" r:id="rId50"/>
    <p:sldId id="650" r:id="rId51"/>
    <p:sldId id="651" r:id="rId52"/>
    <p:sldId id="656" r:id="rId53"/>
    <p:sldId id="657" r:id="rId54"/>
    <p:sldId id="652" r:id="rId55"/>
    <p:sldId id="627" r:id="rId56"/>
    <p:sldId id="747" r:id="rId57"/>
    <p:sldId id="748" r:id="rId58"/>
    <p:sldId id="737" r:id="rId59"/>
    <p:sldId id="738" r:id="rId60"/>
    <p:sldId id="741" r:id="rId61"/>
    <p:sldId id="749" r:id="rId62"/>
    <p:sldId id="750" r:id="rId63"/>
    <p:sldId id="751" r:id="rId64"/>
    <p:sldId id="779" r:id="rId65"/>
    <p:sldId id="753" r:id="rId66"/>
    <p:sldId id="754" r:id="rId67"/>
    <p:sldId id="752" r:id="rId68"/>
    <p:sldId id="788" r:id="rId69"/>
    <p:sldId id="756" r:id="rId70"/>
    <p:sldId id="773" r:id="rId71"/>
    <p:sldId id="774" r:id="rId72"/>
    <p:sldId id="776" r:id="rId73"/>
    <p:sldId id="780" r:id="rId74"/>
    <p:sldId id="781" r:id="rId75"/>
    <p:sldId id="782" r:id="rId76"/>
    <p:sldId id="783" r:id="rId77"/>
    <p:sldId id="784" r:id="rId78"/>
    <p:sldId id="785" r:id="rId79"/>
    <p:sldId id="786" r:id="rId80"/>
    <p:sldId id="787" r:id="rId81"/>
    <p:sldId id="800" r:id="rId82"/>
    <p:sldId id="801" r:id="rId83"/>
    <p:sldId id="802" r:id="rId84"/>
    <p:sldId id="809" r:id="rId85"/>
    <p:sldId id="810" r:id="rId86"/>
    <p:sldId id="811" r:id="rId87"/>
    <p:sldId id="812" r:id="rId88"/>
    <p:sldId id="813" r:id="rId89"/>
    <p:sldId id="814" r:id="rId90"/>
    <p:sldId id="815" r:id="rId91"/>
    <p:sldId id="816" r:id="rId92"/>
    <p:sldId id="817" r:id="rId93"/>
    <p:sldId id="818" r:id="rId94"/>
    <p:sldId id="819" r:id="rId95"/>
    <p:sldId id="820" r:id="rId96"/>
    <p:sldId id="821" r:id="rId97"/>
    <p:sldId id="822" r:id="rId98"/>
    <p:sldId id="823" r:id="rId99"/>
    <p:sldId id="824" r:id="rId100"/>
    <p:sldId id="825" r:id="rId101"/>
    <p:sldId id="826" r:id="rId102"/>
    <p:sldId id="827" r:id="rId103"/>
  </p:sldIdLst>
  <p:sldSz cx="9144000" cy="6858000" type="screen4x3"/>
  <p:notesSz cx="6858000" cy="9144000"/>
  <p:embeddedFontLst>
    <p:embeddedFont>
      <p:font typeface="Times" panose="02020603050405020304" pitchFamily="18" charset="0"/>
      <p:regular r:id="rId105"/>
      <p:bold r:id="rId106"/>
      <p:italic r:id="rId107"/>
      <p:boldItalic r:id="rId108"/>
    </p:embeddedFont>
    <p:embeddedFont>
      <p:font typeface="Calibri" panose="020F0502020204030204" pitchFamily="34" charset="0"/>
      <p:regular r:id="rId109"/>
      <p:bold r:id="rId110"/>
      <p:italic r:id="rId111"/>
      <p:boldItalic r:id="rId112"/>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00C9864E-B400-48F2-9399-433858042242}">
          <p14:sldIdLst>
            <p14:sldId id="828"/>
            <p14:sldId id="791"/>
            <p14:sldId id="792"/>
            <p14:sldId id="793"/>
            <p14:sldId id="803"/>
            <p14:sldId id="804"/>
            <p14:sldId id="805"/>
            <p14:sldId id="806"/>
            <p14:sldId id="807"/>
            <p14:sldId id="808"/>
            <p14:sldId id="789"/>
            <p14:sldId id="745"/>
            <p14:sldId id="554"/>
            <p14:sldId id="577"/>
            <p14:sldId id="579"/>
            <p14:sldId id="715"/>
            <p14:sldId id="714"/>
            <p14:sldId id="716"/>
            <p14:sldId id="717"/>
            <p14:sldId id="718"/>
            <p14:sldId id="719"/>
            <p14:sldId id="720"/>
            <p14:sldId id="721"/>
            <p14:sldId id="722"/>
            <p14:sldId id="723"/>
            <p14:sldId id="724"/>
            <p14:sldId id="725"/>
            <p14:sldId id="726"/>
            <p14:sldId id="727"/>
            <p14:sldId id="728"/>
            <p14:sldId id="729"/>
            <p14:sldId id="730"/>
            <p14:sldId id="641"/>
            <p14:sldId id="742"/>
            <p14:sldId id="743"/>
            <p14:sldId id="744"/>
            <p14:sldId id="642"/>
            <p14:sldId id="643"/>
            <p14:sldId id="655"/>
          </p14:sldIdLst>
        </p14:section>
        <p14:section name="Powers of 10!" id="{7240C355-EB0B-4965-907E-B8C05CF5F775}">
          <p14:sldIdLst>
            <p14:sldId id="644"/>
            <p14:sldId id="645"/>
            <p14:sldId id="646"/>
            <p14:sldId id="647"/>
            <p14:sldId id="648"/>
            <p14:sldId id="649"/>
            <p14:sldId id="650"/>
            <p14:sldId id="651"/>
            <p14:sldId id="656"/>
            <p14:sldId id="657"/>
            <p14:sldId id="652"/>
            <p14:sldId id="627"/>
            <p14:sldId id="747"/>
            <p14:sldId id="748"/>
            <p14:sldId id="737"/>
            <p14:sldId id="738"/>
            <p14:sldId id="741"/>
            <p14:sldId id="749"/>
            <p14:sldId id="750"/>
            <p14:sldId id="751"/>
            <p14:sldId id="779"/>
            <p14:sldId id="753"/>
            <p14:sldId id="754"/>
            <p14:sldId id="752"/>
            <p14:sldId id="788"/>
            <p14:sldId id="756"/>
            <p14:sldId id="773"/>
            <p14:sldId id="774"/>
            <p14:sldId id="776"/>
            <p14:sldId id="780"/>
            <p14:sldId id="781"/>
            <p14:sldId id="782"/>
            <p14:sldId id="783"/>
            <p14:sldId id="784"/>
            <p14:sldId id="785"/>
            <p14:sldId id="786"/>
            <p14:sldId id="787"/>
            <p14:sldId id="800"/>
            <p14:sldId id="801"/>
            <p14:sldId id="802"/>
          </p14:sldIdLst>
        </p14:section>
        <p14:section name="Human in the loop" id="{4276C2FB-2407-47CA-AEB2-8A8A81EFD0A6}">
          <p14:sldIdLst>
            <p14:sldId id="809"/>
            <p14:sldId id="810"/>
            <p14:sldId id="811"/>
            <p14:sldId id="812"/>
            <p14:sldId id="813"/>
            <p14:sldId id="814"/>
            <p14:sldId id="815"/>
            <p14:sldId id="816"/>
            <p14:sldId id="817"/>
            <p14:sldId id="818"/>
            <p14:sldId id="819"/>
            <p14:sldId id="820"/>
            <p14:sldId id="821"/>
            <p14:sldId id="822"/>
            <p14:sldId id="823"/>
            <p14:sldId id="824"/>
            <p14:sldId id="825"/>
            <p14:sldId id="826"/>
            <p14:sldId id="82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365A"/>
    <a:srgbClr val="CC00CC"/>
    <a:srgbClr val="FF00FF"/>
    <a:srgbClr val="0000FF"/>
    <a:srgbClr val="0068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0" autoAdjust="0"/>
    <p:restoredTop sz="60986" autoAdjust="0"/>
  </p:normalViewPr>
  <p:slideViewPr>
    <p:cSldViewPr>
      <p:cViewPr varScale="1">
        <p:scale>
          <a:sx n="76" d="100"/>
          <a:sy n="76" d="100"/>
        </p:scale>
        <p:origin x="2568" y="108"/>
      </p:cViewPr>
      <p:guideLst>
        <p:guide orient="horz" pos="2160"/>
        <p:guide pos="2880"/>
      </p:guideLst>
    </p:cSldViewPr>
  </p:slideViewPr>
  <p:outlineViewPr>
    <p:cViewPr>
      <p:scale>
        <a:sx n="33" d="100"/>
        <a:sy n="33" d="100"/>
      </p:scale>
      <p:origin x="0" y="8613"/>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microsoft.com/office/2015/10/relationships/revisionInfo" Target="revisionInfo.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font" Target="fonts/font8.fntdata"/><Relationship Id="rId16" Type="http://schemas.openxmlformats.org/officeDocument/2006/relationships/slide" Target="slides/slide11.xml"/><Relationship Id="rId107" Type="http://schemas.openxmlformats.org/officeDocument/2006/relationships/font" Target="fonts/font3.fntdata"/><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slide" Target="slides/slide97.xml"/><Relationship Id="rId110" Type="http://schemas.openxmlformats.org/officeDocument/2006/relationships/font" Target="fonts/font6.fntdata"/><Relationship Id="rId115"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font" Target="fonts/font1.fntdata"/><Relationship Id="rId113"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font" Target="fonts/font4.fntdata"/><Relationship Id="rId11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font" Target="fonts/font2.fntdata"/><Relationship Id="rId114"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font" Target="fonts/font5.fntdata"/><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1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5.wmf"/><Relationship Id="rId1" Type="http://schemas.openxmlformats.org/officeDocument/2006/relationships/image" Target="../media/image1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1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7423A33-D2A2-4511-B5CB-EAF7A3BE8B0C}" type="datetimeFigureOut">
              <a:rPr lang="en-US"/>
              <a:pPr>
                <a:defRPr/>
              </a:pPr>
              <a:t>10/19/2017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908E417A-1847-4A8E-8D61-8D4F02AA7699}" type="slidenum">
              <a:rPr lang="en-US" altLang="en-US"/>
              <a:pPr/>
              <a:t>‹#›</a:t>
            </a:fld>
            <a:endParaRPr lang="en-US" altLang="en-US"/>
          </a:p>
        </p:txBody>
      </p:sp>
    </p:spTree>
    <p:extLst>
      <p:ext uri="{BB962C8B-B14F-4D97-AF65-F5344CB8AC3E}">
        <p14:creationId xmlns:p14="http://schemas.microsoft.com/office/powerpoint/2010/main" val="30438722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8" Type="http://schemas.openxmlformats.org/officeDocument/2006/relationships/hyperlink" Target="https://en.wikipedia.org/wiki/Turing_test" TargetMode="External"/><Relationship Id="rId3" Type="http://schemas.openxmlformats.org/officeDocument/2006/relationships/hyperlink" Target="https://en.wikipedia.org/wiki/Thought_experiment" TargetMode="External"/><Relationship Id="rId7" Type="http://schemas.openxmlformats.org/officeDocument/2006/relationships/hyperlink" Target="https://en.wikipedia.org/wiki/Computer_program" TargetMode="External"/><Relationship Id="rId12" Type="http://schemas.openxmlformats.org/officeDocument/2006/relationships/hyperlink" Target="https://en.wikipedia.org/wiki/Chinese_room#cite_note-Strong_AI_in_Searle_.281980.29-12" TargetMode="External"/><Relationship Id="rId2" Type="http://schemas.openxmlformats.org/officeDocument/2006/relationships/slide" Target="../slides/slide51.xml"/><Relationship Id="rId1" Type="http://schemas.openxmlformats.org/officeDocument/2006/relationships/notesMaster" Target="../notesMasters/notesMaster1.xml"/><Relationship Id="rId6" Type="http://schemas.openxmlformats.org/officeDocument/2006/relationships/hyperlink" Target="https://en.wikipedia.org/wiki/Chinese_character" TargetMode="External"/><Relationship Id="rId11" Type="http://schemas.openxmlformats.org/officeDocument/2006/relationships/hyperlink" Target="https://en.wikipedia.org/wiki/Chinese_room#Strong_AI" TargetMode="External"/><Relationship Id="rId5" Type="http://schemas.openxmlformats.org/officeDocument/2006/relationships/hyperlink" Target="https://en.wikipedia.org/wiki/Chinese_language" TargetMode="External"/><Relationship Id="rId10" Type="http://schemas.openxmlformats.org/officeDocument/2006/relationships/hyperlink" Target="https://en.wikipedia.org/wiki/Chinese_room#cite_note-11" TargetMode="External"/><Relationship Id="rId4" Type="http://schemas.openxmlformats.org/officeDocument/2006/relationships/hyperlink" Target="https://en.wikipedia.org/wiki/Artificial_intelligence" TargetMode="External"/><Relationship Id="rId9" Type="http://schemas.openxmlformats.org/officeDocument/2006/relationships/hyperlink" Target="https://en.wikipedia.org/wiki/Chinese_room#cite_note-FOOTNOTESearle19802-8"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n.wikipedia.org/wiki/Chinese_room#cite_note-FOOTNOTESearle19803-13" TargetMode="External"/><Relationship Id="rId2" Type="http://schemas.openxmlformats.org/officeDocument/2006/relationships/slide" Target="../slides/slide53.xml"/><Relationship Id="rId1" Type="http://schemas.openxmlformats.org/officeDocument/2006/relationships/notesMaster" Target="../notesMasters/notesMaster1.xml"/><Relationship Id="rId4" Type="http://schemas.openxmlformats.org/officeDocument/2006/relationships/hyperlink" Target="https://en.wikipedia.org/wiki/Intentionality"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en.wikipedia.org/wiki/Wolfgang_von_Kempelen" TargetMode="External"/><Relationship Id="rId2" Type="http://schemas.openxmlformats.org/officeDocument/2006/relationships/slide" Target="../slides/slide57.xml"/><Relationship Id="rId1" Type="http://schemas.openxmlformats.org/officeDocument/2006/relationships/notesMaster" Target="../notesMasters/notesMaster1.xml"/><Relationship Id="rId4" Type="http://schemas.openxmlformats.org/officeDocument/2006/relationships/hyperlink" Target="https://en.wikipedia.org/wiki/John_Gaughan"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6C839A6-008C-4A28-B9D2-6B4E741E06E2}" type="slidenum">
              <a:rPr kumimoji="0" lang="en-US" sz="1200" b="0" i="0" u="none" strike="noStrike" kern="1200" cap="none" spc="0" normalizeH="0" baseline="0" noProof="0" smtClean="0">
                <a:ln>
                  <a:noFill/>
                </a:ln>
                <a:solidFill>
                  <a:srgbClr val="000000"/>
                </a:solidFill>
                <a:effectLst/>
                <a:uLnTx/>
                <a:uFillTx/>
                <a:latin typeface="Times"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Times" charset="0"/>
              <a:ea typeface="+mn-ea"/>
              <a:cs typeface="+mn-cs"/>
            </a:endParaRPr>
          </a:p>
        </p:txBody>
      </p:sp>
    </p:spTree>
    <p:extLst>
      <p:ext uri="{BB962C8B-B14F-4D97-AF65-F5344CB8AC3E}">
        <p14:creationId xmlns:p14="http://schemas.microsoft.com/office/powerpoint/2010/main" val="3209675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http://www.surenmanvelyan.com/gallery/7116</a:t>
            </a:r>
          </a:p>
          <a:p>
            <a:r>
              <a:rPr lang="en-US" altLang="en-US">
                <a:latin typeface="Arial" panose="020B0604020202020204" pitchFamily="34" charset="0"/>
              </a:rPr>
              <a:t>iguana</a:t>
            </a:r>
          </a:p>
        </p:txBody>
      </p:sp>
      <p:sp>
        <p:nvSpPr>
          <p:cNvPr id="67588"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653DDF-80DB-4ACB-9AF4-9904BF925B8C}" type="slidenum">
              <a:rPr lang="en-US" altLang="en-US"/>
              <a:pPr eaLnBrk="1" hangingPunct="1"/>
              <a:t>2</a:t>
            </a:fld>
            <a:endParaRPr lang="en-US" altLang="en-US"/>
          </a:p>
        </p:txBody>
      </p:sp>
    </p:spTree>
    <p:extLst>
      <p:ext uri="{BB962C8B-B14F-4D97-AF65-F5344CB8AC3E}">
        <p14:creationId xmlns:p14="http://schemas.microsoft.com/office/powerpoint/2010/main" val="3170472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http://www.surenmanvelyan.com/gallery/7116</a:t>
            </a:r>
          </a:p>
          <a:p>
            <a:r>
              <a:rPr lang="en-US" altLang="en-US">
                <a:latin typeface="Arial" panose="020B0604020202020204" pitchFamily="34" charset="0"/>
              </a:rPr>
              <a:t>horse</a:t>
            </a:r>
          </a:p>
        </p:txBody>
      </p:sp>
      <p:sp>
        <p:nvSpPr>
          <p:cNvPr id="68612"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1858D6-4EBE-43DE-BD6C-02A411A9FC67}" type="slidenum">
              <a:rPr lang="en-US" altLang="en-US"/>
              <a:pPr eaLnBrk="1" hangingPunct="1"/>
              <a:t>3</a:t>
            </a:fld>
            <a:endParaRPr lang="en-US" altLang="en-US"/>
          </a:p>
        </p:txBody>
      </p:sp>
    </p:spTree>
    <p:extLst>
      <p:ext uri="{BB962C8B-B14F-4D97-AF65-F5344CB8AC3E}">
        <p14:creationId xmlns:p14="http://schemas.microsoft.com/office/powerpoint/2010/main" val="1352703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http://www.surenmanvelyan.com/gallery/7116</a:t>
            </a:r>
          </a:p>
          <a:p>
            <a:endParaRPr lang="en-US" altLang="en-US">
              <a:latin typeface="Arial" panose="020B0604020202020204" pitchFamily="34" charset="0"/>
            </a:endParaRPr>
          </a:p>
          <a:p>
            <a:r>
              <a:rPr lang="en-US" altLang="en-US">
                <a:latin typeface="Arial" panose="020B0604020202020204" pitchFamily="34" charset="0"/>
              </a:rPr>
              <a:t>Crocodile (nile crocodile?)</a:t>
            </a:r>
          </a:p>
        </p:txBody>
      </p:sp>
      <p:sp>
        <p:nvSpPr>
          <p:cNvPr id="71684"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AABC18-E86F-4591-BD17-B6CE6B12DFA9}" type="slidenum">
              <a:rPr lang="en-US" altLang="en-US"/>
              <a:pPr eaLnBrk="1" hangingPunct="1"/>
              <a:t>4</a:t>
            </a:fld>
            <a:endParaRPr lang="en-US" altLang="en-US"/>
          </a:p>
        </p:txBody>
      </p:sp>
    </p:spTree>
    <p:extLst>
      <p:ext uri="{BB962C8B-B14F-4D97-AF65-F5344CB8AC3E}">
        <p14:creationId xmlns:p14="http://schemas.microsoft.com/office/powerpoint/2010/main" val="3621118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http://www.surenmanvelyan.com/gallery/7116</a:t>
            </a:r>
          </a:p>
          <a:p>
            <a:endParaRPr lang="en-US" altLang="en-US">
              <a:latin typeface="Arial" panose="020B0604020202020204" pitchFamily="34" charset="0"/>
            </a:endParaRPr>
          </a:p>
          <a:p>
            <a:r>
              <a:rPr lang="en-US" altLang="en-US">
                <a:latin typeface="Arial" panose="020B0604020202020204" pitchFamily="34" charset="0"/>
              </a:rPr>
              <a:t>Siam cat</a:t>
            </a:r>
          </a:p>
        </p:txBody>
      </p:sp>
      <p:sp>
        <p:nvSpPr>
          <p:cNvPr id="75780"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89ECD1-9D6F-409E-8EFC-9D3AD779F152}" type="slidenum">
              <a:rPr lang="en-US" altLang="en-US"/>
              <a:pPr eaLnBrk="1" hangingPunct="1"/>
              <a:t>5</a:t>
            </a:fld>
            <a:endParaRPr lang="en-US" altLang="en-US"/>
          </a:p>
        </p:txBody>
      </p:sp>
    </p:spTree>
    <p:extLst>
      <p:ext uri="{BB962C8B-B14F-4D97-AF65-F5344CB8AC3E}">
        <p14:creationId xmlns:p14="http://schemas.microsoft.com/office/powerpoint/2010/main" val="4054088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http://www.surenmanvelyan.com/gallery/7116</a:t>
            </a:r>
          </a:p>
          <a:p>
            <a:r>
              <a:rPr lang="en-US" altLang="en-US">
                <a:latin typeface="Arial" panose="020B0604020202020204" pitchFamily="34" charset="0"/>
              </a:rPr>
              <a:t>fish</a:t>
            </a:r>
          </a:p>
        </p:txBody>
      </p:sp>
      <p:sp>
        <p:nvSpPr>
          <p:cNvPr id="73732"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8333A92-408E-4308-B65F-AF4C5AB4AF3E}" type="slidenum">
              <a:rPr lang="en-US" altLang="en-US"/>
              <a:pPr eaLnBrk="1" hangingPunct="1"/>
              <a:t>6</a:t>
            </a:fld>
            <a:endParaRPr lang="en-US" altLang="en-US"/>
          </a:p>
        </p:txBody>
      </p:sp>
    </p:spTree>
    <p:extLst>
      <p:ext uri="{BB962C8B-B14F-4D97-AF65-F5344CB8AC3E}">
        <p14:creationId xmlns:p14="http://schemas.microsoft.com/office/powerpoint/2010/main" val="3645413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http://www.surenmanvelyan.com/gallery/7116</a:t>
            </a:r>
          </a:p>
          <a:p>
            <a:r>
              <a:rPr lang="en-US" altLang="en-US">
                <a:latin typeface="Arial" panose="020B0604020202020204" pitchFamily="34" charset="0"/>
              </a:rPr>
              <a:t>Husky with heterochromia</a:t>
            </a:r>
          </a:p>
          <a:p>
            <a:endParaRPr lang="en-US" altLang="en-US">
              <a:latin typeface="Arial" panose="020B0604020202020204" pitchFamily="34" charset="0"/>
            </a:endParaRPr>
          </a:p>
        </p:txBody>
      </p:sp>
      <p:sp>
        <p:nvSpPr>
          <p:cNvPr id="70660"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2D36CD-E5BD-4BBC-99EA-11EBA95BF140}" type="slidenum">
              <a:rPr lang="en-US" altLang="en-US"/>
              <a:pPr eaLnBrk="1" hangingPunct="1"/>
              <a:t>7</a:t>
            </a:fld>
            <a:endParaRPr lang="en-US" altLang="en-US"/>
          </a:p>
        </p:txBody>
      </p:sp>
    </p:spTree>
    <p:extLst>
      <p:ext uri="{BB962C8B-B14F-4D97-AF65-F5344CB8AC3E}">
        <p14:creationId xmlns:p14="http://schemas.microsoft.com/office/powerpoint/2010/main" val="3740394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http://www.surenmanvelyan.com/gallery/7116</a:t>
            </a:r>
          </a:p>
          <a:p>
            <a:endParaRPr lang="en-US" altLang="en-US" dirty="0">
              <a:latin typeface="Arial" panose="020B0604020202020204" pitchFamily="34" charset="0"/>
            </a:endParaRPr>
          </a:p>
          <a:p>
            <a:r>
              <a:rPr lang="en-US" altLang="en-US" dirty="0">
                <a:latin typeface="Arial" panose="020B0604020202020204" pitchFamily="34" charset="0"/>
              </a:rPr>
              <a:t>Is this James Hays’ dog?!?!</a:t>
            </a:r>
          </a:p>
        </p:txBody>
      </p:sp>
      <p:sp>
        <p:nvSpPr>
          <p:cNvPr id="71684"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AABC18-E86F-4591-BD17-B6CE6B12DFA9}" type="slidenum">
              <a:rPr lang="en-US" altLang="en-US">
                <a:solidFill>
                  <a:srgbClr val="000000"/>
                </a:solidFill>
              </a:rPr>
              <a:pPr eaLnBrk="1" hangingPunct="1"/>
              <a:t>8</a:t>
            </a:fld>
            <a:endParaRPr lang="en-US" altLang="en-US">
              <a:solidFill>
                <a:srgbClr val="000000"/>
              </a:solidFill>
            </a:endParaRPr>
          </a:p>
        </p:txBody>
      </p:sp>
    </p:spTree>
    <p:extLst>
      <p:ext uri="{BB962C8B-B14F-4D97-AF65-F5344CB8AC3E}">
        <p14:creationId xmlns:p14="http://schemas.microsoft.com/office/powerpoint/2010/main" val="2544677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http://www.surenmanvelyan.com/gallery/7116</a:t>
            </a:r>
          </a:p>
          <a:p>
            <a:endParaRPr lang="en-US" altLang="en-US" dirty="0">
              <a:latin typeface="Arial" panose="020B0604020202020204" pitchFamily="34" charset="0"/>
            </a:endParaRPr>
          </a:p>
          <a:p>
            <a:r>
              <a:rPr lang="en-US" altLang="en-US" dirty="0">
                <a:latin typeface="Arial" panose="020B0604020202020204" pitchFamily="34" charset="0"/>
              </a:rPr>
              <a:t>Is this James Hays’ dog?!?!</a:t>
            </a:r>
          </a:p>
        </p:txBody>
      </p:sp>
      <p:sp>
        <p:nvSpPr>
          <p:cNvPr id="71684"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AABC18-E86F-4591-BD17-B6CE6B12DFA9}" type="slidenum">
              <a:rPr lang="en-US" altLang="en-US">
                <a:solidFill>
                  <a:srgbClr val="000000"/>
                </a:solidFill>
              </a:rPr>
              <a:pPr eaLnBrk="1" hangingPunct="1"/>
              <a:t>9</a:t>
            </a:fld>
            <a:endParaRPr lang="en-US" altLang="en-US">
              <a:solidFill>
                <a:srgbClr val="000000"/>
              </a:solidFill>
            </a:endParaRPr>
          </a:p>
        </p:txBody>
      </p:sp>
    </p:spTree>
    <p:extLst>
      <p:ext uri="{BB962C8B-B14F-4D97-AF65-F5344CB8AC3E}">
        <p14:creationId xmlns:p14="http://schemas.microsoft.com/office/powerpoint/2010/main" val="2266456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12B290F-4950-435F-9D3D-97E8057D6FE1}" type="slidenum">
              <a:rPr lang="en-US" altLang="en-US">
                <a:latin typeface="Calibri" panose="020F0502020204030204" pitchFamily="34" charset="0"/>
              </a:rPr>
              <a:pPr eaLnBrk="1" hangingPunct="1"/>
              <a:t>12</a:t>
            </a:fld>
            <a:endParaRPr lang="en-US" altLang="en-US">
              <a:latin typeface="Calibri" panose="020F0502020204030204" pitchFamily="34" charset="0"/>
            </a:endParaRPr>
          </a:p>
        </p:txBody>
      </p:sp>
    </p:spTree>
    <p:extLst>
      <p:ext uri="{BB962C8B-B14F-4D97-AF65-F5344CB8AC3E}">
        <p14:creationId xmlns:p14="http://schemas.microsoft.com/office/powerpoint/2010/main" val="1800197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80110E2-A151-4227-8716-5449BC832C31}" type="slidenum">
              <a:rPr lang="en-US" altLang="en-US">
                <a:solidFill>
                  <a:srgbClr val="000000"/>
                </a:solidFill>
                <a:latin typeface="Calibri" panose="020F0502020204030204" pitchFamily="34" charset="0"/>
              </a:rPr>
              <a:pPr eaLnBrk="1" hangingPunct="1"/>
              <a:t>14</a:t>
            </a:fld>
            <a:endParaRPr lang="en-US" altLang="en-US">
              <a:solidFill>
                <a:srgbClr val="000000"/>
              </a:solidFill>
              <a:latin typeface="Calibri" panose="020F0502020204030204" pitchFamily="34" charset="0"/>
            </a:endParaRPr>
          </a:p>
        </p:txBody>
      </p:sp>
      <p:sp>
        <p:nvSpPr>
          <p:cNvPr id="3993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3CA710A-1E00-47CC-9A4A-A0575A5DE592}" type="slidenum">
              <a:rPr lang="en-US" altLang="en-US">
                <a:solidFill>
                  <a:srgbClr val="000000"/>
                </a:solidFill>
              </a:rPr>
              <a:pPr algn="r" eaLnBrk="1" hangingPunct="1">
                <a:spcBef>
                  <a:spcPct val="0"/>
                </a:spcBef>
              </a:pPr>
              <a:t>14</a:t>
            </a:fld>
            <a:endParaRPr lang="en-US" altLang="en-US">
              <a:solidFill>
                <a:srgbClr val="000000"/>
              </a:solidFill>
            </a:endParaRPr>
          </a:p>
        </p:txBody>
      </p:sp>
      <p:sp>
        <p:nvSpPr>
          <p:cNvPr id="399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en-US"/>
          </a:p>
        </p:txBody>
      </p:sp>
    </p:spTree>
    <p:extLst>
      <p:ext uri="{BB962C8B-B14F-4D97-AF65-F5344CB8AC3E}">
        <p14:creationId xmlns:p14="http://schemas.microsoft.com/office/powerpoint/2010/main" val="1822718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Pair Share -&gt; How might I work out where this image is?</a:t>
            </a:r>
          </a:p>
        </p:txBody>
      </p:sp>
      <p:sp>
        <p:nvSpPr>
          <p:cNvPr id="4" name="Slide Number Placeholder 3"/>
          <p:cNvSpPr>
            <a:spLocks noGrp="1"/>
          </p:cNvSpPr>
          <p:nvPr>
            <p:ph type="sldNum" sz="quarter" idx="10"/>
          </p:nvPr>
        </p:nvSpPr>
        <p:spPr/>
        <p:txBody>
          <a:bodyPr/>
          <a:lstStyle/>
          <a:p>
            <a:fld id="{908E417A-1847-4A8E-8D61-8D4F02AA7699}" type="slidenum">
              <a:rPr lang="en-US" altLang="en-US" smtClean="0"/>
              <a:pPr/>
              <a:t>16</a:t>
            </a:fld>
            <a:endParaRPr lang="en-US" altLang="en-US"/>
          </a:p>
        </p:txBody>
      </p:sp>
    </p:spTree>
    <p:extLst>
      <p:ext uri="{BB962C8B-B14F-4D97-AF65-F5344CB8AC3E}">
        <p14:creationId xmlns:p14="http://schemas.microsoft.com/office/powerpoint/2010/main" val="3093336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7134358-3E5D-47D9-B309-E55D1686CC61}" type="slidenum">
              <a:rPr lang="en-US" altLang="en-US">
                <a:solidFill>
                  <a:prstClr val="black"/>
                </a:solidFill>
                <a:latin typeface="Arial" panose="020B0604020202020204" pitchFamily="34" charset="0"/>
              </a:rPr>
              <a:pPr eaLnBrk="1" hangingPunct="1">
                <a:spcBef>
                  <a:spcPct val="0"/>
                </a:spcBef>
              </a:pPr>
              <a:t>22</a:t>
            </a:fld>
            <a:endParaRPr lang="en-US" altLang="en-US">
              <a:solidFill>
                <a:prstClr val="black"/>
              </a:solidFill>
              <a:latin typeface="Arial" panose="020B0604020202020204" pitchFamily="34" charset="0"/>
            </a:endParaRPr>
          </a:p>
        </p:txBody>
      </p:sp>
      <p:sp>
        <p:nvSpPr>
          <p:cNvPr id="9830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Probability map for that same image</a:t>
            </a:r>
          </a:p>
          <a:p>
            <a:pPr eaLnBrk="1" hangingPunct="1">
              <a:spcBef>
                <a:spcPct val="0"/>
              </a:spcBef>
            </a:pPr>
            <a:r>
              <a:rPr lang="en-US" altLang="en-US">
                <a:latin typeface="Arial" panose="020B0604020202020204" pitchFamily="34" charset="0"/>
              </a:rPr>
              <a:t>Explain the green circles and how they relate to evaluation</a:t>
            </a:r>
          </a:p>
        </p:txBody>
      </p:sp>
      <p:sp>
        <p:nvSpPr>
          <p:cNvPr id="9830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44E350A-62D6-45B4-ABCC-860E860240D9}" type="slidenum">
              <a:rPr lang="en-US" altLang="en-US">
                <a:solidFill>
                  <a:prstClr val="black"/>
                </a:solidFill>
              </a:rPr>
              <a:pPr algn="r" eaLnBrk="1" hangingPunct="1">
                <a:spcBef>
                  <a:spcPct val="0"/>
                </a:spcBef>
              </a:pPr>
              <a:t>22</a:t>
            </a:fld>
            <a:endParaRPr lang="en-US" altLang="en-US">
              <a:solidFill>
                <a:prstClr val="black"/>
              </a:solidFill>
            </a:endParaRPr>
          </a:p>
        </p:txBody>
      </p:sp>
    </p:spTree>
    <p:extLst>
      <p:ext uri="{BB962C8B-B14F-4D97-AF65-F5344CB8AC3E}">
        <p14:creationId xmlns:p14="http://schemas.microsoft.com/office/powerpoint/2010/main" val="2112881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99DF479-FCA0-44E1-B801-05A0355B1EB9}" type="slidenum">
              <a:rPr lang="en-US" altLang="en-US" sz="1100">
                <a:solidFill>
                  <a:srgbClr val="000000"/>
                </a:solidFill>
                <a:latin typeface="Arial" panose="020B0604020202020204" pitchFamily="34" charset="0"/>
                <a:cs typeface="Arial" panose="020B0604020202020204" pitchFamily="34" charset="0"/>
              </a:rPr>
              <a:pPr>
                <a:spcBef>
                  <a:spcPct val="0"/>
                </a:spcBef>
              </a:pPr>
              <a:t>28</a:t>
            </a:fld>
            <a:endParaRPr lang="en-US" altLang="en-US" sz="1100">
              <a:solidFill>
                <a:srgbClr val="000000"/>
              </a:solidFill>
              <a:latin typeface="Arial" panose="020B0604020202020204" pitchFamily="34" charset="0"/>
              <a:cs typeface="Arial" panose="020B0604020202020204" pitchFamily="34" charset="0"/>
            </a:endParaRPr>
          </a:p>
        </p:txBody>
      </p:sp>
      <p:sp>
        <p:nvSpPr>
          <p:cNvPr id="9933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2" tIns="45716" rIns="91432" bIns="45716" numCol="1" anchor="t" anchorCtr="0" compatLnSpc="1">
            <a:prstTxWarp prst="textNoShape">
              <a:avLst/>
            </a:prstTxWarp>
          </a:bodyPr>
          <a:lstStyle/>
          <a:p>
            <a:pPr>
              <a:spcBef>
                <a:spcPct val="0"/>
              </a:spcBef>
            </a:pPr>
            <a:endParaRPr lang="ru-RU" altLang="en-US">
              <a:latin typeface="Arial" panose="020B0604020202020204" pitchFamily="34" charset="0"/>
            </a:endParaRPr>
          </a:p>
        </p:txBody>
      </p:sp>
      <p:sp>
        <p:nvSpPr>
          <p:cNvPr id="9933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E213582-F855-4BB5-88DD-499F3490A292}" type="slidenum">
              <a:rPr lang="en-US" altLang="en-US">
                <a:solidFill>
                  <a:srgbClr val="000000"/>
                </a:solidFill>
                <a:cs typeface="Arial" panose="020B0604020202020204" pitchFamily="34" charset="0"/>
              </a:rPr>
              <a:pPr algn="r" eaLnBrk="1" hangingPunct="1">
                <a:spcBef>
                  <a:spcPct val="0"/>
                </a:spcBef>
              </a:pPr>
              <a:t>28</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3501730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16A166-83A8-4F7A-AD91-26F6FB3BB580}" type="slidenum">
              <a:rPr lang="en-US" altLang="en-US" sz="1100">
                <a:solidFill>
                  <a:srgbClr val="000000"/>
                </a:solidFill>
                <a:latin typeface="Arial" panose="020B0604020202020204" pitchFamily="34" charset="0"/>
                <a:cs typeface="Arial" panose="020B0604020202020204" pitchFamily="34" charset="0"/>
              </a:rPr>
              <a:pPr>
                <a:spcBef>
                  <a:spcPct val="0"/>
                </a:spcBef>
              </a:pPr>
              <a:t>30</a:t>
            </a:fld>
            <a:endParaRPr lang="en-US" altLang="en-US" sz="1100">
              <a:solidFill>
                <a:srgbClr val="000000"/>
              </a:solidFill>
              <a:latin typeface="Arial" panose="020B0604020202020204" pitchFamily="34" charset="0"/>
              <a:cs typeface="Arial" panose="020B0604020202020204" pitchFamily="34" charset="0"/>
            </a:endParaRPr>
          </a:p>
        </p:txBody>
      </p:sp>
      <p:sp>
        <p:nvSpPr>
          <p:cNvPr id="10035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2" tIns="45716" rIns="91432" bIns="45716" numCol="1" anchor="t" anchorCtr="0" compatLnSpc="1">
            <a:prstTxWarp prst="textNoShape">
              <a:avLst/>
            </a:prstTxWarp>
          </a:bodyPr>
          <a:lstStyle/>
          <a:p>
            <a:pPr>
              <a:spcBef>
                <a:spcPct val="0"/>
              </a:spcBef>
            </a:pPr>
            <a:r>
              <a:rPr lang="en-US" altLang="en-US">
                <a:latin typeface="Arial" panose="020B0604020202020204" pitchFamily="34" charset="0"/>
              </a:rPr>
              <a:t>Individually each photograph is 16%, but together they reinforce each other well</a:t>
            </a:r>
          </a:p>
        </p:txBody>
      </p:sp>
      <p:sp>
        <p:nvSpPr>
          <p:cNvPr id="10035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83A102F7-FCFE-444E-B1DF-7C996C478C82}" type="slidenum">
              <a:rPr lang="en-US" altLang="en-US">
                <a:solidFill>
                  <a:srgbClr val="000000"/>
                </a:solidFill>
                <a:cs typeface="Arial" panose="020B0604020202020204" pitchFamily="34" charset="0"/>
              </a:rPr>
              <a:pPr algn="r" eaLnBrk="1" hangingPunct="1">
                <a:spcBef>
                  <a:spcPct val="0"/>
                </a:spcBef>
              </a:pPr>
              <a:t>30</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1526951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E25D4B3-1FC1-45DB-B7B1-1707B0DB1A8D}" type="slidenum">
              <a:rPr lang="en-US" altLang="en-US" sz="1100">
                <a:solidFill>
                  <a:srgbClr val="000000"/>
                </a:solidFill>
                <a:latin typeface="Arial" panose="020B0604020202020204" pitchFamily="34" charset="0"/>
                <a:cs typeface="Arial" panose="020B0604020202020204" pitchFamily="34" charset="0"/>
              </a:rPr>
              <a:pPr>
                <a:spcBef>
                  <a:spcPct val="0"/>
                </a:spcBef>
              </a:pPr>
              <a:t>31</a:t>
            </a:fld>
            <a:endParaRPr lang="en-US" altLang="en-US" sz="1100">
              <a:solidFill>
                <a:srgbClr val="000000"/>
              </a:solidFill>
              <a:latin typeface="Arial" panose="020B0604020202020204" pitchFamily="34" charset="0"/>
              <a:cs typeface="Arial" panose="020B0604020202020204" pitchFamily="34" charset="0"/>
            </a:endParaRPr>
          </a:p>
        </p:txBody>
      </p:sp>
      <p:sp>
        <p:nvSpPr>
          <p:cNvPr id="10137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2" tIns="45716" rIns="91432" bIns="45716" numCol="1" anchor="t" anchorCtr="0" compatLnSpc="1">
            <a:prstTxWarp prst="textNoShape">
              <a:avLst/>
            </a:prstTxWarp>
          </a:bodyPr>
          <a:lstStyle/>
          <a:p>
            <a:pPr>
              <a:spcBef>
                <a:spcPct val="0"/>
              </a:spcBef>
            </a:pPr>
            <a:r>
              <a:rPr lang="en-US" altLang="en-US">
                <a:latin typeface="Arial" panose="020B0604020202020204" pitchFamily="34" charset="0"/>
              </a:rPr>
              <a:t>If you know that brits love to vacation in greece…</a:t>
            </a:r>
          </a:p>
        </p:txBody>
      </p:sp>
      <p:sp>
        <p:nvSpPr>
          <p:cNvPr id="10138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E0CBDB2-C2F8-4B51-AEF2-28152CFD9046}" type="slidenum">
              <a:rPr lang="en-US" altLang="en-US">
                <a:solidFill>
                  <a:srgbClr val="000000"/>
                </a:solidFill>
                <a:cs typeface="Arial" panose="020B0604020202020204" pitchFamily="34" charset="0"/>
              </a:rPr>
              <a:pPr algn="r" eaLnBrk="1" hangingPunct="1">
                <a:spcBef>
                  <a:spcPct val="0"/>
                </a:spcBef>
              </a:pPr>
              <a:t>31</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1148798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E417A-1847-4A8E-8D61-8D4F02AA7699}" type="slidenum">
              <a:rPr lang="en-US" altLang="en-US" smtClean="0"/>
              <a:pPr/>
              <a:t>38</a:t>
            </a:fld>
            <a:endParaRPr lang="en-US" altLang="en-US"/>
          </a:p>
        </p:txBody>
      </p:sp>
    </p:spTree>
    <p:extLst>
      <p:ext uri="{BB962C8B-B14F-4D97-AF65-F5344CB8AC3E}">
        <p14:creationId xmlns:p14="http://schemas.microsoft.com/office/powerpoint/2010/main" val="162180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E417A-1847-4A8E-8D61-8D4F02AA7699}" type="slidenum">
              <a:rPr lang="en-US" altLang="en-US" smtClean="0"/>
              <a:pPr/>
              <a:t>39</a:t>
            </a:fld>
            <a:endParaRPr lang="en-US" altLang="en-US"/>
          </a:p>
        </p:txBody>
      </p:sp>
    </p:spTree>
    <p:extLst>
      <p:ext uri="{BB962C8B-B14F-4D97-AF65-F5344CB8AC3E}">
        <p14:creationId xmlns:p14="http://schemas.microsoft.com/office/powerpoint/2010/main" val="4026086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180E21D-D262-4600-A9C7-EDC7739A678A}" type="slidenum">
              <a:rPr lang="en-US" altLang="en-US">
                <a:latin typeface="Calibri" panose="020F0502020204030204" pitchFamily="34" charset="0"/>
              </a:rPr>
              <a:pPr eaLnBrk="1" hangingPunct="1"/>
              <a:t>40</a:t>
            </a:fld>
            <a:endParaRPr lang="en-US" altLang="en-US">
              <a:latin typeface="Calibri" panose="020F0502020204030204" pitchFamily="34" charset="0"/>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so don’t listen to anyone claiming to brute force image space</a:t>
            </a:r>
          </a:p>
          <a:p>
            <a:pPr eaLnBrk="1" hangingPunct="1">
              <a:spcBef>
                <a:spcPct val="0"/>
              </a:spcBef>
            </a:pPr>
            <a:r>
              <a:rPr lang="en-US" altLang="en-US"/>
              <a:t>But most of image space is empty, never observed. If you were to run the rand() command in Matlab, how often would it generate a plausible image?</a:t>
            </a:r>
          </a:p>
        </p:txBody>
      </p:sp>
    </p:spTree>
    <p:extLst>
      <p:ext uri="{BB962C8B-B14F-4D97-AF65-F5344CB8AC3E}">
        <p14:creationId xmlns:p14="http://schemas.microsoft.com/office/powerpoint/2010/main" val="3169563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BA3BC3-D5E5-4F45-8EC9-9D661FD51536}" type="slidenum">
              <a:rPr lang="en-US" altLang="en-US">
                <a:latin typeface="Calibri" panose="020F0502020204030204" pitchFamily="34" charset="0"/>
              </a:rPr>
              <a:pPr eaLnBrk="1" hangingPunct="1"/>
              <a:t>41</a:t>
            </a:fld>
            <a:endParaRPr lang="en-US" altLang="en-US">
              <a:latin typeface="Calibri" panose="020F0502020204030204" pitchFamily="34" charset="0"/>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Scene and object recognition at human performance is very hard because we are able to deal with so many different kinds of scenes…</a:t>
            </a:r>
          </a:p>
          <a:p>
            <a:pPr eaLnBrk="1" hangingPunct="1">
              <a:spcBef>
                <a:spcPct val="0"/>
              </a:spcBef>
            </a:pPr>
            <a:endParaRPr lang="en-US" altLang="en-US"/>
          </a:p>
          <a:p>
            <a:pPr eaLnBrk="1" hangingPunct="1">
              <a:spcBef>
                <a:spcPct val="0"/>
              </a:spcBef>
            </a:pPr>
            <a:r>
              <a:rPr lang="en-US" altLang="en-US"/>
              <a:t>Scenes are so unique.</a:t>
            </a:r>
          </a:p>
        </p:txBody>
      </p:sp>
    </p:spTree>
    <p:extLst>
      <p:ext uri="{BB962C8B-B14F-4D97-AF65-F5344CB8AC3E}">
        <p14:creationId xmlns:p14="http://schemas.microsoft.com/office/powerpoint/2010/main" val="2237011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3975B69-DC35-4A6A-A166-EE7678FAF169}" type="slidenum">
              <a:rPr lang="en-US" altLang="en-US">
                <a:latin typeface="Calibri" panose="020F0502020204030204" pitchFamily="34" charset="0"/>
              </a:rPr>
              <a:pPr eaLnBrk="1" hangingPunct="1"/>
              <a:t>42</a:t>
            </a:fld>
            <a:endParaRPr lang="en-US" altLang="en-US">
              <a:latin typeface="Calibri" panose="020F050202020403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But most scenes are not really like that. Most of the time, scenes are boring places in which nothing really surprising happens. For instance, this street… there is nothing really special about it. In fact, I can easily find thousands of other street pictures that look just like this. Of course, these scenes are different in the details, just as two faces are different, but at a coarser level they are form by similar objects arranged in a similar spatial configuration.</a:t>
            </a:r>
          </a:p>
          <a:p>
            <a:pPr eaLnBrk="1" hangingPunct="1">
              <a:spcBef>
                <a:spcPct val="0"/>
              </a:spcBef>
            </a:pPr>
            <a:endParaRPr lang="en-US" altLang="en-US"/>
          </a:p>
          <a:p>
            <a:pPr eaLnBrk="1" hangingPunct="1">
              <a:spcBef>
                <a:spcPct val="0"/>
              </a:spcBef>
            </a:pPr>
            <a:endParaRPr lang="en-US" altLang="en-US"/>
          </a:p>
        </p:txBody>
      </p:sp>
    </p:spTree>
    <p:extLst>
      <p:ext uri="{BB962C8B-B14F-4D97-AF65-F5344CB8AC3E}">
        <p14:creationId xmlns:p14="http://schemas.microsoft.com/office/powerpoint/2010/main" val="3876452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4B0C4F-FD0A-4E34-921E-DAD1F85E33F8}" type="slidenum">
              <a:rPr lang="en-US" altLang="en-US">
                <a:latin typeface="Calibri" panose="020F0502020204030204" pitchFamily="34" charset="0"/>
              </a:rPr>
              <a:pPr eaLnBrk="1" hangingPunct="1"/>
              <a:t>43</a:t>
            </a:fld>
            <a:endParaRPr lang="en-US" altLang="en-US">
              <a:latin typeface="Calibri" panose="020F0502020204030204" pitchFamily="34" charset="0"/>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033641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D170495-5A2E-497C-8662-85CE43DAA3FF}" type="slidenum">
              <a:rPr lang="en-US" altLang="en-US">
                <a:latin typeface="Calibri" panose="020F0502020204030204" pitchFamily="34" charset="0"/>
              </a:rPr>
              <a:pPr eaLnBrk="1" hangingPunct="1"/>
              <a:t>44</a:t>
            </a:fld>
            <a:endParaRPr lang="en-US" altLang="en-US">
              <a:latin typeface="Calibri" panose="020F0502020204030204" pitchFamily="34" charset="0"/>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9270144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ECFA75-C1BC-4AED-A8E1-786FB1CFE7AE}" type="slidenum">
              <a:rPr lang="en-US" altLang="en-US">
                <a:latin typeface="Calibri" panose="020F0502020204030204" pitchFamily="34" charset="0"/>
              </a:rPr>
              <a:pPr eaLnBrk="1" hangingPunct="1"/>
              <a:t>45</a:t>
            </a:fld>
            <a:endParaRPr lang="en-US" altLang="en-US">
              <a:latin typeface="Calibri" panose="020F0502020204030204" pitchFamily="34" charset="0"/>
            </a:endParaRPr>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6239623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D2BDB95-2C83-482F-AB36-2B67FA05309A}" type="slidenum">
              <a:rPr lang="en-US" altLang="en-US">
                <a:latin typeface="Calibri" panose="020F0502020204030204" pitchFamily="34" charset="0"/>
              </a:rPr>
              <a:pPr eaLnBrk="1" hangingPunct="1"/>
              <a:t>49</a:t>
            </a:fld>
            <a:endParaRPr lang="en-US" altLang="en-US">
              <a:latin typeface="Calibri" panose="020F0502020204030204" pitchFamily="34" charset="0"/>
            </a:endParaRPr>
          </a:p>
        </p:txBody>
      </p:sp>
    </p:spTree>
    <p:extLst>
      <p:ext uri="{BB962C8B-B14F-4D97-AF65-F5344CB8AC3E}">
        <p14:creationId xmlns:p14="http://schemas.microsoft.com/office/powerpoint/2010/main" val="2049083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43092AB-B1C4-46C0-9A80-4C09521393E9}" type="slidenum">
              <a:rPr lang="en-US" altLang="en-US">
                <a:latin typeface="Calibri" panose="020F0502020204030204" pitchFamily="34" charset="0"/>
              </a:rPr>
              <a:pPr eaLnBrk="1" hangingPunct="1"/>
              <a:t>50</a:t>
            </a:fld>
            <a:endParaRPr lang="en-US" altLang="en-US">
              <a:latin typeface="Calibri" panose="020F0502020204030204" pitchFamily="34" charset="0"/>
            </a:endParaRPr>
          </a:p>
        </p:txBody>
      </p:sp>
      <p:sp>
        <p:nvSpPr>
          <p:cNvPr id="4813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Based on average correlation to the top 50 nearest neighbors.  Note that this doesn’t really beat just assuming that the image is upright.</a:t>
            </a:r>
          </a:p>
          <a:p>
            <a:pPr eaLnBrk="1" hangingPunct="1">
              <a:spcBef>
                <a:spcPct val="0"/>
              </a:spcBef>
            </a:pPr>
            <a:endParaRPr lang="en-US" altLang="en-US"/>
          </a:p>
        </p:txBody>
      </p:sp>
      <p:sp>
        <p:nvSpPr>
          <p:cNvPr id="4813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0B9AD78-903F-438C-8D57-8C7BB1885439}" type="slidenum">
              <a:rPr lang="en-US" altLang="en-US"/>
              <a:pPr algn="r" eaLnBrk="1" hangingPunct="1">
                <a:spcBef>
                  <a:spcPct val="0"/>
                </a:spcBef>
              </a:pPr>
              <a:t>50</a:t>
            </a:fld>
            <a:endParaRPr lang="en-US" altLang="en-US"/>
          </a:p>
        </p:txBody>
      </p:sp>
    </p:spTree>
    <p:extLst>
      <p:ext uri="{BB962C8B-B14F-4D97-AF65-F5344CB8AC3E}">
        <p14:creationId xmlns:p14="http://schemas.microsoft.com/office/powerpoint/2010/main" val="12492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Wikipedia:</a:t>
            </a:r>
          </a:p>
          <a:p>
            <a:r>
              <a:rPr lang="en-US" dirty="0"/>
              <a:t>Searle's </a:t>
            </a:r>
            <a:r>
              <a:rPr lang="en-US" dirty="0">
                <a:hlinkClick r:id="rId3" tooltip="Thought experiment"/>
              </a:rPr>
              <a:t>thought experiment</a:t>
            </a:r>
            <a:r>
              <a:rPr lang="en-US" dirty="0"/>
              <a:t> begins with this hypothetical premise: suppose that </a:t>
            </a:r>
            <a:r>
              <a:rPr lang="en-US" dirty="0">
                <a:hlinkClick r:id="rId4" tooltip="Artificial intelligence"/>
              </a:rPr>
              <a:t>artificial intelligence</a:t>
            </a:r>
            <a:r>
              <a:rPr lang="en-US" dirty="0"/>
              <a:t> research has succeeded in constructing a computer that behaves as if it understands </a:t>
            </a:r>
            <a:r>
              <a:rPr lang="en-US" dirty="0">
                <a:hlinkClick r:id="rId5" tooltip="Chinese language"/>
              </a:rPr>
              <a:t>Chinese</a:t>
            </a:r>
            <a:r>
              <a:rPr lang="en-US" dirty="0"/>
              <a:t>. It takes </a:t>
            </a:r>
            <a:r>
              <a:rPr lang="en-US" dirty="0">
                <a:hlinkClick r:id="rId6" tooltip="Chinese character"/>
              </a:rPr>
              <a:t>Chinese characters</a:t>
            </a:r>
            <a:r>
              <a:rPr lang="en-US" dirty="0"/>
              <a:t> as input and, by following the instructions of a </a:t>
            </a:r>
            <a:r>
              <a:rPr lang="en-US" dirty="0">
                <a:hlinkClick r:id="rId7" tooltip="Computer program"/>
              </a:rPr>
              <a:t>computer program</a:t>
            </a:r>
            <a:r>
              <a:rPr lang="en-US" dirty="0"/>
              <a:t>, produces other Chinese characters, which it presents as output. Suppose, says Searle, that this computer performs its task so convincingly that it comfortably passes the </a:t>
            </a:r>
            <a:r>
              <a:rPr lang="en-US" dirty="0">
                <a:hlinkClick r:id="rId8" tooltip="Turing test"/>
              </a:rPr>
              <a:t>Turing test</a:t>
            </a:r>
            <a:r>
              <a:rPr lang="en-US" dirty="0"/>
              <a:t>: it convinces a human Chinese speaker that the program is itself a live Chinese speaker. To all of the questions that the person asks, it makes appropriate responses, such that any Chinese speaker would be convinced that they are talking to another Chinese-speaking human being.</a:t>
            </a:r>
          </a:p>
          <a:p>
            <a:endParaRPr lang="en-US" altLang="en-US" dirty="0"/>
          </a:p>
          <a:p>
            <a:r>
              <a:rPr lang="en-US" dirty="0"/>
              <a:t>The question Searle wants to answer is this: does the machine </a:t>
            </a:r>
            <a:r>
              <a:rPr lang="en-US" i="1" dirty="0"/>
              <a:t>literally</a:t>
            </a:r>
            <a:r>
              <a:rPr lang="en-US" dirty="0"/>
              <a:t> "understand" Chinese? Or is it merely </a:t>
            </a:r>
            <a:r>
              <a:rPr lang="en-US" i="1" dirty="0"/>
              <a:t>simulating</a:t>
            </a:r>
            <a:r>
              <a:rPr lang="en-US" dirty="0"/>
              <a:t> the ability to understand Chinese?</a:t>
            </a:r>
            <a:r>
              <a:rPr lang="en-US" baseline="30000" dirty="0">
                <a:hlinkClick r:id="rId9"/>
              </a:rPr>
              <a:t>[6]</a:t>
            </a:r>
            <a:r>
              <a:rPr lang="en-US" baseline="30000" dirty="0">
                <a:hlinkClick r:id="rId10"/>
              </a:rPr>
              <a:t>[c]</a:t>
            </a:r>
            <a:r>
              <a:rPr lang="en-US" dirty="0"/>
              <a:t> Searle calls the first position "</a:t>
            </a:r>
            <a:r>
              <a:rPr lang="en-US" dirty="0">
                <a:hlinkClick r:id="rId11"/>
              </a:rPr>
              <a:t>strong AI</a:t>
            </a:r>
            <a:r>
              <a:rPr lang="en-US" dirty="0"/>
              <a:t>" and the latter "weak AI".</a:t>
            </a:r>
            <a:r>
              <a:rPr lang="en-US" baseline="30000" dirty="0">
                <a:hlinkClick r:id="rId12"/>
              </a:rPr>
              <a:t>[d]</a:t>
            </a:r>
            <a:endParaRPr lang="en-US" dirty="0"/>
          </a:p>
        </p:txBody>
      </p:sp>
      <p:sp>
        <p:nvSpPr>
          <p:cNvPr id="4" name="Slide Number Placeholder 3"/>
          <p:cNvSpPr>
            <a:spLocks noGrp="1"/>
          </p:cNvSpPr>
          <p:nvPr>
            <p:ph type="sldNum" sz="quarter" idx="10"/>
          </p:nvPr>
        </p:nvSpPr>
        <p:spPr/>
        <p:txBody>
          <a:bodyPr/>
          <a:lstStyle/>
          <a:p>
            <a:fld id="{908E417A-1847-4A8E-8D61-8D4F02AA7699}" type="slidenum">
              <a:rPr lang="en-US" altLang="en-US" smtClean="0"/>
              <a:pPr/>
              <a:t>51</a:t>
            </a:fld>
            <a:endParaRPr lang="en-US" altLang="en-US"/>
          </a:p>
        </p:txBody>
      </p:sp>
    </p:spTree>
    <p:extLst>
      <p:ext uri="{BB962C8B-B14F-4D97-AF65-F5344CB8AC3E}">
        <p14:creationId xmlns:p14="http://schemas.microsoft.com/office/powerpoint/2010/main" val="2413220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rtl="0"/>
            <a:r>
              <a:rPr lang="en-US" dirty="0"/>
              <a:t>Searle supposes that he is in a closed room and has a book with an English version of the computer program, along with sufficient paper, pencils, erasers, and filing cabinets. Searle could receive Chinese characters through a slot in the door, process them according to the program's instructions, and produce Chinese characters as output. If the computer had passed the Turing test this way, it follows, says Searle, that he would do so as well, simply by running the program manually.</a:t>
            </a:r>
          </a:p>
          <a:p>
            <a:pPr rtl="0"/>
            <a:r>
              <a:rPr lang="en-US" dirty="0"/>
              <a:t>Searle asserts that there is no essential difference between the roles of the computer and himself in the experiment. Each simply follows a program, step-by-step, producing a behavior which is then interpreted as demonstrating intelligent conversation. However, Searle would not be able to understand the conversation. ("I don't speak a word of Chinese",</a:t>
            </a:r>
            <a:r>
              <a:rPr lang="en-US" baseline="30000" dirty="0">
                <a:hlinkClick r:id="rId3"/>
              </a:rPr>
              <a:t>[9]</a:t>
            </a:r>
            <a:r>
              <a:rPr lang="en-US" dirty="0"/>
              <a:t> he points out.) </a:t>
            </a:r>
          </a:p>
          <a:p>
            <a:pPr rtl="0"/>
            <a:endParaRPr lang="en-US" dirty="0"/>
          </a:p>
          <a:p>
            <a:pPr rtl="0"/>
            <a:r>
              <a:rPr lang="en-US" dirty="0"/>
              <a:t>Therefore, he argues, it follows that the computer would not be able to understand the conversation either.</a:t>
            </a:r>
          </a:p>
          <a:p>
            <a:pPr rtl="0"/>
            <a:endParaRPr lang="en-US" dirty="0"/>
          </a:p>
          <a:p>
            <a:pPr rtl="0"/>
            <a:r>
              <a:rPr lang="en-US" dirty="0"/>
              <a:t>Searle argues that, without "understanding" (or "</a:t>
            </a:r>
            <a:r>
              <a:rPr lang="en-US" dirty="0">
                <a:hlinkClick r:id="rId4" tooltip="Intentionality"/>
              </a:rPr>
              <a:t>intentionality</a:t>
            </a:r>
            <a:r>
              <a:rPr lang="en-US" dirty="0"/>
              <a:t>"), we cannot describe what the machine is doing as "thinking" and, since it does not think, it does not have a "mind" in anything like the normal sense of the word. Therefore, he concludes that "strong AI" is a false idea; impossible.</a:t>
            </a:r>
          </a:p>
          <a:p>
            <a:endParaRPr lang="en-US" altLang="en-US" dirty="0"/>
          </a:p>
          <a:p>
            <a:endParaRPr lang="en-US" altLang="en-US" dirty="0"/>
          </a:p>
          <a:p>
            <a:r>
              <a:rPr lang="en-US" altLang="en-US" dirty="0"/>
              <a:t>Searle, American philosopher, Berkeley</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760BD4-CB0D-4D45-A260-FD50B7A4AAD8}" type="slidenum">
              <a:rPr lang="en-US" altLang="en-US">
                <a:latin typeface="Calibri" panose="020F0502020204030204" pitchFamily="34" charset="0"/>
              </a:rPr>
              <a:pPr eaLnBrk="1" hangingPunct="1"/>
              <a:t>53</a:t>
            </a:fld>
            <a:endParaRPr lang="en-US" altLang="en-US">
              <a:latin typeface="Calibri" panose="020F0502020204030204" pitchFamily="34" charset="0"/>
            </a:endParaRPr>
          </a:p>
        </p:txBody>
      </p:sp>
    </p:spTree>
    <p:extLst>
      <p:ext uri="{BB962C8B-B14F-4D97-AF65-F5344CB8AC3E}">
        <p14:creationId xmlns:p14="http://schemas.microsoft.com/office/powerpoint/2010/main" val="3933942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experiment is the centerpiece of Searle's </a:t>
            </a:r>
            <a:r>
              <a:rPr lang="en-US" altLang="en-US" b="1" dirty="0"/>
              <a:t>Chinese Room Argument</a:t>
            </a:r>
            <a:r>
              <a:rPr lang="en-US" altLang="en-US" dirty="0"/>
              <a:t> which holds that a program cannot give a computer a "mind" or "understanding", regardless of how intelligently it may make it behave. He concludes that "programs are neither constitutive of nor sufficient for minds." "I can have any formal program you like, but I still understand nothing."</a:t>
            </a:r>
            <a:endParaRPr lang="en-US" altLang="en-US" baseline="30000" dirty="0"/>
          </a:p>
          <a:p>
            <a:endParaRPr lang="en-US" altLang="en-US" dirty="0"/>
          </a:p>
          <a:p>
            <a:r>
              <a:rPr lang="en-US" altLang="en-US" dirty="0"/>
              <a:t>Searle “according to strong AI, . . . the appropriately programmed computer really is a mind, in the sense that computers given the right programs can be literally said to understand and have other cognitive states.”</a:t>
            </a:r>
          </a:p>
          <a:p>
            <a:endParaRPr lang="en-US" altLang="en-US" dirty="0"/>
          </a:p>
          <a:p>
            <a:r>
              <a:rPr lang="en-US" altLang="en-US" dirty="0"/>
              <a:t>https://en.wikipedia.org/wiki/Chinese_room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760BD4-CB0D-4D45-A260-FD50B7A4AAD8}" type="slidenum">
              <a:rPr lang="en-US" altLang="en-US">
                <a:latin typeface="Calibri" panose="020F0502020204030204" pitchFamily="34" charset="0"/>
              </a:rPr>
              <a:pPr eaLnBrk="1" hangingPunct="1"/>
              <a:t>54</a:t>
            </a:fld>
            <a:endParaRPr lang="en-US" altLang="en-US">
              <a:latin typeface="Calibri" panose="020F0502020204030204" pitchFamily="34" charset="0"/>
            </a:endParaRPr>
          </a:p>
        </p:txBody>
      </p:sp>
    </p:spTree>
    <p:extLst>
      <p:ext uri="{BB962C8B-B14F-4D97-AF65-F5344CB8AC3E}">
        <p14:creationId xmlns:p14="http://schemas.microsoft.com/office/powerpoint/2010/main" val="38034923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Q1. Does the Chinese Room argument prove the impossibility of machine consciousness?</a:t>
            </a:r>
            <a:br>
              <a:rPr lang="en-US" dirty="0"/>
            </a:br>
            <a:r>
              <a:rPr lang="en-US" sz="1200" b="0" i="0" kern="1200" dirty="0">
                <a:solidFill>
                  <a:schemeClr val="tx1"/>
                </a:solidFill>
                <a:effectLst/>
                <a:latin typeface="+mn-lt"/>
                <a:ea typeface="+mn-ea"/>
                <a:cs typeface="+mn-cs"/>
              </a:rPr>
              <a:t>A1: Hell no.</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Q2. Do we want to live in a world that we share with ethical robots?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A2: sure beats living in a world with robots that have no sense of ethics and morality, and no sense the notion of common good..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Q3. Some people think that experiments in programming machine morality will help us better to understand human morality. Do you agree?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A3: Yes, absolutely.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Q4. If we succeed in programming machine morality, must it be always and everywhere the same? Or should we allow for the possibility that the moral behavior of robots might vary as widely as does human moral behavior?</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A4: probably allow for some variation, as the ideal of morality and ethics varies across cultures.</a:t>
            </a:r>
          </a:p>
          <a:p>
            <a:endParaRPr lang="en-US" dirty="0"/>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55</a:t>
            </a:fld>
            <a:endParaRPr lang="en-US" altLang="en-US"/>
          </a:p>
        </p:txBody>
      </p:sp>
    </p:spTree>
    <p:extLst>
      <p:ext uri="{BB962C8B-B14F-4D97-AF65-F5344CB8AC3E}">
        <p14:creationId xmlns:p14="http://schemas.microsoft.com/office/powerpoint/2010/main" val="2603576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hlinkClick r:id="rId3" tooltip="Wolfgang von Kempelen"/>
              </a:rPr>
              <a:t>Wolfgang von </a:t>
            </a:r>
            <a:r>
              <a:rPr lang="en-US" dirty="0" err="1">
                <a:effectLst/>
                <a:hlinkClick r:id="rId3" tooltip="Wolfgang von Kempelen"/>
              </a:rPr>
              <a:t>Kempelen</a:t>
            </a:r>
            <a:endParaRPr lang="en-US" dirty="0"/>
          </a:p>
          <a:p>
            <a:endParaRPr lang="en-US" dirty="0"/>
          </a:p>
          <a:p>
            <a:r>
              <a:rPr lang="en-US" dirty="0"/>
              <a:t>https://ericscrivner.me/2015/04/mechanical-python-guide-1/</a:t>
            </a:r>
          </a:p>
          <a:p>
            <a:endParaRPr lang="en-US" dirty="0"/>
          </a:p>
          <a:p>
            <a:r>
              <a:rPr lang="en-US" dirty="0"/>
              <a:t>Modern reconstruction - </a:t>
            </a:r>
            <a:r>
              <a:rPr lang="en-US" dirty="0">
                <a:effectLst/>
                <a:hlinkClick r:id="rId4" tooltip="John Gaughan"/>
              </a:rPr>
              <a:t>John </a:t>
            </a:r>
            <a:r>
              <a:rPr lang="en-US" dirty="0" err="1">
                <a:effectLst/>
                <a:hlinkClick r:id="rId4" tooltip="John Gaughan"/>
              </a:rPr>
              <a:t>Gaughan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E1B21-B9FE-4FE1-8AE5-7A635E539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6984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Image - </a:t>
            </a:r>
            <a:r>
              <a:rPr lang="en-US" dirty="0" err="1">
                <a:effectLst/>
              </a:rPr>
              <a:t>Racknitz</a:t>
            </a:r>
            <a:r>
              <a:rPr lang="en-US" dirty="0">
                <a:effectLst/>
              </a:rPr>
              <a:t> - Wikipedia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E1B21-B9FE-4FE1-8AE5-7A635E539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13295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http://gizmodo.com/my-brief-and-curious-life-as-a-mechanical-turk-1587864671</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E1B21-B9FE-4FE1-8AE5-7A635E539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65610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4EEBDC-D7D9-4DD3-ACBE-D4109D1B058C}"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68830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a:t>
            </a:r>
            <a:r>
              <a:rPr lang="en-US" dirty="0" err="1"/>
              <a:t>Torralba</a:t>
            </a:r>
            <a:r>
              <a:rPr lang="en-US" dirty="0"/>
              <a:t> jokes that most of LabelMe was completed by his doting mother.</a:t>
            </a:r>
          </a:p>
        </p:txBody>
      </p:sp>
      <p:sp>
        <p:nvSpPr>
          <p:cNvPr id="4" name="Slide Number Placeholder 3"/>
          <p:cNvSpPr>
            <a:spLocks noGrp="1"/>
          </p:cNvSpPr>
          <p:nvPr>
            <p:ph type="sldNum" sz="quarter" idx="10"/>
          </p:nvPr>
        </p:nvSpPr>
        <p:spPr/>
        <p:txBody>
          <a:bodyPr/>
          <a:lstStyle/>
          <a:p>
            <a:fld id="{908E417A-1847-4A8E-8D61-8D4F02AA7699}" type="slidenum">
              <a:rPr lang="en-US" altLang="en-US" smtClean="0"/>
              <a:pPr/>
              <a:t>63</a:t>
            </a:fld>
            <a:endParaRPr lang="en-US" altLang="en-US"/>
          </a:p>
        </p:txBody>
      </p:sp>
    </p:spTree>
    <p:extLst>
      <p:ext uri="{BB962C8B-B14F-4D97-AF65-F5344CB8AC3E}">
        <p14:creationId xmlns:p14="http://schemas.microsoft.com/office/powerpoint/2010/main" val="20990425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AA6D22-FD42-46DC-913F-9FA13E8040C6}"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9927514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BB97348-005F-4D16-ADE2-C91595A9EB2F}"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472016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118A8E-69C4-4AB1-88E9-07377584B9D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How many images in this experiment?</a:t>
            </a:r>
          </a:p>
        </p:txBody>
      </p:sp>
    </p:spTree>
    <p:extLst>
      <p:ext uri="{BB962C8B-B14F-4D97-AF65-F5344CB8AC3E}">
        <p14:creationId xmlns:p14="http://schemas.microsoft.com/office/powerpoint/2010/main" val="239569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http://www.surenmanvelyan.com/gallery/7116</a:t>
            </a:r>
          </a:p>
          <a:p>
            <a:endParaRPr lang="en-US" altLang="en-US">
              <a:latin typeface="Arial" panose="020B0604020202020204" pitchFamily="34" charset="0"/>
            </a:endParaRPr>
          </a:p>
          <a:p>
            <a:r>
              <a:rPr lang="en-US" altLang="en-US">
                <a:latin typeface="Arial" panose="020B0604020202020204" pitchFamily="34" charset="0"/>
              </a:rPr>
              <a:t>rabbit</a:t>
            </a:r>
          </a:p>
        </p:txBody>
      </p:sp>
      <p:sp>
        <p:nvSpPr>
          <p:cNvPr id="72708"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E14D884-0CE7-4C90-B944-2EE7644AF012}" type="slidenum">
              <a:rPr lang="en-US" altLang="en-US"/>
              <a:pPr eaLnBrk="1" hangingPunct="1"/>
              <a:t>77</a:t>
            </a:fld>
            <a:endParaRPr lang="en-US" altLang="en-US"/>
          </a:p>
        </p:txBody>
      </p:sp>
    </p:spTree>
    <p:extLst>
      <p:ext uri="{BB962C8B-B14F-4D97-AF65-F5344CB8AC3E}">
        <p14:creationId xmlns:p14="http://schemas.microsoft.com/office/powerpoint/2010/main" val="12603699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http://www.surenmanvelyan.com/gallery/7116</a:t>
            </a:r>
          </a:p>
          <a:p>
            <a:endParaRPr lang="en-US" altLang="en-US">
              <a:latin typeface="Arial" panose="020B0604020202020204" pitchFamily="34" charset="0"/>
            </a:endParaRPr>
          </a:p>
          <a:p>
            <a:r>
              <a:rPr lang="en-US" altLang="en-US">
                <a:latin typeface="Arial" panose="020B0604020202020204" pitchFamily="34" charset="0"/>
              </a:rPr>
              <a:t>Tiger python</a:t>
            </a:r>
          </a:p>
        </p:txBody>
      </p:sp>
      <p:sp>
        <p:nvSpPr>
          <p:cNvPr id="7475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6469B24-4358-4B68-A7BF-884008134B46}" type="slidenum">
              <a:rPr lang="en-US" altLang="en-US"/>
              <a:pPr eaLnBrk="1" hangingPunct="1"/>
              <a:t>78</a:t>
            </a:fld>
            <a:endParaRPr lang="en-US" altLang="en-US"/>
          </a:p>
        </p:txBody>
      </p:sp>
    </p:spTree>
    <p:extLst>
      <p:ext uri="{BB962C8B-B14F-4D97-AF65-F5344CB8AC3E}">
        <p14:creationId xmlns:p14="http://schemas.microsoft.com/office/powerpoint/2010/main" val="64648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http://www.surenmanvelyan.com/gallery/7116</a:t>
            </a:r>
          </a:p>
          <a:p>
            <a:r>
              <a:rPr lang="en-US" altLang="en-US" dirty="0">
                <a:latin typeface="Arial" panose="020B0604020202020204" pitchFamily="34" charset="0"/>
              </a:rPr>
              <a:t>Snail</a:t>
            </a:r>
          </a:p>
          <a:p>
            <a:endParaRPr lang="en-US" altLang="en-US" dirty="0">
              <a:latin typeface="Arial" panose="020B0604020202020204" pitchFamily="34" charset="0"/>
            </a:endParaRPr>
          </a:p>
          <a:p>
            <a:r>
              <a:rPr lang="en-US" altLang="en-US" dirty="0">
                <a:latin typeface="Arial" panose="020B0604020202020204" pitchFamily="34" charset="0"/>
              </a:rPr>
              <a:t>Ommatophore = eye stalk</a:t>
            </a:r>
          </a:p>
        </p:txBody>
      </p:sp>
      <p:sp>
        <p:nvSpPr>
          <p:cNvPr id="69636" name="Slide Number Placeholder 3"/>
          <p:cNvSpPr>
            <a:spLocks noGrp="1"/>
          </p:cNvSpPr>
          <p:nvPr>
            <p:ph type="sldNum" sz="quarter" idx="5"/>
          </p:nvPr>
        </p:nvSpPr>
        <p:spPr/>
        <p:txBody>
          <a:bodyPr/>
          <a:lstStyle>
            <a:lvl1pPr defTabSz="966788" eaLnBrk="0" hangingPunct="0">
              <a:defRPr>
                <a:solidFill>
                  <a:schemeClr val="tx1"/>
                </a:solidFill>
                <a:latin typeface="Arial" panose="020B0604020202020204" pitchFamily="34" charset="0"/>
                <a:cs typeface="Arial" panose="020B0604020202020204" pitchFamily="34" charset="0"/>
              </a:defRPr>
            </a:lvl1pPr>
            <a:lvl2pPr marL="742950" indent="-285750" defTabSz="966788" eaLnBrk="0" hangingPunct="0">
              <a:defRPr>
                <a:solidFill>
                  <a:schemeClr val="tx1"/>
                </a:solidFill>
                <a:latin typeface="Arial" panose="020B0604020202020204" pitchFamily="34" charset="0"/>
                <a:cs typeface="Arial" panose="020B0604020202020204" pitchFamily="34" charset="0"/>
              </a:defRPr>
            </a:lvl2pPr>
            <a:lvl3pPr marL="1143000" indent="-228600" defTabSz="966788" eaLnBrk="0" hangingPunct="0">
              <a:defRPr>
                <a:solidFill>
                  <a:schemeClr val="tx1"/>
                </a:solidFill>
                <a:latin typeface="Arial" panose="020B0604020202020204" pitchFamily="34" charset="0"/>
                <a:cs typeface="Arial" panose="020B0604020202020204" pitchFamily="34" charset="0"/>
              </a:defRPr>
            </a:lvl3pPr>
            <a:lvl4pPr marL="1600200" indent="-228600" defTabSz="966788" eaLnBrk="0" hangingPunct="0">
              <a:defRPr>
                <a:solidFill>
                  <a:schemeClr val="tx1"/>
                </a:solidFill>
                <a:latin typeface="Arial" panose="020B0604020202020204" pitchFamily="34" charset="0"/>
                <a:cs typeface="Arial" panose="020B0604020202020204" pitchFamily="34" charset="0"/>
              </a:defRPr>
            </a:lvl4pPr>
            <a:lvl5pPr marL="2057400" indent="-228600" defTabSz="966788" eaLnBrk="0" hangingPunct="0">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BB3CF56-1124-43B2-9C73-0B370C67387B}" type="slidenum">
              <a:rPr lang="en-US" altLang="en-US"/>
              <a:pPr eaLnBrk="1" hangingPunct="1"/>
              <a:t>79</a:t>
            </a:fld>
            <a:endParaRPr lang="en-US" altLang="en-US"/>
          </a:p>
        </p:txBody>
      </p:sp>
    </p:spTree>
    <p:extLst>
      <p:ext uri="{BB962C8B-B14F-4D97-AF65-F5344CB8AC3E}">
        <p14:creationId xmlns:p14="http://schemas.microsoft.com/office/powerpoint/2010/main" val="23630452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3796"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02FE2D1-5CBD-41BE-860C-CF69E23244C2}"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80826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Visual recognition approaches typically tackle (A): Fully autonomous recognition on relatively easy datsets.</a:t>
            </a:r>
          </a:p>
          <a:p>
            <a:pPr eaLnBrk="1" hangingPunct="1">
              <a:spcBef>
                <a:spcPct val="0"/>
              </a:spcBef>
            </a:pPr>
            <a:r>
              <a:rPr lang="en-US" altLang="en-US"/>
              <a:t>(B) Is hard for non-expert humans. Also difficult for computers: State of the art 28-45% on fine-scale data.</a:t>
            </a:r>
          </a:p>
          <a:p>
            <a:pPr eaLnBrk="1" hangingPunct="1">
              <a:spcBef>
                <a:spcPct val="0"/>
              </a:spcBef>
            </a:pPr>
            <a:r>
              <a:rPr lang="en-US" altLang="en-US"/>
              <a:t>(C) Human capacity to extract salient visual features is amazing and natural. </a:t>
            </a:r>
          </a:p>
        </p:txBody>
      </p:sp>
      <p:sp>
        <p:nvSpPr>
          <p:cNvPr id="34820"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43A90FB-C898-4031-B807-1C24AE43B015}"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647009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5844"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0CCA10-B3E1-4D20-96B1-36AC6E195BAF}"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76186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6868"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0E802F3-4942-4BC9-A30E-4899E35ACEDF}"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608499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7892"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20321BB-39EE-4873-8F5A-2B223708600D}"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379018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8916"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8EBBBA0-AE29-4185-BD7B-1747FC1C79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069214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9940"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5DA3C2-FA58-4F8D-B63F-CB3C82F78699}"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444231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49A2895-44AC-4873-998C-7355DC1A53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196069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988"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82C64E-DEC8-4C3D-8961-274FA4B8F5A3}"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179377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Assume people are perfect verifiers</a:t>
            </a:r>
          </a:p>
        </p:txBody>
      </p:sp>
      <p:sp>
        <p:nvSpPr>
          <p:cNvPr id="43012"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A09B7EC-B730-402E-8290-6F137897C5CD}"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602889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4036"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279C65B-DB95-4B7D-B3C4-2D6447627B22}"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324345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5060"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6363351-1EAC-42E8-8890-2F6545E032CF}"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526513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6084" name="Slide Number Placeholder 3"/>
          <p:cNvSpPr>
            <a:spLocks noGrp="1"/>
          </p:cNvSpPr>
          <p:nvPr>
            <p:ph type="sldNum" sz="quarter" idx="5"/>
          </p:nvPr>
        </p:nvSpPr>
        <p:spPr bwMode="auto">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AB52C7A-84BA-4E0F-963E-FAD8292F7D35}"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16096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DC59129-B740-48EF-878F-A5D3490FB664}"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0EA2ED8-86D5-43EF-94D4-EE09B216ECF4}" type="slidenum">
              <a:rPr lang="en-US" altLang="en-US"/>
              <a:pPr/>
              <a:t>‹#›</a:t>
            </a:fld>
            <a:endParaRPr lang="en-US" altLang="en-US"/>
          </a:p>
        </p:txBody>
      </p:sp>
    </p:spTree>
    <p:extLst>
      <p:ext uri="{BB962C8B-B14F-4D97-AF65-F5344CB8AC3E}">
        <p14:creationId xmlns:p14="http://schemas.microsoft.com/office/powerpoint/2010/main" val="2714504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8AD693F-5B8B-4DAE-89BA-B31EA539F97E}"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F56F611-B50A-4B02-92E4-B9FD99B7EC38}" type="slidenum">
              <a:rPr lang="en-US" altLang="en-US"/>
              <a:pPr/>
              <a:t>‹#›</a:t>
            </a:fld>
            <a:endParaRPr lang="en-US" altLang="en-US"/>
          </a:p>
        </p:txBody>
      </p:sp>
    </p:spTree>
    <p:extLst>
      <p:ext uri="{BB962C8B-B14F-4D97-AF65-F5344CB8AC3E}">
        <p14:creationId xmlns:p14="http://schemas.microsoft.com/office/powerpoint/2010/main" val="887364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7F2AE7D-FEC7-4761-BFE6-E56F991AA2F5}"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AC1FD91-A328-44E2-BEB2-097EBE3DA786}" type="slidenum">
              <a:rPr lang="en-US" altLang="en-US"/>
              <a:pPr/>
              <a:t>‹#›</a:t>
            </a:fld>
            <a:endParaRPr lang="en-US" altLang="en-US"/>
          </a:p>
        </p:txBody>
      </p:sp>
    </p:spTree>
    <p:extLst>
      <p:ext uri="{BB962C8B-B14F-4D97-AF65-F5344CB8AC3E}">
        <p14:creationId xmlns:p14="http://schemas.microsoft.com/office/powerpoint/2010/main" val="1284299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3516C45-8C3C-4E30-8C4B-7FBCB250724E}" type="datetimeFigureOut">
              <a:rPr lang="en-US"/>
              <a:pPr>
                <a:defRPr/>
              </a:pPr>
              <a:t>10/19/2017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138F57B-1231-461D-8B7F-5794EC3E7654}" type="slidenum">
              <a:rPr lang="en-US" altLang="en-US"/>
              <a:pPr/>
              <a:t>‹#›</a:t>
            </a:fld>
            <a:endParaRPr lang="en-US" altLang="en-US"/>
          </a:p>
        </p:txBody>
      </p:sp>
    </p:spTree>
    <p:extLst>
      <p:ext uri="{BB962C8B-B14F-4D97-AF65-F5344CB8AC3E}">
        <p14:creationId xmlns:p14="http://schemas.microsoft.com/office/powerpoint/2010/main" val="4067216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3EE1B69-B2AF-4BBA-9597-B96D1C3755F6}" type="datetimeFigureOut">
              <a:rPr lang="en-US"/>
              <a:pPr>
                <a:defRPr/>
              </a:pPr>
              <a:t>10/19/2017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CC159E2-60FC-436E-8B36-D3F688D9A5E4}" type="slidenum">
              <a:rPr lang="en-US" altLang="en-US"/>
              <a:pPr/>
              <a:t>‹#›</a:t>
            </a:fld>
            <a:endParaRPr lang="en-US" altLang="en-US"/>
          </a:p>
        </p:txBody>
      </p:sp>
    </p:spTree>
    <p:extLst>
      <p:ext uri="{BB962C8B-B14F-4D97-AF65-F5344CB8AC3E}">
        <p14:creationId xmlns:p14="http://schemas.microsoft.com/office/powerpoint/2010/main" val="193332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0B600A1-2634-4B7E-9D4E-31484DA78173}" type="datetimeFigureOut">
              <a:rPr lang="en-US"/>
              <a:pPr>
                <a:defRPr/>
              </a:pPr>
              <a:t>10/19/2017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8C73CB02-859D-494B-B9E6-F16D722D9A5F}" type="slidenum">
              <a:rPr lang="en-US" altLang="en-US"/>
              <a:pPr/>
              <a:t>‹#›</a:t>
            </a:fld>
            <a:endParaRPr lang="en-US" altLang="en-US"/>
          </a:p>
        </p:txBody>
      </p:sp>
    </p:spTree>
    <p:extLst>
      <p:ext uri="{BB962C8B-B14F-4D97-AF65-F5344CB8AC3E}">
        <p14:creationId xmlns:p14="http://schemas.microsoft.com/office/powerpoint/2010/main" val="394274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FADB50D-D07B-46FD-BDD7-1BA51689F870}" type="datetimeFigureOut">
              <a:rPr lang="en-US"/>
              <a:pPr>
                <a:defRPr/>
              </a:pPr>
              <a:t>10/19/2017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A70F4F84-3A82-4CCF-9E27-90993C0FADAD}" type="slidenum">
              <a:rPr lang="en-US" altLang="en-US"/>
              <a:pPr/>
              <a:t>‹#›</a:t>
            </a:fld>
            <a:endParaRPr lang="en-US" altLang="en-US"/>
          </a:p>
        </p:txBody>
      </p:sp>
    </p:spTree>
    <p:extLst>
      <p:ext uri="{BB962C8B-B14F-4D97-AF65-F5344CB8AC3E}">
        <p14:creationId xmlns:p14="http://schemas.microsoft.com/office/powerpoint/2010/main" val="157528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4DB8021-6D0D-48E9-8D85-CAE91B3374BE}" type="datetimeFigureOut">
              <a:rPr lang="en-US"/>
              <a:pPr>
                <a:defRPr/>
              </a:pPr>
              <a:t>10/19/2017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FF1AA97-59BC-4487-9CFE-5699864E3A3F}" type="slidenum">
              <a:rPr lang="en-US" altLang="en-US"/>
              <a:pPr/>
              <a:t>‹#›</a:t>
            </a:fld>
            <a:endParaRPr lang="en-US" altLang="en-US"/>
          </a:p>
        </p:txBody>
      </p:sp>
    </p:spTree>
    <p:extLst>
      <p:ext uri="{BB962C8B-B14F-4D97-AF65-F5344CB8AC3E}">
        <p14:creationId xmlns:p14="http://schemas.microsoft.com/office/powerpoint/2010/main" val="1766125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63F2767-0C53-4A25-8BB6-044CFB96D845}" type="datetimeFigureOut">
              <a:rPr lang="en-US"/>
              <a:pPr>
                <a:defRPr/>
              </a:pPr>
              <a:t>10/19/2017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85E7236-B42E-4A80-B6A9-FC239FA78715}" type="slidenum">
              <a:rPr lang="en-US" altLang="en-US"/>
              <a:pPr/>
              <a:t>‹#›</a:t>
            </a:fld>
            <a:endParaRPr lang="en-US" altLang="en-US"/>
          </a:p>
        </p:txBody>
      </p:sp>
    </p:spTree>
    <p:extLst>
      <p:ext uri="{BB962C8B-B14F-4D97-AF65-F5344CB8AC3E}">
        <p14:creationId xmlns:p14="http://schemas.microsoft.com/office/powerpoint/2010/main" val="3903630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EEA2D53-3BB4-47AA-9F18-7E11C76F6C99}"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7ACC253-D762-43DB-AC8C-3881978D92ED}" type="slidenum">
              <a:rPr lang="en-US" altLang="en-US"/>
              <a:pPr/>
              <a:t>‹#›</a:t>
            </a:fld>
            <a:endParaRPr lang="en-US" altLang="en-US"/>
          </a:p>
        </p:txBody>
      </p:sp>
    </p:spTree>
    <p:extLst>
      <p:ext uri="{BB962C8B-B14F-4D97-AF65-F5344CB8AC3E}">
        <p14:creationId xmlns:p14="http://schemas.microsoft.com/office/powerpoint/2010/main" val="2057707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70C2D8B-853C-42AC-92EE-1C7C2335CCE9}"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D20D63F-A139-4699-BD43-54A1138A0622}" type="slidenum">
              <a:rPr lang="en-US" altLang="en-US"/>
              <a:pPr/>
              <a:t>‹#›</a:t>
            </a:fld>
            <a:endParaRPr lang="en-US" altLang="en-US"/>
          </a:p>
        </p:txBody>
      </p:sp>
    </p:spTree>
    <p:extLst>
      <p:ext uri="{BB962C8B-B14F-4D97-AF65-F5344CB8AC3E}">
        <p14:creationId xmlns:p14="http://schemas.microsoft.com/office/powerpoint/2010/main" val="2960751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BigBlueDots1600Logo2 o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p:cNvSpPr>
            <a:spLocks noGrp="1" noChangeArrowheads="1"/>
          </p:cNvSpPr>
          <p:nvPr>
            <p:ph type="ctrTitle"/>
          </p:nvPr>
        </p:nvSpPr>
        <p:spPr>
          <a:xfrm>
            <a:off x="152400" y="5334000"/>
            <a:ext cx="8763000" cy="685800"/>
          </a:xfrm>
          <a:effectLst/>
        </p:spPr>
        <p:txBody>
          <a:bodyPr/>
          <a:lstStyle>
            <a:lvl1pPr>
              <a:defRPr>
                <a:solidFill>
                  <a:schemeClr val="bg2"/>
                </a:solidFill>
              </a:defRPr>
            </a:lvl1pPr>
          </a:lstStyle>
          <a:p>
            <a:r>
              <a:rPr lang="en-US"/>
              <a:t>Click to edit Master title style</a:t>
            </a:r>
          </a:p>
        </p:txBody>
      </p:sp>
      <p:sp>
        <p:nvSpPr>
          <p:cNvPr id="26628" name="Rectangle 4"/>
          <p:cNvSpPr>
            <a:spLocks noGrp="1" noChangeArrowheads="1"/>
          </p:cNvSpPr>
          <p:nvPr>
            <p:ph type="subTitle" idx="1"/>
          </p:nvPr>
        </p:nvSpPr>
        <p:spPr>
          <a:xfrm>
            <a:off x="685800" y="6096000"/>
            <a:ext cx="8229600" cy="533400"/>
          </a:xfrm>
        </p:spPr>
        <p:txBody>
          <a:bodyPr/>
          <a:lstStyle>
            <a:lvl1pPr marL="0" indent="0">
              <a:buFontTx/>
              <a:buNone/>
              <a:defRPr sz="2000">
                <a:solidFill>
                  <a:schemeClr val="bg2"/>
                </a:solidFill>
              </a:defRPr>
            </a:lvl1pPr>
          </a:lstStyle>
          <a:p>
            <a:r>
              <a:rPr lang="en-US"/>
              <a:t>Click to edit Master subtitle style</a:t>
            </a:r>
          </a:p>
        </p:txBody>
      </p:sp>
    </p:spTree>
    <p:extLst>
      <p:ext uri="{BB962C8B-B14F-4D97-AF65-F5344CB8AC3E}">
        <p14:creationId xmlns:p14="http://schemas.microsoft.com/office/powerpoint/2010/main" val="922974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5168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9237975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6334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2631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407262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25681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464220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501620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5687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126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4336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800600"/>
          </a:xfrm>
        </p:spPr>
        <p:txBody>
          <a:bodyPr/>
          <a:lstStyle/>
          <a:p>
            <a:pPr lvl="0"/>
            <a:endParaRPr lang="en-US" noProof="0"/>
          </a:p>
        </p:txBody>
      </p:sp>
    </p:spTree>
    <p:extLst>
      <p:ext uri="{BB962C8B-B14F-4D97-AF65-F5344CB8AC3E}">
        <p14:creationId xmlns:p14="http://schemas.microsoft.com/office/powerpoint/2010/main" val="39094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C0830E8-549E-406B-B2BB-1A27D3688C31}"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8CC9B25-27FB-4FBF-A7E7-C17F0F35B699}" type="slidenum">
              <a:rPr lang="en-US" altLang="en-US"/>
              <a:pPr/>
              <a:t>‹#›</a:t>
            </a:fld>
            <a:endParaRPr lang="en-US" altLang="en-US"/>
          </a:p>
        </p:txBody>
      </p:sp>
    </p:spTree>
    <p:extLst>
      <p:ext uri="{BB962C8B-B14F-4D97-AF65-F5344CB8AC3E}">
        <p14:creationId xmlns:p14="http://schemas.microsoft.com/office/powerpoint/2010/main" val="193592775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F67B3BF-528F-4D90-B48D-20F3A68FEDB4}"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C973A95-A57A-4BBC-8901-5D02BD4710A4}" type="slidenum">
              <a:rPr lang="en-US" altLang="en-US"/>
              <a:pPr/>
              <a:t>‹#›</a:t>
            </a:fld>
            <a:endParaRPr lang="en-US" altLang="en-US"/>
          </a:p>
        </p:txBody>
      </p:sp>
    </p:spTree>
    <p:extLst>
      <p:ext uri="{BB962C8B-B14F-4D97-AF65-F5344CB8AC3E}">
        <p14:creationId xmlns:p14="http://schemas.microsoft.com/office/powerpoint/2010/main" val="245154859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EDE61B7-A135-4D9A-8A6C-104F447C1AE1}"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D0A4065-0EEF-4EF5-AD49-7ABE4FF94A25}" type="slidenum">
              <a:rPr lang="en-US" altLang="en-US"/>
              <a:pPr/>
              <a:t>‹#›</a:t>
            </a:fld>
            <a:endParaRPr lang="en-US" altLang="en-US"/>
          </a:p>
        </p:txBody>
      </p:sp>
    </p:spTree>
    <p:extLst>
      <p:ext uri="{BB962C8B-B14F-4D97-AF65-F5344CB8AC3E}">
        <p14:creationId xmlns:p14="http://schemas.microsoft.com/office/powerpoint/2010/main" val="301453650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797F03C-7299-4AA9-B2F2-5B745DB34F0C}" type="datetimeFigureOut">
              <a:rPr lang="en-US"/>
              <a:pPr>
                <a:defRPr/>
              </a:pPr>
              <a:t>10/19/2017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51CE0B3-D76D-4273-A590-CC50E84C1D46}" type="slidenum">
              <a:rPr lang="en-US" altLang="en-US"/>
              <a:pPr/>
              <a:t>‹#›</a:t>
            </a:fld>
            <a:endParaRPr lang="en-US" altLang="en-US"/>
          </a:p>
        </p:txBody>
      </p:sp>
    </p:spTree>
    <p:extLst>
      <p:ext uri="{BB962C8B-B14F-4D97-AF65-F5344CB8AC3E}">
        <p14:creationId xmlns:p14="http://schemas.microsoft.com/office/powerpoint/2010/main" val="43579605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812191C-9A9D-4F15-8CC2-597D0FDBE67F}" type="datetimeFigureOut">
              <a:rPr lang="en-US"/>
              <a:pPr>
                <a:defRPr/>
              </a:pPr>
              <a:t>10/19/2017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D22DDB4-33AF-4E73-9245-1A1AC404F541}" type="slidenum">
              <a:rPr lang="en-US" altLang="en-US"/>
              <a:pPr/>
              <a:t>‹#›</a:t>
            </a:fld>
            <a:endParaRPr lang="en-US" altLang="en-US"/>
          </a:p>
        </p:txBody>
      </p:sp>
    </p:spTree>
    <p:extLst>
      <p:ext uri="{BB962C8B-B14F-4D97-AF65-F5344CB8AC3E}">
        <p14:creationId xmlns:p14="http://schemas.microsoft.com/office/powerpoint/2010/main" val="409135298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4DDC8E8-0339-4E83-BBD6-43C7E79FC7D0}" type="datetimeFigureOut">
              <a:rPr lang="en-US"/>
              <a:pPr>
                <a:defRPr/>
              </a:pPr>
              <a:t>10/19/2017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A2C3F31-44C2-4951-87FB-451777F8F618}" type="slidenum">
              <a:rPr lang="en-US" altLang="en-US"/>
              <a:pPr/>
              <a:t>‹#›</a:t>
            </a:fld>
            <a:endParaRPr lang="en-US" altLang="en-US"/>
          </a:p>
        </p:txBody>
      </p:sp>
    </p:spTree>
    <p:extLst>
      <p:ext uri="{BB962C8B-B14F-4D97-AF65-F5344CB8AC3E}">
        <p14:creationId xmlns:p14="http://schemas.microsoft.com/office/powerpoint/2010/main" val="346699465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1FBC461-D726-4F67-8748-BC3FA93982E3}" type="datetimeFigureOut">
              <a:rPr lang="en-US"/>
              <a:pPr>
                <a:defRPr/>
              </a:pPr>
              <a:t>10/19/2017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26902082-4BD7-414B-903A-A98F9E56B5EC}" type="slidenum">
              <a:rPr lang="en-US" altLang="en-US"/>
              <a:pPr/>
              <a:t>‹#›</a:t>
            </a:fld>
            <a:endParaRPr lang="en-US" altLang="en-US"/>
          </a:p>
        </p:txBody>
      </p:sp>
    </p:spTree>
    <p:extLst>
      <p:ext uri="{BB962C8B-B14F-4D97-AF65-F5344CB8AC3E}">
        <p14:creationId xmlns:p14="http://schemas.microsoft.com/office/powerpoint/2010/main" val="387638333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FDC2ADA-4249-47AC-80F7-6AFF059A9F86}" type="datetimeFigureOut">
              <a:rPr lang="en-US"/>
              <a:pPr>
                <a:defRPr/>
              </a:pPr>
              <a:t>10/19/2017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7A61F91-97F0-4138-8EED-D45980679598}" type="slidenum">
              <a:rPr lang="en-US" altLang="en-US"/>
              <a:pPr/>
              <a:t>‹#›</a:t>
            </a:fld>
            <a:endParaRPr lang="en-US" altLang="en-US"/>
          </a:p>
        </p:txBody>
      </p:sp>
    </p:spTree>
    <p:extLst>
      <p:ext uri="{BB962C8B-B14F-4D97-AF65-F5344CB8AC3E}">
        <p14:creationId xmlns:p14="http://schemas.microsoft.com/office/powerpoint/2010/main" val="3645709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08D60-A38D-420B-97DF-2921C25A41F6}" type="datetimeFigureOut">
              <a:rPr lang="en-US"/>
              <a:pPr>
                <a:defRPr/>
              </a:pPr>
              <a:t>10/19/2017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ED82150-02A4-486A-BAF0-525C316E4C23}" type="slidenum">
              <a:rPr lang="en-US" altLang="en-US"/>
              <a:pPr/>
              <a:t>‹#›</a:t>
            </a:fld>
            <a:endParaRPr lang="en-US" altLang="en-US"/>
          </a:p>
        </p:txBody>
      </p:sp>
    </p:spTree>
    <p:extLst>
      <p:ext uri="{BB962C8B-B14F-4D97-AF65-F5344CB8AC3E}">
        <p14:creationId xmlns:p14="http://schemas.microsoft.com/office/powerpoint/2010/main" val="95608912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C1A06F6-9B71-4971-B7AF-59A9283156AF}"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DDCD52A-E5CD-47F9-9F91-38437AA18EDA}" type="slidenum">
              <a:rPr lang="en-US" altLang="en-US"/>
              <a:pPr/>
              <a:t>‹#›</a:t>
            </a:fld>
            <a:endParaRPr lang="en-US" altLang="en-US"/>
          </a:p>
        </p:txBody>
      </p:sp>
    </p:spTree>
    <p:extLst>
      <p:ext uri="{BB962C8B-B14F-4D97-AF65-F5344CB8AC3E}">
        <p14:creationId xmlns:p14="http://schemas.microsoft.com/office/powerpoint/2010/main" val="38181141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304CA0B-626D-4076-BC8E-0840BD30DAEF}"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C6E82BC-FCC2-49B5-A60E-012FF970626F}" type="slidenum">
              <a:rPr lang="en-US" altLang="en-US"/>
              <a:pPr/>
              <a:t>‹#›</a:t>
            </a:fld>
            <a:endParaRPr lang="en-US" altLang="en-US"/>
          </a:p>
        </p:txBody>
      </p:sp>
    </p:spTree>
    <p:extLst>
      <p:ext uri="{BB962C8B-B14F-4D97-AF65-F5344CB8AC3E}">
        <p14:creationId xmlns:p14="http://schemas.microsoft.com/office/powerpoint/2010/main" val="1257202392"/>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70" indent="0" algn="ctr">
              <a:buNone/>
              <a:defRPr>
                <a:solidFill>
                  <a:schemeClr val="tx1">
                    <a:tint val="75000"/>
                  </a:schemeClr>
                </a:solidFill>
              </a:defRPr>
            </a:lvl2pPr>
            <a:lvl3pPr marL="914342" indent="0" algn="ctr">
              <a:buNone/>
              <a:defRPr>
                <a:solidFill>
                  <a:schemeClr val="tx1">
                    <a:tint val="75000"/>
                  </a:schemeClr>
                </a:solidFill>
              </a:defRPr>
            </a:lvl3pPr>
            <a:lvl4pPr marL="1371512" indent="0" algn="ctr">
              <a:buNone/>
              <a:defRPr>
                <a:solidFill>
                  <a:schemeClr val="tx1">
                    <a:tint val="75000"/>
                  </a:schemeClr>
                </a:solidFill>
              </a:defRPr>
            </a:lvl4pPr>
            <a:lvl5pPr marL="1828683" indent="0" algn="ctr">
              <a:buNone/>
              <a:defRPr>
                <a:solidFill>
                  <a:schemeClr val="tx1">
                    <a:tint val="75000"/>
                  </a:schemeClr>
                </a:solidFill>
              </a:defRPr>
            </a:lvl5pPr>
            <a:lvl6pPr marL="2285854" indent="0" algn="ctr">
              <a:buNone/>
              <a:defRPr>
                <a:solidFill>
                  <a:schemeClr val="tx1">
                    <a:tint val="75000"/>
                  </a:schemeClr>
                </a:solidFill>
              </a:defRPr>
            </a:lvl6pPr>
            <a:lvl7pPr marL="2743024" indent="0" algn="ctr">
              <a:buNone/>
              <a:defRPr>
                <a:solidFill>
                  <a:schemeClr val="tx1">
                    <a:tint val="75000"/>
                  </a:schemeClr>
                </a:solidFill>
              </a:defRPr>
            </a:lvl7pPr>
            <a:lvl8pPr marL="3200196" indent="0" algn="ctr">
              <a:buNone/>
              <a:defRPr>
                <a:solidFill>
                  <a:schemeClr val="tx1">
                    <a:tint val="75000"/>
                  </a:schemeClr>
                </a:solidFill>
              </a:defRPr>
            </a:lvl8pPr>
            <a:lvl9pPr marL="365736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F6A4F6C-AD44-4250-AA2A-7E91F248AD6F}"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56DF501-58CD-40AB-A9A8-6B2052B59EE6}" type="slidenum">
              <a:rPr lang="en-US" altLang="en-US"/>
              <a:pPr/>
              <a:t>‹#›</a:t>
            </a:fld>
            <a:endParaRPr lang="en-US" altLang="en-US"/>
          </a:p>
        </p:txBody>
      </p:sp>
    </p:spTree>
    <p:extLst>
      <p:ext uri="{BB962C8B-B14F-4D97-AF65-F5344CB8AC3E}">
        <p14:creationId xmlns:p14="http://schemas.microsoft.com/office/powerpoint/2010/main" val="28877806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649711E-93F8-48AF-A2EB-19141A05C07C}"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39CD2DE-EF00-4B95-A86C-6E0AF3A53E7C}" type="slidenum">
              <a:rPr lang="en-US" altLang="en-US"/>
              <a:pPr/>
              <a:t>‹#›</a:t>
            </a:fld>
            <a:endParaRPr lang="en-US" altLang="en-US"/>
          </a:p>
        </p:txBody>
      </p:sp>
    </p:spTree>
    <p:extLst>
      <p:ext uri="{BB962C8B-B14F-4D97-AF65-F5344CB8AC3E}">
        <p14:creationId xmlns:p14="http://schemas.microsoft.com/office/powerpoint/2010/main" val="40296614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70" indent="0">
              <a:buNone/>
              <a:defRPr sz="1800">
                <a:solidFill>
                  <a:schemeClr val="tx1">
                    <a:tint val="75000"/>
                  </a:schemeClr>
                </a:solidFill>
              </a:defRPr>
            </a:lvl2pPr>
            <a:lvl3pPr marL="914342" indent="0">
              <a:buNone/>
              <a:defRPr sz="1600">
                <a:solidFill>
                  <a:schemeClr val="tx1">
                    <a:tint val="75000"/>
                  </a:schemeClr>
                </a:solidFill>
              </a:defRPr>
            </a:lvl3pPr>
            <a:lvl4pPr marL="1371512" indent="0">
              <a:buNone/>
              <a:defRPr sz="1400">
                <a:solidFill>
                  <a:schemeClr val="tx1">
                    <a:tint val="75000"/>
                  </a:schemeClr>
                </a:solidFill>
              </a:defRPr>
            </a:lvl4pPr>
            <a:lvl5pPr marL="1828683" indent="0">
              <a:buNone/>
              <a:defRPr sz="1400">
                <a:solidFill>
                  <a:schemeClr val="tx1">
                    <a:tint val="75000"/>
                  </a:schemeClr>
                </a:solidFill>
              </a:defRPr>
            </a:lvl5pPr>
            <a:lvl6pPr marL="2285854" indent="0">
              <a:buNone/>
              <a:defRPr sz="1400">
                <a:solidFill>
                  <a:schemeClr val="tx1">
                    <a:tint val="75000"/>
                  </a:schemeClr>
                </a:solidFill>
              </a:defRPr>
            </a:lvl6pPr>
            <a:lvl7pPr marL="2743024" indent="0">
              <a:buNone/>
              <a:defRPr sz="1400">
                <a:solidFill>
                  <a:schemeClr val="tx1">
                    <a:tint val="75000"/>
                  </a:schemeClr>
                </a:solidFill>
              </a:defRPr>
            </a:lvl7pPr>
            <a:lvl8pPr marL="3200196" indent="0">
              <a:buNone/>
              <a:defRPr sz="1400">
                <a:solidFill>
                  <a:schemeClr val="tx1">
                    <a:tint val="75000"/>
                  </a:schemeClr>
                </a:solidFill>
              </a:defRPr>
            </a:lvl8pPr>
            <a:lvl9pPr marL="3657366"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81A4025-9E79-4F82-B625-4A5C512DB113}"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1F00828-96A8-4A00-B403-9AC93C1ED714}" type="slidenum">
              <a:rPr lang="en-US" altLang="en-US"/>
              <a:pPr/>
              <a:t>‹#›</a:t>
            </a:fld>
            <a:endParaRPr lang="en-US" altLang="en-US"/>
          </a:p>
        </p:txBody>
      </p:sp>
    </p:spTree>
    <p:extLst>
      <p:ext uri="{BB962C8B-B14F-4D97-AF65-F5344CB8AC3E}">
        <p14:creationId xmlns:p14="http://schemas.microsoft.com/office/powerpoint/2010/main" val="8798759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1007360-4E7E-4741-B0F9-A248C9BC0F18}" type="datetimeFigureOut">
              <a:rPr lang="en-US"/>
              <a:pPr>
                <a:defRPr/>
              </a:pPr>
              <a:t>10/19/2017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F0353B0-8EA9-4AB2-AB4E-55F84A7CAC58}" type="slidenum">
              <a:rPr lang="en-US" altLang="en-US"/>
              <a:pPr/>
              <a:t>‹#›</a:t>
            </a:fld>
            <a:endParaRPr lang="en-US" altLang="en-US"/>
          </a:p>
        </p:txBody>
      </p:sp>
    </p:spTree>
    <p:extLst>
      <p:ext uri="{BB962C8B-B14F-4D97-AF65-F5344CB8AC3E}">
        <p14:creationId xmlns:p14="http://schemas.microsoft.com/office/powerpoint/2010/main" val="13853176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70" indent="0">
              <a:buNone/>
              <a:defRPr sz="2000" b="1"/>
            </a:lvl2pPr>
            <a:lvl3pPr marL="914342" indent="0">
              <a:buNone/>
              <a:defRPr sz="1800" b="1"/>
            </a:lvl3pPr>
            <a:lvl4pPr marL="1371512" indent="0">
              <a:buNone/>
              <a:defRPr sz="1600" b="1"/>
            </a:lvl4pPr>
            <a:lvl5pPr marL="1828683" indent="0">
              <a:buNone/>
              <a:defRPr sz="1600" b="1"/>
            </a:lvl5pPr>
            <a:lvl6pPr marL="2285854" indent="0">
              <a:buNone/>
              <a:defRPr sz="1600" b="1"/>
            </a:lvl6pPr>
            <a:lvl7pPr marL="2743024" indent="0">
              <a:buNone/>
              <a:defRPr sz="1600" b="1"/>
            </a:lvl7pPr>
            <a:lvl8pPr marL="3200196" indent="0">
              <a:buNone/>
              <a:defRPr sz="1600" b="1"/>
            </a:lvl8pPr>
            <a:lvl9pPr marL="365736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70" indent="0">
              <a:buNone/>
              <a:defRPr sz="2000" b="1"/>
            </a:lvl2pPr>
            <a:lvl3pPr marL="914342" indent="0">
              <a:buNone/>
              <a:defRPr sz="1800" b="1"/>
            </a:lvl3pPr>
            <a:lvl4pPr marL="1371512" indent="0">
              <a:buNone/>
              <a:defRPr sz="1600" b="1"/>
            </a:lvl4pPr>
            <a:lvl5pPr marL="1828683" indent="0">
              <a:buNone/>
              <a:defRPr sz="1600" b="1"/>
            </a:lvl5pPr>
            <a:lvl6pPr marL="2285854" indent="0">
              <a:buNone/>
              <a:defRPr sz="1600" b="1"/>
            </a:lvl6pPr>
            <a:lvl7pPr marL="2743024" indent="0">
              <a:buNone/>
              <a:defRPr sz="1600" b="1"/>
            </a:lvl7pPr>
            <a:lvl8pPr marL="3200196" indent="0">
              <a:buNone/>
              <a:defRPr sz="1600" b="1"/>
            </a:lvl8pPr>
            <a:lvl9pPr marL="365736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42D082A-4346-420C-B11F-E3C49CE2DBAB}" type="datetimeFigureOut">
              <a:rPr lang="en-US"/>
              <a:pPr>
                <a:defRPr/>
              </a:pPr>
              <a:t>10/19/2017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FBDEEA85-F54E-4F80-97BE-4EBD81F7F0AD}" type="slidenum">
              <a:rPr lang="en-US" altLang="en-US"/>
              <a:pPr/>
              <a:t>‹#›</a:t>
            </a:fld>
            <a:endParaRPr lang="en-US" altLang="en-US"/>
          </a:p>
        </p:txBody>
      </p:sp>
    </p:spTree>
    <p:extLst>
      <p:ext uri="{BB962C8B-B14F-4D97-AF65-F5344CB8AC3E}">
        <p14:creationId xmlns:p14="http://schemas.microsoft.com/office/powerpoint/2010/main" val="27936834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2295863-1843-47AC-A73B-625354C290DF}" type="datetimeFigureOut">
              <a:rPr lang="en-US"/>
              <a:pPr>
                <a:defRPr/>
              </a:pPr>
              <a:t>10/19/2017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B8D9C2C-14E0-4419-A61A-667C6B72EB75}" type="slidenum">
              <a:rPr lang="en-US" altLang="en-US"/>
              <a:pPr/>
              <a:t>‹#›</a:t>
            </a:fld>
            <a:endParaRPr lang="en-US" altLang="en-US"/>
          </a:p>
        </p:txBody>
      </p:sp>
    </p:spTree>
    <p:extLst>
      <p:ext uri="{BB962C8B-B14F-4D97-AF65-F5344CB8AC3E}">
        <p14:creationId xmlns:p14="http://schemas.microsoft.com/office/powerpoint/2010/main" val="436301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9FD8394-8E7A-4592-AF9F-1038CD1ACDBE}" type="datetimeFigureOut">
              <a:rPr lang="en-US"/>
              <a:pPr>
                <a:defRPr/>
              </a:pPr>
              <a:t>10/19/2017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0E15E238-69C6-475F-9DD9-80B99F978D16}" type="slidenum">
              <a:rPr lang="en-US" altLang="en-US"/>
              <a:pPr/>
              <a:t>‹#›</a:t>
            </a:fld>
            <a:endParaRPr lang="en-US" altLang="en-US"/>
          </a:p>
        </p:txBody>
      </p:sp>
    </p:spTree>
    <p:extLst>
      <p:ext uri="{BB962C8B-B14F-4D97-AF65-F5344CB8AC3E}">
        <p14:creationId xmlns:p14="http://schemas.microsoft.com/office/powerpoint/2010/main" val="19540295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70" indent="0">
              <a:buNone/>
              <a:defRPr sz="1200"/>
            </a:lvl2pPr>
            <a:lvl3pPr marL="914342" indent="0">
              <a:buNone/>
              <a:defRPr sz="1000"/>
            </a:lvl3pPr>
            <a:lvl4pPr marL="1371512" indent="0">
              <a:buNone/>
              <a:defRPr sz="900"/>
            </a:lvl4pPr>
            <a:lvl5pPr marL="1828683" indent="0">
              <a:buNone/>
              <a:defRPr sz="900"/>
            </a:lvl5pPr>
            <a:lvl6pPr marL="2285854" indent="0">
              <a:buNone/>
              <a:defRPr sz="900"/>
            </a:lvl6pPr>
            <a:lvl7pPr marL="2743024" indent="0">
              <a:buNone/>
              <a:defRPr sz="900"/>
            </a:lvl7pPr>
            <a:lvl8pPr marL="3200196" indent="0">
              <a:buNone/>
              <a:defRPr sz="900"/>
            </a:lvl8pPr>
            <a:lvl9pPr marL="3657366"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7C8404F-288C-4283-BF7E-2D2BEE525ABC}" type="datetimeFigureOut">
              <a:rPr lang="en-US"/>
              <a:pPr>
                <a:defRPr/>
              </a:pPr>
              <a:t>10/19/2017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9A86E44-CF6A-4814-A752-D05C1F19C7D2}" type="slidenum">
              <a:rPr lang="en-US" altLang="en-US"/>
              <a:pPr/>
              <a:t>‹#›</a:t>
            </a:fld>
            <a:endParaRPr lang="en-US" altLang="en-US"/>
          </a:p>
        </p:txBody>
      </p:sp>
    </p:spTree>
    <p:extLst>
      <p:ext uri="{BB962C8B-B14F-4D97-AF65-F5344CB8AC3E}">
        <p14:creationId xmlns:p14="http://schemas.microsoft.com/office/powerpoint/2010/main" val="34710825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170" indent="0">
              <a:buNone/>
              <a:defRPr sz="2800"/>
            </a:lvl2pPr>
            <a:lvl3pPr marL="914342" indent="0">
              <a:buNone/>
              <a:defRPr sz="2400"/>
            </a:lvl3pPr>
            <a:lvl4pPr marL="1371512" indent="0">
              <a:buNone/>
              <a:defRPr sz="2000"/>
            </a:lvl4pPr>
            <a:lvl5pPr marL="1828683" indent="0">
              <a:buNone/>
              <a:defRPr sz="2000"/>
            </a:lvl5pPr>
            <a:lvl6pPr marL="2285854" indent="0">
              <a:buNone/>
              <a:defRPr sz="2000"/>
            </a:lvl6pPr>
            <a:lvl7pPr marL="2743024" indent="0">
              <a:buNone/>
              <a:defRPr sz="2000"/>
            </a:lvl7pPr>
            <a:lvl8pPr marL="3200196" indent="0">
              <a:buNone/>
              <a:defRPr sz="2000"/>
            </a:lvl8pPr>
            <a:lvl9pPr marL="3657366"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70" indent="0">
              <a:buNone/>
              <a:defRPr sz="1200"/>
            </a:lvl2pPr>
            <a:lvl3pPr marL="914342" indent="0">
              <a:buNone/>
              <a:defRPr sz="1000"/>
            </a:lvl3pPr>
            <a:lvl4pPr marL="1371512" indent="0">
              <a:buNone/>
              <a:defRPr sz="900"/>
            </a:lvl4pPr>
            <a:lvl5pPr marL="1828683" indent="0">
              <a:buNone/>
              <a:defRPr sz="900"/>
            </a:lvl5pPr>
            <a:lvl6pPr marL="2285854" indent="0">
              <a:buNone/>
              <a:defRPr sz="900"/>
            </a:lvl6pPr>
            <a:lvl7pPr marL="2743024" indent="0">
              <a:buNone/>
              <a:defRPr sz="900"/>
            </a:lvl7pPr>
            <a:lvl8pPr marL="3200196" indent="0">
              <a:buNone/>
              <a:defRPr sz="900"/>
            </a:lvl8pPr>
            <a:lvl9pPr marL="3657366"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0911047-B072-4862-BD69-FCF2D109A3F0}" type="datetimeFigureOut">
              <a:rPr lang="en-US"/>
              <a:pPr>
                <a:defRPr/>
              </a:pPr>
              <a:t>10/19/2017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DAB1B88-F972-41F4-BA79-284E5E3C3F31}" type="slidenum">
              <a:rPr lang="en-US" altLang="en-US"/>
              <a:pPr/>
              <a:t>‹#›</a:t>
            </a:fld>
            <a:endParaRPr lang="en-US" altLang="en-US"/>
          </a:p>
        </p:txBody>
      </p:sp>
    </p:spTree>
    <p:extLst>
      <p:ext uri="{BB962C8B-B14F-4D97-AF65-F5344CB8AC3E}">
        <p14:creationId xmlns:p14="http://schemas.microsoft.com/office/powerpoint/2010/main" val="22345566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BC7FE1A-B499-4740-8F44-5D5792D772E0}"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B32C62C-9716-47B7-853F-7B8490B1FCDD}" type="slidenum">
              <a:rPr lang="en-US" altLang="en-US"/>
              <a:pPr/>
              <a:t>‹#›</a:t>
            </a:fld>
            <a:endParaRPr lang="en-US" altLang="en-US"/>
          </a:p>
        </p:txBody>
      </p:sp>
    </p:spTree>
    <p:extLst>
      <p:ext uri="{BB962C8B-B14F-4D97-AF65-F5344CB8AC3E}">
        <p14:creationId xmlns:p14="http://schemas.microsoft.com/office/powerpoint/2010/main" val="27976095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9A4F45-15E6-458A-A5E9-A2DFEDFF6C6B}" type="datetimeFigureOut">
              <a:rPr lang="en-US"/>
              <a:pPr>
                <a:defRPr/>
              </a:pPr>
              <a:t>10/19/2017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7E77FA2-A8A6-42CD-A4AF-7C04EDB7B220}" type="slidenum">
              <a:rPr lang="en-US" altLang="en-US"/>
              <a:pPr/>
              <a:t>‹#›</a:t>
            </a:fld>
            <a:endParaRPr lang="en-US" altLang="en-US"/>
          </a:p>
        </p:txBody>
      </p:sp>
    </p:spTree>
    <p:extLst>
      <p:ext uri="{BB962C8B-B14F-4D97-AF65-F5344CB8AC3E}">
        <p14:creationId xmlns:p14="http://schemas.microsoft.com/office/powerpoint/2010/main" val="37962351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10/19/2017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6728532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10/19/2017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31569952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10/19/2017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9873350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10/19/2017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20740569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10/19/2017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2629525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10/19/2017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33768726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10/19/2017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8605836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10/19/2017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10608495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10/19/2017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33831600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10/19/2017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29822366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10/19/2017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124595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3643A83-877C-4E74-B796-20E8C4B4C895}" type="datetimeFigureOut">
              <a:rPr lang="en-US"/>
              <a:pPr>
                <a:defRPr/>
              </a:pPr>
              <a:t>10/19/2017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903654D7-38F7-401F-BD4A-3B9EB2162E9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2" descr="BigBlueDots1600gradientWithBriteLog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457200" y="274638"/>
            <a:ext cx="6400800" cy="1143000"/>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Rectangle 3"/>
          <p:cNvSpPr>
            <a:spLocks noGrp="1" noChangeArrowheads="1"/>
          </p:cNvSpPr>
          <p:nvPr>
            <p:ph type="body" idx="1"/>
          </p:nvPr>
        </p:nvSpPr>
        <p:spPr bwMode="auto">
          <a:xfrm>
            <a:off x="457200" y="1600200"/>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768"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l" rtl="0" eaLnBrk="0" fontAlgn="base" hangingPunct="0">
        <a:spcBef>
          <a:spcPct val="0"/>
        </a:spcBef>
        <a:spcAft>
          <a:spcPct val="0"/>
        </a:spcAft>
        <a:defRPr sz="3700" b="1">
          <a:solidFill>
            <a:schemeClr val="tx2"/>
          </a:solidFill>
          <a:latin typeface="+mj-lt"/>
          <a:ea typeface="+mj-ea"/>
          <a:cs typeface="+mj-cs"/>
        </a:defRPr>
      </a:lvl1pPr>
      <a:lvl2pPr algn="l" rtl="0" eaLnBrk="0" fontAlgn="base" hangingPunct="0">
        <a:spcBef>
          <a:spcPct val="0"/>
        </a:spcBef>
        <a:spcAft>
          <a:spcPct val="0"/>
        </a:spcAft>
        <a:defRPr sz="3700" b="1">
          <a:solidFill>
            <a:schemeClr val="tx2"/>
          </a:solidFill>
          <a:latin typeface="Arial" pitchFamily="34" charset="0"/>
        </a:defRPr>
      </a:lvl2pPr>
      <a:lvl3pPr algn="l" rtl="0" eaLnBrk="0" fontAlgn="base" hangingPunct="0">
        <a:spcBef>
          <a:spcPct val="0"/>
        </a:spcBef>
        <a:spcAft>
          <a:spcPct val="0"/>
        </a:spcAft>
        <a:defRPr sz="3700" b="1">
          <a:solidFill>
            <a:schemeClr val="tx2"/>
          </a:solidFill>
          <a:latin typeface="Arial" pitchFamily="34" charset="0"/>
        </a:defRPr>
      </a:lvl3pPr>
      <a:lvl4pPr algn="l" rtl="0" eaLnBrk="0" fontAlgn="base" hangingPunct="0">
        <a:spcBef>
          <a:spcPct val="0"/>
        </a:spcBef>
        <a:spcAft>
          <a:spcPct val="0"/>
        </a:spcAft>
        <a:defRPr sz="3700" b="1">
          <a:solidFill>
            <a:schemeClr val="tx2"/>
          </a:solidFill>
          <a:latin typeface="Arial" pitchFamily="34" charset="0"/>
        </a:defRPr>
      </a:lvl4pPr>
      <a:lvl5pPr algn="l" rtl="0" eaLnBrk="0" fontAlgn="base" hangingPunct="0">
        <a:spcBef>
          <a:spcPct val="0"/>
        </a:spcBef>
        <a:spcAft>
          <a:spcPct val="0"/>
        </a:spcAft>
        <a:defRPr sz="3700" b="1">
          <a:solidFill>
            <a:schemeClr val="tx2"/>
          </a:solidFill>
          <a:latin typeface="Arial" pitchFamily="34" charset="0"/>
        </a:defRPr>
      </a:lvl5pPr>
      <a:lvl6pPr marL="457200" algn="l" rtl="0" fontAlgn="base">
        <a:spcBef>
          <a:spcPct val="0"/>
        </a:spcBef>
        <a:spcAft>
          <a:spcPct val="0"/>
        </a:spcAft>
        <a:defRPr sz="3700" b="1">
          <a:solidFill>
            <a:schemeClr val="tx2"/>
          </a:solidFill>
          <a:latin typeface="Arial" pitchFamily="34" charset="0"/>
        </a:defRPr>
      </a:lvl6pPr>
      <a:lvl7pPr marL="914400" algn="l" rtl="0" fontAlgn="base">
        <a:spcBef>
          <a:spcPct val="0"/>
        </a:spcBef>
        <a:spcAft>
          <a:spcPct val="0"/>
        </a:spcAft>
        <a:defRPr sz="3700" b="1">
          <a:solidFill>
            <a:schemeClr val="tx2"/>
          </a:solidFill>
          <a:latin typeface="Arial" pitchFamily="34" charset="0"/>
        </a:defRPr>
      </a:lvl7pPr>
      <a:lvl8pPr marL="1371600" algn="l" rtl="0" fontAlgn="base">
        <a:spcBef>
          <a:spcPct val="0"/>
        </a:spcBef>
        <a:spcAft>
          <a:spcPct val="0"/>
        </a:spcAft>
        <a:defRPr sz="3700" b="1">
          <a:solidFill>
            <a:schemeClr val="tx2"/>
          </a:solidFill>
          <a:latin typeface="Arial" pitchFamily="34" charset="0"/>
        </a:defRPr>
      </a:lvl8pPr>
      <a:lvl9pPr marL="1828800" algn="l" rtl="0" fontAlgn="base">
        <a:spcBef>
          <a:spcPct val="0"/>
        </a:spcBef>
        <a:spcAft>
          <a:spcPct val="0"/>
        </a:spcAft>
        <a:defRPr sz="37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chemeClr val="tx2"/>
          </a:solidFill>
          <a:latin typeface="+mn-lt"/>
        </a:defRPr>
      </a:lvl3pPr>
      <a:lvl4pPr marL="1600200" indent="-228600" algn="l" rtl="0" eaLnBrk="0" fontAlgn="base" hangingPunct="0">
        <a:spcBef>
          <a:spcPct val="20000"/>
        </a:spcBef>
        <a:spcAft>
          <a:spcPct val="0"/>
        </a:spcAft>
        <a:buChar char="–"/>
        <a:defRPr sz="2000">
          <a:solidFill>
            <a:schemeClr val="tx2"/>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4C55757B-1C7C-4F7C-BC86-6B827844FEE0}" type="datetimeFigureOut">
              <a:rPr lang="en-US"/>
              <a:pPr>
                <a:defRPr/>
              </a:pPr>
              <a:t>10/19/2017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C7F3D478-4ABA-4E16-AC66-CC7B7537083D}" type="slidenum">
              <a:rPr lang="en-US" altLang="en-US"/>
              <a:pPr/>
              <a:t>‹#›</a:t>
            </a:fld>
            <a:endParaRPr lang="en-US" altLang="en-US"/>
          </a:p>
        </p:txBody>
      </p:sp>
    </p:spTree>
    <p:extLst>
      <p:ext uri="{BB962C8B-B14F-4D97-AF65-F5344CB8AC3E}">
        <p14:creationId xmlns:p14="http://schemas.microsoft.com/office/powerpoint/2010/main" val="29998602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34" tIns="45717" rIns="91434" bIns="45717"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739D6B3-269D-4869-843A-06D57D21FC72}" type="datetimeFigureOut">
              <a:rPr lang="en-US"/>
              <a:pPr>
                <a:defRPr/>
              </a:pPr>
              <a:t>10/19/2017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34" tIns="45717" rIns="91434" bIns="45717"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34" tIns="45717" rIns="91434" bIns="45717"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AECE174-4B9A-44A0-A495-297A57506A97}" type="slidenum">
              <a:rPr lang="en-US" altLang="en-US"/>
              <a:pPr/>
              <a:t>‹#›</a:t>
            </a:fld>
            <a:endParaRPr lang="en-US" altLang="en-US"/>
          </a:p>
        </p:txBody>
      </p:sp>
    </p:spTree>
    <p:extLst>
      <p:ext uri="{BB962C8B-B14F-4D97-AF65-F5344CB8AC3E}">
        <p14:creationId xmlns:p14="http://schemas.microsoft.com/office/powerpoint/2010/main" val="400814447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70" algn="ctr" rtl="0" fontAlgn="base">
        <a:spcBef>
          <a:spcPct val="0"/>
        </a:spcBef>
        <a:spcAft>
          <a:spcPct val="0"/>
        </a:spcAft>
        <a:defRPr sz="4400">
          <a:solidFill>
            <a:schemeClr val="tx1"/>
          </a:solidFill>
          <a:latin typeface="Calibri" pitchFamily="34" charset="0"/>
        </a:defRPr>
      </a:lvl6pPr>
      <a:lvl7pPr marL="914342" algn="ctr" rtl="0" fontAlgn="base">
        <a:spcBef>
          <a:spcPct val="0"/>
        </a:spcBef>
        <a:spcAft>
          <a:spcPct val="0"/>
        </a:spcAft>
        <a:defRPr sz="4400">
          <a:solidFill>
            <a:schemeClr val="tx1"/>
          </a:solidFill>
          <a:latin typeface="Calibri" pitchFamily="34" charset="0"/>
        </a:defRPr>
      </a:lvl7pPr>
      <a:lvl8pPr marL="1371512" algn="ctr" rtl="0" fontAlgn="base">
        <a:spcBef>
          <a:spcPct val="0"/>
        </a:spcBef>
        <a:spcAft>
          <a:spcPct val="0"/>
        </a:spcAft>
        <a:defRPr sz="4400">
          <a:solidFill>
            <a:schemeClr val="tx1"/>
          </a:solidFill>
          <a:latin typeface="Calibri" pitchFamily="34" charset="0"/>
        </a:defRPr>
      </a:lvl8pPr>
      <a:lvl9pPr marL="1828683"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439" indent="-228586" algn="l" defTabSz="9143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10" indent="-228586" algn="l" defTabSz="9143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80" indent="-228586" algn="l" defTabSz="9143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52" indent="-228586" algn="l" defTabSz="9143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42" rtl="0" eaLnBrk="1" latinLnBrk="0" hangingPunct="1">
        <a:defRPr sz="1800" kern="1200">
          <a:solidFill>
            <a:schemeClr val="tx1"/>
          </a:solidFill>
          <a:latin typeface="+mn-lt"/>
          <a:ea typeface="+mn-ea"/>
          <a:cs typeface="+mn-cs"/>
        </a:defRPr>
      </a:lvl1pPr>
      <a:lvl2pPr marL="457170" algn="l" defTabSz="914342" rtl="0" eaLnBrk="1" latinLnBrk="0" hangingPunct="1">
        <a:defRPr sz="1800" kern="1200">
          <a:solidFill>
            <a:schemeClr val="tx1"/>
          </a:solidFill>
          <a:latin typeface="+mn-lt"/>
          <a:ea typeface="+mn-ea"/>
          <a:cs typeface="+mn-cs"/>
        </a:defRPr>
      </a:lvl2pPr>
      <a:lvl3pPr marL="914342" algn="l" defTabSz="914342" rtl="0" eaLnBrk="1" latinLnBrk="0" hangingPunct="1">
        <a:defRPr sz="1800" kern="1200">
          <a:solidFill>
            <a:schemeClr val="tx1"/>
          </a:solidFill>
          <a:latin typeface="+mn-lt"/>
          <a:ea typeface="+mn-ea"/>
          <a:cs typeface="+mn-cs"/>
        </a:defRPr>
      </a:lvl3pPr>
      <a:lvl4pPr marL="1371512" algn="l" defTabSz="914342" rtl="0" eaLnBrk="1" latinLnBrk="0" hangingPunct="1">
        <a:defRPr sz="1800" kern="1200">
          <a:solidFill>
            <a:schemeClr val="tx1"/>
          </a:solidFill>
          <a:latin typeface="+mn-lt"/>
          <a:ea typeface="+mn-ea"/>
          <a:cs typeface="+mn-cs"/>
        </a:defRPr>
      </a:lvl4pPr>
      <a:lvl5pPr marL="1828683" algn="l" defTabSz="914342" rtl="0" eaLnBrk="1" latinLnBrk="0" hangingPunct="1">
        <a:defRPr sz="1800" kern="1200">
          <a:solidFill>
            <a:schemeClr val="tx1"/>
          </a:solidFill>
          <a:latin typeface="+mn-lt"/>
          <a:ea typeface="+mn-ea"/>
          <a:cs typeface="+mn-cs"/>
        </a:defRPr>
      </a:lvl5pPr>
      <a:lvl6pPr marL="2285854" algn="l" defTabSz="914342" rtl="0" eaLnBrk="1" latinLnBrk="0" hangingPunct="1">
        <a:defRPr sz="1800" kern="1200">
          <a:solidFill>
            <a:schemeClr val="tx1"/>
          </a:solidFill>
          <a:latin typeface="+mn-lt"/>
          <a:ea typeface="+mn-ea"/>
          <a:cs typeface="+mn-cs"/>
        </a:defRPr>
      </a:lvl6pPr>
      <a:lvl7pPr marL="2743024" algn="l" defTabSz="914342" rtl="0" eaLnBrk="1" latinLnBrk="0" hangingPunct="1">
        <a:defRPr sz="1800" kern="1200">
          <a:solidFill>
            <a:schemeClr val="tx1"/>
          </a:solidFill>
          <a:latin typeface="+mn-lt"/>
          <a:ea typeface="+mn-ea"/>
          <a:cs typeface="+mn-cs"/>
        </a:defRPr>
      </a:lvl7pPr>
      <a:lvl8pPr marL="3200196" algn="l" defTabSz="914342" rtl="0" eaLnBrk="1" latinLnBrk="0" hangingPunct="1">
        <a:defRPr sz="1800" kern="1200">
          <a:solidFill>
            <a:schemeClr val="tx1"/>
          </a:solidFill>
          <a:latin typeface="+mn-lt"/>
          <a:ea typeface="+mn-ea"/>
          <a:cs typeface="+mn-cs"/>
        </a:defRPr>
      </a:lvl8pPr>
      <a:lvl9pPr marL="3657366" algn="l" defTabSz="914342"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10/19/2017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1734357031"/>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18.jpe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graphics.cs.cmu.edu/projects/im2gps/im2gps.pdf" TargetMode="External"/><Relationship Id="rId1" Type="http://schemas.openxmlformats.org/officeDocument/2006/relationships/slideLayout" Target="../slideLayouts/slideLayout7.xml"/><Relationship Id="rId4" Type="http://schemas.openxmlformats.org/officeDocument/2006/relationships/hyperlink" Target="http://graphics.cs.cmu.edu/projects/im2gp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9.jpeg"/><Relationship Id="rId4" Type="http://schemas.openxmlformats.org/officeDocument/2006/relationships/image" Target="../media/image48.jpeg"/></Relationships>
</file>

<file path=ppt/slides/_rels/slide42.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jpeg"/><Relationship Id="rId10" Type="http://schemas.openxmlformats.org/officeDocument/2006/relationships/image" Target="../media/image57.jpeg"/><Relationship Id="rId4" Type="http://schemas.openxmlformats.org/officeDocument/2006/relationships/image" Target="../media/image51.jpeg"/><Relationship Id="rId9" Type="http://schemas.openxmlformats.org/officeDocument/2006/relationships/image" Target="../media/image56.jpeg"/></Relationships>
</file>

<file path=ppt/slides/_rels/slide43.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5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3.jpg"/></Relationships>
</file>

<file path=ppt/slides/_rels/slide5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5.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w.gwap.com/" TargetMode="External"/><Relationship Id="rId2" Type="http://schemas.openxmlformats.org/officeDocument/2006/relationships/hyperlink" Target="http://www.cs.cmu.edu/~biglou/ESP.pdf" TargetMode="External"/><Relationship Id="rId1" Type="http://schemas.openxmlformats.org/officeDocument/2006/relationships/slideLayout" Target="../slideLayouts/slideLayout36.xml"/><Relationship Id="rId4" Type="http://schemas.openxmlformats.org/officeDocument/2006/relationships/image" Target="../media/image87.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8.png"/></Relationships>
</file>

<file path=ppt/slides/_rels/slide63.xml.rels><?xml version="1.0" encoding="UTF-8" standalone="yes"?>
<Relationships xmlns="http://schemas.openxmlformats.org/package/2006/relationships"><Relationship Id="rId3" Type="http://schemas.openxmlformats.org/officeDocument/2006/relationships/hyperlink" Target="http://labelme.csail.mit.edu/" TargetMode="External"/><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6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notesSlide" Target="../notesSlides/notesSlide38.xml"/><Relationship Id="rId1" Type="http://schemas.openxmlformats.org/officeDocument/2006/relationships/slideLayout" Target="../slideLayouts/slideLayout36.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6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41.xml"/></Relationships>
</file>

<file path=ppt/slides/_rels/slide7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1.xml"/></Relationships>
</file>

<file path=ppt/slides/_rels/slide7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41.xml"/></Relationships>
</file>

<file path=ppt/slides/_rels/slide7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1.xml"/></Relationships>
</file>

<file path=ppt/slides/_rels/slide7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1.xml"/></Relationships>
</file>

<file path=ppt/slides/_rels/slide7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41.xml"/></Relationships>
</file>

<file path=ppt/slides/_rels/slide7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41.xml"/></Relationships>
</file>

<file path=ppt/slides/_rels/slide7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41.xml"/></Relationships>
</file>

<file path=ppt/slides/_rels/slide7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39.xml"/><Relationship Id="rId1" Type="http://schemas.openxmlformats.org/officeDocument/2006/relationships/slideLayout" Target="../slideLayouts/slideLayout36.xml"/></Relationships>
</file>

<file path=ppt/slides/_rels/slide7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0.xml"/><Relationship Id="rId1" Type="http://schemas.openxmlformats.org/officeDocument/2006/relationships/slideLayout" Target="../slideLayouts/slideLayout36.xml"/></Relationships>
</file>

<file path=ppt/slides/_rels/slide7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41.xml"/><Relationship Id="rId1" Type="http://schemas.openxmlformats.org/officeDocument/2006/relationships/slideLayout" Target="../slideLayouts/slideLayout36.xml"/></Relationships>
</file>

<file path=ppt/slides/_rels/slide80.xml.rels><?xml version="1.0" encoding="UTF-8" standalone="yes"?>
<Relationships xmlns="http://schemas.openxmlformats.org/package/2006/relationships"><Relationship Id="rId3" Type="http://schemas.openxmlformats.org/officeDocument/2006/relationships/hyperlink" Target="http://www.vision.caltech.edu/visipedia/" TargetMode="External"/><Relationship Id="rId2" Type="http://schemas.openxmlformats.org/officeDocument/2006/relationships/notesSlide" Target="../notesSlides/notesSlide42.xml"/><Relationship Id="rId1" Type="http://schemas.openxmlformats.org/officeDocument/2006/relationships/slideLayout" Target="../slideLayouts/slideLayout36.xml"/></Relationships>
</file>

<file path=ppt/slides/_rels/slide8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6.xml"/></Relationships>
</file>

<file path=ppt/slides/_rels/slide8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5.xml"/><Relationship Id="rId1" Type="http://schemas.openxmlformats.org/officeDocument/2006/relationships/slideLayout" Target="../slideLayouts/slideLayout36.xml"/></Relationships>
</file>

<file path=ppt/slides/_rels/slide84.xml.rels><?xml version="1.0" encoding="UTF-8" standalone="yes"?>
<Relationships xmlns="http://schemas.openxmlformats.org/package/2006/relationships"><Relationship Id="rId8" Type="http://schemas.openxmlformats.org/officeDocument/2006/relationships/image" Target="../media/image11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36.xml"/><Relationship Id="rId1" Type="http://schemas.openxmlformats.org/officeDocument/2006/relationships/vmlDrawing" Target="../drawings/vmlDrawing1.vml"/><Relationship Id="rId6" Type="http://schemas.openxmlformats.org/officeDocument/2006/relationships/image" Target="../media/image111.wmf"/><Relationship Id="rId5" Type="http://schemas.openxmlformats.org/officeDocument/2006/relationships/oleObject" Target="../embeddings/oleObject2.bin"/><Relationship Id="rId4" Type="http://schemas.openxmlformats.org/officeDocument/2006/relationships/image" Target="../media/image110.wm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8.xml"/><Relationship Id="rId1" Type="http://schemas.openxmlformats.org/officeDocument/2006/relationships/vmlDrawing" Target="../drawings/vmlDrawing2.vml"/><Relationship Id="rId5" Type="http://schemas.openxmlformats.org/officeDocument/2006/relationships/image" Target="../media/image113.wmf"/><Relationship Id="rId4" Type="http://schemas.openxmlformats.org/officeDocument/2006/relationships/oleObject" Target="../embeddings/oleObject4.bin"/></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6.xml"/><Relationship Id="rId1" Type="http://schemas.openxmlformats.org/officeDocument/2006/relationships/vmlDrawing" Target="../drawings/vmlDrawing3.vml"/><Relationship Id="rId6" Type="http://schemas.openxmlformats.org/officeDocument/2006/relationships/image" Target="../media/image115.wmf"/><Relationship Id="rId5" Type="http://schemas.openxmlformats.org/officeDocument/2006/relationships/oleObject" Target="../embeddings/oleObject6.bin"/><Relationship Id="rId4" Type="http://schemas.openxmlformats.org/officeDocument/2006/relationships/image" Target="../media/image114.wmf"/></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36.xml"/><Relationship Id="rId1" Type="http://schemas.openxmlformats.org/officeDocument/2006/relationships/vmlDrawing" Target="../drawings/vmlDrawing4.vml"/><Relationship Id="rId5" Type="http://schemas.openxmlformats.org/officeDocument/2006/relationships/image" Target="../media/image116.wmf"/><Relationship Id="rId4" Type="http://schemas.openxmlformats.org/officeDocument/2006/relationships/oleObject" Target="../embeddings/oleObject7.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36.xml"/><Relationship Id="rId1" Type="http://schemas.openxmlformats.org/officeDocument/2006/relationships/vmlDrawing" Target="../drawings/vmlDrawing5.vml"/><Relationship Id="rId5" Type="http://schemas.openxmlformats.org/officeDocument/2006/relationships/image" Target="../media/image117.wmf"/><Relationship Id="rId4" Type="http://schemas.openxmlformats.org/officeDocument/2006/relationships/oleObject" Target="../embeddings/oleObject8.bin"/></Relationships>
</file>

<file path=ppt/slides/_rels/slide90.xml.rels><?xml version="1.0" encoding="UTF-8" standalone="yes"?>
<Relationships xmlns="http://schemas.openxmlformats.org/package/2006/relationships"><Relationship Id="rId8" Type="http://schemas.openxmlformats.org/officeDocument/2006/relationships/image" Target="../media/image124.jpeg"/><Relationship Id="rId3" Type="http://schemas.openxmlformats.org/officeDocument/2006/relationships/image" Target="../media/image119.jpeg"/><Relationship Id="rId7" Type="http://schemas.openxmlformats.org/officeDocument/2006/relationships/image" Target="../media/image123.jpeg"/><Relationship Id="rId2" Type="http://schemas.openxmlformats.org/officeDocument/2006/relationships/image" Target="../media/image118.jpeg"/><Relationship Id="rId1" Type="http://schemas.openxmlformats.org/officeDocument/2006/relationships/slideLayout" Target="../slideLayouts/slideLayout36.xml"/><Relationship Id="rId6" Type="http://schemas.openxmlformats.org/officeDocument/2006/relationships/image" Target="../media/image122.jpeg"/><Relationship Id="rId5" Type="http://schemas.openxmlformats.org/officeDocument/2006/relationships/image" Target="../media/image121.jpeg"/><Relationship Id="rId10" Type="http://schemas.openxmlformats.org/officeDocument/2006/relationships/image" Target="../media/image126.jpeg"/><Relationship Id="rId4" Type="http://schemas.openxmlformats.org/officeDocument/2006/relationships/image" Target="../media/image120.jpeg"/><Relationship Id="rId9" Type="http://schemas.openxmlformats.org/officeDocument/2006/relationships/image" Target="../media/image125.jpeg"/></Relationships>
</file>

<file path=ppt/slides/_rels/slide91.xml.rels><?xml version="1.0" encoding="UTF-8" standalone="yes"?>
<Relationships xmlns="http://schemas.openxmlformats.org/package/2006/relationships"><Relationship Id="rId3" Type="http://schemas.openxmlformats.org/officeDocument/2006/relationships/hyperlink" Target="http://www.whatbird.com/" TargetMode="External"/><Relationship Id="rId2" Type="http://schemas.openxmlformats.org/officeDocument/2006/relationships/notesSlide" Target="../notesSlides/notesSlide49.xml"/><Relationship Id="rId1" Type="http://schemas.openxmlformats.org/officeDocument/2006/relationships/slideLayout" Target="../slideLayouts/slideLayout36.xml"/><Relationship Id="rId4" Type="http://schemas.openxmlformats.org/officeDocument/2006/relationships/image" Target="../media/image127.jpeg"/></Relationships>
</file>

<file path=ppt/slides/_rels/slide9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0.xml"/><Relationship Id="rId1" Type="http://schemas.openxmlformats.org/officeDocument/2006/relationships/slideLayout" Target="../slideLayouts/slideLayout3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4.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51.xml"/><Relationship Id="rId7" Type="http://schemas.openxmlformats.org/officeDocument/2006/relationships/image" Target="../media/image111.wmf"/><Relationship Id="rId2" Type="http://schemas.openxmlformats.org/officeDocument/2006/relationships/slideLayout" Target="../slideLayouts/slideLayout36.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image" Target="../media/image110.wmf"/><Relationship Id="rId4" Type="http://schemas.openxmlformats.org/officeDocument/2006/relationships/oleObject" Target="../embeddings/oleObject9.bin"/><Relationship Id="rId9" Type="http://schemas.openxmlformats.org/officeDocument/2006/relationships/image" Target="../media/image112.wmf"/></Relationships>
</file>

<file path=ppt/slides/_rels/slide9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2.xml"/><Relationship Id="rId1" Type="http://schemas.openxmlformats.org/officeDocument/2006/relationships/slideLayout" Target="../slideLayouts/slideLayout36.xml"/></Relationships>
</file>

<file path=ppt/slides/_rels/slide9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3.xml"/><Relationship Id="rId1" Type="http://schemas.openxmlformats.org/officeDocument/2006/relationships/slideLayout" Target="../slideLayouts/slideLayout3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generated with high confidence">
            <a:extLst>
              <a:ext uri="{FF2B5EF4-FFF2-40B4-BE49-F238E27FC236}">
                <a16:creationId xmlns:a16="http://schemas.microsoft.com/office/drawing/2014/main" id="{DB1796EA-723D-4011-8508-D3677FE7A2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838200"/>
            <a:ext cx="9144000" cy="5144500"/>
          </a:xfrm>
          <a:prstGeom prst="rect">
            <a:avLst/>
          </a:prstGeom>
        </p:spPr>
      </p:pic>
    </p:spTree>
    <p:extLst>
      <p:ext uri="{BB962C8B-B14F-4D97-AF65-F5344CB8AC3E}">
        <p14:creationId xmlns:p14="http://schemas.microsoft.com/office/powerpoint/2010/main" val="225476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6519863"/>
            <a:ext cx="6324600" cy="338137"/>
          </a:xfrm>
          <a:prstGeom prst="rect">
            <a:avLst/>
          </a:prstGeom>
          <a:noFill/>
        </p:spPr>
        <p:txBody>
          <a:bodyPr>
            <a:spAutoFit/>
          </a:bodyPr>
          <a:lstStyle/>
          <a:p>
            <a:pPr>
              <a:defRPr/>
            </a:pPr>
            <a:r>
              <a:rPr lang="en-US" sz="1600" dirty="0">
                <a:solidFill>
                  <a:schemeClr val="bg1">
                    <a:lumMod val="65000"/>
                  </a:schemeClr>
                </a:solidFill>
                <a:latin typeface="Arial" charset="0"/>
                <a:cs typeface="+mn-cs"/>
              </a:rPr>
              <a:t>By </a:t>
            </a:r>
            <a:r>
              <a:rPr lang="en-US" sz="1600" dirty="0" err="1">
                <a:solidFill>
                  <a:schemeClr val="bg1">
                    <a:lumMod val="65000"/>
                  </a:schemeClr>
                </a:solidFill>
                <a:latin typeface="Arial" charset="0"/>
                <a:cs typeface="+mn-cs"/>
              </a:rPr>
              <a:t>Suren</a:t>
            </a:r>
            <a:r>
              <a:rPr lang="en-US" sz="1600" dirty="0">
                <a:solidFill>
                  <a:schemeClr val="bg1">
                    <a:lumMod val="65000"/>
                  </a:schemeClr>
                </a:solidFill>
                <a:latin typeface="Arial" charset="0"/>
                <a:cs typeface="+mn-cs"/>
              </a:rPr>
              <a:t> </a:t>
            </a:r>
            <a:r>
              <a:rPr lang="en-US" sz="1600" dirty="0" err="1">
                <a:solidFill>
                  <a:schemeClr val="bg1">
                    <a:lumMod val="65000"/>
                  </a:schemeClr>
                </a:solidFill>
                <a:latin typeface="Arial" charset="0"/>
                <a:cs typeface="+mn-cs"/>
              </a:rPr>
              <a:t>Manvelyan</a:t>
            </a:r>
            <a:r>
              <a:rPr lang="en-US" sz="1600" dirty="0">
                <a:solidFill>
                  <a:schemeClr val="bg1">
                    <a:lumMod val="65000"/>
                  </a:schemeClr>
                </a:solidFill>
                <a:latin typeface="Arial" charset="0"/>
                <a:cs typeface="+mn-cs"/>
              </a:rPr>
              <a:t>, http://www.surenmanvelyan.com/gallery/7116</a:t>
            </a:r>
          </a:p>
        </p:txBody>
      </p:sp>
      <p:pic>
        <p:nvPicPr>
          <p:cNvPr id="40963" name="Picture 2" descr="C:\Users\hays\Desktop\143 Computer Vision\slides\15\iguana_100183-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742950"/>
            <a:ext cx="65913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071094"/>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6519863"/>
            <a:ext cx="6324600" cy="338137"/>
          </a:xfrm>
          <a:prstGeom prst="rect">
            <a:avLst/>
          </a:prstGeom>
          <a:noFill/>
        </p:spPr>
        <p:txBody>
          <a:bodyPr>
            <a:spAutoFit/>
          </a:bodyPr>
          <a:lstStyle/>
          <a:p>
            <a:pPr>
              <a:defRPr/>
            </a:pPr>
            <a:r>
              <a:rPr lang="en-US" sz="1600" dirty="0">
                <a:solidFill>
                  <a:schemeClr val="bg1">
                    <a:lumMod val="65000"/>
                  </a:schemeClr>
                </a:solidFill>
                <a:latin typeface="Arial" charset="0"/>
                <a:cs typeface="+mn-cs"/>
              </a:rPr>
              <a:t>By </a:t>
            </a:r>
            <a:r>
              <a:rPr lang="en-US" sz="1600" dirty="0" err="1">
                <a:solidFill>
                  <a:schemeClr val="bg1">
                    <a:lumMod val="65000"/>
                  </a:schemeClr>
                </a:solidFill>
                <a:latin typeface="Arial" charset="0"/>
                <a:cs typeface="+mn-cs"/>
              </a:rPr>
              <a:t>Suren</a:t>
            </a:r>
            <a:r>
              <a:rPr lang="en-US" sz="1600" dirty="0">
                <a:solidFill>
                  <a:schemeClr val="bg1">
                    <a:lumMod val="65000"/>
                  </a:schemeClr>
                </a:solidFill>
                <a:latin typeface="Arial" charset="0"/>
                <a:cs typeface="+mn-cs"/>
              </a:rPr>
              <a:t> </a:t>
            </a:r>
            <a:r>
              <a:rPr lang="en-US" sz="1600" dirty="0" err="1">
                <a:solidFill>
                  <a:schemeClr val="bg1">
                    <a:lumMod val="65000"/>
                  </a:schemeClr>
                </a:solidFill>
                <a:latin typeface="Arial" charset="0"/>
                <a:cs typeface="+mn-cs"/>
              </a:rPr>
              <a:t>Manvelyan</a:t>
            </a:r>
            <a:r>
              <a:rPr lang="en-US" sz="1600" dirty="0">
                <a:solidFill>
                  <a:schemeClr val="bg1">
                    <a:lumMod val="65000"/>
                  </a:schemeClr>
                </a:solidFill>
                <a:latin typeface="Arial" charset="0"/>
                <a:cs typeface="+mn-cs"/>
              </a:rPr>
              <a:t>, http://www.surenmanvelyan.com/gallery/7116</a:t>
            </a:r>
          </a:p>
        </p:txBody>
      </p:sp>
      <p:pic>
        <p:nvPicPr>
          <p:cNvPr id="41987" name="Picture 2" descr="C:\Users\hays\Desktop\143 Computer Vision\slides\15\horse_100185-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938" y="671513"/>
            <a:ext cx="6080125"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18581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6519863"/>
            <a:ext cx="6324600" cy="338137"/>
          </a:xfrm>
          <a:prstGeom prst="rect">
            <a:avLst/>
          </a:prstGeom>
          <a:noFill/>
        </p:spPr>
        <p:txBody>
          <a:bodyPr>
            <a:spAutoFit/>
          </a:bodyPr>
          <a:lstStyle/>
          <a:p>
            <a:pPr>
              <a:defRPr/>
            </a:pPr>
            <a:r>
              <a:rPr lang="en-US" sz="1600" dirty="0">
                <a:solidFill>
                  <a:schemeClr val="bg1">
                    <a:lumMod val="65000"/>
                  </a:schemeClr>
                </a:solidFill>
                <a:latin typeface="Arial" charset="0"/>
                <a:cs typeface="+mn-cs"/>
              </a:rPr>
              <a:t>By </a:t>
            </a:r>
            <a:r>
              <a:rPr lang="en-US" sz="1600" dirty="0" err="1">
                <a:solidFill>
                  <a:schemeClr val="bg1">
                    <a:lumMod val="65000"/>
                  </a:schemeClr>
                </a:solidFill>
                <a:latin typeface="Arial" charset="0"/>
                <a:cs typeface="+mn-cs"/>
              </a:rPr>
              <a:t>Suren</a:t>
            </a:r>
            <a:r>
              <a:rPr lang="en-US" sz="1600" dirty="0">
                <a:solidFill>
                  <a:schemeClr val="bg1">
                    <a:lumMod val="65000"/>
                  </a:schemeClr>
                </a:solidFill>
                <a:latin typeface="Arial" charset="0"/>
                <a:cs typeface="+mn-cs"/>
              </a:rPr>
              <a:t> </a:t>
            </a:r>
            <a:r>
              <a:rPr lang="en-US" sz="1600" dirty="0" err="1">
                <a:solidFill>
                  <a:schemeClr val="bg1">
                    <a:lumMod val="65000"/>
                  </a:schemeClr>
                </a:solidFill>
                <a:latin typeface="Arial" charset="0"/>
                <a:cs typeface="+mn-cs"/>
              </a:rPr>
              <a:t>Manvelyan</a:t>
            </a:r>
            <a:r>
              <a:rPr lang="en-US" sz="1600" dirty="0">
                <a:solidFill>
                  <a:schemeClr val="bg1">
                    <a:lumMod val="65000"/>
                  </a:schemeClr>
                </a:solidFill>
                <a:latin typeface="Arial" charset="0"/>
                <a:cs typeface="+mn-cs"/>
              </a:rPr>
              <a:t>, http://www.surenmanvelyan.com/gallery/7116</a:t>
            </a:r>
          </a:p>
        </p:txBody>
      </p:sp>
      <p:pic>
        <p:nvPicPr>
          <p:cNvPr id="45059" name="Picture 2" descr="C:\Users\hays\Desktop\143 Computer Vision\slides\15\nylus_crocodile_98515-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819150"/>
            <a:ext cx="6667500"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0182883"/>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6519863"/>
            <a:ext cx="6324600" cy="338137"/>
          </a:xfrm>
          <a:prstGeom prst="rect">
            <a:avLst/>
          </a:prstGeom>
          <a:noFill/>
        </p:spPr>
        <p:txBody>
          <a:bodyPr>
            <a:spAutoFit/>
          </a:bodyPr>
          <a:lstStyle/>
          <a:p>
            <a:pPr>
              <a:defRPr/>
            </a:pPr>
            <a:r>
              <a:rPr lang="en-US" sz="1600" dirty="0">
                <a:solidFill>
                  <a:schemeClr val="bg1">
                    <a:lumMod val="65000"/>
                  </a:schemeClr>
                </a:solidFill>
                <a:latin typeface="Arial" charset="0"/>
                <a:cs typeface="+mn-cs"/>
              </a:rPr>
              <a:t>By </a:t>
            </a:r>
            <a:r>
              <a:rPr lang="en-US" sz="1600" dirty="0" err="1">
                <a:solidFill>
                  <a:schemeClr val="bg1">
                    <a:lumMod val="65000"/>
                  </a:schemeClr>
                </a:solidFill>
                <a:latin typeface="Arial" charset="0"/>
                <a:cs typeface="+mn-cs"/>
              </a:rPr>
              <a:t>Suren</a:t>
            </a:r>
            <a:r>
              <a:rPr lang="en-US" sz="1600" dirty="0">
                <a:solidFill>
                  <a:schemeClr val="bg1">
                    <a:lumMod val="65000"/>
                  </a:schemeClr>
                </a:solidFill>
                <a:latin typeface="Arial" charset="0"/>
                <a:cs typeface="+mn-cs"/>
              </a:rPr>
              <a:t> </a:t>
            </a:r>
            <a:r>
              <a:rPr lang="en-US" sz="1600" dirty="0" err="1">
                <a:solidFill>
                  <a:schemeClr val="bg1">
                    <a:lumMod val="65000"/>
                  </a:schemeClr>
                </a:solidFill>
                <a:latin typeface="Arial" charset="0"/>
                <a:cs typeface="+mn-cs"/>
              </a:rPr>
              <a:t>Manvelyan</a:t>
            </a:r>
            <a:r>
              <a:rPr lang="en-US" sz="1600" dirty="0">
                <a:solidFill>
                  <a:schemeClr val="bg1">
                    <a:lumMod val="65000"/>
                  </a:schemeClr>
                </a:solidFill>
                <a:latin typeface="Arial" charset="0"/>
                <a:cs typeface="+mn-cs"/>
              </a:rPr>
              <a:t>, http://www.surenmanvelyan.com/gallery/7116</a:t>
            </a:r>
          </a:p>
        </p:txBody>
      </p:sp>
      <p:pic>
        <p:nvPicPr>
          <p:cNvPr id="49155" name="Picture 2" descr="C:\Users\hays\Desktop\143 Computer Vision\slides\15\siam_cat_100180-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4250" y="552450"/>
            <a:ext cx="4635500" cy="575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071370"/>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6519863"/>
            <a:ext cx="6324600" cy="338137"/>
          </a:xfrm>
          <a:prstGeom prst="rect">
            <a:avLst/>
          </a:prstGeom>
          <a:noFill/>
        </p:spPr>
        <p:txBody>
          <a:bodyPr>
            <a:spAutoFit/>
          </a:bodyPr>
          <a:lstStyle/>
          <a:p>
            <a:pPr>
              <a:defRPr/>
            </a:pPr>
            <a:r>
              <a:rPr lang="en-US" sz="1600" dirty="0">
                <a:solidFill>
                  <a:schemeClr val="bg1">
                    <a:lumMod val="65000"/>
                  </a:schemeClr>
                </a:solidFill>
                <a:latin typeface="Arial" charset="0"/>
                <a:cs typeface="+mn-cs"/>
              </a:rPr>
              <a:t>By </a:t>
            </a:r>
            <a:r>
              <a:rPr lang="en-US" sz="1600" dirty="0" err="1">
                <a:solidFill>
                  <a:schemeClr val="bg1">
                    <a:lumMod val="65000"/>
                  </a:schemeClr>
                </a:solidFill>
                <a:latin typeface="Arial" charset="0"/>
                <a:cs typeface="+mn-cs"/>
              </a:rPr>
              <a:t>Suren</a:t>
            </a:r>
            <a:r>
              <a:rPr lang="en-US" sz="1600" dirty="0">
                <a:solidFill>
                  <a:schemeClr val="bg1">
                    <a:lumMod val="65000"/>
                  </a:schemeClr>
                </a:solidFill>
                <a:latin typeface="Arial" charset="0"/>
                <a:cs typeface="+mn-cs"/>
              </a:rPr>
              <a:t> </a:t>
            </a:r>
            <a:r>
              <a:rPr lang="en-US" sz="1600" dirty="0" err="1">
                <a:solidFill>
                  <a:schemeClr val="bg1">
                    <a:lumMod val="65000"/>
                  </a:schemeClr>
                </a:solidFill>
                <a:latin typeface="Arial" charset="0"/>
                <a:cs typeface="+mn-cs"/>
              </a:rPr>
              <a:t>Manvelyan</a:t>
            </a:r>
            <a:r>
              <a:rPr lang="en-US" sz="1600" dirty="0">
                <a:solidFill>
                  <a:schemeClr val="bg1">
                    <a:lumMod val="65000"/>
                  </a:schemeClr>
                </a:solidFill>
                <a:latin typeface="Arial" charset="0"/>
                <a:cs typeface="+mn-cs"/>
              </a:rPr>
              <a:t>, http://www.surenmanvelyan.com/gallery/7116</a:t>
            </a:r>
          </a:p>
        </p:txBody>
      </p:sp>
      <p:pic>
        <p:nvPicPr>
          <p:cNvPr id="47107" name="Picture 3" descr="C:\Users\hays\Desktop\143 Computer Vision\slides\15\fish_100182-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1788" y="679450"/>
            <a:ext cx="3400425"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141264"/>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6519863"/>
            <a:ext cx="6324600" cy="338137"/>
          </a:xfrm>
          <a:prstGeom prst="rect">
            <a:avLst/>
          </a:prstGeom>
          <a:noFill/>
        </p:spPr>
        <p:txBody>
          <a:bodyPr>
            <a:spAutoFit/>
          </a:bodyPr>
          <a:lstStyle/>
          <a:p>
            <a:pPr>
              <a:defRPr/>
            </a:pPr>
            <a:r>
              <a:rPr lang="en-US" sz="1600" dirty="0">
                <a:solidFill>
                  <a:schemeClr val="bg1">
                    <a:lumMod val="65000"/>
                  </a:schemeClr>
                </a:solidFill>
                <a:latin typeface="Arial" charset="0"/>
                <a:cs typeface="+mn-cs"/>
              </a:rPr>
              <a:t>By </a:t>
            </a:r>
            <a:r>
              <a:rPr lang="en-US" sz="1600" dirty="0" err="1">
                <a:solidFill>
                  <a:schemeClr val="bg1">
                    <a:lumMod val="65000"/>
                  </a:schemeClr>
                </a:solidFill>
                <a:latin typeface="Arial" charset="0"/>
                <a:cs typeface="+mn-cs"/>
              </a:rPr>
              <a:t>Suren</a:t>
            </a:r>
            <a:r>
              <a:rPr lang="en-US" sz="1600" dirty="0">
                <a:solidFill>
                  <a:schemeClr val="bg1">
                    <a:lumMod val="65000"/>
                  </a:schemeClr>
                </a:solidFill>
                <a:latin typeface="Arial" charset="0"/>
                <a:cs typeface="+mn-cs"/>
              </a:rPr>
              <a:t> </a:t>
            </a:r>
            <a:r>
              <a:rPr lang="en-US" sz="1600" dirty="0" err="1">
                <a:solidFill>
                  <a:schemeClr val="bg1">
                    <a:lumMod val="65000"/>
                  </a:schemeClr>
                </a:solidFill>
                <a:latin typeface="Arial" charset="0"/>
                <a:cs typeface="+mn-cs"/>
              </a:rPr>
              <a:t>Manvelyan</a:t>
            </a:r>
            <a:r>
              <a:rPr lang="en-US" sz="1600" dirty="0">
                <a:solidFill>
                  <a:schemeClr val="bg1">
                    <a:lumMod val="65000"/>
                  </a:schemeClr>
                </a:solidFill>
                <a:latin typeface="Arial" charset="0"/>
                <a:cs typeface="+mn-cs"/>
              </a:rPr>
              <a:t>, http://www.surenmanvelyan.com/gallery/7116</a:t>
            </a:r>
          </a:p>
        </p:txBody>
      </p:sp>
      <p:pic>
        <p:nvPicPr>
          <p:cNvPr id="44035" name="Picture 2" descr="C:\Users\hays\Desktop\143 Computer Vision\slides\15\husky_98510-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866775"/>
            <a:ext cx="6667500"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375552"/>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34400" y="6519863"/>
            <a:ext cx="609600" cy="338137"/>
          </a:xfrm>
          <a:prstGeom prst="rect">
            <a:avLst/>
          </a:prstGeom>
          <a:noFill/>
        </p:spPr>
        <p:txBody>
          <a:bodyPr wrap="square">
            <a:spAutoFit/>
          </a:bodyPr>
          <a:lstStyle/>
          <a:p>
            <a:pPr>
              <a:defRPr/>
            </a:pPr>
            <a:r>
              <a:rPr lang="en-US" sz="1600" dirty="0">
                <a:solidFill>
                  <a:srgbClr val="FFFFFF">
                    <a:lumMod val="65000"/>
                  </a:srgbClr>
                </a:solidFill>
                <a:latin typeface="Arial" charset="0"/>
              </a:rPr>
              <a:t>Indy</a:t>
            </a:r>
          </a:p>
        </p:txBody>
      </p:sp>
      <p:pic>
        <p:nvPicPr>
          <p:cNvPr id="5"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81200" y="0"/>
            <a:ext cx="5100794" cy="9071771"/>
          </a:xfrm>
        </p:spPr>
      </p:pic>
    </p:spTree>
    <p:extLst>
      <p:ext uri="{BB962C8B-B14F-4D97-AF65-F5344CB8AC3E}">
        <p14:creationId xmlns:p14="http://schemas.microsoft.com/office/powerpoint/2010/main" val="56243739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4000" y="-1"/>
            <a:ext cx="12192000" cy="6858001"/>
          </a:xfrm>
        </p:spPr>
      </p:pic>
      <p:sp>
        <p:nvSpPr>
          <p:cNvPr id="4" name="TextBox 3"/>
          <p:cNvSpPr txBox="1"/>
          <p:nvPr/>
        </p:nvSpPr>
        <p:spPr>
          <a:xfrm>
            <a:off x="8534400" y="6519863"/>
            <a:ext cx="609600" cy="338137"/>
          </a:xfrm>
          <a:prstGeom prst="rect">
            <a:avLst/>
          </a:prstGeom>
          <a:noFill/>
        </p:spPr>
        <p:txBody>
          <a:bodyPr wrap="square">
            <a:spAutoFit/>
          </a:bodyPr>
          <a:lstStyle/>
          <a:p>
            <a:pPr>
              <a:defRPr/>
            </a:pPr>
            <a:r>
              <a:rPr lang="en-US" sz="1600" dirty="0">
                <a:solidFill>
                  <a:srgbClr val="FFFFFF">
                    <a:lumMod val="65000"/>
                  </a:srgbClr>
                </a:solidFill>
                <a:latin typeface="Arial" charset="0"/>
              </a:rPr>
              <a:t>Indy</a:t>
            </a:r>
          </a:p>
        </p:txBody>
      </p:sp>
    </p:spTree>
    <p:extLst>
      <p:ext uri="{BB962C8B-B14F-4D97-AF65-F5344CB8AC3E}">
        <p14:creationId xmlns:p14="http://schemas.microsoft.com/office/powerpoint/2010/main" val="989145705"/>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8056" t="21111" r="2223" b="8222"/>
          <a:stretch/>
        </p:blipFill>
        <p:spPr>
          <a:xfrm>
            <a:off x="0" y="762000"/>
            <a:ext cx="9144000" cy="5065839"/>
          </a:xfrm>
          <a:prstGeom prst="rect">
            <a:avLst/>
          </a:prstGeom>
        </p:spPr>
      </p:pic>
    </p:spTree>
    <p:extLst>
      <p:ext uri="{BB962C8B-B14F-4D97-AF65-F5344CB8AC3E}">
        <p14:creationId xmlns:p14="http://schemas.microsoft.com/office/powerpoint/2010/main" val="1674089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4E5415-EDAA-49B9-8419-47F13E7853E2}"/>
              </a:ext>
            </a:extLst>
          </p:cNvPr>
          <p:cNvSpPr>
            <a:spLocks noGrp="1"/>
          </p:cNvSpPr>
          <p:nvPr>
            <p:ph idx="1"/>
          </p:nvPr>
        </p:nvSpPr>
        <p:spPr>
          <a:xfrm>
            <a:off x="228600" y="990600"/>
            <a:ext cx="8839200" cy="5135563"/>
          </a:xfrm>
        </p:spPr>
        <p:txBody>
          <a:bodyPr/>
          <a:lstStyle/>
          <a:p>
            <a:pPr marL="0" indent="0">
              <a:buNone/>
            </a:pPr>
            <a:r>
              <a:rPr lang="en-US" dirty="0"/>
              <a:t>Project 4 is training and fine-tuning CNNs.</a:t>
            </a:r>
          </a:p>
          <a:p>
            <a:pPr marL="0" indent="0">
              <a:buNone/>
            </a:pPr>
            <a:r>
              <a:rPr lang="en-US" dirty="0"/>
              <a:t>MATLAB can do this, but it’s not a common practice.</a:t>
            </a:r>
          </a:p>
          <a:p>
            <a:pPr marL="0" indent="0">
              <a:buNone/>
            </a:pPr>
            <a:endParaRPr lang="en-US" dirty="0"/>
          </a:p>
          <a:p>
            <a:pPr marL="0" indent="0">
              <a:buNone/>
            </a:pPr>
            <a:r>
              <a:rPr lang="en-US" dirty="0"/>
              <a:t>For more real-world experience, we will use </a:t>
            </a:r>
            <a:r>
              <a:rPr lang="en-US" dirty="0" err="1"/>
              <a:t>TensorFlow</a:t>
            </a:r>
            <a:r>
              <a:rPr lang="en-US" dirty="0"/>
              <a:t> – a Python package.</a:t>
            </a:r>
          </a:p>
          <a:p>
            <a:pPr marL="0" indent="0">
              <a:buNone/>
            </a:pPr>
            <a:endParaRPr lang="en-US" dirty="0"/>
          </a:p>
          <a:p>
            <a:pPr marL="0" indent="0" algn="ctr">
              <a:buNone/>
            </a:pPr>
            <a:r>
              <a:rPr lang="en-US" i="1" dirty="0"/>
              <a:t>So…how’s your Python?</a:t>
            </a:r>
          </a:p>
        </p:txBody>
      </p:sp>
    </p:spTree>
    <p:extLst>
      <p:ext uri="{BB962C8B-B14F-4D97-AF65-F5344CB8AC3E}">
        <p14:creationId xmlns:p14="http://schemas.microsoft.com/office/powerpoint/2010/main" val="1240676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152400" y="0"/>
            <a:ext cx="8763000" cy="1143000"/>
          </a:xfrm>
          <a:solidFill>
            <a:schemeClr val="bg1">
              <a:alpha val="20000"/>
            </a:schemeClr>
          </a:solidFill>
        </p:spPr>
        <p:txBody>
          <a:bodyPr/>
          <a:lstStyle/>
          <a:p>
            <a:pPr eaLnBrk="1" hangingPunct="1"/>
            <a:r>
              <a:rPr lang="en-US" altLang="en-US" dirty="0"/>
              <a:t>Opportunities of Scale</a:t>
            </a:r>
          </a:p>
        </p:txBody>
      </p:sp>
      <p:sp>
        <p:nvSpPr>
          <p:cNvPr id="4100" name="TextBox 6"/>
          <p:cNvSpPr txBox="1">
            <a:spLocks noChangeArrowheads="1"/>
          </p:cNvSpPr>
          <p:nvPr/>
        </p:nvSpPr>
        <p:spPr bwMode="auto">
          <a:xfrm flipH="1">
            <a:off x="0" y="6550025"/>
            <a:ext cx="6019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Many slides from James Hays, Alyosha Efros, and Derek Hoiem</a:t>
            </a:r>
          </a:p>
        </p:txBody>
      </p:sp>
      <p:sp>
        <p:nvSpPr>
          <p:cNvPr id="9" name="TextBox 8"/>
          <p:cNvSpPr txBox="1"/>
          <p:nvPr/>
        </p:nvSpPr>
        <p:spPr>
          <a:xfrm flipH="1">
            <a:off x="6248400" y="6550025"/>
            <a:ext cx="2895600" cy="307975"/>
          </a:xfrm>
          <a:prstGeom prst="rect">
            <a:avLst/>
          </a:prstGeom>
          <a:noFill/>
        </p:spPr>
        <p:txBody>
          <a:bodyPr>
            <a:spAutoFit/>
          </a:bodyPr>
          <a:lstStyle/>
          <a:p>
            <a:pPr algn="r">
              <a:defRPr/>
            </a:pPr>
            <a:r>
              <a:rPr lang="en-US" sz="1400" dirty="0">
                <a:solidFill>
                  <a:schemeClr val="bg1">
                    <a:lumMod val="50000"/>
                  </a:schemeClr>
                </a:solidFill>
                <a:latin typeface="Arial" charset="0"/>
              </a:rPr>
              <a:t>Graphic from Antonio Torralba</a:t>
            </a:r>
          </a:p>
        </p:txBody>
      </p:sp>
      <p:pic>
        <p:nvPicPr>
          <p:cNvPr id="4102" name="Picture 2" descr="http://people.csail.mit.edu/torralba/LabelMeArt/posterLabel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963" y="990600"/>
            <a:ext cx="7539037"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061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a:t>General Principal</a:t>
            </a:r>
          </a:p>
        </p:txBody>
      </p:sp>
      <p:grpSp>
        <p:nvGrpSpPr>
          <p:cNvPr id="6147" name="Group 18"/>
          <p:cNvGrpSpPr>
            <a:grpSpLocks noChangeAspect="1"/>
          </p:cNvGrpSpPr>
          <p:nvPr/>
        </p:nvGrpSpPr>
        <p:grpSpPr bwMode="auto">
          <a:xfrm>
            <a:off x="685800" y="1143000"/>
            <a:ext cx="7696200" cy="4154488"/>
            <a:chOff x="304800" y="1981200"/>
            <a:chExt cx="8610600" cy="4648200"/>
          </a:xfrm>
        </p:grpSpPr>
        <p:sp>
          <p:nvSpPr>
            <p:cNvPr id="4" name="Rounded Rectangle 3"/>
            <p:cNvSpPr/>
            <p:nvPr/>
          </p:nvSpPr>
          <p:spPr>
            <a:xfrm>
              <a:off x="304800" y="3352392"/>
              <a:ext cx="1523906" cy="1296594"/>
            </a:xfrm>
            <a:prstGeom prst="roundRect">
              <a:avLst/>
            </a:prstGeom>
            <a:solidFill>
              <a:schemeClr val="accent1">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Input Image</a:t>
              </a:r>
            </a:p>
          </p:txBody>
        </p:sp>
        <p:sp>
          <p:nvSpPr>
            <p:cNvPr id="8" name="Rounded Rectangle 7"/>
            <p:cNvSpPr/>
            <p:nvPr/>
          </p:nvSpPr>
          <p:spPr>
            <a:xfrm>
              <a:off x="2718539" y="3048670"/>
              <a:ext cx="2209486" cy="1142068"/>
            </a:xfrm>
            <a:prstGeom prst="roundRect">
              <a:avLst/>
            </a:prstGeom>
            <a:solidFill>
              <a:schemeClr val="accent1">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Images</a:t>
              </a:r>
            </a:p>
          </p:txBody>
        </p:sp>
        <p:sp>
          <p:nvSpPr>
            <p:cNvPr id="9" name="Rounded Rectangle 8"/>
            <p:cNvSpPr/>
            <p:nvPr/>
          </p:nvSpPr>
          <p:spPr>
            <a:xfrm>
              <a:off x="2718539" y="4496236"/>
              <a:ext cx="2133112" cy="1142069"/>
            </a:xfrm>
            <a:prstGeom prst="roundRect">
              <a:avLst/>
            </a:prstGeom>
            <a:solidFill>
              <a:schemeClr val="accent1">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Associated Info</a:t>
              </a:r>
            </a:p>
          </p:txBody>
        </p:sp>
        <p:sp>
          <p:nvSpPr>
            <p:cNvPr id="10" name="Rounded Rectangle 9"/>
            <p:cNvSpPr/>
            <p:nvPr/>
          </p:nvSpPr>
          <p:spPr>
            <a:xfrm>
              <a:off x="2514286" y="1981200"/>
              <a:ext cx="2580694" cy="380985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6153" name="TextBox 10"/>
            <p:cNvSpPr txBox="1">
              <a:spLocks noChangeArrowheads="1"/>
            </p:cNvSpPr>
            <p:nvPr/>
          </p:nvSpPr>
          <p:spPr bwMode="auto">
            <a:xfrm>
              <a:off x="2566359" y="2286000"/>
              <a:ext cx="23839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latin typeface="Arial" panose="020B0604020202020204" pitchFamily="34" charset="0"/>
                </a:rPr>
                <a:t>Huge Dataset</a:t>
              </a:r>
            </a:p>
          </p:txBody>
        </p:sp>
        <p:sp>
          <p:nvSpPr>
            <p:cNvPr id="12" name="Rounded Rectangle 11"/>
            <p:cNvSpPr/>
            <p:nvPr/>
          </p:nvSpPr>
          <p:spPr>
            <a:xfrm>
              <a:off x="6705914" y="3125044"/>
              <a:ext cx="2209486" cy="1904039"/>
            </a:xfrm>
            <a:prstGeom prst="roundRect">
              <a:avLst/>
            </a:prstGeom>
            <a:solidFill>
              <a:schemeClr val="accent1">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Info from Most Similar Images</a:t>
              </a:r>
            </a:p>
          </p:txBody>
        </p:sp>
        <p:sp>
          <p:nvSpPr>
            <p:cNvPr id="14" name="Plus 13"/>
            <p:cNvSpPr/>
            <p:nvPr/>
          </p:nvSpPr>
          <p:spPr>
            <a:xfrm>
              <a:off x="1905079" y="3734266"/>
              <a:ext cx="456461" cy="53284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5" name="Right Arrow 14"/>
            <p:cNvSpPr/>
            <p:nvPr/>
          </p:nvSpPr>
          <p:spPr>
            <a:xfrm>
              <a:off x="5182009" y="3810640"/>
              <a:ext cx="1294788" cy="3108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6" name="TextBox 15"/>
            <p:cNvSpPr txBox="1"/>
            <p:nvPr/>
          </p:nvSpPr>
          <p:spPr>
            <a:xfrm>
              <a:off x="5164248" y="3023804"/>
              <a:ext cx="1289459" cy="792165"/>
            </a:xfrm>
            <a:prstGeom prst="rect">
              <a:avLst/>
            </a:prstGeom>
            <a:noFill/>
          </p:spPr>
          <p:txBody>
            <a:bodyPr wrap="none">
              <a:spAutoFit/>
            </a:bodyPr>
            <a:lstStyle/>
            <a:p>
              <a:pPr algn="ctr">
                <a:defRPr/>
              </a:pPr>
              <a:r>
                <a:rPr lang="en-US" sz="2000" dirty="0">
                  <a:latin typeface="+mn-lt"/>
                </a:rPr>
                <a:t>image</a:t>
              </a:r>
            </a:p>
            <a:p>
              <a:pPr algn="ctr">
                <a:defRPr/>
              </a:pPr>
              <a:r>
                <a:rPr lang="en-US" sz="2000" dirty="0">
                  <a:latin typeface="+mn-lt"/>
                </a:rPr>
                <a:t>matching</a:t>
              </a:r>
            </a:p>
          </p:txBody>
        </p:sp>
        <p:sp>
          <p:nvSpPr>
            <p:cNvPr id="17" name="Curved Up Arrow 16"/>
            <p:cNvSpPr/>
            <p:nvPr/>
          </p:nvSpPr>
          <p:spPr>
            <a:xfrm flipH="1">
              <a:off x="914008" y="5181833"/>
              <a:ext cx="6933949" cy="144756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solidFill>
                  <a:schemeClr val="tx1"/>
                </a:solidFill>
              </a:endParaRPr>
            </a:p>
          </p:txBody>
        </p:sp>
      </p:grpSp>
      <p:sp>
        <p:nvSpPr>
          <p:cNvPr id="18" name="TextBox 17"/>
          <p:cNvSpPr txBox="1"/>
          <p:nvPr/>
        </p:nvSpPr>
        <p:spPr>
          <a:xfrm>
            <a:off x="228600" y="5715000"/>
            <a:ext cx="8686800" cy="830263"/>
          </a:xfrm>
          <a:prstGeom prst="rect">
            <a:avLst/>
          </a:prstGeom>
          <a:noFill/>
        </p:spPr>
        <p:txBody>
          <a:bodyPr>
            <a:spAutoFit/>
          </a:bodyPr>
          <a:lstStyle/>
          <a:p>
            <a:pPr>
              <a:defRPr/>
            </a:pPr>
            <a:r>
              <a:rPr lang="en-US" sz="2400" dirty="0">
                <a:latin typeface="+mn-lt"/>
              </a:rPr>
              <a:t>Hopefully,  If you have enough images, the dataset will contain very similar images that you can find with simple matching methods. </a:t>
            </a:r>
          </a:p>
        </p:txBody>
      </p:sp>
      <p:sp>
        <p:nvSpPr>
          <p:cNvPr id="2" name="TextBox 1">
            <a:extLst>
              <a:ext uri="{FF2B5EF4-FFF2-40B4-BE49-F238E27FC236}">
                <a16:creationId xmlns:a16="http://schemas.microsoft.com/office/drawing/2014/main" id="{96BE5311-A29B-4978-81DC-466F7466C241}"/>
              </a:ext>
            </a:extLst>
          </p:cNvPr>
          <p:cNvSpPr txBox="1"/>
          <p:nvPr/>
        </p:nvSpPr>
        <p:spPr>
          <a:xfrm>
            <a:off x="3733800" y="4900067"/>
            <a:ext cx="1346200" cy="369332"/>
          </a:xfrm>
          <a:prstGeom prst="rect">
            <a:avLst/>
          </a:prstGeom>
          <a:noFill/>
        </p:spPr>
        <p:txBody>
          <a:bodyPr wrap="square" rtlCol="0">
            <a:spAutoFit/>
          </a:bodyPr>
          <a:lstStyle/>
          <a:p>
            <a:r>
              <a:rPr lang="en-US" dirty="0"/>
              <a:t>Application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teaser_inp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9080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4"/>
          <p:cNvSpPr txBox="1">
            <a:spLocks noChangeArrowheads="1"/>
          </p:cNvSpPr>
          <p:nvPr/>
        </p:nvSpPr>
        <p:spPr bwMode="auto">
          <a:xfrm>
            <a:off x="4953000" y="6019800"/>
            <a:ext cx="281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400">
                <a:solidFill>
                  <a:srgbClr val="000000"/>
                </a:solidFill>
              </a:rPr>
              <a:t>… 200 total</a:t>
            </a:r>
          </a:p>
        </p:txBody>
      </p:sp>
      <p:pic>
        <p:nvPicPr>
          <p:cNvPr id="7172" name="Picture 2" descr="E:\presentations\Siggraph 2007\images\montages\IMG_0681_mask.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047750"/>
            <a:ext cx="6370638"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8674" name="Picture 2" descr="0007_landscape_00084_132090349_27e120a56c_1_11254121@N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8677" name="Picture 5" descr="0007_landscape_00084_132090349_27e120a56c_1_11254121@N00"/>
          <p:cNvPicPr>
            <a:picLocks noChangeAspect="1" noChangeArrowheads="1"/>
          </p:cNvPicPr>
          <p:nvPr/>
        </p:nvPicPr>
        <p:blipFill>
          <a:blip r:embed="rId3">
            <a:extLst>
              <a:ext uri="{28A0092B-C50C-407E-A947-70E740481C1C}">
                <a14:useLocalDpi xmlns:a14="http://schemas.microsoft.com/office/drawing/2010/main" val="0"/>
              </a:ext>
            </a:extLst>
          </a:blip>
          <a:srcRect l="4861" t="13704" r="17084" b="7964"/>
          <a:stretch>
            <a:fillRect/>
          </a:stretch>
        </p:blipFill>
        <p:spPr bwMode="auto">
          <a:xfrm>
            <a:off x="444500" y="939800"/>
            <a:ext cx="71374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3" descr="IMG_0681_mask_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0" y="942975"/>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8676" name="Picture 4" descr="teaser_outpu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946150"/>
            <a:ext cx="714375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8678" name="Text Box 6"/>
          <p:cNvSpPr txBox="1">
            <a:spLocks noChangeArrowheads="1"/>
          </p:cNvSpPr>
          <p:nvPr/>
        </p:nvSpPr>
        <p:spPr bwMode="auto">
          <a:xfrm>
            <a:off x="1524000" y="6338888"/>
            <a:ext cx="4876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rgbClr val="000000"/>
                </a:solidFill>
              </a:rPr>
              <a:t>Graph cut + Poisson blending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68674"/>
                                        </p:tgtEl>
                                        <p:attrNameLst>
                                          <p:attrName>style.visibility</p:attrName>
                                        </p:attrNameLst>
                                      </p:cBhvr>
                                      <p:to>
                                        <p:strVal val="visible"/>
                                      </p:to>
                                    </p:set>
                                    <p:animEffect transition="in" filter="fade">
                                      <p:cBhvr>
                                        <p:cTn id="7" dur="1000"/>
                                        <p:tgtEl>
                                          <p:spTgt spid="668674"/>
                                        </p:tgtEl>
                                      </p:cBhvr>
                                    </p:animEffect>
                                  </p:childTnLst>
                                </p:cTn>
                              </p:par>
                            </p:childTnLst>
                          </p:cTn>
                        </p:par>
                        <p:par>
                          <p:cTn id="8" fill="hold" nodeType="afterGroup">
                            <p:stCondLst>
                              <p:cond delay="1000"/>
                            </p:stCondLst>
                            <p:childTnLst>
                              <p:par>
                                <p:cTn id="9" presetID="1" presetClass="entr" presetSubtype="0" fill="hold" nodeType="afterEffect">
                                  <p:stCondLst>
                                    <p:cond delay="0"/>
                                  </p:stCondLst>
                                  <p:childTnLst>
                                    <p:set>
                                      <p:cBhvr>
                                        <p:cTn id="10" dur="1" fill="hold">
                                          <p:stCondLst>
                                            <p:cond delay="0"/>
                                          </p:stCondLst>
                                        </p:cTn>
                                        <p:tgtEl>
                                          <p:spTgt spid="668677"/>
                                        </p:tgtEl>
                                        <p:attrNameLst>
                                          <p:attrName>style.visibility</p:attrName>
                                        </p:attrNameLst>
                                      </p:cBhvr>
                                      <p:to>
                                        <p:strVal val="visible"/>
                                      </p:to>
                                    </p:set>
                                  </p:childTnLst>
                                </p:cTn>
                              </p:par>
                            </p:childTnLst>
                          </p:cTn>
                        </p:par>
                        <p:par>
                          <p:cTn id="11" fill="hold" nodeType="afterGroup">
                            <p:stCondLst>
                              <p:cond delay="1000"/>
                            </p:stCondLst>
                            <p:childTnLst>
                              <p:par>
                                <p:cTn id="12" presetID="10" presetClass="exit" presetSubtype="0" fill="hold" nodeType="afterEffect">
                                  <p:stCondLst>
                                    <p:cond delay="1000"/>
                                  </p:stCondLst>
                                  <p:childTnLst>
                                    <p:animEffect transition="out" filter="fade">
                                      <p:cBhvr>
                                        <p:cTn id="13" dur="1000"/>
                                        <p:tgtEl>
                                          <p:spTgt spid="668674"/>
                                        </p:tgtEl>
                                      </p:cBhvr>
                                    </p:animEffect>
                                    <p:set>
                                      <p:cBhvr>
                                        <p:cTn id="14" dur="1" fill="hold">
                                          <p:stCondLst>
                                            <p:cond delay="999"/>
                                          </p:stCondLst>
                                        </p:cTn>
                                        <p:tgtEl>
                                          <p:spTgt spid="668674"/>
                                        </p:tgtEl>
                                        <p:attrNameLst>
                                          <p:attrName>style.visibility</p:attrName>
                                        </p:attrNameLst>
                                      </p:cBhvr>
                                      <p:to>
                                        <p:strVal val="hidden"/>
                                      </p:to>
                                    </p:set>
                                  </p:childTnLst>
                                </p:cTn>
                              </p:par>
                              <p:par>
                                <p:cTn id="15" presetID="10" presetClass="entr" presetSubtype="0" fill="hold" grpId="0" nodeType="withEffect">
                                  <p:stCondLst>
                                    <p:cond delay="1000"/>
                                  </p:stCondLst>
                                  <p:childTnLst>
                                    <p:set>
                                      <p:cBhvr>
                                        <p:cTn id="16" dur="1" fill="hold">
                                          <p:stCondLst>
                                            <p:cond delay="0"/>
                                          </p:stCondLst>
                                        </p:cTn>
                                        <p:tgtEl>
                                          <p:spTgt spid="668678"/>
                                        </p:tgtEl>
                                        <p:attrNameLst>
                                          <p:attrName>style.visibility</p:attrName>
                                        </p:attrNameLst>
                                      </p:cBhvr>
                                      <p:to>
                                        <p:strVal val="visible"/>
                                      </p:to>
                                    </p:set>
                                    <p:animEffect transition="in" filter="fade">
                                      <p:cBhvr>
                                        <p:cTn id="17" dur="1000"/>
                                        <p:tgtEl>
                                          <p:spTgt spid="6686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68676"/>
                                        </p:tgtEl>
                                        <p:attrNameLst>
                                          <p:attrName>style.visibility</p:attrName>
                                        </p:attrNameLst>
                                      </p:cBhvr>
                                      <p:to>
                                        <p:strVal val="visible"/>
                                      </p:to>
                                    </p:set>
                                    <p:animEffect transition="in" filter="fade">
                                      <p:cBhvr>
                                        <p:cTn id="22" dur="1000"/>
                                        <p:tgtEl>
                                          <p:spTgt spid="66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86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a:xfrm>
            <a:off x="609600" y="274638"/>
            <a:ext cx="7924800" cy="1143000"/>
          </a:xfrm>
        </p:spPr>
        <p:txBody>
          <a:bodyPr/>
          <a:lstStyle/>
          <a:p>
            <a:pPr algn="ctr" eaLnBrk="1" hangingPunct="1"/>
            <a:r>
              <a:rPr lang="en-US" altLang="en-US" sz="4000" dirty="0"/>
              <a:t>How much can an image tell about its geographic location?</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1113" y="1524000"/>
            <a:ext cx="404177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906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5410200" y="6476999"/>
            <a:ext cx="3733800" cy="381000"/>
          </a:xfrm>
        </p:spPr>
        <p:txBody>
          <a:bodyPr/>
          <a:lstStyle/>
          <a:p>
            <a:pPr eaLnBrk="1" hangingPunct="1"/>
            <a:r>
              <a:rPr lang="en-US" altLang="en-US" sz="2000" dirty="0">
                <a:solidFill>
                  <a:schemeClr val="bg1">
                    <a:lumMod val="50000"/>
                  </a:schemeClr>
                </a:solidFill>
                <a:hlinkClick r:id="rId2"/>
              </a:rPr>
              <a:t>im2gps</a:t>
            </a:r>
            <a:r>
              <a:rPr lang="en-US" altLang="en-US" sz="2000" dirty="0">
                <a:solidFill>
                  <a:schemeClr val="bg1">
                    <a:lumMod val="50000"/>
                  </a:schemeClr>
                </a:solidFill>
              </a:rPr>
              <a:t> (Hays &amp; </a:t>
            </a:r>
            <a:r>
              <a:rPr lang="en-US" altLang="en-US" sz="2000" dirty="0" err="1">
                <a:solidFill>
                  <a:schemeClr val="bg1">
                    <a:lumMod val="50000"/>
                  </a:schemeClr>
                </a:solidFill>
              </a:rPr>
              <a:t>Efros</a:t>
            </a:r>
            <a:r>
              <a:rPr lang="en-US" altLang="en-US" sz="2000" dirty="0">
                <a:solidFill>
                  <a:schemeClr val="bg1">
                    <a:lumMod val="50000"/>
                  </a:schemeClr>
                </a:solidFill>
              </a:rPr>
              <a:t>, CVPR 2008)</a:t>
            </a:r>
          </a:p>
        </p:txBody>
      </p:sp>
      <p:pic>
        <p:nvPicPr>
          <p:cNvPr id="55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91440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 Box 4"/>
          <p:cNvSpPr txBox="1">
            <a:spLocks noChangeArrowheads="1"/>
          </p:cNvSpPr>
          <p:nvPr/>
        </p:nvSpPr>
        <p:spPr bwMode="auto">
          <a:xfrm>
            <a:off x="1821203" y="4967286"/>
            <a:ext cx="55927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dirty="0">
                <a:solidFill>
                  <a:prstClr val="black"/>
                </a:solidFill>
                <a:latin typeface="Arial" panose="020B0604020202020204" pitchFamily="34" charset="0"/>
              </a:rPr>
              <a:t>6 million geo-tagged Flickr images</a:t>
            </a:r>
            <a:endParaRPr lang="ru-RU" altLang="en-US" dirty="0">
              <a:solidFill>
                <a:prstClr val="black"/>
              </a:solidFill>
              <a:latin typeface="Arial" panose="020B0604020202020204" pitchFamily="34" charset="0"/>
            </a:endParaRPr>
          </a:p>
        </p:txBody>
      </p:sp>
      <p:sp>
        <p:nvSpPr>
          <p:cNvPr id="55301" name="TextBox 2"/>
          <p:cNvSpPr txBox="1">
            <a:spLocks noChangeArrowheads="1"/>
          </p:cNvSpPr>
          <p:nvPr/>
        </p:nvSpPr>
        <p:spPr bwMode="auto">
          <a:xfrm>
            <a:off x="1564821" y="5706750"/>
            <a:ext cx="6105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solidFill>
                  <a:prstClr val="black"/>
                </a:solidFill>
                <a:latin typeface="Arial" panose="020B0604020202020204" pitchFamily="34" charset="0"/>
                <a:hlinkClick r:id="rId4"/>
              </a:rPr>
              <a:t>http://graphics.cs.cmu.edu/projects/im2gps/</a:t>
            </a:r>
            <a:endParaRPr lang="en-US" altLang="en-US" sz="2400" dirty="0">
              <a:solidFill>
                <a:prstClr val="black"/>
              </a:solidFill>
              <a:latin typeface="Arial" panose="020B0604020202020204" pitchFamily="34" charset="0"/>
            </a:endParaRPr>
          </a:p>
        </p:txBody>
      </p:sp>
      <p:sp>
        <p:nvSpPr>
          <p:cNvPr id="6" name="Title 1"/>
          <p:cNvSpPr txBox="1">
            <a:spLocks/>
          </p:cNvSpPr>
          <p:nvPr/>
        </p:nvSpPr>
        <p:spPr bwMode="auto">
          <a:xfrm>
            <a:off x="609600" y="274638"/>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a:lstStyle>
          <a:p>
            <a:pPr algn="ctr" eaLnBrk="1" hangingPunct="1"/>
            <a:r>
              <a:rPr lang="en-US" altLang="en-US" sz="4000"/>
              <a:t>How much can an image tell about its geographic location?</a:t>
            </a:r>
            <a:endParaRPr lang="en-US" altLang="en-US" sz="4000" dirty="0"/>
          </a:p>
        </p:txBody>
      </p:sp>
    </p:spTree>
    <p:extLst>
      <p:ext uri="{BB962C8B-B14F-4D97-AF65-F5344CB8AC3E}">
        <p14:creationId xmlns:p14="http://schemas.microsoft.com/office/powerpoint/2010/main" val="3907883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8850"/>
            <a:ext cx="91440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1"/>
          <p:cNvSpPr txBox="1">
            <a:spLocks noChangeArrowheads="1"/>
          </p:cNvSpPr>
          <p:nvPr/>
        </p:nvSpPr>
        <p:spPr bwMode="auto">
          <a:xfrm>
            <a:off x="228600" y="228600"/>
            <a:ext cx="868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solidFill>
                  <a:prstClr val="black"/>
                </a:solidFill>
                <a:latin typeface="Arial" panose="020B0604020202020204" pitchFamily="34" charset="0"/>
              </a:rPr>
              <a:t>Nearest Neighbors according to gist + bag of SIFT + color histogram + a few others</a:t>
            </a:r>
          </a:p>
        </p:txBody>
      </p:sp>
    </p:spTree>
    <p:extLst>
      <p:ext uri="{BB962C8B-B14F-4D97-AF65-F5344CB8AC3E}">
        <p14:creationId xmlns:p14="http://schemas.microsoft.com/office/powerpoint/2010/main" val="4074436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3463"/>
            <a:ext cx="91440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904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idx="4294967295"/>
          </p:nvPr>
        </p:nvSpPr>
        <p:spPr/>
        <p:txBody>
          <a:bodyPr/>
          <a:lstStyle/>
          <a:p>
            <a:pPr eaLnBrk="1" hangingPunct="1"/>
            <a:r>
              <a:rPr lang="en-US" altLang="en-US"/>
              <a:t>Im2gps</a:t>
            </a:r>
          </a:p>
        </p:txBody>
      </p:sp>
      <p:pic>
        <p:nvPicPr>
          <p:cNvPr id="593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388" y="1371600"/>
            <a:ext cx="675322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110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idx="4294967295"/>
          </p:nvPr>
        </p:nvSpPr>
        <p:spPr/>
        <p:txBody>
          <a:bodyPr/>
          <a:lstStyle/>
          <a:p>
            <a:pPr eaLnBrk="1" hangingPunct="1"/>
            <a:r>
              <a:rPr lang="en-US" altLang="en-US"/>
              <a:t>Example Scene Matches</a:t>
            </a:r>
          </a:p>
        </p:txBody>
      </p:sp>
      <p:pic>
        <p:nvPicPr>
          <p:cNvPr id="604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9144000" cy="47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922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idx="4294967295"/>
          </p:nvPr>
        </p:nvSpPr>
        <p:spPr/>
        <p:txBody>
          <a:bodyPr/>
          <a:lstStyle/>
          <a:p>
            <a:pPr eaLnBrk="1" hangingPunct="1"/>
            <a:r>
              <a:rPr lang="en-US" altLang="en-US"/>
              <a:t>Voting Scheme</a:t>
            </a:r>
          </a:p>
        </p:txBody>
      </p:sp>
      <p:pic>
        <p:nvPicPr>
          <p:cNvPr id="614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6250"/>
            <a:ext cx="9144000"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904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idx="4294967295"/>
          </p:nvPr>
        </p:nvSpPr>
        <p:spPr/>
        <p:txBody>
          <a:bodyPr/>
          <a:lstStyle/>
          <a:p>
            <a:pPr eaLnBrk="1" hangingPunct="1"/>
            <a:r>
              <a:rPr lang="en-US" altLang="en-US"/>
              <a:t>im2gps</a:t>
            </a:r>
          </a:p>
        </p:txBody>
      </p:sp>
      <p:pic>
        <p:nvPicPr>
          <p:cNvPr id="624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963" y="1371600"/>
            <a:ext cx="6696075" cy="517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097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4900"/>
            <a:ext cx="91440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488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9825"/>
            <a:ext cx="9144000"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207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a:t>Effect of Dataset Size</a:t>
            </a:r>
          </a:p>
        </p:txBody>
      </p:sp>
      <p:pic>
        <p:nvPicPr>
          <p:cNvPr id="655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1600200"/>
            <a:ext cx="76962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524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a:extLst>
              <a:ext uri="{28A0092B-C50C-407E-A947-70E740481C1C}">
                <a14:useLocalDpi xmlns:a14="http://schemas.microsoft.com/office/drawing/2010/main" val="0"/>
              </a:ext>
            </a:extLst>
          </a:blip>
          <a:srcRect l="5238" t="19048" r="5238" b="19238"/>
          <a:stretch>
            <a:fillRect/>
          </a:stretch>
        </p:blipFill>
        <p:spPr bwMode="auto">
          <a:xfrm>
            <a:off x="0" y="1774825"/>
            <a:ext cx="91440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itle 1"/>
          <p:cNvSpPr>
            <a:spLocks noGrp="1"/>
          </p:cNvSpPr>
          <p:nvPr>
            <p:ph type="title" idx="4294967295"/>
          </p:nvPr>
        </p:nvSpPr>
        <p:spPr/>
        <p:txBody>
          <a:bodyPr lIns="91407" tIns="45704" rIns="91407" bIns="45704"/>
          <a:lstStyle/>
          <a:p>
            <a:pPr eaLnBrk="1" hangingPunct="1"/>
            <a:r>
              <a:rPr lang="en-US" altLang="en-US"/>
              <a:t>Population density ranking</a:t>
            </a:r>
          </a:p>
        </p:txBody>
      </p:sp>
      <p:sp>
        <p:nvSpPr>
          <p:cNvPr id="66564" name="TextBox 1"/>
          <p:cNvSpPr txBox="1">
            <a:spLocks noChangeArrowheads="1"/>
          </p:cNvSpPr>
          <p:nvPr/>
        </p:nvSpPr>
        <p:spPr bwMode="auto">
          <a:xfrm>
            <a:off x="3200400" y="1403350"/>
            <a:ext cx="2532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High Predicted Density</a:t>
            </a:r>
          </a:p>
        </p:txBody>
      </p:sp>
      <p:sp>
        <p:nvSpPr>
          <p:cNvPr id="66565" name="TextBox 4"/>
          <p:cNvSpPr txBox="1">
            <a:spLocks noChangeArrowheads="1"/>
          </p:cNvSpPr>
          <p:nvPr/>
        </p:nvSpPr>
        <p:spPr bwMode="auto">
          <a:xfrm>
            <a:off x="3200400" y="5707063"/>
            <a:ext cx="2479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Low Predicted Density</a:t>
            </a:r>
          </a:p>
        </p:txBody>
      </p:sp>
    </p:spTree>
    <p:extLst>
      <p:ext uri="{BB962C8B-B14F-4D97-AF65-F5344CB8AC3E}">
        <p14:creationId xmlns:p14="http://schemas.microsoft.com/office/powerpoint/2010/main" val="3297281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idx="4294967295"/>
          </p:nvPr>
        </p:nvSpPr>
        <p:spPr>
          <a:xfrm>
            <a:off x="457200" y="76200"/>
            <a:ext cx="8229600" cy="792163"/>
          </a:xfrm>
        </p:spPr>
        <p:txBody>
          <a:bodyPr/>
          <a:lstStyle/>
          <a:p>
            <a:pPr eaLnBrk="1" hangingPunct="1"/>
            <a:r>
              <a:rPr lang="en-US" altLang="en-US"/>
              <a:t>Where is This?</a:t>
            </a:r>
          </a:p>
        </p:txBody>
      </p:sp>
      <p:pic>
        <p:nvPicPr>
          <p:cNvPr id="67587" name="Picture 2" descr="C:\Documents and Settings\jhhays\Desktop\msr\tim2gps queries\DSC021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8" y="1371600"/>
            <a:ext cx="7502525" cy="433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Content Placeholder 2"/>
          <p:cNvSpPr txBox="1">
            <a:spLocks/>
          </p:cNvSpPr>
          <p:nvPr/>
        </p:nvSpPr>
        <p:spPr bwMode="auto">
          <a:xfrm>
            <a:off x="152400" y="6400800"/>
            <a:ext cx="8839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nn-NO" altLang="en-US" sz="1800" dirty="0">
                <a:solidFill>
                  <a:srgbClr val="000000"/>
                </a:solidFill>
              </a:rPr>
              <a:t>[Vesselova, Kalogerakis, Hertzmann, Hays, Efros. Image Sequence Geolocation. ICCV’09]</a:t>
            </a:r>
            <a:endParaRPr lang="en-US" altLang="en-US" sz="1800" dirty="0">
              <a:solidFill>
                <a:srgbClr val="000000"/>
              </a:solidFill>
            </a:endParaRPr>
          </a:p>
        </p:txBody>
      </p:sp>
    </p:spTree>
    <p:extLst>
      <p:ext uri="{BB962C8B-B14F-4D97-AF65-F5344CB8AC3E}">
        <p14:creationId xmlns:p14="http://schemas.microsoft.com/office/powerpoint/2010/main" val="3809035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idx="4294967295"/>
          </p:nvPr>
        </p:nvSpPr>
        <p:spPr>
          <a:xfrm>
            <a:off x="457200" y="76200"/>
            <a:ext cx="8229600" cy="792163"/>
          </a:xfrm>
        </p:spPr>
        <p:txBody>
          <a:bodyPr/>
          <a:lstStyle/>
          <a:p>
            <a:pPr eaLnBrk="1" hangingPunct="1"/>
            <a:r>
              <a:rPr lang="en-US" altLang="en-US"/>
              <a:t>Where is This?</a:t>
            </a:r>
          </a:p>
        </p:txBody>
      </p:sp>
      <p:pic>
        <p:nvPicPr>
          <p:cNvPr id="68611" name="Picture 2" descr="C:\Documents and Settings\jhhays\Desktop\msr\tim2gps queries\DSC021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3650" y="1422400"/>
            <a:ext cx="4076700"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301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idx="4294967295"/>
          </p:nvPr>
        </p:nvSpPr>
        <p:spPr>
          <a:xfrm>
            <a:off x="457200" y="76200"/>
            <a:ext cx="8229600" cy="792163"/>
          </a:xfrm>
        </p:spPr>
        <p:txBody>
          <a:bodyPr/>
          <a:lstStyle/>
          <a:p>
            <a:pPr eaLnBrk="1" hangingPunct="1"/>
            <a:r>
              <a:rPr lang="en-US" altLang="en-US"/>
              <a:t>Where are These?</a:t>
            </a:r>
          </a:p>
        </p:txBody>
      </p:sp>
      <p:pic>
        <p:nvPicPr>
          <p:cNvPr id="69635" name="Picture 2" descr="C:\Documents and Settings\jhhays\Desktop\msr\tim2gps queries\DSC021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514600"/>
            <a:ext cx="32004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2" descr="C:\Documents and Settings\jhhays\Desktop\msr\tim2gps queries\DSC021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82880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TextBox 5"/>
          <p:cNvSpPr txBox="1">
            <a:spLocks noChangeArrowheads="1"/>
          </p:cNvSpPr>
          <p:nvPr/>
        </p:nvSpPr>
        <p:spPr bwMode="auto">
          <a:xfrm>
            <a:off x="1295400" y="54864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en-US" sz="1800">
              <a:solidFill>
                <a:srgbClr val="000000"/>
              </a:solidFill>
            </a:endParaRPr>
          </a:p>
        </p:txBody>
      </p:sp>
      <p:sp>
        <p:nvSpPr>
          <p:cNvPr id="69638" name="TextBox 6"/>
          <p:cNvSpPr txBox="1">
            <a:spLocks noChangeArrowheads="1"/>
          </p:cNvSpPr>
          <p:nvPr/>
        </p:nvSpPr>
        <p:spPr bwMode="auto">
          <a:xfrm>
            <a:off x="914400" y="5181600"/>
            <a:ext cx="3581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0000"/>
                </a:solidFill>
              </a:rPr>
              <a:t>15:14, </a:t>
            </a:r>
            <a:br>
              <a:rPr lang="en-US" altLang="en-US">
                <a:solidFill>
                  <a:srgbClr val="000000"/>
                </a:solidFill>
              </a:rPr>
            </a:br>
            <a:r>
              <a:rPr lang="en-US" altLang="en-US">
                <a:solidFill>
                  <a:srgbClr val="000000"/>
                </a:solidFill>
              </a:rPr>
              <a:t>June 18</a:t>
            </a:r>
            <a:r>
              <a:rPr lang="en-US" altLang="en-US" baseline="30000">
                <a:solidFill>
                  <a:srgbClr val="000000"/>
                </a:solidFill>
              </a:rPr>
              <a:t>th</a:t>
            </a:r>
            <a:r>
              <a:rPr lang="en-US" altLang="en-US">
                <a:solidFill>
                  <a:srgbClr val="000000"/>
                </a:solidFill>
              </a:rPr>
              <a:t>, 2006</a:t>
            </a:r>
          </a:p>
        </p:txBody>
      </p:sp>
      <p:sp>
        <p:nvSpPr>
          <p:cNvPr id="69639" name="TextBox 7"/>
          <p:cNvSpPr txBox="1">
            <a:spLocks noChangeArrowheads="1"/>
          </p:cNvSpPr>
          <p:nvPr/>
        </p:nvSpPr>
        <p:spPr bwMode="auto">
          <a:xfrm>
            <a:off x="4800600" y="5192713"/>
            <a:ext cx="35814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0000"/>
                </a:solidFill>
              </a:rPr>
              <a:t>16:31, </a:t>
            </a:r>
            <a:br>
              <a:rPr lang="en-US" altLang="en-US">
                <a:solidFill>
                  <a:srgbClr val="000000"/>
                </a:solidFill>
              </a:rPr>
            </a:br>
            <a:r>
              <a:rPr lang="en-US" altLang="en-US">
                <a:solidFill>
                  <a:srgbClr val="000000"/>
                </a:solidFill>
              </a:rPr>
              <a:t>June 18</a:t>
            </a:r>
            <a:r>
              <a:rPr lang="en-US" altLang="en-US" baseline="30000">
                <a:solidFill>
                  <a:srgbClr val="000000"/>
                </a:solidFill>
              </a:rPr>
              <a:t>th</a:t>
            </a:r>
            <a:r>
              <a:rPr lang="en-US" altLang="en-US">
                <a:solidFill>
                  <a:srgbClr val="000000"/>
                </a:solidFill>
              </a:rPr>
              <a:t>, 2006</a:t>
            </a:r>
          </a:p>
        </p:txBody>
      </p:sp>
    </p:spTree>
    <p:extLst>
      <p:ext uri="{BB962C8B-B14F-4D97-AF65-F5344CB8AC3E}">
        <p14:creationId xmlns:p14="http://schemas.microsoft.com/office/powerpoint/2010/main" val="933929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idx="4294967295"/>
          </p:nvPr>
        </p:nvSpPr>
        <p:spPr>
          <a:xfrm>
            <a:off x="457200" y="76200"/>
            <a:ext cx="8229600" cy="792163"/>
          </a:xfrm>
        </p:spPr>
        <p:txBody>
          <a:bodyPr/>
          <a:lstStyle/>
          <a:p>
            <a:pPr eaLnBrk="1" hangingPunct="1"/>
            <a:r>
              <a:rPr lang="en-US" altLang="en-US"/>
              <a:t>Where are These?</a:t>
            </a:r>
          </a:p>
        </p:txBody>
      </p:sp>
      <p:pic>
        <p:nvPicPr>
          <p:cNvPr id="70659" name="Picture 2" descr="C:\Documents and Settings\jhhays\Desktop\msr\tim2gps queries\DSC021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14600"/>
            <a:ext cx="32004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2" descr="C:\Documents and Settings\jhhays\Desktop\msr\tim2gps queries\DSC021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82880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Box 5"/>
          <p:cNvSpPr txBox="1">
            <a:spLocks noChangeArrowheads="1"/>
          </p:cNvSpPr>
          <p:nvPr/>
        </p:nvSpPr>
        <p:spPr bwMode="auto">
          <a:xfrm>
            <a:off x="609600" y="54864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en-US" sz="1800">
              <a:solidFill>
                <a:srgbClr val="000000"/>
              </a:solidFill>
            </a:endParaRPr>
          </a:p>
        </p:txBody>
      </p:sp>
      <p:sp>
        <p:nvSpPr>
          <p:cNvPr id="70662" name="TextBox 6"/>
          <p:cNvSpPr txBox="1">
            <a:spLocks noChangeArrowheads="1"/>
          </p:cNvSpPr>
          <p:nvPr/>
        </p:nvSpPr>
        <p:spPr bwMode="auto">
          <a:xfrm>
            <a:off x="0" y="5181600"/>
            <a:ext cx="3581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0000"/>
                </a:solidFill>
              </a:rPr>
              <a:t>15:14, </a:t>
            </a:r>
            <a:br>
              <a:rPr lang="en-US" altLang="en-US">
                <a:solidFill>
                  <a:srgbClr val="000000"/>
                </a:solidFill>
              </a:rPr>
            </a:br>
            <a:r>
              <a:rPr lang="en-US" altLang="en-US">
                <a:solidFill>
                  <a:srgbClr val="000000"/>
                </a:solidFill>
              </a:rPr>
              <a:t>June 18</a:t>
            </a:r>
            <a:r>
              <a:rPr lang="en-US" altLang="en-US" baseline="30000">
                <a:solidFill>
                  <a:srgbClr val="000000"/>
                </a:solidFill>
              </a:rPr>
              <a:t>th</a:t>
            </a:r>
            <a:r>
              <a:rPr lang="en-US" altLang="en-US">
                <a:solidFill>
                  <a:srgbClr val="000000"/>
                </a:solidFill>
              </a:rPr>
              <a:t>, 2006</a:t>
            </a:r>
          </a:p>
        </p:txBody>
      </p:sp>
      <p:sp>
        <p:nvSpPr>
          <p:cNvPr id="70663" name="TextBox 7"/>
          <p:cNvSpPr txBox="1">
            <a:spLocks noChangeArrowheads="1"/>
          </p:cNvSpPr>
          <p:nvPr/>
        </p:nvSpPr>
        <p:spPr bwMode="auto">
          <a:xfrm>
            <a:off x="3048000" y="5192713"/>
            <a:ext cx="35814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0000"/>
                </a:solidFill>
              </a:rPr>
              <a:t>16:31, </a:t>
            </a:r>
            <a:br>
              <a:rPr lang="en-US" altLang="en-US">
                <a:solidFill>
                  <a:srgbClr val="000000"/>
                </a:solidFill>
              </a:rPr>
            </a:br>
            <a:r>
              <a:rPr lang="en-US" altLang="en-US">
                <a:solidFill>
                  <a:srgbClr val="000000"/>
                </a:solidFill>
              </a:rPr>
              <a:t>June 18</a:t>
            </a:r>
            <a:r>
              <a:rPr lang="en-US" altLang="en-US" baseline="30000">
                <a:solidFill>
                  <a:srgbClr val="000000"/>
                </a:solidFill>
              </a:rPr>
              <a:t>th</a:t>
            </a:r>
            <a:r>
              <a:rPr lang="en-US" altLang="en-US">
                <a:solidFill>
                  <a:srgbClr val="000000"/>
                </a:solidFill>
              </a:rPr>
              <a:t>, 2006</a:t>
            </a:r>
          </a:p>
        </p:txBody>
      </p:sp>
      <p:pic>
        <p:nvPicPr>
          <p:cNvPr id="70664" name="Picture 2" descr="C:\Documents and Settings\jhhays\Desktop\msr\tim2gps queries\DSC0214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2438400"/>
            <a:ext cx="23622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5" name="TextBox 8"/>
          <p:cNvSpPr txBox="1">
            <a:spLocks noChangeArrowheads="1"/>
          </p:cNvSpPr>
          <p:nvPr/>
        </p:nvSpPr>
        <p:spPr bwMode="auto">
          <a:xfrm>
            <a:off x="5715000" y="5218113"/>
            <a:ext cx="35814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0000"/>
                </a:solidFill>
              </a:rPr>
              <a:t>17:24, </a:t>
            </a:r>
            <a:br>
              <a:rPr lang="en-US" altLang="en-US">
                <a:solidFill>
                  <a:srgbClr val="000000"/>
                </a:solidFill>
              </a:rPr>
            </a:br>
            <a:r>
              <a:rPr lang="en-US" altLang="en-US">
                <a:solidFill>
                  <a:srgbClr val="000000"/>
                </a:solidFill>
              </a:rPr>
              <a:t>June 19</a:t>
            </a:r>
            <a:r>
              <a:rPr lang="en-US" altLang="en-US" baseline="30000">
                <a:solidFill>
                  <a:srgbClr val="000000"/>
                </a:solidFill>
              </a:rPr>
              <a:t>th</a:t>
            </a:r>
            <a:r>
              <a:rPr lang="en-US" altLang="en-US">
                <a:solidFill>
                  <a:srgbClr val="000000"/>
                </a:solidFill>
              </a:rPr>
              <a:t>, 2006</a:t>
            </a:r>
          </a:p>
        </p:txBody>
      </p:sp>
    </p:spTree>
    <p:extLst>
      <p:ext uri="{BB962C8B-B14F-4D97-AF65-F5344CB8AC3E}">
        <p14:creationId xmlns:p14="http://schemas.microsoft.com/office/powerpoint/2010/main" val="2845400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p:nvPr>
        </p:nvSpPr>
        <p:spPr/>
        <p:txBody>
          <a:bodyPr/>
          <a:lstStyle/>
          <a:p>
            <a:pPr eaLnBrk="1" hangingPunct="1"/>
            <a:r>
              <a:rPr lang="en-US" altLang="en-US"/>
              <a:t>Results</a:t>
            </a:r>
            <a:endParaRPr lang="ru-RU" altLang="en-US"/>
          </a:p>
        </p:txBody>
      </p:sp>
      <p:sp>
        <p:nvSpPr>
          <p:cNvPr id="71683" name="Rectangle 3"/>
          <p:cNvSpPr>
            <a:spLocks noGrp="1"/>
          </p:cNvSpPr>
          <p:nvPr>
            <p:ph type="body" idx="1"/>
          </p:nvPr>
        </p:nvSpPr>
        <p:spPr/>
        <p:txBody>
          <a:bodyPr/>
          <a:lstStyle/>
          <a:p>
            <a:pPr eaLnBrk="1" hangingPunct="1"/>
            <a:r>
              <a:rPr lang="en-US" altLang="en-US" dirty="0"/>
              <a:t>im2gps – 10% (geo-</a:t>
            </a:r>
            <a:r>
              <a:rPr lang="en-US" altLang="en-US" dirty="0" err="1"/>
              <a:t>loc</a:t>
            </a:r>
            <a:r>
              <a:rPr lang="en-US" altLang="en-US" dirty="0"/>
              <a:t> within 400 km)</a:t>
            </a:r>
          </a:p>
          <a:p>
            <a:pPr eaLnBrk="1" hangingPunct="1"/>
            <a:r>
              <a:rPr lang="en-US" altLang="en-US" dirty="0"/>
              <a:t>temporal im2gps – 56% </a:t>
            </a:r>
            <a:endParaRPr lang="ru-RU" altLang="en-US" dirty="0"/>
          </a:p>
        </p:txBody>
      </p:sp>
      <p:pic>
        <p:nvPicPr>
          <p:cNvPr id="716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184400"/>
            <a:ext cx="8372475"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194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altLang="en-US"/>
              <a:t>Tiny Images</a:t>
            </a:r>
          </a:p>
        </p:txBody>
      </p:sp>
      <p:sp>
        <p:nvSpPr>
          <p:cNvPr id="10243" name="Content Placeholder 2"/>
          <p:cNvSpPr>
            <a:spLocks noGrp="1"/>
          </p:cNvSpPr>
          <p:nvPr>
            <p:ph idx="1"/>
          </p:nvPr>
        </p:nvSpPr>
        <p:spPr>
          <a:xfrm>
            <a:off x="457200" y="3932238"/>
            <a:ext cx="8229600" cy="2087562"/>
          </a:xfrm>
        </p:spPr>
        <p:txBody>
          <a:bodyPr/>
          <a:lstStyle/>
          <a:p>
            <a:pPr eaLnBrk="1" hangingPunct="1">
              <a:buFont typeface="Arial" panose="020B0604020202020204" pitchFamily="34" charset="0"/>
              <a:buNone/>
            </a:pPr>
            <a:r>
              <a:rPr lang="en-US" altLang="en-US" dirty="0"/>
              <a:t>	80 million tiny images: a large dataset for non-parametric object and scene recognition</a:t>
            </a:r>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l="49779" t="28444" r="28889" b="37422"/>
          <a:stretch>
            <a:fillRect/>
          </a:stretch>
        </p:blipFill>
        <p:spPr bwMode="auto">
          <a:xfrm>
            <a:off x="3276600" y="1066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Box 2"/>
          <p:cNvSpPr txBox="1">
            <a:spLocks noChangeArrowheads="1"/>
          </p:cNvSpPr>
          <p:nvPr/>
        </p:nvSpPr>
        <p:spPr bwMode="auto">
          <a:xfrm>
            <a:off x="1143000" y="6041841"/>
            <a:ext cx="7467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solidFill>
                  <a:schemeClr val="bg1">
                    <a:lumMod val="50000"/>
                  </a:schemeClr>
                </a:solidFill>
              </a:rPr>
              <a:t>Antonio </a:t>
            </a:r>
            <a:r>
              <a:rPr lang="en-US" altLang="en-US" sz="2000" dirty="0" err="1">
                <a:solidFill>
                  <a:schemeClr val="bg1">
                    <a:lumMod val="50000"/>
                  </a:schemeClr>
                </a:solidFill>
              </a:rPr>
              <a:t>Torralba</a:t>
            </a:r>
            <a:r>
              <a:rPr lang="en-US" altLang="en-US" sz="2000" dirty="0">
                <a:solidFill>
                  <a:schemeClr val="bg1">
                    <a:lumMod val="50000"/>
                  </a:schemeClr>
                </a:solidFill>
              </a:rPr>
              <a:t>, Rob Fergus and William T. Freeman. PAMI 2008.</a:t>
            </a:r>
          </a:p>
          <a:p>
            <a:pPr eaLnBrk="1" hangingPunct="1">
              <a:spcBef>
                <a:spcPct val="0"/>
              </a:spcBef>
              <a:buFontTx/>
              <a:buNone/>
            </a:pPr>
            <a:r>
              <a:rPr lang="en-US" altLang="en-US" sz="2000" dirty="0">
                <a:solidFill>
                  <a:schemeClr val="bg1">
                    <a:lumMod val="50000"/>
                  </a:schemeClr>
                </a:solidFill>
              </a:rPr>
              <a:t>http://groups.csail.mit.edu/vision/TinyImages/</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l="27852" t="10429" r="21185" b="22252"/>
          <a:stretch>
            <a:fillRect/>
          </a:stretch>
        </p:blipFill>
        <p:spPr bwMode="auto">
          <a:xfrm>
            <a:off x="1295400" y="0"/>
            <a:ext cx="6553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5453063"/>
            <a:ext cx="705802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42988" y="15114"/>
            <a:ext cx="6770976" cy="1632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14401" y="3276600"/>
            <a:ext cx="7186612" cy="3581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38421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l="27852" t="10429" r="21185" b="22252"/>
          <a:stretch>
            <a:fillRect/>
          </a:stretch>
        </p:blipFill>
        <p:spPr bwMode="auto">
          <a:xfrm>
            <a:off x="1295400" y="0"/>
            <a:ext cx="6553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5453063"/>
            <a:ext cx="705802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914401" y="3276600"/>
            <a:ext cx="7186612" cy="3581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6486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l="27852" t="10429" r="21185" b="22252"/>
          <a:stretch>
            <a:fillRect/>
          </a:stretch>
        </p:blipFill>
        <p:spPr bwMode="auto">
          <a:xfrm>
            <a:off x="1295400" y="0"/>
            <a:ext cx="6553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5453063"/>
            <a:ext cx="705802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914401" y="3276600"/>
            <a:ext cx="7186612" cy="2514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059244" y="5714999"/>
            <a:ext cx="761999" cy="4401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755750" y="5444206"/>
            <a:ext cx="790967" cy="4401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558054" y="5513479"/>
            <a:ext cx="790967" cy="4401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549284" y="5431611"/>
            <a:ext cx="790967" cy="4401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243317" y="5500884"/>
            <a:ext cx="673833" cy="4401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977607" y="5449244"/>
            <a:ext cx="2123406" cy="4401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903939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l="27852" t="10429" r="21185" b="22252"/>
          <a:stretch>
            <a:fillRect/>
          </a:stretch>
        </p:blipFill>
        <p:spPr bwMode="auto">
          <a:xfrm>
            <a:off x="1295400" y="0"/>
            <a:ext cx="6553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5453063"/>
            <a:ext cx="705802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47150" y="304800"/>
            <a:ext cx="8229600" cy="914400"/>
          </a:xfrm>
        </p:spPr>
        <p:txBody>
          <a:bodyPr>
            <a:noAutofit/>
          </a:bodyPr>
          <a:lstStyle/>
          <a:p>
            <a:pPr algn="ctr" eaLnBrk="1" hangingPunct="1"/>
            <a:r>
              <a:rPr lang="en-US" altLang="en-US" sz="2800" dirty="0"/>
              <a:t>Given a benchmark, resolution and human scene recognition accuracy increase to a limit</a:t>
            </a:r>
          </a:p>
        </p:txBody>
      </p:sp>
      <p:pic>
        <p:nvPicPr>
          <p:cNvPr id="1331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074" t="23705" r="54615" b="14723"/>
          <a:stretch/>
        </p:blipFill>
        <p:spPr bwMode="auto">
          <a:xfrm>
            <a:off x="2292350" y="1371600"/>
            <a:ext cx="4539200" cy="494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444115" y="5893849"/>
            <a:ext cx="2488150" cy="4401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2698DCC-1B3D-4AF7-98A0-C7791344E625}"/>
              </a:ext>
            </a:extLst>
          </p:cNvPr>
          <p:cNvSpPr txBox="1"/>
          <p:nvPr/>
        </p:nvSpPr>
        <p:spPr>
          <a:xfrm>
            <a:off x="7721600" y="6461046"/>
            <a:ext cx="1524000" cy="338554"/>
          </a:xfrm>
          <a:prstGeom prst="rect">
            <a:avLst/>
          </a:prstGeom>
          <a:noFill/>
        </p:spPr>
        <p:txBody>
          <a:bodyPr wrap="square" rtlCol="0">
            <a:spAutoFit/>
          </a:bodyPr>
          <a:lstStyle/>
          <a:p>
            <a:r>
              <a:rPr lang="en-US" sz="1600" dirty="0">
                <a:solidFill>
                  <a:schemeClr val="bg1">
                    <a:lumMod val="50000"/>
                  </a:schemeClr>
                </a:solidFill>
              </a:rPr>
              <a:t>Torralba et al.</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noAutofit/>
          </a:bodyPr>
          <a:lstStyle/>
          <a:p>
            <a:pPr eaLnBrk="1" hangingPunct="1">
              <a:defRPr/>
            </a:pPr>
            <a:r>
              <a:rPr lang="en-US" sz="3200" dirty="0"/>
              <a:t>Humans vs. Computers: Car Classification</a:t>
            </a:r>
          </a:p>
        </p:txBody>
      </p:sp>
      <p:pic>
        <p:nvPicPr>
          <p:cNvPr id="143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785938"/>
            <a:ext cx="6242050" cy="49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Box 1"/>
          <p:cNvSpPr txBox="1">
            <a:spLocks noChangeArrowheads="1"/>
          </p:cNvSpPr>
          <p:nvPr/>
        </p:nvSpPr>
        <p:spPr bwMode="auto">
          <a:xfrm>
            <a:off x="381000" y="1236663"/>
            <a:ext cx="340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Humans for 32 pixel tall images</a:t>
            </a:r>
          </a:p>
        </p:txBody>
      </p:sp>
      <p:cxnSp>
        <p:nvCxnSpPr>
          <p:cNvPr id="4" name="Straight Arrow Connector 3"/>
          <p:cNvCxnSpPr/>
          <p:nvPr/>
        </p:nvCxnSpPr>
        <p:spPr>
          <a:xfrm>
            <a:off x="1765300" y="1606550"/>
            <a:ext cx="825500" cy="11271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342" name="TextBox 9"/>
          <p:cNvSpPr txBox="1">
            <a:spLocks noChangeArrowheads="1"/>
          </p:cNvSpPr>
          <p:nvPr/>
        </p:nvSpPr>
        <p:spPr bwMode="auto">
          <a:xfrm>
            <a:off x="5286374" y="977899"/>
            <a:ext cx="38068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Various computer vision algorithms for </a:t>
            </a:r>
            <a:r>
              <a:rPr lang="en-US" altLang="en-US" sz="1800" i="1" dirty="0">
                <a:latin typeface="Arial" panose="020B0604020202020204" pitchFamily="34" charset="0"/>
              </a:rPr>
              <a:t>full </a:t>
            </a:r>
            <a:r>
              <a:rPr lang="en-US" altLang="en-US" sz="1800" dirty="0">
                <a:latin typeface="Arial" panose="020B0604020202020204" pitchFamily="34" charset="0"/>
              </a:rPr>
              <a:t>resolution images</a:t>
            </a:r>
          </a:p>
        </p:txBody>
      </p:sp>
      <p:cxnSp>
        <p:nvCxnSpPr>
          <p:cNvPr id="11" name="Straight Arrow Connector 10"/>
          <p:cNvCxnSpPr/>
          <p:nvPr/>
        </p:nvCxnSpPr>
        <p:spPr>
          <a:xfrm flipH="1">
            <a:off x="4905375" y="1606550"/>
            <a:ext cx="352425" cy="6064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F2FC1D5-C9A9-4E46-8848-07F18CFF890E}"/>
              </a:ext>
            </a:extLst>
          </p:cNvPr>
          <p:cNvSpPr txBox="1"/>
          <p:nvPr/>
        </p:nvSpPr>
        <p:spPr>
          <a:xfrm>
            <a:off x="7639050" y="2019300"/>
            <a:ext cx="1454150" cy="646331"/>
          </a:xfrm>
          <a:prstGeom prst="rect">
            <a:avLst/>
          </a:prstGeom>
          <a:noFill/>
        </p:spPr>
        <p:txBody>
          <a:bodyPr wrap="square" rtlCol="0">
            <a:spAutoFit/>
          </a:bodyPr>
          <a:lstStyle/>
          <a:p>
            <a:r>
              <a:rPr lang="en-US" dirty="0"/>
              <a:t>Example test images</a:t>
            </a:r>
          </a:p>
        </p:txBody>
      </p:sp>
      <p:sp>
        <p:nvSpPr>
          <p:cNvPr id="9" name="TextBox 8">
            <a:extLst>
              <a:ext uri="{FF2B5EF4-FFF2-40B4-BE49-F238E27FC236}">
                <a16:creationId xmlns:a16="http://schemas.microsoft.com/office/drawing/2014/main" id="{ED3D5001-841F-4693-87BD-48C41FD43BC6}"/>
              </a:ext>
            </a:extLst>
          </p:cNvPr>
          <p:cNvSpPr txBox="1"/>
          <p:nvPr/>
        </p:nvSpPr>
        <p:spPr>
          <a:xfrm>
            <a:off x="7721600" y="6461046"/>
            <a:ext cx="1524000" cy="338554"/>
          </a:xfrm>
          <a:prstGeom prst="rect">
            <a:avLst/>
          </a:prstGeom>
          <a:noFill/>
        </p:spPr>
        <p:txBody>
          <a:bodyPr wrap="square" rtlCol="0">
            <a:spAutoFit/>
          </a:bodyPr>
          <a:lstStyle/>
          <a:p>
            <a:r>
              <a:rPr lang="en-US" sz="1600" dirty="0">
                <a:solidFill>
                  <a:schemeClr val="bg1">
                    <a:lumMod val="50000"/>
                  </a:schemeClr>
                </a:solidFill>
              </a:rPr>
              <a:t>Torralba et al.</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47544" y="-28574"/>
            <a:ext cx="2971800" cy="1143000"/>
          </a:xfrm>
        </p:spPr>
        <p:txBody>
          <a:bodyPr/>
          <a:lstStyle/>
          <a:p>
            <a:pPr eaLnBrk="1" hangingPunct="1"/>
            <a:r>
              <a:rPr lang="en-US" altLang="en-US" sz="4000" dirty="0"/>
              <a:t>Powers of 10</a:t>
            </a:r>
          </a:p>
        </p:txBody>
      </p:sp>
      <p:grpSp>
        <p:nvGrpSpPr>
          <p:cNvPr id="2" name="Group 29"/>
          <p:cNvGrpSpPr>
            <a:grpSpLocks/>
          </p:cNvGrpSpPr>
          <p:nvPr/>
        </p:nvGrpSpPr>
        <p:grpSpPr bwMode="auto">
          <a:xfrm>
            <a:off x="361950" y="593725"/>
            <a:ext cx="7632700" cy="952500"/>
            <a:chOff x="228" y="374"/>
            <a:chExt cx="4808" cy="600"/>
          </a:xfrm>
        </p:grpSpPr>
        <p:sp>
          <p:nvSpPr>
            <p:cNvPr id="15385" name="Text Box 4"/>
            <p:cNvSpPr txBox="1">
              <a:spLocks noChangeArrowheads="1"/>
            </p:cNvSpPr>
            <p:nvPr/>
          </p:nvSpPr>
          <p:spPr bwMode="auto">
            <a:xfrm>
              <a:off x="228" y="625"/>
              <a:ext cx="3803"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t>Number of images on my hard drive:  			10</a:t>
              </a:r>
              <a:r>
                <a:rPr lang="en-US" altLang="en-US" sz="1800" baseline="30000" dirty="0"/>
                <a:t>6</a:t>
              </a:r>
            </a:p>
            <a:p>
              <a:pPr eaLnBrk="1" hangingPunct="1">
                <a:spcBef>
                  <a:spcPct val="0"/>
                </a:spcBef>
                <a:buFontTx/>
                <a:buNone/>
              </a:pPr>
              <a:endParaRPr lang="en-US" altLang="en-US" sz="1800" baseline="30000" dirty="0"/>
            </a:p>
          </p:txBody>
        </p:sp>
        <p:pic>
          <p:nvPicPr>
            <p:cNvPr id="1538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3" y="374"/>
              <a:ext cx="483" cy="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30"/>
          <p:cNvGrpSpPr>
            <a:grpSpLocks/>
          </p:cNvGrpSpPr>
          <p:nvPr/>
        </p:nvGrpSpPr>
        <p:grpSpPr bwMode="auto">
          <a:xfrm>
            <a:off x="371475" y="1422400"/>
            <a:ext cx="8324850" cy="1438275"/>
            <a:chOff x="234" y="896"/>
            <a:chExt cx="5244" cy="906"/>
          </a:xfrm>
        </p:grpSpPr>
        <p:sp>
          <p:nvSpPr>
            <p:cNvPr id="15380" name="Rectangle 6"/>
            <p:cNvSpPr>
              <a:spLocks noChangeArrowheads="1"/>
            </p:cNvSpPr>
            <p:nvPr/>
          </p:nvSpPr>
          <p:spPr bwMode="auto">
            <a:xfrm>
              <a:off x="234" y="1273"/>
              <a:ext cx="432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t>Number of images seen during my first 10 years:		10</a:t>
              </a:r>
              <a:r>
                <a:rPr lang="en-US" altLang="en-US" sz="1800" baseline="30000" dirty="0"/>
                <a:t>8</a:t>
              </a:r>
              <a:r>
                <a:rPr lang="en-US" altLang="en-US" sz="1800" dirty="0"/>
                <a:t> </a:t>
              </a:r>
            </a:p>
            <a:p>
              <a:pPr eaLnBrk="1" hangingPunct="1">
                <a:spcBef>
                  <a:spcPct val="0"/>
                </a:spcBef>
                <a:buFontTx/>
                <a:buNone/>
              </a:pPr>
              <a:r>
                <a:rPr lang="en-US" altLang="en-US" sz="1200" dirty="0"/>
                <a:t>(3 images/second * 60 * 60 * 16 * 365 * 10 = 630,720,000)</a:t>
              </a:r>
            </a:p>
          </p:txBody>
        </p:sp>
        <p:pic>
          <p:nvPicPr>
            <p:cNvPr id="15381"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1" y="1108"/>
              <a:ext cx="927" cy="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82" name="Group 26"/>
            <p:cNvGrpSpPr>
              <a:grpSpLocks/>
            </p:cNvGrpSpPr>
            <p:nvPr/>
          </p:nvGrpSpPr>
          <p:grpSpPr bwMode="auto">
            <a:xfrm>
              <a:off x="4566" y="896"/>
              <a:ext cx="470" cy="540"/>
              <a:chOff x="4566" y="747"/>
              <a:chExt cx="470" cy="689"/>
            </a:xfrm>
          </p:grpSpPr>
          <p:sp>
            <p:nvSpPr>
              <p:cNvPr id="15383" name="Line 13"/>
              <p:cNvSpPr>
                <a:spLocks noChangeShapeType="1"/>
              </p:cNvSpPr>
              <p:nvPr/>
            </p:nvSpPr>
            <p:spPr bwMode="auto">
              <a:xfrm>
                <a:off x="4566" y="747"/>
                <a:ext cx="214" cy="689"/>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4" name="Line 14"/>
              <p:cNvSpPr>
                <a:spLocks noChangeShapeType="1"/>
              </p:cNvSpPr>
              <p:nvPr/>
            </p:nvSpPr>
            <p:spPr bwMode="auto">
              <a:xfrm flipH="1">
                <a:off x="4804" y="765"/>
                <a:ext cx="232" cy="67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5" name="Group 31"/>
          <p:cNvGrpSpPr>
            <a:grpSpLocks/>
          </p:cNvGrpSpPr>
          <p:nvPr/>
        </p:nvGrpSpPr>
        <p:grpSpPr bwMode="auto">
          <a:xfrm>
            <a:off x="371475" y="2854325"/>
            <a:ext cx="8313738" cy="1406525"/>
            <a:chOff x="234" y="1798"/>
            <a:chExt cx="5237" cy="886"/>
          </a:xfrm>
        </p:grpSpPr>
        <p:sp>
          <p:nvSpPr>
            <p:cNvPr id="15376" name="Text Box 7"/>
            <p:cNvSpPr txBox="1">
              <a:spLocks noChangeArrowheads="1"/>
            </p:cNvSpPr>
            <p:nvPr/>
          </p:nvSpPr>
          <p:spPr bwMode="auto">
            <a:xfrm>
              <a:off x="234" y="2074"/>
              <a:ext cx="3852"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Number of images seen by all humanity:  		10</a:t>
              </a:r>
              <a:r>
                <a:rPr lang="en-US" altLang="en-US" sz="1800" baseline="30000"/>
                <a:t>20</a:t>
              </a:r>
            </a:p>
            <a:p>
              <a:pPr eaLnBrk="1" hangingPunct="1">
                <a:spcBef>
                  <a:spcPct val="0"/>
                </a:spcBef>
                <a:buFontTx/>
                <a:buNone/>
              </a:pPr>
              <a:r>
                <a:rPr lang="en-US" altLang="en-US" sz="1200"/>
                <a:t>106,456,367,669 humans</a:t>
              </a:r>
              <a:r>
                <a:rPr lang="en-US" altLang="en-US" sz="1200" baseline="30000"/>
                <a:t>1</a:t>
              </a:r>
              <a:r>
                <a:rPr lang="en-US" altLang="en-US" sz="1200"/>
                <a:t> * 60 years * 3 images/second * 60 * 60 * 16 * 365 = </a:t>
              </a:r>
              <a:endParaRPr lang="en-US" altLang="en-US" sz="1200" baseline="30000"/>
            </a:p>
            <a:p>
              <a:pPr eaLnBrk="1" hangingPunct="1">
                <a:spcBef>
                  <a:spcPct val="0"/>
                </a:spcBef>
                <a:buFontTx/>
                <a:buNone/>
              </a:pPr>
              <a:r>
                <a:rPr lang="en-US" altLang="en-US" sz="1000"/>
                <a:t>1 from http://www.prb.org/Articles/2002/HowManyPeopleHaveEverLivedonEarth.aspx</a:t>
              </a:r>
              <a:endParaRPr lang="en-US" altLang="en-US" sz="1000" baseline="30000"/>
            </a:p>
            <a:p>
              <a:pPr eaLnBrk="1" hangingPunct="1">
                <a:spcBef>
                  <a:spcPct val="0"/>
                </a:spcBef>
                <a:buFontTx/>
                <a:buNone/>
              </a:pPr>
              <a:endParaRPr lang="en-US" altLang="en-US" sz="1000" baseline="30000"/>
            </a:p>
          </p:txBody>
        </p:sp>
        <p:pic>
          <p:nvPicPr>
            <p:cNvPr id="15377" name="Picture 15"/>
            <p:cNvPicPr>
              <a:picLocks noChangeAspect="1" noChangeArrowheads="1"/>
            </p:cNvPicPr>
            <p:nvPr/>
          </p:nvPicPr>
          <p:blipFill>
            <a:blip r:embed="rId5">
              <a:extLst>
                <a:ext uri="{28A0092B-C50C-407E-A947-70E740481C1C}">
                  <a14:useLocalDpi xmlns:a14="http://schemas.microsoft.com/office/drawing/2010/main" val="0"/>
                </a:ext>
              </a:extLst>
            </a:blip>
            <a:srcRect l="15242" t="2568" r="13960" b="3149"/>
            <a:stretch>
              <a:fillRect/>
            </a:stretch>
          </p:blipFill>
          <p:spPr bwMode="auto">
            <a:xfrm>
              <a:off x="4546" y="1941"/>
              <a:ext cx="759" cy="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8" name="Line 16"/>
            <p:cNvSpPr>
              <a:spLocks noChangeShapeType="1"/>
            </p:cNvSpPr>
            <p:nvPr/>
          </p:nvSpPr>
          <p:spPr bwMode="auto">
            <a:xfrm>
              <a:off x="4544" y="1798"/>
              <a:ext cx="243" cy="43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9" name="Line 17"/>
            <p:cNvSpPr>
              <a:spLocks noChangeShapeType="1"/>
            </p:cNvSpPr>
            <p:nvPr/>
          </p:nvSpPr>
          <p:spPr bwMode="auto">
            <a:xfrm flipH="1">
              <a:off x="4811" y="1799"/>
              <a:ext cx="660" cy="43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 name="Group 32"/>
          <p:cNvGrpSpPr>
            <a:grpSpLocks/>
          </p:cNvGrpSpPr>
          <p:nvPr/>
        </p:nvGrpSpPr>
        <p:grpSpPr bwMode="auto">
          <a:xfrm>
            <a:off x="401638" y="4114800"/>
            <a:ext cx="8069262" cy="1435100"/>
            <a:chOff x="253" y="2592"/>
            <a:chExt cx="5083" cy="904"/>
          </a:xfrm>
        </p:grpSpPr>
        <p:sp>
          <p:nvSpPr>
            <p:cNvPr id="15372" name="Text Box 8"/>
            <p:cNvSpPr txBox="1">
              <a:spLocks noChangeArrowheads="1"/>
            </p:cNvSpPr>
            <p:nvPr/>
          </p:nvSpPr>
          <p:spPr bwMode="auto">
            <a:xfrm>
              <a:off x="253" y="2931"/>
              <a:ext cx="385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Number of photons in the universe:  			10</a:t>
              </a:r>
              <a:r>
                <a:rPr lang="en-US" altLang="en-US" sz="1800" baseline="30000"/>
                <a:t>88</a:t>
              </a:r>
            </a:p>
          </p:txBody>
        </p:sp>
        <p:pic>
          <p:nvPicPr>
            <p:cNvPr id="15373" name="Picture 18"/>
            <p:cNvPicPr>
              <a:picLocks noChangeAspect="1" noChangeArrowheads="1"/>
            </p:cNvPicPr>
            <p:nvPr/>
          </p:nvPicPr>
          <p:blipFill>
            <a:blip r:embed="rId6">
              <a:extLst>
                <a:ext uri="{28A0092B-C50C-407E-A947-70E740481C1C}">
                  <a14:useLocalDpi xmlns:a14="http://schemas.microsoft.com/office/drawing/2010/main" val="0"/>
                </a:ext>
              </a:extLst>
            </a:blip>
            <a:srcRect l="15486" t="23090" r="17291" b="19792"/>
            <a:stretch>
              <a:fillRect/>
            </a:stretch>
          </p:blipFill>
          <p:spPr bwMode="auto">
            <a:xfrm>
              <a:off x="4529" y="2811"/>
              <a:ext cx="807" cy="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4" name="Line 19"/>
            <p:cNvSpPr>
              <a:spLocks noChangeShapeType="1"/>
            </p:cNvSpPr>
            <p:nvPr/>
          </p:nvSpPr>
          <p:spPr bwMode="auto">
            <a:xfrm>
              <a:off x="4545" y="2592"/>
              <a:ext cx="380" cy="47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5" name="Line 20"/>
            <p:cNvSpPr>
              <a:spLocks noChangeShapeType="1"/>
            </p:cNvSpPr>
            <p:nvPr/>
          </p:nvSpPr>
          <p:spPr bwMode="auto">
            <a:xfrm flipH="1">
              <a:off x="4948" y="2604"/>
              <a:ext cx="340" cy="462"/>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 name="Group 33"/>
          <p:cNvGrpSpPr>
            <a:grpSpLocks/>
          </p:cNvGrpSpPr>
          <p:nvPr/>
        </p:nvGrpSpPr>
        <p:grpSpPr bwMode="auto">
          <a:xfrm>
            <a:off x="382588" y="5491163"/>
            <a:ext cx="8072437" cy="1081087"/>
            <a:chOff x="234" y="3592"/>
            <a:chExt cx="5085" cy="681"/>
          </a:xfrm>
        </p:grpSpPr>
        <p:sp>
          <p:nvSpPr>
            <p:cNvPr id="15368" name="Text Box 9"/>
            <p:cNvSpPr txBox="1">
              <a:spLocks noChangeArrowheads="1"/>
            </p:cNvSpPr>
            <p:nvPr/>
          </p:nvSpPr>
          <p:spPr bwMode="auto">
            <a:xfrm>
              <a:off x="234" y="3810"/>
              <a:ext cx="3951"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Number of all 32x32 images:  			10</a:t>
              </a:r>
              <a:r>
                <a:rPr lang="en-US" altLang="en-US" sz="1800" baseline="30000"/>
                <a:t>7373</a:t>
              </a:r>
            </a:p>
            <a:p>
              <a:pPr eaLnBrk="1" hangingPunct="1">
                <a:spcBef>
                  <a:spcPct val="0"/>
                </a:spcBef>
                <a:buFontTx/>
                <a:buNone/>
              </a:pPr>
              <a:r>
                <a:rPr lang="en-US" altLang="en-US" sz="1200">
                  <a:solidFill>
                    <a:srgbClr val="000000"/>
                  </a:solidFill>
                </a:rPr>
                <a:t>256 </a:t>
              </a:r>
              <a:r>
                <a:rPr lang="en-US" altLang="en-US" sz="1200" baseline="30000">
                  <a:solidFill>
                    <a:srgbClr val="000000"/>
                  </a:solidFill>
                </a:rPr>
                <a:t>32*32*3 </a:t>
              </a:r>
              <a:r>
                <a:rPr lang="en-US" altLang="en-US" sz="1200">
                  <a:solidFill>
                    <a:srgbClr val="000000"/>
                  </a:solidFill>
                </a:rPr>
                <a:t>~ 10</a:t>
              </a:r>
              <a:r>
                <a:rPr lang="en-US" altLang="en-US" sz="1200" baseline="30000">
                  <a:solidFill>
                    <a:srgbClr val="000000"/>
                  </a:solidFill>
                </a:rPr>
                <a:t>7373</a:t>
              </a:r>
            </a:p>
          </p:txBody>
        </p:sp>
        <p:pic>
          <p:nvPicPr>
            <p:cNvPr id="15369"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1" y="3667"/>
              <a:ext cx="606"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Line 27"/>
            <p:cNvSpPr>
              <a:spLocks noChangeShapeType="1"/>
            </p:cNvSpPr>
            <p:nvPr/>
          </p:nvSpPr>
          <p:spPr bwMode="auto">
            <a:xfrm>
              <a:off x="4534" y="3592"/>
              <a:ext cx="463" cy="60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1" name="Line 28"/>
            <p:cNvSpPr>
              <a:spLocks noChangeShapeType="1"/>
            </p:cNvSpPr>
            <p:nvPr/>
          </p:nvSpPr>
          <p:spPr bwMode="auto">
            <a:xfrm flipH="1">
              <a:off x="5002" y="3600"/>
              <a:ext cx="317" cy="597"/>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0"/>
            <a:ext cx="9144000" cy="1143000"/>
          </a:xfrm>
        </p:spPr>
        <p:txBody>
          <a:bodyPr/>
          <a:lstStyle/>
          <a:p>
            <a:pPr algn="ctr" eaLnBrk="1" hangingPunct="1"/>
            <a:r>
              <a:rPr lang="en-US" altLang="en-US" sz="2800" dirty="0"/>
              <a:t>Understanding scenes encompasses all kinds of knowledge</a:t>
            </a:r>
          </a:p>
        </p:txBody>
      </p:sp>
      <p:pic>
        <p:nvPicPr>
          <p:cNvPr id="16387" name="Picture 3" descr="car_jump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3413" y="976313"/>
            <a:ext cx="4700587" cy="313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descr="0701699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8888" y="4286250"/>
            <a:ext cx="3427412"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descr="http://www.coolfunpics.com/slides/Weird_Bathroom.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913" y="1055688"/>
            <a:ext cx="3735387" cy="55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z="4000" dirty="0"/>
              <a:t>But not all scenes are so original</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1563688"/>
            <a:ext cx="4641850" cy="34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2457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8525" y="5270500"/>
            <a:ext cx="2116138"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2457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7388" y="1546225"/>
            <a:ext cx="2116137"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24576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 y="5270500"/>
            <a:ext cx="2116138"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24576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29450" y="5251450"/>
            <a:ext cx="2116138"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24576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0613" y="5270500"/>
            <a:ext cx="2116137"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245769"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 y="3343275"/>
            <a:ext cx="2116138"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245770"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 y="1560513"/>
            <a:ext cx="2116138"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245771"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27863" y="3406775"/>
            <a:ext cx="2116137"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7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57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76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57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576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57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57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b="50381"/>
          <a:stretch>
            <a:fillRect/>
          </a:stretch>
        </p:blipFill>
        <p:spPr bwMode="auto">
          <a:xfrm>
            <a:off x="2063750" y="38100"/>
            <a:ext cx="5387975" cy="340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3"/>
          <p:cNvSpPr txBox="1">
            <a:spLocks noChangeArrowheads="1"/>
          </p:cNvSpPr>
          <p:nvPr/>
        </p:nvSpPr>
        <p:spPr bwMode="auto">
          <a:xfrm>
            <a:off x="219075" y="0"/>
            <a:ext cx="1649413"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200">
                <a:cs typeface="Arial" panose="020B0604020202020204" pitchFamily="34" charset="0"/>
              </a:rPr>
              <a:t>Lots </a:t>
            </a:r>
          </a:p>
          <a:p>
            <a:pPr eaLnBrk="1" hangingPunct="1">
              <a:spcBef>
                <a:spcPct val="50000"/>
              </a:spcBef>
              <a:buFontTx/>
              <a:buNone/>
            </a:pPr>
            <a:r>
              <a:rPr lang="en-US" altLang="en-US" sz="3200">
                <a:cs typeface="Arial" panose="020B0604020202020204" pitchFamily="34" charset="0"/>
              </a:rPr>
              <a:t>Of </a:t>
            </a:r>
          </a:p>
          <a:p>
            <a:pPr eaLnBrk="1" hangingPunct="1">
              <a:spcBef>
                <a:spcPct val="50000"/>
              </a:spcBef>
              <a:buFontTx/>
              <a:buNone/>
            </a:pPr>
            <a:r>
              <a:rPr lang="en-US" altLang="en-US" sz="3200">
                <a:cs typeface="Arial" panose="020B0604020202020204" pitchFamily="34" charset="0"/>
              </a:rPr>
              <a:t>Images</a:t>
            </a:r>
          </a:p>
        </p:txBody>
      </p:sp>
      <p:sp>
        <p:nvSpPr>
          <p:cNvPr id="18436" name="Rectangle 4"/>
          <p:cNvSpPr>
            <a:spLocks noChangeArrowheads="1"/>
          </p:cNvSpPr>
          <p:nvPr/>
        </p:nvSpPr>
        <p:spPr bwMode="auto">
          <a:xfrm>
            <a:off x="5943600" y="6552584"/>
            <a:ext cx="31232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nchor="ct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solidFill>
                  <a:schemeClr val="bg1">
                    <a:lumMod val="50000"/>
                  </a:schemeClr>
                </a:solidFill>
                <a:cs typeface="Arial" panose="020B0604020202020204" pitchFamily="34" charset="0"/>
              </a:rPr>
              <a:t>A. </a:t>
            </a:r>
            <a:r>
              <a:rPr lang="en-US" altLang="en-US" sz="1200" dirty="0" err="1">
                <a:solidFill>
                  <a:schemeClr val="bg1">
                    <a:lumMod val="50000"/>
                  </a:schemeClr>
                </a:solidFill>
                <a:cs typeface="Arial" panose="020B0604020202020204" pitchFamily="34" charset="0"/>
              </a:rPr>
              <a:t>Torralba</a:t>
            </a:r>
            <a:r>
              <a:rPr lang="en-US" altLang="en-US" sz="1200" dirty="0">
                <a:solidFill>
                  <a:schemeClr val="bg1">
                    <a:lumMod val="50000"/>
                  </a:schemeClr>
                </a:solidFill>
                <a:cs typeface="Arial" panose="020B0604020202020204" pitchFamily="34" charset="0"/>
              </a:rPr>
              <a:t>, R. Fergus, </a:t>
            </a:r>
            <a:r>
              <a:rPr lang="en-US" altLang="en-US" sz="1200" dirty="0" err="1">
                <a:solidFill>
                  <a:schemeClr val="bg1">
                    <a:lumMod val="50000"/>
                  </a:schemeClr>
                </a:solidFill>
                <a:cs typeface="Arial" panose="020B0604020202020204" pitchFamily="34" charset="0"/>
              </a:rPr>
              <a:t>W.T.Freeman</a:t>
            </a:r>
            <a:r>
              <a:rPr lang="en-US" altLang="en-US" sz="1200" dirty="0">
                <a:solidFill>
                  <a:schemeClr val="bg1">
                    <a:lumMod val="50000"/>
                  </a:schemeClr>
                </a:solidFill>
                <a:cs typeface="Arial" panose="020B0604020202020204" pitchFamily="34" charset="0"/>
              </a:rPr>
              <a:t>. PAMI 2008</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b="24902"/>
          <a:stretch>
            <a:fillRect/>
          </a:stretch>
        </p:blipFill>
        <p:spPr bwMode="auto">
          <a:xfrm>
            <a:off x="2063750" y="38100"/>
            <a:ext cx="5387975" cy="515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3"/>
          <p:cNvSpPr txBox="1">
            <a:spLocks noChangeArrowheads="1"/>
          </p:cNvSpPr>
          <p:nvPr/>
        </p:nvSpPr>
        <p:spPr bwMode="auto">
          <a:xfrm>
            <a:off x="219075" y="0"/>
            <a:ext cx="1649413"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200">
                <a:cs typeface="Arial" panose="020B0604020202020204" pitchFamily="34" charset="0"/>
              </a:rPr>
              <a:t>Lots </a:t>
            </a:r>
          </a:p>
          <a:p>
            <a:pPr eaLnBrk="1" hangingPunct="1">
              <a:spcBef>
                <a:spcPct val="50000"/>
              </a:spcBef>
              <a:buFontTx/>
              <a:buNone/>
            </a:pPr>
            <a:r>
              <a:rPr lang="en-US" altLang="en-US" sz="3200">
                <a:cs typeface="Arial" panose="020B0604020202020204" pitchFamily="34" charset="0"/>
              </a:rPr>
              <a:t>Of </a:t>
            </a:r>
          </a:p>
          <a:p>
            <a:pPr eaLnBrk="1" hangingPunct="1">
              <a:spcBef>
                <a:spcPct val="50000"/>
              </a:spcBef>
              <a:buFontTx/>
              <a:buNone/>
            </a:pPr>
            <a:r>
              <a:rPr lang="en-US" altLang="en-US" sz="3200">
                <a:cs typeface="Arial" panose="020B0604020202020204" pitchFamily="34" charset="0"/>
              </a:rPr>
              <a:t>Images</a:t>
            </a:r>
          </a:p>
        </p:txBody>
      </p:sp>
      <p:sp>
        <p:nvSpPr>
          <p:cNvPr id="19460" name="Rectangle 4"/>
          <p:cNvSpPr>
            <a:spLocks noChangeArrowheads="1"/>
          </p:cNvSpPr>
          <p:nvPr/>
        </p:nvSpPr>
        <p:spPr bwMode="auto">
          <a:xfrm>
            <a:off x="5507038" y="6553200"/>
            <a:ext cx="35464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nchor="ct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cs typeface="Arial" panose="020B0604020202020204" pitchFamily="34" charset="0"/>
              </a:rPr>
              <a:t>A. Torralba, R. Fergus, W.T.Freeman. PAMI 2008</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0" y="38100"/>
            <a:ext cx="5387975"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3"/>
          <p:cNvSpPr txBox="1">
            <a:spLocks noChangeArrowheads="1"/>
          </p:cNvSpPr>
          <p:nvPr/>
        </p:nvSpPr>
        <p:spPr bwMode="auto">
          <a:xfrm>
            <a:off x="219075" y="0"/>
            <a:ext cx="1649413"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3200">
                <a:cs typeface="Arial" panose="020B0604020202020204" pitchFamily="34" charset="0"/>
              </a:rPr>
              <a:t>Lots </a:t>
            </a:r>
          </a:p>
          <a:p>
            <a:pPr eaLnBrk="1" hangingPunct="1">
              <a:spcBef>
                <a:spcPct val="50000"/>
              </a:spcBef>
              <a:buFontTx/>
              <a:buNone/>
            </a:pPr>
            <a:r>
              <a:rPr lang="en-US" altLang="en-US" sz="3200">
                <a:cs typeface="Arial" panose="020B0604020202020204" pitchFamily="34" charset="0"/>
              </a:rPr>
              <a:t>Of </a:t>
            </a:r>
          </a:p>
          <a:p>
            <a:pPr eaLnBrk="1" hangingPunct="1">
              <a:spcBef>
                <a:spcPct val="50000"/>
              </a:spcBef>
              <a:buFontTx/>
              <a:buNone/>
            </a:pPr>
            <a:r>
              <a:rPr lang="en-US" altLang="en-US" sz="3200">
                <a:cs typeface="Arial" panose="020B0604020202020204" pitchFamily="34" charset="0"/>
              </a:rPr>
              <a:t>Images</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p:txBody>
          <a:bodyPr/>
          <a:lstStyle/>
          <a:p>
            <a:r>
              <a:rPr lang="en-US" altLang="en-US"/>
              <a:t>Application: Automatic Colorization</a:t>
            </a:r>
          </a:p>
        </p:txBody>
      </p:sp>
      <p:pic>
        <p:nvPicPr>
          <p:cNvPr id="2150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47800"/>
            <a:ext cx="19431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962400"/>
            <a:ext cx="194310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962400"/>
            <a:ext cx="192405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298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3962400"/>
            <a:ext cx="1971675"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298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1371600"/>
            <a:ext cx="1933575"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2986"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5200" y="1371600"/>
            <a:ext cx="194310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TextBox 13"/>
          <p:cNvSpPr txBox="1">
            <a:spLocks noChangeArrowheads="1"/>
          </p:cNvSpPr>
          <p:nvPr/>
        </p:nvSpPr>
        <p:spPr bwMode="auto">
          <a:xfrm>
            <a:off x="1524000" y="3352800"/>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Input</a:t>
            </a:r>
          </a:p>
        </p:txBody>
      </p:sp>
      <p:sp>
        <p:nvSpPr>
          <p:cNvPr id="21514" name="TextBox 14"/>
          <p:cNvSpPr txBox="1">
            <a:spLocks noChangeArrowheads="1"/>
          </p:cNvSpPr>
          <p:nvPr/>
        </p:nvSpPr>
        <p:spPr bwMode="auto">
          <a:xfrm>
            <a:off x="990600" y="5867400"/>
            <a:ext cx="1724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Matches (gray)</a:t>
            </a:r>
          </a:p>
        </p:txBody>
      </p:sp>
      <p:sp>
        <p:nvSpPr>
          <p:cNvPr id="21515" name="TextBox 15"/>
          <p:cNvSpPr txBox="1">
            <a:spLocks noChangeArrowheads="1"/>
          </p:cNvSpPr>
          <p:nvPr/>
        </p:nvSpPr>
        <p:spPr bwMode="auto">
          <a:xfrm>
            <a:off x="3416300" y="5867400"/>
            <a:ext cx="2070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Matches (w/ color)</a:t>
            </a:r>
          </a:p>
        </p:txBody>
      </p:sp>
      <p:sp>
        <p:nvSpPr>
          <p:cNvPr id="17" name="TextBox 16"/>
          <p:cNvSpPr txBox="1">
            <a:spLocks noChangeArrowheads="1"/>
          </p:cNvSpPr>
          <p:nvPr/>
        </p:nvSpPr>
        <p:spPr bwMode="auto">
          <a:xfrm>
            <a:off x="5943600" y="5867400"/>
            <a:ext cx="2143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Avg Color of Match</a:t>
            </a:r>
          </a:p>
        </p:txBody>
      </p:sp>
      <p:sp>
        <p:nvSpPr>
          <p:cNvPr id="18" name="TextBox 17"/>
          <p:cNvSpPr txBox="1">
            <a:spLocks noChangeArrowheads="1"/>
          </p:cNvSpPr>
          <p:nvPr/>
        </p:nvSpPr>
        <p:spPr bwMode="auto">
          <a:xfrm>
            <a:off x="3657600" y="3352800"/>
            <a:ext cx="1646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Color Transfer</a:t>
            </a:r>
          </a:p>
        </p:txBody>
      </p:sp>
      <p:sp>
        <p:nvSpPr>
          <p:cNvPr id="19" name="TextBox 18"/>
          <p:cNvSpPr txBox="1">
            <a:spLocks noChangeArrowheads="1"/>
          </p:cNvSpPr>
          <p:nvPr/>
        </p:nvSpPr>
        <p:spPr bwMode="auto">
          <a:xfrm>
            <a:off x="6019800" y="3276600"/>
            <a:ext cx="1646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Color Transfer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298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8298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298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p:txBody>
          <a:bodyPr/>
          <a:lstStyle/>
          <a:p>
            <a:r>
              <a:rPr lang="en-US" altLang="en-US"/>
              <a:t>Application: Automatic Colorization</a:t>
            </a:r>
          </a:p>
        </p:txBody>
      </p:sp>
      <p:sp>
        <p:nvSpPr>
          <p:cNvPr id="22531" name="TextBox 13"/>
          <p:cNvSpPr txBox="1">
            <a:spLocks noChangeArrowheads="1"/>
          </p:cNvSpPr>
          <p:nvPr/>
        </p:nvSpPr>
        <p:spPr bwMode="auto">
          <a:xfrm>
            <a:off x="1524000" y="3352800"/>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Input</a:t>
            </a:r>
          </a:p>
        </p:txBody>
      </p:sp>
      <p:sp>
        <p:nvSpPr>
          <p:cNvPr id="22532" name="TextBox 14"/>
          <p:cNvSpPr txBox="1">
            <a:spLocks noChangeArrowheads="1"/>
          </p:cNvSpPr>
          <p:nvPr/>
        </p:nvSpPr>
        <p:spPr bwMode="auto">
          <a:xfrm>
            <a:off x="990600" y="5867400"/>
            <a:ext cx="1724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Matches (gray)</a:t>
            </a:r>
          </a:p>
        </p:txBody>
      </p:sp>
      <p:sp>
        <p:nvSpPr>
          <p:cNvPr id="22533" name="TextBox 15"/>
          <p:cNvSpPr txBox="1">
            <a:spLocks noChangeArrowheads="1"/>
          </p:cNvSpPr>
          <p:nvPr/>
        </p:nvSpPr>
        <p:spPr bwMode="auto">
          <a:xfrm>
            <a:off x="3416300" y="5867400"/>
            <a:ext cx="2070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Matches (w/ color)</a:t>
            </a:r>
          </a:p>
        </p:txBody>
      </p:sp>
      <p:sp>
        <p:nvSpPr>
          <p:cNvPr id="17" name="TextBox 16"/>
          <p:cNvSpPr txBox="1">
            <a:spLocks noChangeArrowheads="1"/>
          </p:cNvSpPr>
          <p:nvPr/>
        </p:nvSpPr>
        <p:spPr bwMode="auto">
          <a:xfrm>
            <a:off x="5943600" y="5867400"/>
            <a:ext cx="2143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Avg Color of Match</a:t>
            </a:r>
          </a:p>
        </p:txBody>
      </p:sp>
      <p:sp>
        <p:nvSpPr>
          <p:cNvPr id="18" name="TextBox 17"/>
          <p:cNvSpPr txBox="1">
            <a:spLocks noChangeArrowheads="1"/>
          </p:cNvSpPr>
          <p:nvPr/>
        </p:nvSpPr>
        <p:spPr bwMode="auto">
          <a:xfrm>
            <a:off x="3657600" y="3352800"/>
            <a:ext cx="1646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Color Transfer</a:t>
            </a:r>
          </a:p>
        </p:txBody>
      </p:sp>
      <p:sp>
        <p:nvSpPr>
          <p:cNvPr id="19" name="TextBox 18"/>
          <p:cNvSpPr txBox="1">
            <a:spLocks noChangeArrowheads="1"/>
          </p:cNvSpPr>
          <p:nvPr/>
        </p:nvSpPr>
        <p:spPr bwMode="auto">
          <a:xfrm>
            <a:off x="6019800" y="3276600"/>
            <a:ext cx="1646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Color Transfer</a:t>
            </a:r>
          </a:p>
        </p:txBody>
      </p:sp>
      <p:pic>
        <p:nvPicPr>
          <p:cNvPr id="2253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371600"/>
            <a:ext cx="194310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962400"/>
            <a:ext cx="1952625"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962400"/>
            <a:ext cx="19526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400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3962400"/>
            <a:ext cx="19812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400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1295400"/>
            <a:ext cx="19812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400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9950" y="1371600"/>
            <a:ext cx="200025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400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400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40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Application: Person Detection</a:t>
            </a:r>
          </a:p>
        </p:txBody>
      </p:sp>
      <p:pic>
        <p:nvPicPr>
          <p:cNvPr id="235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425575"/>
            <a:ext cx="49530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2"/>
          <p:cNvSpPr txBox="1">
            <a:spLocks noChangeArrowheads="1"/>
          </p:cNvSpPr>
          <p:nvPr/>
        </p:nvSpPr>
        <p:spPr bwMode="auto">
          <a:xfrm>
            <a:off x="257175" y="2333625"/>
            <a:ext cx="35052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latin typeface="Arial" panose="020B0604020202020204" pitchFamily="34" charset="0"/>
              </a:rPr>
              <a:t>80 million “tiny images” downloaded by keyword search.  </a:t>
            </a:r>
          </a:p>
          <a:p>
            <a:pPr eaLnBrk="1" hangingPunct="1">
              <a:spcBef>
                <a:spcPct val="0"/>
              </a:spcBef>
              <a:buFontTx/>
              <a:buNone/>
            </a:pPr>
            <a:endParaRPr lang="en-US" altLang="en-US">
              <a:latin typeface="Arial" panose="020B0604020202020204" pitchFamily="34" charset="0"/>
            </a:endParaRPr>
          </a:p>
          <a:p>
            <a:pPr eaLnBrk="1" hangingPunct="1">
              <a:spcBef>
                <a:spcPct val="0"/>
              </a:spcBef>
              <a:buFontTx/>
              <a:buNone/>
            </a:pPr>
            <a:r>
              <a:rPr lang="en-US" altLang="en-US">
                <a:latin typeface="Arial" panose="020B0604020202020204" pitchFamily="34" charset="0"/>
              </a:rPr>
              <a:t>80 nearest neighbors vote for image category.</a:t>
            </a: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a:t>Re-ranking </a:t>
            </a:r>
            <a:r>
              <a:rPr lang="en-US" altLang="en-US" dirty="0" err="1"/>
              <a:t>Altavista</a:t>
            </a:r>
            <a:r>
              <a:rPr lang="en-US" altLang="en-US" dirty="0"/>
              <a:t> search for “person”</a:t>
            </a: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7953375"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Title 1"/>
          <p:cNvSpPr>
            <a:spLocks noGrp="1"/>
          </p:cNvSpPr>
          <p:nvPr>
            <p:ph type="title" idx="4294967295"/>
          </p:nvPr>
        </p:nvSpPr>
        <p:spPr/>
        <p:txBody>
          <a:bodyPr/>
          <a:lstStyle/>
          <a:p>
            <a:pPr eaLnBrk="1" hangingPunct="1"/>
            <a:r>
              <a:rPr lang="en-US" altLang="en-US" dirty="0"/>
              <a:t>Automatic Orientation Examples</a:t>
            </a:r>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00200"/>
            <a:ext cx="7772400" cy="485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5"/>
          <p:cNvSpPr>
            <a:spLocks noChangeArrowheads="1"/>
          </p:cNvSpPr>
          <p:nvPr/>
        </p:nvSpPr>
        <p:spPr bwMode="auto">
          <a:xfrm>
            <a:off x="5507038" y="6553200"/>
            <a:ext cx="3130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nchor="ct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cs typeface="Arial" panose="020B0604020202020204" pitchFamily="34" charset="0"/>
              </a:rPr>
              <a:t>A. Torralba, R. Fergus, W.T.Freeman. 2008</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a:t>Short cuts to AI</a:t>
            </a:r>
          </a:p>
        </p:txBody>
      </p:sp>
      <p:sp>
        <p:nvSpPr>
          <p:cNvPr id="36867" name="Content Placeholder 2"/>
          <p:cNvSpPr>
            <a:spLocks noGrp="1"/>
          </p:cNvSpPr>
          <p:nvPr>
            <p:ph idx="1"/>
          </p:nvPr>
        </p:nvSpPr>
        <p:spPr/>
        <p:txBody>
          <a:bodyPr/>
          <a:lstStyle/>
          <a:p>
            <a:endParaRPr lang="en-US" altLang="en-US" sz="2400" dirty="0"/>
          </a:p>
          <a:p>
            <a:pPr marL="0" indent="0">
              <a:buNone/>
            </a:pPr>
            <a:r>
              <a:rPr lang="en-US" altLang="en-US" sz="2400" dirty="0"/>
              <a:t>With billions of images on the web, it’s often possible to find a close nearest neighbor.</a:t>
            </a:r>
          </a:p>
          <a:p>
            <a:endParaRPr lang="en-US" altLang="en-US" sz="2400" dirty="0"/>
          </a:p>
          <a:p>
            <a:pPr marL="0" indent="0">
              <a:buNone/>
            </a:pPr>
            <a:r>
              <a:rPr lang="en-US" altLang="en-US" sz="2400" dirty="0"/>
              <a:t>We can shortcut hard problems by “looking up” the answer, stealing the labels from our nearest neighbor.</a:t>
            </a:r>
          </a:p>
          <a:p>
            <a:pPr marL="0" indent="0">
              <a:buNone/>
            </a:pPr>
            <a:endParaRPr lang="en-US" altLang="en-US" sz="2400" dirty="0"/>
          </a:p>
          <a:p>
            <a:endParaRPr lang="en-US" altLang="en-US" sz="2400" dirty="0"/>
          </a:p>
          <a:p>
            <a:pPr>
              <a:buFont typeface="Arial" panose="020B0604020202020204" pitchFamily="34" charset="0"/>
              <a:buNone/>
            </a:pPr>
            <a:endParaRPr lang="en-US" altLang="en-US" sz="2400" dirty="0"/>
          </a:p>
        </p:txBody>
      </p:sp>
      <p:pic>
        <p:nvPicPr>
          <p:cNvPr id="36868" name="Picture 2" descr="http://upload.wikimedia.org/wikipedia/commons/1/1c/Chinese_Room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419600"/>
            <a:ext cx="3048000" cy="236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is intelligence?</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Weak AI: The simulation of a ‘mind’ is a model for the ‘mind’.</a:t>
            </a:r>
          </a:p>
          <a:p>
            <a:endParaRPr lang="en-US" dirty="0"/>
          </a:p>
          <a:p>
            <a:pPr marL="0" indent="0">
              <a:buNone/>
            </a:pPr>
            <a:r>
              <a:rPr lang="en-US" dirty="0"/>
              <a:t>Strong AI: The simulation of a ‘mind’ is a ‘mind’.</a:t>
            </a:r>
          </a:p>
        </p:txBody>
      </p:sp>
    </p:spTree>
    <p:extLst>
      <p:ext uri="{BB962C8B-B14F-4D97-AF65-F5344CB8AC3E}">
        <p14:creationId xmlns:p14="http://schemas.microsoft.com/office/powerpoint/2010/main" val="27099475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C:\Documents and Settings\James\Desktop\cs 143 computer vision\slides\28\Salachinesa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30288"/>
            <a:ext cx="3886200" cy="58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A78684AD-B34E-43FC-93F7-858B2137BF27}"/>
              </a:ext>
            </a:extLst>
          </p:cNvPr>
          <p:cNvSpPr>
            <a:spLocks noGrp="1"/>
          </p:cNvSpPr>
          <p:nvPr>
            <p:ph type="title"/>
          </p:nvPr>
        </p:nvSpPr>
        <p:spPr>
          <a:xfrm>
            <a:off x="457200" y="0"/>
            <a:ext cx="8229600" cy="914400"/>
          </a:xfrm>
        </p:spPr>
        <p:txBody>
          <a:bodyPr>
            <a:noAutofit/>
          </a:bodyPr>
          <a:lstStyle/>
          <a:p>
            <a:r>
              <a:rPr lang="en-US" altLang="en-US" sz="3200" dirty="0"/>
              <a:t>Chinese Room experiment, John Searle (1980) </a:t>
            </a:r>
          </a:p>
        </p:txBody>
      </p:sp>
    </p:spTree>
    <p:extLst>
      <p:ext uri="{BB962C8B-B14F-4D97-AF65-F5344CB8AC3E}">
        <p14:creationId xmlns:p14="http://schemas.microsoft.com/office/powerpoint/2010/main" val="1670718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Autofit/>
          </a:bodyPr>
          <a:lstStyle/>
          <a:p>
            <a:r>
              <a:rPr lang="en-US" altLang="en-US" sz="3200" dirty="0"/>
              <a:t>Chinese Room experiment, John Searle (1980) </a:t>
            </a:r>
          </a:p>
        </p:txBody>
      </p:sp>
      <p:pic>
        <p:nvPicPr>
          <p:cNvPr id="8195" name="Picture 2" descr="C:\Documents and Settings\James\Desktop\cs 143 computer vision\slides\28\Salachinesa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30288"/>
            <a:ext cx="3886200" cy="58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5"/>
          <p:cNvSpPr txBox="1">
            <a:spLocks noChangeArrowheads="1"/>
          </p:cNvSpPr>
          <p:nvPr/>
        </p:nvSpPr>
        <p:spPr bwMode="auto">
          <a:xfrm>
            <a:off x="215900" y="3340100"/>
            <a:ext cx="45085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Most of the discussion consists of attempts to refute it. </a:t>
            </a:r>
          </a:p>
          <a:p>
            <a:pPr eaLnBrk="1" hangingPunct="1">
              <a:spcBef>
                <a:spcPct val="0"/>
              </a:spcBef>
              <a:buFontTx/>
              <a:buNone/>
            </a:pPr>
            <a:r>
              <a:rPr lang="en-US" altLang="en-US" sz="1800" dirty="0">
                <a:latin typeface="Arial" panose="020B0604020202020204" pitchFamily="34" charset="0"/>
              </a:rPr>
              <a:t>"The overwhelming majority," notes </a:t>
            </a:r>
            <a:r>
              <a:rPr lang="en-US" altLang="en-US" sz="1800" i="1" dirty="0">
                <a:latin typeface="Arial" panose="020B0604020202020204" pitchFamily="34" charset="0"/>
              </a:rPr>
              <a:t>BBS</a:t>
            </a:r>
            <a:r>
              <a:rPr lang="en-US" altLang="en-US" sz="1800" dirty="0">
                <a:latin typeface="Arial" panose="020B0604020202020204" pitchFamily="34" charset="0"/>
              </a:rPr>
              <a:t> editor </a:t>
            </a:r>
            <a:r>
              <a:rPr lang="en-US" altLang="en-US" sz="1800" dirty="0" err="1">
                <a:latin typeface="Arial" panose="020B0604020202020204" pitchFamily="34" charset="0"/>
              </a:rPr>
              <a:t>Stevan</a:t>
            </a:r>
            <a:r>
              <a:rPr lang="en-US" altLang="en-US" sz="1800" dirty="0">
                <a:latin typeface="Arial" panose="020B0604020202020204" pitchFamily="34" charset="0"/>
              </a:rPr>
              <a:t> </a:t>
            </a:r>
            <a:r>
              <a:rPr lang="en-US" altLang="en-US" sz="1800" dirty="0" err="1">
                <a:latin typeface="Arial" panose="020B0604020202020204" pitchFamily="34" charset="0"/>
              </a:rPr>
              <a:t>Harnad</a:t>
            </a:r>
            <a:r>
              <a:rPr lang="en-US" altLang="en-US" sz="1800" dirty="0">
                <a:latin typeface="Arial" panose="020B0604020202020204" pitchFamily="34" charset="0"/>
              </a:rPr>
              <a:t>,“ still think that the Chinese Room Argument is dead wrong.“</a:t>
            </a:r>
          </a:p>
          <a:p>
            <a:pPr eaLnBrk="1" hangingPunct="1">
              <a:spcBef>
                <a:spcPct val="0"/>
              </a:spcBef>
              <a:buFontTx/>
              <a:buNone/>
            </a:pPr>
            <a:endParaRPr lang="en-US" altLang="en-US" sz="1800" dirty="0">
              <a:latin typeface="Arial" panose="020B0604020202020204" pitchFamily="34" charset="0"/>
            </a:endParaRPr>
          </a:p>
          <a:p>
            <a:pPr eaLnBrk="1" hangingPunct="1">
              <a:spcBef>
                <a:spcPct val="0"/>
              </a:spcBef>
              <a:buFontTx/>
              <a:buNone/>
            </a:pPr>
            <a:r>
              <a:rPr lang="en-US" altLang="en-US" sz="1800" dirty="0">
                <a:latin typeface="Arial" panose="020B0604020202020204" pitchFamily="34" charset="0"/>
              </a:rPr>
              <a:t>The sheer volume of the literature that has grown up around it inspired Pat Hayes to quip that the field of cognitive science ought to be redefined as "the ongoing research program of showing Searle's Chinese Room Argument to be false.</a:t>
            </a:r>
          </a:p>
        </p:txBody>
      </p:sp>
      <p:sp>
        <p:nvSpPr>
          <p:cNvPr id="8197" name="TextBox 7"/>
          <p:cNvSpPr txBox="1">
            <a:spLocks noChangeArrowheads="1"/>
          </p:cNvSpPr>
          <p:nvPr/>
        </p:nvSpPr>
        <p:spPr bwMode="auto">
          <a:xfrm>
            <a:off x="228600" y="914400"/>
            <a:ext cx="49530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If a machine can convincingly simulate an intelligent conversation, does understand? </a:t>
            </a:r>
            <a:br>
              <a:rPr lang="en-US" altLang="en-US" sz="2000" dirty="0">
                <a:latin typeface="Arial" panose="020B0604020202020204" pitchFamily="34" charset="0"/>
              </a:rPr>
            </a:br>
            <a:endParaRPr lang="en-US" altLang="en-US" sz="2000" dirty="0">
              <a:latin typeface="Arial" panose="020B0604020202020204" pitchFamily="34" charset="0"/>
            </a:endParaRPr>
          </a:p>
          <a:p>
            <a:pPr eaLnBrk="1" hangingPunct="1">
              <a:spcBef>
                <a:spcPct val="0"/>
              </a:spcBef>
              <a:buFontTx/>
              <a:buNone/>
            </a:pPr>
            <a:r>
              <a:rPr lang="en-US" altLang="en-US" sz="2000" dirty="0">
                <a:latin typeface="Arial" panose="020B0604020202020204" pitchFamily="34" charset="0"/>
              </a:rPr>
              <a:t>Searle imagines himself in a room, acting as a computer by manually executing a program that convincingly simulates the behavior of a native Chinese speaker.</a:t>
            </a:r>
          </a:p>
        </p:txBody>
      </p:sp>
    </p:spTree>
    <p:extLst>
      <p:ext uri="{BB962C8B-B14F-4D97-AF65-F5344CB8AC3E}">
        <p14:creationId xmlns:p14="http://schemas.microsoft.com/office/powerpoint/2010/main" val="85035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28056" t="20666" r="45555" b="29110"/>
          <a:stretch/>
        </p:blipFill>
        <p:spPr>
          <a:xfrm>
            <a:off x="1676400" y="0"/>
            <a:ext cx="5791200" cy="6888480"/>
          </a:xfrm>
          <a:prstGeom prst="rect">
            <a:avLst/>
          </a:prstGeom>
        </p:spPr>
      </p:pic>
    </p:spTree>
    <p:extLst>
      <p:ext uri="{BB962C8B-B14F-4D97-AF65-F5344CB8AC3E}">
        <p14:creationId xmlns:p14="http://schemas.microsoft.com/office/powerpoint/2010/main" val="7382852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Unreasonable Effectiveness of Math</a:t>
            </a:r>
          </a:p>
        </p:txBody>
      </p:sp>
      <p:sp>
        <p:nvSpPr>
          <p:cNvPr id="3" name="Content Placeholder 2"/>
          <p:cNvSpPr>
            <a:spLocks noGrp="1"/>
          </p:cNvSpPr>
          <p:nvPr>
            <p:ph idx="1"/>
          </p:nvPr>
        </p:nvSpPr>
        <p:spPr>
          <a:xfrm>
            <a:off x="1981200" y="1219200"/>
            <a:ext cx="7162800" cy="5638800"/>
          </a:xfrm>
        </p:spPr>
        <p:txBody>
          <a:bodyPr>
            <a:normAutofit fontScale="92500" lnSpcReduction="20000"/>
          </a:bodyPr>
          <a:lstStyle/>
          <a:p>
            <a:r>
              <a:rPr lang="en-US" sz="2400" b="1" dirty="0"/>
              <a:t>“</a:t>
            </a:r>
            <a:r>
              <a:rPr lang="en-US" sz="2400" dirty="0"/>
              <a:t>The miracle of the appropriateness of the language of mathematics…” </a:t>
            </a:r>
            <a:br>
              <a:rPr lang="en-US" sz="2400" dirty="0"/>
            </a:br>
            <a:r>
              <a:rPr lang="en-US" sz="2400" dirty="0"/>
              <a:t>					</a:t>
            </a:r>
            <a:r>
              <a:rPr lang="en-US" sz="2400" b="1" dirty="0"/>
              <a:t>Eugene Wigner</a:t>
            </a:r>
          </a:p>
          <a:p>
            <a:endParaRPr lang="en-US" sz="2400" b="1" dirty="0"/>
          </a:p>
          <a:p>
            <a:r>
              <a:rPr lang="en-US" sz="2400" dirty="0"/>
              <a:t>“The most incomprehensible thing about the universe is that it is comprehensible.”</a:t>
            </a:r>
            <a:r>
              <a:rPr lang="en-US" sz="2400" i="1" dirty="0"/>
              <a:t> </a:t>
            </a:r>
            <a:br>
              <a:rPr lang="en-US" sz="2400" i="1" dirty="0"/>
            </a:br>
            <a:r>
              <a:rPr lang="en-US" sz="2400" i="1" dirty="0"/>
              <a:t>					</a:t>
            </a:r>
            <a:r>
              <a:rPr lang="en-US" sz="2400" b="1" dirty="0"/>
              <a:t>Albert Einstein</a:t>
            </a:r>
          </a:p>
          <a:p>
            <a:endParaRPr lang="en-US" sz="2400" dirty="0"/>
          </a:p>
          <a:p>
            <a:r>
              <a:rPr lang="en-US" sz="2400" dirty="0"/>
              <a:t>“There is only one thing which is more unreasonable than the unreasonable effectiveness of mathematics in physics, and this is the unreasonable ineffectiveness of mathematics in biology.” </a:t>
            </a:r>
            <a:br>
              <a:rPr lang="en-US" sz="2400" dirty="0"/>
            </a:br>
            <a:r>
              <a:rPr lang="en-US" sz="2400" dirty="0"/>
              <a:t>					</a:t>
            </a:r>
            <a:r>
              <a:rPr lang="en-US" sz="2400" b="1" dirty="0"/>
              <a:t>Israel Gelfand</a:t>
            </a:r>
          </a:p>
          <a:p>
            <a:endParaRPr lang="en-US" sz="2400" dirty="0"/>
          </a:p>
          <a:p>
            <a:r>
              <a:rPr lang="en-US" sz="2400" dirty="0"/>
              <a:t>“We should stop acting as if our goal is to author extremely elegant theories, and instead embrace complexity and make use of the best ally we have: </a:t>
            </a:r>
            <a:br>
              <a:rPr lang="en-US" sz="2400" dirty="0"/>
            </a:br>
            <a:r>
              <a:rPr lang="en-US" sz="2400" i="1" dirty="0"/>
              <a:t>the unreasonable effectiveness of data</a:t>
            </a:r>
            <a:r>
              <a:rPr lang="en-US" sz="2400" dirty="0"/>
              <a:t>.” </a:t>
            </a:r>
            <a:br>
              <a:rPr lang="en-US" sz="2400" dirty="0"/>
            </a:br>
            <a:r>
              <a:rPr lang="en-US" sz="2400" dirty="0"/>
              <a:t>					</a:t>
            </a:r>
            <a:r>
              <a:rPr lang="en-US" sz="2400" b="1" dirty="0"/>
              <a:t>Peter </a:t>
            </a:r>
            <a:r>
              <a:rPr lang="en-US" sz="2400" b="1" dirty="0" err="1"/>
              <a:t>Norvig</a:t>
            </a:r>
            <a:endParaRPr lang="en-US" sz="2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883204"/>
            <a:ext cx="1752600" cy="1317105"/>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5556"/>
          <a:stretch/>
        </p:blipFill>
        <p:spPr>
          <a:xfrm>
            <a:off x="495300" y="2286000"/>
            <a:ext cx="1143000" cy="128718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030" y="3658876"/>
            <a:ext cx="1147541" cy="1370324"/>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4599" b="8444"/>
          <a:stretch/>
        </p:blipFill>
        <p:spPr>
          <a:xfrm>
            <a:off x="152400" y="5334000"/>
            <a:ext cx="1828800" cy="1192696"/>
          </a:xfrm>
          <a:prstGeom prst="rect">
            <a:avLst/>
          </a:prstGeom>
        </p:spPr>
      </p:pic>
    </p:spTree>
    <p:extLst>
      <p:ext uri="{BB962C8B-B14F-4D97-AF65-F5344CB8AC3E}">
        <p14:creationId xmlns:p14="http://schemas.microsoft.com/office/powerpoint/2010/main" val="172028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Turk</a:t>
            </a:r>
          </a:p>
        </p:txBody>
      </p:sp>
      <p:sp>
        <p:nvSpPr>
          <p:cNvPr id="3" name="Content Placeholder 2"/>
          <p:cNvSpPr>
            <a:spLocks noGrp="1"/>
          </p:cNvSpPr>
          <p:nvPr>
            <p:ph idx="1"/>
          </p:nvPr>
        </p:nvSpPr>
        <p:spPr>
          <a:xfrm>
            <a:off x="76200" y="1358710"/>
            <a:ext cx="8229600" cy="5059363"/>
          </a:xfrm>
        </p:spPr>
        <p:txBody>
          <a:bodyPr>
            <a:normAutofit/>
          </a:bodyPr>
          <a:lstStyle/>
          <a:p>
            <a:r>
              <a:rPr lang="en-US" sz="2800" dirty="0"/>
              <a:t>von </a:t>
            </a:r>
            <a:r>
              <a:rPr lang="en-US" sz="2800" dirty="0" err="1"/>
              <a:t>Kempelen</a:t>
            </a:r>
            <a:r>
              <a:rPr lang="en-US" sz="2800" dirty="0"/>
              <a:t>, 1770.</a:t>
            </a:r>
          </a:p>
          <a:p>
            <a:r>
              <a:rPr lang="en-US" sz="2800" dirty="0"/>
              <a:t>Robotic chess player.</a:t>
            </a:r>
          </a:p>
          <a:p>
            <a:r>
              <a:rPr lang="en-US" sz="2800" dirty="0"/>
              <a:t>Clockwork routines.</a:t>
            </a:r>
          </a:p>
          <a:p>
            <a:r>
              <a:rPr lang="en-US" sz="2800" dirty="0"/>
              <a:t>Magnetic induction (not vision)</a:t>
            </a:r>
          </a:p>
          <a:p>
            <a:endParaRPr lang="en-US" sz="2800" dirty="0"/>
          </a:p>
          <a:p>
            <a:r>
              <a:rPr lang="en-US" sz="2800" dirty="0"/>
              <a:t>Toured the world; played </a:t>
            </a:r>
            <a:br>
              <a:rPr lang="en-US" sz="2800" dirty="0"/>
            </a:br>
            <a:r>
              <a:rPr lang="en-US" sz="2800" dirty="0"/>
              <a:t>Napoleon Bonaparte </a:t>
            </a:r>
            <a:br>
              <a:rPr lang="en-US" sz="2800" dirty="0"/>
            </a:br>
            <a:r>
              <a:rPr lang="en-US" sz="2800" dirty="0"/>
              <a:t>and Benjamin Franklin.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00" y="1143000"/>
            <a:ext cx="3505200" cy="299694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4209227"/>
            <a:ext cx="2133600" cy="2581656"/>
          </a:xfrm>
          <a:prstGeom prst="rect">
            <a:avLst/>
          </a:prstGeom>
        </p:spPr>
      </p:pic>
    </p:spTree>
    <p:extLst>
      <p:ext uri="{BB962C8B-B14F-4D97-AF65-F5344CB8AC3E}">
        <p14:creationId xmlns:p14="http://schemas.microsoft.com/office/powerpoint/2010/main" val="25362103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Turk</a:t>
            </a:r>
          </a:p>
        </p:txBody>
      </p:sp>
      <p:sp>
        <p:nvSpPr>
          <p:cNvPr id="3" name="Content Placeholder 2"/>
          <p:cNvSpPr>
            <a:spLocks noGrp="1"/>
          </p:cNvSpPr>
          <p:nvPr>
            <p:ph idx="1"/>
          </p:nvPr>
        </p:nvSpPr>
        <p:spPr/>
        <p:txBody>
          <a:bodyPr/>
          <a:lstStyle/>
          <a:p>
            <a:r>
              <a:rPr lang="en-US" dirty="0"/>
              <a:t>It was all a ruse!</a:t>
            </a:r>
          </a:p>
          <a:p>
            <a:r>
              <a:rPr lang="en-US" dirty="0"/>
              <a:t>Ho </a:t>
            </a:r>
            <a:r>
              <a:rPr lang="en-US" dirty="0" err="1"/>
              <a:t>ho</a:t>
            </a:r>
            <a:r>
              <a:rPr lang="en-US" dirty="0"/>
              <a:t> </a:t>
            </a:r>
            <a:r>
              <a:rPr lang="en-US" dirty="0" err="1"/>
              <a:t>ho</a:t>
            </a:r>
            <a:r>
              <a:rPr lang="en-US" dirty="0"/>
              <a:t>.</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2057400"/>
            <a:ext cx="5038919" cy="4543425"/>
          </a:xfrm>
          <a:prstGeom prst="rect">
            <a:avLst/>
          </a:prstGeom>
        </p:spPr>
      </p:pic>
    </p:spTree>
    <p:extLst>
      <p:ext uri="{BB962C8B-B14F-4D97-AF65-F5344CB8AC3E}">
        <p14:creationId xmlns:p14="http://schemas.microsoft.com/office/powerpoint/2010/main" val="8249921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Amazon Mechanical Turk</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5780" y="3200400"/>
            <a:ext cx="5492439" cy="3091656"/>
          </a:xfrm>
        </p:spPr>
      </p:pic>
      <p:sp>
        <p:nvSpPr>
          <p:cNvPr id="6" name="TextBox 5"/>
          <p:cNvSpPr txBox="1"/>
          <p:nvPr/>
        </p:nvSpPr>
        <p:spPr>
          <a:xfrm>
            <a:off x="2123919" y="935742"/>
            <a:ext cx="51816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Artificial </a:t>
            </a:r>
            <a:r>
              <a:rPr kumimoji="0" lang="en-US" sz="3200" b="0" i="1" u="none" strike="noStrike" kern="1200" cap="none" spc="0" normalizeH="0" baseline="0" noProof="0" dirty="0" err="1">
                <a:ln>
                  <a:noFill/>
                </a:ln>
                <a:solidFill>
                  <a:prstClr val="black"/>
                </a:solidFill>
                <a:effectLst/>
                <a:uLnTx/>
                <a:uFillTx/>
                <a:latin typeface="Calibri"/>
                <a:ea typeface="+mn-ea"/>
                <a:cs typeface="+mn-cs"/>
              </a:rPr>
              <a:t>artificial</a:t>
            </a:r>
            <a:r>
              <a:rPr kumimoji="0" lang="en-US" sz="3200" b="0" i="1" u="none" strike="noStrike" kern="1200" cap="none" spc="0" normalizeH="0" baseline="0" noProof="0" dirty="0">
                <a:ln>
                  <a:noFill/>
                </a:ln>
                <a:solidFill>
                  <a:prstClr val="black"/>
                </a:solidFill>
                <a:effectLst/>
                <a:uLnTx/>
                <a:uFillTx/>
                <a:latin typeface="Calibri"/>
                <a:ea typeface="+mn-ea"/>
                <a:cs typeface="+mn-cs"/>
              </a:rPr>
              <a:t> intelligence.</a:t>
            </a:r>
          </a:p>
        </p:txBody>
      </p:sp>
      <p:sp>
        <p:nvSpPr>
          <p:cNvPr id="3" name="TextBox 2"/>
          <p:cNvSpPr txBox="1"/>
          <p:nvPr/>
        </p:nvSpPr>
        <p:spPr>
          <a:xfrm>
            <a:off x="2819399" y="1752600"/>
            <a:ext cx="35052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Launched 2005.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Small tasks, small pay.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Used extensively in data collection.</a:t>
            </a:r>
          </a:p>
        </p:txBody>
      </p:sp>
      <p:sp>
        <p:nvSpPr>
          <p:cNvPr id="4" name="TextBox 3">
            <a:extLst>
              <a:ext uri="{FF2B5EF4-FFF2-40B4-BE49-F238E27FC236}">
                <a16:creationId xmlns:a16="http://schemas.microsoft.com/office/drawing/2014/main" id="{392FE4DA-A103-4ADD-94A3-1CDC5653DC0A}"/>
              </a:ext>
            </a:extLst>
          </p:cNvPr>
          <p:cNvSpPr txBox="1"/>
          <p:nvPr/>
        </p:nvSpPr>
        <p:spPr>
          <a:xfrm>
            <a:off x="7470618" y="6477000"/>
            <a:ext cx="1838481" cy="338554"/>
          </a:xfrm>
          <a:prstGeom prst="rect">
            <a:avLst/>
          </a:prstGeom>
          <a:noFill/>
        </p:spPr>
        <p:txBody>
          <a:bodyPr wrap="square" rtlCol="0">
            <a:spAutoFit/>
          </a:bodyPr>
          <a:lstStyle/>
          <a:p>
            <a:r>
              <a:rPr lang="en-US" sz="1600" dirty="0">
                <a:solidFill>
                  <a:schemeClr val="bg1">
                    <a:lumMod val="50000"/>
                  </a:schemeClr>
                </a:solidFill>
              </a:rPr>
              <a:t>Image: Gizmodo</a:t>
            </a:r>
          </a:p>
        </p:txBody>
      </p:sp>
    </p:spTree>
    <p:extLst>
      <p:ext uri="{BB962C8B-B14F-4D97-AF65-F5344CB8AC3E}">
        <p14:creationId xmlns:p14="http://schemas.microsoft.com/office/powerpoint/2010/main" val="14823551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0"/>
          <p:cNvSpPr>
            <a:spLocks noChangeArrowheads="1"/>
          </p:cNvSpPr>
          <p:nvPr/>
        </p:nvSpPr>
        <p:spPr bwMode="auto">
          <a:xfrm>
            <a:off x="457200" y="2514600"/>
            <a:ext cx="2209800" cy="2819400"/>
          </a:xfrm>
          <a:prstGeom prst="rect">
            <a:avLst/>
          </a:prstGeom>
          <a:solidFill>
            <a:schemeClr val="accent1"/>
          </a:solidFill>
          <a:ln w="9525">
            <a:solidFill>
              <a:schemeClr val="tx1"/>
            </a:solidFill>
            <a:miter lim="800000"/>
            <a:headEnd/>
            <a:tailEnd/>
          </a:ln>
        </p:spPr>
        <p:txBody>
          <a:bodyPr wrap="none" anchor="b"/>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23" name="Rectangle 12"/>
          <p:cNvSpPr>
            <a:spLocks noChangeArrowheads="1"/>
          </p:cNvSpPr>
          <p:nvPr/>
        </p:nvSpPr>
        <p:spPr bwMode="auto">
          <a:xfrm>
            <a:off x="381000" y="2438400"/>
            <a:ext cx="2209800" cy="2819400"/>
          </a:xfrm>
          <a:prstGeom prst="rect">
            <a:avLst/>
          </a:prstGeom>
          <a:solidFill>
            <a:schemeClr val="accent1"/>
          </a:solidFill>
          <a:ln w="9525">
            <a:solidFill>
              <a:schemeClr val="tx1"/>
            </a:solidFill>
            <a:miter lim="800000"/>
            <a:headEnd/>
            <a:tailEnd/>
          </a:ln>
        </p:spPr>
        <p:txBody>
          <a:bodyPr wrap="none" anchor="b"/>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Task</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24" name="Rectangle 2"/>
          <p:cNvSpPr>
            <a:spLocks noGrp="1" noChangeArrowheads="1"/>
          </p:cNvSpPr>
          <p:nvPr>
            <p:ph type="title"/>
          </p:nvPr>
        </p:nvSpPr>
        <p:spPr/>
        <p:txBody>
          <a:bodyPr/>
          <a:lstStyle/>
          <a:p>
            <a:pPr eaLnBrk="1" hangingPunct="1"/>
            <a:r>
              <a:rPr lang="en-US" altLang="en-US" dirty="0"/>
              <a:t>Amazon Mechanical Turk</a:t>
            </a:r>
          </a:p>
        </p:txBody>
      </p:sp>
      <p:pic>
        <p:nvPicPr>
          <p:cNvPr id="5632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590800"/>
            <a:ext cx="1217613"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Text Box 10"/>
          <p:cNvSpPr txBox="1">
            <a:spLocks noChangeArrowheads="1"/>
          </p:cNvSpPr>
          <p:nvPr/>
        </p:nvSpPr>
        <p:spPr bwMode="auto">
          <a:xfrm>
            <a:off x="533400" y="4191000"/>
            <a:ext cx="1997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Is this a dog?</a:t>
            </a:r>
          </a:p>
        </p:txBody>
      </p:sp>
      <p:sp>
        <p:nvSpPr>
          <p:cNvPr id="56327" name="Text Box 11"/>
          <p:cNvSpPr txBox="1">
            <a:spLocks noChangeArrowheads="1"/>
          </p:cNvSpPr>
          <p:nvPr/>
        </p:nvSpPr>
        <p:spPr bwMode="auto">
          <a:xfrm>
            <a:off x="685800" y="4572000"/>
            <a:ext cx="76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 Yes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 No</a:t>
            </a:r>
          </a:p>
        </p:txBody>
      </p:sp>
      <p:sp>
        <p:nvSpPr>
          <p:cNvPr id="56328" name="Text Box 17"/>
          <p:cNvSpPr txBox="1">
            <a:spLocks noChangeArrowheads="1"/>
          </p:cNvSpPr>
          <p:nvPr/>
        </p:nvSpPr>
        <p:spPr bwMode="auto">
          <a:xfrm>
            <a:off x="4213225" y="37258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29" name="AutoShape 18"/>
          <p:cNvSpPr>
            <a:spLocks noChangeArrowheads="1"/>
          </p:cNvSpPr>
          <p:nvPr/>
        </p:nvSpPr>
        <p:spPr bwMode="auto">
          <a:xfrm>
            <a:off x="7010400" y="25146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30" name="AutoShape 19"/>
          <p:cNvSpPr>
            <a:spLocks noChangeArrowheads="1"/>
          </p:cNvSpPr>
          <p:nvPr/>
        </p:nvSpPr>
        <p:spPr bwMode="auto">
          <a:xfrm>
            <a:off x="7620000" y="3276600"/>
            <a:ext cx="1066800" cy="10668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31" name="AutoShape 20"/>
          <p:cNvSpPr>
            <a:spLocks noChangeArrowheads="1"/>
          </p:cNvSpPr>
          <p:nvPr/>
        </p:nvSpPr>
        <p:spPr bwMode="auto">
          <a:xfrm>
            <a:off x="7696200" y="25146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32" name="Text Box 21"/>
          <p:cNvSpPr txBox="1">
            <a:spLocks noChangeArrowheads="1"/>
          </p:cNvSpPr>
          <p:nvPr/>
        </p:nvSpPr>
        <p:spPr bwMode="auto">
          <a:xfrm>
            <a:off x="6689725" y="1800225"/>
            <a:ext cx="131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Workers</a:t>
            </a:r>
          </a:p>
        </p:txBody>
      </p:sp>
      <p:sp>
        <p:nvSpPr>
          <p:cNvPr id="56333" name="Line 22"/>
          <p:cNvSpPr>
            <a:spLocks noChangeShapeType="1"/>
          </p:cNvSpPr>
          <p:nvPr/>
        </p:nvSpPr>
        <p:spPr bwMode="auto">
          <a:xfrm flipH="1">
            <a:off x="4876800" y="3886200"/>
            <a:ext cx="2590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34" name="Text Box 25"/>
          <p:cNvSpPr txBox="1">
            <a:spLocks noChangeArrowheads="1"/>
          </p:cNvSpPr>
          <p:nvPr/>
        </p:nvSpPr>
        <p:spPr bwMode="auto">
          <a:xfrm>
            <a:off x="5495925" y="3505200"/>
            <a:ext cx="1895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Answer: Yes</a:t>
            </a:r>
          </a:p>
        </p:txBody>
      </p:sp>
      <p:sp>
        <p:nvSpPr>
          <p:cNvPr id="56335" name="Line 28"/>
          <p:cNvSpPr>
            <a:spLocks noChangeShapeType="1"/>
          </p:cNvSpPr>
          <p:nvPr/>
        </p:nvSpPr>
        <p:spPr bwMode="auto">
          <a:xfrm>
            <a:off x="2667000" y="3886200"/>
            <a:ext cx="762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36" name="Text Box 29"/>
          <p:cNvSpPr txBox="1">
            <a:spLocks noChangeArrowheads="1"/>
          </p:cNvSpPr>
          <p:nvPr/>
        </p:nvSpPr>
        <p:spPr bwMode="auto">
          <a:xfrm>
            <a:off x="817145" y="1999915"/>
            <a:ext cx="1743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Task: Dog?</a:t>
            </a:r>
          </a:p>
        </p:txBody>
      </p:sp>
      <p:sp>
        <p:nvSpPr>
          <p:cNvPr id="56337" name="Line 30"/>
          <p:cNvSpPr>
            <a:spLocks noChangeShapeType="1"/>
          </p:cNvSpPr>
          <p:nvPr/>
        </p:nvSpPr>
        <p:spPr bwMode="auto">
          <a:xfrm>
            <a:off x="4876800" y="4419600"/>
            <a:ext cx="274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38" name="Text Box 31"/>
          <p:cNvSpPr txBox="1">
            <a:spLocks noChangeArrowheads="1"/>
          </p:cNvSpPr>
          <p:nvPr/>
        </p:nvSpPr>
        <p:spPr bwMode="auto">
          <a:xfrm>
            <a:off x="5029200" y="4038600"/>
            <a:ext cx="1641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Pay: $0.01</a:t>
            </a:r>
          </a:p>
        </p:txBody>
      </p:sp>
      <p:sp>
        <p:nvSpPr>
          <p:cNvPr id="56339" name="Rectangle 16"/>
          <p:cNvSpPr>
            <a:spLocks noChangeArrowheads="1"/>
          </p:cNvSpPr>
          <p:nvPr/>
        </p:nvSpPr>
        <p:spPr bwMode="auto">
          <a:xfrm>
            <a:off x="3429000" y="3124200"/>
            <a:ext cx="1447800" cy="1447800"/>
          </a:xfrm>
          <a:prstGeom prst="rect">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Broker</a:t>
            </a:r>
          </a:p>
        </p:txBody>
      </p:sp>
      <p:sp>
        <p:nvSpPr>
          <p:cNvPr id="56340" name="AutoShape 32"/>
          <p:cNvSpPr>
            <a:spLocks noChangeArrowheads="1"/>
          </p:cNvSpPr>
          <p:nvPr/>
        </p:nvSpPr>
        <p:spPr bwMode="auto">
          <a:xfrm>
            <a:off x="7924800" y="22098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41" name="AutoShape 33"/>
          <p:cNvSpPr>
            <a:spLocks noChangeArrowheads="1"/>
          </p:cNvSpPr>
          <p:nvPr/>
        </p:nvSpPr>
        <p:spPr bwMode="auto">
          <a:xfrm>
            <a:off x="7391400" y="22098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42" name="AutoShape 34"/>
          <p:cNvSpPr>
            <a:spLocks noChangeArrowheads="1"/>
          </p:cNvSpPr>
          <p:nvPr/>
        </p:nvSpPr>
        <p:spPr bwMode="auto">
          <a:xfrm>
            <a:off x="7543800" y="44958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43" name="AutoShape 36"/>
          <p:cNvSpPr>
            <a:spLocks noChangeArrowheads="1"/>
          </p:cNvSpPr>
          <p:nvPr/>
        </p:nvSpPr>
        <p:spPr bwMode="auto">
          <a:xfrm>
            <a:off x="7848600" y="44958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44" name="AutoShape 37"/>
          <p:cNvSpPr>
            <a:spLocks noChangeArrowheads="1"/>
          </p:cNvSpPr>
          <p:nvPr/>
        </p:nvSpPr>
        <p:spPr bwMode="auto">
          <a:xfrm>
            <a:off x="8153400" y="48006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45" name="AutoShape 38"/>
          <p:cNvSpPr>
            <a:spLocks noChangeArrowheads="1"/>
          </p:cNvSpPr>
          <p:nvPr/>
        </p:nvSpPr>
        <p:spPr bwMode="auto">
          <a:xfrm>
            <a:off x="7772400" y="48768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46" name="AutoShape 35"/>
          <p:cNvSpPr>
            <a:spLocks noChangeArrowheads="1"/>
          </p:cNvSpPr>
          <p:nvPr/>
        </p:nvSpPr>
        <p:spPr bwMode="auto">
          <a:xfrm>
            <a:off x="8077200" y="44958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47" name="AutoShape 39"/>
          <p:cNvSpPr>
            <a:spLocks noChangeArrowheads="1"/>
          </p:cNvSpPr>
          <p:nvPr/>
        </p:nvSpPr>
        <p:spPr bwMode="auto">
          <a:xfrm>
            <a:off x="7315200" y="2438400"/>
            <a:ext cx="4572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348" name="Text Box 41"/>
          <p:cNvSpPr txBox="1">
            <a:spLocks noChangeArrowheads="1"/>
          </p:cNvSpPr>
          <p:nvPr/>
        </p:nvSpPr>
        <p:spPr bwMode="auto">
          <a:xfrm>
            <a:off x="3276600" y="4543425"/>
            <a:ext cx="2133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www.mturk.com</a:t>
            </a:r>
          </a:p>
        </p:txBody>
      </p:sp>
      <p:sp>
        <p:nvSpPr>
          <p:cNvPr id="56349" name="Text Box 42"/>
          <p:cNvSpPr txBox="1">
            <a:spLocks noChangeArrowheads="1"/>
          </p:cNvSpPr>
          <p:nvPr/>
        </p:nvSpPr>
        <p:spPr bwMode="auto">
          <a:xfrm>
            <a:off x="914400" y="5410200"/>
            <a:ext cx="1031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$0.01</a:t>
            </a:r>
          </a:p>
        </p:txBody>
      </p:sp>
      <p:sp>
        <p:nvSpPr>
          <p:cNvPr id="30" name="Line 28"/>
          <p:cNvSpPr>
            <a:spLocks noChangeShapeType="1"/>
          </p:cNvSpPr>
          <p:nvPr/>
        </p:nvSpPr>
        <p:spPr bwMode="auto">
          <a:xfrm>
            <a:off x="4876800" y="3336758"/>
            <a:ext cx="2667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234017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943600"/>
            <a:ext cx="8229600" cy="639763"/>
          </a:xfrm>
        </p:spPr>
        <p:txBody>
          <a:bodyPr rtlCol="0">
            <a:normAutofit fontScale="62500" lnSpcReduction="20000"/>
          </a:bodyPr>
          <a:lstStyle/>
          <a:p>
            <a:pPr marL="342878" indent="-342878" algn="ctr" eaLnBrk="1" fontAlgn="auto" hangingPunct="1">
              <a:spcAft>
                <a:spcPts val="0"/>
              </a:spcAft>
              <a:buFont typeface="Arial" charset="0"/>
              <a:buNone/>
              <a:defRPr/>
            </a:pPr>
            <a:r>
              <a:rPr lang="en-US" dirty="0"/>
              <a:t>Luis von </a:t>
            </a:r>
            <a:r>
              <a:rPr lang="en-US" dirty="0" err="1"/>
              <a:t>Ahn</a:t>
            </a:r>
            <a:r>
              <a:rPr lang="en-US" dirty="0"/>
              <a:t> and Laura </a:t>
            </a:r>
            <a:r>
              <a:rPr lang="en-US" dirty="0" err="1"/>
              <a:t>Dabbish</a:t>
            </a:r>
            <a:r>
              <a:rPr lang="en-US" dirty="0"/>
              <a:t>. </a:t>
            </a:r>
            <a:r>
              <a:rPr lang="en-US" dirty="0">
                <a:hlinkClick r:id="rId2"/>
              </a:rPr>
              <a:t>Labeling Images with a Computer Game</a:t>
            </a:r>
            <a:r>
              <a:rPr lang="en-US" dirty="0"/>
              <a:t>. ACM Conf. on Human Factors in Computing Systems, CHI 2004</a:t>
            </a:r>
          </a:p>
        </p:txBody>
      </p:sp>
      <p:pic>
        <p:nvPicPr>
          <p:cNvPr id="46083"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31006" t="4668" r="30632" b="46161"/>
          <a:stretch>
            <a:fillRect/>
          </a:stretch>
        </p:blipFill>
        <p:spPr bwMode="auto">
          <a:xfrm>
            <a:off x="1063625" y="304800"/>
            <a:ext cx="7016750" cy="561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6420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ESP Game">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09600" y="381000"/>
            <a:ext cx="10565472" cy="5943600"/>
          </a:xfrm>
        </p:spPr>
      </p:pic>
    </p:spTree>
    <p:extLst>
      <p:ext uri="{BB962C8B-B14F-4D97-AF65-F5344CB8AC3E}">
        <p14:creationId xmlns:p14="http://schemas.microsoft.com/office/powerpoint/2010/main" val="42882411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(Segmentation): LabelMe</a:t>
            </a:r>
          </a:p>
        </p:txBody>
      </p:sp>
      <p:sp>
        <p:nvSpPr>
          <p:cNvPr id="3" name="Content Placeholder 2"/>
          <p:cNvSpPr>
            <a:spLocks noGrp="1"/>
          </p:cNvSpPr>
          <p:nvPr>
            <p:ph idx="1"/>
          </p:nvPr>
        </p:nvSpPr>
        <p:spPr/>
        <p:txBody>
          <a:bodyPr/>
          <a:lstStyle/>
          <a:p>
            <a:endParaRPr lang="en-US" dirty="0"/>
          </a:p>
          <a:p>
            <a:pPr marL="0" indent="0">
              <a:buNone/>
            </a:pPr>
            <a:r>
              <a:rPr lang="en-US" dirty="0">
                <a:hlinkClick r:id="rId3"/>
              </a:rPr>
              <a:t>http://labelme.csail.mit.edu</a:t>
            </a:r>
            <a:endParaRPr lang="en-US" dirty="0"/>
          </a:p>
          <a:p>
            <a:pPr marL="0" indent="0">
              <a:buNone/>
            </a:pPr>
            <a:r>
              <a:rPr lang="en-US" sz="2800" dirty="0"/>
              <a:t>“Open world” database annotated by the community*</a:t>
            </a:r>
          </a:p>
          <a:p>
            <a:endParaRPr lang="en-US" dirty="0"/>
          </a:p>
          <a:p>
            <a:endParaRPr lang="en-US" dirty="0"/>
          </a:p>
          <a:p>
            <a:pPr marL="0" indent="0">
              <a:buNone/>
            </a:pPr>
            <a:r>
              <a:rPr lang="en-US" b="1" dirty="0"/>
              <a:t>Notes on Image Annotation</a:t>
            </a:r>
            <a:r>
              <a:rPr lang="en-US" dirty="0"/>
              <a:t>, </a:t>
            </a:r>
            <a:r>
              <a:rPr lang="en-US" dirty="0" err="1"/>
              <a:t>Barriuso</a:t>
            </a:r>
            <a:r>
              <a:rPr lang="en-US" dirty="0"/>
              <a:t> and </a:t>
            </a:r>
            <a:r>
              <a:rPr lang="en-US" dirty="0" err="1"/>
              <a:t>Torralba</a:t>
            </a:r>
            <a:r>
              <a:rPr lang="en-US" dirty="0"/>
              <a:t> 2012. http://arxiv.org/abs/1210.3448</a:t>
            </a:r>
          </a:p>
        </p:txBody>
      </p:sp>
    </p:spTree>
    <p:extLst>
      <p:ext uri="{BB962C8B-B14F-4D97-AF65-F5344CB8AC3E}">
        <p14:creationId xmlns:p14="http://schemas.microsoft.com/office/powerpoint/2010/main" val="1578573034"/>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685800" y="685800"/>
            <a:ext cx="7772400" cy="1470025"/>
          </a:xfrm>
        </p:spPr>
        <p:txBody>
          <a:bodyPr/>
          <a:lstStyle/>
          <a:p>
            <a:pPr eaLnBrk="1" hangingPunct="1"/>
            <a:r>
              <a:rPr lang="en-US" altLang="en-US" dirty="0"/>
              <a:t>Utility data annotation via Amazon Mechanical Turk</a:t>
            </a:r>
          </a:p>
        </p:txBody>
      </p:sp>
      <p:sp>
        <p:nvSpPr>
          <p:cNvPr id="2051" name="Rectangle 3"/>
          <p:cNvSpPr>
            <a:spLocks noGrp="1" noChangeArrowheads="1"/>
          </p:cNvSpPr>
          <p:nvPr>
            <p:ph type="subTitle" idx="1"/>
          </p:nvPr>
        </p:nvSpPr>
        <p:spPr>
          <a:xfrm>
            <a:off x="304799" y="5658806"/>
            <a:ext cx="2590801" cy="1144489"/>
          </a:xfrm>
        </p:spPr>
        <p:txBody>
          <a:bodyPr/>
          <a:lstStyle/>
          <a:p>
            <a:pPr algn="l" eaLnBrk="1" hangingPunct="1">
              <a:buFont typeface="Arial" charset="0"/>
              <a:buNone/>
              <a:defRPr/>
            </a:pPr>
            <a:r>
              <a:rPr lang="en-US" sz="2000" dirty="0"/>
              <a:t>Alexander Sorokin</a:t>
            </a:r>
          </a:p>
          <a:p>
            <a:pPr algn="l" eaLnBrk="1" hangingPunct="1">
              <a:buFont typeface="Arial" charset="0"/>
              <a:buNone/>
              <a:defRPr/>
            </a:pPr>
            <a:r>
              <a:rPr lang="en-US" sz="2000" dirty="0"/>
              <a:t>David Forsyth</a:t>
            </a:r>
          </a:p>
          <a:p>
            <a:pPr algn="l" eaLnBrk="1" hangingPunct="1">
              <a:buFont typeface="Arial" charset="0"/>
              <a:buNone/>
              <a:defRPr/>
            </a:pPr>
            <a:r>
              <a:rPr lang="en-US" sz="2000" dirty="0"/>
              <a:t>CVPR Workshops 2008</a:t>
            </a:r>
          </a:p>
        </p:txBody>
      </p:sp>
      <p:pic>
        <p:nvPicPr>
          <p:cNvPr id="55300" name="Picture 4" descr="labeled_example_per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743200"/>
            <a:ext cx="6096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5"/>
          <p:cNvSpPr txBox="1">
            <a:spLocks noChangeArrowheads="1"/>
          </p:cNvSpPr>
          <p:nvPr/>
        </p:nvSpPr>
        <p:spPr bwMode="auto">
          <a:xfrm>
            <a:off x="2635250" y="3159125"/>
            <a:ext cx="49847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X   100 000   =   $5000   </a:t>
            </a:r>
          </a:p>
        </p:txBody>
      </p:sp>
      <p:sp>
        <p:nvSpPr>
          <p:cNvPr id="2" name="Rectangle 1"/>
          <p:cNvSpPr/>
          <p:nvPr/>
        </p:nvSpPr>
        <p:spPr>
          <a:xfrm>
            <a:off x="6741049" y="6495519"/>
            <a:ext cx="2415790" cy="307777"/>
          </a:xfrm>
          <a:prstGeom prst="rect">
            <a:avLst/>
          </a:prstGeom>
        </p:spPr>
        <p:txBody>
          <a:bodyPr wrap="none">
            <a:spAutoFit/>
          </a:bodyPr>
          <a:lstStyle/>
          <a:p>
            <a:pPr eaLnBrk="1" hangingPunct="1">
              <a:buFont typeface="Arial" charset="0"/>
              <a:buNone/>
              <a:defRPr/>
            </a:pPr>
            <a:r>
              <a:rPr lang="en-US" sz="1400" dirty="0">
                <a:solidFill>
                  <a:schemeClr val="bg1">
                    <a:lumMod val="50000"/>
                  </a:schemeClr>
                </a:solidFill>
              </a:rPr>
              <a:t>Slides by Alexander Sorokin</a:t>
            </a:r>
          </a:p>
        </p:txBody>
      </p:sp>
    </p:spTree>
    <p:extLst>
      <p:ext uri="{BB962C8B-B14F-4D97-AF65-F5344CB8AC3E}">
        <p14:creationId xmlns:p14="http://schemas.microsoft.com/office/powerpoint/2010/main" val="2354372701"/>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descr="-000007.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7941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ltLang="en-US" dirty="0"/>
              <a:t>Issues</a:t>
            </a:r>
          </a:p>
        </p:txBody>
      </p:sp>
      <p:sp>
        <p:nvSpPr>
          <p:cNvPr id="64515" name="Rectangle 3"/>
          <p:cNvSpPr>
            <a:spLocks noGrp="1" noChangeArrowheads="1"/>
          </p:cNvSpPr>
          <p:nvPr>
            <p:ph type="body" idx="1"/>
          </p:nvPr>
        </p:nvSpPr>
        <p:spPr/>
        <p:txBody>
          <a:bodyPr/>
          <a:lstStyle/>
          <a:p>
            <a:pPr eaLnBrk="1" hangingPunct="1">
              <a:lnSpc>
                <a:spcPct val="90000"/>
              </a:lnSpc>
            </a:pPr>
            <a:r>
              <a:rPr lang="en-US" altLang="en-US" sz="3600" dirty="0"/>
              <a:t>Quality?</a:t>
            </a:r>
          </a:p>
          <a:p>
            <a:pPr lvl="1" eaLnBrk="1" hangingPunct="1">
              <a:lnSpc>
                <a:spcPct val="90000"/>
              </a:lnSpc>
            </a:pPr>
            <a:r>
              <a:rPr lang="en-US" altLang="en-US" sz="3200" dirty="0"/>
              <a:t>How good is it?</a:t>
            </a:r>
          </a:p>
          <a:p>
            <a:pPr lvl="1" eaLnBrk="1" hangingPunct="1">
              <a:lnSpc>
                <a:spcPct val="90000"/>
              </a:lnSpc>
            </a:pPr>
            <a:r>
              <a:rPr lang="en-US" altLang="en-US" sz="3200" dirty="0"/>
              <a:t>How to be sure?</a:t>
            </a:r>
          </a:p>
          <a:p>
            <a:pPr eaLnBrk="1" hangingPunct="1">
              <a:lnSpc>
                <a:spcPct val="90000"/>
              </a:lnSpc>
            </a:pPr>
            <a:r>
              <a:rPr lang="en-US" altLang="en-US" sz="3600" dirty="0"/>
              <a:t>Price? </a:t>
            </a:r>
          </a:p>
          <a:p>
            <a:pPr lvl="1" eaLnBrk="1" hangingPunct="1"/>
            <a:r>
              <a:rPr lang="en-US" altLang="en-US" dirty="0"/>
              <a:t>Trade off between throughput and cost</a:t>
            </a:r>
          </a:p>
          <a:p>
            <a:pPr lvl="2" eaLnBrk="1" hangingPunct="1"/>
            <a:r>
              <a:rPr lang="en-US" altLang="en-US" i="1" dirty="0"/>
              <a:t>NOT</a:t>
            </a:r>
            <a:r>
              <a:rPr lang="en-US" altLang="en-US" dirty="0"/>
              <a:t> as much of a trade off with quality</a:t>
            </a:r>
            <a:endParaRPr lang="en-US" altLang="en-US" i="1" dirty="0"/>
          </a:p>
          <a:p>
            <a:pPr lvl="1" eaLnBrk="1" hangingPunct="1"/>
            <a:r>
              <a:rPr lang="en-US" altLang="en-US" dirty="0"/>
              <a:t>Higher pay can actually attract scammers</a:t>
            </a:r>
          </a:p>
          <a:p>
            <a:pPr lvl="1" eaLnBrk="1" hangingPunct="1">
              <a:lnSpc>
                <a:spcPct val="90000"/>
              </a:lnSpc>
              <a:buFontTx/>
              <a:buNone/>
            </a:pPr>
            <a:endParaRPr lang="en-US" altLang="en-US" sz="2400" dirty="0"/>
          </a:p>
        </p:txBody>
      </p:sp>
    </p:spTree>
    <p:extLst>
      <p:ext uri="{BB962C8B-B14F-4D97-AF65-F5344CB8AC3E}">
        <p14:creationId xmlns:p14="http://schemas.microsoft.com/office/powerpoint/2010/main" val="2097066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74638"/>
            <a:ext cx="8229600" cy="639762"/>
          </a:xfrm>
        </p:spPr>
        <p:txBody>
          <a:bodyPr/>
          <a:lstStyle/>
          <a:p>
            <a:pPr eaLnBrk="1" hangingPunct="1"/>
            <a:r>
              <a:rPr lang="en-US" altLang="en-US" dirty="0"/>
              <a:t>Annotation quality</a:t>
            </a:r>
          </a:p>
        </p:txBody>
      </p:sp>
      <p:sp>
        <p:nvSpPr>
          <p:cNvPr id="65539" name="Rectangle 3"/>
          <p:cNvSpPr>
            <a:spLocks noGrp="1" noChangeArrowheads="1"/>
          </p:cNvSpPr>
          <p:nvPr>
            <p:ph type="body" idx="1"/>
          </p:nvPr>
        </p:nvSpPr>
        <p:spPr>
          <a:xfrm>
            <a:off x="1917700" y="6424613"/>
            <a:ext cx="6246814" cy="433388"/>
          </a:xfrm>
        </p:spPr>
        <p:txBody>
          <a:bodyPr/>
          <a:lstStyle/>
          <a:p>
            <a:pPr eaLnBrk="1" hangingPunct="1">
              <a:buFontTx/>
              <a:buNone/>
            </a:pPr>
            <a:r>
              <a:rPr lang="en-US" altLang="en-US" sz="2000" dirty="0"/>
              <a:t>Yellow ring = ‘ground truth’;  Blue circle = human labeled</a:t>
            </a:r>
          </a:p>
        </p:txBody>
      </p:sp>
      <p:pic>
        <p:nvPicPr>
          <p:cNvPr id="65540" name="Picture 5" descr="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752600"/>
            <a:ext cx="4648200"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6" descr="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903663"/>
            <a:ext cx="1155700"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7" descr="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8713" y="3895725"/>
            <a:ext cx="1487487"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Picture 8" descr="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3886200"/>
            <a:ext cx="15144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9" descr="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184650"/>
            <a:ext cx="274796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5" name="Text Box 10"/>
          <p:cNvSpPr txBox="1">
            <a:spLocks noChangeArrowheads="1"/>
          </p:cNvSpPr>
          <p:nvPr/>
        </p:nvSpPr>
        <p:spPr bwMode="auto">
          <a:xfrm>
            <a:off x="1203325" y="6143625"/>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a:t>
            </a:r>
          </a:p>
        </p:txBody>
      </p:sp>
      <p:sp>
        <p:nvSpPr>
          <p:cNvPr id="65546" name="Text Box 11"/>
          <p:cNvSpPr txBox="1">
            <a:spLocks noChangeArrowheads="1"/>
          </p:cNvSpPr>
          <p:nvPr/>
        </p:nvSpPr>
        <p:spPr bwMode="auto">
          <a:xfrm>
            <a:off x="2895600" y="6143625"/>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65547" name="Text Box 12"/>
          <p:cNvSpPr txBox="1">
            <a:spLocks noChangeArrowheads="1"/>
          </p:cNvSpPr>
          <p:nvPr/>
        </p:nvSpPr>
        <p:spPr bwMode="auto">
          <a:xfrm>
            <a:off x="4800600" y="6143625"/>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t>
            </a:r>
          </a:p>
        </p:txBody>
      </p:sp>
      <p:sp>
        <p:nvSpPr>
          <p:cNvPr id="65548" name="Text Box 13"/>
          <p:cNvSpPr txBox="1">
            <a:spLocks noChangeArrowheads="1"/>
          </p:cNvSpPr>
          <p:nvPr/>
        </p:nvSpPr>
        <p:spPr bwMode="auto">
          <a:xfrm>
            <a:off x="7239000" y="6143625"/>
            <a:ext cx="420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a:t>
            </a:r>
          </a:p>
        </p:txBody>
      </p:sp>
      <p:sp>
        <p:nvSpPr>
          <p:cNvPr id="65549" name="Line 16"/>
          <p:cNvSpPr>
            <a:spLocks noChangeShapeType="1"/>
          </p:cNvSpPr>
          <p:nvPr/>
        </p:nvSpPr>
        <p:spPr bwMode="auto">
          <a:xfrm>
            <a:off x="4876800" y="2743200"/>
            <a:ext cx="23622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5550" name="Line 18"/>
          <p:cNvSpPr>
            <a:spLocks noChangeShapeType="1"/>
          </p:cNvSpPr>
          <p:nvPr/>
        </p:nvSpPr>
        <p:spPr bwMode="auto">
          <a:xfrm>
            <a:off x="2362200" y="3352800"/>
            <a:ext cx="30480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5551" name="Line 19"/>
          <p:cNvSpPr>
            <a:spLocks noChangeShapeType="1"/>
          </p:cNvSpPr>
          <p:nvPr/>
        </p:nvSpPr>
        <p:spPr bwMode="auto">
          <a:xfrm>
            <a:off x="1066800" y="3429000"/>
            <a:ext cx="152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5552" name="Line 20"/>
          <p:cNvSpPr>
            <a:spLocks noChangeShapeType="1"/>
          </p:cNvSpPr>
          <p:nvPr/>
        </p:nvSpPr>
        <p:spPr bwMode="auto">
          <a:xfrm>
            <a:off x="3657600" y="3200400"/>
            <a:ext cx="12192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AEA5336A-9A58-4B1A-BAB2-2B17718904CA}"/>
              </a:ext>
            </a:extLst>
          </p:cNvPr>
          <p:cNvSpPr txBox="1"/>
          <p:nvPr/>
        </p:nvSpPr>
        <p:spPr>
          <a:xfrm rot="16200000">
            <a:off x="-252799" y="2604701"/>
            <a:ext cx="1498600" cy="276999"/>
          </a:xfrm>
          <a:prstGeom prst="rect">
            <a:avLst/>
          </a:prstGeom>
          <a:noFill/>
        </p:spPr>
        <p:txBody>
          <a:bodyPr wrap="square" rtlCol="0">
            <a:spAutoFit/>
          </a:bodyPr>
          <a:lstStyle/>
          <a:p>
            <a:r>
              <a:rPr lang="en-US" sz="1200" dirty="0"/>
              <a:t>Number of images</a:t>
            </a:r>
          </a:p>
        </p:txBody>
      </p:sp>
      <p:sp>
        <p:nvSpPr>
          <p:cNvPr id="3" name="TextBox 2">
            <a:extLst>
              <a:ext uri="{FF2B5EF4-FFF2-40B4-BE49-F238E27FC236}">
                <a16:creationId xmlns:a16="http://schemas.microsoft.com/office/drawing/2014/main" id="{61EF5E4A-1B24-4B7E-AE31-87BC79E8A422}"/>
              </a:ext>
            </a:extLst>
          </p:cNvPr>
          <p:cNvSpPr txBox="1"/>
          <p:nvPr/>
        </p:nvSpPr>
        <p:spPr>
          <a:xfrm>
            <a:off x="431800" y="977205"/>
            <a:ext cx="8636000" cy="923330"/>
          </a:xfrm>
          <a:prstGeom prst="rect">
            <a:avLst/>
          </a:prstGeom>
          <a:noFill/>
        </p:spPr>
        <p:txBody>
          <a:bodyPr wrap="square" rtlCol="0">
            <a:spAutoFit/>
          </a:bodyPr>
          <a:lstStyle/>
          <a:p>
            <a:pPr eaLnBrk="1" hangingPunct="1">
              <a:buFontTx/>
              <a:buNone/>
            </a:pPr>
            <a:r>
              <a:rPr lang="en-US" altLang="en-US" dirty="0"/>
              <a:t>How much agreement is there on ‘ground truth’ and </a:t>
            </a:r>
            <a:r>
              <a:rPr lang="en-US" altLang="en-US" dirty="0" err="1"/>
              <a:t>turker</a:t>
            </a:r>
            <a:r>
              <a:rPr lang="en-US" altLang="en-US" dirty="0"/>
              <a:t>-labeled joint positions? Points must agree within 5-10 pixels on 500x500 image.</a:t>
            </a:r>
          </a:p>
          <a:p>
            <a:endParaRPr lang="en-US" dirty="0"/>
          </a:p>
        </p:txBody>
      </p:sp>
      <p:sp>
        <p:nvSpPr>
          <p:cNvPr id="4" name="TextBox 3">
            <a:extLst>
              <a:ext uri="{FF2B5EF4-FFF2-40B4-BE49-F238E27FC236}">
                <a16:creationId xmlns:a16="http://schemas.microsoft.com/office/drawing/2014/main" id="{9753D80F-F8A8-46C5-9CEF-8904BC4717BC}"/>
              </a:ext>
            </a:extLst>
          </p:cNvPr>
          <p:cNvSpPr txBox="1"/>
          <p:nvPr/>
        </p:nvSpPr>
        <p:spPr>
          <a:xfrm>
            <a:off x="5283200" y="3505200"/>
            <a:ext cx="2209800" cy="307777"/>
          </a:xfrm>
          <a:prstGeom prst="rect">
            <a:avLst/>
          </a:prstGeom>
          <a:noFill/>
        </p:spPr>
        <p:txBody>
          <a:bodyPr wrap="square" rtlCol="0">
            <a:spAutoFit/>
          </a:bodyPr>
          <a:lstStyle/>
          <a:p>
            <a:r>
              <a:rPr lang="en-US" sz="1400" dirty="0"/>
              <a:t>Image-space error sum</a:t>
            </a:r>
          </a:p>
        </p:txBody>
      </p:sp>
    </p:spTree>
    <p:extLst>
      <p:ext uri="{BB962C8B-B14F-4D97-AF65-F5344CB8AC3E}">
        <p14:creationId xmlns:p14="http://schemas.microsoft.com/office/powerpoint/2010/main" val="1919468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en-US" altLang="en-US" dirty="0"/>
              <a:t>Ensuring Annotation Quality</a:t>
            </a:r>
          </a:p>
        </p:txBody>
      </p:sp>
      <p:sp>
        <p:nvSpPr>
          <p:cNvPr id="67587" name="Content Placeholder 2"/>
          <p:cNvSpPr>
            <a:spLocks noGrp="1"/>
          </p:cNvSpPr>
          <p:nvPr>
            <p:ph idx="1"/>
          </p:nvPr>
        </p:nvSpPr>
        <p:spPr>
          <a:xfrm>
            <a:off x="457200" y="1600200"/>
            <a:ext cx="8229600" cy="5105400"/>
          </a:xfrm>
        </p:spPr>
        <p:txBody>
          <a:bodyPr/>
          <a:lstStyle/>
          <a:p>
            <a:pPr eaLnBrk="1" hangingPunct="1"/>
            <a:r>
              <a:rPr lang="en-US" altLang="en-US" dirty="0"/>
              <a:t>Consensus in multiple annotations </a:t>
            </a:r>
            <a:br>
              <a:rPr lang="en-US" altLang="en-US" dirty="0"/>
            </a:br>
            <a:r>
              <a:rPr lang="en-US" altLang="en-US" dirty="0"/>
              <a:t>“Wisdom of the Crowds”</a:t>
            </a:r>
          </a:p>
          <a:p>
            <a:pPr eaLnBrk="1" hangingPunct="1"/>
            <a:endParaRPr lang="en-US" altLang="en-US" dirty="0"/>
          </a:p>
          <a:p>
            <a:pPr eaLnBrk="1" hangingPunct="1"/>
            <a:r>
              <a:rPr lang="en-US" altLang="en-US" dirty="0"/>
              <a:t>Gold Standard / Sentinel </a:t>
            </a:r>
          </a:p>
          <a:p>
            <a:pPr lvl="1" eaLnBrk="1" hangingPunct="1"/>
            <a:r>
              <a:rPr lang="en-US" altLang="en-US" dirty="0"/>
              <a:t>Special case: qualification exam</a:t>
            </a:r>
          </a:p>
          <a:p>
            <a:pPr lvl="1" eaLnBrk="1" hangingPunct="1"/>
            <a:endParaRPr lang="en-US" altLang="en-US" dirty="0"/>
          </a:p>
          <a:p>
            <a:pPr eaLnBrk="1" hangingPunct="1"/>
            <a:r>
              <a:rPr lang="en-US" altLang="en-US" dirty="0"/>
              <a:t>Grading Tasks</a:t>
            </a:r>
          </a:p>
          <a:p>
            <a:pPr lvl="1" eaLnBrk="1" hangingPunct="1"/>
            <a:r>
              <a:rPr lang="en-US" altLang="en-US" dirty="0"/>
              <a:t>A second tier of workers who grade others</a:t>
            </a:r>
          </a:p>
        </p:txBody>
      </p:sp>
      <p:pic>
        <p:nvPicPr>
          <p:cNvPr id="67588" name="Picture 2" descr="C:\Users\hays\Desktop\143 Computer Vision\slides\29\Wisecrow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1100" y="1600200"/>
            <a:ext cx="1249363"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07339" y="2590800"/>
            <a:ext cx="5029200"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Not enough on its own, but widely used</a:t>
            </a:r>
          </a:p>
        </p:txBody>
      </p:sp>
      <p:sp>
        <p:nvSpPr>
          <p:cNvPr id="6" name="TextBox 5"/>
          <p:cNvSpPr txBox="1"/>
          <p:nvPr/>
        </p:nvSpPr>
        <p:spPr>
          <a:xfrm>
            <a:off x="1185138" y="4305300"/>
            <a:ext cx="7984262"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Widely used &amp; important. Find good annotators; keep them honest.</a:t>
            </a:r>
          </a:p>
        </p:txBody>
      </p:sp>
      <p:sp>
        <p:nvSpPr>
          <p:cNvPr id="7" name="TextBox 6"/>
          <p:cNvSpPr txBox="1"/>
          <p:nvPr/>
        </p:nvSpPr>
        <p:spPr>
          <a:xfrm>
            <a:off x="1185139" y="5975290"/>
            <a:ext cx="7755661"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Not widely used</a:t>
            </a:r>
          </a:p>
        </p:txBody>
      </p:sp>
    </p:spTree>
    <p:extLst>
      <p:ext uri="{BB962C8B-B14F-4D97-AF65-F5344CB8AC3E}">
        <p14:creationId xmlns:p14="http://schemas.microsoft.com/office/powerpoint/2010/main" val="359859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descr="-000008.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18507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000009.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0923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descr="-000010.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7660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 descr="-000011.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7947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1" descr="-000012.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9071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 descr="-000013.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8418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descr="-000014.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8659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 descr="-000006.pn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2738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6519863"/>
            <a:ext cx="6324600" cy="338137"/>
          </a:xfrm>
          <a:prstGeom prst="rect">
            <a:avLst/>
          </a:prstGeom>
          <a:noFill/>
        </p:spPr>
        <p:txBody>
          <a:bodyPr>
            <a:spAutoFit/>
          </a:bodyPr>
          <a:lstStyle/>
          <a:p>
            <a:pPr>
              <a:defRPr/>
            </a:pPr>
            <a:r>
              <a:rPr lang="en-US" sz="1600" dirty="0">
                <a:solidFill>
                  <a:schemeClr val="bg1">
                    <a:lumMod val="65000"/>
                  </a:schemeClr>
                </a:solidFill>
                <a:latin typeface="Arial" charset="0"/>
                <a:cs typeface="+mn-cs"/>
              </a:rPr>
              <a:t>By </a:t>
            </a:r>
            <a:r>
              <a:rPr lang="en-US" sz="1600" dirty="0" err="1">
                <a:solidFill>
                  <a:schemeClr val="bg1">
                    <a:lumMod val="65000"/>
                  </a:schemeClr>
                </a:solidFill>
                <a:latin typeface="Arial" charset="0"/>
                <a:cs typeface="+mn-cs"/>
              </a:rPr>
              <a:t>Suren</a:t>
            </a:r>
            <a:r>
              <a:rPr lang="en-US" sz="1600" dirty="0">
                <a:solidFill>
                  <a:schemeClr val="bg1">
                    <a:lumMod val="65000"/>
                  </a:schemeClr>
                </a:solidFill>
                <a:latin typeface="Arial" charset="0"/>
                <a:cs typeface="+mn-cs"/>
              </a:rPr>
              <a:t> </a:t>
            </a:r>
            <a:r>
              <a:rPr lang="en-US" sz="1600" dirty="0" err="1">
                <a:solidFill>
                  <a:schemeClr val="bg1">
                    <a:lumMod val="65000"/>
                  </a:schemeClr>
                </a:solidFill>
                <a:latin typeface="Arial" charset="0"/>
                <a:cs typeface="+mn-cs"/>
              </a:rPr>
              <a:t>Manvelyan</a:t>
            </a:r>
            <a:r>
              <a:rPr lang="en-US" sz="1600" dirty="0">
                <a:solidFill>
                  <a:schemeClr val="bg1">
                    <a:lumMod val="65000"/>
                  </a:schemeClr>
                </a:solidFill>
                <a:latin typeface="Arial" charset="0"/>
                <a:cs typeface="+mn-cs"/>
              </a:rPr>
              <a:t>, http://www.surenmanvelyan.com/gallery/7116</a:t>
            </a:r>
          </a:p>
        </p:txBody>
      </p:sp>
      <p:pic>
        <p:nvPicPr>
          <p:cNvPr id="46083" name="Picture 2" descr="C:\Users\hays\Desktop\143 Computer Vision\slides\15\rabbit_98512-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763" y="1257300"/>
            <a:ext cx="71024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364726"/>
      </p:ext>
    </p:extLst>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6519863"/>
            <a:ext cx="6324600" cy="338137"/>
          </a:xfrm>
          <a:prstGeom prst="rect">
            <a:avLst/>
          </a:prstGeom>
          <a:noFill/>
        </p:spPr>
        <p:txBody>
          <a:bodyPr>
            <a:spAutoFit/>
          </a:bodyPr>
          <a:lstStyle/>
          <a:p>
            <a:pPr>
              <a:defRPr/>
            </a:pPr>
            <a:r>
              <a:rPr lang="en-US" sz="1600" dirty="0">
                <a:solidFill>
                  <a:schemeClr val="bg1">
                    <a:lumMod val="65000"/>
                  </a:schemeClr>
                </a:solidFill>
                <a:latin typeface="Arial" charset="0"/>
                <a:cs typeface="+mn-cs"/>
              </a:rPr>
              <a:t>By </a:t>
            </a:r>
            <a:r>
              <a:rPr lang="en-US" sz="1600" dirty="0" err="1">
                <a:solidFill>
                  <a:schemeClr val="bg1">
                    <a:lumMod val="65000"/>
                  </a:schemeClr>
                </a:solidFill>
                <a:latin typeface="Arial" charset="0"/>
                <a:cs typeface="+mn-cs"/>
              </a:rPr>
              <a:t>Suren</a:t>
            </a:r>
            <a:r>
              <a:rPr lang="en-US" sz="1600" dirty="0">
                <a:solidFill>
                  <a:schemeClr val="bg1">
                    <a:lumMod val="65000"/>
                  </a:schemeClr>
                </a:solidFill>
                <a:latin typeface="Arial" charset="0"/>
                <a:cs typeface="+mn-cs"/>
              </a:rPr>
              <a:t> </a:t>
            </a:r>
            <a:r>
              <a:rPr lang="en-US" sz="1600" dirty="0" err="1">
                <a:solidFill>
                  <a:schemeClr val="bg1">
                    <a:lumMod val="65000"/>
                  </a:schemeClr>
                </a:solidFill>
                <a:latin typeface="Arial" charset="0"/>
                <a:cs typeface="+mn-cs"/>
              </a:rPr>
              <a:t>Manvelyan</a:t>
            </a:r>
            <a:r>
              <a:rPr lang="en-US" sz="1600" dirty="0">
                <a:solidFill>
                  <a:schemeClr val="bg1">
                    <a:lumMod val="65000"/>
                  </a:schemeClr>
                </a:solidFill>
                <a:latin typeface="Arial" charset="0"/>
                <a:cs typeface="+mn-cs"/>
              </a:rPr>
              <a:t>, http://www.surenmanvelyan.com/gallery/7116</a:t>
            </a:r>
          </a:p>
        </p:txBody>
      </p:sp>
      <p:pic>
        <p:nvPicPr>
          <p:cNvPr id="48131" name="Picture 2" descr="C:\Users\hays\Desktop\143 Computer Vision\slides\15\python_tiger_albino_98513-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3063" y="666750"/>
            <a:ext cx="5857875"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343162"/>
      </p:ext>
    </p:extLst>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6519863"/>
            <a:ext cx="6324600" cy="338137"/>
          </a:xfrm>
          <a:prstGeom prst="rect">
            <a:avLst/>
          </a:prstGeom>
          <a:noFill/>
        </p:spPr>
        <p:txBody>
          <a:bodyPr>
            <a:spAutoFit/>
          </a:bodyPr>
          <a:lstStyle/>
          <a:p>
            <a:pPr>
              <a:defRPr/>
            </a:pPr>
            <a:r>
              <a:rPr lang="en-US" sz="1600" dirty="0">
                <a:solidFill>
                  <a:schemeClr val="bg1">
                    <a:lumMod val="65000"/>
                  </a:schemeClr>
                </a:solidFill>
                <a:latin typeface="Arial" charset="0"/>
                <a:cs typeface="+mn-cs"/>
              </a:rPr>
              <a:t>By </a:t>
            </a:r>
            <a:r>
              <a:rPr lang="en-US" sz="1600" dirty="0" err="1">
                <a:solidFill>
                  <a:schemeClr val="bg1">
                    <a:lumMod val="65000"/>
                  </a:schemeClr>
                </a:solidFill>
                <a:latin typeface="Arial" charset="0"/>
                <a:cs typeface="+mn-cs"/>
              </a:rPr>
              <a:t>Suren</a:t>
            </a:r>
            <a:r>
              <a:rPr lang="en-US" sz="1600" dirty="0">
                <a:solidFill>
                  <a:schemeClr val="bg1">
                    <a:lumMod val="65000"/>
                  </a:schemeClr>
                </a:solidFill>
                <a:latin typeface="Arial" charset="0"/>
                <a:cs typeface="+mn-cs"/>
              </a:rPr>
              <a:t> </a:t>
            </a:r>
            <a:r>
              <a:rPr lang="en-US" sz="1600" dirty="0" err="1">
                <a:solidFill>
                  <a:schemeClr val="bg1">
                    <a:lumMod val="65000"/>
                  </a:schemeClr>
                </a:solidFill>
                <a:latin typeface="Arial" charset="0"/>
                <a:cs typeface="+mn-cs"/>
              </a:rPr>
              <a:t>Manvelyan</a:t>
            </a:r>
            <a:r>
              <a:rPr lang="en-US" sz="1600" dirty="0">
                <a:solidFill>
                  <a:schemeClr val="bg1">
                    <a:lumMod val="65000"/>
                  </a:schemeClr>
                </a:solidFill>
                <a:latin typeface="Arial" charset="0"/>
                <a:cs typeface="+mn-cs"/>
              </a:rPr>
              <a:t>, http://www.surenmanvelyan.com/gallery/7116</a:t>
            </a:r>
          </a:p>
        </p:txBody>
      </p:sp>
      <p:pic>
        <p:nvPicPr>
          <p:cNvPr id="43011" name="Picture 2" descr="C:\Users\hays\Desktop\143 Computer Vision\slides\15\snail_100181-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1019175"/>
            <a:ext cx="66675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786639"/>
      </p:ext>
    </p:extLst>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ChangeArrowheads="1"/>
          </p:cNvSpPr>
          <p:nvPr/>
        </p:nvSpPr>
        <p:spPr bwMode="auto">
          <a:xfrm>
            <a:off x="1828800" y="2133600"/>
            <a:ext cx="541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FFC000"/>
                </a:solidFill>
                <a:effectLst/>
                <a:uLnTx/>
                <a:uFillTx/>
                <a:latin typeface="Calibri" panose="020F0502020204030204" pitchFamily="34" charset="0"/>
                <a:ea typeface="+mn-ea"/>
                <a:cs typeface="Arial" panose="020B0604020202020204" pitchFamily="34" charset="0"/>
              </a:rPr>
              <a:t>Visual Recognition with Humans in the Loop</a:t>
            </a:r>
          </a:p>
        </p:txBody>
      </p:sp>
      <p:sp>
        <p:nvSpPr>
          <p:cNvPr id="70659" name="TextBox 4"/>
          <p:cNvSpPr txBox="1">
            <a:spLocks noChangeArrowheads="1"/>
          </p:cNvSpPr>
          <p:nvPr/>
        </p:nvSpPr>
        <p:spPr bwMode="auto">
          <a:xfrm>
            <a:off x="2057400" y="3733800"/>
            <a:ext cx="4953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Steve Branson, Catherine </a:t>
            </a:r>
            <a:r>
              <a:rPr kumimoji="0" lang="en-US" alt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Wah</a:t>
            </a: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Florian </a:t>
            </a:r>
            <a:r>
              <a:rPr kumimoji="0" lang="en-US" alt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Schroff</a:t>
            </a: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Boris </a:t>
            </a:r>
            <a:r>
              <a:rPr kumimoji="0" lang="en-US" alt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Babenko</a:t>
            </a: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Peter </a:t>
            </a:r>
            <a:r>
              <a:rPr kumimoji="0" lang="en-US" alt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Welinder</a:t>
            </a: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Pietro </a:t>
            </a:r>
            <a:r>
              <a:rPr kumimoji="0" lang="en-US" alt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Perona</a:t>
            </a: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Serge </a:t>
            </a:r>
            <a:r>
              <a:rPr kumimoji="0" lang="en-US" alt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Belongie</a:t>
            </a:r>
            <a:endPar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Part of the </a:t>
            </a:r>
            <a:r>
              <a:rPr kumimoji="0" lang="en-US" alt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hlinkClick r:id="rId3"/>
              </a:rPr>
              <a:t>Visipedia</a:t>
            </a: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hlinkClick r:id="rId3"/>
              </a:rPr>
              <a:t> project</a:t>
            </a:r>
            <a:endPar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70660" name="TextBox 5"/>
          <p:cNvSpPr txBox="1">
            <a:spLocks noChangeArrowheads="1"/>
          </p:cNvSpPr>
          <p:nvPr/>
        </p:nvSpPr>
        <p:spPr bwMode="auto">
          <a:xfrm>
            <a:off x="6324600" y="6488113"/>
            <a:ext cx="2819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panose="020B0604020202020204" pitchFamily="34" charset="0"/>
              </a:rPr>
              <a:t>Slides from Brian O’Neil </a:t>
            </a:r>
          </a:p>
        </p:txBody>
      </p:sp>
    </p:spTree>
    <p:extLst>
      <p:ext uri="{BB962C8B-B14F-4D97-AF65-F5344CB8AC3E}">
        <p14:creationId xmlns:p14="http://schemas.microsoft.com/office/powerpoint/2010/main" val="12642525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US" altLang="en-US"/>
              <a:t>Introduction:</a:t>
            </a:r>
          </a:p>
        </p:txBody>
      </p:sp>
      <p:pic>
        <p:nvPicPr>
          <p:cNvPr id="71683" name="Picture 2" descr="http://www.vision.caltech.edu/visipedia/attribut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05000"/>
            <a:ext cx="8124825"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TextBox 4"/>
          <p:cNvSpPr txBox="1">
            <a:spLocks noChangeArrowheads="1"/>
          </p:cNvSpPr>
          <p:nvPr/>
        </p:nvSpPr>
        <p:spPr bwMode="auto">
          <a:xfrm>
            <a:off x="990600" y="4191000"/>
            <a:ext cx="2057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Computers starting to get good at this.</a:t>
            </a:r>
          </a:p>
        </p:txBody>
      </p:sp>
      <p:sp>
        <p:nvSpPr>
          <p:cNvPr id="71685" name="TextBox 6"/>
          <p:cNvSpPr txBox="1">
            <a:spLocks noChangeArrowheads="1"/>
          </p:cNvSpPr>
          <p:nvPr/>
        </p:nvSpPr>
        <p:spPr bwMode="auto">
          <a:xfrm>
            <a:off x="3505200" y="4114800"/>
            <a:ext cx="2286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If it’s hard for humans, it’s probably too hard for computers.</a:t>
            </a:r>
          </a:p>
        </p:txBody>
      </p:sp>
      <p:sp>
        <p:nvSpPr>
          <p:cNvPr id="71686" name="TextBox 7"/>
          <p:cNvSpPr txBox="1">
            <a:spLocks noChangeArrowheads="1"/>
          </p:cNvSpPr>
          <p:nvPr/>
        </p:nvSpPr>
        <p:spPr bwMode="auto">
          <a:xfrm>
            <a:off x="6172200" y="4114800"/>
            <a:ext cx="2286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Semantic feature extraction difficult for computers.</a:t>
            </a:r>
          </a:p>
        </p:txBody>
      </p:sp>
      <p:sp>
        <p:nvSpPr>
          <p:cNvPr id="9" name="Bent Arrow 8"/>
          <p:cNvSpPr/>
          <p:nvPr/>
        </p:nvSpPr>
        <p:spPr>
          <a:xfrm rot="10800000">
            <a:off x="6096000" y="5257800"/>
            <a:ext cx="1371600" cy="1219200"/>
          </a:xfrm>
          <a:prstGeom prst="ben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Bent Arrow 9"/>
          <p:cNvSpPr/>
          <p:nvPr/>
        </p:nvSpPr>
        <p:spPr>
          <a:xfrm rot="10800000" flipH="1">
            <a:off x="1905000" y="5257800"/>
            <a:ext cx="1371600" cy="1219200"/>
          </a:xfrm>
          <a:prstGeom prst="bentArrow">
            <a:avLst>
              <a:gd name="adj1" fmla="val 25000"/>
              <a:gd name="adj2" fmla="val 25000"/>
              <a:gd name="adj3" fmla="val 25000"/>
              <a:gd name="adj4" fmla="val 43750"/>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ounded Rectangle 10"/>
          <p:cNvSpPr/>
          <p:nvPr/>
        </p:nvSpPr>
        <p:spPr>
          <a:xfrm>
            <a:off x="3505200" y="5486400"/>
            <a:ext cx="24384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Combine strengths to solve this problem.</a:t>
            </a:r>
          </a:p>
        </p:txBody>
      </p:sp>
    </p:spTree>
    <p:extLst>
      <p:ext uri="{BB962C8B-B14F-4D97-AF65-F5344CB8AC3E}">
        <p14:creationId xmlns:p14="http://schemas.microsoft.com/office/powerpoint/2010/main" val="16273046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hangingPunct="1"/>
            <a:r>
              <a:rPr lang="en-US" altLang="en-US"/>
              <a:t>The Approach: What is progress?</a:t>
            </a:r>
          </a:p>
        </p:txBody>
      </p:sp>
      <p:sp>
        <p:nvSpPr>
          <p:cNvPr id="72707" name="Content Placeholder 2"/>
          <p:cNvSpPr>
            <a:spLocks noGrp="1"/>
          </p:cNvSpPr>
          <p:nvPr>
            <p:ph idx="1"/>
          </p:nvPr>
        </p:nvSpPr>
        <p:spPr/>
        <p:txBody>
          <a:bodyPr/>
          <a:lstStyle/>
          <a:p>
            <a:pPr eaLnBrk="1" hangingPunct="1"/>
            <a:r>
              <a:rPr lang="en-US" altLang="en-US" dirty="0"/>
              <a:t>Supplement visual recognition with the human capacity for visual feature extraction to tackle difficult (fine-grained) recognition problems.</a:t>
            </a:r>
          </a:p>
          <a:p>
            <a:pPr eaLnBrk="1" hangingPunct="1"/>
            <a:r>
              <a:rPr lang="en-US" altLang="en-US" dirty="0"/>
              <a:t>Typical progress is viewed as increasing data difficulty while maintaining full autonomy</a:t>
            </a:r>
          </a:p>
          <a:p>
            <a:pPr eaLnBrk="1" hangingPunct="1"/>
            <a:endParaRPr lang="en-US" altLang="en-US" dirty="0"/>
          </a:p>
          <a:p>
            <a:pPr eaLnBrk="1" hangingPunct="1"/>
            <a:r>
              <a:rPr lang="en-US" altLang="en-US" dirty="0"/>
              <a:t>Reduction in human effort on difficult data.</a:t>
            </a:r>
          </a:p>
        </p:txBody>
      </p:sp>
    </p:spTree>
    <p:extLst>
      <p:ext uri="{BB962C8B-B14F-4D97-AF65-F5344CB8AC3E}">
        <p14:creationId xmlns:p14="http://schemas.microsoft.com/office/powerpoint/2010/main" val="33834270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pPr eaLnBrk="1" hangingPunct="1"/>
            <a:r>
              <a:rPr lang="en-US" altLang="en-US"/>
              <a:t>The Approach: 20 Questions</a:t>
            </a:r>
          </a:p>
        </p:txBody>
      </p:sp>
      <p:sp>
        <p:nvSpPr>
          <p:cNvPr id="73731" name="Content Placeholder 2"/>
          <p:cNvSpPr>
            <a:spLocks noGrp="1"/>
          </p:cNvSpPr>
          <p:nvPr>
            <p:ph idx="1"/>
          </p:nvPr>
        </p:nvSpPr>
        <p:spPr>
          <a:xfrm>
            <a:off x="457200" y="1774825"/>
            <a:ext cx="8229600" cy="1349375"/>
          </a:xfrm>
        </p:spPr>
        <p:txBody>
          <a:bodyPr/>
          <a:lstStyle/>
          <a:p>
            <a:pPr eaLnBrk="1" hangingPunct="1"/>
            <a:r>
              <a:rPr lang="en-US" altLang="en-US"/>
              <a:t>Ask the user a series of discriminative visual questions to make the classification.</a:t>
            </a:r>
          </a:p>
        </p:txBody>
      </p:sp>
      <p:pic>
        <p:nvPicPr>
          <p:cNvPr id="7373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66897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5098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pPr eaLnBrk="1" hangingPunct="1"/>
            <a:r>
              <a:rPr lang="en-US" altLang="en-US"/>
              <a:t>Which 20 questions?</a:t>
            </a:r>
          </a:p>
        </p:txBody>
      </p:sp>
      <p:sp>
        <p:nvSpPr>
          <p:cNvPr id="74755" name="Content Placeholder 2"/>
          <p:cNvSpPr>
            <a:spLocks noGrp="1"/>
          </p:cNvSpPr>
          <p:nvPr>
            <p:ph idx="1"/>
          </p:nvPr>
        </p:nvSpPr>
        <p:spPr>
          <a:xfrm>
            <a:off x="457200" y="1774825"/>
            <a:ext cx="8229600" cy="1806575"/>
          </a:xfrm>
        </p:spPr>
        <p:txBody>
          <a:bodyPr/>
          <a:lstStyle/>
          <a:p>
            <a:pPr eaLnBrk="1" hangingPunct="1"/>
            <a:r>
              <a:rPr lang="en-US" altLang="en-US"/>
              <a:t>At each step, exploit the image itself and the user response history to select the most informative question to ask next.</a:t>
            </a:r>
          </a:p>
        </p:txBody>
      </p:sp>
      <p:grpSp>
        <p:nvGrpSpPr>
          <p:cNvPr id="74756" name="Group 23"/>
          <p:cNvGrpSpPr>
            <a:grpSpLocks/>
          </p:cNvGrpSpPr>
          <p:nvPr/>
        </p:nvGrpSpPr>
        <p:grpSpPr bwMode="auto">
          <a:xfrm>
            <a:off x="228600" y="3505200"/>
            <a:ext cx="8686800" cy="2286000"/>
            <a:chOff x="228600" y="3505200"/>
            <a:chExt cx="8686800" cy="2286000"/>
          </a:xfrm>
        </p:grpSpPr>
        <p:sp>
          <p:nvSpPr>
            <p:cNvPr id="4" name="Rectangle 3"/>
            <p:cNvSpPr/>
            <p:nvPr/>
          </p:nvSpPr>
          <p:spPr>
            <a:xfrm>
              <a:off x="228600" y="4876800"/>
              <a:ext cx="1600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Image </a:t>
              </a:r>
              <a:r>
                <a:rPr kumimoji="0" lang="en-US" sz="2400" b="0" i="1" u="none" strike="noStrike" kern="1200" cap="none" spc="0" normalizeH="0" baseline="0" noProof="0" dirty="0">
                  <a:ln>
                    <a:noFill/>
                  </a:ln>
                  <a:solidFill>
                    <a:prstClr val="white"/>
                  </a:solidFill>
                  <a:effectLst/>
                  <a:uLnTx/>
                  <a:uFillTx/>
                  <a:latin typeface="Calibri"/>
                  <a:ea typeface="+mn-ea"/>
                  <a:cs typeface="+mn-cs"/>
                </a:rPr>
                <a:t>x</a:t>
              </a:r>
              <a:endParaRPr kumimoji="0" lang="en-US" sz="1800" b="0" i="1"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2362200" y="4876800"/>
              <a:ext cx="1600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Ask user a question</a:t>
              </a:r>
              <a:endParaRPr kumimoji="0" lang="en-US" sz="1800" b="0" i="1" u="none" strike="noStrike" kern="1200" cap="none" spc="0" normalizeH="0" baseline="0" noProof="0" dirty="0">
                <a:ln>
                  <a:noFill/>
                </a:ln>
                <a:solidFill>
                  <a:prstClr val="white"/>
                </a:solidFill>
                <a:effectLst/>
                <a:uLnTx/>
                <a:uFillTx/>
                <a:latin typeface="Calibri"/>
                <a:ea typeface="+mn-ea"/>
                <a:cs typeface="+mn-cs"/>
              </a:endParaRPr>
            </a:p>
          </p:txBody>
        </p:sp>
        <p:sp>
          <p:nvSpPr>
            <p:cNvPr id="6" name="Diamond 5"/>
            <p:cNvSpPr/>
            <p:nvPr/>
          </p:nvSpPr>
          <p:spPr>
            <a:xfrm>
              <a:off x="5410200" y="4876800"/>
              <a:ext cx="1600200" cy="9144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Stop?</a:t>
              </a:r>
            </a:p>
          </p:txBody>
        </p:sp>
        <p:graphicFrame>
          <p:nvGraphicFramePr>
            <p:cNvPr id="74760" name="Object 2"/>
            <p:cNvGraphicFramePr>
              <a:graphicFrameLocks noChangeAspect="1"/>
            </p:cNvGraphicFramePr>
            <p:nvPr/>
          </p:nvGraphicFramePr>
          <p:xfrm>
            <a:off x="4124325" y="4852988"/>
            <a:ext cx="1333500" cy="428625"/>
          </p:xfrm>
          <a:graphic>
            <a:graphicData uri="http://schemas.openxmlformats.org/presentationml/2006/ole">
              <mc:AlternateContent xmlns:mc="http://schemas.openxmlformats.org/markup-compatibility/2006">
                <mc:Choice xmlns:v="urn:schemas-microsoft-com:vml" Requires="v">
                  <p:oleObj spid="_x0000_s1041" name="Equation" r:id="rId3" imgW="711200" imgH="228600" progId="">
                    <p:embed/>
                  </p:oleObj>
                </mc:Choice>
                <mc:Fallback>
                  <p:oleObj name="Equation" r:id="rId3" imgW="711200" imgH="228600" progId="">
                    <p:embed/>
                    <p:pic>
                      <p:nvPicPr>
                        <p:cNvPr id="7476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4325" y="4852988"/>
                          <a:ext cx="13335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Arrow Connector 9"/>
            <p:cNvCxnSpPr>
              <a:endCxn id="5" idx="1"/>
            </p:cNvCxnSpPr>
            <p:nvPr/>
          </p:nvCxnSpPr>
          <p:spPr>
            <a:xfrm>
              <a:off x="1752600" y="5334000"/>
              <a:ext cx="609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5" idx="3"/>
              <a:endCxn id="6" idx="1"/>
            </p:cNvCxnSpPr>
            <p:nvPr/>
          </p:nvCxnSpPr>
          <p:spPr>
            <a:xfrm>
              <a:off x="3962400" y="5334000"/>
              <a:ext cx="1447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6" idx="0"/>
              <a:endCxn id="5" idx="0"/>
            </p:cNvCxnSpPr>
            <p:nvPr/>
          </p:nvCxnSpPr>
          <p:spPr>
            <a:xfrm rot="16200000" flipV="1">
              <a:off x="4686300" y="3352800"/>
              <a:ext cx="12700" cy="3048000"/>
            </a:xfrm>
            <a:prstGeom prst="bentConnector3">
              <a:avLst>
                <a:gd name="adj1" fmla="val 720000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6" idx="3"/>
            </p:cNvCxnSpPr>
            <p:nvPr/>
          </p:nvCxnSpPr>
          <p:spPr>
            <a:xfrm>
              <a:off x="7010400" y="5334000"/>
              <a:ext cx="685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74765" name="Object 3"/>
            <p:cNvGraphicFramePr>
              <a:graphicFrameLocks noChangeAspect="1"/>
            </p:cNvGraphicFramePr>
            <p:nvPr/>
          </p:nvGraphicFramePr>
          <p:xfrm>
            <a:off x="6938962" y="4800600"/>
            <a:ext cx="1976438" cy="452438"/>
          </p:xfrm>
          <a:graphic>
            <a:graphicData uri="http://schemas.openxmlformats.org/presentationml/2006/ole">
              <mc:AlternateContent xmlns:mc="http://schemas.openxmlformats.org/markup-compatibility/2006">
                <mc:Choice xmlns:v="urn:schemas-microsoft-com:vml" Requires="v">
                  <p:oleObj spid="_x0000_s1042" name="Equation" r:id="rId5" imgW="1054100" imgH="241300" progId="">
                    <p:embed/>
                  </p:oleObj>
                </mc:Choice>
                <mc:Fallback>
                  <p:oleObj name="Equation" r:id="rId5" imgW="1054100" imgH="241300" progId="">
                    <p:embed/>
                    <p:pic>
                      <p:nvPicPr>
                        <p:cNvPr id="7476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8962" y="4800600"/>
                          <a:ext cx="1976438"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4766" name="Object 4"/>
            <p:cNvGraphicFramePr>
              <a:graphicFrameLocks noChangeAspect="1"/>
            </p:cNvGraphicFramePr>
            <p:nvPr/>
          </p:nvGraphicFramePr>
          <p:xfrm>
            <a:off x="3962400" y="3505200"/>
            <a:ext cx="1476375" cy="428625"/>
          </p:xfrm>
          <a:graphic>
            <a:graphicData uri="http://schemas.openxmlformats.org/presentationml/2006/ole">
              <mc:AlternateContent xmlns:mc="http://schemas.openxmlformats.org/markup-compatibility/2006">
                <mc:Choice xmlns:v="urn:schemas-microsoft-com:vml" Requires="v">
                  <p:oleObj spid="_x0000_s1043" name="Equation" r:id="rId7" imgW="787400" imgH="228600" progId="">
                    <p:embed/>
                  </p:oleObj>
                </mc:Choice>
                <mc:Fallback>
                  <p:oleObj name="Equation" r:id="rId7" imgW="787400" imgH="228600" progId="">
                    <p:embed/>
                    <p:pic>
                      <p:nvPicPr>
                        <p:cNvPr id="74766"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2400" y="3505200"/>
                          <a:ext cx="14763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4767" name="TextBox 20"/>
            <p:cNvSpPr txBox="1">
              <a:spLocks noChangeArrowheads="1"/>
            </p:cNvSpPr>
            <p:nvPr/>
          </p:nvSpPr>
          <p:spPr bwMode="auto">
            <a:xfrm>
              <a:off x="5791200" y="4419600"/>
              <a:ext cx="4555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No</a:t>
              </a:r>
            </a:p>
          </p:txBody>
        </p:sp>
        <p:sp>
          <p:nvSpPr>
            <p:cNvPr id="74768" name="TextBox 21"/>
            <p:cNvSpPr txBox="1">
              <a:spLocks noChangeArrowheads="1"/>
            </p:cNvSpPr>
            <p:nvPr/>
          </p:nvSpPr>
          <p:spPr bwMode="auto">
            <a:xfrm>
              <a:off x="7075402" y="5345668"/>
              <a:ext cx="485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Yes</a:t>
              </a:r>
            </a:p>
          </p:txBody>
        </p:sp>
      </p:grpSp>
    </p:spTree>
    <p:extLst>
      <p:ext uri="{BB962C8B-B14F-4D97-AF65-F5344CB8AC3E}">
        <p14:creationId xmlns:p14="http://schemas.microsoft.com/office/powerpoint/2010/main" val="9206070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a:t>Which question to ask?</a:t>
            </a:r>
          </a:p>
        </p:txBody>
      </p:sp>
      <p:sp>
        <p:nvSpPr>
          <p:cNvPr id="75779" name="Content Placeholder 2"/>
          <p:cNvSpPr>
            <a:spLocks noGrp="1"/>
          </p:cNvSpPr>
          <p:nvPr>
            <p:ph idx="1"/>
          </p:nvPr>
        </p:nvSpPr>
        <p:spPr/>
        <p:txBody>
          <a:bodyPr/>
          <a:lstStyle/>
          <a:p>
            <a:r>
              <a:rPr lang="en-US" altLang="en-US"/>
              <a:t>The question that will reduce entropy the most, taking into consideration the computer vision classifier confidences for each category.</a:t>
            </a:r>
          </a:p>
        </p:txBody>
      </p:sp>
    </p:spTree>
    <p:extLst>
      <p:ext uri="{BB962C8B-B14F-4D97-AF65-F5344CB8AC3E}">
        <p14:creationId xmlns:p14="http://schemas.microsoft.com/office/powerpoint/2010/main" val="34069198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r>
              <a:rPr lang="en-US" altLang="en-US"/>
              <a:t>Some definitions:</a:t>
            </a:r>
          </a:p>
        </p:txBody>
      </p:sp>
      <p:sp>
        <p:nvSpPr>
          <p:cNvPr id="76803" name="Content Placeholder 4"/>
          <p:cNvSpPr>
            <a:spLocks noGrp="1"/>
          </p:cNvSpPr>
          <p:nvPr>
            <p:ph sz="half" idx="1"/>
          </p:nvPr>
        </p:nvSpPr>
        <p:spPr>
          <a:xfrm>
            <a:off x="2362200" y="1865313"/>
            <a:ext cx="6553200" cy="4624387"/>
          </a:xfrm>
        </p:spPr>
        <p:txBody>
          <a:bodyPr/>
          <a:lstStyle/>
          <a:p>
            <a:pPr eaLnBrk="1" hangingPunct="1"/>
            <a:r>
              <a:rPr lang="en-US" altLang="en-US" sz="3200"/>
              <a:t>Set of possible questions</a:t>
            </a:r>
          </a:p>
          <a:p>
            <a:pPr eaLnBrk="1" hangingPunct="1"/>
            <a:r>
              <a:rPr lang="en-US" altLang="en-US" sz="3200"/>
              <a:t>Possible answers to question </a:t>
            </a:r>
            <a:r>
              <a:rPr lang="en-US" altLang="en-US" sz="3200" i="1"/>
              <a:t>i</a:t>
            </a:r>
          </a:p>
          <a:p>
            <a:pPr eaLnBrk="1" hangingPunct="1"/>
            <a:r>
              <a:rPr lang="en-US" altLang="en-US" sz="3200"/>
              <a:t>Possible confidence in answer </a:t>
            </a:r>
            <a:r>
              <a:rPr lang="en-US" altLang="en-US" sz="3200" i="1"/>
              <a:t>i </a:t>
            </a:r>
            <a:r>
              <a:rPr lang="en-US" altLang="en-US" sz="3200"/>
              <a:t>(Guessing, Probably, Definitely)</a:t>
            </a:r>
          </a:p>
          <a:p>
            <a:pPr eaLnBrk="1" hangingPunct="1"/>
            <a:endParaRPr lang="en-US" altLang="en-US" sz="3200"/>
          </a:p>
          <a:p>
            <a:pPr eaLnBrk="1" hangingPunct="1"/>
            <a:r>
              <a:rPr lang="en-US" altLang="en-US" sz="3200"/>
              <a:t>User response </a:t>
            </a:r>
          </a:p>
          <a:p>
            <a:pPr eaLnBrk="1" hangingPunct="1"/>
            <a:r>
              <a:rPr lang="en-US" altLang="en-US" sz="3200"/>
              <a:t>History of user responses at time </a:t>
            </a:r>
            <a:r>
              <a:rPr lang="en-US" altLang="en-US" sz="3200" i="1"/>
              <a:t>t</a:t>
            </a:r>
          </a:p>
        </p:txBody>
      </p:sp>
      <p:graphicFrame>
        <p:nvGraphicFramePr>
          <p:cNvPr id="76804" name="Content Placeholder 3"/>
          <p:cNvGraphicFramePr>
            <a:graphicFrameLocks noChangeAspect="1"/>
          </p:cNvGraphicFramePr>
          <p:nvPr/>
        </p:nvGraphicFramePr>
        <p:xfrm>
          <a:off x="457200" y="1808163"/>
          <a:ext cx="1979613" cy="4089400"/>
        </p:xfrm>
        <a:graphic>
          <a:graphicData uri="http://schemas.openxmlformats.org/presentationml/2006/ole">
            <mc:AlternateContent xmlns:mc="http://schemas.openxmlformats.org/markup-compatibility/2006">
              <mc:Choice xmlns:v="urn:schemas-microsoft-com:vml" Requires="v">
                <p:oleObj spid="_x0000_s2055" name="Equation" r:id="rId4" imgW="774700" imgH="1600200" progId="">
                  <p:embed/>
                </p:oleObj>
              </mc:Choice>
              <mc:Fallback>
                <p:oleObj name="Equation" r:id="rId4" imgW="774700" imgH="1600200" progId="">
                  <p:embed/>
                  <p:pic>
                    <p:nvPicPr>
                      <p:cNvPr id="76804" name="Content Placeholder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808163"/>
                        <a:ext cx="1979613"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84175007"/>
      </p:ext>
    </p:extLst>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pPr eaLnBrk="1" hangingPunct="1"/>
            <a:r>
              <a:rPr lang="en-US" altLang="en-US"/>
              <a:t>Question selection</a:t>
            </a:r>
          </a:p>
        </p:txBody>
      </p:sp>
      <p:sp>
        <p:nvSpPr>
          <p:cNvPr id="77827" name="Content Placeholder 2"/>
          <p:cNvSpPr>
            <a:spLocks noGrp="1"/>
          </p:cNvSpPr>
          <p:nvPr>
            <p:ph idx="1"/>
          </p:nvPr>
        </p:nvSpPr>
        <p:spPr>
          <a:xfrm>
            <a:off x="457200" y="1752600"/>
            <a:ext cx="8229600" cy="2187575"/>
          </a:xfrm>
        </p:spPr>
        <p:txBody>
          <a:bodyPr/>
          <a:lstStyle/>
          <a:p>
            <a:pPr eaLnBrk="1" hangingPunct="1"/>
            <a:r>
              <a:rPr lang="en-US" altLang="en-US"/>
              <a:t>Seek the question that gives the maximum information gain (entropy reduction) given the image and the set of previous user responses.</a:t>
            </a:r>
          </a:p>
        </p:txBody>
      </p:sp>
      <p:sp>
        <p:nvSpPr>
          <p:cNvPr id="5" name="Rounded Rectangle 4"/>
          <p:cNvSpPr/>
          <p:nvPr/>
        </p:nvSpPr>
        <p:spPr>
          <a:xfrm>
            <a:off x="2895600" y="3810000"/>
            <a:ext cx="1676400" cy="6858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4724400" y="3810000"/>
            <a:ext cx="2209800" cy="6858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ounded Rectangle 6"/>
          <p:cNvSpPr/>
          <p:nvPr/>
        </p:nvSpPr>
        <p:spPr>
          <a:xfrm>
            <a:off x="7162800" y="3810000"/>
            <a:ext cx="1600200" cy="6858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p:cNvSpPr txBox="1">
            <a:spLocks noChangeArrowheads="1"/>
          </p:cNvSpPr>
          <p:nvPr/>
        </p:nvSpPr>
        <p:spPr bwMode="auto">
          <a:xfrm>
            <a:off x="1219200" y="4800600"/>
            <a:ext cx="28321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Probability of obtaining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Response </a:t>
            </a:r>
            <a:r>
              <a:rPr kumimoji="0" lang="en-US" altLang="en-US" sz="1800" b="0" i="1"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u</a:t>
            </a:r>
            <a:r>
              <a:rPr kumimoji="0" lang="en-US" altLang="en-US" sz="1800" b="0" i="1" u="none" strike="noStrike" kern="1200" cap="none" spc="0" normalizeH="0" baseline="-25000" noProof="0">
                <a:ln>
                  <a:noFill/>
                </a:ln>
                <a:solidFill>
                  <a:prstClr val="black"/>
                </a:solidFill>
                <a:effectLst/>
                <a:uLnTx/>
                <a:uFillTx/>
                <a:latin typeface="Calibri" panose="020F0502020204030204" pitchFamily="34" charset="0"/>
                <a:ea typeface="+mn-ea"/>
                <a:cs typeface="Arial" panose="020B0604020202020204" pitchFamily="34" charset="0"/>
              </a:rPr>
              <a:t>i</a:t>
            </a: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 given the image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And response history</a:t>
            </a:r>
          </a:p>
        </p:txBody>
      </p:sp>
      <p:sp>
        <p:nvSpPr>
          <p:cNvPr id="9" name="TextBox 8"/>
          <p:cNvSpPr txBox="1">
            <a:spLocks noChangeArrowheads="1"/>
          </p:cNvSpPr>
          <p:nvPr/>
        </p:nvSpPr>
        <p:spPr bwMode="auto">
          <a:xfrm>
            <a:off x="4495800" y="4724400"/>
            <a:ext cx="2206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Entropy when response is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Added to history</a:t>
            </a:r>
          </a:p>
        </p:txBody>
      </p:sp>
      <p:sp>
        <p:nvSpPr>
          <p:cNvPr id="10" name="TextBox 9"/>
          <p:cNvSpPr txBox="1">
            <a:spLocks noChangeArrowheads="1"/>
          </p:cNvSpPr>
          <p:nvPr/>
        </p:nvSpPr>
        <p:spPr bwMode="auto">
          <a:xfrm>
            <a:off x="6480175" y="4800600"/>
            <a:ext cx="26638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Entropy before response</a:t>
            </a:r>
            <a:b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 is added.</a:t>
            </a:r>
          </a:p>
        </p:txBody>
      </p:sp>
      <p:graphicFrame>
        <p:nvGraphicFramePr>
          <p:cNvPr id="21507" name="Object 3"/>
          <p:cNvGraphicFramePr>
            <a:graphicFrameLocks noChangeAspect="1"/>
          </p:cNvGraphicFramePr>
          <p:nvPr/>
        </p:nvGraphicFramePr>
        <p:xfrm>
          <a:off x="1752600" y="5715000"/>
          <a:ext cx="6086475" cy="860425"/>
        </p:xfrm>
        <a:graphic>
          <a:graphicData uri="http://schemas.openxmlformats.org/presentationml/2006/ole">
            <mc:AlternateContent xmlns:mc="http://schemas.openxmlformats.org/markup-compatibility/2006">
              <mc:Choice xmlns:v="urn:schemas-microsoft-com:vml" Requires="v">
                <p:oleObj spid="_x0000_s3084" name="Equation" r:id="rId3" imgW="3048000" imgH="431800" progId="">
                  <p:embed/>
                </p:oleObj>
              </mc:Choice>
              <mc:Fallback>
                <p:oleObj name="Equation" r:id="rId3" imgW="3048000" imgH="431800" progId="">
                  <p:embed/>
                  <p:pic>
                    <p:nvPicPr>
                      <p:cNvPr id="2150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5715000"/>
                        <a:ext cx="608647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a:spLocks noChangeArrowheads="1"/>
          </p:cNvSpPr>
          <p:nvPr/>
        </p:nvSpPr>
        <p:spPr bwMode="auto">
          <a:xfrm>
            <a:off x="838200" y="6019800"/>
            <a:ext cx="779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where</a:t>
            </a:r>
          </a:p>
        </p:txBody>
      </p:sp>
      <p:graphicFrame>
        <p:nvGraphicFramePr>
          <p:cNvPr id="77836" name="Object 2"/>
          <p:cNvGraphicFramePr>
            <a:graphicFrameLocks noChangeAspect="1"/>
          </p:cNvGraphicFramePr>
          <p:nvPr/>
        </p:nvGraphicFramePr>
        <p:xfrm>
          <a:off x="76200" y="3810000"/>
          <a:ext cx="8850313" cy="785813"/>
        </p:xfrm>
        <a:graphic>
          <a:graphicData uri="http://schemas.openxmlformats.org/presentationml/2006/ole">
            <mc:AlternateContent xmlns:mc="http://schemas.openxmlformats.org/markup-compatibility/2006">
              <mc:Choice xmlns:v="urn:schemas-microsoft-com:vml" Requires="v">
                <p:oleObj spid="_x0000_s3085" name="Equation" r:id="rId5" imgW="4432300" imgH="393700" progId="">
                  <p:embed/>
                </p:oleObj>
              </mc:Choice>
              <mc:Fallback>
                <p:oleObj name="Equation" r:id="rId5" imgW="4432300" imgH="393700" progId="">
                  <p:embed/>
                  <p:pic>
                    <p:nvPicPr>
                      <p:cNvPr id="7783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3810000"/>
                        <a:ext cx="885031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6536301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xit" presetSubtype="0" fill="hold" grpId="1" nodeType="click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0"/>
                                        </p:tgtEl>
                                      </p:cBhvr>
                                    </p:animEffect>
                                    <p:set>
                                      <p:cBhvr>
                                        <p:cTn id="40" dur="1" fill="hold">
                                          <p:stCondLst>
                                            <p:cond delay="499"/>
                                          </p:stCondLst>
                                        </p:cTn>
                                        <p:tgtEl>
                                          <p:spTgt spid="10"/>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2150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p:bldP spid="8" grpId="1"/>
      <p:bldP spid="9" grpId="0"/>
      <p:bldP spid="9" grpId="1"/>
      <p:bldP spid="10" grpId="0"/>
      <p:bldP spid="10" grpId="1"/>
      <p:bldP spid="13" grpId="0"/>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pPr eaLnBrk="1" hangingPunct="1"/>
            <a:r>
              <a:rPr lang="en-US" altLang="en-US" dirty="0"/>
              <a:t>Incorporating vision</a:t>
            </a:r>
          </a:p>
        </p:txBody>
      </p:sp>
      <p:sp>
        <p:nvSpPr>
          <p:cNvPr id="3" name="Content Placeholder 2"/>
          <p:cNvSpPr>
            <a:spLocks noGrp="1"/>
          </p:cNvSpPr>
          <p:nvPr>
            <p:ph idx="1"/>
          </p:nvPr>
        </p:nvSpPr>
        <p:spPr>
          <a:xfrm>
            <a:off x="457200" y="1774825"/>
            <a:ext cx="8229600" cy="3330575"/>
          </a:xfrm>
        </p:spPr>
        <p:txBody>
          <a:bodyPr rtlCol="0">
            <a:normAutofit fontScale="92500" lnSpcReduction="10000"/>
          </a:bodyPr>
          <a:lstStyle/>
          <a:p>
            <a:pPr marL="342878" indent="-342878" eaLnBrk="1" fontAlgn="auto" hangingPunct="1">
              <a:spcAft>
                <a:spcPts val="0"/>
              </a:spcAft>
              <a:defRPr/>
            </a:pPr>
            <a:r>
              <a:rPr lang="en-US" dirty="0" err="1"/>
              <a:t>Bayes</a:t>
            </a:r>
            <a:r>
              <a:rPr lang="en-US" dirty="0"/>
              <a:t> Rule</a:t>
            </a:r>
          </a:p>
          <a:p>
            <a:pPr marL="342878" indent="-342878" eaLnBrk="1" fontAlgn="auto" hangingPunct="1">
              <a:spcAft>
                <a:spcPts val="0"/>
              </a:spcAft>
              <a:defRPr/>
            </a:pPr>
            <a:r>
              <a:rPr lang="en-US" dirty="0"/>
              <a:t>A visual recognition algorithm outputs a probability distribution across all classes that is used as the prior.</a:t>
            </a:r>
          </a:p>
          <a:p>
            <a:pPr marL="342878" indent="-342878" eaLnBrk="1" fontAlgn="auto" hangingPunct="1">
              <a:spcAft>
                <a:spcPts val="0"/>
              </a:spcAft>
              <a:defRPr/>
            </a:pPr>
            <a:r>
              <a:rPr lang="en-US" dirty="0"/>
              <a:t>A posterior probability is then computed based on the probability of obtaining a particular response history given each class.</a:t>
            </a:r>
          </a:p>
          <a:p>
            <a:pPr marL="342878" indent="-342878" eaLnBrk="1" fontAlgn="auto" hangingPunct="1">
              <a:spcAft>
                <a:spcPts val="0"/>
              </a:spcAft>
              <a:buFont typeface="Arial" charset="0"/>
              <a:buNone/>
              <a:defRPr/>
            </a:pPr>
            <a:endParaRPr lang="en-US" dirty="0"/>
          </a:p>
        </p:txBody>
      </p:sp>
      <p:graphicFrame>
        <p:nvGraphicFramePr>
          <p:cNvPr id="78852" name="Object 2"/>
          <p:cNvGraphicFramePr>
            <a:graphicFrameLocks noChangeAspect="1"/>
          </p:cNvGraphicFramePr>
          <p:nvPr/>
        </p:nvGraphicFramePr>
        <p:xfrm>
          <a:off x="914400" y="5334000"/>
          <a:ext cx="6854825" cy="533400"/>
        </p:xfrm>
        <a:graphic>
          <a:graphicData uri="http://schemas.openxmlformats.org/presentationml/2006/ole">
            <mc:AlternateContent xmlns:mc="http://schemas.openxmlformats.org/markup-compatibility/2006">
              <mc:Choice xmlns:v="urn:schemas-microsoft-com:vml" Requires="v">
                <p:oleObj spid="_x0000_s4103" name="Equation" r:id="rId4" imgW="3263900" imgH="254000" progId="">
                  <p:embed/>
                </p:oleObj>
              </mc:Choice>
              <mc:Fallback>
                <p:oleObj name="Equation" r:id="rId4" imgW="3263900" imgH="254000" progId="">
                  <p:embed/>
                  <p:pic>
                    <p:nvPicPr>
                      <p:cNvPr id="7885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5334000"/>
                        <a:ext cx="68548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30479149"/>
      </p:ext>
    </p:extLst>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pPr eaLnBrk="1" hangingPunct="1"/>
            <a:r>
              <a:rPr lang="en-US" altLang="en-US" dirty="0"/>
              <a:t>Modeling user responses</a:t>
            </a:r>
          </a:p>
        </p:txBody>
      </p:sp>
      <p:sp>
        <p:nvSpPr>
          <p:cNvPr id="79875" name="Content Placeholder 2"/>
          <p:cNvSpPr>
            <a:spLocks noGrp="1"/>
          </p:cNvSpPr>
          <p:nvPr>
            <p:ph idx="1"/>
          </p:nvPr>
        </p:nvSpPr>
        <p:spPr/>
        <p:txBody>
          <a:bodyPr/>
          <a:lstStyle/>
          <a:p>
            <a:pPr eaLnBrk="1" hangingPunct="1"/>
            <a:r>
              <a:rPr lang="en-US" altLang="en-US" dirty="0"/>
              <a:t>Assume that the questions are answered independently. </a:t>
            </a:r>
          </a:p>
        </p:txBody>
      </p:sp>
      <p:graphicFrame>
        <p:nvGraphicFramePr>
          <p:cNvPr id="79876" name="Object 2"/>
          <p:cNvGraphicFramePr>
            <a:graphicFrameLocks noChangeAspect="1"/>
          </p:cNvGraphicFramePr>
          <p:nvPr/>
        </p:nvGraphicFramePr>
        <p:xfrm>
          <a:off x="500063" y="3505200"/>
          <a:ext cx="4906962" cy="1752600"/>
        </p:xfrm>
        <a:graphic>
          <a:graphicData uri="http://schemas.openxmlformats.org/presentationml/2006/ole">
            <mc:AlternateContent xmlns:mc="http://schemas.openxmlformats.org/markup-compatibility/2006">
              <mc:Choice xmlns:v="urn:schemas-microsoft-com:vml" Requires="v">
                <p:oleObj spid="_x0000_s5127" name="Equation" r:id="rId4" imgW="2489200" imgH="889000" progId="">
                  <p:embed/>
                </p:oleObj>
              </mc:Choice>
              <mc:Fallback>
                <p:oleObj name="Equation" r:id="rId4" imgW="2489200" imgH="889000" progId="">
                  <p:embed/>
                  <p:pic>
                    <p:nvPicPr>
                      <p:cNvPr id="7987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063" y="3505200"/>
                        <a:ext cx="4906962"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877" name="TextBox 4"/>
          <p:cNvSpPr txBox="1">
            <a:spLocks noChangeArrowheads="1"/>
          </p:cNvSpPr>
          <p:nvPr/>
        </p:nvSpPr>
        <p:spPr bwMode="auto">
          <a:xfrm>
            <a:off x="4267200" y="3744913"/>
            <a:ext cx="35163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Required for posterior computation</a:t>
            </a:r>
          </a:p>
        </p:txBody>
      </p:sp>
      <p:sp>
        <p:nvSpPr>
          <p:cNvPr id="79878" name="TextBox 7"/>
          <p:cNvSpPr txBox="1">
            <a:spLocks noChangeArrowheads="1"/>
          </p:cNvSpPr>
          <p:nvPr/>
        </p:nvSpPr>
        <p:spPr bwMode="auto">
          <a:xfrm>
            <a:off x="5516563" y="4583113"/>
            <a:ext cx="29559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Required for information gain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computation</a:t>
            </a:r>
          </a:p>
        </p:txBody>
      </p:sp>
    </p:spTree>
    <p:extLst>
      <p:ext uri="{BB962C8B-B14F-4D97-AF65-F5344CB8AC3E}">
        <p14:creationId xmlns:p14="http://schemas.microsoft.com/office/powerpoint/2010/main" val="3757088861"/>
      </p:ext>
    </p:extLst>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10" descr="C:\Documents and Settings\Brian\My Documents\School\Vision\images\019.Gray_Catbird\Gray_Catbird_0018_25396431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667000"/>
            <a:ext cx="14779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6" descr="C:\Documents and Settings\Brian\My Documents\School\Vision\images\001.Black_footed_Albatross\Black_footed_Albatross_0007_26751266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563" y="4876800"/>
            <a:ext cx="2230437" cy="172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Title 1"/>
          <p:cNvSpPr>
            <a:spLocks noGrp="1"/>
          </p:cNvSpPr>
          <p:nvPr>
            <p:ph type="title"/>
          </p:nvPr>
        </p:nvSpPr>
        <p:spPr/>
        <p:txBody>
          <a:bodyPr/>
          <a:lstStyle/>
          <a:p>
            <a:pPr eaLnBrk="1" hangingPunct="1"/>
            <a:r>
              <a:rPr lang="en-US" altLang="en-US" dirty="0"/>
              <a:t>The Dataset: Birds-200</a:t>
            </a:r>
          </a:p>
        </p:txBody>
      </p:sp>
      <p:sp>
        <p:nvSpPr>
          <p:cNvPr id="80901" name="Content Placeholder 2"/>
          <p:cNvSpPr>
            <a:spLocks noGrp="1"/>
          </p:cNvSpPr>
          <p:nvPr>
            <p:ph idx="1"/>
          </p:nvPr>
        </p:nvSpPr>
        <p:spPr>
          <a:xfrm>
            <a:off x="457200" y="1774825"/>
            <a:ext cx="8229600" cy="739775"/>
          </a:xfrm>
        </p:spPr>
        <p:txBody>
          <a:bodyPr/>
          <a:lstStyle/>
          <a:p>
            <a:pPr eaLnBrk="1" hangingPunct="1"/>
            <a:r>
              <a:rPr lang="en-US" altLang="en-US" dirty="0"/>
              <a:t>6033 images of 200 species</a:t>
            </a:r>
          </a:p>
        </p:txBody>
      </p:sp>
      <p:pic>
        <p:nvPicPr>
          <p:cNvPr id="80902" name="Picture 5" descr="C:\Documents and Settings\Brian\My Documents\School\Vision\images\001.Black_footed_Albatross\Black_footed_Albatross_0005_275558893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7763" y="2667000"/>
            <a:ext cx="16002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3" name="Picture 7" descr="C:\Documents and Settings\Brian\My Documents\School\Vision\images\001.Black_footed_Albatross\Black_footed_Albatross_0008_13842832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2667000"/>
            <a:ext cx="20050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4" name="Picture 8" descr="C:\Documents and Settings\Brian\My Documents\School\Vision\images\019.Gray_Catbird\Gray_Catbird_0013_42864582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4953000"/>
            <a:ext cx="2162175"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5" name="Picture 9" descr="C:\Documents and Settings\Brian\My Documents\School\Vision\images\019.Gray_Catbird\Gray_Catbird_0015_48509490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953000"/>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6" name="Picture 11" descr="C:\Documents and Settings\Brian\My Documents\School\Vision\images\083.White_breasted_Kingfisher\White_breasted_Kingfisher_0020_212488428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2600" y="2667000"/>
            <a:ext cx="2073275"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7" name="Picture 12" descr="C:\Documents and Settings\Brian\My Documents\School\Vision\images\083.White_breasted_Kingfisher\White_breasted_Kingfisher_0021_72841361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86200" y="2667000"/>
            <a:ext cx="1433513"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8" name="Picture 13" descr="C:\Documents and Settings\Brian\My Documents\School\Vision\images\083.White_breasted_Kingfisher\White_breasted_Kingfisher_0024_304719526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4876800"/>
            <a:ext cx="21907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6642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pPr eaLnBrk="1" hangingPunct="1"/>
            <a:r>
              <a:rPr lang="en-US" altLang="en-US" dirty="0"/>
              <a:t>Implementation</a:t>
            </a:r>
          </a:p>
        </p:txBody>
      </p:sp>
      <p:sp>
        <p:nvSpPr>
          <p:cNvPr id="81923" name="Content Placeholder 2"/>
          <p:cNvSpPr>
            <a:spLocks noGrp="1"/>
          </p:cNvSpPr>
          <p:nvPr>
            <p:ph idx="1"/>
          </p:nvPr>
        </p:nvSpPr>
        <p:spPr>
          <a:xfrm>
            <a:off x="457200" y="3276600"/>
            <a:ext cx="8229600" cy="3330575"/>
          </a:xfrm>
        </p:spPr>
        <p:txBody>
          <a:bodyPr/>
          <a:lstStyle/>
          <a:p>
            <a:pPr eaLnBrk="1" hangingPunct="1"/>
            <a:r>
              <a:rPr lang="en-US" altLang="en-US" dirty="0"/>
              <a:t>Assembled 25 visual questions encompassing 288 visual attributes extracted from </a:t>
            </a:r>
            <a:r>
              <a:rPr lang="en-US" altLang="en-US" dirty="0">
                <a:hlinkClick r:id="rId3"/>
              </a:rPr>
              <a:t>www.whatbird.com</a:t>
            </a:r>
            <a:endParaRPr lang="en-US" altLang="en-US" dirty="0"/>
          </a:p>
          <a:p>
            <a:pPr eaLnBrk="1" hangingPunct="1"/>
            <a:r>
              <a:rPr lang="en-US" altLang="en-US" dirty="0"/>
              <a:t>Mechanical Turk users asked to answer questions and provide confidence scores.</a:t>
            </a:r>
          </a:p>
        </p:txBody>
      </p:sp>
      <p:pic>
        <p:nvPicPr>
          <p:cNvPr id="81924" name="Picture 2" descr="http://www.virtualassistantassistant.com/wp-content/uploads/2011/07/mechanical-turk-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905000"/>
            <a:ext cx="47339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0609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pPr eaLnBrk="1" hangingPunct="1"/>
            <a:r>
              <a:rPr lang="en-US" altLang="en-US" dirty="0"/>
              <a:t>User Responses.</a:t>
            </a:r>
          </a:p>
        </p:txBody>
      </p:sp>
      <p:pic>
        <p:nvPicPr>
          <p:cNvPr id="82947" name="Picture 5"/>
          <p:cNvPicPr>
            <a:picLocks noChangeAspect="1" noChangeArrowheads="1"/>
          </p:cNvPicPr>
          <p:nvPr/>
        </p:nvPicPr>
        <p:blipFill>
          <a:blip r:embed="rId3">
            <a:extLst>
              <a:ext uri="{28A0092B-C50C-407E-A947-70E740481C1C}">
                <a14:useLocalDpi xmlns:a14="http://schemas.microsoft.com/office/drawing/2010/main" val="0"/>
              </a:ext>
            </a:extLst>
          </a:blip>
          <a:srcRect l="22917" t="17999" r="18750" b="29333"/>
          <a:stretch>
            <a:fillRect/>
          </a:stretch>
        </p:blipFill>
        <p:spPr bwMode="auto">
          <a:xfrm>
            <a:off x="0" y="1524000"/>
            <a:ext cx="914400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76442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pPr eaLnBrk="1" hangingPunct="1"/>
            <a:r>
              <a:rPr lang="en-US" altLang="en-US" dirty="0"/>
              <a:t>Visual recognition </a:t>
            </a:r>
          </a:p>
        </p:txBody>
      </p:sp>
      <p:sp>
        <p:nvSpPr>
          <p:cNvPr id="3" name="Content Placeholder 2"/>
          <p:cNvSpPr>
            <a:spLocks noGrp="1"/>
          </p:cNvSpPr>
          <p:nvPr>
            <p:ph idx="1"/>
          </p:nvPr>
        </p:nvSpPr>
        <p:spPr/>
        <p:txBody>
          <a:bodyPr rtlCol="0">
            <a:normAutofit lnSpcReduction="10000"/>
          </a:bodyPr>
          <a:lstStyle/>
          <a:p>
            <a:pPr marL="342878" indent="-342878" eaLnBrk="1" fontAlgn="auto" hangingPunct="1">
              <a:spcAft>
                <a:spcPts val="0"/>
              </a:spcAft>
              <a:defRPr/>
            </a:pPr>
            <a:r>
              <a:rPr lang="en-US" dirty="0"/>
              <a:t>Any vision system that can output a probability distribution across classes will work.</a:t>
            </a:r>
          </a:p>
          <a:p>
            <a:pPr marL="342878" indent="-342878" eaLnBrk="1" fontAlgn="auto" hangingPunct="1">
              <a:spcAft>
                <a:spcPts val="0"/>
              </a:spcAft>
              <a:defRPr/>
            </a:pPr>
            <a:r>
              <a:rPr lang="en-US" dirty="0"/>
              <a:t>Authors used Andrea </a:t>
            </a:r>
            <a:r>
              <a:rPr lang="en-US" dirty="0" err="1"/>
              <a:t>Vedaldis’s</a:t>
            </a:r>
            <a:r>
              <a:rPr lang="en-US" dirty="0"/>
              <a:t> code.</a:t>
            </a:r>
          </a:p>
          <a:p>
            <a:pPr marL="742902" lvl="1" indent="-285732" eaLnBrk="1" fontAlgn="auto" hangingPunct="1">
              <a:spcAft>
                <a:spcPts val="0"/>
              </a:spcAft>
              <a:defRPr/>
            </a:pPr>
            <a:r>
              <a:rPr lang="en-US" dirty="0"/>
              <a:t>Color/gray SIFT</a:t>
            </a:r>
          </a:p>
          <a:p>
            <a:pPr marL="742902" lvl="1" indent="-285732" eaLnBrk="1" fontAlgn="auto" hangingPunct="1">
              <a:spcAft>
                <a:spcPts val="0"/>
              </a:spcAft>
              <a:defRPr/>
            </a:pPr>
            <a:r>
              <a:rPr lang="en-US" dirty="0"/>
              <a:t>VQ geometric blur</a:t>
            </a:r>
          </a:p>
          <a:p>
            <a:pPr marL="742902" lvl="1" indent="-285732" eaLnBrk="1" fontAlgn="auto" hangingPunct="1">
              <a:spcAft>
                <a:spcPts val="0"/>
              </a:spcAft>
              <a:defRPr/>
            </a:pPr>
            <a:r>
              <a:rPr lang="en-US" dirty="0"/>
              <a:t>1 v All SVM</a:t>
            </a:r>
          </a:p>
          <a:p>
            <a:pPr marL="342878" indent="-342878" eaLnBrk="1" fontAlgn="auto" hangingPunct="1">
              <a:spcAft>
                <a:spcPts val="0"/>
              </a:spcAft>
              <a:defRPr/>
            </a:pPr>
            <a:r>
              <a:rPr lang="en-US" dirty="0"/>
              <a:t>Authors added full image color histograms and VQ color histograms</a:t>
            </a:r>
          </a:p>
        </p:txBody>
      </p:sp>
    </p:spTree>
    <p:extLst>
      <p:ext uri="{BB962C8B-B14F-4D97-AF65-F5344CB8AC3E}">
        <p14:creationId xmlns:p14="http://schemas.microsoft.com/office/powerpoint/2010/main" val="2071138520"/>
      </p:ext>
    </p:extLst>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pPr eaLnBrk="1" hangingPunct="1"/>
            <a:r>
              <a:rPr lang="en-US" altLang="en-US" dirty="0"/>
              <a:t>Experiments</a:t>
            </a:r>
          </a:p>
        </p:txBody>
      </p:sp>
      <p:sp>
        <p:nvSpPr>
          <p:cNvPr id="84995" name="Content Placeholder 2"/>
          <p:cNvSpPr>
            <a:spLocks noGrp="1"/>
          </p:cNvSpPr>
          <p:nvPr>
            <p:ph idx="1"/>
          </p:nvPr>
        </p:nvSpPr>
        <p:spPr>
          <a:xfrm>
            <a:off x="457200" y="4267200"/>
            <a:ext cx="8229600" cy="2133600"/>
          </a:xfrm>
        </p:spPr>
        <p:txBody>
          <a:bodyPr/>
          <a:lstStyle/>
          <a:p>
            <a:pPr eaLnBrk="1" hangingPunct="1"/>
            <a:r>
              <a:rPr lang="en-US" altLang="en-US" dirty="0"/>
              <a:t>2 Stop criteria:</a:t>
            </a:r>
          </a:p>
          <a:p>
            <a:pPr lvl="1" eaLnBrk="1" hangingPunct="1"/>
            <a:r>
              <a:rPr lang="en-US" altLang="en-US" dirty="0"/>
              <a:t>Fixed number of questions – evaluate </a:t>
            </a:r>
            <a:r>
              <a:rPr lang="en-US" altLang="en-US" dirty="0" err="1"/>
              <a:t>accuacy</a:t>
            </a:r>
            <a:endParaRPr lang="en-US" altLang="en-US" dirty="0"/>
          </a:p>
          <a:p>
            <a:pPr lvl="1" eaLnBrk="1" hangingPunct="1"/>
            <a:r>
              <a:rPr lang="en-US" altLang="en-US" dirty="0"/>
              <a:t>User stops when bird identified – measure number of questions required.</a:t>
            </a:r>
          </a:p>
        </p:txBody>
      </p:sp>
      <p:grpSp>
        <p:nvGrpSpPr>
          <p:cNvPr id="84996" name="Group 3"/>
          <p:cNvGrpSpPr>
            <a:grpSpLocks/>
          </p:cNvGrpSpPr>
          <p:nvPr/>
        </p:nvGrpSpPr>
        <p:grpSpPr bwMode="auto">
          <a:xfrm>
            <a:off x="457200" y="1676400"/>
            <a:ext cx="8686800" cy="2286000"/>
            <a:chOff x="228600" y="3505200"/>
            <a:chExt cx="8686800" cy="2286000"/>
          </a:xfrm>
        </p:grpSpPr>
        <p:sp>
          <p:nvSpPr>
            <p:cNvPr id="5" name="Rectangle 4"/>
            <p:cNvSpPr/>
            <p:nvPr/>
          </p:nvSpPr>
          <p:spPr>
            <a:xfrm>
              <a:off x="228600" y="4876800"/>
              <a:ext cx="1600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Image </a:t>
              </a:r>
              <a:r>
                <a:rPr kumimoji="0" lang="en-US" sz="2400" b="0" i="1" u="none" strike="noStrike" kern="1200" cap="none" spc="0" normalizeH="0" baseline="0" noProof="0" dirty="0">
                  <a:ln>
                    <a:noFill/>
                  </a:ln>
                  <a:solidFill>
                    <a:prstClr val="white"/>
                  </a:solidFill>
                  <a:effectLst/>
                  <a:uLnTx/>
                  <a:uFillTx/>
                  <a:latin typeface="Calibri"/>
                  <a:ea typeface="+mn-ea"/>
                  <a:cs typeface="+mn-cs"/>
                </a:rPr>
                <a:t>x</a:t>
              </a:r>
              <a:endParaRPr kumimoji="0" lang="en-US" sz="1800" b="0" i="1"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p:cNvSpPr/>
            <p:nvPr/>
          </p:nvSpPr>
          <p:spPr>
            <a:xfrm>
              <a:off x="2362200" y="4876800"/>
              <a:ext cx="1600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Ask user a question</a:t>
              </a:r>
              <a:endParaRPr kumimoji="0" lang="en-US" sz="1800" b="0" i="1" u="none" strike="noStrike" kern="1200" cap="none" spc="0" normalizeH="0" baseline="0" noProof="0" dirty="0">
                <a:ln>
                  <a:noFill/>
                </a:ln>
                <a:solidFill>
                  <a:prstClr val="white"/>
                </a:solidFill>
                <a:effectLst/>
                <a:uLnTx/>
                <a:uFillTx/>
                <a:latin typeface="Calibri"/>
                <a:ea typeface="+mn-ea"/>
                <a:cs typeface="+mn-cs"/>
              </a:endParaRPr>
            </a:p>
          </p:txBody>
        </p:sp>
        <p:sp>
          <p:nvSpPr>
            <p:cNvPr id="7" name="Diamond 6"/>
            <p:cNvSpPr/>
            <p:nvPr/>
          </p:nvSpPr>
          <p:spPr>
            <a:xfrm>
              <a:off x="5410200" y="4876800"/>
              <a:ext cx="1600200" cy="9144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Stop?</a:t>
              </a:r>
            </a:p>
          </p:txBody>
        </p:sp>
        <p:graphicFrame>
          <p:nvGraphicFramePr>
            <p:cNvPr id="85000" name="Object 2"/>
            <p:cNvGraphicFramePr>
              <a:graphicFrameLocks noChangeAspect="1"/>
            </p:cNvGraphicFramePr>
            <p:nvPr/>
          </p:nvGraphicFramePr>
          <p:xfrm>
            <a:off x="4124325" y="4852988"/>
            <a:ext cx="1333500" cy="428625"/>
          </p:xfrm>
          <a:graphic>
            <a:graphicData uri="http://schemas.openxmlformats.org/presentationml/2006/ole">
              <mc:AlternateContent xmlns:mc="http://schemas.openxmlformats.org/markup-compatibility/2006">
                <mc:Choice xmlns:v="urn:schemas-microsoft-com:vml" Requires="v">
                  <p:oleObj spid="_x0000_s6161" name="Equation" r:id="rId4" imgW="711200" imgH="228600" progId="">
                    <p:embed/>
                  </p:oleObj>
                </mc:Choice>
                <mc:Fallback>
                  <p:oleObj name="Equation" r:id="rId4" imgW="711200" imgH="228600" progId="">
                    <p:embed/>
                    <p:pic>
                      <p:nvPicPr>
                        <p:cNvPr id="8500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4325" y="4852988"/>
                          <a:ext cx="13335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9" name="Straight Arrow Connector 8"/>
            <p:cNvCxnSpPr>
              <a:endCxn id="6" idx="1"/>
            </p:cNvCxnSpPr>
            <p:nvPr/>
          </p:nvCxnSpPr>
          <p:spPr>
            <a:xfrm>
              <a:off x="1752600" y="5334000"/>
              <a:ext cx="609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3"/>
              <a:endCxn id="7" idx="1"/>
            </p:cNvCxnSpPr>
            <p:nvPr/>
          </p:nvCxnSpPr>
          <p:spPr>
            <a:xfrm>
              <a:off x="3962400" y="5334000"/>
              <a:ext cx="1447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Elbow Connector 10"/>
            <p:cNvCxnSpPr>
              <a:stCxn id="7" idx="0"/>
              <a:endCxn id="6" idx="0"/>
            </p:cNvCxnSpPr>
            <p:nvPr/>
          </p:nvCxnSpPr>
          <p:spPr>
            <a:xfrm rot="16200000" flipV="1">
              <a:off x="4686300" y="3352800"/>
              <a:ext cx="12700" cy="3048000"/>
            </a:xfrm>
            <a:prstGeom prst="bentConnector3">
              <a:avLst>
                <a:gd name="adj1" fmla="val 720000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3"/>
            </p:cNvCxnSpPr>
            <p:nvPr/>
          </p:nvCxnSpPr>
          <p:spPr>
            <a:xfrm>
              <a:off x="7010400" y="5334000"/>
              <a:ext cx="685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85005" name="Object 3"/>
            <p:cNvGraphicFramePr>
              <a:graphicFrameLocks noChangeAspect="1"/>
            </p:cNvGraphicFramePr>
            <p:nvPr/>
          </p:nvGraphicFramePr>
          <p:xfrm>
            <a:off x="6938962" y="4800600"/>
            <a:ext cx="1976438" cy="452438"/>
          </p:xfrm>
          <a:graphic>
            <a:graphicData uri="http://schemas.openxmlformats.org/presentationml/2006/ole">
              <mc:AlternateContent xmlns:mc="http://schemas.openxmlformats.org/markup-compatibility/2006">
                <mc:Choice xmlns:v="urn:schemas-microsoft-com:vml" Requires="v">
                  <p:oleObj spid="_x0000_s6162" name="Equation" r:id="rId6" imgW="1054100" imgH="241300" progId="">
                    <p:embed/>
                  </p:oleObj>
                </mc:Choice>
                <mc:Fallback>
                  <p:oleObj name="Equation" r:id="rId6" imgW="1054100" imgH="241300" progId="">
                    <p:embed/>
                    <p:pic>
                      <p:nvPicPr>
                        <p:cNvPr id="8500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38962" y="4800600"/>
                          <a:ext cx="1976438"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5006" name="Object 4"/>
            <p:cNvGraphicFramePr>
              <a:graphicFrameLocks noChangeAspect="1"/>
            </p:cNvGraphicFramePr>
            <p:nvPr/>
          </p:nvGraphicFramePr>
          <p:xfrm>
            <a:off x="3962400" y="3505200"/>
            <a:ext cx="1476375" cy="428625"/>
          </p:xfrm>
          <a:graphic>
            <a:graphicData uri="http://schemas.openxmlformats.org/presentationml/2006/ole">
              <mc:AlternateContent xmlns:mc="http://schemas.openxmlformats.org/markup-compatibility/2006">
                <mc:Choice xmlns:v="urn:schemas-microsoft-com:vml" Requires="v">
                  <p:oleObj spid="_x0000_s6163" name="Equation" r:id="rId8" imgW="787400" imgH="228600" progId="">
                    <p:embed/>
                  </p:oleObj>
                </mc:Choice>
                <mc:Fallback>
                  <p:oleObj name="Equation" r:id="rId8" imgW="787400" imgH="228600" progId="">
                    <p:embed/>
                    <p:pic>
                      <p:nvPicPr>
                        <p:cNvPr id="85006"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2400" y="3505200"/>
                          <a:ext cx="14763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5007" name="TextBox 14"/>
            <p:cNvSpPr txBox="1">
              <a:spLocks noChangeArrowheads="1"/>
            </p:cNvSpPr>
            <p:nvPr/>
          </p:nvSpPr>
          <p:spPr bwMode="auto">
            <a:xfrm>
              <a:off x="5791200" y="4419600"/>
              <a:ext cx="4555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No</a:t>
              </a:r>
            </a:p>
          </p:txBody>
        </p:sp>
        <p:sp>
          <p:nvSpPr>
            <p:cNvPr id="85008" name="TextBox 15"/>
            <p:cNvSpPr txBox="1">
              <a:spLocks noChangeArrowheads="1"/>
            </p:cNvSpPr>
            <p:nvPr/>
          </p:nvSpPr>
          <p:spPr bwMode="auto">
            <a:xfrm>
              <a:off x="7075402" y="5345668"/>
              <a:ext cx="485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Yes</a:t>
              </a:r>
            </a:p>
          </p:txBody>
        </p:sp>
      </p:grpSp>
    </p:spTree>
    <p:extLst>
      <p:ext uri="{BB962C8B-B14F-4D97-AF65-F5344CB8AC3E}">
        <p14:creationId xmlns:p14="http://schemas.microsoft.com/office/powerpoint/2010/main" val="1304482130"/>
      </p:ext>
    </p:extLst>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9144000"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Title 1"/>
          <p:cNvSpPr>
            <a:spLocks noGrp="1"/>
          </p:cNvSpPr>
          <p:nvPr>
            <p:ph type="title"/>
          </p:nvPr>
        </p:nvSpPr>
        <p:spPr/>
        <p:txBody>
          <a:bodyPr/>
          <a:lstStyle/>
          <a:p>
            <a:pPr eaLnBrk="1" hangingPunct="1"/>
            <a:r>
              <a:rPr lang="en-US" altLang="en-US" dirty="0"/>
              <a:t>Results</a:t>
            </a:r>
          </a:p>
        </p:txBody>
      </p:sp>
      <p:sp>
        <p:nvSpPr>
          <p:cNvPr id="3" name="Content Placeholder 2"/>
          <p:cNvSpPr>
            <a:spLocks noGrp="1"/>
          </p:cNvSpPr>
          <p:nvPr>
            <p:ph idx="1"/>
          </p:nvPr>
        </p:nvSpPr>
        <p:spPr>
          <a:xfrm>
            <a:off x="457200" y="4038600"/>
            <a:ext cx="8229600" cy="2362200"/>
          </a:xfrm>
        </p:spPr>
        <p:txBody>
          <a:bodyPr rtlCol="0">
            <a:normAutofit fontScale="92500" lnSpcReduction="10000"/>
          </a:bodyPr>
          <a:lstStyle/>
          <a:p>
            <a:pPr marL="342878" indent="-342878" eaLnBrk="1" fontAlgn="auto" hangingPunct="1">
              <a:spcAft>
                <a:spcPts val="0"/>
              </a:spcAft>
              <a:defRPr/>
            </a:pPr>
            <a:r>
              <a:rPr lang="en-US" dirty="0"/>
              <a:t>Average number of questions to make ID reduced from 11.11 to 6.43</a:t>
            </a:r>
          </a:p>
          <a:p>
            <a:pPr marL="342878" indent="-342878" eaLnBrk="1" fontAlgn="auto" hangingPunct="1">
              <a:spcAft>
                <a:spcPts val="0"/>
              </a:spcAft>
              <a:defRPr/>
            </a:pPr>
            <a:r>
              <a:rPr lang="en-US" dirty="0"/>
              <a:t>Method allows CV to handle the easy cases, consulting with users only on the more difficult cases.</a:t>
            </a:r>
          </a:p>
        </p:txBody>
      </p:sp>
      <p:sp>
        <p:nvSpPr>
          <p:cNvPr id="5" name="Freeform 4"/>
          <p:cNvSpPr/>
          <p:nvPr/>
        </p:nvSpPr>
        <p:spPr>
          <a:xfrm>
            <a:off x="3886200" y="2590800"/>
            <a:ext cx="4648200" cy="1066800"/>
          </a:xfrm>
          <a:custGeom>
            <a:avLst/>
            <a:gdLst>
              <a:gd name="connsiteX0" fmla="*/ 0 w 4147820"/>
              <a:gd name="connsiteY0" fmla="*/ 952500 h 952500"/>
              <a:gd name="connsiteX1" fmla="*/ 944880 w 4147820"/>
              <a:gd name="connsiteY1" fmla="*/ 693420 h 952500"/>
              <a:gd name="connsiteX2" fmla="*/ 1432560 w 4147820"/>
              <a:gd name="connsiteY2" fmla="*/ 114300 h 952500"/>
              <a:gd name="connsiteX3" fmla="*/ 1783080 w 4147820"/>
              <a:gd name="connsiteY3" fmla="*/ 7620 h 952500"/>
              <a:gd name="connsiteX4" fmla="*/ 2042160 w 4147820"/>
              <a:gd name="connsiteY4" fmla="*/ 160020 h 952500"/>
              <a:gd name="connsiteX5" fmla="*/ 2255520 w 4147820"/>
              <a:gd name="connsiteY5" fmla="*/ 358140 h 952500"/>
              <a:gd name="connsiteX6" fmla="*/ 2514600 w 4147820"/>
              <a:gd name="connsiteY6" fmla="*/ 403860 h 952500"/>
              <a:gd name="connsiteX7" fmla="*/ 2804160 w 4147820"/>
              <a:gd name="connsiteY7" fmla="*/ 449580 h 952500"/>
              <a:gd name="connsiteX8" fmla="*/ 3048000 w 4147820"/>
              <a:gd name="connsiteY8" fmla="*/ 419100 h 952500"/>
              <a:gd name="connsiteX9" fmla="*/ 3337560 w 4147820"/>
              <a:gd name="connsiteY9" fmla="*/ 510540 h 952500"/>
              <a:gd name="connsiteX10" fmla="*/ 3550920 w 4147820"/>
              <a:gd name="connsiteY10" fmla="*/ 632460 h 952500"/>
              <a:gd name="connsiteX11" fmla="*/ 3886200 w 4147820"/>
              <a:gd name="connsiteY11" fmla="*/ 693420 h 952500"/>
              <a:gd name="connsiteX12" fmla="*/ 4114800 w 4147820"/>
              <a:gd name="connsiteY12" fmla="*/ 647700 h 952500"/>
              <a:gd name="connsiteX13" fmla="*/ 4084320 w 4147820"/>
              <a:gd name="connsiteY13" fmla="*/ 64770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47820" h="952500">
                <a:moveTo>
                  <a:pt x="0" y="952500"/>
                </a:moveTo>
                <a:cubicBezTo>
                  <a:pt x="353060" y="892810"/>
                  <a:pt x="706120" y="833120"/>
                  <a:pt x="944880" y="693420"/>
                </a:cubicBezTo>
                <a:cubicBezTo>
                  <a:pt x="1183640" y="553720"/>
                  <a:pt x="1292860" y="228600"/>
                  <a:pt x="1432560" y="114300"/>
                </a:cubicBezTo>
                <a:cubicBezTo>
                  <a:pt x="1572260" y="0"/>
                  <a:pt x="1681480" y="0"/>
                  <a:pt x="1783080" y="7620"/>
                </a:cubicBezTo>
                <a:cubicBezTo>
                  <a:pt x="1884680" y="15240"/>
                  <a:pt x="1963420" y="101600"/>
                  <a:pt x="2042160" y="160020"/>
                </a:cubicBezTo>
                <a:cubicBezTo>
                  <a:pt x="2120900" y="218440"/>
                  <a:pt x="2176780" y="317500"/>
                  <a:pt x="2255520" y="358140"/>
                </a:cubicBezTo>
                <a:cubicBezTo>
                  <a:pt x="2334260" y="398780"/>
                  <a:pt x="2514600" y="403860"/>
                  <a:pt x="2514600" y="403860"/>
                </a:cubicBezTo>
                <a:cubicBezTo>
                  <a:pt x="2606040" y="419100"/>
                  <a:pt x="2715260" y="447040"/>
                  <a:pt x="2804160" y="449580"/>
                </a:cubicBezTo>
                <a:cubicBezTo>
                  <a:pt x="2893060" y="452120"/>
                  <a:pt x="2959100" y="408940"/>
                  <a:pt x="3048000" y="419100"/>
                </a:cubicBezTo>
                <a:cubicBezTo>
                  <a:pt x="3136900" y="429260"/>
                  <a:pt x="3253740" y="474980"/>
                  <a:pt x="3337560" y="510540"/>
                </a:cubicBezTo>
                <a:cubicBezTo>
                  <a:pt x="3421380" y="546100"/>
                  <a:pt x="3459480" y="601980"/>
                  <a:pt x="3550920" y="632460"/>
                </a:cubicBezTo>
                <a:cubicBezTo>
                  <a:pt x="3642360" y="662940"/>
                  <a:pt x="3792220" y="690880"/>
                  <a:pt x="3886200" y="693420"/>
                </a:cubicBezTo>
                <a:cubicBezTo>
                  <a:pt x="3980180" y="695960"/>
                  <a:pt x="4081780" y="655320"/>
                  <a:pt x="4114800" y="647700"/>
                </a:cubicBezTo>
                <a:cubicBezTo>
                  <a:pt x="4147820" y="640080"/>
                  <a:pt x="4116070" y="643890"/>
                  <a:pt x="4084320" y="647700"/>
                </a:cubicBezTo>
              </a:path>
            </a:pathLst>
          </a:custGeom>
          <a:ln w="53975">
            <a:solidFill>
              <a:srgbClr val="0070C0"/>
            </a:solidFill>
          </a:ln>
        </p:spPr>
        <p:style>
          <a:lnRef idx="1">
            <a:schemeClr val="accent1"/>
          </a:lnRef>
          <a:fillRef idx="0">
            <a:schemeClr val="accent1"/>
          </a:fillRef>
          <a:effectRef idx="0">
            <a:schemeClr val="accent1"/>
          </a:effectRef>
          <a:fontRef idx="minor">
            <a:schemeClr val="tx1"/>
          </a:fontRef>
        </p:style>
        <p:txBody>
          <a:bodyPr lIns="91434" tIns="45717" rIns="91434" bIns="45717"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reeform 5"/>
          <p:cNvSpPr/>
          <p:nvPr/>
        </p:nvSpPr>
        <p:spPr>
          <a:xfrm>
            <a:off x="4191000" y="1828800"/>
            <a:ext cx="4419600" cy="1676400"/>
          </a:xfrm>
          <a:custGeom>
            <a:avLst/>
            <a:gdLst>
              <a:gd name="connsiteX0" fmla="*/ 0 w 3992880"/>
              <a:gd name="connsiteY0" fmla="*/ 0 h 1463040"/>
              <a:gd name="connsiteX1" fmla="*/ 228600 w 3992880"/>
              <a:gd name="connsiteY1" fmla="*/ 746760 h 1463040"/>
              <a:gd name="connsiteX2" fmla="*/ 533400 w 3992880"/>
              <a:gd name="connsiteY2" fmla="*/ 883920 h 1463040"/>
              <a:gd name="connsiteX3" fmla="*/ 762000 w 3992880"/>
              <a:gd name="connsiteY3" fmla="*/ 1005840 h 1463040"/>
              <a:gd name="connsiteX4" fmla="*/ 1036320 w 3992880"/>
              <a:gd name="connsiteY4" fmla="*/ 944880 h 1463040"/>
              <a:gd name="connsiteX5" fmla="*/ 1295400 w 3992880"/>
              <a:gd name="connsiteY5" fmla="*/ 929640 h 1463040"/>
              <a:gd name="connsiteX6" fmla="*/ 1554480 w 3992880"/>
              <a:gd name="connsiteY6" fmla="*/ 990600 h 1463040"/>
              <a:gd name="connsiteX7" fmla="*/ 1798320 w 3992880"/>
              <a:gd name="connsiteY7" fmla="*/ 1143000 h 1463040"/>
              <a:gd name="connsiteX8" fmla="*/ 2042160 w 3992880"/>
              <a:gd name="connsiteY8" fmla="*/ 1280160 h 1463040"/>
              <a:gd name="connsiteX9" fmla="*/ 2346960 w 3992880"/>
              <a:gd name="connsiteY9" fmla="*/ 1249680 h 1463040"/>
              <a:gd name="connsiteX10" fmla="*/ 2575560 w 3992880"/>
              <a:gd name="connsiteY10" fmla="*/ 1356360 h 1463040"/>
              <a:gd name="connsiteX11" fmla="*/ 2834640 w 3992880"/>
              <a:gd name="connsiteY11" fmla="*/ 1341120 h 1463040"/>
              <a:gd name="connsiteX12" fmla="*/ 3139440 w 3992880"/>
              <a:gd name="connsiteY12" fmla="*/ 1356360 h 1463040"/>
              <a:gd name="connsiteX13" fmla="*/ 3368040 w 3992880"/>
              <a:gd name="connsiteY13" fmla="*/ 1386840 h 1463040"/>
              <a:gd name="connsiteX14" fmla="*/ 3627120 w 3992880"/>
              <a:gd name="connsiteY14" fmla="*/ 1447800 h 1463040"/>
              <a:gd name="connsiteX15" fmla="*/ 3947160 w 3992880"/>
              <a:gd name="connsiteY15" fmla="*/ 1463040 h 1463040"/>
              <a:gd name="connsiteX16" fmla="*/ 3901440 w 3992880"/>
              <a:gd name="connsiteY16" fmla="*/ 1447800 h 146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2880" h="1463040">
                <a:moveTo>
                  <a:pt x="0" y="0"/>
                </a:moveTo>
                <a:cubicBezTo>
                  <a:pt x="69850" y="299720"/>
                  <a:pt x="139700" y="599440"/>
                  <a:pt x="228600" y="746760"/>
                </a:cubicBezTo>
                <a:cubicBezTo>
                  <a:pt x="317500" y="894080"/>
                  <a:pt x="444500" y="840740"/>
                  <a:pt x="533400" y="883920"/>
                </a:cubicBezTo>
                <a:cubicBezTo>
                  <a:pt x="622300" y="927100"/>
                  <a:pt x="678180" y="995680"/>
                  <a:pt x="762000" y="1005840"/>
                </a:cubicBezTo>
                <a:cubicBezTo>
                  <a:pt x="845820" y="1016000"/>
                  <a:pt x="947420" y="957580"/>
                  <a:pt x="1036320" y="944880"/>
                </a:cubicBezTo>
                <a:cubicBezTo>
                  <a:pt x="1125220" y="932180"/>
                  <a:pt x="1209040" y="922020"/>
                  <a:pt x="1295400" y="929640"/>
                </a:cubicBezTo>
                <a:cubicBezTo>
                  <a:pt x="1381760" y="937260"/>
                  <a:pt x="1470660" y="955040"/>
                  <a:pt x="1554480" y="990600"/>
                </a:cubicBezTo>
                <a:cubicBezTo>
                  <a:pt x="1638300" y="1026160"/>
                  <a:pt x="1717040" y="1094740"/>
                  <a:pt x="1798320" y="1143000"/>
                </a:cubicBezTo>
                <a:cubicBezTo>
                  <a:pt x="1879600" y="1191260"/>
                  <a:pt x="1950720" y="1262380"/>
                  <a:pt x="2042160" y="1280160"/>
                </a:cubicBezTo>
                <a:cubicBezTo>
                  <a:pt x="2133600" y="1297940"/>
                  <a:pt x="2258060" y="1236980"/>
                  <a:pt x="2346960" y="1249680"/>
                </a:cubicBezTo>
                <a:cubicBezTo>
                  <a:pt x="2435860" y="1262380"/>
                  <a:pt x="2494280" y="1341120"/>
                  <a:pt x="2575560" y="1356360"/>
                </a:cubicBezTo>
                <a:cubicBezTo>
                  <a:pt x="2656840" y="1371600"/>
                  <a:pt x="2740660" y="1341120"/>
                  <a:pt x="2834640" y="1341120"/>
                </a:cubicBezTo>
                <a:cubicBezTo>
                  <a:pt x="2928620" y="1341120"/>
                  <a:pt x="3050540" y="1348740"/>
                  <a:pt x="3139440" y="1356360"/>
                </a:cubicBezTo>
                <a:cubicBezTo>
                  <a:pt x="3228340" y="1363980"/>
                  <a:pt x="3286760" y="1371600"/>
                  <a:pt x="3368040" y="1386840"/>
                </a:cubicBezTo>
                <a:cubicBezTo>
                  <a:pt x="3449320" y="1402080"/>
                  <a:pt x="3530600" y="1435100"/>
                  <a:pt x="3627120" y="1447800"/>
                </a:cubicBezTo>
                <a:cubicBezTo>
                  <a:pt x="3723640" y="1460500"/>
                  <a:pt x="3901440" y="1463040"/>
                  <a:pt x="3947160" y="1463040"/>
                </a:cubicBezTo>
                <a:cubicBezTo>
                  <a:pt x="3992880" y="1463040"/>
                  <a:pt x="3947160" y="1455420"/>
                  <a:pt x="3901440" y="1447800"/>
                </a:cubicBezTo>
              </a:path>
            </a:pathLst>
          </a:custGeom>
          <a:ln w="53975">
            <a:solidFill>
              <a:srgbClr val="FF0000"/>
            </a:solidFill>
          </a:ln>
        </p:spPr>
        <p:style>
          <a:lnRef idx="1">
            <a:schemeClr val="accent1"/>
          </a:lnRef>
          <a:fillRef idx="0">
            <a:schemeClr val="accent1"/>
          </a:fillRef>
          <a:effectRef idx="0">
            <a:schemeClr val="accent1"/>
          </a:effectRef>
          <a:fontRef idx="minor">
            <a:schemeClr val="tx1"/>
          </a:fontRef>
        </p:style>
        <p:txBody>
          <a:bodyPr lIns="91434" tIns="45717" rIns="91434" bIns="45717"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33938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pPr eaLnBrk="1" hangingPunct="1"/>
            <a:r>
              <a:rPr lang="en-US" altLang="en-US" dirty="0"/>
              <a:t>Results</a:t>
            </a:r>
          </a:p>
        </p:txBody>
      </p:sp>
      <p:sp>
        <p:nvSpPr>
          <p:cNvPr id="87043" name="Content Placeholder 2"/>
          <p:cNvSpPr>
            <a:spLocks noGrp="1"/>
          </p:cNvSpPr>
          <p:nvPr>
            <p:ph idx="1"/>
          </p:nvPr>
        </p:nvSpPr>
        <p:spPr>
          <a:xfrm>
            <a:off x="457200" y="4191000"/>
            <a:ext cx="8229600" cy="2209800"/>
          </a:xfrm>
        </p:spPr>
        <p:txBody>
          <a:bodyPr/>
          <a:lstStyle/>
          <a:p>
            <a:pPr eaLnBrk="1" hangingPunct="1"/>
            <a:r>
              <a:rPr lang="en-US" altLang="en-US" dirty="0"/>
              <a:t>Vision allows the questions to be salient right away.</a:t>
            </a:r>
          </a:p>
          <a:p>
            <a:pPr eaLnBrk="1" hangingPunct="1"/>
            <a:r>
              <a:rPr lang="en-US" altLang="en-US" dirty="0"/>
              <a:t>User input can correct gross errors from CV</a:t>
            </a:r>
          </a:p>
        </p:txBody>
      </p:sp>
      <p:pic>
        <p:nvPicPr>
          <p:cNvPr id="870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752600"/>
            <a:ext cx="6164263"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36118"/>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pPr eaLnBrk="1" hangingPunct="1"/>
            <a:r>
              <a:rPr lang="en-US" altLang="en-US" dirty="0"/>
              <a:t>Key Observations</a:t>
            </a:r>
          </a:p>
        </p:txBody>
      </p:sp>
      <p:sp>
        <p:nvSpPr>
          <p:cNvPr id="88067" name="Content Placeholder 2"/>
          <p:cNvSpPr>
            <a:spLocks noGrp="1"/>
          </p:cNvSpPr>
          <p:nvPr>
            <p:ph idx="1"/>
          </p:nvPr>
        </p:nvSpPr>
        <p:spPr/>
        <p:txBody>
          <a:bodyPr/>
          <a:lstStyle/>
          <a:p>
            <a:pPr eaLnBrk="1" hangingPunct="1"/>
            <a:r>
              <a:rPr lang="en-US" altLang="en-US" dirty="0"/>
              <a:t>Visual recognition reduces labor over a pure “20 Q” approach.</a:t>
            </a:r>
          </a:p>
          <a:p>
            <a:pPr eaLnBrk="1" hangingPunct="1"/>
            <a:r>
              <a:rPr lang="en-US" altLang="en-US" dirty="0"/>
              <a:t>Visual recognition improves performance over a pure “20 Q” approach. (69% vs 66%)</a:t>
            </a:r>
          </a:p>
          <a:p>
            <a:pPr eaLnBrk="1" hangingPunct="1"/>
            <a:r>
              <a:rPr lang="en-US" altLang="en-US" dirty="0"/>
              <a:t>User input dramatically improves recognition results. (66% vs 19%)</a:t>
            </a:r>
          </a:p>
          <a:p>
            <a:pPr eaLnBrk="1" hangingPunct="1">
              <a:buFont typeface="Arial" panose="020B0604020202020204" pitchFamily="34" charset="0"/>
              <a:buNone/>
            </a:pPr>
            <a:endParaRPr lang="en-US" altLang="en-US" dirty="0"/>
          </a:p>
        </p:txBody>
      </p:sp>
      <p:sp>
        <p:nvSpPr>
          <p:cNvPr id="4" name="TextBox 5"/>
          <p:cNvSpPr txBox="1">
            <a:spLocks noChangeArrowheads="1"/>
          </p:cNvSpPr>
          <p:nvPr/>
        </p:nvSpPr>
        <p:spPr bwMode="auto">
          <a:xfrm>
            <a:off x="6324600" y="6488113"/>
            <a:ext cx="2819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panose="020B0604020202020204" pitchFamily="34" charset="0"/>
              </a:rPr>
              <a:t>Hays</a:t>
            </a:r>
          </a:p>
        </p:txBody>
      </p:sp>
    </p:spTree>
    <p:extLst>
      <p:ext uri="{BB962C8B-B14F-4D97-AF65-F5344CB8AC3E}">
        <p14:creationId xmlns:p14="http://schemas.microsoft.com/office/powerpoint/2010/main" val="11094529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pPr eaLnBrk="1" hangingPunct="1"/>
            <a:r>
              <a:rPr lang="en-US" altLang="en-US" dirty="0"/>
              <a:t>Strengths and weaknesses</a:t>
            </a:r>
          </a:p>
        </p:txBody>
      </p:sp>
      <p:sp>
        <p:nvSpPr>
          <p:cNvPr id="3" name="Content Placeholder 2"/>
          <p:cNvSpPr>
            <a:spLocks noGrp="1"/>
          </p:cNvSpPr>
          <p:nvPr>
            <p:ph idx="1"/>
          </p:nvPr>
        </p:nvSpPr>
        <p:spPr/>
        <p:txBody>
          <a:bodyPr rtlCol="0">
            <a:normAutofit lnSpcReduction="10000"/>
          </a:bodyPr>
          <a:lstStyle/>
          <a:p>
            <a:pPr marL="342878" indent="-342878" eaLnBrk="1" fontAlgn="auto" hangingPunct="1">
              <a:spcAft>
                <a:spcPts val="0"/>
              </a:spcAft>
              <a:buClr>
                <a:srgbClr val="00B050"/>
              </a:buClr>
              <a:defRPr/>
            </a:pPr>
            <a:r>
              <a:rPr lang="en-US" dirty="0"/>
              <a:t>Handles very difficult data and yields excellent results.</a:t>
            </a:r>
          </a:p>
          <a:p>
            <a:pPr marL="342878" indent="-342878" eaLnBrk="1" fontAlgn="auto" hangingPunct="1">
              <a:spcAft>
                <a:spcPts val="0"/>
              </a:spcAft>
              <a:buClr>
                <a:srgbClr val="00B050"/>
              </a:buClr>
              <a:defRPr/>
            </a:pPr>
            <a:r>
              <a:rPr lang="en-US" dirty="0"/>
              <a:t>Plug-and-play with many recognition algorithms.</a:t>
            </a:r>
          </a:p>
          <a:p>
            <a:pPr marL="342878" indent="-342878" eaLnBrk="1" fontAlgn="auto" hangingPunct="1">
              <a:spcAft>
                <a:spcPts val="0"/>
              </a:spcAft>
              <a:defRPr/>
            </a:pPr>
            <a:r>
              <a:rPr lang="en-US" dirty="0"/>
              <a:t>Requires significant user assistance</a:t>
            </a:r>
          </a:p>
          <a:p>
            <a:pPr marL="342878" indent="-342878" eaLnBrk="1" fontAlgn="auto" hangingPunct="1">
              <a:spcAft>
                <a:spcPts val="0"/>
              </a:spcAft>
              <a:buClr>
                <a:srgbClr val="FF0000"/>
              </a:buClr>
              <a:defRPr/>
            </a:pPr>
            <a:r>
              <a:rPr lang="en-US" dirty="0"/>
              <a:t>Reported results assume humans are perfect verifiers</a:t>
            </a:r>
          </a:p>
          <a:p>
            <a:pPr marL="342878" indent="-342878" eaLnBrk="1" fontAlgn="auto" hangingPunct="1">
              <a:spcAft>
                <a:spcPts val="0"/>
              </a:spcAft>
              <a:buClr>
                <a:srgbClr val="FF0000"/>
              </a:buClr>
              <a:defRPr/>
            </a:pPr>
            <a:r>
              <a:rPr lang="en-US" dirty="0"/>
              <a:t>Is the reduction from 11 questions to 6 really that significant? </a:t>
            </a:r>
          </a:p>
        </p:txBody>
      </p:sp>
      <p:sp>
        <p:nvSpPr>
          <p:cNvPr id="4" name="TextBox 5"/>
          <p:cNvSpPr txBox="1">
            <a:spLocks noChangeArrowheads="1"/>
          </p:cNvSpPr>
          <p:nvPr/>
        </p:nvSpPr>
        <p:spPr bwMode="auto">
          <a:xfrm>
            <a:off x="6324600" y="6488113"/>
            <a:ext cx="2819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panose="020B0604020202020204" pitchFamily="34" charset="0"/>
              </a:rPr>
              <a:t>Hays</a:t>
            </a:r>
          </a:p>
        </p:txBody>
      </p:sp>
    </p:spTree>
    <p:extLst>
      <p:ext uri="{BB962C8B-B14F-4D97-AF65-F5344CB8AC3E}">
        <p14:creationId xmlns:p14="http://schemas.microsoft.com/office/powerpoint/2010/main" val="32526587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2"/>
</p:tagLst>
</file>

<file path=ppt/theme/theme1.xml><?xml version="1.0" encoding="utf-8"?>
<a:theme xmlns:a="http://schemas.openxmlformats.org/drawingml/2006/main" name="Lecture1 - Introduction - CP Fall 2010">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4D59AB"/>
        </a:lt1>
        <a:dk2>
          <a:srgbClr val="000000"/>
        </a:dk2>
        <a:lt2>
          <a:srgbClr val="737373"/>
        </a:lt2>
        <a:accent1>
          <a:srgbClr val="8A8F05"/>
        </a:accent1>
        <a:accent2>
          <a:srgbClr val="E0AD12"/>
        </a:accent2>
        <a:accent3>
          <a:srgbClr val="B2B5D2"/>
        </a:accent3>
        <a:accent4>
          <a:srgbClr val="000000"/>
        </a:accent4>
        <a:accent5>
          <a:srgbClr val="C4C6AA"/>
        </a:accent5>
        <a:accent6>
          <a:srgbClr val="CB9C0F"/>
        </a:accent6>
        <a:hlink>
          <a:srgbClr val="C27D05"/>
        </a:hlink>
        <a:folHlink>
          <a:srgbClr val="732466"/>
        </a:folHlink>
      </a:clrScheme>
      <a:clrMap bg1="lt1" tx1="dk1" bg2="lt2" tx2="dk2" accent1="accent1" accent2="accent2" accent3="accent3" accent4="accent4" accent5="accent5" accent6="accent6" hlink="hlink" folHlink="folHlink"/>
    </a:extraClrScheme>
    <a:extraClrScheme>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Lecture1 - Introduction - CP Fall 2010</Template>
  <TotalTime>26192</TotalTime>
  <Words>2903</Words>
  <Application>Microsoft Office PowerPoint</Application>
  <PresentationFormat>On-screen Show (4:3)</PresentationFormat>
  <Paragraphs>442</Paragraphs>
  <Slides>98</Slides>
  <Notes>54</Notes>
  <HiddenSlides>12</HiddenSlides>
  <MMClips>1</MMClips>
  <ScaleCrop>false</ScaleCrop>
  <HeadingPairs>
    <vt:vector size="8" baseType="variant">
      <vt:variant>
        <vt:lpstr>Fonts Used</vt:lpstr>
      </vt:variant>
      <vt:variant>
        <vt:i4>3</vt:i4>
      </vt:variant>
      <vt:variant>
        <vt:lpstr>Theme</vt:lpstr>
      </vt:variant>
      <vt:variant>
        <vt:i4>5</vt:i4>
      </vt:variant>
      <vt:variant>
        <vt:lpstr>Embedded OLE Servers</vt:lpstr>
      </vt:variant>
      <vt:variant>
        <vt:i4>1</vt:i4>
      </vt:variant>
      <vt:variant>
        <vt:lpstr>Slide Titles</vt:lpstr>
      </vt:variant>
      <vt:variant>
        <vt:i4>98</vt:i4>
      </vt:variant>
    </vt:vector>
  </HeadingPairs>
  <TitlesOfParts>
    <vt:vector size="107" baseType="lpstr">
      <vt:lpstr>Arial</vt:lpstr>
      <vt:lpstr>Times</vt:lpstr>
      <vt:lpstr>Calibri</vt:lpstr>
      <vt:lpstr>Lecture1 - Introduction - CP Fall 2010</vt:lpstr>
      <vt:lpstr>Custom Design</vt:lpstr>
      <vt:lpstr>1_Office Theme</vt:lpstr>
      <vt:lpstr>Office Theme</vt:lpstr>
      <vt:lpstr>2_Office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Opportunities of Scale</vt:lpstr>
      <vt:lpstr>General Principal</vt:lpstr>
      <vt:lpstr>PowerPoint Presentation</vt:lpstr>
      <vt:lpstr>PowerPoint Presentation</vt:lpstr>
      <vt:lpstr>How much can an image tell about its geographic location?</vt:lpstr>
      <vt:lpstr>im2gps (Hays &amp; Efros, CVPR 2008)</vt:lpstr>
      <vt:lpstr>PowerPoint Presentation</vt:lpstr>
      <vt:lpstr>PowerPoint Presentation</vt:lpstr>
      <vt:lpstr>Im2gps</vt:lpstr>
      <vt:lpstr>Example Scene Matches</vt:lpstr>
      <vt:lpstr>Voting Scheme</vt:lpstr>
      <vt:lpstr>im2gps</vt:lpstr>
      <vt:lpstr>PowerPoint Presentation</vt:lpstr>
      <vt:lpstr>PowerPoint Presentation</vt:lpstr>
      <vt:lpstr>Effect of Dataset Size</vt:lpstr>
      <vt:lpstr>Population density ranking</vt:lpstr>
      <vt:lpstr>Where is This?</vt:lpstr>
      <vt:lpstr>Where is This?</vt:lpstr>
      <vt:lpstr>Where are These?</vt:lpstr>
      <vt:lpstr>Where are These?</vt:lpstr>
      <vt:lpstr>Results</vt:lpstr>
      <vt:lpstr>Tiny Images</vt:lpstr>
      <vt:lpstr>PowerPoint Presentation</vt:lpstr>
      <vt:lpstr>PowerPoint Presentation</vt:lpstr>
      <vt:lpstr>PowerPoint Presentation</vt:lpstr>
      <vt:lpstr>PowerPoint Presentation</vt:lpstr>
      <vt:lpstr>Given a benchmark, resolution and human scene recognition accuracy increase to a limit</vt:lpstr>
      <vt:lpstr>Humans vs. Computers: Car Classification</vt:lpstr>
      <vt:lpstr>Powers of 10</vt:lpstr>
      <vt:lpstr>Understanding scenes encompasses all kinds of knowledge</vt:lpstr>
      <vt:lpstr>But not all scenes are so original</vt:lpstr>
      <vt:lpstr>PowerPoint Presentation</vt:lpstr>
      <vt:lpstr>PowerPoint Presentation</vt:lpstr>
      <vt:lpstr>PowerPoint Presentation</vt:lpstr>
      <vt:lpstr>Application: Automatic Colorization</vt:lpstr>
      <vt:lpstr>Application: Automatic Colorization</vt:lpstr>
      <vt:lpstr>Application: Person Detection</vt:lpstr>
      <vt:lpstr>Re-ranking Altavista search for “person”</vt:lpstr>
      <vt:lpstr>Automatic Orientation Examples</vt:lpstr>
      <vt:lpstr>Short cuts to AI</vt:lpstr>
      <vt:lpstr>So what is intelligence?</vt:lpstr>
      <vt:lpstr>Chinese Room experiment, John Searle (1980) </vt:lpstr>
      <vt:lpstr>Chinese Room experiment, John Searle (1980) </vt:lpstr>
      <vt:lpstr>PowerPoint Presentation</vt:lpstr>
      <vt:lpstr>The Unreasonable Effectiveness of Math</vt:lpstr>
      <vt:lpstr>Mechanical Turk</vt:lpstr>
      <vt:lpstr>Mechanical Turk</vt:lpstr>
      <vt:lpstr>Amazon Mechanical Turk</vt:lpstr>
      <vt:lpstr>Amazon Mechanical Turk</vt:lpstr>
      <vt:lpstr>PowerPoint Presentation</vt:lpstr>
      <vt:lpstr>PowerPoint Presentation</vt:lpstr>
      <vt:lpstr>Vision (Segmentation): LabelMe</vt:lpstr>
      <vt:lpstr>Utility data annotation via Amazon Mechanical Turk</vt:lpstr>
      <vt:lpstr>PowerPoint Presentation</vt:lpstr>
      <vt:lpstr>Issues</vt:lpstr>
      <vt:lpstr>Annotation quality</vt:lpstr>
      <vt:lpstr>Ensuring Annotation Quality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Introduction:</vt:lpstr>
      <vt:lpstr>The Approach: What is progress?</vt:lpstr>
      <vt:lpstr>The Approach: 20 Questions</vt:lpstr>
      <vt:lpstr>Which 20 questions?</vt:lpstr>
      <vt:lpstr>Which question to ask?</vt:lpstr>
      <vt:lpstr>Some definitions:</vt:lpstr>
      <vt:lpstr>Question selection</vt:lpstr>
      <vt:lpstr>Incorporating vision</vt:lpstr>
      <vt:lpstr>Modeling user responses</vt:lpstr>
      <vt:lpstr>The Dataset: Birds-200</vt:lpstr>
      <vt:lpstr>Implementation</vt:lpstr>
      <vt:lpstr>User Responses.</vt:lpstr>
      <vt:lpstr>Visual recognition </vt:lpstr>
      <vt:lpstr>Experiments</vt:lpstr>
      <vt:lpstr>Results</vt:lpstr>
      <vt:lpstr>Results</vt:lpstr>
      <vt:lpstr>Key Observations</vt:lpstr>
      <vt:lpstr>Strengths and weaknesses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Photography CS498dwh</dc:title>
  <dc:creator>Derek Hoiem</dc:creator>
  <cp:lastModifiedBy>James Tompkin</cp:lastModifiedBy>
  <cp:revision>114</cp:revision>
  <dcterms:created xsi:type="dcterms:W3CDTF">2010-08-30T03:58:01Z</dcterms:created>
  <dcterms:modified xsi:type="dcterms:W3CDTF">2017-10-19T20:45:35Z</dcterms:modified>
</cp:coreProperties>
</file>