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13" r:id="rId2"/>
    <p:sldMasterId id="2147483737" r:id="rId3"/>
    <p:sldMasterId id="2147483750" r:id="rId4"/>
  </p:sldMasterIdLst>
  <p:notesMasterIdLst>
    <p:notesMasterId r:id="rId98"/>
  </p:notesMasterIdLst>
  <p:handoutMasterIdLst>
    <p:handoutMasterId r:id="rId99"/>
  </p:handoutMasterIdLst>
  <p:sldIdLst>
    <p:sldId id="395" r:id="rId5"/>
    <p:sldId id="400" r:id="rId6"/>
    <p:sldId id="396" r:id="rId7"/>
    <p:sldId id="360" r:id="rId8"/>
    <p:sldId id="398" r:id="rId9"/>
    <p:sldId id="277" r:id="rId10"/>
    <p:sldId id="465" r:id="rId11"/>
    <p:sldId id="427" r:id="rId12"/>
    <p:sldId id="428" r:id="rId13"/>
    <p:sldId id="429" r:id="rId14"/>
    <p:sldId id="430" r:id="rId15"/>
    <p:sldId id="390" r:id="rId16"/>
    <p:sldId id="391" r:id="rId17"/>
    <p:sldId id="392" r:id="rId18"/>
    <p:sldId id="393" r:id="rId19"/>
    <p:sldId id="318" r:id="rId20"/>
    <p:sldId id="460" r:id="rId21"/>
    <p:sldId id="280" r:id="rId22"/>
    <p:sldId id="281" r:id="rId23"/>
    <p:sldId id="282" r:id="rId24"/>
    <p:sldId id="283" r:id="rId25"/>
    <p:sldId id="284" r:id="rId26"/>
    <p:sldId id="285" r:id="rId27"/>
    <p:sldId id="286" r:id="rId28"/>
    <p:sldId id="461" r:id="rId29"/>
    <p:sldId id="287" r:id="rId30"/>
    <p:sldId id="403" r:id="rId31"/>
    <p:sldId id="404" r:id="rId32"/>
    <p:sldId id="402" r:id="rId33"/>
    <p:sldId id="288" r:id="rId34"/>
    <p:sldId id="289" r:id="rId35"/>
    <p:sldId id="293" r:id="rId36"/>
    <p:sldId id="294" r:id="rId37"/>
    <p:sldId id="295" r:id="rId38"/>
    <p:sldId id="296" r:id="rId39"/>
    <p:sldId id="337" r:id="rId40"/>
    <p:sldId id="431" r:id="rId41"/>
    <p:sldId id="432" r:id="rId42"/>
    <p:sldId id="433" r:id="rId43"/>
    <p:sldId id="397" r:id="rId44"/>
    <p:sldId id="410" r:id="rId45"/>
    <p:sldId id="361" r:id="rId46"/>
    <p:sldId id="362" r:id="rId47"/>
    <p:sldId id="363" r:id="rId48"/>
    <p:sldId id="364" r:id="rId49"/>
    <p:sldId id="365" r:id="rId50"/>
    <p:sldId id="366" r:id="rId51"/>
    <p:sldId id="367" r:id="rId52"/>
    <p:sldId id="368" r:id="rId53"/>
    <p:sldId id="369" r:id="rId54"/>
    <p:sldId id="370" r:id="rId55"/>
    <p:sldId id="371" r:id="rId56"/>
    <p:sldId id="372" r:id="rId57"/>
    <p:sldId id="469" r:id="rId58"/>
    <p:sldId id="470" r:id="rId59"/>
    <p:sldId id="471" r:id="rId60"/>
    <p:sldId id="472" r:id="rId61"/>
    <p:sldId id="437" r:id="rId62"/>
    <p:sldId id="468" r:id="rId63"/>
    <p:sldId id="438" r:id="rId64"/>
    <p:sldId id="439" r:id="rId65"/>
    <p:sldId id="440" r:id="rId66"/>
    <p:sldId id="441" r:id="rId67"/>
    <p:sldId id="466" r:id="rId68"/>
    <p:sldId id="467" r:id="rId69"/>
    <p:sldId id="459" r:id="rId70"/>
    <p:sldId id="381" r:id="rId71"/>
    <p:sldId id="373" r:id="rId72"/>
    <p:sldId id="374" r:id="rId73"/>
    <p:sldId id="375" r:id="rId74"/>
    <p:sldId id="376" r:id="rId75"/>
    <p:sldId id="377" r:id="rId76"/>
    <p:sldId id="378" r:id="rId77"/>
    <p:sldId id="379" r:id="rId78"/>
    <p:sldId id="380" r:id="rId79"/>
    <p:sldId id="462" r:id="rId80"/>
    <p:sldId id="401" r:id="rId81"/>
    <p:sldId id="444" r:id="rId82"/>
    <p:sldId id="445" r:id="rId83"/>
    <p:sldId id="447" r:id="rId84"/>
    <p:sldId id="446" r:id="rId85"/>
    <p:sldId id="464" r:id="rId86"/>
    <p:sldId id="448" r:id="rId87"/>
    <p:sldId id="449" r:id="rId88"/>
    <p:sldId id="450" r:id="rId89"/>
    <p:sldId id="451" r:id="rId90"/>
    <p:sldId id="452" r:id="rId91"/>
    <p:sldId id="453" r:id="rId92"/>
    <p:sldId id="454" r:id="rId93"/>
    <p:sldId id="455" r:id="rId94"/>
    <p:sldId id="456" r:id="rId95"/>
    <p:sldId id="457" r:id="rId96"/>
    <p:sldId id="463" r:id="rId97"/>
  </p:sldIdLst>
  <p:sldSz cx="9144000" cy="6858000" type="screen4x3"/>
  <p:notesSz cx="9144000" cy="6858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15:clr>
            <a:srgbClr val="A4A3A4"/>
          </p15:clr>
        </p15:guide>
        <p15:guide id="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8365A"/>
    <a:srgbClr val="00FF00"/>
    <a:srgbClr val="0AA676"/>
    <a:srgbClr val="32000C"/>
    <a:srgbClr val="CB6B30"/>
    <a:srgbClr val="E36243"/>
    <a:srgbClr val="FF4A7E"/>
    <a:srgbClr val="0B0B0B"/>
    <a:srgbClr val="23416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823" autoAdjust="0"/>
    <p:restoredTop sz="77310" autoAdjust="0"/>
  </p:normalViewPr>
  <p:slideViewPr>
    <p:cSldViewPr>
      <p:cViewPr>
        <p:scale>
          <a:sx n="60" d="100"/>
          <a:sy n="60" d="100"/>
        </p:scale>
        <p:origin x="2604" y="1092"/>
      </p:cViewPr>
      <p:guideLst>
        <p:guide orient="horz"/>
        <p:guide/>
      </p:guideLst>
    </p:cSldViewPr>
  </p:slideViewPr>
  <p:notesTextViewPr>
    <p:cViewPr>
      <p:scale>
        <a:sx n="3" d="2"/>
        <a:sy n="3" d="2"/>
      </p:scale>
      <p:origin x="0" y="0"/>
    </p:cViewPr>
  </p:notesTextViewPr>
  <p:sorterViewPr>
    <p:cViewPr varScale="1">
      <p:scale>
        <a:sx n="1" d="1"/>
        <a:sy n="1" d="1"/>
      </p:scale>
      <p:origin x="0" y="-1242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slide" Target="slides/slide75.xml"/><Relationship Id="rId87" Type="http://schemas.openxmlformats.org/officeDocument/2006/relationships/slide" Target="slides/slide83.xml"/><Relationship Id="rId102" Type="http://schemas.openxmlformats.org/officeDocument/2006/relationships/theme" Target="theme/theme1.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slide" Target="slides/slide78.xml"/><Relationship Id="rId90" Type="http://schemas.openxmlformats.org/officeDocument/2006/relationships/slide" Target="slides/slide86.xml"/><Relationship Id="rId95" Type="http://schemas.openxmlformats.org/officeDocument/2006/relationships/slide" Target="slides/slide9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100"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openxmlformats.org/officeDocument/2006/relationships/slide" Target="slides/slide89.xml"/><Relationship Id="rId98"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103"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handoutMaster" Target="handoutMasters/handoutMaster1.xml"/><Relationship Id="rId10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microsoft.com/office/2015/10/relationships/revisionInfo" Target="revisionInfo.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wmf"/><Relationship Id="rId1" Type="http://schemas.openxmlformats.org/officeDocument/2006/relationships/image" Target="../media/image3.wmf"/><Relationship Id="rId5" Type="http://schemas.openxmlformats.org/officeDocument/2006/relationships/image" Target="../media/image7.wmf"/><Relationship Id="rId4" Type="http://schemas.openxmlformats.org/officeDocument/2006/relationships/image" Target="../media/image6.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image" Target="../media/image18.wmf"/><Relationship Id="rId1" Type="http://schemas.openxmlformats.org/officeDocument/2006/relationships/image" Target="../media/image17.wmf"/><Relationship Id="rId4" Type="http://schemas.openxmlformats.org/officeDocument/2006/relationships/image" Target="../media/image20.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2.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5.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39.wmf"/><Relationship Id="rId1" Type="http://schemas.openxmlformats.org/officeDocument/2006/relationships/image" Target="../media/image38.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44.wmf"/><Relationship Id="rId1" Type="http://schemas.openxmlformats.org/officeDocument/2006/relationships/image" Target="../media/image43.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46.wmf"/><Relationship Id="rId1" Type="http://schemas.openxmlformats.org/officeDocument/2006/relationships/image" Target="../media/image45.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48.wmf"/><Relationship Id="rId1" Type="http://schemas.openxmlformats.org/officeDocument/2006/relationships/image" Target="../media/image47.w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51.wmf"/><Relationship Id="rId1" Type="http://schemas.openxmlformats.org/officeDocument/2006/relationships/image" Target="../media/image50.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53.wmf"/><Relationship Id="rId1" Type="http://schemas.openxmlformats.org/officeDocument/2006/relationships/image" Target="../media/image52.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104.wmf"/><Relationship Id="rId2" Type="http://schemas.openxmlformats.org/officeDocument/2006/relationships/image" Target="../media/image4.wmf"/><Relationship Id="rId1" Type="http://schemas.openxmlformats.org/officeDocument/2006/relationships/image" Target="../media/image3.wmf"/><Relationship Id="rId5" Type="http://schemas.openxmlformats.org/officeDocument/2006/relationships/image" Target="../media/image7.wmf"/><Relationship Id="rId4" Type="http://schemas.openxmlformats.org/officeDocument/2006/relationships/image" Target="../media/image6.wmf"/></Relationships>
</file>

<file path=ppt/drawings/_rels/vmlDrawing15.vml.rels><?xml version="1.0" encoding="UTF-8" standalone="yes"?>
<Relationships xmlns="http://schemas.openxmlformats.org/package/2006/relationships"><Relationship Id="rId2" Type="http://schemas.openxmlformats.org/officeDocument/2006/relationships/image" Target="../media/image115.wmf"/><Relationship Id="rId1" Type="http://schemas.openxmlformats.org/officeDocument/2006/relationships/image" Target="../media/image114.w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143.wmf"/><Relationship Id="rId1" Type="http://schemas.openxmlformats.org/officeDocument/2006/relationships/image" Target="../media/image142.wmf"/><Relationship Id="rId4" Type="http://schemas.openxmlformats.org/officeDocument/2006/relationships/image" Target="../media/image7.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pPr>
              <a:defRPr/>
            </a:pPr>
            <a:fld id="{A0450A14-1984-4078-9E10-83FDC85EC0C0}" type="datetimeFigureOut">
              <a:rPr lang="en-US"/>
              <a:pPr>
                <a:defRPr/>
              </a:pPr>
              <a:t>9/25/2017</a:t>
            </a:fld>
            <a:endParaRPr lang="en-US"/>
          </a:p>
        </p:txBody>
      </p:sp>
      <p:sp>
        <p:nvSpPr>
          <p:cNvPr id="4" name="Footer Placeholder 3"/>
          <p:cNvSpPr>
            <a:spLocks noGrp="1"/>
          </p:cNvSpPr>
          <p:nvPr>
            <p:ph type="ftr" sz="quarter" idx="2"/>
          </p:nvPr>
        </p:nvSpPr>
        <p:spPr>
          <a:xfrm>
            <a:off x="0" y="6513513"/>
            <a:ext cx="3962400" cy="342900"/>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p:cNvSpPr>
            <a:spLocks noGrp="1"/>
          </p:cNvSpPr>
          <p:nvPr>
            <p:ph type="sldNum" sz="quarter" idx="3"/>
          </p:nvPr>
        </p:nvSpPr>
        <p:spPr>
          <a:xfrm>
            <a:off x="5180013" y="6513513"/>
            <a:ext cx="3962400" cy="342900"/>
          </a:xfrm>
          <a:prstGeom prst="rect">
            <a:avLst/>
          </a:prstGeom>
        </p:spPr>
        <p:txBody>
          <a:bodyPr vert="horz" lIns="91440" tIns="45720" rIns="91440" bIns="45720" rtlCol="0" anchor="b"/>
          <a:lstStyle>
            <a:lvl1pPr algn="r">
              <a:defRPr sz="1200"/>
            </a:lvl1pPr>
          </a:lstStyle>
          <a:p>
            <a:pPr>
              <a:defRPr/>
            </a:pPr>
            <a:fld id="{1550F79F-EF92-4013-8754-5DC0A7245BD8}" type="slidenum">
              <a:rPr lang="en-US"/>
              <a:pPr>
                <a:defRPr/>
              </a:pPr>
              <a:t>‹#›</a:t>
            </a:fld>
            <a:endParaRPr lang="en-US"/>
          </a:p>
        </p:txBody>
      </p:sp>
    </p:spTree>
    <p:extLst>
      <p:ext uri="{BB962C8B-B14F-4D97-AF65-F5344CB8AC3E}">
        <p14:creationId xmlns:p14="http://schemas.microsoft.com/office/powerpoint/2010/main" val="13583465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1DB36E14-FA26-4874-9D32-5FFCA3E43F60}" type="datetimeFigureOut">
              <a:rPr lang="en-US"/>
              <a:pPr>
                <a:defRPr/>
              </a:pPr>
              <a:t>9/25/2017</a:t>
            </a:fld>
            <a:endParaRPr lang="en-US"/>
          </a:p>
        </p:txBody>
      </p:sp>
      <p:sp>
        <p:nvSpPr>
          <p:cNvPr id="4" name="Slide Image Placeholder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6513513"/>
            <a:ext cx="3962400" cy="3429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5180013" y="6513513"/>
            <a:ext cx="3962400" cy="3429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F279503E-BF1B-43C0-B836-0C9F9F6E2B04}" type="slidenum">
              <a:rPr lang="en-US"/>
              <a:pPr>
                <a:defRPr/>
              </a:pPr>
              <a:t>‹#›</a:t>
            </a:fld>
            <a:endParaRPr lang="en-US"/>
          </a:p>
        </p:txBody>
      </p:sp>
    </p:spTree>
    <p:extLst>
      <p:ext uri="{BB962C8B-B14F-4D97-AF65-F5344CB8AC3E}">
        <p14:creationId xmlns:p14="http://schemas.microsoft.com/office/powerpoint/2010/main" val="306954384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3" Type="http://schemas.openxmlformats.org/officeDocument/2006/relationships/hyperlink" Target="https://en.wikipedia.org/wiki/Element_(mathematics)" TargetMode="External"/><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6C839A6-008C-4A28-B9D2-6B4E741E06E2}" type="slidenum">
              <a:rPr lang="en-US" smtClean="0"/>
              <a:t>1</a:t>
            </a:fld>
            <a:endParaRPr lang="en-US"/>
          </a:p>
        </p:txBody>
      </p:sp>
    </p:spTree>
    <p:extLst>
      <p:ext uri="{BB962C8B-B14F-4D97-AF65-F5344CB8AC3E}">
        <p14:creationId xmlns:p14="http://schemas.microsoft.com/office/powerpoint/2010/main" val="2847338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Slide Image Placeholder 1"/>
          <p:cNvSpPr>
            <a:spLocks noGrp="1" noRot="1" noChangeAspect="1" noTextEdit="1"/>
          </p:cNvSpPr>
          <p:nvPr>
            <p:ph type="sldImg"/>
          </p:nvPr>
        </p:nvSpPr>
        <p:spPr>
          <a:ln/>
        </p:spPr>
      </p:sp>
      <p:sp>
        <p:nvSpPr>
          <p:cNvPr id="1556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556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97C3543E-C0D5-46B8-8F67-256EEA120DF1}" type="slidenum">
              <a:rPr lang="en-US" altLang="en-US" smtClean="0">
                <a:solidFill>
                  <a:srgbClr val="000000"/>
                </a:solidFill>
              </a:rPr>
              <a:pPr>
                <a:spcBef>
                  <a:spcPct val="0"/>
                </a:spcBef>
              </a:pPr>
              <a:t>3</a:t>
            </a:fld>
            <a:endParaRPr lang="en-US" altLang="en-US">
              <a:solidFill>
                <a:srgbClr val="000000"/>
              </a:solidFill>
            </a:endParaRPr>
          </a:p>
        </p:txBody>
      </p:sp>
    </p:spTree>
    <p:extLst>
      <p:ext uri="{BB962C8B-B14F-4D97-AF65-F5344CB8AC3E}">
        <p14:creationId xmlns:p14="http://schemas.microsoft.com/office/powerpoint/2010/main" val="19040904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9091"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de-DE"/>
          </a:p>
        </p:txBody>
      </p:sp>
    </p:spTree>
    <p:extLst>
      <p:ext uri="{BB962C8B-B14F-4D97-AF65-F5344CB8AC3E}">
        <p14:creationId xmlns:p14="http://schemas.microsoft.com/office/powerpoint/2010/main" val="37224324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C18CE5FD-B4EE-43D9-8C59-7D00BEDEBAA4}" type="slidenum">
              <a:rPr lang="en-US" altLang="en-US" smtClean="0"/>
              <a:pPr>
                <a:spcBef>
                  <a:spcPct val="0"/>
                </a:spcBef>
              </a:pPr>
              <a:t>12</a:t>
            </a:fld>
            <a:endParaRPr lang="en-US" altLang="en-US"/>
          </a:p>
        </p:txBody>
      </p:sp>
      <p:sp>
        <p:nvSpPr>
          <p:cNvPr id="231427" name="Rectangle 2"/>
          <p:cNvSpPr>
            <a:spLocks noGrp="1" noRot="1" noChangeAspect="1" noChangeArrowheads="1" noTextEdit="1"/>
          </p:cNvSpPr>
          <p:nvPr>
            <p:ph type="sldImg"/>
          </p:nvPr>
        </p:nvSpPr>
        <p:spPr>
          <a:xfrm>
            <a:off x="1252538" y="717550"/>
            <a:ext cx="4779962" cy="3584575"/>
          </a:xfrm>
          <a:ln/>
        </p:spPr>
      </p:sp>
      <p:sp>
        <p:nvSpPr>
          <p:cNvPr id="231428" name="Rectangle 3"/>
          <p:cNvSpPr>
            <a:spLocks noGrp="1" noChangeArrowheads="1"/>
          </p:cNvSpPr>
          <p:nvPr>
            <p:ph type="body" idx="1"/>
          </p:nvPr>
        </p:nvSpPr>
        <p:spPr>
          <a:xfrm>
            <a:off x="949325" y="4540250"/>
            <a:ext cx="5384800" cy="43799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5716886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E845ADEC-EA0F-4B6C-AF46-7B3B9732BC9F}" type="slidenum">
              <a:rPr lang="en-US" altLang="en-US" smtClean="0"/>
              <a:pPr>
                <a:spcBef>
                  <a:spcPct val="0"/>
                </a:spcBef>
              </a:pPr>
              <a:t>13</a:t>
            </a:fld>
            <a:endParaRPr lang="en-US" altLang="en-US"/>
          </a:p>
        </p:txBody>
      </p:sp>
      <p:sp>
        <p:nvSpPr>
          <p:cNvPr id="233475" name="Rectangle 2"/>
          <p:cNvSpPr>
            <a:spLocks noGrp="1" noRot="1" noChangeAspect="1" noChangeArrowheads="1" noTextEdit="1"/>
          </p:cNvSpPr>
          <p:nvPr>
            <p:ph type="sldImg"/>
          </p:nvPr>
        </p:nvSpPr>
        <p:spPr>
          <a:xfrm>
            <a:off x="1252538" y="717550"/>
            <a:ext cx="4779962" cy="3584575"/>
          </a:xfrm>
          <a:ln/>
        </p:spPr>
      </p:sp>
      <p:sp>
        <p:nvSpPr>
          <p:cNvPr id="233476" name="Rectangle 3"/>
          <p:cNvSpPr>
            <a:spLocks noGrp="1" noChangeArrowheads="1"/>
          </p:cNvSpPr>
          <p:nvPr>
            <p:ph type="body" idx="1"/>
          </p:nvPr>
        </p:nvSpPr>
        <p:spPr>
          <a:xfrm>
            <a:off x="949325" y="4540250"/>
            <a:ext cx="5384800" cy="43799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5464588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7C26BDD5-F49A-4F77-B043-3E55EE2D0F37}" type="slidenum">
              <a:rPr lang="en-US" altLang="en-US" smtClean="0"/>
              <a:pPr>
                <a:spcBef>
                  <a:spcPct val="0"/>
                </a:spcBef>
              </a:pPr>
              <a:t>14</a:t>
            </a:fld>
            <a:endParaRPr lang="en-US" altLang="en-US"/>
          </a:p>
        </p:txBody>
      </p:sp>
      <p:sp>
        <p:nvSpPr>
          <p:cNvPr id="235523" name="Rectangle 2"/>
          <p:cNvSpPr>
            <a:spLocks noGrp="1" noRot="1" noChangeAspect="1" noChangeArrowheads="1" noTextEdit="1"/>
          </p:cNvSpPr>
          <p:nvPr>
            <p:ph type="sldImg"/>
          </p:nvPr>
        </p:nvSpPr>
        <p:spPr>
          <a:xfrm>
            <a:off x="1252538" y="717550"/>
            <a:ext cx="4779962" cy="3584575"/>
          </a:xfrm>
          <a:ln/>
        </p:spPr>
      </p:sp>
      <p:sp>
        <p:nvSpPr>
          <p:cNvPr id="235524" name="Rectangle 3"/>
          <p:cNvSpPr>
            <a:spLocks noGrp="1" noChangeArrowheads="1"/>
          </p:cNvSpPr>
          <p:nvPr>
            <p:ph type="body" idx="1"/>
          </p:nvPr>
        </p:nvSpPr>
        <p:spPr>
          <a:xfrm>
            <a:off x="949325" y="4540250"/>
            <a:ext cx="5384800" cy="43799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0325483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F06CBFB5-9EB0-4327-A02D-5DCECEB00552}" type="slidenum">
              <a:rPr lang="en-US" altLang="en-US" smtClean="0"/>
              <a:pPr>
                <a:spcBef>
                  <a:spcPct val="0"/>
                </a:spcBef>
              </a:pPr>
              <a:t>15</a:t>
            </a:fld>
            <a:endParaRPr lang="en-US" altLang="en-US"/>
          </a:p>
        </p:txBody>
      </p:sp>
      <p:sp>
        <p:nvSpPr>
          <p:cNvPr id="237571" name="Rectangle 2"/>
          <p:cNvSpPr>
            <a:spLocks noGrp="1" noRot="1" noChangeAspect="1" noChangeArrowheads="1" noTextEdit="1"/>
          </p:cNvSpPr>
          <p:nvPr>
            <p:ph type="sldImg"/>
          </p:nvPr>
        </p:nvSpPr>
        <p:spPr>
          <a:xfrm>
            <a:off x="1252538" y="717550"/>
            <a:ext cx="4779962" cy="3584575"/>
          </a:xfrm>
          <a:ln/>
        </p:spPr>
      </p:sp>
      <p:sp>
        <p:nvSpPr>
          <p:cNvPr id="237572" name="Rectangle 3"/>
          <p:cNvSpPr>
            <a:spLocks noGrp="1" noChangeArrowheads="1"/>
          </p:cNvSpPr>
          <p:nvPr>
            <p:ph type="body" idx="1"/>
          </p:nvPr>
        </p:nvSpPr>
        <p:spPr>
          <a:xfrm>
            <a:off x="949325" y="4540250"/>
            <a:ext cx="5384800" cy="43799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7955778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2163"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de-DE"/>
          </a:p>
        </p:txBody>
      </p:sp>
    </p:spTree>
    <p:extLst>
      <p:ext uri="{BB962C8B-B14F-4D97-AF65-F5344CB8AC3E}">
        <p14:creationId xmlns:p14="http://schemas.microsoft.com/office/powerpoint/2010/main" val="18389296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3187"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de-DE"/>
          </a:p>
        </p:txBody>
      </p:sp>
    </p:spTree>
    <p:extLst>
      <p:ext uri="{BB962C8B-B14F-4D97-AF65-F5344CB8AC3E}">
        <p14:creationId xmlns:p14="http://schemas.microsoft.com/office/powerpoint/2010/main" val="41302457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4211"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de-DE"/>
          </a:p>
        </p:txBody>
      </p:sp>
    </p:spTree>
    <p:extLst>
      <p:ext uri="{BB962C8B-B14F-4D97-AF65-F5344CB8AC3E}">
        <p14:creationId xmlns:p14="http://schemas.microsoft.com/office/powerpoint/2010/main" val="7507260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5235"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de-DE"/>
          </a:p>
        </p:txBody>
      </p:sp>
    </p:spTree>
    <p:extLst>
      <p:ext uri="{BB962C8B-B14F-4D97-AF65-F5344CB8AC3E}">
        <p14:creationId xmlns:p14="http://schemas.microsoft.com/office/powerpoint/2010/main" val="28487863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6259"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de-DE"/>
          </a:p>
        </p:txBody>
      </p:sp>
    </p:spTree>
    <p:extLst>
      <p:ext uri="{BB962C8B-B14F-4D97-AF65-F5344CB8AC3E}">
        <p14:creationId xmlns:p14="http://schemas.microsoft.com/office/powerpoint/2010/main" val="8555161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7283"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de-DE"/>
          </a:p>
        </p:txBody>
      </p:sp>
    </p:spTree>
    <p:extLst>
      <p:ext uri="{BB962C8B-B14F-4D97-AF65-F5344CB8AC3E}">
        <p14:creationId xmlns:p14="http://schemas.microsoft.com/office/powerpoint/2010/main" val="22104385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8307"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de-DE"/>
          </a:p>
        </p:txBody>
      </p:sp>
    </p:spTree>
    <p:extLst>
      <p:ext uri="{BB962C8B-B14F-4D97-AF65-F5344CB8AC3E}">
        <p14:creationId xmlns:p14="http://schemas.microsoft.com/office/powerpoint/2010/main" val="41984805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9331"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de-DE"/>
          </a:p>
        </p:txBody>
      </p:sp>
    </p:spTree>
    <p:extLst>
      <p:ext uri="{BB962C8B-B14F-4D97-AF65-F5344CB8AC3E}">
        <p14:creationId xmlns:p14="http://schemas.microsoft.com/office/powerpoint/2010/main" val="4980722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http://research.stowers-institute.org/efg/R/Statistics/MixturesOfDistributions/</a:t>
            </a:r>
          </a:p>
        </p:txBody>
      </p:sp>
      <p:sp>
        <p:nvSpPr>
          <p:cNvPr id="4" name="Slide Number Placeholder 3"/>
          <p:cNvSpPr>
            <a:spLocks noGrp="1"/>
          </p:cNvSpPr>
          <p:nvPr>
            <p:ph type="sldNum" sz="quarter" idx="10"/>
          </p:nvPr>
        </p:nvSpPr>
        <p:spPr/>
        <p:txBody>
          <a:bodyPr/>
          <a:lstStyle/>
          <a:p>
            <a:pPr>
              <a:defRPr/>
            </a:pPr>
            <a:fld id="{322BD607-953E-44E2-9B6F-065F59282882}" type="slidenum">
              <a:rPr lang="en-US" altLang="en-US" smtClean="0"/>
              <a:pPr>
                <a:defRPr/>
              </a:pPr>
              <a:t>25</a:t>
            </a:fld>
            <a:endParaRPr lang="en-US" altLang="en-US"/>
          </a:p>
        </p:txBody>
      </p:sp>
    </p:spTree>
    <p:extLst>
      <p:ext uri="{BB962C8B-B14F-4D97-AF65-F5344CB8AC3E}">
        <p14:creationId xmlns:p14="http://schemas.microsoft.com/office/powerpoint/2010/main" val="38518320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 notes: https://en.wikipedia.org/wiki/Blob_detection</a:t>
            </a:r>
          </a:p>
        </p:txBody>
      </p:sp>
      <p:sp>
        <p:nvSpPr>
          <p:cNvPr id="4" name="Slide Number Placeholder 3"/>
          <p:cNvSpPr>
            <a:spLocks noGrp="1"/>
          </p:cNvSpPr>
          <p:nvPr>
            <p:ph type="sldNum" sz="quarter" idx="10"/>
          </p:nvPr>
        </p:nvSpPr>
        <p:spPr/>
        <p:txBody>
          <a:bodyPr/>
          <a:lstStyle/>
          <a:p>
            <a:pPr>
              <a:defRPr/>
            </a:pPr>
            <a:fld id="{F279503E-BF1B-43C0-B836-0C9F9F6E2B04}" type="slidenum">
              <a:rPr lang="en-US" smtClean="0"/>
              <a:pPr>
                <a:defRPr/>
              </a:pPr>
              <a:t>26</a:t>
            </a:fld>
            <a:endParaRPr lang="en-US"/>
          </a:p>
        </p:txBody>
      </p:sp>
    </p:spTree>
    <p:extLst>
      <p:ext uri="{BB962C8B-B14F-4D97-AF65-F5344CB8AC3E}">
        <p14:creationId xmlns:p14="http://schemas.microsoft.com/office/powerpoint/2010/main" val="6828100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0355" name="Rectangle 3"/>
          <p:cNvSpPr>
            <a:spLocks noGrp="1" noChangeArrowheads="1"/>
          </p:cNvSpPr>
          <p:nvPr>
            <p:ph type="body" idx="1"/>
          </p:nvPr>
        </p:nvSpPr>
        <p:spPr bwMode="auto">
          <a:noFill/>
        </p:spPr>
        <p:txBody>
          <a:bodyPr wrap="square" numCol="1" anchor="t" anchorCtr="0" compatLnSpc="1">
            <a:prstTxWarp prst="textNoShape">
              <a:avLst/>
            </a:prstTxWarp>
          </a:bodyPr>
          <a:lstStyle/>
          <a:p>
            <a:r>
              <a:rPr lang="de-DE" dirty="0"/>
              <a:t>Blob</a:t>
            </a:r>
            <a:r>
              <a:rPr lang="de-DE" baseline="0" dirty="0"/>
              <a:t> detector is distinct from harris corner detector</a:t>
            </a:r>
            <a:endParaRPr lang="de-DE" dirty="0"/>
          </a:p>
        </p:txBody>
      </p:sp>
    </p:spTree>
    <p:extLst>
      <p:ext uri="{BB962C8B-B14F-4D97-AF65-F5344CB8AC3E}">
        <p14:creationId xmlns:p14="http://schemas.microsoft.com/office/powerpoint/2010/main" val="30482526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2403" name="Rectangle 3"/>
          <p:cNvSpPr>
            <a:spLocks noGrp="1" noChangeArrowheads="1"/>
          </p:cNvSpPr>
          <p:nvPr>
            <p:ph type="body" idx="1"/>
          </p:nvPr>
        </p:nvSpPr>
        <p:spPr bwMode="auto">
          <a:noFill/>
        </p:spPr>
        <p:txBody>
          <a:bodyPr wrap="square" numCol="1" anchor="t" anchorCtr="0" compatLnSpc="1">
            <a:prstTxWarp prst="textNoShape">
              <a:avLst/>
            </a:prstTxWarp>
          </a:bodyPr>
          <a:lstStyle/>
          <a:p>
            <a:r>
              <a:rPr lang="de-DE" dirty="0"/>
              <a:t>http://fourier.eng.hmc.edu/e161/lectures/gradient/node9.html</a:t>
            </a:r>
          </a:p>
        </p:txBody>
      </p:sp>
    </p:spTree>
    <p:extLst>
      <p:ext uri="{BB962C8B-B14F-4D97-AF65-F5344CB8AC3E}">
        <p14:creationId xmlns:p14="http://schemas.microsoft.com/office/powerpoint/2010/main" val="3822942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2403" name="Rectangle 3"/>
          <p:cNvSpPr>
            <a:spLocks noGrp="1" noChangeArrowheads="1"/>
          </p:cNvSpPr>
          <p:nvPr>
            <p:ph type="body" idx="1"/>
          </p:nvPr>
        </p:nvSpPr>
        <p:spPr bwMode="auto">
          <a:noFill/>
        </p:spPr>
        <p:txBody>
          <a:bodyPr wrap="square" numCol="1" anchor="t" anchorCtr="0" compatLnSpc="1">
            <a:prstTxWarp prst="textNoShape">
              <a:avLst/>
            </a:prstTxWarp>
          </a:bodyPr>
          <a:lstStyle/>
          <a:p>
            <a:r>
              <a:rPr lang="de-DE" dirty="0"/>
              <a:t>Small </a:t>
            </a:r>
            <a:r>
              <a:rPr lang="de-DE" i="1" dirty="0"/>
              <a:t>k </a:t>
            </a:r>
            <a:r>
              <a:rPr lang="de-DE" i="0" dirty="0"/>
              <a:t>gives</a:t>
            </a:r>
            <a:r>
              <a:rPr lang="de-DE" i="0" baseline="0" dirty="0"/>
              <a:t> a closer approximation to LoG, but usually we want to build a scale space quickly out of this.</a:t>
            </a:r>
          </a:p>
          <a:p>
            <a:r>
              <a:rPr lang="de-DE" i="1" baseline="0" dirty="0"/>
              <a:t>k = 1.6 </a:t>
            </a:r>
            <a:r>
              <a:rPr lang="de-DE" i="0" baseline="0" dirty="0"/>
              <a:t>gives an appropriate scale space</a:t>
            </a:r>
            <a:endParaRPr lang="de-DE" i="1" dirty="0"/>
          </a:p>
          <a:p>
            <a:endParaRPr lang="de-DE" dirty="0"/>
          </a:p>
          <a:p>
            <a:r>
              <a:rPr lang="de-DE" dirty="0"/>
              <a:t>http://dsp.stackexchange.com/questions/2529/what-is-the-relationship-between-the-sigma-in-the-laplacian-of-gaussian-and-the</a:t>
            </a:r>
          </a:p>
        </p:txBody>
      </p:sp>
    </p:spTree>
    <p:extLst>
      <p:ext uri="{BB962C8B-B14F-4D97-AF65-F5344CB8AC3E}">
        <p14:creationId xmlns:p14="http://schemas.microsoft.com/office/powerpoint/2010/main" val="41365687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0355" name="Rectangle 3"/>
          <p:cNvSpPr>
            <a:spLocks noGrp="1" noChangeArrowheads="1"/>
          </p:cNvSpPr>
          <p:nvPr>
            <p:ph type="body" idx="1"/>
          </p:nvPr>
        </p:nvSpPr>
        <p:spPr bwMode="auto">
          <a:noFill/>
        </p:spPr>
        <p:txBody>
          <a:bodyPr wrap="square" numCol="1" anchor="t" anchorCtr="0" compatLnSpc="1">
            <a:prstTxWarp prst="textNoShape">
              <a:avLst/>
            </a:prstTxWarp>
          </a:bodyPr>
          <a:lstStyle/>
          <a:p>
            <a:r>
              <a:rPr lang="de-DE" dirty="0"/>
              <a:t>Blob</a:t>
            </a:r>
            <a:r>
              <a:rPr lang="de-DE" baseline="0" dirty="0"/>
              <a:t> detector is distinct from harris corner detector</a:t>
            </a:r>
            <a:endParaRPr lang="de-DE" dirty="0"/>
          </a:p>
        </p:txBody>
      </p:sp>
    </p:spTree>
    <p:extLst>
      <p:ext uri="{BB962C8B-B14F-4D97-AF65-F5344CB8AC3E}">
        <p14:creationId xmlns:p14="http://schemas.microsoft.com/office/powerpoint/2010/main" val="36405572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1379"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de-DE"/>
          </a:p>
        </p:txBody>
      </p:sp>
    </p:spTree>
    <p:extLst>
      <p:ext uri="{BB962C8B-B14F-4D97-AF65-F5344CB8AC3E}">
        <p14:creationId xmlns:p14="http://schemas.microsoft.com/office/powerpoint/2010/main" val="26271653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Hessian: matrix of partial derivatives</a:t>
            </a:r>
          </a:p>
          <a:p>
            <a:r>
              <a:rPr lang="en-US" dirty="0"/>
              <a:t>Hessian-based: </a:t>
            </a:r>
            <a:r>
              <a:rPr lang="en-US" sz="1200" b="0" i="0" kern="1200" dirty="0">
                <a:solidFill>
                  <a:schemeClr val="tx1"/>
                </a:solidFill>
                <a:effectLst/>
                <a:latin typeface="+mn-lt"/>
                <a:ea typeface="+mn-ea"/>
                <a:cs typeface="+mn-cs"/>
              </a:rPr>
              <a:t>scale-normalized </a:t>
            </a:r>
            <a:r>
              <a:rPr lang="en-US" dirty="0"/>
              <a:t>determinant of Hessian</a:t>
            </a:r>
          </a:p>
        </p:txBody>
      </p:sp>
      <p:sp>
        <p:nvSpPr>
          <p:cNvPr id="4" name="Slide Number Placeholder 3"/>
          <p:cNvSpPr>
            <a:spLocks noGrp="1"/>
          </p:cNvSpPr>
          <p:nvPr>
            <p:ph type="sldNum" sz="quarter" idx="10"/>
          </p:nvPr>
        </p:nvSpPr>
        <p:spPr/>
        <p:txBody>
          <a:bodyPr/>
          <a:lstStyle/>
          <a:p>
            <a:pPr>
              <a:defRPr/>
            </a:pPr>
            <a:fld id="{F279503E-BF1B-43C0-B836-0C9F9F6E2B04}" type="slidenum">
              <a:rPr lang="en-US" smtClean="0"/>
              <a:pPr>
                <a:defRPr/>
              </a:pPr>
              <a:t>36</a:t>
            </a:fld>
            <a:endParaRPr lang="en-US"/>
          </a:p>
        </p:txBody>
      </p:sp>
    </p:spTree>
    <p:extLst>
      <p:ext uri="{BB962C8B-B14F-4D97-AF65-F5344CB8AC3E}">
        <p14:creationId xmlns:p14="http://schemas.microsoft.com/office/powerpoint/2010/main" val="28552818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Slide Image Placeholder 1"/>
          <p:cNvSpPr>
            <a:spLocks noGrp="1" noRot="1" noChangeAspect="1" noTextEdit="1"/>
          </p:cNvSpPr>
          <p:nvPr>
            <p:ph type="sldImg"/>
          </p:nvPr>
        </p:nvSpPr>
        <p:spPr>
          <a:ln/>
        </p:spPr>
      </p:sp>
      <p:sp>
        <p:nvSpPr>
          <p:cNvPr id="1556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556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97C3543E-C0D5-46B8-8F67-256EEA120DF1}" type="slidenum">
              <a:rPr lang="en-US" altLang="en-US" smtClean="0">
                <a:solidFill>
                  <a:srgbClr val="000000"/>
                </a:solidFill>
              </a:rPr>
              <a:pPr>
                <a:spcBef>
                  <a:spcPct val="0"/>
                </a:spcBef>
              </a:pPr>
              <a:t>41</a:t>
            </a:fld>
            <a:endParaRPr lang="en-US" altLang="en-US">
              <a:solidFill>
                <a:srgbClr val="000000"/>
              </a:solidFill>
            </a:endParaRPr>
          </a:p>
        </p:txBody>
      </p:sp>
    </p:spTree>
    <p:extLst>
      <p:ext uri="{BB962C8B-B14F-4D97-AF65-F5344CB8AC3E}">
        <p14:creationId xmlns:p14="http://schemas.microsoft.com/office/powerpoint/2010/main" val="37030611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AFC59929-024C-402D-A738-2F83C0FC9602}" type="slidenum">
              <a:rPr lang="en-US">
                <a:solidFill>
                  <a:prstClr val="black"/>
                </a:solidFill>
              </a:rPr>
              <a:pPr>
                <a:defRPr/>
              </a:pPr>
              <a:t>43</a:t>
            </a:fld>
            <a:endParaRPr lang="en-US">
              <a:solidFill>
                <a:prstClr val="black"/>
              </a:solidFill>
            </a:endParaRPr>
          </a:p>
        </p:txBody>
      </p:sp>
      <p:sp>
        <p:nvSpPr>
          <p:cNvPr id="110595" name="Rectangle 2"/>
          <p:cNvSpPr>
            <a:spLocks noGrp="1" noRot="1" noChangeAspect="1" noChangeArrowheads="1" noTextEdit="1"/>
          </p:cNvSpPr>
          <p:nvPr>
            <p:ph type="sldImg"/>
          </p:nvPr>
        </p:nvSpPr>
        <p:spPr bwMode="auto">
          <a:xfrm>
            <a:off x="2695575" y="439738"/>
            <a:ext cx="2997200" cy="22479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6" name="Rectangle 3"/>
          <p:cNvSpPr>
            <a:spLocks noGrp="1" noChangeArrowheads="1"/>
          </p:cNvSpPr>
          <p:nvPr>
            <p:ph type="body" idx="1"/>
          </p:nvPr>
        </p:nvSpPr>
        <p:spPr bwMode="auto">
          <a:xfrm>
            <a:off x="1107018" y="2834879"/>
            <a:ext cx="6176433" cy="268724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en-US"/>
          </a:p>
        </p:txBody>
      </p:sp>
    </p:spTree>
    <p:extLst>
      <p:ext uri="{BB962C8B-B14F-4D97-AF65-F5344CB8AC3E}">
        <p14:creationId xmlns:p14="http://schemas.microsoft.com/office/powerpoint/2010/main" val="22274990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A49DBBC-1520-4CCA-AD04-B7469784C38E}" type="slidenum">
              <a:rPr lang="en-US">
                <a:solidFill>
                  <a:prstClr val="black"/>
                </a:solidFill>
              </a:rPr>
              <a:pPr>
                <a:defRPr/>
              </a:pPr>
              <a:t>44</a:t>
            </a:fld>
            <a:endParaRPr lang="en-US">
              <a:solidFill>
                <a:prstClr val="black"/>
              </a:solidFill>
            </a:endParaRPr>
          </a:p>
        </p:txBody>
      </p:sp>
      <p:sp>
        <p:nvSpPr>
          <p:cNvPr id="111619" name="Rectangle 2"/>
          <p:cNvSpPr>
            <a:spLocks noGrp="1" noRot="1" noChangeAspect="1" noChangeArrowheads="1" noTextEdit="1"/>
          </p:cNvSpPr>
          <p:nvPr>
            <p:ph type="sldImg"/>
          </p:nvPr>
        </p:nvSpPr>
        <p:spPr bwMode="auto">
          <a:xfrm>
            <a:off x="2695575" y="439738"/>
            <a:ext cx="2997200" cy="22479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20" name="Rectangle 3"/>
          <p:cNvSpPr>
            <a:spLocks noGrp="1" noChangeArrowheads="1"/>
          </p:cNvSpPr>
          <p:nvPr>
            <p:ph type="body" idx="1"/>
          </p:nvPr>
        </p:nvSpPr>
        <p:spPr bwMode="auto">
          <a:xfrm>
            <a:off x="1107018" y="2834879"/>
            <a:ext cx="6176433" cy="268724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en-US"/>
          </a:p>
        </p:txBody>
      </p:sp>
    </p:spTree>
    <p:extLst>
      <p:ext uri="{BB962C8B-B14F-4D97-AF65-F5344CB8AC3E}">
        <p14:creationId xmlns:p14="http://schemas.microsoft.com/office/powerpoint/2010/main" val="28704056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4682BA2B-11DB-4B6E-BE15-FD0E66A6E898}" type="slidenum">
              <a:rPr lang="en-US">
                <a:solidFill>
                  <a:prstClr val="black"/>
                </a:solidFill>
              </a:rPr>
              <a:pPr>
                <a:defRPr/>
              </a:pPr>
              <a:t>45</a:t>
            </a:fld>
            <a:endParaRPr lang="en-US">
              <a:solidFill>
                <a:prstClr val="black"/>
              </a:solidFill>
            </a:endParaRPr>
          </a:p>
        </p:txBody>
      </p:sp>
      <p:sp>
        <p:nvSpPr>
          <p:cNvPr id="112643" name="Rectangle 2"/>
          <p:cNvSpPr>
            <a:spLocks noGrp="1" noRot="1" noChangeAspect="1" noChangeArrowheads="1" noTextEdit="1"/>
          </p:cNvSpPr>
          <p:nvPr>
            <p:ph type="sldImg"/>
          </p:nvPr>
        </p:nvSpPr>
        <p:spPr bwMode="auto">
          <a:xfrm>
            <a:off x="2695575" y="439738"/>
            <a:ext cx="2997200" cy="22479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4" name="Rectangle 3"/>
          <p:cNvSpPr>
            <a:spLocks noGrp="1" noChangeArrowheads="1"/>
          </p:cNvSpPr>
          <p:nvPr>
            <p:ph type="body" idx="1"/>
          </p:nvPr>
        </p:nvSpPr>
        <p:spPr bwMode="auto">
          <a:xfrm>
            <a:off x="1107018" y="2834879"/>
            <a:ext cx="6176433" cy="268724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en-US"/>
          </a:p>
        </p:txBody>
      </p:sp>
    </p:spTree>
    <p:extLst>
      <p:ext uri="{BB962C8B-B14F-4D97-AF65-F5344CB8AC3E}">
        <p14:creationId xmlns:p14="http://schemas.microsoft.com/office/powerpoint/2010/main" val="33816585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1707C77E-BDB4-4B71-89A3-BC02893D8999}" type="slidenum">
              <a:rPr lang="en-US">
                <a:solidFill>
                  <a:prstClr val="black"/>
                </a:solidFill>
              </a:rPr>
              <a:pPr>
                <a:defRPr/>
              </a:pPr>
              <a:t>46</a:t>
            </a:fld>
            <a:endParaRPr lang="en-US">
              <a:solidFill>
                <a:prstClr val="black"/>
              </a:solidFill>
            </a:endParaRPr>
          </a:p>
        </p:txBody>
      </p:sp>
      <p:sp>
        <p:nvSpPr>
          <p:cNvPr id="113667" name="Rectangle 2"/>
          <p:cNvSpPr>
            <a:spLocks noGrp="1" noRot="1" noChangeAspect="1" noChangeArrowheads="1" noTextEdit="1"/>
          </p:cNvSpPr>
          <p:nvPr>
            <p:ph type="sldImg"/>
          </p:nvPr>
        </p:nvSpPr>
        <p:spPr bwMode="auto">
          <a:xfrm>
            <a:off x="2695575" y="439738"/>
            <a:ext cx="2997200" cy="22479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8" name="Rectangle 3"/>
          <p:cNvSpPr>
            <a:spLocks noGrp="1" noChangeArrowheads="1"/>
          </p:cNvSpPr>
          <p:nvPr>
            <p:ph type="body" idx="1"/>
          </p:nvPr>
        </p:nvSpPr>
        <p:spPr bwMode="auto">
          <a:xfrm>
            <a:off x="1107018" y="2834879"/>
            <a:ext cx="6176433" cy="268724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en-US"/>
          </a:p>
        </p:txBody>
      </p:sp>
    </p:spTree>
    <p:extLst>
      <p:ext uri="{BB962C8B-B14F-4D97-AF65-F5344CB8AC3E}">
        <p14:creationId xmlns:p14="http://schemas.microsoft.com/office/powerpoint/2010/main" val="397346550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4" name="Slide Number Placeholder 3"/>
          <p:cNvSpPr>
            <a:spLocks noGrp="1"/>
          </p:cNvSpPr>
          <p:nvPr>
            <p:ph type="sldNum" sz="quarter" idx="5"/>
          </p:nvPr>
        </p:nvSpPr>
        <p:spPr/>
        <p:txBody>
          <a:bodyPr/>
          <a:lstStyle/>
          <a:p>
            <a:pPr>
              <a:defRPr/>
            </a:pPr>
            <a:fld id="{75A94948-84A0-4C58-89D5-654AE01197B1}" type="slidenum">
              <a:rPr lang="en-US">
                <a:solidFill>
                  <a:prstClr val="black"/>
                </a:solidFill>
              </a:rPr>
              <a:pPr>
                <a:defRPr/>
              </a:pPr>
              <a:t>48</a:t>
            </a:fld>
            <a:endParaRPr lang="en-US">
              <a:solidFill>
                <a:prstClr val="black"/>
              </a:solidFill>
            </a:endParaRPr>
          </a:p>
        </p:txBody>
      </p:sp>
    </p:spTree>
    <p:extLst>
      <p:ext uri="{BB962C8B-B14F-4D97-AF65-F5344CB8AC3E}">
        <p14:creationId xmlns:p14="http://schemas.microsoft.com/office/powerpoint/2010/main" val="10315921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https://web.eecs.umich.edu/~silvio/teaching/EECS598/lectures/lecture10_1.pdf</a:t>
            </a:r>
          </a:p>
        </p:txBody>
      </p:sp>
      <p:sp>
        <p:nvSpPr>
          <p:cNvPr id="4" name="Slide Number Placeholder 3"/>
          <p:cNvSpPr>
            <a:spLocks noGrp="1"/>
          </p:cNvSpPr>
          <p:nvPr>
            <p:ph type="sldNum" sz="quarter" idx="10"/>
          </p:nvPr>
        </p:nvSpPr>
        <p:spPr/>
        <p:txBody>
          <a:bodyPr/>
          <a:lstStyle/>
          <a:p>
            <a:pPr>
              <a:defRPr/>
            </a:pPr>
            <a:fld id="{F279503E-BF1B-43C0-B836-0C9F9F6E2B04}" type="slidenum">
              <a:rPr lang="en-US" smtClean="0"/>
              <a:pPr>
                <a:defRPr/>
              </a:pPr>
              <a:t>49</a:t>
            </a:fld>
            <a:endParaRPr lang="en-US"/>
          </a:p>
        </p:txBody>
      </p:sp>
    </p:spTree>
    <p:extLst>
      <p:ext uri="{BB962C8B-B14F-4D97-AF65-F5344CB8AC3E}">
        <p14:creationId xmlns:p14="http://schemas.microsoft.com/office/powerpoint/2010/main" val="536105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https://web.eecs.umich.edu/~silvio/teaching/EECS598/lectures/lecture10_1.pdf</a:t>
            </a:r>
          </a:p>
        </p:txBody>
      </p:sp>
      <p:sp>
        <p:nvSpPr>
          <p:cNvPr id="4" name="Slide Number Placeholder 3"/>
          <p:cNvSpPr>
            <a:spLocks noGrp="1"/>
          </p:cNvSpPr>
          <p:nvPr>
            <p:ph type="sldNum" sz="quarter" idx="10"/>
          </p:nvPr>
        </p:nvSpPr>
        <p:spPr/>
        <p:txBody>
          <a:bodyPr/>
          <a:lstStyle/>
          <a:p>
            <a:pPr>
              <a:defRPr/>
            </a:pPr>
            <a:fld id="{F279503E-BF1B-43C0-B836-0C9F9F6E2B04}" type="slidenum">
              <a:rPr lang="en-US" smtClean="0"/>
              <a:pPr>
                <a:defRPr/>
              </a:pPr>
              <a:t>58</a:t>
            </a:fld>
            <a:endParaRPr lang="en-US"/>
          </a:p>
        </p:txBody>
      </p:sp>
    </p:spTree>
    <p:extLst>
      <p:ext uri="{BB962C8B-B14F-4D97-AF65-F5344CB8AC3E}">
        <p14:creationId xmlns:p14="http://schemas.microsoft.com/office/powerpoint/2010/main" val="107346670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279503E-BF1B-43C0-B836-0C9F9F6E2B04}" type="slidenum">
              <a:rPr lang="en-US" smtClean="0"/>
              <a:pPr>
                <a:defRPr/>
              </a:pPr>
              <a:t>60</a:t>
            </a:fld>
            <a:endParaRPr lang="en-US"/>
          </a:p>
        </p:txBody>
      </p:sp>
    </p:spTree>
    <p:extLst>
      <p:ext uri="{BB962C8B-B14F-4D97-AF65-F5344CB8AC3E}">
        <p14:creationId xmlns:p14="http://schemas.microsoft.com/office/powerpoint/2010/main" val="81127143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279503E-BF1B-43C0-B836-0C9F9F6E2B04}" type="slidenum">
              <a:rPr lang="en-US" smtClean="0"/>
              <a:pPr>
                <a:defRPr/>
              </a:pPr>
              <a:t>61</a:t>
            </a:fld>
            <a:endParaRPr lang="en-US"/>
          </a:p>
        </p:txBody>
      </p:sp>
    </p:spTree>
    <p:extLst>
      <p:ext uri="{BB962C8B-B14F-4D97-AF65-F5344CB8AC3E}">
        <p14:creationId xmlns:p14="http://schemas.microsoft.com/office/powerpoint/2010/main" val="33372388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change in image contrast in which each pixel value is multiplied by a constant will multiply gradients by the same constant, so this contrast change will be canceled by vector normalization.”</a:t>
            </a:r>
          </a:p>
          <a:p>
            <a:endParaRPr lang="en-US" dirty="0"/>
          </a:p>
          <a:p>
            <a:r>
              <a:rPr lang="en-US" dirty="0"/>
              <a:t>“However, non-linear illumination changes can also occur due to camera saturation or due to illumination changes that affect 3D surfaces with differing orientations by different amounts. These effects can cause a large change in relative magnitudes for some gradients, but are less likely to affect the gradient orientations. Therefore, we reduce the inﬂuence of large gradient magnitudes by thresholding the values in the unit feature vector to each be no larger than 0.2, and then renormalizing to unit length. This means that matching the magnitudes for large gradients is no longer as important, and that the distribution of orientations has greater emphasis. The value of 0.2 was determined experimentally using images containing differing illuminations for the same 3D objects.”</a:t>
            </a:r>
          </a:p>
          <a:p>
            <a:endParaRPr lang="en-US" dirty="0"/>
          </a:p>
          <a:p>
            <a:r>
              <a:rPr lang="en-US" dirty="0"/>
              <a:t>Quotes from Lowe paper</a:t>
            </a:r>
          </a:p>
        </p:txBody>
      </p:sp>
      <p:sp>
        <p:nvSpPr>
          <p:cNvPr id="4" name="Slide Number Placeholder 3"/>
          <p:cNvSpPr>
            <a:spLocks noGrp="1"/>
          </p:cNvSpPr>
          <p:nvPr>
            <p:ph type="sldNum" sz="quarter" idx="10"/>
          </p:nvPr>
        </p:nvSpPr>
        <p:spPr/>
        <p:txBody>
          <a:bodyPr/>
          <a:lstStyle/>
          <a:p>
            <a:pPr>
              <a:defRPr/>
            </a:pPr>
            <a:fld id="{F279503E-BF1B-43C0-B836-0C9F9F6E2B04}" type="slidenum">
              <a:rPr lang="en-US" smtClean="0"/>
              <a:pPr>
                <a:defRPr/>
              </a:pPr>
              <a:t>62</a:t>
            </a:fld>
            <a:endParaRPr lang="en-US"/>
          </a:p>
        </p:txBody>
      </p:sp>
    </p:spTree>
    <p:extLst>
      <p:ext uri="{BB962C8B-B14F-4D97-AF65-F5344CB8AC3E}">
        <p14:creationId xmlns:p14="http://schemas.microsoft.com/office/powerpoint/2010/main" val="316753748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http://glasnost.itcarlow.ie/~powerk/GeneralGraphicsNotes/LightingShadingandColour/lighting.html</a:t>
            </a:r>
          </a:p>
        </p:txBody>
      </p:sp>
      <p:sp>
        <p:nvSpPr>
          <p:cNvPr id="4" name="Slide Number Placeholder 3"/>
          <p:cNvSpPr>
            <a:spLocks noGrp="1"/>
          </p:cNvSpPr>
          <p:nvPr>
            <p:ph type="sldNum" sz="quarter" idx="10"/>
          </p:nvPr>
        </p:nvSpPr>
        <p:spPr/>
        <p:txBody>
          <a:bodyPr/>
          <a:lstStyle/>
          <a:p>
            <a:pPr>
              <a:defRPr/>
            </a:pPr>
            <a:fld id="{F279503E-BF1B-43C0-B836-0C9F9F6E2B04}" type="slidenum">
              <a:rPr lang="en-US" smtClean="0"/>
              <a:pPr>
                <a:defRPr/>
              </a:pPr>
              <a:t>63</a:t>
            </a:fld>
            <a:endParaRPr lang="en-US"/>
          </a:p>
        </p:txBody>
      </p:sp>
    </p:spTree>
    <p:extLst>
      <p:ext uri="{BB962C8B-B14F-4D97-AF65-F5344CB8AC3E}">
        <p14:creationId xmlns:p14="http://schemas.microsoft.com/office/powerpoint/2010/main" val="85497262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extLst>
      <p:ext uri="{BB962C8B-B14F-4D97-AF65-F5344CB8AC3E}">
        <p14:creationId xmlns:p14="http://schemas.microsoft.com/office/powerpoint/2010/main" val="370758407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673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de-DE" altLang="en-US"/>
          </a:p>
        </p:txBody>
      </p:sp>
    </p:spTree>
    <p:extLst>
      <p:ext uri="{BB962C8B-B14F-4D97-AF65-F5344CB8AC3E}">
        <p14:creationId xmlns:p14="http://schemas.microsoft.com/office/powerpoint/2010/main" val="148022402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bwMode="auto">
          <a:noFill/>
          <a:ln>
            <a:solidFill>
              <a:srgbClr val="000000"/>
            </a:solidFill>
            <a:miter lim="800000"/>
            <a:headEnd/>
            <a:tailEnd/>
          </a:ln>
        </p:spPr>
      </p:sp>
      <p:sp>
        <p:nvSpPr>
          <p:cNvPr id="10445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4" name="Slide Number Placeholder 3"/>
          <p:cNvSpPr>
            <a:spLocks noGrp="1"/>
          </p:cNvSpPr>
          <p:nvPr>
            <p:ph type="sldNum" sz="quarter" idx="5"/>
          </p:nvPr>
        </p:nvSpPr>
        <p:spPr/>
        <p:txBody>
          <a:bodyPr/>
          <a:lstStyle/>
          <a:p>
            <a:pPr>
              <a:defRPr/>
            </a:pPr>
            <a:fld id="{7117AE7C-562B-4A6A-8F4A-8E41B6A8D52A}" type="slidenum">
              <a:rPr lang="en-US" smtClean="0"/>
              <a:pPr>
                <a:defRPr/>
              </a:pPr>
              <a:t>76</a:t>
            </a:fld>
            <a:endParaRPr lang="en-US"/>
          </a:p>
        </p:txBody>
      </p:sp>
    </p:spTree>
    <p:extLst>
      <p:ext uri="{BB962C8B-B14F-4D97-AF65-F5344CB8AC3E}">
        <p14:creationId xmlns:p14="http://schemas.microsoft.com/office/powerpoint/2010/main" val="192155320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279503E-BF1B-43C0-B836-0C9F9F6E2B04}" type="slidenum">
              <a:rPr lang="en-US" smtClean="0"/>
              <a:pPr>
                <a:defRPr/>
              </a:pPr>
              <a:t>78</a:t>
            </a:fld>
            <a:endParaRPr lang="en-US"/>
          </a:p>
        </p:txBody>
      </p:sp>
    </p:spTree>
    <p:extLst>
      <p:ext uri="{BB962C8B-B14F-4D97-AF65-F5344CB8AC3E}">
        <p14:creationId xmlns:p14="http://schemas.microsoft.com/office/powerpoint/2010/main" val="175997659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Slide Image Placeholder 1"/>
          <p:cNvSpPr>
            <a:spLocks noGrp="1" noRot="1" noChangeAspect="1" noTextEdit="1"/>
          </p:cNvSpPr>
          <p:nvPr>
            <p:ph type="sldImg"/>
          </p:nvPr>
        </p:nvSpPr>
        <p:spPr>
          <a:ln/>
        </p:spPr>
      </p:sp>
      <p:sp>
        <p:nvSpPr>
          <p:cNvPr id="1556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556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97C3543E-C0D5-46B8-8F67-256EEA120DF1}" type="slidenum">
              <a:rPr lang="en-US" altLang="en-US" smtClean="0">
                <a:solidFill>
                  <a:srgbClr val="000000"/>
                </a:solidFill>
              </a:rPr>
              <a:pPr>
                <a:spcBef>
                  <a:spcPct val="0"/>
                </a:spcBef>
              </a:pPr>
              <a:t>79</a:t>
            </a:fld>
            <a:endParaRPr lang="en-US" altLang="en-US">
              <a:solidFill>
                <a:srgbClr val="000000"/>
              </a:solidFill>
            </a:endParaRPr>
          </a:p>
        </p:txBody>
      </p:sp>
    </p:spTree>
    <p:extLst>
      <p:ext uri="{BB962C8B-B14F-4D97-AF65-F5344CB8AC3E}">
        <p14:creationId xmlns:p14="http://schemas.microsoft.com/office/powerpoint/2010/main" val="239495674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Bijective: </a:t>
            </a:r>
            <a:r>
              <a:rPr lang="en-US" dirty="0">
                <a:effectLst/>
              </a:rPr>
              <a:t>each element of one set is paired with exactly one element of the other set</a:t>
            </a:r>
          </a:p>
          <a:p>
            <a:r>
              <a:rPr lang="en-US" dirty="0">
                <a:effectLst/>
              </a:rPr>
              <a:t>Injective: every element of codomain Y matches to </a:t>
            </a:r>
            <a:r>
              <a:rPr lang="en-US" i="1" dirty="0">
                <a:effectLst/>
              </a:rPr>
              <a:t>at most</a:t>
            </a:r>
            <a:r>
              <a:rPr lang="en-US" dirty="0">
                <a:effectLst/>
              </a:rPr>
              <a:t> one element of its domain X</a:t>
            </a:r>
          </a:p>
          <a:p>
            <a:r>
              <a:rPr lang="en-US" dirty="0">
                <a:effectLst/>
              </a:rPr>
              <a:t>Surjective: every </a:t>
            </a:r>
            <a:r>
              <a:rPr lang="en-US" dirty="0">
                <a:effectLst/>
                <a:hlinkClick r:id="rId3" tooltip="Element (mathematics)"/>
              </a:rPr>
              <a:t>element</a:t>
            </a:r>
            <a:r>
              <a:rPr lang="en-US" dirty="0">
                <a:effectLst/>
              </a:rPr>
              <a:t> </a:t>
            </a:r>
            <a:r>
              <a:rPr lang="en-US" i="1" dirty="0">
                <a:effectLst/>
              </a:rPr>
              <a:t>y</a:t>
            </a:r>
            <a:r>
              <a:rPr lang="en-US" dirty="0">
                <a:effectLst/>
              </a:rPr>
              <a:t> in </a:t>
            </a:r>
            <a:r>
              <a:rPr lang="en-US" i="1" dirty="0">
                <a:effectLst/>
              </a:rPr>
              <a:t>Y</a:t>
            </a:r>
            <a:r>
              <a:rPr lang="en-US" dirty="0">
                <a:effectLst/>
              </a:rPr>
              <a:t> has a corresponding element </a:t>
            </a:r>
            <a:r>
              <a:rPr lang="en-US" i="1" dirty="0">
                <a:effectLst/>
              </a:rPr>
              <a:t>x in X </a:t>
            </a:r>
            <a:endParaRPr lang="en-US" dirty="0"/>
          </a:p>
        </p:txBody>
      </p:sp>
      <p:sp>
        <p:nvSpPr>
          <p:cNvPr id="4" name="Slide Number Placeholder 3"/>
          <p:cNvSpPr>
            <a:spLocks noGrp="1"/>
          </p:cNvSpPr>
          <p:nvPr>
            <p:ph type="sldNum" sz="quarter" idx="10"/>
          </p:nvPr>
        </p:nvSpPr>
        <p:spPr/>
        <p:txBody>
          <a:bodyPr/>
          <a:lstStyle/>
          <a:p>
            <a:pPr>
              <a:defRPr/>
            </a:pPr>
            <a:fld id="{F279503E-BF1B-43C0-B836-0C9F9F6E2B04}" type="slidenum">
              <a:rPr lang="en-US" smtClean="0"/>
              <a:pPr>
                <a:defRPr/>
              </a:pPr>
              <a:t>81</a:t>
            </a:fld>
            <a:endParaRPr lang="en-US"/>
          </a:p>
        </p:txBody>
      </p:sp>
    </p:spTree>
    <p:extLst>
      <p:ext uri="{BB962C8B-B14F-4D97-AF65-F5344CB8AC3E}">
        <p14:creationId xmlns:p14="http://schemas.microsoft.com/office/powerpoint/2010/main" val="372272872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https://en.wikipedia.org/wiki/Inner_product_space</a:t>
            </a:r>
          </a:p>
        </p:txBody>
      </p:sp>
      <p:sp>
        <p:nvSpPr>
          <p:cNvPr id="4" name="Slide Number Placeholder 3"/>
          <p:cNvSpPr>
            <a:spLocks noGrp="1"/>
          </p:cNvSpPr>
          <p:nvPr>
            <p:ph type="sldNum" sz="quarter" idx="10"/>
          </p:nvPr>
        </p:nvSpPr>
        <p:spPr/>
        <p:txBody>
          <a:bodyPr/>
          <a:lstStyle/>
          <a:p>
            <a:pPr>
              <a:defRPr/>
            </a:pPr>
            <a:fld id="{F279503E-BF1B-43C0-B836-0C9F9F6E2B04}" type="slidenum">
              <a:rPr lang="en-US" smtClean="0"/>
              <a:pPr>
                <a:defRPr/>
              </a:pPr>
              <a:t>82</a:t>
            </a:fld>
            <a:endParaRPr lang="en-US"/>
          </a:p>
        </p:txBody>
      </p:sp>
    </p:spTree>
    <p:extLst>
      <p:ext uri="{BB962C8B-B14F-4D97-AF65-F5344CB8AC3E}">
        <p14:creationId xmlns:p14="http://schemas.microsoft.com/office/powerpoint/2010/main" val="427743831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Figure 11: The probability that a match is correct can be determined by taking the ratio of distance from the closest neighbor to the distance of the second closest. Using a database of 40,000 </a:t>
            </a:r>
            <a:r>
              <a:rPr lang="en-US" dirty="0" err="1"/>
              <a:t>keypoints</a:t>
            </a:r>
            <a:r>
              <a:rPr lang="en-US" dirty="0"/>
              <a:t>, the solid line shows the PDF of this ratio for correct matches, while the dotted line is for matches that were incorrect.</a:t>
            </a:r>
          </a:p>
        </p:txBody>
      </p:sp>
      <p:sp>
        <p:nvSpPr>
          <p:cNvPr id="4" name="Slide Number Placeholder 3"/>
          <p:cNvSpPr>
            <a:spLocks noGrp="1"/>
          </p:cNvSpPr>
          <p:nvPr>
            <p:ph type="sldNum" sz="quarter" idx="10"/>
          </p:nvPr>
        </p:nvSpPr>
        <p:spPr/>
        <p:txBody>
          <a:bodyPr/>
          <a:lstStyle/>
          <a:p>
            <a:pPr>
              <a:defRPr/>
            </a:pPr>
            <a:fld id="{F279503E-BF1B-43C0-B836-0C9F9F6E2B04}" type="slidenum">
              <a:rPr lang="en-US" smtClean="0"/>
              <a:pPr>
                <a:defRPr/>
              </a:pPr>
              <a:t>86</a:t>
            </a:fld>
            <a:endParaRPr lang="en-US"/>
          </a:p>
        </p:txBody>
      </p:sp>
    </p:spTree>
    <p:extLst>
      <p:ext uri="{BB962C8B-B14F-4D97-AF65-F5344CB8AC3E}">
        <p14:creationId xmlns:p14="http://schemas.microsoft.com/office/powerpoint/2010/main" val="8336800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‘Nearest descriptor in database’ = if you just picked the nearest descriptor, rather than using a NNDR</a:t>
            </a:r>
          </a:p>
        </p:txBody>
      </p:sp>
      <p:sp>
        <p:nvSpPr>
          <p:cNvPr id="4" name="Slide Number Placeholder 3"/>
          <p:cNvSpPr>
            <a:spLocks noGrp="1"/>
          </p:cNvSpPr>
          <p:nvPr>
            <p:ph type="sldNum" sz="quarter" idx="10"/>
          </p:nvPr>
        </p:nvSpPr>
        <p:spPr/>
        <p:txBody>
          <a:bodyPr/>
          <a:lstStyle/>
          <a:p>
            <a:pPr>
              <a:defRPr/>
            </a:pPr>
            <a:fld id="{F279503E-BF1B-43C0-B836-0C9F9F6E2B04}" type="slidenum">
              <a:rPr lang="en-US" smtClean="0"/>
              <a:pPr>
                <a:defRPr/>
              </a:pPr>
              <a:t>89</a:t>
            </a:fld>
            <a:endParaRPr lang="en-US"/>
          </a:p>
        </p:txBody>
      </p:sp>
    </p:spTree>
    <p:extLst>
      <p:ext uri="{BB962C8B-B14F-4D97-AF65-F5344CB8AC3E}">
        <p14:creationId xmlns:p14="http://schemas.microsoft.com/office/powerpoint/2010/main" val="35693523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2F158B6F-2CB1-419C-8C75-776D0348483D}" type="datetimeFigureOut">
              <a:rPr lang="en-US"/>
              <a:pPr>
                <a:defRPr/>
              </a:pPr>
              <a:t>9/25/2017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E43CF29-2143-4745-843A-3D13FFDFDE7A}"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F3758905-532C-42AF-AF52-583E712B8722}" type="datetimeFigureOut">
              <a:rPr lang="en-US"/>
              <a:pPr>
                <a:defRPr/>
              </a:pPr>
              <a:t>9/25/2017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5147F23-469E-4275-BA72-9C5EDBFB9387}"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98501C9A-8D76-4AD7-97C9-0396069C5BA1}" type="datetimeFigureOut">
              <a:rPr lang="en-US"/>
              <a:pPr>
                <a:defRPr/>
              </a:pPr>
              <a:t>9/25/2017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9C02B07-F070-4EDB-B20E-1EF088E23C56}"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8CEED0C3-F8B4-429A-9062-CA5523AE0A26}" type="datetimeFigureOut">
              <a:rPr lang="en-US"/>
              <a:pPr>
                <a:defRPr/>
              </a:pPr>
              <a:t>9/25/2017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8A5BDA5-0928-4BA4-930C-DB84DFFCC51A}"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50B62AF5-A0D0-4C2B-BF44-3021CE43B17E}" type="datetimeFigureOut">
              <a:rPr lang="en-US"/>
              <a:pPr>
                <a:defRPr/>
              </a:pPr>
              <a:t>9/25/2017</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99ABC1D9-9A68-4F21-8029-F3C8C354FE51}"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0F95B9B8-60F1-4A13-8852-42BF3851DF0B}" type="datetimeFigureOut">
              <a:rPr lang="en-US"/>
              <a:pPr>
                <a:defRPr/>
              </a:pPr>
              <a:t>9/25/2017</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54D922A8-AD3D-4BCD-8DD0-1C9CE9AB7378}"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7A80B19-307F-401E-89FD-62B5F1C47FD0}" type="datetimeFigureOut">
              <a:rPr lang="en-US"/>
              <a:pPr>
                <a:defRPr/>
              </a:pPr>
              <a:t>9/25/2017</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7AFF40BB-538F-41CA-8B87-7DD12B8C2634}"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A2644277-B787-4433-9EF7-87C48AB100AC}" type="datetimeFigureOut">
              <a:rPr lang="en-US"/>
              <a:pPr>
                <a:defRPr/>
              </a:pPr>
              <a:t>9/25/2017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56C631F-FB01-4381-827A-51534D82D27C}"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1FE896B9-109A-49FE-AC5D-8D738401EA78}" type="datetimeFigureOut">
              <a:rPr lang="en-US"/>
              <a:pPr>
                <a:defRPr/>
              </a:pPr>
              <a:t>9/25/2017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6E3490E-0B19-41AA-88BD-F43A60A51654}"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8748E866-C95C-48F6-BB52-09171EE7AB14}" type="datetimeFigureOut">
              <a:rPr lang="en-US"/>
              <a:pPr>
                <a:defRPr/>
              </a:pPr>
              <a:t>9/25/2017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1C9DE0C-2A37-4EE3-A849-55957763AFDB}"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803A599F-D638-4F6C-B529-9E3D38E1AF6F}" type="datetimeFigureOut">
              <a:rPr lang="en-US"/>
              <a:pPr>
                <a:defRPr/>
              </a:pPr>
              <a:t>9/25/2017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FFF66AE-E9B7-485E-8B01-F7AB73862B6A}"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7315200" cy="609600"/>
          </a:xfrm>
        </p:spPr>
        <p:txBody>
          <a:bodyPr/>
          <a:lstStyle/>
          <a:p>
            <a:r>
              <a:rPr lang="en-US"/>
              <a:t>Click to edit Master title style</a:t>
            </a:r>
            <a:endParaRPr lang="de-CH"/>
          </a:p>
        </p:txBody>
      </p:sp>
      <p:sp>
        <p:nvSpPr>
          <p:cNvPr id="3" name="Text Placeholder 2"/>
          <p:cNvSpPr>
            <a:spLocks noGrp="1"/>
          </p:cNvSpPr>
          <p:nvPr>
            <p:ph type="body" sz="half" idx="1"/>
          </p:nvPr>
        </p:nvSpPr>
        <p:spPr>
          <a:xfrm>
            <a:off x="457200" y="1219200"/>
            <a:ext cx="42672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CH"/>
          </a:p>
        </p:txBody>
      </p:sp>
      <p:sp>
        <p:nvSpPr>
          <p:cNvPr id="4" name="Content Placeholder 3"/>
          <p:cNvSpPr>
            <a:spLocks noGrp="1"/>
          </p:cNvSpPr>
          <p:nvPr>
            <p:ph sz="quarter" idx="2"/>
          </p:nvPr>
        </p:nvSpPr>
        <p:spPr>
          <a:xfrm>
            <a:off x="4876800" y="1219200"/>
            <a:ext cx="4267200" cy="2171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CH"/>
          </a:p>
        </p:txBody>
      </p:sp>
      <p:sp>
        <p:nvSpPr>
          <p:cNvPr id="5" name="Content Placeholder 4"/>
          <p:cNvSpPr>
            <a:spLocks noGrp="1"/>
          </p:cNvSpPr>
          <p:nvPr>
            <p:ph sz="quarter" idx="3"/>
          </p:nvPr>
        </p:nvSpPr>
        <p:spPr>
          <a:xfrm>
            <a:off x="4876800" y="3543300"/>
            <a:ext cx="4267200" cy="2171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CH"/>
          </a:p>
        </p:txBody>
      </p:sp>
      <p:sp>
        <p:nvSpPr>
          <p:cNvPr id="6" name="Rectangle 4"/>
          <p:cNvSpPr>
            <a:spLocks noGrp="1" noChangeArrowheads="1"/>
          </p:cNvSpPr>
          <p:nvPr>
            <p:ph type="sldNum" sz="quarter" idx="10"/>
          </p:nvPr>
        </p:nvSpPr>
        <p:spPr/>
        <p:txBody>
          <a:bodyPr/>
          <a:lstStyle>
            <a:lvl1pPr>
              <a:defRPr/>
            </a:lvl1pPr>
          </a:lstStyle>
          <a:p>
            <a:pPr>
              <a:defRPr/>
            </a:pPr>
            <a:fld id="{F4AC90A0-808A-4903-89B9-DE5BE025A022}" type="slidenum">
              <a:rPr lang="de-DE"/>
              <a:pPr>
                <a:defRPr/>
              </a:pPr>
              <a:t>‹#›</a:t>
            </a:fld>
            <a:endParaRPr lang="de-DE"/>
          </a:p>
        </p:txBody>
      </p:sp>
      <p:sp>
        <p:nvSpPr>
          <p:cNvPr id="7" name="Rectangle 6"/>
          <p:cNvSpPr>
            <a:spLocks noGrp="1" noChangeArrowheads="1"/>
          </p:cNvSpPr>
          <p:nvPr>
            <p:ph type="ftr" sz="quarter" idx="11"/>
          </p:nvPr>
        </p:nvSpPr>
        <p:spPr/>
        <p:txBody>
          <a:bodyPr/>
          <a:lstStyle>
            <a:lvl1pPr>
              <a:defRPr/>
            </a:lvl1pPr>
          </a:lstStyle>
          <a:p>
            <a:pPr>
              <a:defRPr/>
            </a:pPr>
            <a:r>
              <a:rPr lang="de-DE"/>
              <a:t>K. Grauman, B. Leibe</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F7E4A36C-BF20-47C8-AFDA-F15DBD9F3CDC}" type="datetimeFigureOut">
              <a:rPr lang="en-US">
                <a:solidFill>
                  <a:prstClr val="black">
                    <a:tint val="75000"/>
                  </a:prstClr>
                </a:solidFill>
              </a:rPr>
              <a:pPr>
                <a:defRPr/>
              </a:pPr>
              <a:t>9/25/2017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C23BE7D3-8517-4C5A-BB68-21AE023DF141}"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718729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6E4786BE-2034-4A01-A8B7-4E8696F728D3}" type="datetimeFigureOut">
              <a:rPr lang="en-US">
                <a:solidFill>
                  <a:prstClr val="black">
                    <a:tint val="75000"/>
                  </a:prstClr>
                </a:solidFill>
              </a:rPr>
              <a:pPr>
                <a:defRPr/>
              </a:pPr>
              <a:t>9/25/2017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8C419B1E-F8B4-4837-AC34-51B07252742A}"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7424119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EB5A957F-1478-4650-96DD-2A1673C1CED3}" type="datetimeFigureOut">
              <a:rPr lang="en-US">
                <a:solidFill>
                  <a:prstClr val="black">
                    <a:tint val="75000"/>
                  </a:prstClr>
                </a:solidFill>
              </a:rPr>
              <a:pPr>
                <a:defRPr/>
              </a:pPr>
              <a:t>9/25/2017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7D254684-9CC9-4810-90F1-6C426C44E8F8}"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9932004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76526D4-5FC1-4136-8494-A2484A18985D}" type="datetimeFigureOut">
              <a:rPr lang="en-US">
                <a:solidFill>
                  <a:prstClr val="black">
                    <a:tint val="75000"/>
                  </a:prstClr>
                </a:solidFill>
              </a:rPr>
              <a:pPr>
                <a:defRPr/>
              </a:pPr>
              <a:t>9/25/2017</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21C3649A-8075-4A0C-8C3D-85C2C7FCCDBF}"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341161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9449BE98-CAEF-4087-9DE0-D9FD90A6343B}" type="datetimeFigureOut">
              <a:rPr lang="en-US">
                <a:solidFill>
                  <a:prstClr val="black">
                    <a:tint val="75000"/>
                  </a:prstClr>
                </a:solidFill>
              </a:rPr>
              <a:pPr>
                <a:defRPr/>
              </a:pPr>
              <a:t>9/25/2017</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EF8E7618-6F59-4889-B673-8D37AE136B99}"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957531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9A33F2A2-ACEE-409F-BB3E-7F9F30A5630A}" type="datetimeFigureOut">
              <a:rPr lang="en-US">
                <a:solidFill>
                  <a:prstClr val="black">
                    <a:tint val="75000"/>
                  </a:prstClr>
                </a:solidFill>
              </a:rPr>
              <a:pPr>
                <a:defRPr/>
              </a:pPr>
              <a:t>9/25/2017</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2511E07E-775F-4086-9DFF-187388710B12}"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8342863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A7B2D7D-B9AC-4097-80A2-5749D90A3AAD}" type="datetimeFigureOut">
              <a:rPr lang="en-US">
                <a:solidFill>
                  <a:prstClr val="black">
                    <a:tint val="75000"/>
                  </a:prstClr>
                </a:solidFill>
              </a:rPr>
              <a:pPr>
                <a:defRPr/>
              </a:pPr>
              <a:t>9/25/2017</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7AA55FAA-6FA8-4C65-8E93-389526CAF2D5}"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1364873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0ABDA07D-2599-4C02-8946-C0149268413B}" type="datetimeFigureOut">
              <a:rPr lang="en-US">
                <a:solidFill>
                  <a:prstClr val="black">
                    <a:tint val="75000"/>
                  </a:prstClr>
                </a:solidFill>
              </a:rPr>
              <a:pPr>
                <a:defRPr/>
              </a:pPr>
              <a:t>9/25/2017</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ACA57464-6FB3-4BC7-A4C7-3E7D81810027}"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8087204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F6D43353-F247-472E-B029-56C67D2F8EE7}" type="datetimeFigureOut">
              <a:rPr lang="en-US">
                <a:solidFill>
                  <a:prstClr val="black">
                    <a:tint val="75000"/>
                  </a:prstClr>
                </a:solidFill>
              </a:rPr>
              <a:pPr>
                <a:defRPr/>
              </a:pPr>
              <a:t>9/25/2017</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F386E316-F2A5-470D-A49E-E661477FAE11}"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5706415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181E74B4-E980-4D0A-8CF4-61F8CFD4E1F1}" type="datetimeFigureOut">
              <a:rPr lang="en-US">
                <a:solidFill>
                  <a:prstClr val="black">
                    <a:tint val="75000"/>
                  </a:prstClr>
                </a:solidFill>
              </a:rPr>
              <a:pPr>
                <a:defRPr/>
              </a:pPr>
              <a:t>9/25/2017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DEDC75A9-D850-4EDC-B5D8-96275783D17C}"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6206204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C096F45-B18A-4B79-8771-107EEBA7E672}" type="datetimeFigureOut">
              <a:rPr lang="en-US">
                <a:solidFill>
                  <a:prstClr val="black">
                    <a:tint val="75000"/>
                  </a:prstClr>
                </a:solidFill>
              </a:rPr>
              <a:pPr>
                <a:defRPr/>
              </a:pPr>
              <a:t>9/25/2017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8303A391-EE52-47CA-8F1A-A3AF212831D2}"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9404449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0A0DD613-FE25-4BDC-932F-76E0182B4298}" type="datetimeFigureOut">
              <a:rPr lang="en-US"/>
              <a:pPr>
                <a:defRPr/>
              </a:pPr>
              <a:t>9/25/2017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0CE2112-EB3D-441D-BBF6-FE8472B9DB98}" type="slidenum">
              <a:rPr lang="en-US"/>
              <a:pPr>
                <a:defRPr/>
              </a:pPr>
              <a:t>‹#›</a:t>
            </a:fld>
            <a:endParaRPr lang="en-US"/>
          </a:p>
        </p:txBody>
      </p:sp>
    </p:spTree>
    <p:extLst>
      <p:ext uri="{BB962C8B-B14F-4D97-AF65-F5344CB8AC3E}">
        <p14:creationId xmlns:p14="http://schemas.microsoft.com/office/powerpoint/2010/main" val="24170499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3C833370-A711-47C5-87A7-0200448E4047}" type="datetimeFigureOut">
              <a:rPr lang="en-US"/>
              <a:pPr>
                <a:defRPr/>
              </a:pPr>
              <a:t>9/25/2017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BA48A19-95A3-47B6-A309-A5AEA0391D46}" type="slidenum">
              <a:rPr lang="en-US"/>
              <a:pPr>
                <a:defRPr/>
              </a:pPr>
              <a:t>‹#›</a:t>
            </a:fld>
            <a:endParaRPr lang="en-US"/>
          </a:p>
        </p:txBody>
      </p:sp>
    </p:spTree>
    <p:extLst>
      <p:ext uri="{BB962C8B-B14F-4D97-AF65-F5344CB8AC3E}">
        <p14:creationId xmlns:p14="http://schemas.microsoft.com/office/powerpoint/2010/main" val="1376417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AC34499D-DE38-454B-839A-5CFF12D609D1}" type="datetimeFigureOut">
              <a:rPr lang="en-US"/>
              <a:pPr>
                <a:defRPr/>
              </a:pPr>
              <a:t>9/25/2017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FBA9A62-7CB7-4D7B-ACC0-EFF0BDBB85F5}" type="slidenum">
              <a:rPr lang="en-US"/>
              <a:pPr>
                <a:defRPr/>
              </a:pPr>
              <a:t>‹#›</a:t>
            </a:fld>
            <a:endParaRPr lang="en-US"/>
          </a:p>
        </p:txBody>
      </p:sp>
    </p:spTree>
    <p:extLst>
      <p:ext uri="{BB962C8B-B14F-4D97-AF65-F5344CB8AC3E}">
        <p14:creationId xmlns:p14="http://schemas.microsoft.com/office/powerpoint/2010/main" val="175189301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645E0B0-57D9-44CE-8FC6-17AAC5A43271}" type="datetimeFigureOut">
              <a:rPr lang="en-US"/>
              <a:pPr>
                <a:defRPr/>
              </a:pPr>
              <a:t>9/25/2017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134D35F-69CE-4B06-8B6C-6DBE58A64542}" type="slidenum">
              <a:rPr lang="en-US"/>
              <a:pPr>
                <a:defRPr/>
              </a:pPr>
              <a:t>‹#›</a:t>
            </a:fld>
            <a:endParaRPr lang="en-US"/>
          </a:p>
        </p:txBody>
      </p:sp>
    </p:spTree>
    <p:extLst>
      <p:ext uri="{BB962C8B-B14F-4D97-AF65-F5344CB8AC3E}">
        <p14:creationId xmlns:p14="http://schemas.microsoft.com/office/powerpoint/2010/main" val="106505448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FF06830E-3741-4839-9C90-9621DCC056EF}" type="datetimeFigureOut">
              <a:rPr lang="en-US"/>
              <a:pPr>
                <a:defRPr/>
              </a:pPr>
              <a:t>9/25/2017</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55BDED47-F3CB-47BD-A15A-A551F3D594E0}" type="slidenum">
              <a:rPr lang="en-US"/>
              <a:pPr>
                <a:defRPr/>
              </a:pPr>
              <a:t>‹#›</a:t>
            </a:fld>
            <a:endParaRPr lang="en-US"/>
          </a:p>
        </p:txBody>
      </p:sp>
    </p:spTree>
    <p:extLst>
      <p:ext uri="{BB962C8B-B14F-4D97-AF65-F5344CB8AC3E}">
        <p14:creationId xmlns:p14="http://schemas.microsoft.com/office/powerpoint/2010/main" val="395488250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890CB36C-FE95-41C4-B75A-1AA83C38BEC1}" type="datetimeFigureOut">
              <a:rPr lang="en-US"/>
              <a:pPr>
                <a:defRPr/>
              </a:pPr>
              <a:t>9/25/2017</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90941DA7-AA41-42AD-ACEE-E9D9CCA6B523}" type="slidenum">
              <a:rPr lang="en-US"/>
              <a:pPr>
                <a:defRPr/>
              </a:pPr>
              <a:t>‹#›</a:t>
            </a:fld>
            <a:endParaRPr lang="en-US"/>
          </a:p>
        </p:txBody>
      </p:sp>
    </p:spTree>
    <p:extLst>
      <p:ext uri="{BB962C8B-B14F-4D97-AF65-F5344CB8AC3E}">
        <p14:creationId xmlns:p14="http://schemas.microsoft.com/office/powerpoint/2010/main" val="262995282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7B2386A4-7531-4F6A-96D9-0828B17CB6AD}" type="datetimeFigureOut">
              <a:rPr lang="en-US"/>
              <a:pPr>
                <a:defRPr/>
              </a:pPr>
              <a:t>9/25/2017</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50E06253-EAF6-4F45-920B-C1C89BBEDF95}" type="slidenum">
              <a:rPr lang="en-US"/>
              <a:pPr>
                <a:defRPr/>
              </a:pPr>
              <a:t>‹#›</a:t>
            </a:fld>
            <a:endParaRPr lang="en-US"/>
          </a:p>
        </p:txBody>
      </p:sp>
    </p:spTree>
    <p:extLst>
      <p:ext uri="{BB962C8B-B14F-4D97-AF65-F5344CB8AC3E}">
        <p14:creationId xmlns:p14="http://schemas.microsoft.com/office/powerpoint/2010/main" val="234581303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2199591-3AA6-4D57-983D-BACDA48DC93B}" type="datetimeFigureOut">
              <a:rPr lang="en-US"/>
              <a:pPr>
                <a:defRPr/>
              </a:pPr>
              <a:t>9/25/2017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CA509F0-003A-4061-9A2A-3DF6148DD91D}" type="slidenum">
              <a:rPr lang="en-US"/>
              <a:pPr>
                <a:defRPr/>
              </a:pPr>
              <a:t>‹#›</a:t>
            </a:fld>
            <a:endParaRPr lang="en-US"/>
          </a:p>
        </p:txBody>
      </p:sp>
    </p:spTree>
    <p:extLst>
      <p:ext uri="{BB962C8B-B14F-4D97-AF65-F5344CB8AC3E}">
        <p14:creationId xmlns:p14="http://schemas.microsoft.com/office/powerpoint/2010/main" val="330030304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4168E396-B110-46BA-9A5E-BF99AE4AD8BE}" type="datetimeFigureOut">
              <a:rPr lang="en-US"/>
              <a:pPr>
                <a:defRPr/>
              </a:pPr>
              <a:t>9/25/2017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CC3F6FC-3784-4019-B3E7-F0E34B4155B3}" type="slidenum">
              <a:rPr lang="en-US"/>
              <a:pPr>
                <a:defRPr/>
              </a:pPr>
              <a:t>‹#›</a:t>
            </a:fld>
            <a:endParaRPr lang="en-US"/>
          </a:p>
        </p:txBody>
      </p:sp>
    </p:spTree>
    <p:extLst>
      <p:ext uri="{BB962C8B-B14F-4D97-AF65-F5344CB8AC3E}">
        <p14:creationId xmlns:p14="http://schemas.microsoft.com/office/powerpoint/2010/main" val="156349281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957B72BE-1510-4F7D-984C-7811AD27E6A8}" type="datetimeFigureOut">
              <a:rPr lang="en-US"/>
              <a:pPr>
                <a:defRPr/>
              </a:pPr>
              <a:t>9/25/2017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3D20FB3-206D-4C9E-BE8D-A1BF91CF2C2D}" type="slidenum">
              <a:rPr lang="en-US"/>
              <a:pPr>
                <a:defRPr/>
              </a:pPr>
              <a:t>‹#›</a:t>
            </a:fld>
            <a:endParaRPr lang="en-US"/>
          </a:p>
        </p:txBody>
      </p:sp>
    </p:spTree>
    <p:extLst>
      <p:ext uri="{BB962C8B-B14F-4D97-AF65-F5344CB8AC3E}">
        <p14:creationId xmlns:p14="http://schemas.microsoft.com/office/powerpoint/2010/main" val="149101705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BAB898D-1F88-431A-9A09-3CBA2C4DF705}" type="datetimeFigureOut">
              <a:rPr lang="en-US"/>
              <a:pPr>
                <a:defRPr/>
              </a:pPr>
              <a:t>9/25/2017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72D5FF0-20E5-4DC6-881A-E949B8DF97A3}" type="slidenum">
              <a:rPr lang="en-US"/>
              <a:pPr>
                <a:defRPr/>
              </a:pPr>
              <a:t>‹#›</a:t>
            </a:fld>
            <a:endParaRPr lang="en-US"/>
          </a:p>
        </p:txBody>
      </p:sp>
    </p:spTree>
    <p:extLst>
      <p:ext uri="{BB962C8B-B14F-4D97-AF65-F5344CB8AC3E}">
        <p14:creationId xmlns:p14="http://schemas.microsoft.com/office/powerpoint/2010/main" val="125271181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7315200" cy="609600"/>
          </a:xfrm>
        </p:spPr>
        <p:txBody>
          <a:bodyPr/>
          <a:lstStyle/>
          <a:p>
            <a:r>
              <a:rPr lang="en-US"/>
              <a:t>Click to edit Master title style</a:t>
            </a:r>
            <a:endParaRPr lang="de-CH"/>
          </a:p>
        </p:txBody>
      </p:sp>
      <p:sp>
        <p:nvSpPr>
          <p:cNvPr id="3" name="Text Placeholder 2"/>
          <p:cNvSpPr>
            <a:spLocks noGrp="1"/>
          </p:cNvSpPr>
          <p:nvPr>
            <p:ph type="body" sz="half" idx="1"/>
          </p:nvPr>
        </p:nvSpPr>
        <p:spPr>
          <a:xfrm>
            <a:off x="457200" y="1219200"/>
            <a:ext cx="42672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CH"/>
          </a:p>
        </p:txBody>
      </p:sp>
      <p:sp>
        <p:nvSpPr>
          <p:cNvPr id="4" name="Content Placeholder 3"/>
          <p:cNvSpPr>
            <a:spLocks noGrp="1"/>
          </p:cNvSpPr>
          <p:nvPr>
            <p:ph sz="quarter" idx="2"/>
          </p:nvPr>
        </p:nvSpPr>
        <p:spPr>
          <a:xfrm>
            <a:off x="4876800" y="1219200"/>
            <a:ext cx="4267200" cy="2171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CH"/>
          </a:p>
        </p:txBody>
      </p:sp>
      <p:sp>
        <p:nvSpPr>
          <p:cNvPr id="5" name="Content Placeholder 4"/>
          <p:cNvSpPr>
            <a:spLocks noGrp="1"/>
          </p:cNvSpPr>
          <p:nvPr>
            <p:ph sz="quarter" idx="3"/>
          </p:nvPr>
        </p:nvSpPr>
        <p:spPr>
          <a:xfrm>
            <a:off x="4876800" y="3543300"/>
            <a:ext cx="4267200" cy="2171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CH"/>
          </a:p>
        </p:txBody>
      </p:sp>
      <p:sp>
        <p:nvSpPr>
          <p:cNvPr id="6" name="Rectangle 4"/>
          <p:cNvSpPr>
            <a:spLocks noGrp="1" noChangeArrowheads="1"/>
          </p:cNvSpPr>
          <p:nvPr>
            <p:ph type="sldNum" sz="quarter" idx="10"/>
          </p:nvPr>
        </p:nvSpPr>
        <p:spPr/>
        <p:txBody>
          <a:bodyPr/>
          <a:lstStyle>
            <a:lvl1pPr>
              <a:defRPr/>
            </a:lvl1pPr>
          </a:lstStyle>
          <a:p>
            <a:pPr>
              <a:defRPr/>
            </a:pPr>
            <a:fld id="{356A45F3-3AA0-40CF-8403-F0D3EF656021}" type="slidenum">
              <a:rPr lang="de-DE"/>
              <a:pPr>
                <a:defRPr/>
              </a:pPr>
              <a:t>‹#›</a:t>
            </a:fld>
            <a:endParaRPr lang="de-DE"/>
          </a:p>
        </p:txBody>
      </p:sp>
      <p:sp>
        <p:nvSpPr>
          <p:cNvPr id="7" name="Rectangle 6"/>
          <p:cNvSpPr>
            <a:spLocks noGrp="1" noChangeArrowheads="1"/>
          </p:cNvSpPr>
          <p:nvPr>
            <p:ph type="ftr" sz="quarter" idx="11"/>
          </p:nvPr>
        </p:nvSpPr>
        <p:spPr/>
        <p:txBody>
          <a:bodyPr/>
          <a:lstStyle>
            <a:lvl1pPr>
              <a:defRPr/>
            </a:lvl1pPr>
          </a:lstStyle>
          <a:p>
            <a:pPr>
              <a:defRPr/>
            </a:pPr>
            <a:r>
              <a:rPr lang="de-DE"/>
              <a:t>K. Grauman, B. Leibe</a:t>
            </a:r>
          </a:p>
        </p:txBody>
      </p:sp>
    </p:spTree>
    <p:extLst>
      <p:ext uri="{BB962C8B-B14F-4D97-AF65-F5344CB8AC3E}">
        <p14:creationId xmlns:p14="http://schemas.microsoft.com/office/powerpoint/2010/main" val="258582954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F0C0456-EC56-423A-B3FC-4CA51C8161A2}"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29758016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FC870A5-262F-4F3A-8273-242ED64DFD3F}"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32127172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0062377-0780-4609-8A80-F0843A74F560}"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34925703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0C8CA453-17A8-4F58-B41D-34CF85A08AA6}"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14897617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B56E4B74-2455-49DB-820C-3DD91062EBD9}"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08133857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1B81405-F9D1-4F14-AA7A-63C0AAE0549F}"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02654866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3F1B02FB-B09C-40CB-B473-14CB38B3F342}"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69938600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1C3B73E-A9E3-4D7A-9EBD-87B9E7960F06}"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34031735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04AE5D51-2F75-4210-9F7C-FA0B37D62BF3}"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46783469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B7AAC1C-7529-4A9A-9B10-00D8630CC387}"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422859351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76200"/>
            <a:ext cx="194310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76200"/>
            <a:ext cx="567690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3D2758C-C01A-4AA7-B6BD-91DDBA34BC76}"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64638747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838200"/>
          </a:xfrm>
        </p:spPr>
        <p:txBody>
          <a:bodyPr/>
          <a:lstStyle/>
          <a:p>
            <a:r>
              <a:rPr lang="en-US"/>
              <a:t>Click to edit Master title style</a:t>
            </a:r>
          </a:p>
        </p:txBody>
      </p:sp>
      <p:sp>
        <p:nvSpPr>
          <p:cNvPr id="3" name="Text Placeholder 2"/>
          <p:cNvSpPr>
            <a:spLocks noGrp="1"/>
          </p:cNvSpPr>
          <p:nvPr>
            <p:ph type="body" sz="half" idx="1"/>
          </p:nvPr>
        </p:nvSpPr>
        <p:spPr>
          <a:xfrm>
            <a:off x="6858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9B6DD53-D84A-4B58-B4E3-DEB36C6708EF}"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8561392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theme" Target="../theme/theme4.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0"/>
            <a:ext cx="8229600"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066800"/>
            <a:ext cx="8229600" cy="5181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AC8B18C6-8508-4116-A4CD-698FFF3368C0}" type="datetimeFigureOut">
              <a:rPr lang="en-US"/>
              <a:pPr>
                <a:defRPr/>
              </a:pPr>
              <a:t>9/25/2017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1DC3187B-518C-4297-A486-8FFA291F9A0F}"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457200" y="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5" name="Text Placeholder 2"/>
          <p:cNvSpPr>
            <a:spLocks noGrp="1"/>
          </p:cNvSpPr>
          <p:nvPr>
            <p:ph type="body" idx="1"/>
          </p:nvPr>
        </p:nvSpPr>
        <p:spPr bwMode="auto">
          <a:xfrm>
            <a:off x="457200" y="1066800"/>
            <a:ext cx="8229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87B9A571-0154-41C9-8AB8-1AECB0CFC685}" type="datetimeFigureOut">
              <a:rPr lang="en-US">
                <a:solidFill>
                  <a:prstClr val="black">
                    <a:tint val="75000"/>
                  </a:prstClr>
                </a:solidFill>
              </a:rPr>
              <a:pPr>
                <a:defRPr/>
              </a:pPr>
              <a:t>9/25/2017</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2EAB0B7B-7CDE-4713-A5A9-3A866D27B6B8}"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286276299"/>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194" name="Title Placeholder 1"/>
          <p:cNvSpPr>
            <a:spLocks noGrp="1"/>
          </p:cNvSpPr>
          <p:nvPr>
            <p:ph type="title"/>
          </p:nvPr>
        </p:nvSpPr>
        <p:spPr bwMode="auto">
          <a:xfrm>
            <a:off x="457200" y="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8195" name="Text Placeholder 2"/>
          <p:cNvSpPr>
            <a:spLocks noGrp="1"/>
          </p:cNvSpPr>
          <p:nvPr>
            <p:ph type="body" idx="1"/>
          </p:nvPr>
        </p:nvSpPr>
        <p:spPr bwMode="auto">
          <a:xfrm>
            <a:off x="457200" y="1066800"/>
            <a:ext cx="8229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mn-lt"/>
              </a:defRPr>
            </a:lvl1pPr>
          </a:lstStyle>
          <a:p>
            <a:pPr>
              <a:defRPr/>
            </a:pPr>
            <a:fld id="{3D7A14A6-CA62-46AD-9BB5-D756AA61F106}" type="datetimeFigureOut">
              <a:rPr lang="en-US"/>
              <a:pPr>
                <a:defRPr/>
              </a:pPr>
              <a:t>9/25/2017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mn-lt"/>
              </a:defRPr>
            </a:lvl1pPr>
          </a:lstStyle>
          <a:p>
            <a:pPr>
              <a:defRPr/>
            </a:pPr>
            <a:fld id="{E7C11075-C1B9-4323-8CA2-8F06E02E341D}" type="slidenum">
              <a:rPr lang="en-US"/>
              <a:pPr>
                <a:defRPr/>
              </a:pPr>
              <a:t>‹#›</a:t>
            </a:fld>
            <a:endParaRPr lang="en-US"/>
          </a:p>
        </p:txBody>
      </p:sp>
    </p:spTree>
    <p:extLst>
      <p:ext uri="{BB962C8B-B14F-4D97-AF65-F5344CB8AC3E}">
        <p14:creationId xmlns:p14="http://schemas.microsoft.com/office/powerpoint/2010/main" val="3575743741"/>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 id="2147483749" r:id="rId12"/>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76200"/>
            <a:ext cx="77724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85800" y="914400"/>
            <a:ext cx="77724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92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latin typeface="Times New Roman" pitchFamily="18" charset="0"/>
                <a:cs typeface="Arial" pitchFamily="34" charset="0"/>
              </a:defRPr>
            </a:lvl1pPr>
          </a:lstStyle>
          <a:p>
            <a:pPr>
              <a:defRPr/>
            </a:pPr>
            <a:endParaRPr lang="en-US">
              <a:solidFill>
                <a:srgbClr val="000000"/>
              </a:solidFill>
            </a:endParaRPr>
          </a:p>
        </p:txBody>
      </p:sp>
      <p:sp>
        <p:nvSpPr>
          <p:cNvPr id="92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latin typeface="Times New Roman" pitchFamily="18" charset="0"/>
                <a:cs typeface="Arial" pitchFamily="34" charset="0"/>
              </a:defRPr>
            </a:lvl1pPr>
          </a:lstStyle>
          <a:p>
            <a:pPr>
              <a:defRPr/>
            </a:pPr>
            <a:endParaRPr lang="en-US">
              <a:solidFill>
                <a:srgbClr val="000000"/>
              </a:solidFill>
            </a:endParaRPr>
          </a:p>
        </p:txBody>
      </p:sp>
      <p:sp>
        <p:nvSpPr>
          <p:cNvPr id="92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latin typeface="Times New Roman" panose="02020603050405020304" pitchFamily="18" charset="0"/>
              </a:defRPr>
            </a:lvl1pPr>
          </a:lstStyle>
          <a:p>
            <a:pPr>
              <a:defRPr/>
            </a:pPr>
            <a:fld id="{7323FF1A-9C67-4E98-A099-A9DA9D90FF1A}" type="slidenum">
              <a:rPr lang="en-US" altLang="en-US">
                <a:solidFill>
                  <a:srgbClr val="000000"/>
                </a:solidFill>
                <a:cs typeface="Arial" panose="020B0604020202020204" pitchFamily="34" charset="0"/>
              </a:rPr>
              <a:pPr>
                <a:defRPr/>
              </a:pPr>
              <a:t>‹#›</a:t>
            </a:fld>
            <a:endParaRPr lang="en-US" altLang="en-US">
              <a:solidFill>
                <a:srgbClr val="000000"/>
              </a:solidFill>
              <a:cs typeface="Arial" panose="020B0604020202020204" pitchFamily="34" charset="0"/>
            </a:endParaRPr>
          </a:p>
        </p:txBody>
      </p:sp>
      <p:sp>
        <p:nvSpPr>
          <p:cNvPr id="1031" name="Line 7"/>
          <p:cNvSpPr>
            <a:spLocks noChangeShapeType="1"/>
          </p:cNvSpPr>
          <p:nvPr/>
        </p:nvSpPr>
        <p:spPr bwMode="auto">
          <a:xfrm>
            <a:off x="685800" y="838200"/>
            <a:ext cx="777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hangingPunct="0"/>
            <a:endParaRPr lang="en-US" sz="280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6643722"/>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Lst>
  <p:txStyles>
    <p:titleStyle>
      <a:lvl1pPr algn="l" rtl="0" eaLnBrk="0" fontAlgn="base" hangingPunct="0">
        <a:spcBef>
          <a:spcPct val="0"/>
        </a:spcBef>
        <a:spcAft>
          <a:spcPct val="0"/>
        </a:spcAft>
        <a:defRPr sz="3400">
          <a:solidFill>
            <a:schemeClr val="tx2"/>
          </a:solidFill>
          <a:latin typeface="+mj-lt"/>
          <a:ea typeface="+mj-ea"/>
          <a:cs typeface="+mj-cs"/>
        </a:defRPr>
      </a:lvl1pPr>
      <a:lvl2pPr algn="l" rtl="0" eaLnBrk="0" fontAlgn="base" hangingPunct="0">
        <a:spcBef>
          <a:spcPct val="0"/>
        </a:spcBef>
        <a:spcAft>
          <a:spcPct val="0"/>
        </a:spcAft>
        <a:defRPr sz="3400">
          <a:solidFill>
            <a:schemeClr val="tx2"/>
          </a:solidFill>
          <a:latin typeface="Arial" pitchFamily="34" charset="0"/>
        </a:defRPr>
      </a:lvl2pPr>
      <a:lvl3pPr algn="l" rtl="0" eaLnBrk="0" fontAlgn="base" hangingPunct="0">
        <a:spcBef>
          <a:spcPct val="0"/>
        </a:spcBef>
        <a:spcAft>
          <a:spcPct val="0"/>
        </a:spcAft>
        <a:defRPr sz="3400">
          <a:solidFill>
            <a:schemeClr val="tx2"/>
          </a:solidFill>
          <a:latin typeface="Arial" pitchFamily="34" charset="0"/>
        </a:defRPr>
      </a:lvl3pPr>
      <a:lvl4pPr algn="l" rtl="0" eaLnBrk="0" fontAlgn="base" hangingPunct="0">
        <a:spcBef>
          <a:spcPct val="0"/>
        </a:spcBef>
        <a:spcAft>
          <a:spcPct val="0"/>
        </a:spcAft>
        <a:defRPr sz="3400">
          <a:solidFill>
            <a:schemeClr val="tx2"/>
          </a:solidFill>
          <a:latin typeface="Arial" pitchFamily="34" charset="0"/>
        </a:defRPr>
      </a:lvl4pPr>
      <a:lvl5pPr algn="l" rtl="0" eaLnBrk="0" fontAlgn="base" hangingPunct="0">
        <a:spcBef>
          <a:spcPct val="0"/>
        </a:spcBef>
        <a:spcAft>
          <a:spcPct val="0"/>
        </a:spcAft>
        <a:defRPr sz="3400">
          <a:solidFill>
            <a:schemeClr val="tx2"/>
          </a:solidFill>
          <a:latin typeface="Arial" pitchFamily="34" charset="0"/>
        </a:defRPr>
      </a:lvl5pPr>
      <a:lvl6pPr marL="457200" algn="l" rtl="0" eaLnBrk="0" fontAlgn="base" hangingPunct="0">
        <a:spcBef>
          <a:spcPct val="0"/>
        </a:spcBef>
        <a:spcAft>
          <a:spcPct val="0"/>
        </a:spcAft>
        <a:defRPr sz="3400">
          <a:solidFill>
            <a:schemeClr val="tx2"/>
          </a:solidFill>
          <a:latin typeface="Arial" pitchFamily="34" charset="0"/>
        </a:defRPr>
      </a:lvl6pPr>
      <a:lvl7pPr marL="914400" algn="l" rtl="0" eaLnBrk="0" fontAlgn="base" hangingPunct="0">
        <a:spcBef>
          <a:spcPct val="0"/>
        </a:spcBef>
        <a:spcAft>
          <a:spcPct val="0"/>
        </a:spcAft>
        <a:defRPr sz="3400">
          <a:solidFill>
            <a:schemeClr val="tx2"/>
          </a:solidFill>
          <a:latin typeface="Arial" pitchFamily="34" charset="0"/>
        </a:defRPr>
      </a:lvl7pPr>
      <a:lvl8pPr marL="1371600" algn="l" rtl="0" eaLnBrk="0" fontAlgn="base" hangingPunct="0">
        <a:spcBef>
          <a:spcPct val="0"/>
        </a:spcBef>
        <a:spcAft>
          <a:spcPct val="0"/>
        </a:spcAft>
        <a:defRPr sz="3400">
          <a:solidFill>
            <a:schemeClr val="tx2"/>
          </a:solidFill>
          <a:latin typeface="Arial" pitchFamily="34" charset="0"/>
        </a:defRPr>
      </a:lvl8pPr>
      <a:lvl9pPr marL="1828800" algn="l" rtl="0" eaLnBrk="0" fontAlgn="base" hangingPunct="0">
        <a:spcBef>
          <a:spcPct val="0"/>
        </a:spcBef>
        <a:spcAft>
          <a:spcPct val="0"/>
        </a:spcAft>
        <a:defRPr sz="3400">
          <a:solidFill>
            <a:schemeClr val="tx2"/>
          </a:solidFill>
          <a:latin typeface="Arial" pitchFamily="34" charset="0"/>
        </a:defRPr>
      </a:lvl9pPr>
    </p:titleStyle>
    <p:bodyStyle>
      <a:lvl1pPr marL="342900" indent="-342900" algn="l" rtl="0" eaLnBrk="0" fontAlgn="base" hangingPunct="0">
        <a:spcBef>
          <a:spcPct val="20000"/>
        </a:spcBef>
        <a:spcAft>
          <a:spcPct val="0"/>
        </a:spcAft>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eaLnBrk="0" fontAlgn="base" hangingPunct="0">
        <a:spcBef>
          <a:spcPct val="20000"/>
        </a:spcBef>
        <a:spcAft>
          <a:spcPct val="0"/>
        </a:spcAft>
        <a:buChar char="»"/>
        <a:defRPr sz="1400">
          <a:solidFill>
            <a:schemeClr val="tx1"/>
          </a:solidFill>
          <a:latin typeface="+mn-lt"/>
        </a:defRPr>
      </a:lvl6pPr>
      <a:lvl7pPr marL="2971800" indent="-228600" algn="l" rtl="0" eaLnBrk="0" fontAlgn="base" hangingPunct="0">
        <a:spcBef>
          <a:spcPct val="20000"/>
        </a:spcBef>
        <a:spcAft>
          <a:spcPct val="0"/>
        </a:spcAft>
        <a:buChar char="»"/>
        <a:defRPr sz="1400">
          <a:solidFill>
            <a:schemeClr val="tx1"/>
          </a:solidFill>
          <a:latin typeface="+mn-lt"/>
        </a:defRPr>
      </a:lvl7pPr>
      <a:lvl8pPr marL="3429000" indent="-228600" algn="l" rtl="0" eaLnBrk="0" fontAlgn="base" hangingPunct="0">
        <a:spcBef>
          <a:spcPct val="20000"/>
        </a:spcBef>
        <a:spcAft>
          <a:spcPct val="0"/>
        </a:spcAft>
        <a:buChar char="»"/>
        <a:defRPr sz="1400">
          <a:solidFill>
            <a:schemeClr val="tx1"/>
          </a:solidFill>
          <a:latin typeface="+mn-lt"/>
        </a:defRPr>
      </a:lvl8pPr>
      <a:lvl9pPr marL="3886200" indent="-228600" algn="l" rtl="0" eaLnBrk="0" fontAlgn="base" hangingPunct="0">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2.bin"/><Relationship Id="rId13" Type="http://schemas.openxmlformats.org/officeDocument/2006/relationships/image" Target="../media/image5.wmf"/><Relationship Id="rId3" Type="http://schemas.openxmlformats.org/officeDocument/2006/relationships/notesSlide" Target="../notesSlides/notesSlide2.xml"/><Relationship Id="rId7" Type="http://schemas.openxmlformats.org/officeDocument/2006/relationships/image" Target="../media/image3.wmf"/><Relationship Id="rId12" Type="http://schemas.openxmlformats.org/officeDocument/2006/relationships/oleObject" Target="../embeddings/oleObject3.bin"/><Relationship Id="rId17" Type="http://schemas.openxmlformats.org/officeDocument/2006/relationships/image" Target="../media/image7.wmf"/><Relationship Id="rId2" Type="http://schemas.openxmlformats.org/officeDocument/2006/relationships/slideLayout" Target="../slideLayouts/slideLayout37.xml"/><Relationship Id="rId16" Type="http://schemas.openxmlformats.org/officeDocument/2006/relationships/oleObject" Target="../embeddings/oleObject5.bin"/><Relationship Id="rId1" Type="http://schemas.openxmlformats.org/officeDocument/2006/relationships/vmlDrawing" Target="../drawings/vmlDrawing1.vml"/><Relationship Id="rId6" Type="http://schemas.openxmlformats.org/officeDocument/2006/relationships/oleObject" Target="../embeddings/oleObject1.bin"/><Relationship Id="rId11" Type="http://schemas.openxmlformats.org/officeDocument/2006/relationships/image" Target="../media/image11.png"/><Relationship Id="rId5" Type="http://schemas.openxmlformats.org/officeDocument/2006/relationships/image" Target="../media/image9.jpeg"/><Relationship Id="rId15" Type="http://schemas.openxmlformats.org/officeDocument/2006/relationships/image" Target="../media/image6.wmf"/><Relationship Id="rId10" Type="http://schemas.openxmlformats.org/officeDocument/2006/relationships/image" Target="../media/image10.png"/><Relationship Id="rId4" Type="http://schemas.openxmlformats.org/officeDocument/2006/relationships/image" Target="../media/image8.jpeg"/><Relationship Id="rId9" Type="http://schemas.openxmlformats.org/officeDocument/2006/relationships/image" Target="../media/image4.wmf"/><Relationship Id="rId14" Type="http://schemas.openxmlformats.org/officeDocument/2006/relationships/oleObject" Target="../embeddings/oleObject4.bin"/></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12.wmf"/><Relationship Id="rId5" Type="http://schemas.openxmlformats.org/officeDocument/2006/relationships/oleObject" Target="../embeddings/oleObject6.bin"/><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18" Type="http://schemas.openxmlformats.org/officeDocument/2006/relationships/oleObject" Target="../embeddings/oleObject9.bin"/><Relationship Id="rId3" Type="http://schemas.openxmlformats.org/officeDocument/2006/relationships/notesSlide" Target="../notesSlides/notesSlide3.xml"/><Relationship Id="rId21" Type="http://schemas.openxmlformats.org/officeDocument/2006/relationships/image" Target="../media/image20.wmf"/><Relationship Id="rId7" Type="http://schemas.openxmlformats.org/officeDocument/2006/relationships/image" Target="../media/image22.png"/><Relationship Id="rId12" Type="http://schemas.openxmlformats.org/officeDocument/2006/relationships/image" Target="../media/image27.png"/><Relationship Id="rId17" Type="http://schemas.openxmlformats.org/officeDocument/2006/relationships/image" Target="../media/image18.wmf"/><Relationship Id="rId2" Type="http://schemas.openxmlformats.org/officeDocument/2006/relationships/slideLayout" Target="../slideLayouts/slideLayout12.xml"/><Relationship Id="rId16" Type="http://schemas.openxmlformats.org/officeDocument/2006/relationships/oleObject" Target="../embeddings/oleObject8.bin"/><Relationship Id="rId20" Type="http://schemas.openxmlformats.org/officeDocument/2006/relationships/oleObject" Target="../embeddings/oleObject10.bin"/><Relationship Id="rId1" Type="http://schemas.openxmlformats.org/officeDocument/2006/relationships/vmlDrawing" Target="../drawings/vmlDrawing3.v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17.wmf"/><Relationship Id="rId15" Type="http://schemas.openxmlformats.org/officeDocument/2006/relationships/image" Target="../media/image30.png"/><Relationship Id="rId10" Type="http://schemas.openxmlformats.org/officeDocument/2006/relationships/image" Target="../media/image25.png"/><Relationship Id="rId19" Type="http://schemas.openxmlformats.org/officeDocument/2006/relationships/image" Target="../media/image19.wmf"/><Relationship Id="rId4" Type="http://schemas.openxmlformats.org/officeDocument/2006/relationships/oleObject" Target="../embeddings/oleObject7.bin"/><Relationship Id="rId9" Type="http://schemas.openxmlformats.org/officeDocument/2006/relationships/image" Target="../media/image24.png"/><Relationship Id="rId14" Type="http://schemas.openxmlformats.org/officeDocument/2006/relationships/image" Target="../media/image2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31.wmf"/></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32.wmf"/></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33.wmf"/></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image" Target="../media/image35.wmf"/><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oleObject" Target="../embeddings/oleObject14.bin"/><Relationship Id="rId5" Type="http://schemas.openxmlformats.org/officeDocument/2006/relationships/image" Target="../media/image37.png"/><Relationship Id="rId4" Type="http://schemas.openxmlformats.org/officeDocument/2006/relationships/image" Target="../media/image36.jpeg"/></Relationships>
</file>

<file path=ppt/slides/_rels/slide19.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notesSlide" Target="../notesSlides/notesSlide10.xml"/><Relationship Id="rId7" Type="http://schemas.openxmlformats.org/officeDocument/2006/relationships/image" Target="../media/image41.png"/><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image" Target="../media/image40.png"/><Relationship Id="rId11" Type="http://schemas.openxmlformats.org/officeDocument/2006/relationships/image" Target="../media/image39.wmf"/><Relationship Id="rId5" Type="http://schemas.openxmlformats.org/officeDocument/2006/relationships/image" Target="../media/image38.wmf"/><Relationship Id="rId10" Type="http://schemas.openxmlformats.org/officeDocument/2006/relationships/oleObject" Target="../embeddings/oleObject16.bin"/><Relationship Id="rId4" Type="http://schemas.openxmlformats.org/officeDocument/2006/relationships/oleObject" Target="../embeddings/oleObject15.bin"/><Relationship Id="rId9" Type="http://schemas.openxmlformats.org/officeDocument/2006/relationships/image" Target="../media/image42.png"/></Relationships>
</file>

<file path=ppt/slides/_rels/slide20.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notesSlide" Target="../notesSlides/notesSlide11.xml"/><Relationship Id="rId7" Type="http://schemas.openxmlformats.org/officeDocument/2006/relationships/image" Target="../media/image41.png"/><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image" Target="../media/image40.png"/><Relationship Id="rId11" Type="http://schemas.openxmlformats.org/officeDocument/2006/relationships/image" Target="../media/image44.wmf"/><Relationship Id="rId5" Type="http://schemas.openxmlformats.org/officeDocument/2006/relationships/image" Target="../media/image43.wmf"/><Relationship Id="rId10" Type="http://schemas.openxmlformats.org/officeDocument/2006/relationships/oleObject" Target="../embeddings/oleObject18.bin"/><Relationship Id="rId4" Type="http://schemas.openxmlformats.org/officeDocument/2006/relationships/oleObject" Target="../embeddings/oleObject17.bin"/><Relationship Id="rId9" Type="http://schemas.openxmlformats.org/officeDocument/2006/relationships/image" Target="../media/image42.png"/></Relationships>
</file>

<file path=ppt/slides/_rels/slide21.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notesSlide" Target="../notesSlides/notesSlide12.xml"/><Relationship Id="rId7" Type="http://schemas.openxmlformats.org/officeDocument/2006/relationships/image" Target="../media/image41.png"/><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image" Target="../media/image40.png"/><Relationship Id="rId11" Type="http://schemas.openxmlformats.org/officeDocument/2006/relationships/image" Target="../media/image46.wmf"/><Relationship Id="rId5" Type="http://schemas.openxmlformats.org/officeDocument/2006/relationships/image" Target="../media/image45.wmf"/><Relationship Id="rId10" Type="http://schemas.openxmlformats.org/officeDocument/2006/relationships/oleObject" Target="../embeddings/oleObject20.bin"/><Relationship Id="rId4" Type="http://schemas.openxmlformats.org/officeDocument/2006/relationships/oleObject" Target="../embeddings/oleObject19.bin"/><Relationship Id="rId9" Type="http://schemas.openxmlformats.org/officeDocument/2006/relationships/image" Target="../media/image42.png"/></Relationships>
</file>

<file path=ppt/slides/_rels/slide22.xml.rels><?xml version="1.0" encoding="UTF-8" standalone="yes"?>
<Relationships xmlns="http://schemas.openxmlformats.org/package/2006/relationships"><Relationship Id="rId8" Type="http://schemas.openxmlformats.org/officeDocument/2006/relationships/image" Target="../media/image49.jpeg"/><Relationship Id="rId3" Type="http://schemas.openxmlformats.org/officeDocument/2006/relationships/notesSlide" Target="../notesSlides/notesSlide13.xml"/><Relationship Id="rId7" Type="http://schemas.openxmlformats.org/officeDocument/2006/relationships/image" Target="../media/image40.png"/><Relationship Id="rId2" Type="http://schemas.openxmlformats.org/officeDocument/2006/relationships/slideLayout" Target="../slideLayouts/slideLayout2.xml"/><Relationship Id="rId1" Type="http://schemas.openxmlformats.org/officeDocument/2006/relationships/vmlDrawing" Target="../drawings/vmlDrawing11.vml"/><Relationship Id="rId6" Type="http://schemas.openxmlformats.org/officeDocument/2006/relationships/image" Target="../media/image47.wmf"/><Relationship Id="rId11" Type="http://schemas.openxmlformats.org/officeDocument/2006/relationships/image" Target="../media/image48.wmf"/><Relationship Id="rId5" Type="http://schemas.openxmlformats.org/officeDocument/2006/relationships/oleObject" Target="../embeddings/oleObject21.bin"/><Relationship Id="rId10" Type="http://schemas.openxmlformats.org/officeDocument/2006/relationships/oleObject" Target="../embeddings/oleObject22.bin"/><Relationship Id="rId4" Type="http://schemas.openxmlformats.org/officeDocument/2006/relationships/image" Target="../media/image42.png"/><Relationship Id="rId9" Type="http://schemas.openxmlformats.org/officeDocument/2006/relationships/image" Target="../media/image37.png"/></Relationships>
</file>

<file path=ppt/slides/_rels/slide23.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notesSlide" Target="../notesSlides/notesSlide14.xml"/><Relationship Id="rId7" Type="http://schemas.openxmlformats.org/officeDocument/2006/relationships/image" Target="../media/image41.png"/><Relationship Id="rId2" Type="http://schemas.openxmlformats.org/officeDocument/2006/relationships/slideLayout" Target="../slideLayouts/slideLayout2.xml"/><Relationship Id="rId1" Type="http://schemas.openxmlformats.org/officeDocument/2006/relationships/vmlDrawing" Target="../drawings/vmlDrawing12.vml"/><Relationship Id="rId6" Type="http://schemas.openxmlformats.org/officeDocument/2006/relationships/image" Target="../media/image40.png"/><Relationship Id="rId11" Type="http://schemas.openxmlformats.org/officeDocument/2006/relationships/image" Target="../media/image51.wmf"/><Relationship Id="rId5" Type="http://schemas.openxmlformats.org/officeDocument/2006/relationships/image" Target="../media/image50.wmf"/><Relationship Id="rId10" Type="http://schemas.openxmlformats.org/officeDocument/2006/relationships/oleObject" Target="../embeddings/oleObject24.bin"/><Relationship Id="rId4" Type="http://schemas.openxmlformats.org/officeDocument/2006/relationships/oleObject" Target="../embeddings/oleObject23.bin"/><Relationship Id="rId9" Type="http://schemas.openxmlformats.org/officeDocument/2006/relationships/image" Target="../media/image42.png"/></Relationships>
</file>

<file path=ppt/slides/_rels/slide24.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notesSlide" Target="../notesSlides/notesSlide15.xml"/><Relationship Id="rId7" Type="http://schemas.openxmlformats.org/officeDocument/2006/relationships/image" Target="../media/image41.png"/><Relationship Id="rId2" Type="http://schemas.openxmlformats.org/officeDocument/2006/relationships/slideLayout" Target="../slideLayouts/slideLayout2.xml"/><Relationship Id="rId1" Type="http://schemas.openxmlformats.org/officeDocument/2006/relationships/vmlDrawing" Target="../drawings/vmlDrawing13.vml"/><Relationship Id="rId6" Type="http://schemas.openxmlformats.org/officeDocument/2006/relationships/image" Target="../media/image40.png"/><Relationship Id="rId11" Type="http://schemas.openxmlformats.org/officeDocument/2006/relationships/image" Target="../media/image53.wmf"/><Relationship Id="rId5" Type="http://schemas.openxmlformats.org/officeDocument/2006/relationships/image" Target="../media/image52.wmf"/><Relationship Id="rId10" Type="http://schemas.openxmlformats.org/officeDocument/2006/relationships/oleObject" Target="../embeddings/oleObject26.bin"/><Relationship Id="rId4" Type="http://schemas.openxmlformats.org/officeDocument/2006/relationships/oleObject" Target="../embeddings/oleObject25.bin"/><Relationship Id="rId9" Type="http://schemas.openxmlformats.org/officeDocument/2006/relationships/image" Target="../media/image42.png"/></Relationships>
</file>

<file path=ppt/slides/_rels/slide2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2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58.png"/><Relationship Id="rId4" Type="http://schemas.openxmlformats.org/officeDocument/2006/relationships/image" Target="../media/image57.png"/></Relationships>
</file>

<file path=ppt/slides/_rels/slide27.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59.png"/><Relationship Id="rId7" Type="http://schemas.openxmlformats.org/officeDocument/2006/relationships/image" Target="../media/image63.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62.png"/><Relationship Id="rId5" Type="http://schemas.openxmlformats.org/officeDocument/2006/relationships/image" Target="../media/image61.png"/><Relationship Id="rId10" Type="http://schemas.openxmlformats.org/officeDocument/2006/relationships/image" Target="../media/image56.png"/><Relationship Id="rId4" Type="http://schemas.openxmlformats.org/officeDocument/2006/relationships/image" Target="../media/image60.png"/><Relationship Id="rId9" Type="http://schemas.openxmlformats.org/officeDocument/2006/relationships/image" Target="../media/image65.png"/></Relationships>
</file>

<file path=ppt/slides/_rels/slide28.xml.rels><?xml version="1.0" encoding="UTF-8" standalone="yes"?>
<Relationships xmlns="http://schemas.openxmlformats.org/package/2006/relationships"><Relationship Id="rId3" Type="http://schemas.openxmlformats.org/officeDocument/2006/relationships/image" Target="../media/image66.gi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30.xml.rels><?xml version="1.0" encoding="UTF-8" standalone="yes"?>
<Relationships xmlns="http://schemas.openxmlformats.org/package/2006/relationships"><Relationship Id="rId8" Type="http://schemas.openxmlformats.org/officeDocument/2006/relationships/image" Target="../media/image65.png"/><Relationship Id="rId13" Type="http://schemas.openxmlformats.org/officeDocument/2006/relationships/image" Target="../media/image71.png"/><Relationship Id="rId3" Type="http://schemas.openxmlformats.org/officeDocument/2006/relationships/image" Target="../media/image60.png"/><Relationship Id="rId7" Type="http://schemas.openxmlformats.org/officeDocument/2006/relationships/image" Target="../media/image64.png"/><Relationship Id="rId12" Type="http://schemas.microsoft.com/office/2007/relationships/hdphoto" Target="../media/hdphoto2.wdp"/><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63.png"/><Relationship Id="rId11" Type="http://schemas.openxmlformats.org/officeDocument/2006/relationships/image" Target="../media/image70.png"/><Relationship Id="rId5" Type="http://schemas.openxmlformats.org/officeDocument/2006/relationships/image" Target="../media/image62.png"/><Relationship Id="rId10" Type="http://schemas.openxmlformats.org/officeDocument/2006/relationships/image" Target="../media/image68.png"/><Relationship Id="rId4" Type="http://schemas.openxmlformats.org/officeDocument/2006/relationships/image" Target="../media/image61.png"/><Relationship Id="rId9" Type="http://schemas.openxmlformats.org/officeDocument/2006/relationships/image" Target="../media/image67.png"/></Relationships>
</file>

<file path=ppt/slides/_rels/slide3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74.png"/><Relationship Id="rId7" Type="http://schemas.openxmlformats.org/officeDocument/2006/relationships/image" Target="../media/image78.png"/><Relationship Id="rId2" Type="http://schemas.openxmlformats.org/officeDocument/2006/relationships/image" Target="../media/image73.jpeg"/><Relationship Id="rId1" Type="http://schemas.openxmlformats.org/officeDocument/2006/relationships/slideLayout" Target="../slideLayouts/slideLayout2.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33.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openxmlformats.org/officeDocument/2006/relationships/image" Target="../media/image86.png"/><Relationship Id="rId13" Type="http://schemas.openxmlformats.org/officeDocument/2006/relationships/image" Target="../media/image91.png"/><Relationship Id="rId18" Type="http://schemas.openxmlformats.org/officeDocument/2006/relationships/image" Target="../media/image96.png"/><Relationship Id="rId3" Type="http://schemas.openxmlformats.org/officeDocument/2006/relationships/image" Target="../media/image81.png"/><Relationship Id="rId7" Type="http://schemas.openxmlformats.org/officeDocument/2006/relationships/image" Target="../media/image85.png"/><Relationship Id="rId12" Type="http://schemas.openxmlformats.org/officeDocument/2006/relationships/image" Target="../media/image90.png"/><Relationship Id="rId17" Type="http://schemas.openxmlformats.org/officeDocument/2006/relationships/image" Target="../media/image95.png"/><Relationship Id="rId2" Type="http://schemas.openxmlformats.org/officeDocument/2006/relationships/image" Target="../media/image80.png"/><Relationship Id="rId16" Type="http://schemas.openxmlformats.org/officeDocument/2006/relationships/image" Target="../media/image94.png"/><Relationship Id="rId1" Type="http://schemas.openxmlformats.org/officeDocument/2006/relationships/slideLayout" Target="../slideLayouts/slideLayout2.xml"/><Relationship Id="rId6" Type="http://schemas.openxmlformats.org/officeDocument/2006/relationships/image" Target="../media/image84.png"/><Relationship Id="rId11" Type="http://schemas.openxmlformats.org/officeDocument/2006/relationships/image" Target="../media/image89.png"/><Relationship Id="rId5" Type="http://schemas.openxmlformats.org/officeDocument/2006/relationships/image" Target="../media/image83.png"/><Relationship Id="rId15" Type="http://schemas.openxmlformats.org/officeDocument/2006/relationships/image" Target="../media/image93.png"/><Relationship Id="rId10" Type="http://schemas.openxmlformats.org/officeDocument/2006/relationships/image" Target="../media/image88.png"/><Relationship Id="rId4" Type="http://schemas.openxmlformats.org/officeDocument/2006/relationships/image" Target="../media/image82.png"/><Relationship Id="rId9" Type="http://schemas.openxmlformats.org/officeDocument/2006/relationships/image" Target="../media/image87.png"/><Relationship Id="rId14" Type="http://schemas.openxmlformats.org/officeDocument/2006/relationships/image" Target="../media/image92.png"/></Relationships>
</file>

<file path=ppt/slides/_rels/slide35.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image" Target="../media/image97.png"/><Relationship Id="rId1" Type="http://schemas.openxmlformats.org/officeDocument/2006/relationships/slideLayout" Target="../slideLayouts/slideLayout2.xml"/><Relationship Id="rId4" Type="http://schemas.openxmlformats.org/officeDocument/2006/relationships/image" Target="../media/image99.jpeg"/></Relationships>
</file>

<file path=ppt/slides/_rels/slide36.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100.png"/><Relationship Id="rId4" Type="http://schemas.openxmlformats.org/officeDocument/2006/relationships/image" Target="../media/image72.png"/></Relationships>
</file>

<file path=ppt/slides/_rels/slide37.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8" Type="http://schemas.openxmlformats.org/officeDocument/2006/relationships/oleObject" Target="../embeddings/oleObject2.bin"/><Relationship Id="rId13" Type="http://schemas.openxmlformats.org/officeDocument/2006/relationships/image" Target="../media/image104.wmf"/><Relationship Id="rId3" Type="http://schemas.openxmlformats.org/officeDocument/2006/relationships/notesSlide" Target="../notesSlides/notesSlide24.xml"/><Relationship Id="rId7" Type="http://schemas.openxmlformats.org/officeDocument/2006/relationships/image" Target="../media/image3.wmf"/><Relationship Id="rId12" Type="http://schemas.openxmlformats.org/officeDocument/2006/relationships/oleObject" Target="../embeddings/oleObject27.bin"/><Relationship Id="rId17" Type="http://schemas.openxmlformats.org/officeDocument/2006/relationships/image" Target="../media/image7.wmf"/><Relationship Id="rId2" Type="http://schemas.openxmlformats.org/officeDocument/2006/relationships/slideLayout" Target="../slideLayouts/slideLayout2.xml"/><Relationship Id="rId16" Type="http://schemas.openxmlformats.org/officeDocument/2006/relationships/oleObject" Target="../embeddings/oleObject5.bin"/><Relationship Id="rId1" Type="http://schemas.openxmlformats.org/officeDocument/2006/relationships/vmlDrawing" Target="../drawings/vmlDrawing14.vml"/><Relationship Id="rId6" Type="http://schemas.openxmlformats.org/officeDocument/2006/relationships/oleObject" Target="../embeddings/oleObject1.bin"/><Relationship Id="rId11" Type="http://schemas.openxmlformats.org/officeDocument/2006/relationships/image" Target="../media/image11.png"/><Relationship Id="rId5" Type="http://schemas.openxmlformats.org/officeDocument/2006/relationships/image" Target="../media/image9.jpeg"/><Relationship Id="rId15" Type="http://schemas.openxmlformats.org/officeDocument/2006/relationships/image" Target="../media/image6.wmf"/><Relationship Id="rId10" Type="http://schemas.openxmlformats.org/officeDocument/2006/relationships/image" Target="../media/image10.png"/><Relationship Id="rId4" Type="http://schemas.openxmlformats.org/officeDocument/2006/relationships/image" Target="../media/image8.jpeg"/><Relationship Id="rId9" Type="http://schemas.openxmlformats.org/officeDocument/2006/relationships/image" Target="../media/image4.wmf"/><Relationship Id="rId14" Type="http://schemas.openxmlformats.org/officeDocument/2006/relationships/oleObject" Target="../embeddings/oleObject4.bin"/></Relationships>
</file>

<file path=ppt/slides/_rels/slide42.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25.xml"/><Relationship Id="rId1" Type="http://schemas.openxmlformats.org/officeDocument/2006/relationships/slideLayout" Target="../slideLayouts/slideLayout14.xml"/><Relationship Id="rId5" Type="http://schemas.openxmlformats.org/officeDocument/2006/relationships/image" Target="../media/image108.jpg"/><Relationship Id="rId4" Type="http://schemas.openxmlformats.org/officeDocument/2006/relationships/image" Target="../media/image107.jpeg"/></Relationships>
</file>

<file path=ppt/slides/_rels/slide44.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26.xml"/><Relationship Id="rId1" Type="http://schemas.openxmlformats.org/officeDocument/2006/relationships/slideLayout" Target="../slideLayouts/slideLayout14.xml"/><Relationship Id="rId6" Type="http://schemas.openxmlformats.org/officeDocument/2006/relationships/image" Target="../media/image112.png"/><Relationship Id="rId5" Type="http://schemas.openxmlformats.org/officeDocument/2006/relationships/image" Target="../media/image111.png"/><Relationship Id="rId4" Type="http://schemas.openxmlformats.org/officeDocument/2006/relationships/image" Target="../media/image110.png"/></Relationships>
</file>

<file path=ppt/slides/_rels/slide45.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27.xml"/><Relationship Id="rId1" Type="http://schemas.openxmlformats.org/officeDocument/2006/relationships/slideLayout" Target="../slideLayouts/slideLayout14.xml"/><Relationship Id="rId4" Type="http://schemas.openxmlformats.org/officeDocument/2006/relationships/image" Target="../media/image112.png"/></Relationships>
</file>

<file path=ppt/slides/_rels/slide46.xml.rels><?xml version="1.0" encoding="UTF-8" standalone="yes"?>
<Relationships xmlns="http://schemas.openxmlformats.org/package/2006/relationships"><Relationship Id="rId8" Type="http://schemas.openxmlformats.org/officeDocument/2006/relationships/image" Target="../media/image115.wmf"/><Relationship Id="rId3" Type="http://schemas.openxmlformats.org/officeDocument/2006/relationships/notesSlide" Target="../notesSlides/notesSlide28.xml"/><Relationship Id="rId7" Type="http://schemas.openxmlformats.org/officeDocument/2006/relationships/oleObject" Target="../embeddings/oleObject29.bin"/><Relationship Id="rId2" Type="http://schemas.openxmlformats.org/officeDocument/2006/relationships/slideLayout" Target="../slideLayouts/slideLayout14.xml"/><Relationship Id="rId1" Type="http://schemas.openxmlformats.org/officeDocument/2006/relationships/vmlDrawing" Target="../drawings/vmlDrawing15.vml"/><Relationship Id="rId6" Type="http://schemas.openxmlformats.org/officeDocument/2006/relationships/image" Target="../media/image114.wmf"/><Relationship Id="rId5" Type="http://schemas.openxmlformats.org/officeDocument/2006/relationships/oleObject" Target="../embeddings/oleObject28.bin"/><Relationship Id="rId4" Type="http://schemas.openxmlformats.org/officeDocument/2006/relationships/image" Target="../media/image116.wmf"/></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29.xml"/><Relationship Id="rId1" Type="http://schemas.openxmlformats.org/officeDocument/2006/relationships/slideLayout" Target="../slideLayouts/slideLayout14.xml"/><Relationship Id="rId4" Type="http://schemas.openxmlformats.org/officeDocument/2006/relationships/image" Target="../media/image118.png"/></Relationships>
</file>

<file path=ppt/slides/_rels/slide49.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30.xml"/><Relationship Id="rId1" Type="http://schemas.openxmlformats.org/officeDocument/2006/relationships/slideLayout" Target="../slideLayouts/slideLayout14.xml"/><Relationship Id="rId4" Type="http://schemas.openxmlformats.org/officeDocument/2006/relationships/image" Target="../media/image120.png"/></Relationships>
</file>

<file path=ppt/slides/_rels/slide50.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1.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124.png"/></Relationships>
</file>

<file path=ppt/slides/_rels/slide61.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124.pn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hyperlink" Target="http://www.cs.ubc.ca/~lowe/papers/ijcv04.pdf" TargetMode="External"/><Relationship Id="rId2" Type="http://schemas.openxmlformats.org/officeDocument/2006/relationships/hyperlink" Target="http://aishack.in/tutorials/sift-scale-invariant-feature-transform-features/" TargetMode="Externa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image" Target="../media/image128.wmf"/><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36.xml"/><Relationship Id="rId1" Type="http://schemas.openxmlformats.org/officeDocument/2006/relationships/slideLayout" Target="../slideLayouts/slideLayout19.xml"/></Relationships>
</file>

<file path=ppt/slides/_rels/slide69.xml.rels><?xml version="1.0" encoding="UTF-8" standalone="yes"?>
<Relationships xmlns="http://schemas.openxmlformats.org/package/2006/relationships"><Relationship Id="rId2" Type="http://schemas.openxmlformats.org/officeDocument/2006/relationships/image" Target="../media/image131.jpeg"/><Relationship Id="rId1" Type="http://schemas.openxmlformats.org/officeDocument/2006/relationships/slideLayout" Target="../slideLayouts/slideLayout14.xml"/></Relationships>
</file>

<file path=ppt/slides/_rels/slide70.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37.xml"/><Relationship Id="rId1" Type="http://schemas.openxmlformats.org/officeDocument/2006/relationships/slideLayout" Target="../slideLayouts/slideLayout30.xml"/><Relationship Id="rId6" Type="http://schemas.openxmlformats.org/officeDocument/2006/relationships/image" Target="../media/image135.png"/><Relationship Id="rId5" Type="http://schemas.openxmlformats.org/officeDocument/2006/relationships/image" Target="../media/image134.png"/><Relationship Id="rId4" Type="http://schemas.openxmlformats.org/officeDocument/2006/relationships/image" Target="../media/image133.jpeg"/></Relationships>
</file>

<file path=ppt/slides/_rels/slide71.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14.xml"/></Relationships>
</file>

<file path=ppt/slides/_rels/slide72.xml.rels><?xml version="1.0" encoding="UTF-8" standalone="yes"?>
<Relationships xmlns="http://schemas.openxmlformats.org/package/2006/relationships"><Relationship Id="rId2" Type="http://schemas.openxmlformats.org/officeDocument/2006/relationships/image" Target="../media/image137.png"/><Relationship Id="rId1" Type="http://schemas.openxmlformats.org/officeDocument/2006/relationships/slideLayout" Target="../slideLayouts/slideLayout14.xml"/></Relationships>
</file>

<file path=ppt/slides/_rels/slide73.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14.xml"/></Relationships>
</file>

<file path=ppt/slides/_rels/slide74.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image" Target="../media/image139.png"/><Relationship Id="rId1" Type="http://schemas.openxmlformats.org/officeDocument/2006/relationships/slideLayout" Target="../slideLayouts/slideLayout1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6.xml.rels><?xml version="1.0" encoding="UTF-8" standalone="yes"?>
<Relationships xmlns="http://schemas.openxmlformats.org/package/2006/relationships"><Relationship Id="rId3" Type="http://schemas.openxmlformats.org/officeDocument/2006/relationships/image" Target="../media/image141.wmf"/><Relationship Id="rId2" Type="http://schemas.openxmlformats.org/officeDocument/2006/relationships/notesSlide" Target="../notesSlides/notesSlide38.xml"/><Relationship Id="rId1" Type="http://schemas.openxmlformats.org/officeDocument/2006/relationships/slideLayout" Target="../slideLayouts/slideLayout14.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8" Type="http://schemas.openxmlformats.org/officeDocument/2006/relationships/oleObject" Target="../embeddings/oleObject31.bin"/><Relationship Id="rId13" Type="http://schemas.openxmlformats.org/officeDocument/2006/relationships/image" Target="../media/image6.wmf"/><Relationship Id="rId3" Type="http://schemas.openxmlformats.org/officeDocument/2006/relationships/notesSlide" Target="../notesSlides/notesSlide40.xml"/><Relationship Id="rId7" Type="http://schemas.openxmlformats.org/officeDocument/2006/relationships/image" Target="../media/image142.wmf"/><Relationship Id="rId12" Type="http://schemas.openxmlformats.org/officeDocument/2006/relationships/oleObject" Target="../embeddings/oleObject32.bin"/><Relationship Id="rId2" Type="http://schemas.openxmlformats.org/officeDocument/2006/relationships/slideLayout" Target="../slideLayouts/slideLayout2.xml"/><Relationship Id="rId1" Type="http://schemas.openxmlformats.org/officeDocument/2006/relationships/vmlDrawing" Target="../drawings/vmlDrawing16.vml"/><Relationship Id="rId6" Type="http://schemas.openxmlformats.org/officeDocument/2006/relationships/oleObject" Target="../embeddings/oleObject30.bin"/><Relationship Id="rId11" Type="http://schemas.openxmlformats.org/officeDocument/2006/relationships/image" Target="../media/image11.png"/><Relationship Id="rId5" Type="http://schemas.openxmlformats.org/officeDocument/2006/relationships/image" Target="../media/image9.jpeg"/><Relationship Id="rId15" Type="http://schemas.openxmlformats.org/officeDocument/2006/relationships/image" Target="../media/image7.wmf"/><Relationship Id="rId10" Type="http://schemas.openxmlformats.org/officeDocument/2006/relationships/image" Target="../media/image10.png"/><Relationship Id="rId4" Type="http://schemas.openxmlformats.org/officeDocument/2006/relationships/image" Target="../media/image8.jpeg"/><Relationship Id="rId9" Type="http://schemas.openxmlformats.org/officeDocument/2006/relationships/image" Target="../media/image143.wmf"/><Relationship Id="rId14" Type="http://schemas.openxmlformats.org/officeDocument/2006/relationships/oleObject" Target="../embeddings/oleObject33.bin"/></Relationships>
</file>

<file path=ppt/slides/_rels/slide80.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image" Target="../media/image144.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8" Type="http://schemas.openxmlformats.org/officeDocument/2006/relationships/image" Target="../media/image146.png"/><Relationship Id="rId3" Type="http://schemas.openxmlformats.org/officeDocument/2006/relationships/notesSlide" Target="../notesSlides/notesSlide41.xml"/><Relationship Id="rId7" Type="http://schemas.openxmlformats.org/officeDocument/2006/relationships/image" Target="../media/image3.wmf"/><Relationship Id="rId2" Type="http://schemas.openxmlformats.org/officeDocument/2006/relationships/slideLayout" Target="../slideLayouts/slideLayout2.xml"/><Relationship Id="rId1" Type="http://schemas.openxmlformats.org/officeDocument/2006/relationships/vmlDrawing" Target="../drawings/vmlDrawing17.vml"/><Relationship Id="rId6" Type="http://schemas.openxmlformats.org/officeDocument/2006/relationships/oleObject" Target="../embeddings/oleObject34.bin"/><Relationship Id="rId5" Type="http://schemas.openxmlformats.org/officeDocument/2006/relationships/image" Target="../media/image9.jpeg"/><Relationship Id="rId10" Type="http://schemas.openxmlformats.org/officeDocument/2006/relationships/image" Target="../media/image148.png"/><Relationship Id="rId4" Type="http://schemas.openxmlformats.org/officeDocument/2006/relationships/image" Target="../media/image8.jpeg"/><Relationship Id="rId9" Type="http://schemas.openxmlformats.org/officeDocument/2006/relationships/image" Target="../media/image147.png"/></Relationships>
</file>

<file path=ppt/slides/_rels/slide82.xml.rels><?xml version="1.0" encoding="UTF-8" standalone="yes"?>
<Relationships xmlns="http://schemas.openxmlformats.org/package/2006/relationships"><Relationship Id="rId3" Type="http://schemas.openxmlformats.org/officeDocument/2006/relationships/image" Target="../media/image149.png"/><Relationship Id="rId7" Type="http://schemas.openxmlformats.org/officeDocument/2006/relationships/image" Target="../media/image153.pn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152.png"/><Relationship Id="rId5" Type="http://schemas.openxmlformats.org/officeDocument/2006/relationships/image" Target="../media/image151.png"/><Relationship Id="rId4" Type="http://schemas.openxmlformats.org/officeDocument/2006/relationships/image" Target="../media/image150.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154.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157.wmf"/><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158.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image" Target="../media/image159.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141.wmf"/><Relationship Id="rId2" Type="http://schemas.openxmlformats.org/officeDocument/2006/relationships/image" Target="../media/image10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8365A"/>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56750"/>
            <a:ext cx="9144000" cy="5144500"/>
          </a:xfrm>
          <a:prstGeom prst="rect">
            <a:avLst/>
          </a:prstGeom>
        </p:spPr>
      </p:pic>
    </p:spTree>
    <p:extLst>
      <p:ext uri="{BB962C8B-B14F-4D97-AF65-F5344CB8AC3E}">
        <p14:creationId xmlns:p14="http://schemas.microsoft.com/office/powerpoint/2010/main" val="15832102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altLang="en-US"/>
              <a:t>Motion illusion, rotating snakes</a:t>
            </a:r>
          </a:p>
        </p:txBody>
      </p:sp>
      <p:pic>
        <p:nvPicPr>
          <p:cNvPr id="27651" name="Picture 3" descr="C:\comp_photo\rotsnake.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31364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11"/>
          <p:cNvGrpSpPr>
            <a:grpSpLocks/>
          </p:cNvGrpSpPr>
          <p:nvPr/>
        </p:nvGrpSpPr>
        <p:grpSpPr bwMode="auto">
          <a:xfrm>
            <a:off x="5244811" y="3026804"/>
            <a:ext cx="3581400" cy="1319463"/>
            <a:chOff x="528" y="624"/>
            <a:chExt cx="4715" cy="1678"/>
          </a:xfrm>
        </p:grpSpPr>
        <p:pic>
          <p:nvPicPr>
            <p:cNvPr id="25" name="Picture 9" descr="SIFT2"/>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28" y="624"/>
              <a:ext cx="2315" cy="1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10" descr="SIFT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8" y="624"/>
              <a:ext cx="2315" cy="1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54626" name="Title 1"/>
          <p:cNvSpPr>
            <a:spLocks noGrp="1"/>
          </p:cNvSpPr>
          <p:nvPr>
            <p:ph type="title"/>
          </p:nvPr>
        </p:nvSpPr>
        <p:spPr>
          <a:xfrm>
            <a:off x="533400" y="0"/>
            <a:ext cx="8610600" cy="889329"/>
          </a:xfrm>
        </p:spPr>
        <p:txBody>
          <a:bodyPr/>
          <a:lstStyle/>
          <a:p>
            <a:pPr eaLnBrk="1" hangingPunct="1"/>
            <a:r>
              <a:rPr lang="en-US" altLang="en-US" dirty="0"/>
              <a:t>Local features: main components</a:t>
            </a:r>
          </a:p>
        </p:txBody>
      </p:sp>
      <p:sp>
        <p:nvSpPr>
          <p:cNvPr id="3" name="Content Placeholder 2"/>
          <p:cNvSpPr>
            <a:spLocks noGrp="1"/>
          </p:cNvSpPr>
          <p:nvPr>
            <p:ph idx="1"/>
          </p:nvPr>
        </p:nvSpPr>
        <p:spPr>
          <a:xfrm>
            <a:off x="457200" y="1143000"/>
            <a:ext cx="4724400" cy="4525963"/>
          </a:xfrm>
        </p:spPr>
        <p:txBody>
          <a:bodyPr/>
          <a:lstStyle/>
          <a:p>
            <a:pPr marL="514350" indent="-514350" eaLnBrk="1" hangingPunct="1">
              <a:buFontTx/>
              <a:buAutoNum type="arabicParenR"/>
            </a:pPr>
            <a:r>
              <a:rPr lang="en-US" altLang="en-US" sz="2800" dirty="0"/>
              <a:t>Detection:</a:t>
            </a:r>
            <a:br>
              <a:rPr lang="en-US" altLang="en-US" sz="2800" dirty="0"/>
            </a:br>
            <a:r>
              <a:rPr lang="en-US" altLang="en-US" sz="2000" dirty="0"/>
              <a:t>Find a set of distinctive key points.</a:t>
            </a:r>
            <a:endParaRPr lang="en-US" altLang="en-US" sz="2400" dirty="0"/>
          </a:p>
          <a:p>
            <a:pPr marL="514350" indent="-514350" eaLnBrk="1" hangingPunct="1">
              <a:buFontTx/>
              <a:buAutoNum type="arabicParenR"/>
            </a:pPr>
            <a:endParaRPr lang="en-US" altLang="en-US" sz="1000" dirty="0"/>
          </a:p>
          <a:p>
            <a:pPr marL="514350" indent="-514350" eaLnBrk="1" hangingPunct="1">
              <a:buFontTx/>
              <a:buAutoNum type="arabicParenR"/>
            </a:pPr>
            <a:endParaRPr lang="en-US" altLang="en-US" sz="1000" dirty="0"/>
          </a:p>
          <a:p>
            <a:pPr marL="514350" indent="-514350" eaLnBrk="1" hangingPunct="1">
              <a:buFontTx/>
              <a:buAutoNum type="arabicParenR"/>
            </a:pPr>
            <a:endParaRPr lang="en-US" altLang="en-US" sz="1000" dirty="0"/>
          </a:p>
          <a:p>
            <a:pPr marL="514350" indent="-514350" eaLnBrk="1" hangingPunct="1">
              <a:buFontTx/>
              <a:buAutoNum type="arabicParenR"/>
            </a:pPr>
            <a:endParaRPr lang="en-US" altLang="en-US" sz="1000" dirty="0"/>
          </a:p>
          <a:p>
            <a:pPr marL="514350" indent="-514350" eaLnBrk="1" hangingPunct="1">
              <a:buFontTx/>
              <a:buAutoNum type="arabicParenR"/>
            </a:pPr>
            <a:r>
              <a:rPr lang="en-US" altLang="en-US" sz="2800" dirty="0"/>
              <a:t>Description</a:t>
            </a:r>
            <a:r>
              <a:rPr lang="en-US" altLang="en-US" sz="2400" dirty="0"/>
              <a:t>: </a:t>
            </a:r>
            <a:br>
              <a:rPr lang="en-US" altLang="en-US" sz="2400" dirty="0"/>
            </a:br>
            <a:r>
              <a:rPr lang="en-US" altLang="en-US" sz="2000" dirty="0"/>
              <a:t>Extract feature descriptor around each interest point as vector.</a:t>
            </a:r>
            <a:endParaRPr lang="en-US" altLang="en-US" sz="2400" dirty="0"/>
          </a:p>
          <a:p>
            <a:pPr marL="514350" indent="-514350" eaLnBrk="1" hangingPunct="1">
              <a:buFontTx/>
              <a:buAutoNum type="arabicParenR"/>
            </a:pPr>
            <a:endParaRPr lang="en-US" altLang="en-US" sz="1000" dirty="0"/>
          </a:p>
          <a:p>
            <a:pPr marL="514350" indent="-514350" eaLnBrk="1" hangingPunct="1">
              <a:buFontTx/>
              <a:buAutoNum type="arabicParenR"/>
            </a:pPr>
            <a:endParaRPr lang="en-US" altLang="en-US" sz="1000" dirty="0"/>
          </a:p>
          <a:p>
            <a:pPr marL="514350" indent="-514350" eaLnBrk="1" hangingPunct="1">
              <a:buFontTx/>
              <a:buAutoNum type="arabicParenR"/>
            </a:pPr>
            <a:endParaRPr lang="en-US" altLang="en-US" sz="1000" dirty="0"/>
          </a:p>
          <a:p>
            <a:pPr marL="514350" indent="-514350" eaLnBrk="1" hangingPunct="1">
              <a:buFontTx/>
              <a:buAutoNum type="arabicParenR"/>
            </a:pPr>
            <a:endParaRPr lang="en-US" altLang="en-US" sz="1000" dirty="0"/>
          </a:p>
          <a:p>
            <a:pPr marL="514350" indent="-514350" eaLnBrk="1" hangingPunct="1">
              <a:buFontTx/>
              <a:buAutoNum type="arabicParenR"/>
            </a:pPr>
            <a:r>
              <a:rPr lang="en-US" altLang="en-US" sz="2800" dirty="0"/>
              <a:t>Matching: </a:t>
            </a:r>
            <a:br>
              <a:rPr lang="en-US" altLang="en-US" sz="2800" dirty="0"/>
            </a:br>
            <a:r>
              <a:rPr lang="en-US" altLang="en-US" sz="2000" dirty="0"/>
              <a:t>Compute distance between feature vectors to find correspondence.</a:t>
            </a:r>
            <a:endParaRPr lang="en-US" altLang="en-US" sz="2400" dirty="0"/>
          </a:p>
        </p:txBody>
      </p:sp>
      <p:grpSp>
        <p:nvGrpSpPr>
          <p:cNvPr id="2" name="Group 20"/>
          <p:cNvGrpSpPr>
            <a:grpSpLocks noChangeAspect="1"/>
          </p:cNvGrpSpPr>
          <p:nvPr/>
        </p:nvGrpSpPr>
        <p:grpSpPr bwMode="auto">
          <a:xfrm>
            <a:off x="2696447" y="3292030"/>
            <a:ext cx="3878503" cy="1127571"/>
            <a:chOff x="2122468" y="4998134"/>
            <a:chExt cx="4484435" cy="1303204"/>
          </a:xfrm>
        </p:grpSpPr>
        <p:sp>
          <p:nvSpPr>
            <p:cNvPr id="8" name="Rectangle 7"/>
            <p:cNvSpPr/>
            <p:nvPr/>
          </p:nvSpPr>
          <p:spPr bwMode="auto">
            <a:xfrm>
              <a:off x="6195748" y="4998134"/>
              <a:ext cx="411155" cy="442179"/>
            </a:xfrm>
            <a:prstGeom prst="rect">
              <a:avLst/>
            </a:prstGeom>
            <a:noFill/>
            <a:ln w="9525" cap="flat" cmpd="sng" algn="ctr">
              <a:solidFill>
                <a:srgbClr val="FF0000"/>
              </a:solidFill>
              <a:prstDash val="solid"/>
              <a:round/>
              <a:headEnd type="none" w="med" len="med"/>
              <a:tailEnd type="none" w="med" len="med"/>
            </a:ln>
            <a:effectLst/>
          </p:spPr>
          <p:txBody>
            <a:bodyPr/>
            <a:lstStyle/>
            <a:p>
              <a:pPr>
                <a:defRPr/>
              </a:pPr>
              <a:endParaRPr lang="en-US" sz="1800">
                <a:solidFill>
                  <a:srgbClr val="000000"/>
                </a:solidFill>
                <a:latin typeface="Arial"/>
                <a:cs typeface="+mn-cs"/>
              </a:endParaRPr>
            </a:p>
          </p:txBody>
        </p:sp>
        <p:graphicFrame>
          <p:nvGraphicFramePr>
            <p:cNvPr id="154645" name="Object 2"/>
            <p:cNvGraphicFramePr>
              <a:graphicFrameLocks noChangeAspect="1"/>
            </p:cNvGraphicFramePr>
            <p:nvPr>
              <p:extLst/>
            </p:nvPr>
          </p:nvGraphicFramePr>
          <p:xfrm>
            <a:off x="2122468" y="5698088"/>
            <a:ext cx="2667000" cy="603250"/>
          </p:xfrm>
          <a:graphic>
            <a:graphicData uri="http://schemas.openxmlformats.org/presentationml/2006/ole">
              <mc:AlternateContent xmlns:mc="http://schemas.openxmlformats.org/markup-compatibility/2006">
                <mc:Choice xmlns:v="urn:schemas-microsoft-com:vml" Requires="v">
                  <p:oleObj spid="_x0000_s64609" name="Equation" r:id="rId6" imgW="1066800" imgH="241300" progId="Equation.3">
                    <p:embed/>
                  </p:oleObj>
                </mc:Choice>
                <mc:Fallback>
                  <p:oleObj name="Equation" r:id="rId6" imgW="1066800" imgH="241300" progId="Equation.3">
                    <p:embed/>
                    <p:pic>
                      <p:nvPicPr>
                        <p:cNvPr id="154645" name="Object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22468" y="5698088"/>
                          <a:ext cx="26670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54646" name="Shape 17"/>
            <p:cNvCxnSpPr>
              <a:cxnSpLocks noChangeShapeType="1"/>
              <a:stCxn id="8" idx="1"/>
            </p:cNvCxnSpPr>
            <p:nvPr/>
          </p:nvCxnSpPr>
          <p:spPr bwMode="auto">
            <a:xfrm rot="10800000" flipV="1">
              <a:off x="4814886" y="5219223"/>
              <a:ext cx="1380864" cy="810802"/>
            </a:xfrm>
            <a:prstGeom prst="curvedConnector3">
              <a:avLst>
                <a:gd name="adj1" fmla="val 50000"/>
              </a:avLst>
            </a:prstGeom>
            <a:noFill/>
            <a:ln w="9525" algn="ctr">
              <a:solidFill>
                <a:srgbClr val="FF0000"/>
              </a:solidFill>
              <a:round/>
              <a:headEnd/>
              <a:tailEnd type="arrow" w="med" len="med"/>
            </a:ln>
            <a:extLst>
              <a:ext uri="{909E8E84-426E-40DD-AFC4-6F175D3DCCD1}">
                <a14:hiddenFill xmlns:a14="http://schemas.microsoft.com/office/drawing/2010/main">
                  <a:noFill/>
                </a14:hiddenFill>
              </a:ext>
            </a:extLst>
          </p:spPr>
        </p:cxnSp>
      </p:grpSp>
      <p:grpSp>
        <p:nvGrpSpPr>
          <p:cNvPr id="4" name="Group 21"/>
          <p:cNvGrpSpPr>
            <a:grpSpLocks/>
          </p:cNvGrpSpPr>
          <p:nvPr/>
        </p:nvGrpSpPr>
        <p:grpSpPr bwMode="auto">
          <a:xfrm>
            <a:off x="6705600" y="3200402"/>
            <a:ext cx="2425700" cy="1755518"/>
            <a:chOff x="7027888" y="4800600"/>
            <a:chExt cx="2794000" cy="1974604"/>
          </a:xfrm>
        </p:grpSpPr>
        <p:grpSp>
          <p:nvGrpSpPr>
            <p:cNvPr id="154640" name="Group 11"/>
            <p:cNvGrpSpPr>
              <a:grpSpLocks/>
            </p:cNvGrpSpPr>
            <p:nvPr/>
          </p:nvGrpSpPr>
          <p:grpSpPr bwMode="auto">
            <a:xfrm>
              <a:off x="7027888" y="4800600"/>
              <a:ext cx="2794000" cy="1974604"/>
              <a:chOff x="7027888" y="4800600"/>
              <a:chExt cx="2794000" cy="1974604"/>
            </a:xfrm>
          </p:grpSpPr>
          <p:sp>
            <p:nvSpPr>
              <p:cNvPr id="10" name="Rectangle 9"/>
              <p:cNvSpPr/>
              <p:nvPr/>
            </p:nvSpPr>
            <p:spPr bwMode="auto">
              <a:xfrm>
                <a:off x="7470393" y="4800600"/>
                <a:ext cx="530275" cy="533901"/>
              </a:xfrm>
              <a:prstGeom prst="rect">
                <a:avLst/>
              </a:prstGeom>
              <a:noFill/>
              <a:ln w="9525" cap="flat" cmpd="sng" algn="ctr">
                <a:solidFill>
                  <a:srgbClr val="FF0000"/>
                </a:solidFill>
                <a:prstDash val="solid"/>
                <a:round/>
                <a:headEnd type="none" w="med" len="med"/>
                <a:tailEnd type="none" w="med" len="med"/>
              </a:ln>
              <a:effectLst/>
            </p:spPr>
            <p:txBody>
              <a:bodyPr/>
              <a:lstStyle/>
              <a:p>
                <a:pPr>
                  <a:defRPr/>
                </a:pPr>
                <a:endParaRPr lang="en-US" sz="1800">
                  <a:solidFill>
                    <a:srgbClr val="000000"/>
                  </a:solidFill>
                  <a:latin typeface="Arial"/>
                  <a:cs typeface="+mn-cs"/>
                </a:endParaRPr>
              </a:p>
            </p:txBody>
          </p:sp>
          <p:graphicFrame>
            <p:nvGraphicFramePr>
              <p:cNvPr id="154643" name="Object 3"/>
              <p:cNvGraphicFramePr>
                <a:graphicFrameLocks noChangeAspect="1"/>
              </p:cNvGraphicFramePr>
              <p:nvPr>
                <p:extLst/>
              </p:nvPr>
            </p:nvGraphicFramePr>
            <p:xfrm>
              <a:off x="7027888" y="6171954"/>
              <a:ext cx="2794000" cy="603250"/>
            </p:xfrm>
            <a:graphic>
              <a:graphicData uri="http://schemas.openxmlformats.org/presentationml/2006/ole">
                <mc:AlternateContent xmlns:mc="http://schemas.openxmlformats.org/markup-compatibility/2006">
                  <mc:Choice xmlns:v="urn:schemas-microsoft-com:vml" Requires="v">
                    <p:oleObj spid="_x0000_s64610" name="Equation" r:id="rId8" imgW="1117600" imgH="241300" progId="Equation.3">
                      <p:embed/>
                    </p:oleObj>
                  </mc:Choice>
                  <mc:Fallback>
                    <p:oleObj name="Equation" r:id="rId8" imgW="1117600" imgH="241300" progId="Equation.3">
                      <p:embed/>
                      <p:pic>
                        <p:nvPicPr>
                          <p:cNvPr id="154643" name="Object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27888" y="6171954"/>
                            <a:ext cx="27940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cxnSp>
          <p:nvCxnSpPr>
            <p:cNvPr id="154641" name="Curved Connector 19"/>
            <p:cNvCxnSpPr>
              <a:cxnSpLocks noChangeShapeType="1"/>
            </p:cNvCxnSpPr>
            <p:nvPr/>
          </p:nvCxnSpPr>
          <p:spPr bwMode="auto">
            <a:xfrm rot="16200000" flipH="1">
              <a:off x="7136099" y="5817903"/>
              <a:ext cx="990081" cy="22273"/>
            </a:xfrm>
            <a:prstGeom prst="curvedConnector3">
              <a:avLst>
                <a:gd name="adj1" fmla="val 50000"/>
              </a:avLst>
            </a:prstGeom>
            <a:noFill/>
            <a:ln w="9525" algn="ctr">
              <a:solidFill>
                <a:srgbClr val="FF0000"/>
              </a:solidFill>
              <a:round/>
              <a:headEnd/>
              <a:tailEnd type="arrow" w="med" len="med"/>
            </a:ln>
            <a:extLst>
              <a:ext uri="{909E8E84-426E-40DD-AFC4-6F175D3DCCD1}">
                <a14:hiddenFill xmlns:a14="http://schemas.microsoft.com/office/drawing/2010/main">
                  <a:noFill/>
                </a14:hiddenFill>
              </a:ext>
            </a:extLst>
          </p:spPr>
        </p:cxnSp>
      </p:grpSp>
      <p:grpSp>
        <p:nvGrpSpPr>
          <p:cNvPr id="6" name="Group 34"/>
          <p:cNvGrpSpPr>
            <a:grpSpLocks/>
          </p:cNvGrpSpPr>
          <p:nvPr/>
        </p:nvGrpSpPr>
        <p:grpSpPr bwMode="auto">
          <a:xfrm>
            <a:off x="5244811" y="5345132"/>
            <a:ext cx="3707822" cy="971550"/>
            <a:chOff x="4800600" y="5391912"/>
            <a:chExt cx="4343400" cy="1161288"/>
          </a:xfrm>
        </p:grpSpPr>
        <p:pic>
          <p:nvPicPr>
            <p:cNvPr id="154634" name="Picture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800600" y="5391912"/>
              <a:ext cx="2121408" cy="116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35" name="Picture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011052" y="5395686"/>
              <a:ext cx="2132948" cy="1157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54636" name="Straight Arrow Connector 27"/>
            <p:cNvCxnSpPr>
              <a:cxnSpLocks noChangeShapeType="1"/>
            </p:cNvCxnSpPr>
            <p:nvPr/>
          </p:nvCxnSpPr>
          <p:spPr bwMode="auto">
            <a:xfrm flipV="1">
              <a:off x="5562600" y="5562600"/>
              <a:ext cx="1981200" cy="228600"/>
            </a:xfrm>
            <a:prstGeom prst="straightConnector1">
              <a:avLst/>
            </a:prstGeom>
            <a:noFill/>
            <a:ln w="28575" algn="ctr">
              <a:solidFill>
                <a:schemeClr val="tx2"/>
              </a:solidFill>
              <a:round/>
              <a:headEnd type="arrow" w="med" len="med"/>
              <a:tailEnd type="arrow" w="med" len="med"/>
            </a:ln>
            <a:extLst>
              <a:ext uri="{909E8E84-426E-40DD-AFC4-6F175D3DCCD1}">
                <a14:hiddenFill xmlns:a14="http://schemas.microsoft.com/office/drawing/2010/main">
                  <a:noFill/>
                </a14:hiddenFill>
              </a:ext>
            </a:extLst>
          </p:spPr>
        </p:cxnSp>
        <p:cxnSp>
          <p:nvCxnSpPr>
            <p:cNvPr id="154637" name="Straight Arrow Connector 28"/>
            <p:cNvCxnSpPr>
              <a:cxnSpLocks noChangeShapeType="1"/>
            </p:cNvCxnSpPr>
            <p:nvPr/>
          </p:nvCxnSpPr>
          <p:spPr bwMode="auto">
            <a:xfrm>
              <a:off x="6629400" y="5943600"/>
              <a:ext cx="2133600" cy="1588"/>
            </a:xfrm>
            <a:prstGeom prst="straightConnector1">
              <a:avLst/>
            </a:prstGeom>
            <a:noFill/>
            <a:ln w="28575" algn="ctr">
              <a:solidFill>
                <a:schemeClr val="tx2"/>
              </a:solidFill>
              <a:round/>
              <a:headEnd type="arrow" w="med" len="med"/>
              <a:tailEnd type="arrow" w="med" len="med"/>
            </a:ln>
            <a:extLst>
              <a:ext uri="{909E8E84-426E-40DD-AFC4-6F175D3DCCD1}">
                <a14:hiddenFill xmlns:a14="http://schemas.microsoft.com/office/drawing/2010/main">
                  <a:noFill/>
                </a14:hiddenFill>
              </a:ext>
            </a:extLst>
          </p:spPr>
        </p:cxnSp>
        <p:cxnSp>
          <p:nvCxnSpPr>
            <p:cNvPr id="154638" name="Straight Arrow Connector 31"/>
            <p:cNvCxnSpPr>
              <a:cxnSpLocks noChangeShapeType="1"/>
            </p:cNvCxnSpPr>
            <p:nvPr/>
          </p:nvCxnSpPr>
          <p:spPr bwMode="auto">
            <a:xfrm>
              <a:off x="5410200" y="6248400"/>
              <a:ext cx="2133600" cy="1588"/>
            </a:xfrm>
            <a:prstGeom prst="straightConnector1">
              <a:avLst/>
            </a:prstGeom>
            <a:noFill/>
            <a:ln w="28575" algn="ctr">
              <a:solidFill>
                <a:schemeClr val="tx2"/>
              </a:solidFill>
              <a:round/>
              <a:headEnd type="arrow" w="med" len="med"/>
              <a:tailEnd type="arrow" w="med" len="med"/>
            </a:ln>
            <a:extLst>
              <a:ext uri="{909E8E84-426E-40DD-AFC4-6F175D3DCCD1}">
                <a14:hiddenFill xmlns:a14="http://schemas.microsoft.com/office/drawing/2010/main">
                  <a:noFill/>
                </a14:hiddenFill>
              </a:ext>
            </a:extLst>
          </p:spPr>
        </p:cxnSp>
        <p:cxnSp>
          <p:nvCxnSpPr>
            <p:cNvPr id="154639" name="Straight Arrow Connector 32"/>
            <p:cNvCxnSpPr>
              <a:cxnSpLocks noChangeShapeType="1"/>
            </p:cNvCxnSpPr>
            <p:nvPr/>
          </p:nvCxnSpPr>
          <p:spPr bwMode="auto">
            <a:xfrm flipV="1">
              <a:off x="5334000" y="5791200"/>
              <a:ext cx="2133600" cy="228600"/>
            </a:xfrm>
            <a:prstGeom prst="straightConnector1">
              <a:avLst/>
            </a:prstGeom>
            <a:noFill/>
            <a:ln w="28575" algn="ctr">
              <a:solidFill>
                <a:schemeClr val="tx2"/>
              </a:solidFill>
              <a:round/>
              <a:headEnd type="arrow" w="med" len="med"/>
              <a:tailEnd type="arrow" w="med" len="med"/>
            </a:ln>
            <a:extLst>
              <a:ext uri="{909E8E84-426E-40DD-AFC4-6F175D3DCCD1}">
                <a14:hiddenFill xmlns:a14="http://schemas.microsoft.com/office/drawing/2010/main">
                  <a:noFill/>
                </a14:hiddenFill>
              </a:ext>
            </a:extLst>
          </p:spPr>
        </p:cxnSp>
      </p:grpSp>
      <p:grpSp>
        <p:nvGrpSpPr>
          <p:cNvPr id="27" name="Group 11"/>
          <p:cNvGrpSpPr>
            <a:grpSpLocks/>
          </p:cNvGrpSpPr>
          <p:nvPr/>
        </p:nvGrpSpPr>
        <p:grpSpPr bwMode="auto">
          <a:xfrm>
            <a:off x="5226050" y="1182225"/>
            <a:ext cx="3581400" cy="1319463"/>
            <a:chOff x="528" y="624"/>
            <a:chExt cx="4715" cy="1678"/>
          </a:xfrm>
        </p:grpSpPr>
        <p:pic>
          <p:nvPicPr>
            <p:cNvPr id="28" name="Picture 9" descr="SIFT2"/>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28" y="624"/>
              <a:ext cx="2315" cy="1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10" descr="SIFT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8" y="624"/>
              <a:ext cx="2315" cy="1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33" name="Object 5"/>
          <p:cNvGraphicFramePr>
            <a:graphicFrameLocks noChangeAspect="1"/>
          </p:cNvGraphicFramePr>
          <p:nvPr>
            <p:extLst/>
          </p:nvPr>
        </p:nvGraphicFramePr>
        <p:xfrm>
          <a:off x="1879075" y="5790700"/>
          <a:ext cx="1854725" cy="476750"/>
        </p:xfrm>
        <a:graphic>
          <a:graphicData uri="http://schemas.openxmlformats.org/presentationml/2006/ole">
            <mc:AlternateContent xmlns:mc="http://schemas.openxmlformats.org/markup-compatibility/2006">
              <mc:Choice xmlns:v="urn:schemas-microsoft-com:vml" Requires="v">
                <p:oleObj spid="_x0000_s64611" name="Equation" r:id="rId12" imgW="838080" imgH="215640" progId="Equation.3">
                  <p:embed/>
                </p:oleObj>
              </mc:Choice>
              <mc:Fallback>
                <p:oleObj name="Equation" r:id="rId12" imgW="838080" imgH="215640" progId="Equation.3">
                  <p:embed/>
                  <p:pic>
                    <p:nvPicPr>
                      <p:cNvPr id="33" name="Object 5"/>
                      <p:cNvPicPr>
                        <a:picLocks noChangeAspect="1" noChangeArrowheads="1"/>
                      </p:cNvPicPr>
                      <p:nvPr/>
                    </p:nvPicPr>
                    <p:blipFill>
                      <a:blip r:embed="rId13"/>
                      <a:srcRect/>
                      <a:stretch>
                        <a:fillRect/>
                      </a:stretch>
                    </p:blipFill>
                    <p:spPr bwMode="auto">
                      <a:xfrm>
                        <a:off x="1879075" y="5790700"/>
                        <a:ext cx="1854725" cy="476750"/>
                      </a:xfrm>
                      <a:prstGeom prst="rect">
                        <a:avLst/>
                      </a:prstGeom>
                      <a:noFill/>
                      <a:ln>
                        <a:noFill/>
                      </a:ln>
                      <a:extLst/>
                    </p:spPr>
                  </p:pic>
                </p:oleObj>
              </mc:Fallback>
            </mc:AlternateContent>
          </a:graphicData>
        </a:graphic>
      </p:graphicFrame>
      <p:grpSp>
        <p:nvGrpSpPr>
          <p:cNvPr id="34" name="Group 105"/>
          <p:cNvGrpSpPr>
            <a:grpSpLocks/>
          </p:cNvGrpSpPr>
          <p:nvPr/>
        </p:nvGrpSpPr>
        <p:grpSpPr bwMode="auto">
          <a:xfrm>
            <a:off x="1205320" y="3921709"/>
            <a:ext cx="1234095" cy="552404"/>
            <a:chOff x="2366355" y="5265735"/>
            <a:chExt cx="1234095" cy="552347"/>
          </a:xfrm>
        </p:grpSpPr>
        <p:grpSp>
          <p:nvGrpSpPr>
            <p:cNvPr id="35" name="Group 52"/>
            <p:cNvGrpSpPr>
              <a:grpSpLocks/>
            </p:cNvGrpSpPr>
            <p:nvPr/>
          </p:nvGrpSpPr>
          <p:grpSpPr bwMode="auto">
            <a:xfrm>
              <a:off x="2771775" y="5265735"/>
              <a:ext cx="828675" cy="552347"/>
              <a:chOff x="1859" y="3339"/>
              <a:chExt cx="363" cy="301"/>
            </a:xfrm>
          </p:grpSpPr>
          <p:sp>
            <p:nvSpPr>
              <p:cNvPr id="37" name="Line 53"/>
              <p:cNvSpPr>
                <a:spLocks noChangeShapeType="1"/>
              </p:cNvSpPr>
              <p:nvPr/>
            </p:nvSpPr>
            <p:spPr bwMode="auto">
              <a:xfrm>
                <a:off x="1859" y="3362"/>
                <a:ext cx="0" cy="272"/>
              </a:xfrm>
              <a:prstGeom prst="line">
                <a:avLst/>
              </a:prstGeom>
              <a:noFill/>
              <a:ln w="12700" cap="sq">
                <a:solidFill>
                  <a:schemeClr val="tx1"/>
                </a:solidFill>
                <a:round/>
                <a:headEnd type="triangl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38" name="Line 54"/>
              <p:cNvSpPr>
                <a:spLocks noChangeShapeType="1"/>
              </p:cNvSpPr>
              <p:nvPr/>
            </p:nvSpPr>
            <p:spPr bwMode="auto">
              <a:xfrm>
                <a:off x="1859" y="3640"/>
                <a:ext cx="363" cy="0"/>
              </a:xfrm>
              <a:prstGeom prst="line">
                <a:avLst/>
              </a:prstGeom>
              <a:noFill/>
              <a:ln w="12700" cap="sq">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a:lstStyle/>
              <a:p>
                <a:endParaRPr lang="en-US"/>
              </a:p>
            </p:txBody>
          </p:sp>
          <p:sp>
            <p:nvSpPr>
              <p:cNvPr id="39" name="Rectangle 55"/>
              <p:cNvSpPr>
                <a:spLocks noChangeArrowheads="1"/>
              </p:cNvSpPr>
              <p:nvPr/>
            </p:nvSpPr>
            <p:spPr bwMode="auto">
              <a:xfrm>
                <a:off x="1882" y="3498"/>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0" name="Rectangle 56"/>
              <p:cNvSpPr>
                <a:spLocks noChangeArrowheads="1"/>
              </p:cNvSpPr>
              <p:nvPr/>
            </p:nvSpPr>
            <p:spPr bwMode="auto">
              <a:xfrm>
                <a:off x="1904" y="3498"/>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1" name="Rectangle 57"/>
              <p:cNvSpPr>
                <a:spLocks noChangeArrowheads="1"/>
              </p:cNvSpPr>
              <p:nvPr/>
            </p:nvSpPr>
            <p:spPr bwMode="auto">
              <a:xfrm>
                <a:off x="1927" y="3498"/>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2" name="Rectangle 58"/>
              <p:cNvSpPr>
                <a:spLocks noChangeArrowheads="1"/>
              </p:cNvSpPr>
              <p:nvPr/>
            </p:nvSpPr>
            <p:spPr bwMode="auto">
              <a:xfrm>
                <a:off x="1950" y="3430"/>
                <a:ext cx="23" cy="204"/>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3" name="Rectangle 59"/>
              <p:cNvSpPr>
                <a:spLocks noChangeArrowheads="1"/>
              </p:cNvSpPr>
              <p:nvPr/>
            </p:nvSpPr>
            <p:spPr bwMode="auto">
              <a:xfrm>
                <a:off x="1972" y="3498"/>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4" name="Rectangle 60"/>
              <p:cNvSpPr>
                <a:spLocks noChangeArrowheads="1"/>
              </p:cNvSpPr>
              <p:nvPr/>
            </p:nvSpPr>
            <p:spPr bwMode="auto">
              <a:xfrm>
                <a:off x="1995" y="3385"/>
                <a:ext cx="23" cy="249"/>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5" name="Rectangle 61"/>
              <p:cNvSpPr>
                <a:spLocks noChangeArrowheads="1"/>
              </p:cNvSpPr>
              <p:nvPr/>
            </p:nvSpPr>
            <p:spPr bwMode="auto">
              <a:xfrm>
                <a:off x="2018" y="3362"/>
                <a:ext cx="22" cy="272"/>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6" name="Rectangle 62"/>
              <p:cNvSpPr>
                <a:spLocks noChangeArrowheads="1"/>
              </p:cNvSpPr>
              <p:nvPr/>
            </p:nvSpPr>
            <p:spPr bwMode="auto">
              <a:xfrm>
                <a:off x="2040" y="3339"/>
                <a:ext cx="23" cy="295"/>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7" name="Rectangle 63"/>
              <p:cNvSpPr>
                <a:spLocks noChangeArrowheads="1"/>
              </p:cNvSpPr>
              <p:nvPr/>
            </p:nvSpPr>
            <p:spPr bwMode="auto">
              <a:xfrm>
                <a:off x="2063" y="3339"/>
                <a:ext cx="23" cy="295"/>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8" name="Rectangle 64"/>
              <p:cNvSpPr>
                <a:spLocks noChangeArrowheads="1"/>
              </p:cNvSpPr>
              <p:nvPr/>
            </p:nvSpPr>
            <p:spPr bwMode="auto">
              <a:xfrm>
                <a:off x="2086" y="3362"/>
                <a:ext cx="23" cy="272"/>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9" name="Rectangle 65"/>
              <p:cNvSpPr>
                <a:spLocks noChangeArrowheads="1"/>
              </p:cNvSpPr>
              <p:nvPr/>
            </p:nvSpPr>
            <p:spPr bwMode="auto">
              <a:xfrm>
                <a:off x="2108" y="3498"/>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50" name="Rectangle 66"/>
              <p:cNvSpPr>
                <a:spLocks noChangeArrowheads="1"/>
              </p:cNvSpPr>
              <p:nvPr/>
            </p:nvSpPr>
            <p:spPr bwMode="auto">
              <a:xfrm>
                <a:off x="2131" y="3498"/>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grpSp>
        <p:graphicFrame>
          <p:nvGraphicFramePr>
            <p:cNvPr id="36" name="Object 2"/>
            <p:cNvGraphicFramePr>
              <a:graphicFrameLocks noChangeAspect="1"/>
            </p:cNvGraphicFramePr>
            <p:nvPr>
              <p:extLst/>
            </p:nvPr>
          </p:nvGraphicFramePr>
          <p:xfrm>
            <a:off x="2366355" y="5307941"/>
            <a:ext cx="301625" cy="395246"/>
          </p:xfrm>
          <a:graphic>
            <a:graphicData uri="http://schemas.openxmlformats.org/presentationml/2006/ole">
              <mc:AlternateContent xmlns:mc="http://schemas.openxmlformats.org/markup-compatibility/2006">
                <mc:Choice xmlns:v="urn:schemas-microsoft-com:vml" Requires="v">
                  <p:oleObj spid="_x0000_s64612" name="Equation" r:id="rId14" imgW="164880" imgH="215640" progId="Equation.3">
                    <p:embed/>
                  </p:oleObj>
                </mc:Choice>
                <mc:Fallback>
                  <p:oleObj name="Equation" r:id="rId14" imgW="164880" imgH="215640" progId="Equation.3">
                    <p:embed/>
                    <p:pic>
                      <p:nvPicPr>
                        <p:cNvPr id="36" name="Object 2"/>
                        <p:cNvPicPr>
                          <a:picLocks noChangeAspect="1" noChangeArrowheads="1"/>
                        </p:cNvPicPr>
                        <p:nvPr/>
                      </p:nvPicPr>
                      <p:blipFill>
                        <a:blip r:embed="rId15"/>
                        <a:srcRect/>
                        <a:stretch>
                          <a:fillRect/>
                        </a:stretch>
                      </p:blipFill>
                      <p:spPr bwMode="auto">
                        <a:xfrm>
                          <a:off x="2366355" y="5307941"/>
                          <a:ext cx="301625" cy="395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pSp>
        <p:nvGrpSpPr>
          <p:cNvPr id="51" name="Group 106"/>
          <p:cNvGrpSpPr>
            <a:grpSpLocks/>
          </p:cNvGrpSpPr>
          <p:nvPr/>
        </p:nvGrpSpPr>
        <p:grpSpPr bwMode="auto">
          <a:xfrm>
            <a:off x="5257800" y="4419600"/>
            <a:ext cx="1195185" cy="515947"/>
            <a:chOff x="4529340" y="5300665"/>
            <a:chExt cx="1195185" cy="515961"/>
          </a:xfrm>
        </p:grpSpPr>
        <p:grpSp>
          <p:nvGrpSpPr>
            <p:cNvPr id="52" name="Group 67"/>
            <p:cNvGrpSpPr>
              <a:grpSpLocks/>
            </p:cNvGrpSpPr>
            <p:nvPr/>
          </p:nvGrpSpPr>
          <p:grpSpPr bwMode="auto">
            <a:xfrm>
              <a:off x="4967288" y="5300665"/>
              <a:ext cx="757237" cy="515961"/>
              <a:chOff x="3515" y="3498"/>
              <a:chExt cx="363" cy="278"/>
            </a:xfrm>
          </p:grpSpPr>
          <p:sp>
            <p:nvSpPr>
              <p:cNvPr id="54" name="Line 68"/>
              <p:cNvSpPr>
                <a:spLocks noChangeShapeType="1"/>
              </p:cNvSpPr>
              <p:nvPr/>
            </p:nvSpPr>
            <p:spPr bwMode="auto">
              <a:xfrm>
                <a:off x="3515" y="3498"/>
                <a:ext cx="0" cy="272"/>
              </a:xfrm>
              <a:prstGeom prst="line">
                <a:avLst/>
              </a:prstGeom>
              <a:noFill/>
              <a:ln w="12700" cap="sq">
                <a:solidFill>
                  <a:schemeClr val="tx1"/>
                </a:solidFill>
                <a:round/>
                <a:headEnd type="triangl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55" name="Line 69"/>
              <p:cNvSpPr>
                <a:spLocks noChangeShapeType="1"/>
              </p:cNvSpPr>
              <p:nvPr/>
            </p:nvSpPr>
            <p:spPr bwMode="auto">
              <a:xfrm>
                <a:off x="3515" y="3776"/>
                <a:ext cx="363" cy="0"/>
              </a:xfrm>
              <a:prstGeom prst="line">
                <a:avLst/>
              </a:prstGeom>
              <a:noFill/>
              <a:ln w="12700" cap="sq">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a:lstStyle/>
              <a:p>
                <a:endParaRPr lang="en-US"/>
              </a:p>
            </p:txBody>
          </p:sp>
          <p:sp>
            <p:nvSpPr>
              <p:cNvPr id="56" name="Rectangle 70"/>
              <p:cNvSpPr>
                <a:spLocks noChangeArrowheads="1"/>
              </p:cNvSpPr>
              <p:nvPr/>
            </p:nvSpPr>
            <p:spPr bwMode="auto">
              <a:xfrm>
                <a:off x="3538"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57" name="Rectangle 71"/>
              <p:cNvSpPr>
                <a:spLocks noChangeArrowheads="1"/>
              </p:cNvSpPr>
              <p:nvPr/>
            </p:nvSpPr>
            <p:spPr bwMode="auto">
              <a:xfrm>
                <a:off x="3560"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58" name="Rectangle 72"/>
              <p:cNvSpPr>
                <a:spLocks noChangeArrowheads="1"/>
              </p:cNvSpPr>
              <p:nvPr/>
            </p:nvSpPr>
            <p:spPr bwMode="auto">
              <a:xfrm>
                <a:off x="3583"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59" name="Rectangle 73"/>
              <p:cNvSpPr>
                <a:spLocks noChangeArrowheads="1"/>
              </p:cNvSpPr>
              <p:nvPr/>
            </p:nvSpPr>
            <p:spPr bwMode="auto">
              <a:xfrm>
                <a:off x="3606" y="3566"/>
                <a:ext cx="23" cy="204"/>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0" name="Rectangle 74"/>
              <p:cNvSpPr>
                <a:spLocks noChangeArrowheads="1"/>
              </p:cNvSpPr>
              <p:nvPr/>
            </p:nvSpPr>
            <p:spPr bwMode="auto">
              <a:xfrm>
                <a:off x="3628" y="3543"/>
                <a:ext cx="23" cy="227"/>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1" name="Rectangle 75"/>
              <p:cNvSpPr>
                <a:spLocks noChangeArrowheads="1"/>
              </p:cNvSpPr>
              <p:nvPr/>
            </p:nvSpPr>
            <p:spPr bwMode="auto">
              <a:xfrm>
                <a:off x="3651"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2" name="Rectangle 76"/>
              <p:cNvSpPr>
                <a:spLocks noChangeArrowheads="1"/>
              </p:cNvSpPr>
              <p:nvPr/>
            </p:nvSpPr>
            <p:spPr bwMode="auto">
              <a:xfrm>
                <a:off x="3674" y="3498"/>
                <a:ext cx="22" cy="272"/>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3" name="Rectangle 77"/>
              <p:cNvSpPr>
                <a:spLocks noChangeArrowheads="1"/>
              </p:cNvSpPr>
              <p:nvPr/>
            </p:nvSpPr>
            <p:spPr bwMode="auto">
              <a:xfrm>
                <a:off x="3696"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4" name="Rectangle 78"/>
              <p:cNvSpPr>
                <a:spLocks noChangeArrowheads="1"/>
              </p:cNvSpPr>
              <p:nvPr/>
            </p:nvSpPr>
            <p:spPr bwMode="auto">
              <a:xfrm>
                <a:off x="3719"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5" name="Rectangle 79"/>
              <p:cNvSpPr>
                <a:spLocks noChangeArrowheads="1"/>
              </p:cNvSpPr>
              <p:nvPr/>
            </p:nvSpPr>
            <p:spPr bwMode="auto">
              <a:xfrm>
                <a:off x="3742"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6" name="Rectangle 80"/>
              <p:cNvSpPr>
                <a:spLocks noChangeArrowheads="1"/>
              </p:cNvSpPr>
              <p:nvPr/>
            </p:nvSpPr>
            <p:spPr bwMode="auto">
              <a:xfrm>
                <a:off x="3764"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7" name="Rectangle 81"/>
              <p:cNvSpPr>
                <a:spLocks noChangeArrowheads="1"/>
              </p:cNvSpPr>
              <p:nvPr/>
            </p:nvSpPr>
            <p:spPr bwMode="auto">
              <a:xfrm>
                <a:off x="3787" y="3543"/>
                <a:ext cx="23" cy="227"/>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grpSp>
        <p:graphicFrame>
          <p:nvGraphicFramePr>
            <p:cNvPr id="53" name="Object 3"/>
            <p:cNvGraphicFramePr>
              <a:graphicFrameLocks noChangeAspect="1"/>
            </p:cNvGraphicFramePr>
            <p:nvPr>
              <p:extLst/>
            </p:nvPr>
          </p:nvGraphicFramePr>
          <p:xfrm>
            <a:off x="4529340" y="5342263"/>
            <a:ext cx="349250" cy="395287"/>
          </p:xfrm>
          <a:graphic>
            <a:graphicData uri="http://schemas.openxmlformats.org/presentationml/2006/ole">
              <mc:AlternateContent xmlns:mc="http://schemas.openxmlformats.org/markup-compatibility/2006">
                <mc:Choice xmlns:v="urn:schemas-microsoft-com:vml" Requires="v">
                  <p:oleObj spid="_x0000_s64613" name="Equation" r:id="rId16" imgW="190440" imgH="215640" progId="Equation.3">
                    <p:embed/>
                  </p:oleObj>
                </mc:Choice>
                <mc:Fallback>
                  <p:oleObj name="Equation" r:id="rId16" imgW="190440" imgH="215640" progId="Equation.3">
                    <p:embed/>
                    <p:pic>
                      <p:nvPicPr>
                        <p:cNvPr id="53" name="Object 3"/>
                        <p:cNvPicPr>
                          <a:picLocks noChangeAspect="1" noChangeArrowheads="1"/>
                        </p:cNvPicPr>
                        <p:nvPr/>
                      </p:nvPicPr>
                      <p:blipFill>
                        <a:blip r:embed="rId17"/>
                        <a:srcRect/>
                        <a:stretch>
                          <a:fillRect/>
                        </a:stretch>
                      </p:blipFill>
                      <p:spPr bwMode="auto">
                        <a:xfrm>
                          <a:off x="4529340" y="5342263"/>
                          <a:ext cx="349250" cy="395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68" name="Footer Placeholder 4"/>
          <p:cNvSpPr>
            <a:spLocks noGrp="1"/>
          </p:cNvSpPr>
          <p:nvPr>
            <p:ph type="ftr" sz="quarter" idx="11"/>
          </p:nvPr>
        </p:nvSpPr>
        <p:spPr>
          <a:xfrm>
            <a:off x="-113122" y="6571661"/>
            <a:ext cx="1955800" cy="342900"/>
          </a:xfrm>
        </p:spPr>
        <p:txBody>
          <a:bodyPr/>
          <a:lstStyle/>
          <a:p>
            <a:pPr>
              <a:defRPr/>
            </a:pPr>
            <a:r>
              <a:rPr lang="de-DE" dirty="0">
                <a:solidFill>
                  <a:schemeClr val="bg1">
                    <a:lumMod val="65000"/>
                  </a:schemeClr>
                </a:solidFill>
              </a:rPr>
              <a:t>K. Grauman, B. Leibe</a:t>
            </a:r>
          </a:p>
        </p:txBody>
      </p:sp>
    </p:spTree>
    <p:extLst>
      <p:ext uri="{BB962C8B-B14F-4D97-AF65-F5344CB8AC3E}">
        <p14:creationId xmlns:p14="http://schemas.microsoft.com/office/powerpoint/2010/main" val="403659754"/>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0"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fade">
                                      <p:cBhvr>
                                        <p:cTn id="11" dur="500"/>
                                        <p:tgtEl>
                                          <p:spTgt spid="24"/>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2"/>
                                        </p:tgtEl>
                                        <p:attrNameLst>
                                          <p:attrName>style.visibility</p:attrName>
                                        </p:attrNameLst>
                                      </p:cBhvr>
                                      <p:to>
                                        <p:strVal val="visible"/>
                                      </p:to>
                                    </p:set>
                                  </p:childTnLst>
                                </p:cTn>
                              </p:par>
                            </p:childTnLst>
                          </p:cTn>
                        </p:par>
                        <p:par>
                          <p:cTn id="16" fill="hold" nodeType="withGroup">
                            <p:stCondLst>
                              <p:cond delay="0"/>
                            </p:stCondLst>
                            <p:childTnLst>
                              <p:par>
                                <p:cTn id="17" presetID="1" presetClass="entr" presetSubtype="0" fill="hold" nodeType="after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par>
                          <p:cTn id="23" fill="hold" nodeType="withGroup">
                            <p:stCondLst>
                              <p:cond delay="0"/>
                            </p:stCondLst>
                            <p:childTnLst>
                              <p:par>
                                <p:cTn id="24" presetID="1" presetClass="entr" presetSubtype="0" fill="hold" nodeType="afterEffect">
                                  <p:stCondLst>
                                    <p:cond delay="0"/>
                                  </p:stCondLst>
                                  <p:childTnLst>
                                    <p:set>
                                      <p:cBhvr>
                                        <p:cTn id="25" dur="1" fill="hold">
                                          <p:stCondLst>
                                            <p:cond delay="0"/>
                                          </p:stCondLst>
                                        </p:cTn>
                                        <p:tgtEl>
                                          <p:spTgt spid="51"/>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0" fill="hold" nodeType="clickPar">
                      <p:stCondLst>
                        <p:cond delay="indefinite"/>
                      </p:stCondLst>
                      <p:childTnLst>
                        <p:par>
                          <p:cTn id="31" fill="hold" nodeType="withGroup">
                            <p:stCondLst>
                              <p:cond delay="0"/>
                            </p:stCondLst>
                            <p:childTnLst>
                              <p:par>
                                <p:cTn id="32" presetID="1" presetClass="entr" presetSubtype="0" fill="hold" nodeType="clickEffect">
                                  <p:stCondLst>
                                    <p:cond delay="0"/>
                                  </p:stCondLst>
                                  <p:childTnLst>
                                    <p:set>
                                      <p:cBhvr>
                                        <p:cTn id="33" dur="1" fill="hold">
                                          <p:stCondLst>
                                            <p:cond delay="0"/>
                                          </p:stCondLst>
                                        </p:cTn>
                                        <p:tgtEl>
                                          <p:spTgt spid="6"/>
                                        </p:tgtEl>
                                        <p:attrNameLst>
                                          <p:attrName>style.visibility</p:attrName>
                                        </p:attrNameLst>
                                      </p:cBhvr>
                                      <p:to>
                                        <p:strVal val="visible"/>
                                      </p:to>
                                    </p:set>
                                  </p:childTnLst>
                                </p:cTn>
                              </p:par>
                            </p:childTnLst>
                          </p:cTn>
                        </p:par>
                        <p:par>
                          <p:cTn id="34" fill="hold">
                            <p:stCondLst>
                              <p:cond delay="0"/>
                            </p:stCondLst>
                            <p:childTnLst>
                              <p:par>
                                <p:cTn id="35" presetID="1" presetClass="entr" presetSubtype="0" fill="hold" nodeType="afterEffect">
                                  <p:stCondLst>
                                    <p:cond delay="0"/>
                                  </p:stCondLst>
                                  <p:childTnLst>
                                    <p:set>
                                      <p:cBhvr>
                                        <p:cTn id="36"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Review: Harris corner detector</a:t>
            </a:r>
          </a:p>
        </p:txBody>
      </p:sp>
      <p:sp>
        <p:nvSpPr>
          <p:cNvPr id="3" name="Content Placeholder 2"/>
          <p:cNvSpPr>
            <a:spLocks noGrp="1"/>
          </p:cNvSpPr>
          <p:nvPr>
            <p:ph idx="1"/>
          </p:nvPr>
        </p:nvSpPr>
        <p:spPr>
          <a:xfrm>
            <a:off x="457200" y="990600"/>
            <a:ext cx="7086600" cy="5410200"/>
          </a:xfrm>
        </p:spPr>
        <p:txBody>
          <a:bodyPr>
            <a:normAutofit/>
          </a:bodyPr>
          <a:lstStyle/>
          <a:p>
            <a:r>
              <a:rPr lang="en-US" dirty="0"/>
              <a:t>Approximate distinctiveness by local auto-correlation.</a:t>
            </a:r>
          </a:p>
          <a:p>
            <a:r>
              <a:rPr lang="en-US" dirty="0"/>
              <a:t>Approximate local auto-correlation by  second moment matrix </a:t>
            </a:r>
            <a:r>
              <a:rPr lang="en-US" b="1" dirty="0"/>
              <a:t>M</a:t>
            </a:r>
            <a:r>
              <a:rPr lang="en-US" dirty="0"/>
              <a:t>.</a:t>
            </a:r>
          </a:p>
          <a:p>
            <a:r>
              <a:rPr lang="en-US" dirty="0"/>
              <a:t>Distinctiveness (or </a:t>
            </a:r>
            <a:r>
              <a:rPr lang="en-US" dirty="0" err="1"/>
              <a:t>cornerness</a:t>
            </a:r>
            <a:r>
              <a:rPr lang="en-US" dirty="0"/>
              <a:t>) relates to the eigenvalues of </a:t>
            </a:r>
            <a:r>
              <a:rPr lang="en-US" b="1" dirty="0"/>
              <a:t>M</a:t>
            </a:r>
            <a:r>
              <a:rPr lang="en-US" dirty="0"/>
              <a:t>.</a:t>
            </a:r>
          </a:p>
          <a:p>
            <a:r>
              <a:rPr lang="en-US" dirty="0"/>
              <a:t>Instead of computing eigenvalues</a:t>
            </a:r>
            <a:br>
              <a:rPr lang="en-US" dirty="0"/>
            </a:br>
            <a:r>
              <a:rPr lang="en-US" dirty="0"/>
              <a:t>directly, we can use determinant </a:t>
            </a:r>
            <a:br>
              <a:rPr lang="en-US" dirty="0"/>
            </a:br>
            <a:r>
              <a:rPr lang="en-US" dirty="0"/>
              <a:t>and trace of </a:t>
            </a:r>
            <a:r>
              <a:rPr lang="en-US" b="1" dirty="0"/>
              <a:t>M</a:t>
            </a:r>
            <a:r>
              <a:rPr lang="en-US" dirty="0"/>
              <a:t>.</a:t>
            </a:r>
          </a:p>
        </p:txBody>
      </p:sp>
      <p:grpSp>
        <p:nvGrpSpPr>
          <p:cNvPr id="8" name="Group 7"/>
          <p:cNvGrpSpPr/>
          <p:nvPr/>
        </p:nvGrpSpPr>
        <p:grpSpPr>
          <a:xfrm>
            <a:off x="7772400" y="403553"/>
            <a:ext cx="990600" cy="1349048"/>
            <a:chOff x="5715000" y="3487078"/>
            <a:chExt cx="1971675" cy="2685122"/>
          </a:xfrm>
        </p:grpSpPr>
        <p:pic>
          <p:nvPicPr>
            <p:cNvPr id="4"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4191000"/>
              <a:ext cx="1971675" cy="1981200"/>
            </a:xfrm>
            <a:prstGeom prst="rect">
              <a:avLst/>
            </a:prstGeom>
            <a:noFill/>
            <a:ln w="2540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5" name="TextBox 12"/>
            <p:cNvSpPr txBox="1">
              <a:spLocks noChangeArrowheads="1"/>
            </p:cNvSpPr>
            <p:nvPr/>
          </p:nvSpPr>
          <p:spPr bwMode="auto">
            <a:xfrm>
              <a:off x="6003124" y="3487078"/>
              <a:ext cx="1499146" cy="686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defRPr sz="28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a:solidFill>
                    <a:schemeClr val="tx1"/>
                  </a:solidFill>
                  <a:latin typeface="Arial" pitchFamily="34" charset="0"/>
                </a:defRPr>
              </a:lvl3pPr>
              <a:lvl4pPr marL="1600200" indent="-228600" eaLnBrk="0" hangingPunct="0">
                <a:spcBef>
                  <a:spcPct val="20000"/>
                </a:spcBef>
                <a:buChar char="»"/>
                <a:defRPr sz="1600">
                  <a:solidFill>
                    <a:schemeClr val="tx1"/>
                  </a:solidFill>
                  <a:latin typeface="Arial" pitchFamily="34" charset="0"/>
                </a:defRPr>
              </a:lvl4pPr>
              <a:lvl5pPr marL="2057400" indent="-228600" eaLnBrk="0" hangingPunct="0">
                <a:spcBef>
                  <a:spcPct val="20000"/>
                </a:spcBef>
                <a:buChar char="»"/>
                <a:defRPr sz="1400">
                  <a:solidFill>
                    <a:schemeClr val="tx1"/>
                  </a:solidFill>
                  <a:latin typeface="Arial" pitchFamily="34" charset="0"/>
                </a:defRPr>
              </a:lvl5pPr>
              <a:lvl6pPr marL="2514600" indent="-228600" eaLnBrk="0" fontAlgn="base" hangingPunct="0">
                <a:spcBef>
                  <a:spcPct val="20000"/>
                </a:spcBef>
                <a:spcAft>
                  <a:spcPct val="0"/>
                </a:spcAft>
                <a:buChar char="»"/>
                <a:defRPr sz="1400">
                  <a:solidFill>
                    <a:schemeClr val="tx1"/>
                  </a:solidFill>
                  <a:latin typeface="Arial" pitchFamily="34" charset="0"/>
                </a:defRPr>
              </a:lvl6pPr>
              <a:lvl7pPr marL="2971800" indent="-228600" eaLnBrk="0" fontAlgn="base" hangingPunct="0">
                <a:spcBef>
                  <a:spcPct val="20000"/>
                </a:spcBef>
                <a:spcAft>
                  <a:spcPct val="0"/>
                </a:spcAft>
                <a:buChar char="»"/>
                <a:defRPr sz="1400">
                  <a:solidFill>
                    <a:schemeClr val="tx1"/>
                  </a:solidFill>
                  <a:latin typeface="Arial" pitchFamily="34" charset="0"/>
                </a:defRPr>
              </a:lvl7pPr>
              <a:lvl8pPr marL="3429000" indent="-228600" eaLnBrk="0" fontAlgn="base" hangingPunct="0">
                <a:spcBef>
                  <a:spcPct val="20000"/>
                </a:spcBef>
                <a:spcAft>
                  <a:spcPct val="0"/>
                </a:spcAft>
                <a:buChar char="»"/>
                <a:defRPr sz="1400">
                  <a:solidFill>
                    <a:schemeClr val="tx1"/>
                  </a:solidFill>
                  <a:latin typeface="Arial" pitchFamily="34" charset="0"/>
                </a:defRPr>
              </a:lvl8pPr>
              <a:lvl9pPr marL="3886200" indent="-228600" eaLnBrk="0" fontAlgn="base" hangingPunct="0">
                <a:spcBef>
                  <a:spcPct val="20000"/>
                </a:spcBef>
                <a:spcAft>
                  <a:spcPct val="0"/>
                </a:spcAft>
                <a:buChar char="»"/>
                <a:defRPr sz="1400">
                  <a:solidFill>
                    <a:schemeClr val="tx1"/>
                  </a:solidFill>
                  <a:latin typeface="Arial" pitchFamily="34" charset="0"/>
                </a:defRPr>
              </a:lvl9pPr>
            </a:lstStyle>
            <a:p>
              <a:pPr>
                <a:spcBef>
                  <a:spcPct val="0"/>
                </a:spcBef>
              </a:pPr>
              <a:r>
                <a:rPr lang="en-US" altLang="en-US" sz="1400" i="1" dirty="0">
                  <a:latin typeface="Times New Roman" pitchFamily="18" charset="0"/>
                  <a:cs typeface="Times New Roman" pitchFamily="18" charset="0"/>
                </a:rPr>
                <a:t>E</a:t>
              </a:r>
              <a:r>
                <a:rPr lang="en-US" altLang="en-US" sz="1400" dirty="0">
                  <a:latin typeface="Times New Roman" pitchFamily="18" charset="0"/>
                  <a:cs typeface="Times New Roman" pitchFamily="18" charset="0"/>
                </a:rPr>
                <a:t>(</a:t>
              </a:r>
              <a:r>
                <a:rPr lang="en-US" altLang="en-US" sz="1400" i="1" dirty="0">
                  <a:latin typeface="Times New Roman" pitchFamily="18" charset="0"/>
                  <a:cs typeface="Times New Roman" pitchFamily="18" charset="0"/>
                </a:rPr>
                <a:t>u</a:t>
              </a:r>
              <a:r>
                <a:rPr lang="en-US" altLang="en-US" sz="1400" dirty="0">
                  <a:latin typeface="Times New Roman" pitchFamily="18" charset="0"/>
                  <a:cs typeface="Times New Roman" pitchFamily="18" charset="0"/>
                </a:rPr>
                <a:t>, </a:t>
              </a:r>
              <a:r>
                <a:rPr lang="en-US" altLang="en-US" sz="1400" i="1" dirty="0">
                  <a:latin typeface="Times New Roman" pitchFamily="18" charset="0"/>
                  <a:cs typeface="Times New Roman" pitchFamily="18" charset="0"/>
                </a:rPr>
                <a:t>v</a:t>
              </a:r>
              <a:r>
                <a:rPr lang="en-US" altLang="en-US" sz="1400" dirty="0">
                  <a:latin typeface="Times New Roman" pitchFamily="18" charset="0"/>
                  <a:cs typeface="Times New Roman" pitchFamily="18" charset="0"/>
                </a:rPr>
                <a:t>)</a:t>
              </a:r>
            </a:p>
          </p:txBody>
        </p:sp>
      </p:grpSp>
      <p:pic>
        <p:nvPicPr>
          <p:cNvPr id="9"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49895" y="1888617"/>
            <a:ext cx="143560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8" name="Group 17"/>
          <p:cNvGrpSpPr/>
          <p:nvPr/>
        </p:nvGrpSpPr>
        <p:grpSpPr>
          <a:xfrm>
            <a:off x="6477000" y="4011364"/>
            <a:ext cx="2514600" cy="1790295"/>
            <a:chOff x="2438400" y="4091181"/>
            <a:chExt cx="3886200" cy="2766819"/>
          </a:xfrm>
        </p:grpSpPr>
        <p:sp>
          <p:nvSpPr>
            <p:cNvPr id="11" name="Oval 11"/>
            <p:cNvSpPr>
              <a:spLocks noChangeArrowheads="1"/>
            </p:cNvSpPr>
            <p:nvPr/>
          </p:nvSpPr>
          <p:spPr bwMode="auto">
            <a:xfrm rot="20493121">
              <a:off x="2438400" y="4645025"/>
              <a:ext cx="3886200" cy="1931987"/>
            </a:xfrm>
            <a:prstGeom prst="ellipse">
              <a:avLst/>
            </a:prstGeom>
            <a:solidFill>
              <a:srgbClr val="7CF6D3"/>
            </a:solidFill>
            <a:ln w="19050">
              <a:solidFill>
                <a:schemeClr val="tx1"/>
              </a:solidFill>
              <a:round/>
              <a:headEnd/>
              <a:tailEnd/>
            </a:ln>
          </p:spPr>
          <p:txBody>
            <a:bodyPr wrap="none" anchor="ctr"/>
            <a:lstStyle>
              <a:lvl1pPr eaLnBrk="0" hangingPunct="0">
                <a:spcBef>
                  <a:spcPct val="20000"/>
                </a:spcBef>
                <a:defRPr sz="28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a:solidFill>
                    <a:schemeClr val="tx1"/>
                  </a:solidFill>
                  <a:latin typeface="Arial" pitchFamily="34" charset="0"/>
                </a:defRPr>
              </a:lvl3pPr>
              <a:lvl4pPr marL="1600200" indent="-228600" eaLnBrk="0" hangingPunct="0">
                <a:spcBef>
                  <a:spcPct val="20000"/>
                </a:spcBef>
                <a:buChar char="»"/>
                <a:defRPr sz="1600">
                  <a:solidFill>
                    <a:schemeClr val="tx1"/>
                  </a:solidFill>
                  <a:latin typeface="Arial" pitchFamily="34" charset="0"/>
                </a:defRPr>
              </a:lvl4pPr>
              <a:lvl5pPr marL="2057400" indent="-228600" eaLnBrk="0" hangingPunct="0">
                <a:spcBef>
                  <a:spcPct val="20000"/>
                </a:spcBef>
                <a:buChar char="»"/>
                <a:defRPr sz="1400">
                  <a:solidFill>
                    <a:schemeClr val="tx1"/>
                  </a:solidFill>
                  <a:latin typeface="Arial" pitchFamily="34" charset="0"/>
                </a:defRPr>
              </a:lvl5pPr>
              <a:lvl6pPr marL="2514600" indent="-228600" eaLnBrk="0" fontAlgn="base" hangingPunct="0">
                <a:spcBef>
                  <a:spcPct val="20000"/>
                </a:spcBef>
                <a:spcAft>
                  <a:spcPct val="0"/>
                </a:spcAft>
                <a:buChar char="»"/>
                <a:defRPr sz="1400">
                  <a:solidFill>
                    <a:schemeClr val="tx1"/>
                  </a:solidFill>
                  <a:latin typeface="Arial" pitchFamily="34" charset="0"/>
                </a:defRPr>
              </a:lvl6pPr>
              <a:lvl7pPr marL="2971800" indent="-228600" eaLnBrk="0" fontAlgn="base" hangingPunct="0">
                <a:spcBef>
                  <a:spcPct val="20000"/>
                </a:spcBef>
                <a:spcAft>
                  <a:spcPct val="0"/>
                </a:spcAft>
                <a:buChar char="»"/>
                <a:defRPr sz="1400">
                  <a:solidFill>
                    <a:schemeClr val="tx1"/>
                  </a:solidFill>
                  <a:latin typeface="Arial" pitchFamily="34" charset="0"/>
                </a:defRPr>
              </a:lvl7pPr>
              <a:lvl8pPr marL="3429000" indent="-228600" eaLnBrk="0" fontAlgn="base" hangingPunct="0">
                <a:spcBef>
                  <a:spcPct val="20000"/>
                </a:spcBef>
                <a:spcAft>
                  <a:spcPct val="0"/>
                </a:spcAft>
                <a:buChar char="»"/>
                <a:defRPr sz="1400">
                  <a:solidFill>
                    <a:schemeClr val="tx1"/>
                  </a:solidFill>
                  <a:latin typeface="Arial" pitchFamily="34" charset="0"/>
                </a:defRPr>
              </a:lvl8pPr>
              <a:lvl9pPr marL="3886200" indent="-228600" eaLnBrk="0" fontAlgn="base" hangingPunct="0">
                <a:spcBef>
                  <a:spcPct val="20000"/>
                </a:spcBef>
                <a:spcAft>
                  <a:spcPct val="0"/>
                </a:spcAft>
                <a:buChar char="»"/>
                <a:defRPr sz="1400">
                  <a:solidFill>
                    <a:schemeClr val="tx1"/>
                  </a:solidFill>
                  <a:latin typeface="Arial" pitchFamily="34" charset="0"/>
                </a:defRPr>
              </a:lvl9pPr>
            </a:lstStyle>
            <a:p>
              <a:pPr>
                <a:spcBef>
                  <a:spcPct val="0"/>
                </a:spcBef>
              </a:pPr>
              <a:endParaRPr lang="en-US" altLang="en-US"/>
            </a:p>
          </p:txBody>
        </p:sp>
        <p:sp>
          <p:nvSpPr>
            <p:cNvPr id="12" name="Line 12"/>
            <p:cNvSpPr>
              <a:spLocks noChangeShapeType="1"/>
            </p:cNvSpPr>
            <p:nvPr/>
          </p:nvSpPr>
          <p:spPr bwMode="auto">
            <a:xfrm rot="1280297" flipV="1">
              <a:off x="2916238" y="4368800"/>
              <a:ext cx="2976563" cy="2489200"/>
            </a:xfrm>
            <a:prstGeom prst="line">
              <a:avLst/>
            </a:prstGeom>
            <a:noFill/>
            <a:ln w="19050">
              <a:solidFill>
                <a:srgbClr val="FF3300"/>
              </a:solidFill>
              <a:round/>
              <a:headEnd/>
              <a:tailEnd type="stealth" w="med" len="lg"/>
            </a:ln>
            <a:extLst>
              <a:ext uri="{909E8E84-426E-40DD-AFC4-6F175D3DCCD1}">
                <a14:hiddenFill xmlns:a14="http://schemas.microsoft.com/office/drawing/2010/main">
                  <a:noFill/>
                </a14:hiddenFill>
              </a:ext>
            </a:extLst>
          </p:spPr>
          <p:txBody>
            <a:bodyPr/>
            <a:lstStyle/>
            <a:p>
              <a:endParaRPr lang="en-US"/>
            </a:p>
          </p:txBody>
        </p:sp>
        <p:sp>
          <p:nvSpPr>
            <p:cNvPr id="13" name="Line 13"/>
            <p:cNvSpPr>
              <a:spLocks noChangeShapeType="1"/>
            </p:cNvSpPr>
            <p:nvPr/>
          </p:nvSpPr>
          <p:spPr bwMode="auto">
            <a:xfrm rot="1280297" flipH="1" flipV="1">
              <a:off x="3771900" y="4856163"/>
              <a:ext cx="1266825" cy="1492250"/>
            </a:xfrm>
            <a:prstGeom prst="line">
              <a:avLst/>
            </a:prstGeom>
            <a:ln>
              <a:headEnd/>
              <a:tailEnd type="stealth" w="med" len="lg"/>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a:lstStyle/>
            <a:p>
              <a:endParaRPr lang="en-US"/>
            </a:p>
          </p:txBody>
        </p:sp>
        <p:sp>
          <p:nvSpPr>
            <p:cNvPr id="14" name="AutoShape 14"/>
            <p:cNvSpPr>
              <a:spLocks/>
            </p:cNvSpPr>
            <p:nvPr/>
          </p:nvSpPr>
          <p:spPr bwMode="auto">
            <a:xfrm rot="15103514">
              <a:off x="5268913" y="4621213"/>
              <a:ext cx="184150" cy="1738313"/>
            </a:xfrm>
            <a:prstGeom prst="leftBrace">
              <a:avLst>
                <a:gd name="adj1" fmla="val 78664"/>
                <a:gd name="adj2" fmla="val 49065"/>
              </a:avLst>
            </a:prstGeom>
            <a:noFill/>
            <a:ln w="9525">
              <a:solidFill>
                <a:srgbClr val="FF33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defRPr sz="28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a:solidFill>
                    <a:schemeClr val="tx1"/>
                  </a:solidFill>
                  <a:latin typeface="Arial" pitchFamily="34" charset="0"/>
                </a:defRPr>
              </a:lvl3pPr>
              <a:lvl4pPr marL="1600200" indent="-228600" eaLnBrk="0" hangingPunct="0">
                <a:spcBef>
                  <a:spcPct val="20000"/>
                </a:spcBef>
                <a:buChar char="»"/>
                <a:defRPr sz="1600">
                  <a:solidFill>
                    <a:schemeClr val="tx1"/>
                  </a:solidFill>
                  <a:latin typeface="Arial" pitchFamily="34" charset="0"/>
                </a:defRPr>
              </a:lvl4pPr>
              <a:lvl5pPr marL="2057400" indent="-228600" eaLnBrk="0" hangingPunct="0">
                <a:spcBef>
                  <a:spcPct val="20000"/>
                </a:spcBef>
                <a:buChar char="»"/>
                <a:defRPr sz="1400">
                  <a:solidFill>
                    <a:schemeClr val="tx1"/>
                  </a:solidFill>
                  <a:latin typeface="Arial" pitchFamily="34" charset="0"/>
                </a:defRPr>
              </a:lvl5pPr>
              <a:lvl6pPr marL="2514600" indent="-228600" eaLnBrk="0" fontAlgn="base" hangingPunct="0">
                <a:spcBef>
                  <a:spcPct val="20000"/>
                </a:spcBef>
                <a:spcAft>
                  <a:spcPct val="0"/>
                </a:spcAft>
                <a:buChar char="»"/>
                <a:defRPr sz="1400">
                  <a:solidFill>
                    <a:schemeClr val="tx1"/>
                  </a:solidFill>
                  <a:latin typeface="Arial" pitchFamily="34" charset="0"/>
                </a:defRPr>
              </a:lvl6pPr>
              <a:lvl7pPr marL="2971800" indent="-228600" eaLnBrk="0" fontAlgn="base" hangingPunct="0">
                <a:spcBef>
                  <a:spcPct val="20000"/>
                </a:spcBef>
                <a:spcAft>
                  <a:spcPct val="0"/>
                </a:spcAft>
                <a:buChar char="»"/>
                <a:defRPr sz="1400">
                  <a:solidFill>
                    <a:schemeClr val="tx1"/>
                  </a:solidFill>
                  <a:latin typeface="Arial" pitchFamily="34" charset="0"/>
                </a:defRPr>
              </a:lvl7pPr>
              <a:lvl8pPr marL="3429000" indent="-228600" eaLnBrk="0" fontAlgn="base" hangingPunct="0">
                <a:spcBef>
                  <a:spcPct val="20000"/>
                </a:spcBef>
                <a:spcAft>
                  <a:spcPct val="0"/>
                </a:spcAft>
                <a:buChar char="»"/>
                <a:defRPr sz="1400">
                  <a:solidFill>
                    <a:schemeClr val="tx1"/>
                  </a:solidFill>
                  <a:latin typeface="Arial" pitchFamily="34" charset="0"/>
                </a:defRPr>
              </a:lvl8pPr>
              <a:lvl9pPr marL="3886200" indent="-228600" eaLnBrk="0" fontAlgn="base" hangingPunct="0">
                <a:spcBef>
                  <a:spcPct val="20000"/>
                </a:spcBef>
                <a:spcAft>
                  <a:spcPct val="0"/>
                </a:spcAft>
                <a:buChar char="»"/>
                <a:defRPr sz="1400">
                  <a:solidFill>
                    <a:schemeClr val="tx1"/>
                  </a:solidFill>
                  <a:latin typeface="Arial" pitchFamily="34" charset="0"/>
                </a:defRPr>
              </a:lvl9pPr>
            </a:lstStyle>
            <a:p>
              <a:pPr>
                <a:spcBef>
                  <a:spcPct val="0"/>
                </a:spcBef>
              </a:pPr>
              <a:endParaRPr lang="en-US" altLang="en-US"/>
            </a:p>
          </p:txBody>
        </p:sp>
        <p:sp>
          <p:nvSpPr>
            <p:cNvPr id="15" name="AutoShape 15"/>
            <p:cNvSpPr>
              <a:spLocks/>
            </p:cNvSpPr>
            <p:nvPr/>
          </p:nvSpPr>
          <p:spPr bwMode="auto">
            <a:xfrm rot="20421326">
              <a:off x="3959225" y="4792663"/>
              <a:ext cx="222250" cy="814387"/>
            </a:xfrm>
            <a:prstGeom prst="leftBrace">
              <a:avLst>
                <a:gd name="adj1" fmla="val 30536"/>
                <a:gd name="adj2" fmla="val 49065"/>
              </a:avLst>
            </a:prstGeom>
            <a:ln>
              <a:headEnd/>
              <a:tailEnd/>
            </a:ln>
            <a:extLst>
              <a:ext uri="{909E8E84-426E-40DD-AFC4-6F175D3DCCD1}">
                <a14:hiddenFill xmlns:a14="http://schemas.microsoft.com/office/drawing/2010/main">
                  <a:solidFill>
                    <a:srgbClr val="FFFFFF"/>
                  </a:solidFill>
                </a14:hiddenFill>
              </a:ext>
            </a:extLst>
          </p:spPr>
          <p:style>
            <a:lnRef idx="1">
              <a:schemeClr val="accent1"/>
            </a:lnRef>
            <a:fillRef idx="0">
              <a:schemeClr val="accent1"/>
            </a:fillRef>
            <a:effectRef idx="0">
              <a:schemeClr val="accent1"/>
            </a:effectRef>
            <a:fontRef idx="minor">
              <a:schemeClr val="tx1"/>
            </a:fontRef>
          </p:style>
          <p:txBody>
            <a:bodyPr wrap="none" anchor="ctr"/>
            <a:lstStyle>
              <a:lvl1pPr eaLnBrk="0" hangingPunct="0">
                <a:spcBef>
                  <a:spcPct val="20000"/>
                </a:spcBef>
                <a:defRPr sz="28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a:solidFill>
                    <a:schemeClr val="tx1"/>
                  </a:solidFill>
                  <a:latin typeface="Arial" pitchFamily="34" charset="0"/>
                </a:defRPr>
              </a:lvl3pPr>
              <a:lvl4pPr marL="1600200" indent="-228600" eaLnBrk="0" hangingPunct="0">
                <a:spcBef>
                  <a:spcPct val="20000"/>
                </a:spcBef>
                <a:buChar char="»"/>
                <a:defRPr sz="1600">
                  <a:solidFill>
                    <a:schemeClr val="tx1"/>
                  </a:solidFill>
                  <a:latin typeface="Arial" pitchFamily="34" charset="0"/>
                </a:defRPr>
              </a:lvl4pPr>
              <a:lvl5pPr marL="2057400" indent="-228600" eaLnBrk="0" hangingPunct="0">
                <a:spcBef>
                  <a:spcPct val="20000"/>
                </a:spcBef>
                <a:buChar char="»"/>
                <a:defRPr sz="1400">
                  <a:solidFill>
                    <a:schemeClr val="tx1"/>
                  </a:solidFill>
                  <a:latin typeface="Arial" pitchFamily="34" charset="0"/>
                </a:defRPr>
              </a:lvl5pPr>
              <a:lvl6pPr marL="2514600" indent="-228600" eaLnBrk="0" fontAlgn="base" hangingPunct="0">
                <a:spcBef>
                  <a:spcPct val="20000"/>
                </a:spcBef>
                <a:spcAft>
                  <a:spcPct val="0"/>
                </a:spcAft>
                <a:buChar char="»"/>
                <a:defRPr sz="1400">
                  <a:solidFill>
                    <a:schemeClr val="tx1"/>
                  </a:solidFill>
                  <a:latin typeface="Arial" pitchFamily="34" charset="0"/>
                </a:defRPr>
              </a:lvl6pPr>
              <a:lvl7pPr marL="2971800" indent="-228600" eaLnBrk="0" fontAlgn="base" hangingPunct="0">
                <a:spcBef>
                  <a:spcPct val="20000"/>
                </a:spcBef>
                <a:spcAft>
                  <a:spcPct val="0"/>
                </a:spcAft>
                <a:buChar char="»"/>
                <a:defRPr sz="1400">
                  <a:solidFill>
                    <a:schemeClr val="tx1"/>
                  </a:solidFill>
                  <a:latin typeface="Arial" pitchFamily="34" charset="0"/>
                </a:defRPr>
              </a:lvl7pPr>
              <a:lvl8pPr marL="3429000" indent="-228600" eaLnBrk="0" fontAlgn="base" hangingPunct="0">
                <a:spcBef>
                  <a:spcPct val="20000"/>
                </a:spcBef>
                <a:spcAft>
                  <a:spcPct val="0"/>
                </a:spcAft>
                <a:buChar char="»"/>
                <a:defRPr sz="1400">
                  <a:solidFill>
                    <a:schemeClr val="tx1"/>
                  </a:solidFill>
                  <a:latin typeface="Arial" pitchFamily="34" charset="0"/>
                </a:defRPr>
              </a:lvl8pPr>
              <a:lvl9pPr marL="3886200" indent="-228600" eaLnBrk="0" fontAlgn="base" hangingPunct="0">
                <a:spcBef>
                  <a:spcPct val="20000"/>
                </a:spcBef>
                <a:spcAft>
                  <a:spcPct val="0"/>
                </a:spcAft>
                <a:buChar char="»"/>
                <a:defRPr sz="1400">
                  <a:solidFill>
                    <a:schemeClr val="tx1"/>
                  </a:solidFill>
                  <a:latin typeface="Arial" pitchFamily="34" charset="0"/>
                </a:defRPr>
              </a:lvl9pPr>
            </a:lstStyle>
            <a:p>
              <a:pPr>
                <a:spcBef>
                  <a:spcPct val="0"/>
                </a:spcBef>
              </a:pPr>
              <a:endParaRPr lang="en-US" altLang="en-US"/>
            </a:p>
          </p:txBody>
        </p:sp>
        <p:sp>
          <p:nvSpPr>
            <p:cNvPr id="16" name="Rectangle 16"/>
            <p:cNvSpPr>
              <a:spLocks noChangeArrowheads="1"/>
            </p:cNvSpPr>
            <p:nvPr/>
          </p:nvSpPr>
          <p:spPr bwMode="auto">
            <a:xfrm>
              <a:off x="2570019" y="4091181"/>
              <a:ext cx="1752600" cy="618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defRPr sz="28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a:solidFill>
                    <a:schemeClr val="tx1"/>
                  </a:solidFill>
                  <a:latin typeface="Arial" pitchFamily="34" charset="0"/>
                </a:defRPr>
              </a:lvl3pPr>
              <a:lvl4pPr marL="1600200" indent="-228600" eaLnBrk="0" hangingPunct="0">
                <a:spcBef>
                  <a:spcPct val="20000"/>
                </a:spcBef>
                <a:buChar char="»"/>
                <a:defRPr sz="1600">
                  <a:solidFill>
                    <a:schemeClr val="tx1"/>
                  </a:solidFill>
                  <a:latin typeface="Arial" pitchFamily="34" charset="0"/>
                </a:defRPr>
              </a:lvl4pPr>
              <a:lvl5pPr marL="2057400" indent="-228600" eaLnBrk="0" hangingPunct="0">
                <a:spcBef>
                  <a:spcPct val="20000"/>
                </a:spcBef>
                <a:buChar char="»"/>
                <a:defRPr sz="1400">
                  <a:solidFill>
                    <a:schemeClr val="tx1"/>
                  </a:solidFill>
                  <a:latin typeface="Arial" pitchFamily="34" charset="0"/>
                </a:defRPr>
              </a:lvl5pPr>
              <a:lvl6pPr marL="2514600" indent="-228600" eaLnBrk="0" fontAlgn="base" hangingPunct="0">
                <a:spcBef>
                  <a:spcPct val="20000"/>
                </a:spcBef>
                <a:spcAft>
                  <a:spcPct val="0"/>
                </a:spcAft>
                <a:buChar char="»"/>
                <a:defRPr sz="1400">
                  <a:solidFill>
                    <a:schemeClr val="tx1"/>
                  </a:solidFill>
                  <a:latin typeface="Arial" pitchFamily="34" charset="0"/>
                </a:defRPr>
              </a:lvl6pPr>
              <a:lvl7pPr marL="2971800" indent="-228600" eaLnBrk="0" fontAlgn="base" hangingPunct="0">
                <a:spcBef>
                  <a:spcPct val="20000"/>
                </a:spcBef>
                <a:spcAft>
                  <a:spcPct val="0"/>
                </a:spcAft>
                <a:buChar char="»"/>
                <a:defRPr sz="1400">
                  <a:solidFill>
                    <a:schemeClr val="tx1"/>
                  </a:solidFill>
                  <a:latin typeface="Arial" pitchFamily="34" charset="0"/>
                </a:defRPr>
              </a:lvl7pPr>
              <a:lvl8pPr marL="3429000" indent="-228600" eaLnBrk="0" fontAlgn="base" hangingPunct="0">
                <a:spcBef>
                  <a:spcPct val="20000"/>
                </a:spcBef>
                <a:spcAft>
                  <a:spcPct val="0"/>
                </a:spcAft>
                <a:buChar char="»"/>
                <a:defRPr sz="1400">
                  <a:solidFill>
                    <a:schemeClr val="tx1"/>
                  </a:solidFill>
                  <a:latin typeface="Arial" pitchFamily="34" charset="0"/>
                </a:defRPr>
              </a:lvl8pPr>
              <a:lvl9pPr marL="3886200" indent="-228600" eaLnBrk="0" fontAlgn="base" hangingPunct="0">
                <a:spcBef>
                  <a:spcPct val="20000"/>
                </a:spcBef>
                <a:spcAft>
                  <a:spcPct val="0"/>
                </a:spcAft>
                <a:buChar char="»"/>
                <a:defRPr sz="1400">
                  <a:solidFill>
                    <a:schemeClr val="tx1"/>
                  </a:solidFill>
                  <a:latin typeface="Arial" pitchFamily="34" charset="0"/>
                </a:defRPr>
              </a:lvl9pPr>
            </a:lstStyle>
            <a:p>
              <a:pPr algn="ctr" eaLnBrk="1" hangingPunct="1">
                <a:spcBef>
                  <a:spcPct val="0"/>
                </a:spcBef>
              </a:pPr>
              <a:r>
                <a:rPr lang="en-US" altLang="en-US" sz="2000" dirty="0">
                  <a:solidFill>
                    <a:srgbClr val="0033CC"/>
                  </a:solidFill>
                  <a:latin typeface="Times New Roman" pitchFamily="18" charset="0"/>
                  <a:cs typeface="Times New Roman" pitchFamily="18" charset="0"/>
                  <a:sym typeface="Symbol" pitchFamily="18" charset="2"/>
                </a:rPr>
                <a:t>(</a:t>
              </a:r>
              <a:r>
                <a:rPr lang="ru-RU" altLang="en-US" sz="2000" dirty="0">
                  <a:solidFill>
                    <a:srgbClr val="0033CC"/>
                  </a:solidFill>
                  <a:latin typeface="Times New Roman" pitchFamily="18" charset="0"/>
                  <a:cs typeface="Times New Roman" pitchFamily="18" charset="0"/>
                  <a:sym typeface="Symbol" pitchFamily="18" charset="2"/>
                </a:rPr>
                <a:t></a:t>
              </a:r>
              <a:r>
                <a:rPr lang="en-US" altLang="en-US" sz="2000" baseline="-25000" dirty="0">
                  <a:solidFill>
                    <a:srgbClr val="0033CC"/>
                  </a:solidFill>
                  <a:latin typeface="Times New Roman" pitchFamily="18" charset="0"/>
                  <a:cs typeface="Times New Roman" pitchFamily="18" charset="0"/>
                  <a:sym typeface="Symbol" pitchFamily="18" charset="2"/>
                </a:rPr>
                <a:t>max</a:t>
              </a:r>
              <a:r>
                <a:rPr lang="en-US" altLang="en-US" sz="2000" dirty="0">
                  <a:solidFill>
                    <a:srgbClr val="0033CC"/>
                  </a:solidFill>
                  <a:latin typeface="Times New Roman" pitchFamily="18" charset="0"/>
                  <a:cs typeface="Times New Roman" pitchFamily="18" charset="0"/>
                  <a:sym typeface="Symbol" pitchFamily="18" charset="2"/>
                </a:rPr>
                <a:t>)</a:t>
              </a:r>
              <a:r>
                <a:rPr lang="en-US" altLang="en-US" sz="2000" baseline="30000" dirty="0">
                  <a:solidFill>
                    <a:srgbClr val="0033CC"/>
                  </a:solidFill>
                  <a:latin typeface="Times New Roman" pitchFamily="18" charset="0"/>
                  <a:cs typeface="Times New Roman" pitchFamily="18" charset="0"/>
                  <a:sym typeface="Symbol" pitchFamily="18" charset="2"/>
                </a:rPr>
                <a:t>-1/2</a:t>
              </a:r>
              <a:endParaRPr lang="ru-RU" altLang="en-US" sz="2000" baseline="30000" dirty="0">
                <a:solidFill>
                  <a:srgbClr val="0033CC"/>
                </a:solidFill>
                <a:latin typeface="Times New Roman" pitchFamily="18" charset="0"/>
                <a:cs typeface="Times New Roman" pitchFamily="18" charset="0"/>
                <a:sym typeface="Symbol" pitchFamily="18" charset="2"/>
              </a:endParaRPr>
            </a:p>
          </p:txBody>
        </p:sp>
        <p:sp>
          <p:nvSpPr>
            <p:cNvPr id="17" name="Rectangle 17"/>
            <p:cNvSpPr>
              <a:spLocks noChangeArrowheads="1"/>
            </p:cNvSpPr>
            <p:nvPr/>
          </p:nvSpPr>
          <p:spPr bwMode="auto">
            <a:xfrm>
              <a:off x="4420676" y="4581504"/>
              <a:ext cx="1752600" cy="618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defRPr sz="28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a:solidFill>
                    <a:schemeClr val="tx1"/>
                  </a:solidFill>
                  <a:latin typeface="Arial" pitchFamily="34" charset="0"/>
                </a:defRPr>
              </a:lvl3pPr>
              <a:lvl4pPr marL="1600200" indent="-228600" eaLnBrk="0" hangingPunct="0">
                <a:spcBef>
                  <a:spcPct val="20000"/>
                </a:spcBef>
                <a:buChar char="»"/>
                <a:defRPr sz="1600">
                  <a:solidFill>
                    <a:schemeClr val="tx1"/>
                  </a:solidFill>
                  <a:latin typeface="Arial" pitchFamily="34" charset="0"/>
                </a:defRPr>
              </a:lvl4pPr>
              <a:lvl5pPr marL="2057400" indent="-228600" eaLnBrk="0" hangingPunct="0">
                <a:spcBef>
                  <a:spcPct val="20000"/>
                </a:spcBef>
                <a:buChar char="»"/>
                <a:defRPr sz="1400">
                  <a:solidFill>
                    <a:schemeClr val="tx1"/>
                  </a:solidFill>
                  <a:latin typeface="Arial" pitchFamily="34" charset="0"/>
                </a:defRPr>
              </a:lvl5pPr>
              <a:lvl6pPr marL="2514600" indent="-228600" eaLnBrk="0" fontAlgn="base" hangingPunct="0">
                <a:spcBef>
                  <a:spcPct val="20000"/>
                </a:spcBef>
                <a:spcAft>
                  <a:spcPct val="0"/>
                </a:spcAft>
                <a:buChar char="»"/>
                <a:defRPr sz="1400">
                  <a:solidFill>
                    <a:schemeClr val="tx1"/>
                  </a:solidFill>
                  <a:latin typeface="Arial" pitchFamily="34" charset="0"/>
                </a:defRPr>
              </a:lvl6pPr>
              <a:lvl7pPr marL="2971800" indent="-228600" eaLnBrk="0" fontAlgn="base" hangingPunct="0">
                <a:spcBef>
                  <a:spcPct val="20000"/>
                </a:spcBef>
                <a:spcAft>
                  <a:spcPct val="0"/>
                </a:spcAft>
                <a:buChar char="»"/>
                <a:defRPr sz="1400">
                  <a:solidFill>
                    <a:schemeClr val="tx1"/>
                  </a:solidFill>
                  <a:latin typeface="Arial" pitchFamily="34" charset="0"/>
                </a:defRPr>
              </a:lvl7pPr>
              <a:lvl8pPr marL="3429000" indent="-228600" eaLnBrk="0" fontAlgn="base" hangingPunct="0">
                <a:spcBef>
                  <a:spcPct val="20000"/>
                </a:spcBef>
                <a:spcAft>
                  <a:spcPct val="0"/>
                </a:spcAft>
                <a:buChar char="»"/>
                <a:defRPr sz="1400">
                  <a:solidFill>
                    <a:schemeClr val="tx1"/>
                  </a:solidFill>
                  <a:latin typeface="Arial" pitchFamily="34" charset="0"/>
                </a:defRPr>
              </a:lvl8pPr>
              <a:lvl9pPr marL="3886200" indent="-228600" eaLnBrk="0" fontAlgn="base" hangingPunct="0">
                <a:spcBef>
                  <a:spcPct val="20000"/>
                </a:spcBef>
                <a:spcAft>
                  <a:spcPct val="0"/>
                </a:spcAft>
                <a:buChar char="»"/>
                <a:defRPr sz="1400">
                  <a:solidFill>
                    <a:schemeClr val="tx1"/>
                  </a:solidFill>
                  <a:latin typeface="Arial" pitchFamily="34" charset="0"/>
                </a:defRPr>
              </a:lvl9pPr>
            </a:lstStyle>
            <a:p>
              <a:pPr algn="ctr" eaLnBrk="1" hangingPunct="1">
                <a:spcBef>
                  <a:spcPct val="0"/>
                </a:spcBef>
              </a:pPr>
              <a:r>
                <a:rPr lang="en-US" altLang="en-US" sz="2000" dirty="0">
                  <a:solidFill>
                    <a:srgbClr val="FF3300"/>
                  </a:solidFill>
                  <a:latin typeface="Times New Roman" pitchFamily="18" charset="0"/>
                  <a:cs typeface="Times New Roman" pitchFamily="18" charset="0"/>
                  <a:sym typeface="Symbol" pitchFamily="18" charset="2"/>
                </a:rPr>
                <a:t>(</a:t>
              </a:r>
              <a:r>
                <a:rPr lang="ru-RU" altLang="en-US" sz="2000" dirty="0">
                  <a:solidFill>
                    <a:srgbClr val="FF3300"/>
                  </a:solidFill>
                  <a:latin typeface="Times New Roman" pitchFamily="18" charset="0"/>
                  <a:cs typeface="Times New Roman" pitchFamily="18" charset="0"/>
                  <a:sym typeface="Symbol" pitchFamily="18" charset="2"/>
                </a:rPr>
                <a:t></a:t>
              </a:r>
              <a:r>
                <a:rPr lang="en-US" altLang="en-US" sz="2000" baseline="-25000" dirty="0">
                  <a:solidFill>
                    <a:srgbClr val="FF3300"/>
                  </a:solidFill>
                  <a:latin typeface="Times New Roman" pitchFamily="18" charset="0"/>
                  <a:cs typeface="Times New Roman" pitchFamily="18" charset="0"/>
                  <a:sym typeface="Symbol" pitchFamily="18" charset="2"/>
                </a:rPr>
                <a:t>min</a:t>
              </a:r>
              <a:r>
                <a:rPr lang="en-US" altLang="en-US" sz="2000" dirty="0">
                  <a:solidFill>
                    <a:srgbClr val="FF3300"/>
                  </a:solidFill>
                  <a:latin typeface="Times New Roman" pitchFamily="18" charset="0"/>
                  <a:cs typeface="Times New Roman" pitchFamily="18" charset="0"/>
                  <a:sym typeface="Symbol" pitchFamily="18" charset="2"/>
                </a:rPr>
                <a:t>)</a:t>
              </a:r>
              <a:r>
                <a:rPr lang="en-US" altLang="en-US" sz="2000" baseline="30000" dirty="0">
                  <a:solidFill>
                    <a:srgbClr val="FF3300"/>
                  </a:solidFill>
                  <a:latin typeface="Times New Roman" pitchFamily="18" charset="0"/>
                  <a:cs typeface="Times New Roman" pitchFamily="18" charset="0"/>
                  <a:sym typeface="Symbol" pitchFamily="18" charset="2"/>
                </a:rPr>
                <a:t>-1/2</a:t>
              </a:r>
              <a:endParaRPr lang="ru-RU" altLang="en-US" sz="2000" baseline="30000" dirty="0">
                <a:solidFill>
                  <a:srgbClr val="FF3300"/>
                </a:solidFill>
                <a:latin typeface="Times New Roman" pitchFamily="18" charset="0"/>
                <a:cs typeface="Times New Roman" pitchFamily="18" charset="0"/>
                <a:sym typeface="Symbol" pitchFamily="18" charset="2"/>
              </a:endParaRPr>
            </a:p>
          </p:txBody>
        </p:sp>
      </p:grpSp>
      <p:graphicFrame>
        <p:nvGraphicFramePr>
          <p:cNvPr id="19" name="Object 2"/>
          <p:cNvGraphicFramePr>
            <a:graphicFrameLocks noChangeAspect="1"/>
          </p:cNvGraphicFramePr>
          <p:nvPr>
            <p:extLst>
              <p:ext uri="{D42A27DB-BD31-4B8C-83A1-F6EECF244321}">
                <p14:modId xmlns:p14="http://schemas.microsoft.com/office/powerpoint/2010/main" val="667600110"/>
              </p:ext>
            </p:extLst>
          </p:nvPr>
        </p:nvGraphicFramePr>
        <p:xfrm>
          <a:off x="1635159" y="5554662"/>
          <a:ext cx="4495800" cy="1303338"/>
        </p:xfrm>
        <a:graphic>
          <a:graphicData uri="http://schemas.openxmlformats.org/presentationml/2006/ole">
            <mc:AlternateContent xmlns:mc="http://schemas.openxmlformats.org/markup-compatibility/2006">
              <mc:Choice xmlns:v="urn:schemas-microsoft-com:vml" Requires="v">
                <p:oleObj spid="_x0000_s65558" name="Equation" r:id="rId5" imgW="1752600" imgH="508000" progId="Equation.3">
                  <p:embed/>
                </p:oleObj>
              </mc:Choice>
              <mc:Fallback>
                <p:oleObj name="Equation" r:id="rId5" imgW="1752600" imgH="508000" progId="Equation.3">
                  <p:embed/>
                  <p:pic>
                    <p:nvPicPr>
                      <p:cNvPr id="197638"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35159" y="5554662"/>
                        <a:ext cx="4495800" cy="1303338"/>
                      </a:xfrm>
                      <a:prstGeom prst="rect">
                        <a:avLst/>
                      </a:prstGeom>
                      <a:noFill/>
                      <a:ln>
                        <a:noFill/>
                      </a:ln>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TextBox 5"/>
          <p:cNvSpPr txBox="1"/>
          <p:nvPr/>
        </p:nvSpPr>
        <p:spPr>
          <a:xfrm>
            <a:off x="8146560" y="6550223"/>
            <a:ext cx="1047584" cy="307777"/>
          </a:xfrm>
          <a:prstGeom prst="rect">
            <a:avLst/>
          </a:prstGeom>
          <a:noFill/>
        </p:spPr>
        <p:txBody>
          <a:bodyPr wrap="square" rtlCol="0">
            <a:spAutoFit/>
          </a:bodyPr>
          <a:lstStyle/>
          <a:p>
            <a:r>
              <a:rPr lang="en-US" sz="1400" dirty="0">
                <a:solidFill>
                  <a:schemeClr val="bg1">
                    <a:lumMod val="65000"/>
                  </a:schemeClr>
                </a:solidFill>
                <a:latin typeface="+mn-lt"/>
                <a:cs typeface="Calibri" panose="020F0502020204030204" pitchFamily="34" charset="0"/>
              </a:rPr>
              <a:t>James Hays</a:t>
            </a:r>
          </a:p>
        </p:txBody>
      </p:sp>
    </p:spTree>
    <p:extLst>
      <p:ext uri="{BB962C8B-B14F-4D97-AF65-F5344CB8AC3E}">
        <p14:creationId xmlns:p14="http://schemas.microsoft.com/office/powerpoint/2010/main" val="824459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500"/>
                                        <p:tgtEl>
                                          <p:spTgt spid="3">
                                            <p:txEl>
                                              <p:pRg st="2" end="2"/>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3">
                                            <p:txEl>
                                              <p:pRg st="3" end="3"/>
                                            </p:txEl>
                                          </p:spTgt>
                                        </p:tgtEl>
                                        <p:attrNameLst>
                                          <p:attrName>style.visibility</p:attrName>
                                        </p:attrNameLst>
                                      </p:cBhvr>
                                      <p:to>
                                        <p:strVal val="visible"/>
                                      </p:to>
                                    </p:set>
                                    <p:animEffect transition="in" filter="fade">
                                      <p:cBhvr>
                                        <p:cTn id="3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Trace / determinant and eigenvalues</a:t>
            </a:r>
          </a:p>
        </p:txBody>
      </p:sp>
      <p:sp>
        <p:nvSpPr>
          <p:cNvPr id="3" name="Content Placeholder 2"/>
          <p:cNvSpPr>
            <a:spLocks noGrp="1"/>
          </p:cNvSpPr>
          <p:nvPr>
            <p:ph idx="1"/>
          </p:nvPr>
        </p:nvSpPr>
        <p:spPr/>
        <p:txBody>
          <a:bodyPr/>
          <a:lstStyle/>
          <a:p>
            <a:r>
              <a:rPr lang="en-US" dirty="0"/>
              <a:t>Given n x n matrix A with eigenvalues λ</a:t>
            </a:r>
            <a:r>
              <a:rPr lang="en-US" baseline="-25000" dirty="0"/>
              <a:t>1…n</a:t>
            </a:r>
          </a:p>
          <a:p>
            <a:endParaRPr lang="en-US" baseline="-25000" dirty="0"/>
          </a:p>
          <a:p>
            <a:endParaRPr lang="en-US" baseline="-25000" dirty="0"/>
          </a:p>
          <a:p>
            <a:endParaRPr lang="en-US" baseline="-25000" dirty="0"/>
          </a:p>
          <a:p>
            <a:endParaRPr lang="en-US" baseline="-25000" dirty="0"/>
          </a:p>
          <a:p>
            <a:endParaRPr lang="en-US" baseline="-25000" dirty="0"/>
          </a:p>
          <a:p>
            <a:endParaRPr lang="en-US" baseline="-25000" dirty="0"/>
          </a:p>
          <a:p>
            <a:endParaRPr lang="en-US" baseline="-25000" dirty="0"/>
          </a:p>
          <a:p>
            <a:endParaRPr lang="en-US" baseline="-25000" dirty="0"/>
          </a:p>
          <a:p>
            <a:r>
              <a:rPr lang="en-US" dirty="0"/>
              <a:t>R = λ</a:t>
            </a:r>
            <a:r>
              <a:rPr lang="en-US" baseline="-25000" dirty="0"/>
              <a:t>1</a:t>
            </a:r>
            <a:r>
              <a:rPr lang="en-US" dirty="0"/>
              <a:t>λ</a:t>
            </a:r>
            <a:r>
              <a:rPr lang="en-US" baseline="-25000" dirty="0"/>
              <a:t>2</a:t>
            </a:r>
            <a:r>
              <a:rPr lang="en-US" dirty="0"/>
              <a:t> – </a:t>
            </a:r>
            <a:r>
              <a:rPr lang="el-GR" dirty="0"/>
              <a:t>α</a:t>
            </a:r>
            <a:r>
              <a:rPr lang="en-US" dirty="0"/>
              <a:t>(λ</a:t>
            </a:r>
            <a:r>
              <a:rPr lang="en-US" baseline="-25000" dirty="0"/>
              <a:t>1</a:t>
            </a:r>
            <a:r>
              <a:rPr lang="en-US" dirty="0"/>
              <a:t>+λ</a:t>
            </a:r>
            <a:r>
              <a:rPr lang="en-US" baseline="-25000" dirty="0"/>
              <a:t>2</a:t>
            </a:r>
            <a:r>
              <a:rPr lang="en-US" dirty="0"/>
              <a:t>)</a:t>
            </a:r>
            <a:r>
              <a:rPr lang="en-US" baseline="30000" dirty="0"/>
              <a:t>2 </a:t>
            </a:r>
            <a:r>
              <a:rPr lang="en-US" dirty="0"/>
              <a:t>= </a:t>
            </a:r>
            <a:r>
              <a:rPr lang="en-US" dirty="0" err="1"/>
              <a:t>det</a:t>
            </a:r>
            <a:r>
              <a:rPr lang="en-US" dirty="0"/>
              <a:t>(M) – </a:t>
            </a:r>
            <a:r>
              <a:rPr lang="el-GR" dirty="0"/>
              <a:t>α</a:t>
            </a:r>
            <a:r>
              <a:rPr lang="en-US" dirty="0"/>
              <a:t>trace(M)</a:t>
            </a:r>
            <a:r>
              <a:rPr lang="en-US" baseline="30000" dirty="0"/>
              <a:t>2</a:t>
            </a:r>
          </a:p>
        </p:txBody>
      </p:sp>
      <p:pic>
        <p:nvPicPr>
          <p:cNvPr id="4" name="Picture 3"/>
          <p:cNvPicPr>
            <a:picLocks noChangeAspect="1"/>
          </p:cNvPicPr>
          <p:nvPr/>
        </p:nvPicPr>
        <p:blipFill>
          <a:blip r:embed="rId2"/>
          <a:stretch>
            <a:fillRect/>
          </a:stretch>
        </p:blipFill>
        <p:spPr>
          <a:xfrm>
            <a:off x="1319212" y="1676400"/>
            <a:ext cx="6505575" cy="1085850"/>
          </a:xfrm>
          <a:prstGeom prst="rect">
            <a:avLst/>
          </a:prstGeom>
        </p:spPr>
      </p:pic>
      <p:pic>
        <p:nvPicPr>
          <p:cNvPr id="5" name="Picture 4"/>
          <p:cNvPicPr>
            <a:picLocks noChangeAspect="1"/>
          </p:cNvPicPr>
          <p:nvPr/>
        </p:nvPicPr>
        <p:blipFill>
          <a:blip r:embed="rId3"/>
          <a:stretch>
            <a:fillRect/>
          </a:stretch>
        </p:blipFill>
        <p:spPr>
          <a:xfrm>
            <a:off x="2452686" y="3081354"/>
            <a:ext cx="4238625" cy="942975"/>
          </a:xfrm>
          <a:prstGeom prst="rect">
            <a:avLst/>
          </a:prstGeom>
        </p:spPr>
      </p:pic>
    </p:spTree>
    <p:extLst>
      <p:ext uri="{BB962C8B-B14F-4D97-AF65-F5344CB8AC3E}">
        <p14:creationId xmlns:p14="http://schemas.microsoft.com/office/powerpoint/2010/main" val="41883057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45896" y="137987"/>
            <a:ext cx="7315200" cy="609600"/>
          </a:xfrm>
        </p:spPr>
        <p:txBody>
          <a:bodyPr/>
          <a:lstStyle/>
          <a:p>
            <a:r>
              <a:rPr lang="en-US" dirty="0">
                <a:latin typeface="Arial" charset="0"/>
              </a:rPr>
              <a:t>Harris Detector </a:t>
            </a:r>
            <a:r>
              <a:rPr lang="pl-PL" sz="2000" dirty="0">
                <a:latin typeface="Arial" charset="0"/>
              </a:rPr>
              <a:t>[</a:t>
            </a:r>
            <a:r>
              <a:rPr lang="pl-PL" sz="2000" dirty="0"/>
              <a:t>Harris88</a:t>
            </a:r>
            <a:r>
              <a:rPr lang="pl-PL" sz="2000" dirty="0">
                <a:latin typeface="Arial" charset="0"/>
              </a:rPr>
              <a:t>]</a:t>
            </a:r>
            <a:endParaRPr lang="en-US" sz="2000" dirty="0">
              <a:latin typeface="Arial" charset="0"/>
            </a:endParaRPr>
          </a:p>
        </p:txBody>
      </p:sp>
      <p:graphicFrame>
        <p:nvGraphicFramePr>
          <p:cNvPr id="34820" name="Object 2"/>
          <p:cNvGraphicFramePr>
            <a:graphicFrameLocks noChangeAspect="1"/>
          </p:cNvGraphicFramePr>
          <p:nvPr>
            <p:extLst>
              <p:ext uri="{D42A27DB-BD31-4B8C-83A1-F6EECF244321}">
                <p14:modId xmlns:p14="http://schemas.microsoft.com/office/powerpoint/2010/main" val="3011258447"/>
              </p:ext>
            </p:extLst>
          </p:nvPr>
        </p:nvGraphicFramePr>
        <p:xfrm>
          <a:off x="412750" y="1071563"/>
          <a:ext cx="4371975" cy="820737"/>
        </p:xfrm>
        <a:graphic>
          <a:graphicData uri="http://schemas.openxmlformats.org/presentationml/2006/ole">
            <mc:AlternateContent xmlns:mc="http://schemas.openxmlformats.org/markup-compatibility/2006">
              <mc:Choice xmlns:v="urn:schemas-microsoft-com:vml" Requires="v">
                <p:oleObj spid="_x0000_s35054" name="Equation" r:id="rId4" imgW="2705040" imgH="507960" progId="Equation.3">
                  <p:embed/>
                </p:oleObj>
              </mc:Choice>
              <mc:Fallback>
                <p:oleObj name="Equation" r:id="rId4" imgW="2705040" imgH="507960" progId="Equation.3">
                  <p:embed/>
                  <p:pic>
                    <p:nvPicPr>
                      <p:cNvPr id="0" name="Object 2"/>
                      <p:cNvPicPr>
                        <a:picLocks noChangeAspect="1" noChangeArrowheads="1"/>
                      </p:cNvPicPr>
                      <p:nvPr/>
                    </p:nvPicPr>
                    <p:blipFill>
                      <a:blip r:embed="rId5"/>
                      <a:srcRect/>
                      <a:stretch>
                        <a:fillRect/>
                      </a:stretch>
                    </p:blipFill>
                    <p:spPr bwMode="auto">
                      <a:xfrm>
                        <a:off x="412750" y="1071563"/>
                        <a:ext cx="4371975" cy="820737"/>
                      </a:xfrm>
                      <a:prstGeom prst="rect">
                        <a:avLst/>
                      </a:prstGeom>
                      <a:noFill/>
                      <a:extLst/>
                    </p:spPr>
                  </p:pic>
                </p:oleObj>
              </mc:Fallback>
            </mc:AlternateContent>
          </a:graphicData>
        </a:graphic>
      </p:graphicFrame>
      <p:sp>
        <p:nvSpPr>
          <p:cNvPr id="8201" name="Slide Number Placeholder 5"/>
          <p:cNvSpPr>
            <a:spLocks noGrp="1"/>
          </p:cNvSpPr>
          <p:nvPr>
            <p:ph type="sldNum" sz="quarter" idx="10"/>
          </p:nvPr>
        </p:nvSpPr>
        <p:spPr>
          <a:xfrm>
            <a:off x="6553200" y="6062662"/>
            <a:ext cx="2133600" cy="365125"/>
          </a:xfrm>
        </p:spPr>
        <p:txBody>
          <a:bodyPr/>
          <a:lstStyle/>
          <a:p>
            <a:pPr>
              <a:defRPr/>
            </a:pPr>
            <a:fld id="{20DF674B-0DFB-4824-88D8-0975E4120CC4}" type="slidenum">
              <a:rPr lang="de-DE" smtClean="0"/>
              <a:pPr>
                <a:defRPr/>
              </a:pPr>
              <a:t>6</a:t>
            </a:fld>
            <a:endParaRPr lang="de-DE"/>
          </a:p>
        </p:txBody>
      </p:sp>
      <p:pic>
        <p:nvPicPr>
          <p:cNvPr id="34822" name="Picture 5"/>
          <p:cNvPicPr>
            <a:picLocks noChangeAspect="1" noChangeArrowheads="1"/>
          </p:cNvPicPr>
          <p:nvPr/>
        </p:nvPicPr>
        <p:blipFill>
          <a:blip r:embed="rId6" cstate="print"/>
          <a:srcRect/>
          <a:stretch>
            <a:fillRect/>
          </a:stretch>
        </p:blipFill>
        <p:spPr bwMode="auto">
          <a:xfrm>
            <a:off x="7667625" y="939800"/>
            <a:ext cx="1079500" cy="839787"/>
          </a:xfrm>
          <a:prstGeom prst="rect">
            <a:avLst/>
          </a:prstGeom>
          <a:noFill/>
          <a:ln w="12700" cap="sq">
            <a:solidFill>
              <a:schemeClr val="tx1"/>
            </a:solidFill>
            <a:miter lim="800000"/>
            <a:headEnd type="none" w="sm" len="sm"/>
            <a:tailEnd type="none" w="sm" len="sm"/>
          </a:ln>
        </p:spPr>
      </p:pic>
      <p:sp>
        <p:nvSpPr>
          <p:cNvPr id="8203" name="Text Box 9"/>
          <p:cNvSpPr txBox="1">
            <a:spLocks noChangeArrowheads="1"/>
          </p:cNvSpPr>
          <p:nvPr/>
        </p:nvSpPr>
        <p:spPr bwMode="auto">
          <a:xfrm>
            <a:off x="4965946" y="1837709"/>
            <a:ext cx="1800225" cy="581025"/>
          </a:xfrm>
          <a:prstGeom prst="rect">
            <a:avLst/>
          </a:prstGeom>
          <a:noFill/>
          <a:ln w="12700" cap="sq">
            <a:noFill/>
            <a:miter lim="800000"/>
            <a:headEnd type="none" w="sm" len="sm"/>
            <a:tailEnd type="none" w="sm" len="sm"/>
          </a:ln>
        </p:spPr>
        <p:txBody>
          <a:bodyPr>
            <a:spAutoFit/>
          </a:bodyPr>
          <a:lstStyle/>
          <a:p>
            <a:pPr eaLnBrk="0" hangingPunct="0">
              <a:spcBef>
                <a:spcPct val="50000"/>
              </a:spcBef>
            </a:pPr>
            <a:r>
              <a:rPr lang="pl-PL" sz="1600" dirty="0"/>
              <a:t>1. Image derivatives</a:t>
            </a:r>
            <a:endParaRPr lang="en-US" sz="1600" dirty="0"/>
          </a:p>
        </p:txBody>
      </p:sp>
      <p:sp>
        <p:nvSpPr>
          <p:cNvPr id="8204" name="Text Box 10"/>
          <p:cNvSpPr txBox="1">
            <a:spLocks noChangeArrowheads="1"/>
          </p:cNvSpPr>
          <p:nvPr/>
        </p:nvSpPr>
        <p:spPr bwMode="auto">
          <a:xfrm>
            <a:off x="3673475" y="2813050"/>
            <a:ext cx="1943100" cy="581025"/>
          </a:xfrm>
          <a:prstGeom prst="rect">
            <a:avLst/>
          </a:prstGeom>
          <a:noFill/>
          <a:ln w="12700" cap="sq">
            <a:noFill/>
            <a:miter lim="800000"/>
            <a:headEnd type="none" w="sm" len="sm"/>
            <a:tailEnd type="none" w="sm" len="sm"/>
          </a:ln>
        </p:spPr>
        <p:txBody>
          <a:bodyPr>
            <a:spAutoFit/>
          </a:bodyPr>
          <a:lstStyle/>
          <a:p>
            <a:pPr eaLnBrk="0" hangingPunct="0">
              <a:spcBef>
                <a:spcPct val="50000"/>
              </a:spcBef>
            </a:pPr>
            <a:r>
              <a:rPr lang="pl-PL" sz="1600"/>
              <a:t>2. Square of derivatives</a:t>
            </a:r>
            <a:endParaRPr lang="en-US" sz="1600"/>
          </a:p>
        </p:txBody>
      </p:sp>
      <p:sp>
        <p:nvSpPr>
          <p:cNvPr id="8205" name="Text Box 11"/>
          <p:cNvSpPr txBox="1">
            <a:spLocks noChangeArrowheads="1"/>
          </p:cNvSpPr>
          <p:nvPr/>
        </p:nvSpPr>
        <p:spPr bwMode="auto">
          <a:xfrm>
            <a:off x="3636963" y="3676650"/>
            <a:ext cx="1944687" cy="581025"/>
          </a:xfrm>
          <a:prstGeom prst="rect">
            <a:avLst/>
          </a:prstGeom>
          <a:noFill/>
          <a:ln w="12700" cap="sq">
            <a:noFill/>
            <a:miter lim="800000"/>
            <a:headEnd type="none" w="sm" len="sm"/>
            <a:tailEnd type="none" w="sm" len="sm"/>
          </a:ln>
        </p:spPr>
        <p:txBody>
          <a:bodyPr>
            <a:spAutoFit/>
          </a:bodyPr>
          <a:lstStyle/>
          <a:p>
            <a:pPr eaLnBrk="0" hangingPunct="0">
              <a:spcBef>
                <a:spcPct val="50000"/>
              </a:spcBef>
            </a:pPr>
            <a:r>
              <a:rPr lang="pl-PL" sz="1600"/>
              <a:t>3. Gaussian </a:t>
            </a:r>
            <a:br>
              <a:rPr lang="pl-PL" sz="1600"/>
            </a:br>
            <a:r>
              <a:rPr lang="pl-PL" sz="1600"/>
              <a:t>    filter </a:t>
            </a:r>
            <a:r>
              <a:rPr lang="pl-PL" sz="1600" i="1"/>
              <a:t>g(</a:t>
            </a:r>
            <a:r>
              <a:rPr lang="pl-PL" sz="1600" i="1">
                <a:latin typeface="Symbol" pitchFamily="18" charset="2"/>
              </a:rPr>
              <a:t>s</a:t>
            </a:r>
            <a:r>
              <a:rPr lang="pl-PL" sz="1600" i="1" baseline="-25000"/>
              <a:t>I</a:t>
            </a:r>
            <a:r>
              <a:rPr lang="pl-PL" sz="1600" i="1"/>
              <a:t>)</a:t>
            </a:r>
            <a:endParaRPr lang="en-US" sz="1600" i="1"/>
          </a:p>
        </p:txBody>
      </p:sp>
      <p:grpSp>
        <p:nvGrpSpPr>
          <p:cNvPr id="2" name="Group 12"/>
          <p:cNvGrpSpPr>
            <a:grpSpLocks/>
          </p:cNvGrpSpPr>
          <p:nvPr/>
        </p:nvGrpSpPr>
        <p:grpSpPr bwMode="auto">
          <a:xfrm>
            <a:off x="6445250" y="1839912"/>
            <a:ext cx="2519363" cy="865188"/>
            <a:chOff x="3356" y="1638"/>
            <a:chExt cx="2041" cy="756"/>
          </a:xfrm>
        </p:grpSpPr>
        <p:pic>
          <p:nvPicPr>
            <p:cNvPr id="34846" name="Picture 13"/>
            <p:cNvPicPr>
              <a:picLocks noChangeAspect="1" noChangeArrowheads="1"/>
            </p:cNvPicPr>
            <p:nvPr/>
          </p:nvPicPr>
          <p:blipFill>
            <a:blip r:embed="rId7" cstate="print"/>
            <a:srcRect/>
            <a:stretch>
              <a:fillRect/>
            </a:stretch>
          </p:blipFill>
          <p:spPr bwMode="auto">
            <a:xfrm>
              <a:off x="3356" y="1684"/>
              <a:ext cx="907" cy="710"/>
            </a:xfrm>
            <a:prstGeom prst="rect">
              <a:avLst/>
            </a:prstGeom>
            <a:noFill/>
            <a:ln w="12700" cap="sq">
              <a:noFill/>
              <a:miter lim="800000"/>
              <a:headEnd type="none" w="sm" len="sm"/>
              <a:tailEnd type="none" w="sm" len="sm"/>
            </a:ln>
          </p:spPr>
        </p:pic>
        <p:pic>
          <p:nvPicPr>
            <p:cNvPr id="34847" name="Picture 14"/>
            <p:cNvPicPr>
              <a:picLocks noChangeAspect="1" noChangeArrowheads="1"/>
            </p:cNvPicPr>
            <p:nvPr/>
          </p:nvPicPr>
          <p:blipFill>
            <a:blip r:embed="rId8" cstate="print"/>
            <a:srcRect/>
            <a:stretch>
              <a:fillRect/>
            </a:stretch>
          </p:blipFill>
          <p:spPr bwMode="auto">
            <a:xfrm>
              <a:off x="4321" y="1684"/>
              <a:ext cx="918" cy="709"/>
            </a:xfrm>
            <a:prstGeom prst="rect">
              <a:avLst/>
            </a:prstGeom>
            <a:noFill/>
            <a:ln w="12700" cap="sq">
              <a:noFill/>
              <a:miter lim="800000"/>
              <a:headEnd type="none" w="sm" len="sm"/>
              <a:tailEnd type="none" w="sm" len="sm"/>
            </a:ln>
          </p:spPr>
        </p:pic>
        <p:sp>
          <p:nvSpPr>
            <p:cNvPr id="34848" name="Text Box 15"/>
            <p:cNvSpPr txBox="1">
              <a:spLocks noChangeArrowheads="1"/>
            </p:cNvSpPr>
            <p:nvPr/>
          </p:nvSpPr>
          <p:spPr bwMode="auto">
            <a:xfrm>
              <a:off x="4059" y="1638"/>
              <a:ext cx="363" cy="323"/>
            </a:xfrm>
            <a:prstGeom prst="rect">
              <a:avLst/>
            </a:prstGeom>
            <a:noFill/>
            <a:ln w="12700" cap="sq">
              <a:noFill/>
              <a:miter lim="800000"/>
              <a:headEnd type="none" w="sm" len="sm"/>
              <a:tailEnd type="none" w="sm" len="sm"/>
            </a:ln>
          </p:spPr>
          <p:txBody>
            <a:bodyPr>
              <a:spAutoFit/>
            </a:bodyPr>
            <a:lstStyle/>
            <a:p>
              <a:pPr eaLnBrk="0" hangingPunct="0">
                <a:spcBef>
                  <a:spcPct val="50000"/>
                </a:spcBef>
              </a:pPr>
              <a:r>
                <a:rPr lang="pl-PL" i="1">
                  <a:solidFill>
                    <a:schemeClr val="bg1"/>
                  </a:solidFill>
                </a:rPr>
                <a:t>I</a:t>
              </a:r>
              <a:r>
                <a:rPr lang="pl-PL" i="1" baseline="-25000">
                  <a:solidFill>
                    <a:schemeClr val="bg1"/>
                  </a:solidFill>
                </a:rPr>
                <a:t>x</a:t>
              </a:r>
              <a:endParaRPr lang="en-US" i="1" baseline="-25000">
                <a:solidFill>
                  <a:schemeClr val="bg1"/>
                </a:solidFill>
              </a:endParaRPr>
            </a:p>
          </p:txBody>
        </p:sp>
        <p:sp>
          <p:nvSpPr>
            <p:cNvPr id="34849" name="Text Box 16"/>
            <p:cNvSpPr txBox="1">
              <a:spLocks noChangeArrowheads="1"/>
            </p:cNvSpPr>
            <p:nvPr/>
          </p:nvSpPr>
          <p:spPr bwMode="auto">
            <a:xfrm>
              <a:off x="5034" y="1638"/>
              <a:ext cx="363" cy="323"/>
            </a:xfrm>
            <a:prstGeom prst="rect">
              <a:avLst/>
            </a:prstGeom>
            <a:noFill/>
            <a:ln w="12700" cap="sq">
              <a:noFill/>
              <a:miter lim="800000"/>
              <a:headEnd type="none" w="sm" len="sm"/>
              <a:tailEnd type="none" w="sm" len="sm"/>
            </a:ln>
          </p:spPr>
          <p:txBody>
            <a:bodyPr>
              <a:spAutoFit/>
            </a:bodyPr>
            <a:lstStyle/>
            <a:p>
              <a:pPr eaLnBrk="0" hangingPunct="0">
                <a:spcBef>
                  <a:spcPct val="50000"/>
                </a:spcBef>
              </a:pPr>
              <a:r>
                <a:rPr lang="pl-PL" i="1">
                  <a:solidFill>
                    <a:schemeClr val="bg1"/>
                  </a:solidFill>
                </a:rPr>
                <a:t>I</a:t>
              </a:r>
              <a:r>
                <a:rPr lang="pl-PL" i="1" baseline="-25000">
                  <a:solidFill>
                    <a:schemeClr val="bg1"/>
                  </a:solidFill>
                </a:rPr>
                <a:t>y</a:t>
              </a:r>
              <a:endParaRPr lang="en-US" i="1" baseline="-25000">
                <a:solidFill>
                  <a:schemeClr val="bg1"/>
                </a:solidFill>
              </a:endParaRPr>
            </a:p>
          </p:txBody>
        </p:sp>
      </p:grpSp>
      <p:pic>
        <p:nvPicPr>
          <p:cNvPr id="8207" name="Picture 17"/>
          <p:cNvPicPr>
            <a:picLocks noGrp="1" noChangeAspect="1" noChangeArrowheads="1"/>
          </p:cNvPicPr>
          <p:nvPr>
            <p:ph sz="quarter" idx="3"/>
          </p:nvPr>
        </p:nvPicPr>
        <p:blipFill>
          <a:blip r:embed="rId9" cstate="print"/>
          <a:srcRect/>
          <a:stretch>
            <a:fillRect/>
          </a:stretch>
        </p:blipFill>
        <p:spPr>
          <a:xfrm>
            <a:off x="7588250" y="2732087"/>
            <a:ext cx="1196975" cy="836613"/>
          </a:xfrm>
        </p:spPr>
      </p:pic>
      <p:pic>
        <p:nvPicPr>
          <p:cNvPr id="8208" name="Picture 18"/>
          <p:cNvPicPr>
            <a:picLocks noChangeAspect="1" noChangeArrowheads="1"/>
          </p:cNvPicPr>
          <p:nvPr/>
        </p:nvPicPr>
        <p:blipFill>
          <a:blip r:embed="rId10" cstate="print"/>
          <a:srcRect/>
          <a:stretch>
            <a:fillRect/>
          </a:stretch>
        </p:blipFill>
        <p:spPr bwMode="auto">
          <a:xfrm>
            <a:off x="5133975" y="2740025"/>
            <a:ext cx="1196975" cy="831850"/>
          </a:xfrm>
          <a:prstGeom prst="rect">
            <a:avLst/>
          </a:prstGeom>
          <a:noFill/>
          <a:ln w="12700" cap="sq">
            <a:noFill/>
            <a:miter lim="800000"/>
            <a:headEnd type="none" w="sm" len="sm"/>
            <a:tailEnd type="none" w="sm" len="sm"/>
          </a:ln>
        </p:spPr>
      </p:pic>
      <p:pic>
        <p:nvPicPr>
          <p:cNvPr id="8209" name="Picture 19"/>
          <p:cNvPicPr>
            <a:picLocks noChangeAspect="1" noChangeArrowheads="1"/>
          </p:cNvPicPr>
          <p:nvPr/>
        </p:nvPicPr>
        <p:blipFill>
          <a:blip r:embed="rId11" cstate="print"/>
          <a:srcRect/>
          <a:stretch>
            <a:fillRect/>
          </a:stretch>
        </p:blipFill>
        <p:spPr bwMode="auto">
          <a:xfrm>
            <a:off x="6365875" y="2740025"/>
            <a:ext cx="1195388" cy="830262"/>
          </a:xfrm>
          <a:prstGeom prst="rect">
            <a:avLst/>
          </a:prstGeom>
          <a:noFill/>
          <a:ln w="12700" cap="sq">
            <a:noFill/>
            <a:miter lim="800000"/>
            <a:headEnd type="none" w="sm" len="sm"/>
            <a:tailEnd type="none" w="sm" len="sm"/>
          </a:ln>
        </p:spPr>
      </p:pic>
      <p:sp>
        <p:nvSpPr>
          <p:cNvPr id="8210" name="Text Box 20"/>
          <p:cNvSpPr txBox="1">
            <a:spLocks noChangeArrowheads="1"/>
          </p:cNvSpPr>
          <p:nvPr/>
        </p:nvSpPr>
        <p:spPr bwMode="auto">
          <a:xfrm>
            <a:off x="5942013" y="2693987"/>
            <a:ext cx="466725" cy="369888"/>
          </a:xfrm>
          <a:prstGeom prst="rect">
            <a:avLst/>
          </a:prstGeom>
          <a:noFill/>
          <a:ln w="12700" cap="sq">
            <a:noFill/>
            <a:miter lim="800000"/>
            <a:headEnd type="none" w="sm" len="sm"/>
            <a:tailEnd type="none" w="sm" len="sm"/>
          </a:ln>
        </p:spPr>
        <p:txBody>
          <a:bodyPr>
            <a:spAutoFit/>
          </a:bodyPr>
          <a:lstStyle/>
          <a:p>
            <a:pPr eaLnBrk="0" hangingPunct="0">
              <a:spcBef>
                <a:spcPct val="50000"/>
              </a:spcBef>
            </a:pPr>
            <a:r>
              <a:rPr lang="pl-PL" i="1">
                <a:solidFill>
                  <a:schemeClr val="bg1"/>
                </a:solidFill>
              </a:rPr>
              <a:t>I</a:t>
            </a:r>
            <a:r>
              <a:rPr lang="pl-PL" i="1" baseline="-25000">
                <a:solidFill>
                  <a:schemeClr val="bg1"/>
                </a:solidFill>
              </a:rPr>
              <a:t>x</a:t>
            </a:r>
            <a:r>
              <a:rPr lang="pl-PL" i="1" baseline="30000">
                <a:solidFill>
                  <a:schemeClr val="bg1"/>
                </a:solidFill>
              </a:rPr>
              <a:t>2</a:t>
            </a:r>
            <a:endParaRPr lang="en-US" i="1" baseline="30000">
              <a:solidFill>
                <a:schemeClr val="bg1"/>
              </a:solidFill>
            </a:endParaRPr>
          </a:p>
        </p:txBody>
      </p:sp>
      <p:sp>
        <p:nvSpPr>
          <p:cNvPr id="8211" name="Text Box 21"/>
          <p:cNvSpPr txBox="1">
            <a:spLocks noChangeArrowheads="1"/>
          </p:cNvSpPr>
          <p:nvPr/>
        </p:nvSpPr>
        <p:spPr bwMode="auto">
          <a:xfrm>
            <a:off x="7165975" y="2668587"/>
            <a:ext cx="466725" cy="369888"/>
          </a:xfrm>
          <a:prstGeom prst="rect">
            <a:avLst/>
          </a:prstGeom>
          <a:noFill/>
          <a:ln w="12700" cap="sq">
            <a:noFill/>
            <a:miter lim="800000"/>
            <a:headEnd type="none" w="sm" len="sm"/>
            <a:tailEnd type="none" w="sm" len="sm"/>
          </a:ln>
        </p:spPr>
        <p:txBody>
          <a:bodyPr>
            <a:spAutoFit/>
          </a:bodyPr>
          <a:lstStyle/>
          <a:p>
            <a:pPr eaLnBrk="0" hangingPunct="0">
              <a:spcBef>
                <a:spcPct val="50000"/>
              </a:spcBef>
            </a:pPr>
            <a:r>
              <a:rPr lang="pl-PL" i="1">
                <a:solidFill>
                  <a:schemeClr val="bg1"/>
                </a:solidFill>
              </a:rPr>
              <a:t>I</a:t>
            </a:r>
            <a:r>
              <a:rPr lang="pl-PL" i="1" baseline="-25000">
                <a:solidFill>
                  <a:schemeClr val="bg1"/>
                </a:solidFill>
              </a:rPr>
              <a:t>y</a:t>
            </a:r>
            <a:r>
              <a:rPr lang="pl-PL" i="1" baseline="30000">
                <a:solidFill>
                  <a:schemeClr val="bg1"/>
                </a:solidFill>
              </a:rPr>
              <a:t>2</a:t>
            </a:r>
            <a:endParaRPr lang="en-US" i="1" baseline="30000">
              <a:solidFill>
                <a:schemeClr val="bg1"/>
              </a:solidFill>
            </a:endParaRPr>
          </a:p>
        </p:txBody>
      </p:sp>
      <p:sp>
        <p:nvSpPr>
          <p:cNvPr id="8212" name="Text Box 22"/>
          <p:cNvSpPr txBox="1">
            <a:spLocks noChangeArrowheads="1"/>
          </p:cNvSpPr>
          <p:nvPr/>
        </p:nvSpPr>
        <p:spPr bwMode="auto">
          <a:xfrm>
            <a:off x="8318500" y="2668587"/>
            <a:ext cx="538163" cy="369888"/>
          </a:xfrm>
          <a:prstGeom prst="rect">
            <a:avLst/>
          </a:prstGeom>
          <a:noFill/>
          <a:ln w="12700" cap="sq">
            <a:noFill/>
            <a:miter lim="800000"/>
            <a:headEnd type="none" w="sm" len="sm"/>
            <a:tailEnd type="none" w="sm" len="sm"/>
          </a:ln>
        </p:spPr>
        <p:txBody>
          <a:bodyPr>
            <a:spAutoFit/>
          </a:bodyPr>
          <a:lstStyle/>
          <a:p>
            <a:pPr eaLnBrk="0" hangingPunct="0">
              <a:spcBef>
                <a:spcPct val="50000"/>
              </a:spcBef>
            </a:pPr>
            <a:r>
              <a:rPr lang="pl-PL" i="1">
                <a:solidFill>
                  <a:schemeClr val="bg1"/>
                </a:solidFill>
              </a:rPr>
              <a:t>I</a:t>
            </a:r>
            <a:r>
              <a:rPr lang="pl-PL" i="1" baseline="-25000">
                <a:solidFill>
                  <a:schemeClr val="bg1"/>
                </a:solidFill>
              </a:rPr>
              <a:t>x</a:t>
            </a:r>
            <a:r>
              <a:rPr lang="pl-PL" i="1">
                <a:solidFill>
                  <a:schemeClr val="bg1"/>
                </a:solidFill>
              </a:rPr>
              <a:t>I</a:t>
            </a:r>
            <a:r>
              <a:rPr lang="pl-PL" i="1" baseline="-25000">
                <a:solidFill>
                  <a:schemeClr val="bg1"/>
                </a:solidFill>
              </a:rPr>
              <a:t>y</a:t>
            </a:r>
            <a:endParaRPr lang="en-US" i="1" baseline="-25000">
              <a:solidFill>
                <a:schemeClr val="bg1"/>
              </a:solidFill>
            </a:endParaRPr>
          </a:p>
        </p:txBody>
      </p:sp>
      <p:pic>
        <p:nvPicPr>
          <p:cNvPr id="8213" name="Picture 6"/>
          <p:cNvPicPr>
            <a:picLocks noChangeAspect="1" noChangeArrowheads="1"/>
          </p:cNvPicPr>
          <p:nvPr/>
        </p:nvPicPr>
        <p:blipFill>
          <a:blip r:embed="rId12" cstate="print"/>
          <a:srcRect/>
          <a:stretch>
            <a:fillRect/>
          </a:stretch>
        </p:blipFill>
        <p:spPr bwMode="auto">
          <a:xfrm>
            <a:off x="5148263" y="3640137"/>
            <a:ext cx="1182687" cy="823913"/>
          </a:xfrm>
          <a:prstGeom prst="rect">
            <a:avLst/>
          </a:prstGeom>
          <a:noFill/>
          <a:ln w="12700" cap="sq">
            <a:noFill/>
            <a:miter lim="800000"/>
            <a:headEnd type="none" w="sm" len="sm"/>
            <a:tailEnd type="none" w="sm" len="sm"/>
          </a:ln>
        </p:spPr>
      </p:pic>
      <p:pic>
        <p:nvPicPr>
          <p:cNvPr id="8214" name="Picture 7"/>
          <p:cNvPicPr>
            <a:picLocks noChangeAspect="1" noChangeArrowheads="1"/>
          </p:cNvPicPr>
          <p:nvPr/>
        </p:nvPicPr>
        <p:blipFill>
          <a:blip r:embed="rId13" cstate="print"/>
          <a:srcRect/>
          <a:stretch>
            <a:fillRect/>
          </a:stretch>
        </p:blipFill>
        <p:spPr bwMode="auto">
          <a:xfrm>
            <a:off x="6351588" y="3640137"/>
            <a:ext cx="1182687" cy="823913"/>
          </a:xfrm>
          <a:prstGeom prst="rect">
            <a:avLst/>
          </a:prstGeom>
          <a:noFill/>
          <a:ln w="12700" cap="sq">
            <a:noFill/>
            <a:miter lim="800000"/>
            <a:headEnd type="none" w="sm" len="sm"/>
            <a:tailEnd type="none" w="sm" len="sm"/>
          </a:ln>
        </p:spPr>
      </p:pic>
      <p:pic>
        <p:nvPicPr>
          <p:cNvPr id="8215" name="Picture 8"/>
          <p:cNvPicPr>
            <a:picLocks noChangeAspect="1" noChangeArrowheads="1"/>
          </p:cNvPicPr>
          <p:nvPr/>
        </p:nvPicPr>
        <p:blipFill>
          <a:blip r:embed="rId14" cstate="print"/>
          <a:srcRect/>
          <a:stretch>
            <a:fillRect/>
          </a:stretch>
        </p:blipFill>
        <p:spPr bwMode="auto">
          <a:xfrm>
            <a:off x="7597775" y="3640137"/>
            <a:ext cx="1182688" cy="814388"/>
          </a:xfrm>
          <a:prstGeom prst="rect">
            <a:avLst/>
          </a:prstGeom>
          <a:noFill/>
          <a:ln w="12700" cap="sq">
            <a:noFill/>
            <a:miter lim="800000"/>
            <a:headEnd type="none" w="sm" len="sm"/>
            <a:tailEnd type="none" w="sm" len="sm"/>
          </a:ln>
        </p:spPr>
      </p:pic>
      <p:sp>
        <p:nvSpPr>
          <p:cNvPr id="8216" name="Text Box 23"/>
          <p:cNvSpPr txBox="1">
            <a:spLocks noChangeArrowheads="1"/>
          </p:cNvSpPr>
          <p:nvPr/>
        </p:nvSpPr>
        <p:spPr bwMode="auto">
          <a:xfrm>
            <a:off x="5638800" y="3668712"/>
            <a:ext cx="922338" cy="369888"/>
          </a:xfrm>
          <a:prstGeom prst="rect">
            <a:avLst/>
          </a:prstGeom>
          <a:noFill/>
          <a:ln w="12700" cap="sq">
            <a:noFill/>
            <a:miter lim="800000"/>
            <a:headEnd type="none" w="sm" len="sm"/>
            <a:tailEnd type="none" w="sm" len="sm"/>
          </a:ln>
        </p:spPr>
        <p:txBody>
          <a:bodyPr>
            <a:spAutoFit/>
          </a:bodyPr>
          <a:lstStyle/>
          <a:p>
            <a:pPr eaLnBrk="0" hangingPunct="0">
              <a:spcBef>
                <a:spcPct val="50000"/>
              </a:spcBef>
            </a:pPr>
            <a:r>
              <a:rPr lang="pl-PL" i="1">
                <a:solidFill>
                  <a:schemeClr val="bg1"/>
                </a:solidFill>
              </a:rPr>
              <a:t>g(I</a:t>
            </a:r>
            <a:r>
              <a:rPr lang="pl-PL" i="1" baseline="-25000">
                <a:solidFill>
                  <a:schemeClr val="bg1"/>
                </a:solidFill>
              </a:rPr>
              <a:t>x</a:t>
            </a:r>
            <a:r>
              <a:rPr lang="pl-PL" i="1" baseline="30000">
                <a:solidFill>
                  <a:schemeClr val="bg1"/>
                </a:solidFill>
              </a:rPr>
              <a:t>2</a:t>
            </a:r>
            <a:r>
              <a:rPr lang="pl-PL" i="1">
                <a:solidFill>
                  <a:schemeClr val="bg1"/>
                </a:solidFill>
              </a:rPr>
              <a:t>)</a:t>
            </a:r>
            <a:endParaRPr lang="en-US" i="1">
              <a:solidFill>
                <a:schemeClr val="bg1"/>
              </a:solidFill>
            </a:endParaRPr>
          </a:p>
        </p:txBody>
      </p:sp>
      <p:sp>
        <p:nvSpPr>
          <p:cNvPr id="8217" name="Text Box 24"/>
          <p:cNvSpPr txBox="1">
            <a:spLocks noChangeArrowheads="1"/>
          </p:cNvSpPr>
          <p:nvPr/>
        </p:nvSpPr>
        <p:spPr bwMode="auto">
          <a:xfrm>
            <a:off x="6858000" y="3668712"/>
            <a:ext cx="925513" cy="369888"/>
          </a:xfrm>
          <a:prstGeom prst="rect">
            <a:avLst/>
          </a:prstGeom>
          <a:noFill/>
          <a:ln w="12700" cap="sq">
            <a:noFill/>
            <a:miter lim="800000"/>
            <a:headEnd type="none" w="sm" len="sm"/>
            <a:tailEnd type="none" w="sm" len="sm"/>
          </a:ln>
        </p:spPr>
        <p:txBody>
          <a:bodyPr>
            <a:spAutoFit/>
          </a:bodyPr>
          <a:lstStyle/>
          <a:p>
            <a:pPr eaLnBrk="0" hangingPunct="0">
              <a:spcBef>
                <a:spcPct val="50000"/>
              </a:spcBef>
            </a:pPr>
            <a:r>
              <a:rPr lang="pl-PL" i="1">
                <a:solidFill>
                  <a:schemeClr val="bg1"/>
                </a:solidFill>
              </a:rPr>
              <a:t>g(I</a:t>
            </a:r>
            <a:r>
              <a:rPr lang="pl-PL" i="1" baseline="-25000">
                <a:solidFill>
                  <a:schemeClr val="bg1"/>
                </a:solidFill>
              </a:rPr>
              <a:t>y</a:t>
            </a:r>
            <a:r>
              <a:rPr lang="pl-PL" i="1" baseline="30000">
                <a:solidFill>
                  <a:schemeClr val="bg1"/>
                </a:solidFill>
              </a:rPr>
              <a:t>2</a:t>
            </a:r>
            <a:r>
              <a:rPr lang="pl-PL" i="1">
                <a:solidFill>
                  <a:schemeClr val="bg1"/>
                </a:solidFill>
              </a:rPr>
              <a:t>)</a:t>
            </a:r>
            <a:endParaRPr lang="en-US" i="1">
              <a:solidFill>
                <a:schemeClr val="bg1"/>
              </a:solidFill>
            </a:endParaRPr>
          </a:p>
        </p:txBody>
      </p:sp>
      <p:sp>
        <p:nvSpPr>
          <p:cNvPr id="8218" name="Text Box 25"/>
          <p:cNvSpPr txBox="1">
            <a:spLocks noChangeArrowheads="1"/>
          </p:cNvSpPr>
          <p:nvPr/>
        </p:nvSpPr>
        <p:spPr bwMode="auto">
          <a:xfrm>
            <a:off x="8035925" y="3592512"/>
            <a:ext cx="925513" cy="369888"/>
          </a:xfrm>
          <a:prstGeom prst="rect">
            <a:avLst/>
          </a:prstGeom>
          <a:noFill/>
          <a:ln w="12700" cap="sq">
            <a:noFill/>
            <a:miter lim="800000"/>
            <a:headEnd type="none" w="sm" len="sm"/>
            <a:tailEnd type="none" w="sm" len="sm"/>
          </a:ln>
        </p:spPr>
        <p:txBody>
          <a:bodyPr>
            <a:spAutoFit/>
          </a:bodyPr>
          <a:lstStyle/>
          <a:p>
            <a:pPr eaLnBrk="0" hangingPunct="0">
              <a:spcBef>
                <a:spcPct val="50000"/>
              </a:spcBef>
            </a:pPr>
            <a:r>
              <a:rPr lang="pl-PL" i="1">
                <a:solidFill>
                  <a:schemeClr val="bg1"/>
                </a:solidFill>
              </a:rPr>
              <a:t>g(I</a:t>
            </a:r>
            <a:r>
              <a:rPr lang="pl-PL" i="1" baseline="-25000">
                <a:solidFill>
                  <a:schemeClr val="bg1"/>
                </a:solidFill>
              </a:rPr>
              <a:t>x</a:t>
            </a:r>
            <a:r>
              <a:rPr lang="pl-PL" i="1">
                <a:solidFill>
                  <a:schemeClr val="bg1"/>
                </a:solidFill>
              </a:rPr>
              <a:t>I</a:t>
            </a:r>
            <a:r>
              <a:rPr lang="pl-PL" i="1" baseline="-25000">
                <a:solidFill>
                  <a:schemeClr val="bg1"/>
                </a:solidFill>
              </a:rPr>
              <a:t>y</a:t>
            </a:r>
            <a:r>
              <a:rPr lang="pl-PL" i="1">
                <a:solidFill>
                  <a:schemeClr val="bg1"/>
                </a:solidFill>
              </a:rPr>
              <a:t>)</a:t>
            </a:r>
            <a:endParaRPr lang="en-US" i="1">
              <a:solidFill>
                <a:schemeClr val="bg1"/>
              </a:solidFill>
            </a:endParaRPr>
          </a:p>
        </p:txBody>
      </p:sp>
      <p:pic>
        <p:nvPicPr>
          <p:cNvPr id="8219" name="Picture 27"/>
          <p:cNvPicPr>
            <a:picLocks noChangeAspect="1" noChangeArrowheads="1"/>
          </p:cNvPicPr>
          <p:nvPr/>
        </p:nvPicPr>
        <p:blipFill>
          <a:blip r:embed="rId15" cstate="print"/>
          <a:srcRect/>
          <a:stretch>
            <a:fillRect/>
          </a:stretch>
        </p:blipFill>
        <p:spPr bwMode="auto">
          <a:xfrm>
            <a:off x="6337300" y="4575175"/>
            <a:ext cx="2447925" cy="1895475"/>
          </a:xfrm>
          <a:prstGeom prst="rect">
            <a:avLst/>
          </a:prstGeom>
          <a:noFill/>
          <a:ln w="12700" cap="sq">
            <a:noFill/>
            <a:miter lim="800000"/>
            <a:headEnd type="none" w="sm" len="sm"/>
            <a:tailEnd type="none" w="sm" len="sm"/>
          </a:ln>
        </p:spPr>
      </p:pic>
      <p:graphicFrame>
        <p:nvGraphicFramePr>
          <p:cNvPr id="8195" name="Object 3"/>
          <p:cNvGraphicFramePr>
            <a:graphicFrameLocks noChangeAspect="1"/>
          </p:cNvGraphicFramePr>
          <p:nvPr>
            <p:extLst>
              <p:ext uri="{D42A27DB-BD31-4B8C-83A1-F6EECF244321}">
                <p14:modId xmlns:p14="http://schemas.microsoft.com/office/powerpoint/2010/main" val="2464318836"/>
              </p:ext>
            </p:extLst>
          </p:nvPr>
        </p:nvGraphicFramePr>
        <p:xfrm>
          <a:off x="789781" y="5457825"/>
          <a:ext cx="5348288" cy="488950"/>
        </p:xfrm>
        <a:graphic>
          <a:graphicData uri="http://schemas.openxmlformats.org/presentationml/2006/ole">
            <mc:AlternateContent xmlns:mc="http://schemas.openxmlformats.org/markup-compatibility/2006">
              <mc:Choice xmlns:v="urn:schemas-microsoft-com:vml" Requires="v">
                <p:oleObj spid="_x0000_s35055" name="Equation" r:id="rId16" imgW="2793960" imgH="253800" progId="Equation.3">
                  <p:embed/>
                </p:oleObj>
              </mc:Choice>
              <mc:Fallback>
                <p:oleObj name="Equation" r:id="rId16" imgW="2793960" imgH="253800" progId="Equation.3">
                  <p:embed/>
                  <p:pic>
                    <p:nvPicPr>
                      <p:cNvPr id="0" name="Object 3"/>
                      <p:cNvPicPr>
                        <a:picLocks noChangeAspect="1" noChangeArrowheads="1"/>
                      </p:cNvPicPr>
                      <p:nvPr/>
                    </p:nvPicPr>
                    <p:blipFill>
                      <a:blip r:embed="rId17"/>
                      <a:srcRect/>
                      <a:stretch>
                        <a:fillRect/>
                      </a:stretch>
                    </p:blipFill>
                    <p:spPr bwMode="auto">
                      <a:xfrm>
                        <a:off x="789781" y="5457825"/>
                        <a:ext cx="5348288" cy="4889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196" name="Object 4"/>
          <p:cNvGraphicFramePr>
            <a:graphicFrameLocks noChangeAspect="1"/>
          </p:cNvGraphicFramePr>
          <p:nvPr>
            <p:extLst>
              <p:ext uri="{D42A27DB-BD31-4B8C-83A1-F6EECF244321}">
                <p14:modId xmlns:p14="http://schemas.microsoft.com/office/powerpoint/2010/main" val="494897227"/>
              </p:ext>
            </p:extLst>
          </p:nvPr>
        </p:nvGraphicFramePr>
        <p:xfrm>
          <a:off x="325746" y="4933284"/>
          <a:ext cx="5168900" cy="431800"/>
        </p:xfrm>
        <a:graphic>
          <a:graphicData uri="http://schemas.openxmlformats.org/presentationml/2006/ole">
            <mc:AlternateContent xmlns:mc="http://schemas.openxmlformats.org/markup-compatibility/2006">
              <mc:Choice xmlns:v="urn:schemas-microsoft-com:vml" Requires="v">
                <p:oleObj spid="_x0000_s35056" name="Equation" r:id="rId18" imgW="2743200" imgH="228600" progId="Equation.3">
                  <p:embed/>
                </p:oleObj>
              </mc:Choice>
              <mc:Fallback>
                <p:oleObj name="Equation" r:id="rId18" imgW="2743200" imgH="228600" progId="Equation.3">
                  <p:embed/>
                  <p:pic>
                    <p:nvPicPr>
                      <p:cNvPr id="0" name="Object 4"/>
                      <p:cNvPicPr>
                        <a:picLocks noChangeAspect="1" noChangeArrowheads="1"/>
                      </p:cNvPicPr>
                      <p:nvPr/>
                    </p:nvPicPr>
                    <p:blipFill>
                      <a:blip r:embed="rId19"/>
                      <a:srcRect/>
                      <a:stretch>
                        <a:fillRect/>
                      </a:stretch>
                    </p:blipFill>
                    <p:spPr bwMode="auto">
                      <a:xfrm>
                        <a:off x="325746" y="4933284"/>
                        <a:ext cx="5168900" cy="431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220" name="Text Box 30"/>
          <p:cNvSpPr txBox="1">
            <a:spLocks noChangeArrowheads="1"/>
          </p:cNvSpPr>
          <p:nvPr/>
        </p:nvSpPr>
        <p:spPr bwMode="auto">
          <a:xfrm>
            <a:off x="539750" y="4506912"/>
            <a:ext cx="5638800" cy="369888"/>
          </a:xfrm>
          <a:prstGeom prst="rect">
            <a:avLst/>
          </a:prstGeom>
          <a:noFill/>
          <a:ln w="12700" cap="sq">
            <a:noFill/>
            <a:miter lim="800000"/>
            <a:headEnd type="none" w="sm" len="sm"/>
            <a:tailEnd type="none" w="sm" len="sm"/>
          </a:ln>
        </p:spPr>
        <p:txBody>
          <a:bodyPr>
            <a:spAutoFit/>
          </a:bodyPr>
          <a:lstStyle/>
          <a:p>
            <a:pPr eaLnBrk="0" hangingPunct="0">
              <a:spcBef>
                <a:spcPct val="50000"/>
              </a:spcBef>
            </a:pPr>
            <a:r>
              <a:rPr lang="pl-PL"/>
              <a:t>4. Cornerness function </a:t>
            </a:r>
            <a:r>
              <a:rPr lang="en-US"/>
              <a:t>– </a:t>
            </a:r>
            <a:r>
              <a:rPr lang="pl-PL"/>
              <a:t>both eigenvalues are strong</a:t>
            </a:r>
            <a:endParaRPr lang="en-US" i="1"/>
          </a:p>
        </p:txBody>
      </p:sp>
      <p:sp>
        <p:nvSpPr>
          <p:cNvPr id="8221" name="Text Box 31"/>
          <p:cNvSpPr txBox="1">
            <a:spLocks noChangeArrowheads="1"/>
          </p:cNvSpPr>
          <p:nvPr/>
        </p:nvSpPr>
        <p:spPr bwMode="auto">
          <a:xfrm>
            <a:off x="8218488" y="6107112"/>
            <a:ext cx="925512" cy="369888"/>
          </a:xfrm>
          <a:prstGeom prst="rect">
            <a:avLst/>
          </a:prstGeom>
          <a:noFill/>
          <a:ln w="12700" cap="sq">
            <a:noFill/>
            <a:miter lim="800000"/>
            <a:headEnd type="none" w="sm" len="sm"/>
            <a:tailEnd type="none" w="sm" len="sm"/>
          </a:ln>
        </p:spPr>
        <p:txBody>
          <a:bodyPr>
            <a:spAutoFit/>
          </a:bodyPr>
          <a:lstStyle/>
          <a:p>
            <a:pPr eaLnBrk="0" hangingPunct="0">
              <a:spcBef>
                <a:spcPct val="50000"/>
              </a:spcBef>
            </a:pPr>
            <a:r>
              <a:rPr lang="pl-PL" i="1">
                <a:solidFill>
                  <a:schemeClr val="bg1"/>
                </a:solidFill>
              </a:rPr>
              <a:t>har</a:t>
            </a:r>
            <a:endParaRPr lang="en-US" i="1">
              <a:solidFill>
                <a:schemeClr val="bg1"/>
              </a:solidFill>
            </a:endParaRPr>
          </a:p>
        </p:txBody>
      </p:sp>
      <p:sp>
        <p:nvSpPr>
          <p:cNvPr id="8222" name="Text Box 32"/>
          <p:cNvSpPr txBox="1">
            <a:spLocks noChangeArrowheads="1"/>
          </p:cNvSpPr>
          <p:nvPr/>
        </p:nvSpPr>
        <p:spPr bwMode="auto">
          <a:xfrm>
            <a:off x="539750" y="6048375"/>
            <a:ext cx="4679950" cy="369887"/>
          </a:xfrm>
          <a:prstGeom prst="rect">
            <a:avLst/>
          </a:prstGeom>
          <a:noFill/>
          <a:ln w="12700" cap="sq">
            <a:noFill/>
            <a:miter lim="800000"/>
            <a:headEnd type="none" w="sm" len="sm"/>
            <a:tailEnd type="none" w="sm" len="sm"/>
          </a:ln>
        </p:spPr>
        <p:txBody>
          <a:bodyPr>
            <a:spAutoFit/>
          </a:bodyPr>
          <a:lstStyle/>
          <a:p>
            <a:pPr eaLnBrk="0" hangingPunct="0">
              <a:spcBef>
                <a:spcPct val="50000"/>
              </a:spcBef>
            </a:pPr>
            <a:r>
              <a:rPr lang="pl-PL" dirty="0"/>
              <a:t>5. Non-maxima suppression</a:t>
            </a:r>
            <a:endParaRPr lang="en-US" i="1" dirty="0"/>
          </a:p>
        </p:txBody>
      </p:sp>
      <p:graphicFrame>
        <p:nvGraphicFramePr>
          <p:cNvPr id="8197" name="Object 5"/>
          <p:cNvGraphicFramePr>
            <a:graphicFrameLocks noChangeAspect="1"/>
          </p:cNvGraphicFramePr>
          <p:nvPr>
            <p:extLst>
              <p:ext uri="{D42A27DB-BD31-4B8C-83A1-F6EECF244321}">
                <p14:modId xmlns:p14="http://schemas.microsoft.com/office/powerpoint/2010/main" val="4111705079"/>
              </p:ext>
            </p:extLst>
          </p:nvPr>
        </p:nvGraphicFramePr>
        <p:xfrm>
          <a:off x="657225" y="3211512"/>
          <a:ext cx="1476375" cy="631825"/>
        </p:xfrm>
        <a:graphic>
          <a:graphicData uri="http://schemas.openxmlformats.org/presentationml/2006/ole">
            <mc:AlternateContent xmlns:mc="http://schemas.openxmlformats.org/markup-compatibility/2006">
              <mc:Choice xmlns:v="urn:schemas-microsoft-com:vml" Requires="v">
                <p:oleObj spid="_x0000_s35057" name="Equation" r:id="rId20" imgW="1066800" imgH="457200" progId="Equation.DSMT4">
                  <p:embed/>
                </p:oleObj>
              </mc:Choice>
              <mc:Fallback>
                <p:oleObj name="Equation" r:id="rId20" imgW="1066800" imgH="457200" progId="Equation.DSMT4">
                  <p:embed/>
                  <p:pic>
                    <p:nvPicPr>
                      <p:cNvPr id="0" name="Object 5"/>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657225" y="3211512"/>
                        <a:ext cx="1476375" cy="631825"/>
                      </a:xfrm>
                      <a:prstGeom prst="rect">
                        <a:avLst/>
                      </a:prstGeom>
                      <a:noFill/>
                      <a:extLst>
                        <a:ext uri="{909E8E84-426E-40DD-AFC4-6F175D3DCCD1}">
                          <a14:hiddenFill xmlns:a14="http://schemas.microsoft.com/office/drawing/2010/main">
                            <a:solidFill>
                              <a:srgbClr val="67D967"/>
                            </a:solidFill>
                          </a14:hiddenFill>
                        </a:ext>
                      </a:extLst>
                    </p:spPr>
                  </p:pic>
                </p:oleObj>
              </mc:Fallback>
            </mc:AlternateContent>
          </a:graphicData>
        </a:graphic>
      </p:graphicFrame>
      <p:sp>
        <p:nvSpPr>
          <p:cNvPr id="3" name="TextBox 2"/>
          <p:cNvSpPr txBox="1"/>
          <p:nvPr/>
        </p:nvSpPr>
        <p:spPr>
          <a:xfrm>
            <a:off x="4485812" y="2298256"/>
            <a:ext cx="2017668" cy="338554"/>
          </a:xfrm>
          <a:prstGeom prst="rect">
            <a:avLst/>
          </a:prstGeom>
          <a:noFill/>
        </p:spPr>
        <p:txBody>
          <a:bodyPr wrap="none" rtlCol="0">
            <a:spAutoFit/>
          </a:bodyPr>
          <a:lstStyle/>
          <a:p>
            <a:r>
              <a:rPr lang="en-US" sz="1600" dirty="0"/>
              <a:t>(optionally, blur first)</a:t>
            </a:r>
          </a:p>
        </p:txBody>
      </p:sp>
      <p:sp>
        <p:nvSpPr>
          <p:cNvPr id="36" name="TextBox 35"/>
          <p:cNvSpPr txBox="1"/>
          <p:nvPr/>
        </p:nvSpPr>
        <p:spPr>
          <a:xfrm>
            <a:off x="8146560" y="6550223"/>
            <a:ext cx="1047584" cy="307777"/>
          </a:xfrm>
          <a:prstGeom prst="rect">
            <a:avLst/>
          </a:prstGeom>
          <a:noFill/>
        </p:spPr>
        <p:txBody>
          <a:bodyPr wrap="square" rtlCol="0">
            <a:spAutoFit/>
          </a:bodyPr>
          <a:lstStyle/>
          <a:p>
            <a:r>
              <a:rPr lang="en-US" sz="1400" dirty="0">
                <a:solidFill>
                  <a:schemeClr val="bg1">
                    <a:lumMod val="65000"/>
                  </a:schemeClr>
                </a:solidFill>
                <a:latin typeface="+mn-lt"/>
                <a:cs typeface="Calibri" panose="020F0502020204030204" pitchFamily="34" charset="0"/>
              </a:rPr>
              <a:t>James Hays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20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20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20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20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20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21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21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212"/>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20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821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214"/>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821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821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821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821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819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8220"/>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8197"/>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8219"/>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8221"/>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8195"/>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82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03" grpId="0"/>
      <p:bldP spid="8204" grpId="0"/>
      <p:bldP spid="8205" grpId="0"/>
      <p:bldP spid="8210" grpId="0"/>
      <p:bldP spid="8211" grpId="0"/>
      <p:bldP spid="8212" grpId="0"/>
      <p:bldP spid="8216" grpId="0"/>
      <p:bldP spid="8217" grpId="0"/>
      <p:bldP spid="8218" grpId="0"/>
      <p:bldP spid="8220" grpId="0"/>
      <p:bldP spid="8221" grpId="0"/>
      <p:bldP spid="8222" grpId="0"/>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128D0-0E56-4EFC-B85B-772C3BE8BC6E}"/>
              </a:ext>
            </a:extLst>
          </p:cNvPr>
          <p:cNvSpPr>
            <a:spLocks noGrp="1"/>
          </p:cNvSpPr>
          <p:nvPr>
            <p:ph type="title"/>
          </p:nvPr>
        </p:nvSpPr>
        <p:spPr/>
        <p:txBody>
          <a:bodyPr/>
          <a:lstStyle/>
          <a:p>
            <a:r>
              <a:rPr lang="en-US" dirty="0"/>
              <a:t>How invariant are </a:t>
            </a:r>
            <a:br>
              <a:rPr lang="en-US" dirty="0"/>
            </a:br>
            <a:r>
              <a:rPr lang="en-US" dirty="0" err="1"/>
              <a:t>harris</a:t>
            </a:r>
            <a:r>
              <a:rPr lang="en-US" dirty="0"/>
              <a:t> corners?</a:t>
            </a:r>
          </a:p>
        </p:txBody>
      </p:sp>
      <p:sp>
        <p:nvSpPr>
          <p:cNvPr id="3" name="Text Placeholder 2">
            <a:extLst>
              <a:ext uri="{FF2B5EF4-FFF2-40B4-BE49-F238E27FC236}">
                <a16:creationId xmlns:a16="http://schemas.microsoft.com/office/drawing/2014/main" id="{4CDF5B7D-A60A-4325-9C97-F1EA71A2528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4354052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Harris Corners – Why so complicated?</a:t>
            </a:r>
          </a:p>
        </p:txBody>
      </p:sp>
      <p:sp>
        <p:nvSpPr>
          <p:cNvPr id="3" name="Content Placeholder 2"/>
          <p:cNvSpPr>
            <a:spLocks noGrp="1"/>
          </p:cNvSpPr>
          <p:nvPr>
            <p:ph idx="1"/>
          </p:nvPr>
        </p:nvSpPr>
        <p:spPr>
          <a:xfrm>
            <a:off x="457200" y="1143000"/>
            <a:ext cx="8229600" cy="4983163"/>
          </a:xfrm>
        </p:spPr>
        <p:txBody>
          <a:bodyPr/>
          <a:lstStyle/>
          <a:p>
            <a:r>
              <a:rPr lang="en-US" dirty="0"/>
              <a:t>Can’t we just check for regions with lots of gradients in the x and y directions?</a:t>
            </a:r>
          </a:p>
          <a:p>
            <a:pPr lvl="1"/>
            <a:r>
              <a:rPr lang="en-US" dirty="0"/>
              <a:t>No! A diagonal line would satisfy that criteria</a:t>
            </a:r>
          </a:p>
        </p:txBody>
      </p:sp>
      <p:sp>
        <p:nvSpPr>
          <p:cNvPr id="4" name="Rectangle 3"/>
          <p:cNvSpPr/>
          <p:nvPr/>
        </p:nvSpPr>
        <p:spPr>
          <a:xfrm rot="18900000">
            <a:off x="3179522" y="3138747"/>
            <a:ext cx="1573460" cy="317901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3639321" y="3278559"/>
            <a:ext cx="1905000" cy="198078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5544321" y="3254748"/>
            <a:ext cx="1143000" cy="646331"/>
          </a:xfrm>
          <a:prstGeom prst="rect">
            <a:avLst/>
          </a:prstGeom>
          <a:noFill/>
        </p:spPr>
        <p:txBody>
          <a:bodyPr wrap="square" rtlCol="0">
            <a:spAutoFit/>
          </a:bodyPr>
          <a:lstStyle/>
          <a:p>
            <a:r>
              <a:rPr lang="en-US" dirty="0"/>
              <a:t>Current Window</a:t>
            </a:r>
          </a:p>
        </p:txBody>
      </p:sp>
    </p:spTree>
    <p:extLst>
      <p:ext uri="{BB962C8B-B14F-4D97-AF65-F5344CB8AC3E}">
        <p14:creationId xmlns:p14="http://schemas.microsoft.com/office/powerpoint/2010/main" val="21970120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Harris Corners – Why so complicated?</a:t>
            </a:r>
          </a:p>
        </p:txBody>
      </p:sp>
      <p:sp>
        <p:nvSpPr>
          <p:cNvPr id="3" name="Content Placeholder 2"/>
          <p:cNvSpPr>
            <a:spLocks noGrp="1"/>
          </p:cNvSpPr>
          <p:nvPr>
            <p:ph idx="1"/>
          </p:nvPr>
        </p:nvSpPr>
        <p:spPr>
          <a:xfrm>
            <a:off x="457200" y="4407484"/>
            <a:ext cx="8229600" cy="2005432"/>
          </a:xfrm>
        </p:spPr>
        <p:txBody>
          <a:bodyPr/>
          <a:lstStyle/>
          <a:p>
            <a:r>
              <a:rPr lang="en-US" dirty="0"/>
              <a:t>What does the structure matrix look here?</a:t>
            </a:r>
          </a:p>
        </p:txBody>
      </p:sp>
      <p:graphicFrame>
        <p:nvGraphicFramePr>
          <p:cNvPr id="7" name="Object 2"/>
          <p:cNvGraphicFramePr>
            <a:graphicFrameLocks noChangeAspect="1"/>
          </p:cNvGraphicFramePr>
          <p:nvPr>
            <p:extLst/>
          </p:nvPr>
        </p:nvGraphicFramePr>
        <p:xfrm>
          <a:off x="3127375" y="5135563"/>
          <a:ext cx="2071688" cy="1258887"/>
        </p:xfrm>
        <a:graphic>
          <a:graphicData uri="http://schemas.openxmlformats.org/presentationml/2006/ole">
            <mc:AlternateContent xmlns:mc="http://schemas.openxmlformats.org/markup-compatibility/2006">
              <mc:Choice xmlns:v="urn:schemas-microsoft-com:vml" Requires="v">
                <p:oleObj spid="_x0000_s70673" name="Equation" r:id="rId3" imgW="749160" imgH="457200" progId="Equation.3">
                  <p:embed/>
                </p:oleObj>
              </mc:Choice>
              <mc:Fallback>
                <p:oleObj name="Equation" r:id="rId3" imgW="749160" imgH="457200" progId="Equation.3">
                  <p:embed/>
                  <p:pic>
                    <p:nvPicPr>
                      <p:cNvPr id="7" name="Object 2"/>
                      <p:cNvPicPr>
                        <a:picLocks noChangeAspect="1" noChangeArrowheads="1"/>
                      </p:cNvPicPr>
                      <p:nvPr/>
                    </p:nvPicPr>
                    <p:blipFill>
                      <a:blip r:embed="rId4"/>
                      <a:srcRect/>
                      <a:stretch>
                        <a:fillRect/>
                      </a:stretch>
                    </p:blipFill>
                    <p:spPr bwMode="auto">
                      <a:xfrm>
                        <a:off x="3127375" y="5135563"/>
                        <a:ext cx="2071688" cy="1258887"/>
                      </a:xfrm>
                      <a:prstGeom prst="rect">
                        <a:avLst/>
                      </a:prstGeom>
                      <a:noFill/>
                      <a:ln>
                        <a:noFill/>
                      </a:ln>
                    </p:spPr>
                  </p:pic>
                </p:oleObj>
              </mc:Fallback>
            </mc:AlternateContent>
          </a:graphicData>
        </a:graphic>
      </p:graphicFrame>
      <p:sp>
        <p:nvSpPr>
          <p:cNvPr id="8" name="Rectangle 7"/>
          <p:cNvSpPr/>
          <p:nvPr/>
        </p:nvSpPr>
        <p:spPr>
          <a:xfrm rot="18900000">
            <a:off x="3408122" y="1100950"/>
            <a:ext cx="1573460" cy="317901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3837486" y="1183059"/>
            <a:ext cx="1905000" cy="198078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5742486" y="1159248"/>
            <a:ext cx="1143000" cy="646331"/>
          </a:xfrm>
          <a:prstGeom prst="rect">
            <a:avLst/>
          </a:prstGeom>
          <a:noFill/>
        </p:spPr>
        <p:txBody>
          <a:bodyPr wrap="square" rtlCol="0">
            <a:spAutoFit/>
          </a:bodyPr>
          <a:lstStyle/>
          <a:p>
            <a:r>
              <a:rPr lang="en-US" dirty="0"/>
              <a:t>Current Window</a:t>
            </a:r>
          </a:p>
        </p:txBody>
      </p:sp>
    </p:spTree>
    <p:extLst>
      <p:ext uri="{BB962C8B-B14F-4D97-AF65-F5344CB8AC3E}">
        <p14:creationId xmlns:p14="http://schemas.microsoft.com/office/powerpoint/2010/main" val="4226940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Harris Corners – Why so complicated?</a:t>
            </a:r>
          </a:p>
        </p:txBody>
      </p:sp>
      <p:sp>
        <p:nvSpPr>
          <p:cNvPr id="3" name="Content Placeholder 2"/>
          <p:cNvSpPr>
            <a:spLocks noGrp="1"/>
          </p:cNvSpPr>
          <p:nvPr>
            <p:ph idx="1"/>
          </p:nvPr>
        </p:nvSpPr>
        <p:spPr>
          <a:xfrm>
            <a:off x="457200" y="4407484"/>
            <a:ext cx="8229600" cy="2005432"/>
          </a:xfrm>
        </p:spPr>
        <p:txBody>
          <a:bodyPr/>
          <a:lstStyle/>
          <a:p>
            <a:r>
              <a:rPr lang="en-US" dirty="0"/>
              <a:t>What does the structure matrix look here?</a:t>
            </a:r>
          </a:p>
        </p:txBody>
      </p:sp>
      <p:graphicFrame>
        <p:nvGraphicFramePr>
          <p:cNvPr id="7" name="Object 2"/>
          <p:cNvGraphicFramePr>
            <a:graphicFrameLocks noChangeAspect="1"/>
          </p:cNvGraphicFramePr>
          <p:nvPr>
            <p:extLst/>
          </p:nvPr>
        </p:nvGraphicFramePr>
        <p:xfrm>
          <a:off x="3479800" y="5135563"/>
          <a:ext cx="1368425" cy="1258887"/>
        </p:xfrm>
        <a:graphic>
          <a:graphicData uri="http://schemas.openxmlformats.org/presentationml/2006/ole">
            <mc:AlternateContent xmlns:mc="http://schemas.openxmlformats.org/markup-compatibility/2006">
              <mc:Choice xmlns:v="urn:schemas-microsoft-com:vml" Requires="v">
                <p:oleObj spid="_x0000_s71697" name="Equation" r:id="rId3" imgW="495000" imgH="457200" progId="Equation.3">
                  <p:embed/>
                </p:oleObj>
              </mc:Choice>
              <mc:Fallback>
                <p:oleObj name="Equation" r:id="rId3" imgW="495000" imgH="457200" progId="Equation.3">
                  <p:embed/>
                  <p:pic>
                    <p:nvPicPr>
                      <p:cNvPr id="7" name="Object 2"/>
                      <p:cNvPicPr>
                        <a:picLocks noChangeAspect="1" noChangeArrowheads="1"/>
                      </p:cNvPicPr>
                      <p:nvPr/>
                    </p:nvPicPr>
                    <p:blipFill>
                      <a:blip r:embed="rId4"/>
                      <a:srcRect/>
                      <a:stretch>
                        <a:fillRect/>
                      </a:stretch>
                    </p:blipFill>
                    <p:spPr bwMode="auto">
                      <a:xfrm>
                        <a:off x="3479800" y="5135563"/>
                        <a:ext cx="1368425" cy="1258887"/>
                      </a:xfrm>
                      <a:prstGeom prst="rect">
                        <a:avLst/>
                      </a:prstGeom>
                      <a:noFill/>
                      <a:ln>
                        <a:noFill/>
                      </a:ln>
                    </p:spPr>
                  </p:pic>
                </p:oleObj>
              </mc:Fallback>
            </mc:AlternateContent>
          </a:graphicData>
        </a:graphic>
      </p:graphicFrame>
      <p:sp>
        <p:nvSpPr>
          <p:cNvPr id="8" name="Rectangle 7"/>
          <p:cNvSpPr/>
          <p:nvPr/>
        </p:nvSpPr>
        <p:spPr>
          <a:xfrm>
            <a:off x="3377686" y="927100"/>
            <a:ext cx="1573460" cy="317901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3837486" y="1183059"/>
            <a:ext cx="1905000" cy="198078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5742486" y="1159248"/>
            <a:ext cx="1143000" cy="646331"/>
          </a:xfrm>
          <a:prstGeom prst="rect">
            <a:avLst/>
          </a:prstGeom>
          <a:noFill/>
        </p:spPr>
        <p:txBody>
          <a:bodyPr wrap="square" rtlCol="0">
            <a:spAutoFit/>
          </a:bodyPr>
          <a:lstStyle/>
          <a:p>
            <a:r>
              <a:rPr lang="en-US" dirty="0"/>
              <a:t>Current Window</a:t>
            </a:r>
          </a:p>
        </p:txBody>
      </p:sp>
    </p:spTree>
    <p:extLst>
      <p:ext uri="{BB962C8B-B14F-4D97-AF65-F5344CB8AC3E}">
        <p14:creationId xmlns:p14="http://schemas.microsoft.com/office/powerpoint/2010/main" val="2144252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 name="Rectangle 10"/>
          <p:cNvSpPr/>
          <p:nvPr/>
        </p:nvSpPr>
        <p:spPr>
          <a:xfrm rot="16200000">
            <a:off x="4646019" y="894866"/>
            <a:ext cx="287934" cy="2489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t>Harris Corners – Why so complicated?</a:t>
            </a:r>
          </a:p>
        </p:txBody>
      </p:sp>
      <p:sp>
        <p:nvSpPr>
          <p:cNvPr id="3" name="Content Placeholder 2"/>
          <p:cNvSpPr>
            <a:spLocks noGrp="1"/>
          </p:cNvSpPr>
          <p:nvPr>
            <p:ph idx="1"/>
          </p:nvPr>
        </p:nvSpPr>
        <p:spPr>
          <a:xfrm>
            <a:off x="457200" y="4407484"/>
            <a:ext cx="8229600" cy="2005432"/>
          </a:xfrm>
        </p:spPr>
        <p:txBody>
          <a:bodyPr/>
          <a:lstStyle/>
          <a:p>
            <a:r>
              <a:rPr lang="en-US" dirty="0"/>
              <a:t>What does the structure matrix look here?</a:t>
            </a:r>
          </a:p>
        </p:txBody>
      </p:sp>
      <p:graphicFrame>
        <p:nvGraphicFramePr>
          <p:cNvPr id="7" name="Object 2"/>
          <p:cNvGraphicFramePr>
            <a:graphicFrameLocks noChangeAspect="1"/>
          </p:cNvGraphicFramePr>
          <p:nvPr>
            <p:extLst/>
          </p:nvPr>
        </p:nvGraphicFramePr>
        <p:xfrm>
          <a:off x="3427413" y="5135563"/>
          <a:ext cx="1473200" cy="1258887"/>
        </p:xfrm>
        <a:graphic>
          <a:graphicData uri="http://schemas.openxmlformats.org/presentationml/2006/ole">
            <mc:AlternateContent xmlns:mc="http://schemas.openxmlformats.org/markup-compatibility/2006">
              <mc:Choice xmlns:v="urn:schemas-microsoft-com:vml" Requires="v">
                <p:oleObj spid="_x0000_s72721" name="Equation" r:id="rId3" imgW="533160" imgH="457200" progId="Equation.3">
                  <p:embed/>
                </p:oleObj>
              </mc:Choice>
              <mc:Fallback>
                <p:oleObj name="Equation" r:id="rId3" imgW="533160" imgH="457200" progId="Equation.3">
                  <p:embed/>
                  <p:pic>
                    <p:nvPicPr>
                      <p:cNvPr id="7" name="Object 2"/>
                      <p:cNvPicPr>
                        <a:picLocks noChangeAspect="1" noChangeArrowheads="1"/>
                      </p:cNvPicPr>
                      <p:nvPr/>
                    </p:nvPicPr>
                    <p:blipFill>
                      <a:blip r:embed="rId4"/>
                      <a:srcRect/>
                      <a:stretch>
                        <a:fillRect/>
                      </a:stretch>
                    </p:blipFill>
                    <p:spPr bwMode="auto">
                      <a:xfrm>
                        <a:off x="3427413" y="5135563"/>
                        <a:ext cx="1473200" cy="1258887"/>
                      </a:xfrm>
                      <a:prstGeom prst="rect">
                        <a:avLst/>
                      </a:prstGeom>
                      <a:noFill/>
                      <a:ln>
                        <a:noFill/>
                      </a:ln>
                    </p:spPr>
                  </p:pic>
                </p:oleObj>
              </mc:Fallback>
            </mc:AlternateContent>
          </a:graphicData>
        </a:graphic>
      </p:graphicFrame>
      <p:sp>
        <p:nvSpPr>
          <p:cNvPr id="8" name="Rectangle 7"/>
          <p:cNvSpPr/>
          <p:nvPr/>
        </p:nvSpPr>
        <p:spPr>
          <a:xfrm>
            <a:off x="4652369" y="952500"/>
            <a:ext cx="287934" cy="2489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3837486" y="1183059"/>
            <a:ext cx="1905000" cy="198078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5742486" y="1159248"/>
            <a:ext cx="1143000" cy="646331"/>
          </a:xfrm>
          <a:prstGeom prst="rect">
            <a:avLst/>
          </a:prstGeom>
          <a:noFill/>
        </p:spPr>
        <p:txBody>
          <a:bodyPr wrap="square" rtlCol="0">
            <a:spAutoFit/>
          </a:bodyPr>
          <a:lstStyle/>
          <a:p>
            <a:r>
              <a:rPr lang="en-US" dirty="0"/>
              <a:t>Current Window</a:t>
            </a:r>
          </a:p>
        </p:txBody>
      </p:sp>
    </p:spTree>
    <p:extLst>
      <p:ext uri="{BB962C8B-B14F-4D97-AF65-F5344CB8AC3E}">
        <p14:creationId xmlns:p14="http://schemas.microsoft.com/office/powerpoint/2010/main" val="3609605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2"/>
          <p:cNvSpPr>
            <a:spLocks noGrp="1" noChangeArrowheads="1"/>
          </p:cNvSpPr>
          <p:nvPr>
            <p:ph type="title"/>
          </p:nvPr>
        </p:nvSpPr>
        <p:spPr/>
        <p:txBody>
          <a:bodyPr/>
          <a:lstStyle/>
          <a:p>
            <a:r>
              <a:rPr lang="en-US" altLang="en-US"/>
              <a:t>Affine intensity change</a:t>
            </a:r>
            <a:endParaRPr lang="ru-RU" altLang="en-US"/>
          </a:p>
        </p:txBody>
      </p:sp>
      <p:sp>
        <p:nvSpPr>
          <p:cNvPr id="1210372" name="Text Box 4"/>
          <p:cNvSpPr txBox="1">
            <a:spLocks noChangeArrowheads="1"/>
          </p:cNvSpPr>
          <p:nvPr/>
        </p:nvSpPr>
        <p:spPr bwMode="auto">
          <a:xfrm>
            <a:off x="1447800" y="1997075"/>
            <a:ext cx="55626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50000"/>
              </a:spcBef>
              <a:buFontTx/>
              <a:buChar char="•"/>
            </a:pPr>
            <a:r>
              <a:rPr lang="en-US" altLang="en-US" sz="2400">
                <a:latin typeface="Times New Roman" panose="02020603050405020304" pitchFamily="18" charset="0"/>
                <a:cs typeface="Times New Roman" panose="02020603050405020304" pitchFamily="18" charset="0"/>
              </a:rPr>
              <a:t>   </a:t>
            </a:r>
            <a:r>
              <a:rPr lang="en-US" altLang="en-US" sz="2400">
                <a:cs typeface="Times New Roman" panose="02020603050405020304" pitchFamily="18" charset="0"/>
              </a:rPr>
              <a:t>Only derivatives are used =&gt; invariance to intensity shift</a:t>
            </a:r>
            <a:r>
              <a:rPr lang="en-US" altLang="en-US" sz="2400">
                <a:latin typeface="Times New Roman" panose="02020603050405020304" pitchFamily="18" charset="0"/>
                <a:cs typeface="Times New Roman" panose="02020603050405020304" pitchFamily="18" charset="0"/>
              </a:rPr>
              <a:t> </a:t>
            </a:r>
            <a:r>
              <a:rPr lang="en-US" altLang="en-US" sz="2400" i="1">
                <a:latin typeface="Times New Roman" panose="02020603050405020304" pitchFamily="18" charset="0"/>
                <a:cs typeface="Times New Roman" panose="02020603050405020304" pitchFamily="18" charset="0"/>
              </a:rPr>
              <a:t>I</a:t>
            </a:r>
            <a:r>
              <a:rPr lang="en-US" altLang="en-US" sz="2400">
                <a:latin typeface="Times New Roman" panose="02020603050405020304" pitchFamily="18" charset="0"/>
                <a:cs typeface="Times New Roman" panose="02020603050405020304" pitchFamily="18" charset="0"/>
              </a:rPr>
              <a:t> </a:t>
            </a:r>
            <a:r>
              <a:rPr lang="en-US" altLang="en-US" sz="2400">
                <a:latin typeface="Times New Roman" panose="02020603050405020304" pitchFamily="18" charset="0"/>
                <a:cs typeface="Times New Roman" panose="02020603050405020304" pitchFamily="18" charset="0"/>
                <a:sym typeface="Symbol" panose="05050102010706020507" pitchFamily="18" charset="2"/>
              </a:rPr>
              <a:t> </a:t>
            </a:r>
            <a:r>
              <a:rPr lang="en-US" altLang="en-US" sz="2400" i="1">
                <a:latin typeface="Times New Roman" panose="02020603050405020304" pitchFamily="18" charset="0"/>
                <a:cs typeface="Times New Roman" panose="02020603050405020304" pitchFamily="18" charset="0"/>
                <a:sym typeface="Symbol" panose="05050102010706020507" pitchFamily="18" charset="2"/>
              </a:rPr>
              <a:t>I</a:t>
            </a:r>
            <a:r>
              <a:rPr lang="he-IL" altLang="en-US" sz="2400" i="1">
                <a:latin typeface="Times New Roman" panose="02020603050405020304" pitchFamily="18" charset="0"/>
                <a:cs typeface="Times New Roman" panose="02020603050405020304" pitchFamily="18" charset="0"/>
                <a:sym typeface="Symbol" panose="05050102010706020507" pitchFamily="18" charset="2"/>
              </a:rPr>
              <a:t> </a:t>
            </a:r>
            <a:r>
              <a:rPr lang="en-US" altLang="en-US" sz="2400">
                <a:latin typeface="Times New Roman" panose="02020603050405020304" pitchFamily="18" charset="0"/>
                <a:cs typeface="Times New Roman" panose="02020603050405020304" pitchFamily="18" charset="0"/>
                <a:sym typeface="Symbol" panose="05050102010706020507" pitchFamily="18" charset="2"/>
              </a:rPr>
              <a:t>+</a:t>
            </a:r>
            <a:r>
              <a:rPr lang="he-IL" altLang="en-US" sz="2400">
                <a:latin typeface="Times New Roman" panose="02020603050405020304" pitchFamily="18" charset="0"/>
                <a:cs typeface="Times New Roman" panose="02020603050405020304" pitchFamily="18" charset="0"/>
                <a:sym typeface="Symbol" panose="05050102010706020507" pitchFamily="18" charset="2"/>
              </a:rPr>
              <a:t> </a:t>
            </a:r>
            <a:r>
              <a:rPr lang="en-US" altLang="en-US" sz="2400" i="1">
                <a:latin typeface="Times New Roman" panose="02020603050405020304" pitchFamily="18" charset="0"/>
                <a:cs typeface="Times New Roman" panose="02020603050405020304" pitchFamily="18" charset="0"/>
                <a:sym typeface="Symbol" panose="05050102010706020507" pitchFamily="18" charset="2"/>
              </a:rPr>
              <a:t>b</a:t>
            </a:r>
            <a:endParaRPr lang="ru-RU" altLang="en-US" sz="2400" i="1">
              <a:latin typeface="Times New Roman" panose="02020603050405020304" pitchFamily="18" charset="0"/>
              <a:cs typeface="Times New Roman" panose="02020603050405020304" pitchFamily="18" charset="0"/>
            </a:endParaRPr>
          </a:p>
        </p:txBody>
      </p:sp>
      <p:grpSp>
        <p:nvGrpSpPr>
          <p:cNvPr id="2" name="Group 5"/>
          <p:cNvGrpSpPr>
            <a:grpSpLocks/>
          </p:cNvGrpSpPr>
          <p:nvPr/>
        </p:nvGrpSpPr>
        <p:grpSpPr bwMode="auto">
          <a:xfrm>
            <a:off x="425451" y="2962275"/>
            <a:ext cx="8185151" cy="2819400"/>
            <a:chOff x="172" y="2378"/>
            <a:chExt cx="5156" cy="1776"/>
          </a:xfrm>
        </p:grpSpPr>
        <p:sp>
          <p:nvSpPr>
            <p:cNvPr id="230410" name="Text Box 6"/>
            <p:cNvSpPr txBox="1">
              <a:spLocks noChangeArrowheads="1"/>
            </p:cNvSpPr>
            <p:nvPr/>
          </p:nvSpPr>
          <p:spPr bwMode="auto">
            <a:xfrm>
              <a:off x="816" y="2378"/>
              <a:ext cx="326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50000"/>
                </a:spcBef>
                <a:buFontTx/>
                <a:buChar char="•"/>
              </a:pPr>
              <a:r>
                <a:rPr lang="en-US" altLang="en-US" sz="2400">
                  <a:latin typeface="Times New Roman" panose="02020603050405020304" pitchFamily="18" charset="0"/>
                  <a:cs typeface="Times New Roman" panose="02020603050405020304" pitchFamily="18" charset="0"/>
                </a:rPr>
                <a:t>  </a:t>
              </a:r>
              <a:r>
                <a:rPr lang="he-IL" altLang="en-US" sz="2400">
                  <a:latin typeface="Times New Roman" panose="02020603050405020304" pitchFamily="18" charset="0"/>
                  <a:cs typeface="Times New Roman" panose="02020603050405020304" pitchFamily="18" charset="0"/>
                </a:rPr>
                <a:t> </a:t>
              </a:r>
              <a:r>
                <a:rPr lang="en-US" altLang="en-US" sz="2400">
                  <a:cs typeface="Times New Roman" panose="02020603050405020304" pitchFamily="18" charset="0"/>
                </a:rPr>
                <a:t>Intensity scaling:</a:t>
              </a:r>
              <a:r>
                <a:rPr lang="en-US" altLang="en-US" sz="2400">
                  <a:latin typeface="Times New Roman" panose="02020603050405020304" pitchFamily="18" charset="0"/>
                  <a:cs typeface="Times New Roman" panose="02020603050405020304" pitchFamily="18" charset="0"/>
                </a:rPr>
                <a:t> </a:t>
              </a:r>
              <a:r>
                <a:rPr lang="en-US" altLang="en-US" sz="2400" i="1">
                  <a:latin typeface="Times New Roman" panose="02020603050405020304" pitchFamily="18" charset="0"/>
                  <a:cs typeface="Times New Roman" panose="02020603050405020304" pitchFamily="18" charset="0"/>
                </a:rPr>
                <a:t>I </a:t>
              </a:r>
              <a:r>
                <a:rPr lang="en-US" altLang="en-US" sz="2400">
                  <a:latin typeface="Times New Roman" panose="02020603050405020304" pitchFamily="18" charset="0"/>
                  <a:cs typeface="Times New Roman" panose="02020603050405020304" pitchFamily="18" charset="0"/>
                  <a:sym typeface="Symbol" panose="05050102010706020507" pitchFamily="18" charset="2"/>
                </a:rPr>
                <a:t> </a:t>
              </a:r>
              <a:r>
                <a:rPr lang="en-US" altLang="en-US" sz="2400" i="1">
                  <a:latin typeface="Times New Roman" panose="02020603050405020304" pitchFamily="18" charset="0"/>
                  <a:cs typeface="Times New Roman" panose="02020603050405020304" pitchFamily="18" charset="0"/>
                  <a:sym typeface="Symbol" panose="05050102010706020507" pitchFamily="18" charset="2"/>
                </a:rPr>
                <a:t>a</a:t>
              </a:r>
              <a:r>
                <a:rPr lang="he-IL" altLang="en-US" sz="2400" i="1">
                  <a:latin typeface="Times New Roman" panose="02020603050405020304" pitchFamily="18" charset="0"/>
                  <a:cs typeface="Times New Roman" panose="02020603050405020304" pitchFamily="18" charset="0"/>
                  <a:sym typeface="Symbol" panose="05050102010706020507" pitchFamily="18" charset="2"/>
                </a:rPr>
                <a:t> </a:t>
              </a:r>
              <a:r>
                <a:rPr lang="en-US" altLang="en-US" sz="2400" i="1">
                  <a:latin typeface="Times New Roman" panose="02020603050405020304" pitchFamily="18" charset="0"/>
                  <a:cs typeface="Times New Roman" panose="02020603050405020304" pitchFamily="18" charset="0"/>
                  <a:sym typeface="Symbol" panose="05050102010706020507" pitchFamily="18" charset="2"/>
                </a:rPr>
                <a:t>I</a:t>
              </a:r>
              <a:endParaRPr lang="ru-RU" altLang="en-US" sz="2400" i="1">
                <a:latin typeface="Times New Roman" panose="02020603050405020304" pitchFamily="18" charset="0"/>
                <a:cs typeface="Times New Roman" panose="02020603050405020304" pitchFamily="18" charset="0"/>
              </a:endParaRPr>
            </a:p>
          </p:txBody>
        </p:sp>
        <p:sp>
          <p:nvSpPr>
            <p:cNvPr id="230411" name="Freeform 7"/>
            <p:cNvSpPr>
              <a:spLocks/>
            </p:cNvSpPr>
            <p:nvPr/>
          </p:nvSpPr>
          <p:spPr bwMode="auto">
            <a:xfrm>
              <a:off x="912" y="2992"/>
              <a:ext cx="1584" cy="752"/>
            </a:xfrm>
            <a:custGeom>
              <a:avLst/>
              <a:gdLst>
                <a:gd name="T0" fmla="*/ 0 w 1584"/>
                <a:gd name="T1" fmla="*/ 752 h 752"/>
                <a:gd name="T2" fmla="*/ 144 w 1584"/>
                <a:gd name="T3" fmla="*/ 224 h 752"/>
                <a:gd name="T4" fmla="*/ 384 w 1584"/>
                <a:gd name="T5" fmla="*/ 416 h 752"/>
                <a:gd name="T6" fmla="*/ 528 w 1584"/>
                <a:gd name="T7" fmla="*/ 32 h 752"/>
                <a:gd name="T8" fmla="*/ 768 w 1584"/>
                <a:gd name="T9" fmla="*/ 608 h 752"/>
                <a:gd name="T10" fmla="*/ 912 w 1584"/>
                <a:gd name="T11" fmla="*/ 464 h 752"/>
                <a:gd name="T12" fmla="*/ 1104 w 1584"/>
                <a:gd name="T13" fmla="*/ 656 h 752"/>
                <a:gd name="T14" fmla="*/ 1248 w 1584"/>
                <a:gd name="T15" fmla="*/ 272 h 752"/>
                <a:gd name="T16" fmla="*/ 1584 w 1584"/>
                <a:gd name="T17" fmla="*/ 656 h 7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84"/>
                <a:gd name="T28" fmla="*/ 0 h 752"/>
                <a:gd name="T29" fmla="*/ 1584 w 1584"/>
                <a:gd name="T30" fmla="*/ 752 h 75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84" h="752">
                  <a:moveTo>
                    <a:pt x="0" y="752"/>
                  </a:moveTo>
                  <a:cubicBezTo>
                    <a:pt x="40" y="516"/>
                    <a:pt x="80" y="280"/>
                    <a:pt x="144" y="224"/>
                  </a:cubicBezTo>
                  <a:cubicBezTo>
                    <a:pt x="208" y="168"/>
                    <a:pt x="320" y="448"/>
                    <a:pt x="384" y="416"/>
                  </a:cubicBezTo>
                  <a:cubicBezTo>
                    <a:pt x="448" y="384"/>
                    <a:pt x="464" y="0"/>
                    <a:pt x="528" y="32"/>
                  </a:cubicBezTo>
                  <a:cubicBezTo>
                    <a:pt x="592" y="64"/>
                    <a:pt x="704" y="536"/>
                    <a:pt x="768" y="608"/>
                  </a:cubicBezTo>
                  <a:cubicBezTo>
                    <a:pt x="832" y="680"/>
                    <a:pt x="856" y="456"/>
                    <a:pt x="912" y="464"/>
                  </a:cubicBezTo>
                  <a:cubicBezTo>
                    <a:pt x="968" y="472"/>
                    <a:pt x="1048" y="688"/>
                    <a:pt x="1104" y="656"/>
                  </a:cubicBezTo>
                  <a:cubicBezTo>
                    <a:pt x="1160" y="624"/>
                    <a:pt x="1168" y="272"/>
                    <a:pt x="1248" y="272"/>
                  </a:cubicBezTo>
                  <a:cubicBezTo>
                    <a:pt x="1328" y="272"/>
                    <a:pt x="1456" y="464"/>
                    <a:pt x="1584" y="656"/>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30412" name="Freeform 8"/>
            <p:cNvSpPr>
              <a:spLocks/>
            </p:cNvSpPr>
            <p:nvPr/>
          </p:nvSpPr>
          <p:spPr bwMode="auto">
            <a:xfrm>
              <a:off x="3444" y="2496"/>
              <a:ext cx="1584" cy="1232"/>
            </a:xfrm>
            <a:custGeom>
              <a:avLst/>
              <a:gdLst>
                <a:gd name="T0" fmla="*/ 0 w 1584"/>
                <a:gd name="T1" fmla="*/ 281084 h 752"/>
                <a:gd name="T2" fmla="*/ 144 w 1584"/>
                <a:gd name="T3" fmla="*/ 83758 h 752"/>
                <a:gd name="T4" fmla="*/ 384 w 1584"/>
                <a:gd name="T5" fmla="*/ 155592 h 752"/>
                <a:gd name="T6" fmla="*/ 528 w 1584"/>
                <a:gd name="T7" fmla="*/ 11850 h 752"/>
                <a:gd name="T8" fmla="*/ 768 w 1584"/>
                <a:gd name="T9" fmla="*/ 227350 h 752"/>
                <a:gd name="T10" fmla="*/ 912 w 1584"/>
                <a:gd name="T11" fmla="*/ 173443 h 752"/>
                <a:gd name="T12" fmla="*/ 1104 w 1584"/>
                <a:gd name="T13" fmla="*/ 245274 h 752"/>
                <a:gd name="T14" fmla="*/ 1248 w 1584"/>
                <a:gd name="T15" fmla="*/ 101881 h 752"/>
                <a:gd name="T16" fmla="*/ 1584 w 1584"/>
                <a:gd name="T17" fmla="*/ 245274 h 7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84"/>
                <a:gd name="T28" fmla="*/ 0 h 752"/>
                <a:gd name="T29" fmla="*/ 1584 w 1584"/>
                <a:gd name="T30" fmla="*/ 752 h 75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84" h="752">
                  <a:moveTo>
                    <a:pt x="0" y="752"/>
                  </a:moveTo>
                  <a:cubicBezTo>
                    <a:pt x="40" y="516"/>
                    <a:pt x="80" y="280"/>
                    <a:pt x="144" y="224"/>
                  </a:cubicBezTo>
                  <a:cubicBezTo>
                    <a:pt x="208" y="168"/>
                    <a:pt x="320" y="448"/>
                    <a:pt x="384" y="416"/>
                  </a:cubicBezTo>
                  <a:cubicBezTo>
                    <a:pt x="448" y="384"/>
                    <a:pt x="464" y="0"/>
                    <a:pt x="528" y="32"/>
                  </a:cubicBezTo>
                  <a:cubicBezTo>
                    <a:pt x="592" y="64"/>
                    <a:pt x="704" y="536"/>
                    <a:pt x="768" y="608"/>
                  </a:cubicBezTo>
                  <a:cubicBezTo>
                    <a:pt x="832" y="680"/>
                    <a:pt x="856" y="456"/>
                    <a:pt x="912" y="464"/>
                  </a:cubicBezTo>
                  <a:cubicBezTo>
                    <a:pt x="968" y="472"/>
                    <a:pt x="1048" y="688"/>
                    <a:pt x="1104" y="656"/>
                  </a:cubicBezTo>
                  <a:cubicBezTo>
                    <a:pt x="1160" y="624"/>
                    <a:pt x="1168" y="272"/>
                    <a:pt x="1248" y="272"/>
                  </a:cubicBezTo>
                  <a:cubicBezTo>
                    <a:pt x="1328" y="272"/>
                    <a:pt x="1456" y="464"/>
                    <a:pt x="1584" y="656"/>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nvGrpSpPr>
            <p:cNvPr id="230413" name="Group 9"/>
            <p:cNvGrpSpPr>
              <a:grpSpLocks/>
            </p:cNvGrpSpPr>
            <p:nvPr/>
          </p:nvGrpSpPr>
          <p:grpSpPr bwMode="auto">
            <a:xfrm>
              <a:off x="583" y="2880"/>
              <a:ext cx="2220" cy="1274"/>
              <a:chOff x="583" y="2880"/>
              <a:chExt cx="2220" cy="1274"/>
            </a:xfrm>
          </p:grpSpPr>
          <p:grpSp>
            <p:nvGrpSpPr>
              <p:cNvPr id="230429" name="Group 10"/>
              <p:cNvGrpSpPr>
                <a:grpSpLocks/>
              </p:cNvGrpSpPr>
              <p:nvPr/>
            </p:nvGrpSpPr>
            <p:grpSpPr bwMode="auto">
              <a:xfrm>
                <a:off x="583" y="2880"/>
                <a:ext cx="2220" cy="1274"/>
                <a:chOff x="583" y="2880"/>
                <a:chExt cx="2220" cy="1274"/>
              </a:xfrm>
            </p:grpSpPr>
            <p:sp>
              <p:nvSpPr>
                <p:cNvPr id="230431" name="Line 11"/>
                <p:cNvSpPr>
                  <a:spLocks noChangeShapeType="1"/>
                </p:cNvSpPr>
                <p:nvPr/>
              </p:nvSpPr>
              <p:spPr bwMode="auto">
                <a:xfrm>
                  <a:off x="816" y="3888"/>
                  <a:ext cx="192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30432" name="Line 12"/>
                <p:cNvSpPr>
                  <a:spLocks noChangeShapeType="1"/>
                </p:cNvSpPr>
                <p:nvPr/>
              </p:nvSpPr>
              <p:spPr bwMode="auto">
                <a:xfrm flipV="1">
                  <a:off x="816" y="2976"/>
                  <a:ext cx="0" cy="91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30433" name="Text Box 13"/>
                <p:cNvSpPr txBox="1">
                  <a:spLocks noChangeArrowheads="1"/>
                </p:cNvSpPr>
                <p:nvPr/>
              </p:nvSpPr>
              <p:spPr bwMode="auto">
                <a:xfrm>
                  <a:off x="583" y="2880"/>
                  <a:ext cx="23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sz="2400" i="1" dirty="0">
                      <a:latin typeface="Times New Roman" panose="02020603050405020304" pitchFamily="18" charset="0"/>
                      <a:cs typeface="Times New Roman" panose="02020603050405020304" pitchFamily="18" charset="0"/>
                    </a:rPr>
                    <a:t>R</a:t>
                  </a:r>
                  <a:endParaRPr lang="ru-RU" altLang="en-US" sz="2400" i="1" dirty="0">
                    <a:latin typeface="Times New Roman" panose="02020603050405020304" pitchFamily="18" charset="0"/>
                    <a:cs typeface="Times New Roman" panose="02020603050405020304" pitchFamily="18" charset="0"/>
                  </a:endParaRPr>
                </a:p>
              </p:txBody>
            </p:sp>
            <p:sp>
              <p:nvSpPr>
                <p:cNvPr id="230434" name="Text Box 14"/>
                <p:cNvSpPr txBox="1">
                  <a:spLocks noChangeArrowheads="1"/>
                </p:cNvSpPr>
                <p:nvPr/>
              </p:nvSpPr>
              <p:spPr bwMode="auto">
                <a:xfrm>
                  <a:off x="1344" y="3866"/>
                  <a:ext cx="145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sz="2400" i="1">
                      <a:latin typeface="Times New Roman" panose="02020603050405020304" pitchFamily="18" charset="0"/>
                      <a:cs typeface="Times New Roman" panose="02020603050405020304" pitchFamily="18" charset="0"/>
                    </a:rPr>
                    <a:t>x</a:t>
                  </a:r>
                  <a:r>
                    <a:rPr lang="en-US" altLang="en-US" sz="2400">
                      <a:latin typeface="Times New Roman" panose="02020603050405020304" pitchFamily="18" charset="0"/>
                      <a:cs typeface="Times New Roman" panose="02020603050405020304" pitchFamily="18" charset="0"/>
                    </a:rPr>
                    <a:t> </a:t>
                  </a:r>
                  <a:r>
                    <a:rPr lang="en-US" altLang="en-US" sz="2000">
                      <a:latin typeface="Times New Roman" panose="02020603050405020304" pitchFamily="18" charset="0"/>
                      <a:cs typeface="Times New Roman" panose="02020603050405020304" pitchFamily="18" charset="0"/>
                    </a:rPr>
                    <a:t>(image coordinate)</a:t>
                  </a:r>
                  <a:endParaRPr lang="ru-RU" altLang="en-US" sz="2000">
                    <a:latin typeface="Times New Roman" panose="02020603050405020304" pitchFamily="18" charset="0"/>
                    <a:cs typeface="Times New Roman" panose="02020603050405020304" pitchFamily="18" charset="0"/>
                  </a:endParaRPr>
                </a:p>
              </p:txBody>
            </p:sp>
          </p:grpSp>
          <p:sp>
            <p:nvSpPr>
              <p:cNvPr id="230430" name="Rectangle 15"/>
              <p:cNvSpPr>
                <a:spLocks noChangeArrowheads="1"/>
              </p:cNvSpPr>
              <p:nvPr/>
            </p:nvSpPr>
            <p:spPr bwMode="auto">
              <a:xfrm>
                <a:off x="816" y="3312"/>
                <a:ext cx="1824" cy="576"/>
              </a:xfrm>
              <a:prstGeom prst="rect">
                <a:avLst/>
              </a:prstGeom>
              <a:solidFill>
                <a:srgbClr val="C0C0C0">
                  <a:alpha val="50195"/>
                </a:srgbClr>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grpSp>
        <p:sp>
          <p:nvSpPr>
            <p:cNvPr id="230414" name="Text Box 16"/>
            <p:cNvSpPr txBox="1">
              <a:spLocks noChangeArrowheads="1"/>
            </p:cNvSpPr>
            <p:nvPr/>
          </p:nvSpPr>
          <p:spPr bwMode="auto">
            <a:xfrm>
              <a:off x="172" y="3205"/>
              <a:ext cx="641"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sz="1600" dirty="0">
                  <a:latin typeface="Times New Roman" panose="02020603050405020304" pitchFamily="18" charset="0"/>
                  <a:cs typeface="Times New Roman" panose="02020603050405020304" pitchFamily="18" charset="0"/>
                </a:rPr>
                <a:t>Threshold</a:t>
              </a:r>
              <a:endParaRPr lang="ru-RU" altLang="en-US" sz="1600" dirty="0">
                <a:latin typeface="Times New Roman" panose="02020603050405020304" pitchFamily="18" charset="0"/>
                <a:cs typeface="Times New Roman" panose="02020603050405020304" pitchFamily="18" charset="0"/>
              </a:endParaRPr>
            </a:p>
          </p:txBody>
        </p:sp>
        <p:grpSp>
          <p:nvGrpSpPr>
            <p:cNvPr id="230415" name="Group 17"/>
            <p:cNvGrpSpPr>
              <a:grpSpLocks/>
            </p:cNvGrpSpPr>
            <p:nvPr/>
          </p:nvGrpSpPr>
          <p:grpSpPr bwMode="auto">
            <a:xfrm>
              <a:off x="3108" y="2880"/>
              <a:ext cx="2220" cy="1274"/>
              <a:chOff x="583" y="2880"/>
              <a:chExt cx="2220" cy="1274"/>
            </a:xfrm>
          </p:grpSpPr>
          <p:grpSp>
            <p:nvGrpSpPr>
              <p:cNvPr id="230423" name="Group 18"/>
              <p:cNvGrpSpPr>
                <a:grpSpLocks/>
              </p:cNvGrpSpPr>
              <p:nvPr/>
            </p:nvGrpSpPr>
            <p:grpSpPr bwMode="auto">
              <a:xfrm>
                <a:off x="583" y="2880"/>
                <a:ext cx="2220" cy="1274"/>
                <a:chOff x="583" y="2880"/>
                <a:chExt cx="2220" cy="1274"/>
              </a:xfrm>
            </p:grpSpPr>
            <p:sp>
              <p:nvSpPr>
                <p:cNvPr id="230425" name="Line 19"/>
                <p:cNvSpPr>
                  <a:spLocks noChangeShapeType="1"/>
                </p:cNvSpPr>
                <p:nvPr/>
              </p:nvSpPr>
              <p:spPr bwMode="auto">
                <a:xfrm>
                  <a:off x="816" y="3888"/>
                  <a:ext cx="192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30426" name="Line 20"/>
                <p:cNvSpPr>
                  <a:spLocks noChangeShapeType="1"/>
                </p:cNvSpPr>
                <p:nvPr/>
              </p:nvSpPr>
              <p:spPr bwMode="auto">
                <a:xfrm flipV="1">
                  <a:off x="816" y="2976"/>
                  <a:ext cx="0" cy="91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30427" name="Text Box 21"/>
                <p:cNvSpPr txBox="1">
                  <a:spLocks noChangeArrowheads="1"/>
                </p:cNvSpPr>
                <p:nvPr/>
              </p:nvSpPr>
              <p:spPr bwMode="auto">
                <a:xfrm>
                  <a:off x="583" y="2880"/>
                  <a:ext cx="23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sz="2400" i="1">
                      <a:latin typeface="Times New Roman" panose="02020603050405020304" pitchFamily="18" charset="0"/>
                      <a:cs typeface="Times New Roman" panose="02020603050405020304" pitchFamily="18" charset="0"/>
                    </a:rPr>
                    <a:t>R</a:t>
                  </a:r>
                  <a:endParaRPr lang="ru-RU" altLang="en-US" sz="2400" i="1">
                    <a:latin typeface="Times New Roman" panose="02020603050405020304" pitchFamily="18" charset="0"/>
                    <a:cs typeface="Times New Roman" panose="02020603050405020304" pitchFamily="18" charset="0"/>
                  </a:endParaRPr>
                </a:p>
              </p:txBody>
            </p:sp>
            <p:sp>
              <p:nvSpPr>
                <p:cNvPr id="230428" name="Text Box 22"/>
                <p:cNvSpPr txBox="1">
                  <a:spLocks noChangeArrowheads="1"/>
                </p:cNvSpPr>
                <p:nvPr/>
              </p:nvSpPr>
              <p:spPr bwMode="auto">
                <a:xfrm>
                  <a:off x="1344" y="3866"/>
                  <a:ext cx="145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sz="2400" i="1">
                      <a:latin typeface="Times New Roman" panose="02020603050405020304" pitchFamily="18" charset="0"/>
                      <a:cs typeface="Times New Roman" panose="02020603050405020304" pitchFamily="18" charset="0"/>
                    </a:rPr>
                    <a:t>x</a:t>
                  </a:r>
                  <a:r>
                    <a:rPr lang="en-US" altLang="en-US" sz="2400">
                      <a:latin typeface="Times New Roman" panose="02020603050405020304" pitchFamily="18" charset="0"/>
                      <a:cs typeface="Times New Roman" panose="02020603050405020304" pitchFamily="18" charset="0"/>
                    </a:rPr>
                    <a:t> </a:t>
                  </a:r>
                  <a:r>
                    <a:rPr lang="en-US" altLang="en-US" sz="2000">
                      <a:latin typeface="Times New Roman" panose="02020603050405020304" pitchFamily="18" charset="0"/>
                      <a:cs typeface="Times New Roman" panose="02020603050405020304" pitchFamily="18" charset="0"/>
                    </a:rPr>
                    <a:t>(image coordinate)</a:t>
                  </a:r>
                  <a:endParaRPr lang="ru-RU" altLang="en-US" sz="2000">
                    <a:latin typeface="Times New Roman" panose="02020603050405020304" pitchFamily="18" charset="0"/>
                    <a:cs typeface="Times New Roman" panose="02020603050405020304" pitchFamily="18" charset="0"/>
                  </a:endParaRPr>
                </a:p>
              </p:txBody>
            </p:sp>
          </p:grpSp>
          <p:sp>
            <p:nvSpPr>
              <p:cNvPr id="230424" name="Rectangle 23"/>
              <p:cNvSpPr>
                <a:spLocks noChangeArrowheads="1"/>
              </p:cNvSpPr>
              <p:nvPr/>
            </p:nvSpPr>
            <p:spPr bwMode="auto">
              <a:xfrm>
                <a:off x="816" y="3312"/>
                <a:ext cx="1824" cy="576"/>
              </a:xfrm>
              <a:prstGeom prst="rect">
                <a:avLst/>
              </a:prstGeom>
              <a:solidFill>
                <a:srgbClr val="C0C0C0">
                  <a:alpha val="50195"/>
                </a:srgbClr>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grpSp>
        <p:sp>
          <p:nvSpPr>
            <p:cNvPr id="230416" name="Oval 24"/>
            <p:cNvSpPr>
              <a:spLocks noChangeArrowheads="1"/>
            </p:cNvSpPr>
            <p:nvPr/>
          </p:nvSpPr>
          <p:spPr bwMode="auto">
            <a:xfrm>
              <a:off x="1047" y="3177"/>
              <a:ext cx="57" cy="47"/>
            </a:xfrm>
            <a:prstGeom prst="ellipse">
              <a:avLst/>
            </a:prstGeom>
            <a:solidFill>
              <a:srgbClr val="FF3300"/>
            </a:solidFill>
            <a:ln w="25400">
              <a:solidFill>
                <a:srgbClr val="FF0000"/>
              </a:solidFill>
              <a:round/>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endParaRPr lang="ru-RU" altLang="en-US" sz="2400">
                <a:latin typeface="Times New Roman" panose="02020603050405020304" pitchFamily="18" charset="0"/>
                <a:cs typeface="Times New Roman" panose="02020603050405020304" pitchFamily="18" charset="0"/>
              </a:endParaRPr>
            </a:p>
          </p:txBody>
        </p:sp>
        <p:sp>
          <p:nvSpPr>
            <p:cNvPr id="230417" name="Oval 25"/>
            <p:cNvSpPr>
              <a:spLocks noChangeArrowheads="1"/>
            </p:cNvSpPr>
            <p:nvPr/>
          </p:nvSpPr>
          <p:spPr bwMode="auto">
            <a:xfrm>
              <a:off x="1401" y="2994"/>
              <a:ext cx="57" cy="47"/>
            </a:xfrm>
            <a:prstGeom prst="ellipse">
              <a:avLst/>
            </a:prstGeom>
            <a:solidFill>
              <a:srgbClr val="FF3300"/>
            </a:solidFill>
            <a:ln w="25400">
              <a:solidFill>
                <a:srgbClr val="FF0000"/>
              </a:solidFill>
              <a:round/>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endParaRPr lang="ru-RU" altLang="en-US" sz="2400">
                <a:latin typeface="Times New Roman" panose="02020603050405020304" pitchFamily="18" charset="0"/>
                <a:cs typeface="Times New Roman" panose="02020603050405020304" pitchFamily="18" charset="0"/>
              </a:endParaRPr>
            </a:p>
          </p:txBody>
        </p:sp>
        <p:sp>
          <p:nvSpPr>
            <p:cNvPr id="230418" name="Oval 26"/>
            <p:cNvSpPr>
              <a:spLocks noChangeArrowheads="1"/>
            </p:cNvSpPr>
            <p:nvPr/>
          </p:nvSpPr>
          <p:spPr bwMode="auto">
            <a:xfrm>
              <a:off x="2141" y="3241"/>
              <a:ext cx="57" cy="47"/>
            </a:xfrm>
            <a:prstGeom prst="ellipse">
              <a:avLst/>
            </a:prstGeom>
            <a:solidFill>
              <a:srgbClr val="FF3300"/>
            </a:solidFill>
            <a:ln w="25400">
              <a:solidFill>
                <a:srgbClr val="FF0000"/>
              </a:solidFill>
              <a:round/>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endParaRPr lang="ru-RU" altLang="en-US" sz="2400">
                <a:latin typeface="Times New Roman" panose="02020603050405020304" pitchFamily="18" charset="0"/>
                <a:cs typeface="Times New Roman" panose="02020603050405020304" pitchFamily="18" charset="0"/>
              </a:endParaRPr>
            </a:p>
          </p:txBody>
        </p:sp>
        <p:sp>
          <p:nvSpPr>
            <p:cNvPr id="230419" name="Oval 27"/>
            <p:cNvSpPr>
              <a:spLocks noChangeArrowheads="1"/>
            </p:cNvSpPr>
            <p:nvPr/>
          </p:nvSpPr>
          <p:spPr bwMode="auto">
            <a:xfrm>
              <a:off x="3592" y="2830"/>
              <a:ext cx="57" cy="47"/>
            </a:xfrm>
            <a:prstGeom prst="ellipse">
              <a:avLst/>
            </a:prstGeom>
            <a:solidFill>
              <a:srgbClr val="FF3300"/>
            </a:solidFill>
            <a:ln w="25400">
              <a:solidFill>
                <a:srgbClr val="FF0000"/>
              </a:solidFill>
              <a:round/>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endParaRPr lang="ru-RU" altLang="en-US" sz="2400">
                <a:latin typeface="Times New Roman" panose="02020603050405020304" pitchFamily="18" charset="0"/>
                <a:cs typeface="Times New Roman" panose="02020603050405020304" pitchFamily="18" charset="0"/>
              </a:endParaRPr>
            </a:p>
          </p:txBody>
        </p:sp>
        <p:sp>
          <p:nvSpPr>
            <p:cNvPr id="230420" name="Oval 28"/>
            <p:cNvSpPr>
              <a:spLocks noChangeArrowheads="1"/>
            </p:cNvSpPr>
            <p:nvPr/>
          </p:nvSpPr>
          <p:spPr bwMode="auto">
            <a:xfrm>
              <a:off x="3939" y="2528"/>
              <a:ext cx="57" cy="47"/>
            </a:xfrm>
            <a:prstGeom prst="ellipse">
              <a:avLst/>
            </a:prstGeom>
            <a:solidFill>
              <a:srgbClr val="FF3300"/>
            </a:solidFill>
            <a:ln w="25400">
              <a:solidFill>
                <a:srgbClr val="FF0000"/>
              </a:solidFill>
              <a:round/>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endParaRPr lang="ru-RU" altLang="en-US" sz="2400">
                <a:latin typeface="Times New Roman" panose="02020603050405020304" pitchFamily="18" charset="0"/>
                <a:cs typeface="Times New Roman" panose="02020603050405020304" pitchFamily="18" charset="0"/>
              </a:endParaRPr>
            </a:p>
          </p:txBody>
        </p:sp>
        <p:sp>
          <p:nvSpPr>
            <p:cNvPr id="230421" name="Oval 29"/>
            <p:cNvSpPr>
              <a:spLocks noChangeArrowheads="1"/>
            </p:cNvSpPr>
            <p:nvPr/>
          </p:nvSpPr>
          <p:spPr bwMode="auto">
            <a:xfrm>
              <a:off x="4320" y="3216"/>
              <a:ext cx="57" cy="47"/>
            </a:xfrm>
            <a:prstGeom prst="ellipse">
              <a:avLst/>
            </a:prstGeom>
            <a:solidFill>
              <a:schemeClr val="accent1"/>
            </a:solidFill>
            <a:ln w="25400">
              <a:solidFill>
                <a:schemeClr val="accent1"/>
              </a:solidFill>
              <a:round/>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endParaRPr lang="ru-RU" altLang="en-US" sz="2400">
                <a:latin typeface="Times New Roman" panose="02020603050405020304" pitchFamily="18" charset="0"/>
                <a:cs typeface="Times New Roman" panose="02020603050405020304" pitchFamily="18" charset="0"/>
              </a:endParaRPr>
            </a:p>
          </p:txBody>
        </p:sp>
        <p:sp>
          <p:nvSpPr>
            <p:cNvPr id="230422" name="Oval 30"/>
            <p:cNvSpPr>
              <a:spLocks noChangeArrowheads="1"/>
            </p:cNvSpPr>
            <p:nvPr/>
          </p:nvSpPr>
          <p:spPr bwMode="auto">
            <a:xfrm>
              <a:off x="4671" y="2939"/>
              <a:ext cx="57" cy="47"/>
            </a:xfrm>
            <a:prstGeom prst="ellipse">
              <a:avLst/>
            </a:prstGeom>
            <a:solidFill>
              <a:srgbClr val="FF3300"/>
            </a:solidFill>
            <a:ln w="25400">
              <a:solidFill>
                <a:srgbClr val="FF0000"/>
              </a:solidFill>
              <a:round/>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endParaRPr lang="ru-RU" altLang="en-US" sz="2400">
                <a:latin typeface="Times New Roman" panose="02020603050405020304" pitchFamily="18" charset="0"/>
                <a:cs typeface="Times New Roman" panose="02020603050405020304" pitchFamily="18" charset="0"/>
              </a:endParaRPr>
            </a:p>
          </p:txBody>
        </p:sp>
      </p:grpSp>
      <p:sp>
        <p:nvSpPr>
          <p:cNvPr id="1210399" name="Text Box 31"/>
          <p:cNvSpPr txBox="1">
            <a:spLocks noChangeArrowheads="1"/>
          </p:cNvSpPr>
          <p:nvPr/>
        </p:nvSpPr>
        <p:spPr bwMode="auto">
          <a:xfrm>
            <a:off x="1219200" y="6015038"/>
            <a:ext cx="6934200" cy="461962"/>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50000"/>
              </a:spcBef>
            </a:pPr>
            <a:r>
              <a:rPr lang="en-US" altLang="en-US" sz="2400" i="1">
                <a:solidFill>
                  <a:srgbClr val="0033CC"/>
                </a:solidFill>
                <a:cs typeface="Times New Roman" panose="02020603050405020304" pitchFamily="18" charset="0"/>
              </a:rPr>
              <a:t>Partially invariant </a:t>
            </a:r>
            <a:r>
              <a:rPr lang="en-US" altLang="en-US" sz="2400">
                <a:solidFill>
                  <a:srgbClr val="0033CC"/>
                </a:solidFill>
                <a:cs typeface="Times New Roman" panose="02020603050405020304" pitchFamily="18" charset="0"/>
              </a:rPr>
              <a:t>to affine intensity change</a:t>
            </a:r>
            <a:endParaRPr lang="ru-RU" altLang="en-US" sz="2400">
              <a:solidFill>
                <a:srgbClr val="0033CC"/>
              </a:solidFill>
              <a:cs typeface="Times New Roman" panose="02020603050405020304" pitchFamily="18" charset="0"/>
            </a:endParaRPr>
          </a:p>
        </p:txBody>
      </p:sp>
      <p:sp>
        <p:nvSpPr>
          <p:cNvPr id="230406" name="Rectangle 30"/>
          <p:cNvSpPr>
            <a:spLocks noChangeArrowheads="1"/>
          </p:cNvSpPr>
          <p:nvPr/>
        </p:nvSpPr>
        <p:spPr bwMode="auto">
          <a:xfrm>
            <a:off x="5029200" y="1143000"/>
            <a:ext cx="18446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i="1">
                <a:latin typeface="Times New Roman" panose="02020603050405020304" pitchFamily="18" charset="0"/>
                <a:cs typeface="Times New Roman" panose="02020603050405020304" pitchFamily="18" charset="0"/>
              </a:rPr>
              <a:t>I </a:t>
            </a:r>
            <a:r>
              <a:rPr lang="en-US" altLang="en-US">
                <a:latin typeface="Times New Roman" panose="02020603050405020304" pitchFamily="18" charset="0"/>
                <a:cs typeface="Times New Roman" panose="02020603050405020304" pitchFamily="18" charset="0"/>
                <a:sym typeface="Symbol" panose="05050102010706020507" pitchFamily="18" charset="2"/>
              </a:rPr>
              <a:t> </a:t>
            </a:r>
            <a:r>
              <a:rPr lang="en-US" altLang="en-US" i="1">
                <a:latin typeface="Times New Roman" panose="02020603050405020304" pitchFamily="18" charset="0"/>
                <a:cs typeface="Times New Roman" panose="02020603050405020304" pitchFamily="18" charset="0"/>
                <a:sym typeface="Symbol" panose="05050102010706020507" pitchFamily="18" charset="2"/>
              </a:rPr>
              <a:t>a</a:t>
            </a:r>
            <a:r>
              <a:rPr lang="he-IL" altLang="en-US" i="1">
                <a:latin typeface="Times New Roman" panose="02020603050405020304" pitchFamily="18" charset="0"/>
                <a:cs typeface="Times New Roman" panose="02020603050405020304" pitchFamily="18" charset="0"/>
                <a:sym typeface="Symbol" panose="05050102010706020507" pitchFamily="18" charset="2"/>
              </a:rPr>
              <a:t> </a:t>
            </a:r>
            <a:r>
              <a:rPr lang="en-US" altLang="en-US" i="1">
                <a:latin typeface="Times New Roman" panose="02020603050405020304" pitchFamily="18" charset="0"/>
                <a:cs typeface="Times New Roman" panose="02020603050405020304" pitchFamily="18" charset="0"/>
                <a:sym typeface="Symbol" panose="05050102010706020507" pitchFamily="18" charset="2"/>
              </a:rPr>
              <a:t>I </a:t>
            </a:r>
            <a:r>
              <a:rPr lang="en-US" altLang="en-US" i="1">
                <a:latin typeface="Times New Roman" panose="02020603050405020304" pitchFamily="18" charset="0"/>
                <a:cs typeface="Times New Roman" panose="02020603050405020304" pitchFamily="18" charset="0"/>
              </a:rPr>
              <a:t>+ b</a:t>
            </a:r>
            <a:endParaRPr lang="en-US" altLang="en-US">
              <a:latin typeface="Times New Roman" panose="02020603050405020304" pitchFamily="18" charset="0"/>
              <a:cs typeface="Times New Roman" panose="02020603050405020304" pitchFamily="18" charset="0"/>
            </a:endParaRPr>
          </a:p>
        </p:txBody>
      </p:sp>
      <p:sp>
        <p:nvSpPr>
          <p:cNvPr id="230407" name="Rectangle 13"/>
          <p:cNvSpPr>
            <a:spLocks noChangeArrowheads="1"/>
          </p:cNvSpPr>
          <p:nvPr/>
        </p:nvSpPr>
        <p:spPr bwMode="auto">
          <a:xfrm>
            <a:off x="3733800" y="1219200"/>
            <a:ext cx="457200" cy="381000"/>
          </a:xfrm>
          <a:prstGeom prst="rect">
            <a:avLst/>
          </a:prstGeom>
          <a:solidFill>
            <a:srgbClr val="0033CC"/>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230408" name="Rectangle 14"/>
          <p:cNvSpPr>
            <a:spLocks noChangeArrowheads="1"/>
          </p:cNvSpPr>
          <p:nvPr/>
        </p:nvSpPr>
        <p:spPr bwMode="auto">
          <a:xfrm>
            <a:off x="2362200" y="1219200"/>
            <a:ext cx="457200" cy="381000"/>
          </a:xfrm>
          <a:prstGeom prst="rect">
            <a:avLst/>
          </a:prstGeom>
          <a:solidFill>
            <a:srgbClr val="9FB6FF"/>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230409" name="AutoShape 15"/>
          <p:cNvSpPr>
            <a:spLocks noChangeArrowheads="1"/>
          </p:cNvSpPr>
          <p:nvPr/>
        </p:nvSpPr>
        <p:spPr bwMode="auto">
          <a:xfrm>
            <a:off x="3048000" y="1295400"/>
            <a:ext cx="381000" cy="228600"/>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30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chemeClr val="accent1"/>
          </a:solidFill>
          <a:ln w="9525">
            <a:solidFill>
              <a:schemeClr val="tx1"/>
            </a:solidFill>
            <a:miter lim="800000"/>
            <a:headEnd/>
            <a:tailEnd/>
          </a:ln>
        </p:spPr>
        <p:txBody>
          <a:bodyPr wrap="none" anchor="ctr"/>
          <a:lstStyle/>
          <a:p>
            <a:endParaRPr lang="en-US"/>
          </a:p>
        </p:txBody>
      </p:sp>
      <p:sp>
        <p:nvSpPr>
          <p:cNvPr id="35" name="TextBox 34"/>
          <p:cNvSpPr txBox="1"/>
          <p:nvPr/>
        </p:nvSpPr>
        <p:spPr>
          <a:xfrm>
            <a:off x="8146560" y="6550223"/>
            <a:ext cx="1047584" cy="307777"/>
          </a:xfrm>
          <a:prstGeom prst="rect">
            <a:avLst/>
          </a:prstGeom>
          <a:noFill/>
        </p:spPr>
        <p:txBody>
          <a:bodyPr wrap="square" rtlCol="0">
            <a:spAutoFit/>
          </a:bodyPr>
          <a:lstStyle/>
          <a:p>
            <a:r>
              <a:rPr lang="en-US" sz="1400" dirty="0">
                <a:solidFill>
                  <a:schemeClr val="bg1">
                    <a:lumMod val="65000"/>
                  </a:schemeClr>
                </a:solidFill>
                <a:latin typeface="+mn-lt"/>
                <a:cs typeface="Calibri" panose="020F0502020204030204" pitchFamily="34" charset="0"/>
              </a:rPr>
              <a:t>James Hays</a:t>
            </a:r>
          </a:p>
        </p:txBody>
      </p:sp>
    </p:spTree>
    <p:extLst>
      <p:ext uri="{BB962C8B-B14F-4D97-AF65-F5344CB8AC3E}">
        <p14:creationId xmlns:p14="http://schemas.microsoft.com/office/powerpoint/2010/main" val="17179350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21037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103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0372" grpId="0" autoUpdateAnimBg="0"/>
      <p:bldP spid="121039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
          <p:cNvSpPr>
            <a:spLocks noGrp="1" noChangeArrowheads="1"/>
          </p:cNvSpPr>
          <p:nvPr>
            <p:ph type="title"/>
          </p:nvPr>
        </p:nvSpPr>
        <p:spPr/>
        <p:txBody>
          <a:bodyPr/>
          <a:lstStyle/>
          <a:p>
            <a:r>
              <a:rPr lang="en-US" altLang="en-US"/>
              <a:t>Image translation</a:t>
            </a:r>
            <a:endParaRPr lang="ru-RU" altLang="en-US"/>
          </a:p>
        </p:txBody>
      </p:sp>
      <p:sp>
        <p:nvSpPr>
          <p:cNvPr id="1376260" name="Text Box 4"/>
          <p:cNvSpPr txBox="1">
            <a:spLocks noChangeArrowheads="1"/>
          </p:cNvSpPr>
          <p:nvPr/>
        </p:nvSpPr>
        <p:spPr bwMode="auto">
          <a:xfrm>
            <a:off x="838200" y="4267200"/>
            <a:ext cx="7696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buFontTx/>
              <a:buChar char="•"/>
            </a:pPr>
            <a:r>
              <a:rPr lang="en-US" altLang="en-US" sz="2400" dirty="0">
                <a:cs typeface="Times New Roman" panose="02020603050405020304" pitchFamily="18" charset="0"/>
              </a:rPr>
              <a:t>  Derivatives and window function are shift-invariant.</a:t>
            </a:r>
            <a:endParaRPr lang="ru-RU" altLang="en-US" sz="2400" dirty="0">
              <a:cs typeface="Times New Roman" panose="02020603050405020304" pitchFamily="18" charset="0"/>
            </a:endParaRPr>
          </a:p>
        </p:txBody>
      </p:sp>
      <p:sp>
        <p:nvSpPr>
          <p:cNvPr id="232452" name="Rectangle 7"/>
          <p:cNvSpPr>
            <a:spLocks noChangeArrowheads="1"/>
          </p:cNvSpPr>
          <p:nvPr/>
        </p:nvSpPr>
        <p:spPr bwMode="auto">
          <a:xfrm>
            <a:off x="1447800" y="1143000"/>
            <a:ext cx="2184400" cy="2209800"/>
          </a:xfrm>
          <a:prstGeom prst="rect">
            <a:avLst/>
          </a:prstGeom>
          <a:solidFill>
            <a:schemeClr val="accent1">
              <a:alpha val="50195"/>
            </a:schemeClr>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232453" name="Freeform 8"/>
          <p:cNvSpPr>
            <a:spLocks/>
          </p:cNvSpPr>
          <p:nvPr/>
        </p:nvSpPr>
        <p:spPr bwMode="auto">
          <a:xfrm>
            <a:off x="1755775" y="1527175"/>
            <a:ext cx="788988" cy="723900"/>
          </a:xfrm>
          <a:custGeom>
            <a:avLst/>
            <a:gdLst>
              <a:gd name="T0" fmla="*/ 0 w 720"/>
              <a:gd name="T1" fmla="*/ 2147483646 h 528"/>
              <a:gd name="T2" fmla="*/ 2147483646 w 720"/>
              <a:gd name="T3" fmla="*/ 0 h 528"/>
              <a:gd name="T4" fmla="*/ 2147483646 w 720"/>
              <a:gd name="T5" fmla="*/ 2147483646 h 528"/>
              <a:gd name="T6" fmla="*/ 0 60000 65536"/>
              <a:gd name="T7" fmla="*/ 0 60000 65536"/>
              <a:gd name="T8" fmla="*/ 0 60000 65536"/>
              <a:gd name="T9" fmla="*/ 0 w 720"/>
              <a:gd name="T10" fmla="*/ 0 h 528"/>
              <a:gd name="T11" fmla="*/ 720 w 720"/>
              <a:gd name="T12" fmla="*/ 528 h 528"/>
            </a:gdLst>
            <a:ahLst/>
            <a:cxnLst>
              <a:cxn ang="T6">
                <a:pos x="T0" y="T1"/>
              </a:cxn>
              <a:cxn ang="T7">
                <a:pos x="T2" y="T3"/>
              </a:cxn>
              <a:cxn ang="T8">
                <a:pos x="T4" y="T5"/>
              </a:cxn>
            </a:cxnLst>
            <a:rect l="T9" t="T10" r="T11" b="T12"/>
            <a:pathLst>
              <a:path w="720" h="528">
                <a:moveTo>
                  <a:pt x="0" y="528"/>
                </a:moveTo>
                <a:lnTo>
                  <a:pt x="48" y="0"/>
                </a:lnTo>
                <a:lnTo>
                  <a:pt x="720" y="336"/>
                </a:lnTo>
              </a:path>
            </a:pathLst>
          </a:custGeom>
          <a:solidFill>
            <a:schemeClr val="accent1">
              <a:alpha val="50195"/>
            </a:schemeClr>
          </a:solidFill>
          <a:ln w="44450">
            <a:solidFill>
              <a:schemeClr val="tx1"/>
            </a:solidFill>
            <a:round/>
            <a:headEnd/>
            <a:tailEnd/>
          </a:ln>
        </p:spPr>
        <p:txBody>
          <a:bodyPr/>
          <a:lstStyle/>
          <a:p>
            <a:endParaRPr lang="en-US"/>
          </a:p>
        </p:txBody>
      </p:sp>
      <p:sp>
        <p:nvSpPr>
          <p:cNvPr id="232454" name="AutoShape 12"/>
          <p:cNvSpPr>
            <a:spLocks noChangeArrowheads="1"/>
          </p:cNvSpPr>
          <p:nvPr/>
        </p:nvSpPr>
        <p:spPr bwMode="auto">
          <a:xfrm>
            <a:off x="3898900" y="1663700"/>
            <a:ext cx="1219200" cy="1231900"/>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chemeClr val="accent1"/>
          </a:solidFill>
          <a:ln w="9525">
            <a:solidFill>
              <a:schemeClr val="tx1"/>
            </a:solidFill>
            <a:miter lim="800000"/>
            <a:headEnd/>
            <a:tailEnd/>
          </a:ln>
        </p:spPr>
        <p:txBody>
          <a:bodyPr wrap="none" anchor="ctr"/>
          <a:lstStyle/>
          <a:p>
            <a:endParaRPr lang="en-US"/>
          </a:p>
        </p:txBody>
      </p:sp>
      <p:sp>
        <p:nvSpPr>
          <p:cNvPr id="1376277" name="Text Box 21"/>
          <p:cNvSpPr txBox="1">
            <a:spLocks noChangeArrowheads="1"/>
          </p:cNvSpPr>
          <p:nvPr/>
        </p:nvSpPr>
        <p:spPr bwMode="auto">
          <a:xfrm>
            <a:off x="1219200" y="5638800"/>
            <a:ext cx="6934200" cy="461963"/>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50000"/>
              </a:spcBef>
            </a:pPr>
            <a:r>
              <a:rPr lang="en-US" altLang="en-US" sz="2400">
                <a:solidFill>
                  <a:srgbClr val="0033CC"/>
                </a:solidFill>
                <a:cs typeface="Times New Roman" panose="02020603050405020304" pitchFamily="18" charset="0"/>
              </a:rPr>
              <a:t>Corner location is covariant w.r.t. translation</a:t>
            </a:r>
            <a:endParaRPr lang="ru-RU" altLang="en-US" sz="2400">
              <a:solidFill>
                <a:srgbClr val="0033CC"/>
              </a:solidFill>
              <a:cs typeface="Times New Roman" panose="02020603050405020304" pitchFamily="18" charset="0"/>
            </a:endParaRPr>
          </a:p>
        </p:txBody>
      </p:sp>
      <p:sp>
        <p:nvSpPr>
          <p:cNvPr id="232456" name="Rectangle 7"/>
          <p:cNvSpPr>
            <a:spLocks noChangeArrowheads="1"/>
          </p:cNvSpPr>
          <p:nvPr/>
        </p:nvSpPr>
        <p:spPr bwMode="auto">
          <a:xfrm>
            <a:off x="5435600" y="1143000"/>
            <a:ext cx="2184400" cy="2209800"/>
          </a:xfrm>
          <a:prstGeom prst="rect">
            <a:avLst/>
          </a:prstGeom>
          <a:solidFill>
            <a:schemeClr val="accent1">
              <a:alpha val="50195"/>
            </a:schemeClr>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232457" name="Freeform 8"/>
          <p:cNvSpPr>
            <a:spLocks/>
          </p:cNvSpPr>
          <p:nvPr/>
        </p:nvSpPr>
        <p:spPr bwMode="auto">
          <a:xfrm>
            <a:off x="6553200" y="2246313"/>
            <a:ext cx="787400" cy="725487"/>
          </a:xfrm>
          <a:custGeom>
            <a:avLst/>
            <a:gdLst>
              <a:gd name="T0" fmla="*/ 0 w 720"/>
              <a:gd name="T1" fmla="*/ 2147483646 h 528"/>
              <a:gd name="T2" fmla="*/ 2147483646 w 720"/>
              <a:gd name="T3" fmla="*/ 0 h 528"/>
              <a:gd name="T4" fmla="*/ 2147483646 w 720"/>
              <a:gd name="T5" fmla="*/ 2147483646 h 528"/>
              <a:gd name="T6" fmla="*/ 0 60000 65536"/>
              <a:gd name="T7" fmla="*/ 0 60000 65536"/>
              <a:gd name="T8" fmla="*/ 0 60000 65536"/>
              <a:gd name="T9" fmla="*/ 0 w 720"/>
              <a:gd name="T10" fmla="*/ 0 h 528"/>
              <a:gd name="T11" fmla="*/ 720 w 720"/>
              <a:gd name="T12" fmla="*/ 528 h 528"/>
            </a:gdLst>
            <a:ahLst/>
            <a:cxnLst>
              <a:cxn ang="T6">
                <a:pos x="T0" y="T1"/>
              </a:cxn>
              <a:cxn ang="T7">
                <a:pos x="T2" y="T3"/>
              </a:cxn>
              <a:cxn ang="T8">
                <a:pos x="T4" y="T5"/>
              </a:cxn>
            </a:cxnLst>
            <a:rect l="T9" t="T10" r="T11" b="T12"/>
            <a:pathLst>
              <a:path w="720" h="528">
                <a:moveTo>
                  <a:pt x="0" y="528"/>
                </a:moveTo>
                <a:lnTo>
                  <a:pt x="48" y="0"/>
                </a:lnTo>
                <a:lnTo>
                  <a:pt x="720" y="336"/>
                </a:lnTo>
              </a:path>
            </a:pathLst>
          </a:custGeom>
          <a:solidFill>
            <a:schemeClr val="accent1">
              <a:alpha val="50195"/>
            </a:schemeClr>
          </a:solidFill>
          <a:ln w="44450">
            <a:solidFill>
              <a:schemeClr val="tx1"/>
            </a:solidFill>
            <a:round/>
            <a:headEnd/>
            <a:tailEnd/>
          </a:ln>
        </p:spPr>
        <p:txBody>
          <a:bodyPr/>
          <a:lstStyle/>
          <a:p>
            <a:endParaRPr lang="en-US"/>
          </a:p>
        </p:txBody>
      </p:sp>
      <p:sp>
        <p:nvSpPr>
          <p:cNvPr id="10" name="TextBox 9"/>
          <p:cNvSpPr txBox="1"/>
          <p:nvPr/>
        </p:nvSpPr>
        <p:spPr>
          <a:xfrm>
            <a:off x="8146560" y="6550223"/>
            <a:ext cx="1047584" cy="307777"/>
          </a:xfrm>
          <a:prstGeom prst="rect">
            <a:avLst/>
          </a:prstGeom>
          <a:noFill/>
        </p:spPr>
        <p:txBody>
          <a:bodyPr wrap="square" rtlCol="0">
            <a:spAutoFit/>
          </a:bodyPr>
          <a:lstStyle/>
          <a:p>
            <a:r>
              <a:rPr lang="en-US" sz="1400" dirty="0">
                <a:solidFill>
                  <a:schemeClr val="bg1">
                    <a:lumMod val="65000"/>
                  </a:schemeClr>
                </a:solidFill>
                <a:latin typeface="+mn-lt"/>
                <a:cs typeface="Calibri" panose="020F0502020204030204" pitchFamily="34" charset="0"/>
              </a:rPr>
              <a:t>James Hays</a:t>
            </a:r>
          </a:p>
        </p:txBody>
      </p:sp>
    </p:spTree>
    <p:extLst>
      <p:ext uri="{BB962C8B-B14F-4D97-AF65-F5344CB8AC3E}">
        <p14:creationId xmlns:p14="http://schemas.microsoft.com/office/powerpoint/2010/main" val="180859010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7626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762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6260" grpId="0"/>
      <p:bldP spid="137627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2"/>
          <p:cNvSpPr>
            <a:spLocks noGrp="1" noChangeArrowheads="1"/>
          </p:cNvSpPr>
          <p:nvPr>
            <p:ph type="title"/>
          </p:nvPr>
        </p:nvSpPr>
        <p:spPr/>
        <p:txBody>
          <a:bodyPr/>
          <a:lstStyle/>
          <a:p>
            <a:r>
              <a:rPr lang="en-US" altLang="en-US"/>
              <a:t>Image rotation</a:t>
            </a:r>
            <a:endParaRPr lang="ru-RU" altLang="en-US"/>
          </a:p>
        </p:txBody>
      </p:sp>
      <p:sp>
        <p:nvSpPr>
          <p:cNvPr id="1376260" name="Text Box 4"/>
          <p:cNvSpPr txBox="1">
            <a:spLocks noChangeArrowheads="1"/>
          </p:cNvSpPr>
          <p:nvPr/>
        </p:nvSpPr>
        <p:spPr bwMode="auto">
          <a:xfrm>
            <a:off x="1219200" y="4572000"/>
            <a:ext cx="67056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sz="2400" dirty="0">
                <a:cs typeface="Times New Roman" panose="02020603050405020304" pitchFamily="18" charset="0"/>
              </a:rPr>
              <a:t>Second moment ellipse rotates but its shape (i.e., eigenvalues) remains the same.</a:t>
            </a:r>
            <a:endParaRPr lang="ru-RU" altLang="en-US" sz="2400" dirty="0">
              <a:cs typeface="Times New Roman" panose="02020603050405020304" pitchFamily="18" charset="0"/>
            </a:endParaRPr>
          </a:p>
        </p:txBody>
      </p:sp>
      <p:grpSp>
        <p:nvGrpSpPr>
          <p:cNvPr id="234502" name="Group 6"/>
          <p:cNvGrpSpPr>
            <a:grpSpLocks/>
          </p:cNvGrpSpPr>
          <p:nvPr/>
        </p:nvGrpSpPr>
        <p:grpSpPr bwMode="auto">
          <a:xfrm>
            <a:off x="1950602" y="1676400"/>
            <a:ext cx="1096221" cy="1108830"/>
            <a:chOff x="1248" y="1584"/>
            <a:chExt cx="1536" cy="1248"/>
          </a:xfrm>
        </p:grpSpPr>
        <p:sp>
          <p:nvSpPr>
            <p:cNvPr id="234515" name="Rectangle 7"/>
            <p:cNvSpPr>
              <a:spLocks noChangeArrowheads="1"/>
            </p:cNvSpPr>
            <p:nvPr/>
          </p:nvSpPr>
          <p:spPr bwMode="auto">
            <a:xfrm>
              <a:off x="1248" y="1584"/>
              <a:ext cx="1536" cy="1248"/>
            </a:xfrm>
            <a:prstGeom prst="rect">
              <a:avLst/>
            </a:prstGeom>
            <a:solidFill>
              <a:schemeClr val="accent1">
                <a:alpha val="50195"/>
              </a:schemeClr>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234516" name="Freeform 8"/>
            <p:cNvSpPr>
              <a:spLocks/>
            </p:cNvSpPr>
            <p:nvPr/>
          </p:nvSpPr>
          <p:spPr bwMode="auto">
            <a:xfrm>
              <a:off x="1680" y="2016"/>
              <a:ext cx="1104" cy="816"/>
            </a:xfrm>
            <a:custGeom>
              <a:avLst/>
              <a:gdLst>
                <a:gd name="T0" fmla="*/ 0 w 720"/>
                <a:gd name="T1" fmla="*/ 98016 h 528"/>
                <a:gd name="T2" fmla="*/ 8093 w 720"/>
                <a:gd name="T3" fmla="*/ 0 h 528"/>
                <a:gd name="T4" fmla="*/ 121627 w 720"/>
                <a:gd name="T5" fmla="*/ 62331 h 528"/>
                <a:gd name="T6" fmla="*/ 0 60000 65536"/>
                <a:gd name="T7" fmla="*/ 0 60000 65536"/>
                <a:gd name="T8" fmla="*/ 0 60000 65536"/>
                <a:gd name="T9" fmla="*/ 0 w 720"/>
                <a:gd name="T10" fmla="*/ 0 h 528"/>
                <a:gd name="T11" fmla="*/ 720 w 720"/>
                <a:gd name="T12" fmla="*/ 528 h 528"/>
              </a:gdLst>
              <a:ahLst/>
              <a:cxnLst>
                <a:cxn ang="T6">
                  <a:pos x="T0" y="T1"/>
                </a:cxn>
                <a:cxn ang="T7">
                  <a:pos x="T2" y="T3"/>
                </a:cxn>
                <a:cxn ang="T8">
                  <a:pos x="T4" y="T5"/>
                </a:cxn>
              </a:cxnLst>
              <a:rect l="T9" t="T10" r="T11" b="T12"/>
              <a:pathLst>
                <a:path w="720" h="528">
                  <a:moveTo>
                    <a:pt x="0" y="528"/>
                  </a:moveTo>
                  <a:lnTo>
                    <a:pt x="48" y="0"/>
                  </a:lnTo>
                  <a:lnTo>
                    <a:pt x="720" y="336"/>
                  </a:lnTo>
                </a:path>
              </a:pathLst>
            </a:custGeom>
            <a:solidFill>
              <a:schemeClr val="accent1">
                <a:alpha val="50195"/>
              </a:schemeClr>
            </a:solidFill>
            <a:ln w="44450">
              <a:solidFill>
                <a:schemeClr val="tx1"/>
              </a:solidFill>
              <a:round/>
              <a:headEnd/>
              <a:tailEnd/>
            </a:ln>
          </p:spPr>
          <p:txBody>
            <a:bodyPr/>
            <a:lstStyle/>
            <a:p>
              <a:endParaRPr lang="en-US"/>
            </a:p>
          </p:txBody>
        </p:sp>
      </p:grpSp>
      <p:grpSp>
        <p:nvGrpSpPr>
          <p:cNvPr id="234503" name="Group 9"/>
          <p:cNvGrpSpPr>
            <a:grpSpLocks/>
          </p:cNvGrpSpPr>
          <p:nvPr/>
        </p:nvGrpSpPr>
        <p:grpSpPr bwMode="auto">
          <a:xfrm>
            <a:off x="5848276" y="1676400"/>
            <a:ext cx="1096221" cy="1131931"/>
            <a:chOff x="2928" y="1776"/>
            <a:chExt cx="432" cy="441"/>
          </a:xfrm>
        </p:grpSpPr>
        <p:sp>
          <p:nvSpPr>
            <p:cNvPr id="234513" name="Rectangle 10"/>
            <p:cNvSpPr>
              <a:spLocks noChangeArrowheads="1"/>
            </p:cNvSpPr>
            <p:nvPr/>
          </p:nvSpPr>
          <p:spPr bwMode="auto">
            <a:xfrm>
              <a:off x="2928" y="1776"/>
              <a:ext cx="432" cy="432"/>
            </a:xfrm>
            <a:prstGeom prst="rect">
              <a:avLst/>
            </a:prstGeom>
            <a:solidFill>
              <a:schemeClr val="accent1">
                <a:alpha val="50195"/>
              </a:schemeClr>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234514" name="Freeform 11"/>
            <p:cNvSpPr>
              <a:spLocks/>
            </p:cNvSpPr>
            <p:nvPr/>
          </p:nvSpPr>
          <p:spPr bwMode="auto">
            <a:xfrm rot="3029958">
              <a:off x="2987" y="1873"/>
              <a:ext cx="364" cy="323"/>
            </a:xfrm>
            <a:custGeom>
              <a:avLst/>
              <a:gdLst>
                <a:gd name="T0" fmla="*/ 0 w 720"/>
                <a:gd name="T1" fmla="*/ 1 h 528"/>
                <a:gd name="T2" fmla="*/ 1 w 720"/>
                <a:gd name="T3" fmla="*/ 0 h 528"/>
                <a:gd name="T4" fmla="*/ 1 w 720"/>
                <a:gd name="T5" fmla="*/ 1 h 528"/>
                <a:gd name="T6" fmla="*/ 0 60000 65536"/>
                <a:gd name="T7" fmla="*/ 0 60000 65536"/>
                <a:gd name="T8" fmla="*/ 0 60000 65536"/>
                <a:gd name="T9" fmla="*/ 0 w 720"/>
                <a:gd name="T10" fmla="*/ 0 h 528"/>
                <a:gd name="T11" fmla="*/ 720 w 720"/>
                <a:gd name="T12" fmla="*/ 528 h 528"/>
              </a:gdLst>
              <a:ahLst/>
              <a:cxnLst>
                <a:cxn ang="T6">
                  <a:pos x="T0" y="T1"/>
                </a:cxn>
                <a:cxn ang="T7">
                  <a:pos x="T2" y="T3"/>
                </a:cxn>
                <a:cxn ang="T8">
                  <a:pos x="T4" y="T5"/>
                </a:cxn>
              </a:cxnLst>
              <a:rect l="T9" t="T10" r="T11" b="T12"/>
              <a:pathLst>
                <a:path w="720" h="528">
                  <a:moveTo>
                    <a:pt x="0" y="528"/>
                  </a:moveTo>
                  <a:lnTo>
                    <a:pt x="48" y="0"/>
                  </a:lnTo>
                  <a:lnTo>
                    <a:pt x="720" y="336"/>
                  </a:lnTo>
                </a:path>
              </a:pathLst>
            </a:custGeom>
            <a:solidFill>
              <a:schemeClr val="accent1">
                <a:alpha val="50195"/>
              </a:schemeClr>
            </a:solidFill>
            <a:ln w="44450">
              <a:solidFill>
                <a:schemeClr val="tx1"/>
              </a:solidFill>
              <a:round/>
              <a:headEnd/>
              <a:tailEnd/>
            </a:ln>
          </p:spPr>
          <p:txBody>
            <a:bodyPr/>
            <a:lstStyle/>
            <a:p>
              <a:endParaRPr lang="en-US"/>
            </a:p>
          </p:txBody>
        </p:sp>
      </p:grpSp>
      <p:sp>
        <p:nvSpPr>
          <p:cNvPr id="234504" name="AutoShape 12"/>
          <p:cNvSpPr>
            <a:spLocks noChangeArrowheads="1"/>
          </p:cNvSpPr>
          <p:nvPr/>
        </p:nvSpPr>
        <p:spPr bwMode="auto">
          <a:xfrm>
            <a:off x="3899439" y="2046010"/>
            <a:ext cx="1218023" cy="1232034"/>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chemeClr val="accent1"/>
          </a:solidFill>
          <a:ln w="9525">
            <a:solidFill>
              <a:schemeClr val="tx1"/>
            </a:solidFill>
            <a:miter lim="800000"/>
            <a:headEnd/>
            <a:tailEnd/>
          </a:ln>
        </p:spPr>
        <p:txBody>
          <a:bodyPr wrap="none" anchor="ctr"/>
          <a:lstStyle/>
          <a:p>
            <a:endParaRPr lang="en-US"/>
          </a:p>
        </p:txBody>
      </p:sp>
      <p:grpSp>
        <p:nvGrpSpPr>
          <p:cNvPr id="234505" name="Group 13"/>
          <p:cNvGrpSpPr>
            <a:grpSpLocks/>
          </p:cNvGrpSpPr>
          <p:nvPr/>
        </p:nvGrpSpPr>
        <p:grpSpPr bwMode="auto">
          <a:xfrm rot="20330809">
            <a:off x="1828800" y="3524451"/>
            <a:ext cx="1481928" cy="590349"/>
            <a:chOff x="1536" y="2496"/>
            <a:chExt cx="1152" cy="384"/>
          </a:xfrm>
        </p:grpSpPr>
        <p:sp>
          <p:nvSpPr>
            <p:cNvPr id="234510" name="Oval 14"/>
            <p:cNvSpPr>
              <a:spLocks noChangeArrowheads="1"/>
            </p:cNvSpPr>
            <p:nvPr/>
          </p:nvSpPr>
          <p:spPr bwMode="auto">
            <a:xfrm>
              <a:off x="1536" y="2496"/>
              <a:ext cx="1152" cy="384"/>
            </a:xfrm>
            <a:prstGeom prst="ellipse">
              <a:avLst/>
            </a:prstGeom>
            <a:solidFill>
              <a:srgbClr val="7CF6D3"/>
            </a:solidFill>
            <a:ln w="9525">
              <a:solidFill>
                <a:schemeClr val="tx1"/>
              </a:solidFill>
              <a:round/>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234511" name="Line 15"/>
            <p:cNvSpPr>
              <a:spLocks noChangeShapeType="1"/>
            </p:cNvSpPr>
            <p:nvPr/>
          </p:nvSpPr>
          <p:spPr bwMode="auto">
            <a:xfrm>
              <a:off x="1536" y="2688"/>
              <a:ext cx="115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4512" name="Line 16"/>
            <p:cNvSpPr>
              <a:spLocks noChangeShapeType="1"/>
            </p:cNvSpPr>
            <p:nvPr/>
          </p:nvSpPr>
          <p:spPr bwMode="auto">
            <a:xfrm>
              <a:off x="2112" y="2496"/>
              <a:ext cx="0" cy="38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234506" name="Group 17"/>
          <p:cNvGrpSpPr>
            <a:grpSpLocks/>
          </p:cNvGrpSpPr>
          <p:nvPr/>
        </p:nvGrpSpPr>
        <p:grpSpPr bwMode="auto">
          <a:xfrm rot="1035916">
            <a:off x="5604672" y="3524451"/>
            <a:ext cx="1481928" cy="590349"/>
            <a:chOff x="1536" y="2496"/>
            <a:chExt cx="1152" cy="384"/>
          </a:xfrm>
        </p:grpSpPr>
        <p:sp>
          <p:nvSpPr>
            <p:cNvPr id="234507" name="Oval 18"/>
            <p:cNvSpPr>
              <a:spLocks noChangeArrowheads="1"/>
            </p:cNvSpPr>
            <p:nvPr/>
          </p:nvSpPr>
          <p:spPr bwMode="auto">
            <a:xfrm>
              <a:off x="1536" y="2496"/>
              <a:ext cx="1152" cy="384"/>
            </a:xfrm>
            <a:prstGeom prst="ellipse">
              <a:avLst/>
            </a:prstGeom>
            <a:solidFill>
              <a:srgbClr val="7CF6D3"/>
            </a:solidFill>
            <a:ln w="9525">
              <a:solidFill>
                <a:schemeClr val="tx1"/>
              </a:solidFill>
              <a:round/>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234508" name="Line 19"/>
            <p:cNvSpPr>
              <a:spLocks noChangeShapeType="1"/>
            </p:cNvSpPr>
            <p:nvPr/>
          </p:nvSpPr>
          <p:spPr bwMode="auto">
            <a:xfrm>
              <a:off x="1536" y="2688"/>
              <a:ext cx="115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4509" name="Line 20"/>
            <p:cNvSpPr>
              <a:spLocks noChangeShapeType="1"/>
            </p:cNvSpPr>
            <p:nvPr/>
          </p:nvSpPr>
          <p:spPr bwMode="auto">
            <a:xfrm>
              <a:off x="2112" y="2496"/>
              <a:ext cx="0" cy="38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376277" name="Text Box 21"/>
          <p:cNvSpPr txBox="1">
            <a:spLocks noChangeArrowheads="1"/>
          </p:cNvSpPr>
          <p:nvPr/>
        </p:nvSpPr>
        <p:spPr bwMode="auto">
          <a:xfrm>
            <a:off x="1219200" y="5638800"/>
            <a:ext cx="6934200" cy="461963"/>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50000"/>
              </a:spcBef>
            </a:pPr>
            <a:r>
              <a:rPr lang="en-US" altLang="en-US" sz="2400">
                <a:solidFill>
                  <a:srgbClr val="0033CC"/>
                </a:solidFill>
                <a:cs typeface="Times New Roman" panose="02020603050405020304" pitchFamily="18" charset="0"/>
              </a:rPr>
              <a:t>Corner location is covariant w.r.t. rotation</a:t>
            </a:r>
            <a:endParaRPr lang="ru-RU" altLang="en-US" sz="2400">
              <a:solidFill>
                <a:srgbClr val="0033CC"/>
              </a:solidFill>
              <a:cs typeface="Times New Roman" panose="02020603050405020304" pitchFamily="18" charset="0"/>
            </a:endParaRPr>
          </a:p>
        </p:txBody>
      </p:sp>
      <p:sp>
        <p:nvSpPr>
          <p:cNvPr id="21" name="TextBox 20"/>
          <p:cNvSpPr txBox="1"/>
          <p:nvPr/>
        </p:nvSpPr>
        <p:spPr>
          <a:xfrm>
            <a:off x="8146560" y="6550223"/>
            <a:ext cx="1047584" cy="307777"/>
          </a:xfrm>
          <a:prstGeom prst="rect">
            <a:avLst/>
          </a:prstGeom>
          <a:noFill/>
        </p:spPr>
        <p:txBody>
          <a:bodyPr wrap="square" rtlCol="0">
            <a:spAutoFit/>
          </a:bodyPr>
          <a:lstStyle/>
          <a:p>
            <a:r>
              <a:rPr lang="en-US" sz="1400" dirty="0">
                <a:solidFill>
                  <a:schemeClr val="bg1">
                    <a:lumMod val="65000"/>
                  </a:schemeClr>
                </a:solidFill>
                <a:latin typeface="+mn-lt"/>
                <a:cs typeface="Calibri" panose="020F0502020204030204" pitchFamily="34" charset="0"/>
              </a:rPr>
              <a:t>James Hays</a:t>
            </a:r>
          </a:p>
        </p:txBody>
      </p:sp>
    </p:spTree>
    <p:extLst>
      <p:ext uri="{BB962C8B-B14F-4D97-AF65-F5344CB8AC3E}">
        <p14:creationId xmlns:p14="http://schemas.microsoft.com/office/powerpoint/2010/main" val="9063450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34506"/>
                                        </p:tgtEl>
                                        <p:attrNameLst>
                                          <p:attrName>style.visibility</p:attrName>
                                        </p:attrNameLst>
                                      </p:cBhvr>
                                      <p:to>
                                        <p:strVal val="visible"/>
                                      </p:to>
                                    </p:set>
                                    <p:animEffect transition="in" filter="fade">
                                      <p:cBhvr>
                                        <p:cTn id="7" dur="500"/>
                                        <p:tgtEl>
                                          <p:spTgt spid="234506"/>
                                        </p:tgtEl>
                                      </p:cBhvr>
                                    </p:animEffect>
                                  </p:childTnLst>
                                </p:cTn>
                              </p:par>
                              <p:par>
                                <p:cTn id="8" presetID="10" presetClass="entr" presetSubtype="0" fill="hold" nodeType="withEffect">
                                  <p:stCondLst>
                                    <p:cond delay="0"/>
                                  </p:stCondLst>
                                  <p:childTnLst>
                                    <p:set>
                                      <p:cBhvr>
                                        <p:cTn id="9" dur="1" fill="hold">
                                          <p:stCondLst>
                                            <p:cond delay="0"/>
                                          </p:stCondLst>
                                        </p:cTn>
                                        <p:tgtEl>
                                          <p:spTgt spid="234505"/>
                                        </p:tgtEl>
                                        <p:attrNameLst>
                                          <p:attrName>style.visibility</p:attrName>
                                        </p:attrNameLst>
                                      </p:cBhvr>
                                      <p:to>
                                        <p:strVal val="visible"/>
                                      </p:to>
                                    </p:set>
                                    <p:animEffect transition="in" filter="fade">
                                      <p:cBhvr>
                                        <p:cTn id="10" dur="500"/>
                                        <p:tgtEl>
                                          <p:spTgt spid="234505"/>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7626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762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6260" grpId="0"/>
      <p:bldP spid="137627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2"/>
          <p:cNvSpPr>
            <a:spLocks noGrp="1" noChangeArrowheads="1"/>
          </p:cNvSpPr>
          <p:nvPr>
            <p:ph type="title"/>
          </p:nvPr>
        </p:nvSpPr>
        <p:spPr/>
        <p:txBody>
          <a:bodyPr/>
          <a:lstStyle/>
          <a:p>
            <a:r>
              <a:rPr lang="en-US" altLang="en-US"/>
              <a:t>Scaling</a:t>
            </a:r>
            <a:endParaRPr lang="ru-RU" altLang="en-US"/>
          </a:p>
        </p:txBody>
      </p:sp>
      <p:sp>
        <p:nvSpPr>
          <p:cNvPr id="1212427" name="Text Box 11"/>
          <p:cNvSpPr txBox="1">
            <a:spLocks noChangeArrowheads="1"/>
          </p:cNvSpPr>
          <p:nvPr/>
        </p:nvSpPr>
        <p:spPr bwMode="auto">
          <a:xfrm>
            <a:off x="5791200" y="4265613"/>
            <a:ext cx="2590800" cy="137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50000"/>
              </a:spcBef>
            </a:pPr>
            <a:r>
              <a:rPr lang="en-US" altLang="en-US" dirty="0">
                <a:cs typeface="Times New Roman" panose="02020603050405020304" pitchFamily="18" charset="0"/>
              </a:rPr>
              <a:t>All points will be classified as </a:t>
            </a:r>
            <a:r>
              <a:rPr lang="en-US" altLang="en-US" dirty="0">
                <a:solidFill>
                  <a:srgbClr val="0033CC"/>
                </a:solidFill>
                <a:cs typeface="Times New Roman" panose="02020603050405020304" pitchFamily="18" charset="0"/>
              </a:rPr>
              <a:t>edges</a:t>
            </a:r>
            <a:endParaRPr lang="ru-RU" altLang="en-US" dirty="0">
              <a:solidFill>
                <a:srgbClr val="0033CC"/>
              </a:solidFill>
              <a:cs typeface="Times New Roman" panose="02020603050405020304" pitchFamily="18" charset="0"/>
            </a:endParaRPr>
          </a:p>
        </p:txBody>
      </p:sp>
      <p:grpSp>
        <p:nvGrpSpPr>
          <p:cNvPr id="236548" name="Group 17"/>
          <p:cNvGrpSpPr>
            <a:grpSpLocks/>
          </p:cNvGrpSpPr>
          <p:nvPr/>
        </p:nvGrpSpPr>
        <p:grpSpPr bwMode="auto">
          <a:xfrm>
            <a:off x="1690688" y="2751138"/>
            <a:ext cx="442912" cy="434975"/>
            <a:chOff x="4329" y="1733"/>
            <a:chExt cx="279" cy="274"/>
          </a:xfrm>
        </p:grpSpPr>
        <p:sp>
          <p:nvSpPr>
            <p:cNvPr id="236558" name="Freeform 4"/>
            <p:cNvSpPr>
              <a:spLocks/>
            </p:cNvSpPr>
            <p:nvPr/>
          </p:nvSpPr>
          <p:spPr bwMode="auto">
            <a:xfrm>
              <a:off x="4368" y="1799"/>
              <a:ext cx="240" cy="208"/>
            </a:xfrm>
            <a:custGeom>
              <a:avLst/>
              <a:gdLst>
                <a:gd name="T0" fmla="*/ 0 w 1728"/>
                <a:gd name="T1" fmla="*/ 0 h 1264"/>
                <a:gd name="T2" fmla="*/ 0 w 1728"/>
                <a:gd name="T3" fmla="*/ 0 h 1264"/>
                <a:gd name="T4" fmla="*/ 0 w 1728"/>
                <a:gd name="T5" fmla="*/ 0 h 1264"/>
                <a:gd name="T6" fmla="*/ 0 w 1728"/>
                <a:gd name="T7" fmla="*/ 0 h 1264"/>
                <a:gd name="T8" fmla="*/ 0 w 1728"/>
                <a:gd name="T9" fmla="*/ 0 h 1264"/>
                <a:gd name="T10" fmla="*/ 0 60000 65536"/>
                <a:gd name="T11" fmla="*/ 0 60000 65536"/>
                <a:gd name="T12" fmla="*/ 0 60000 65536"/>
                <a:gd name="T13" fmla="*/ 0 60000 65536"/>
                <a:gd name="T14" fmla="*/ 0 60000 65536"/>
                <a:gd name="T15" fmla="*/ 0 w 1728"/>
                <a:gd name="T16" fmla="*/ 0 h 1264"/>
                <a:gd name="T17" fmla="*/ 1728 w 1728"/>
                <a:gd name="T18" fmla="*/ 1264 h 1264"/>
              </a:gdLst>
              <a:ahLst/>
              <a:cxnLst>
                <a:cxn ang="T10">
                  <a:pos x="T0" y="T1"/>
                </a:cxn>
                <a:cxn ang="T11">
                  <a:pos x="T2" y="T3"/>
                </a:cxn>
                <a:cxn ang="T12">
                  <a:pos x="T4" y="T5"/>
                </a:cxn>
                <a:cxn ang="T13">
                  <a:pos x="T6" y="T7"/>
                </a:cxn>
                <a:cxn ang="T14">
                  <a:pos x="T8" y="T9"/>
                </a:cxn>
              </a:cxnLst>
              <a:rect l="T15" t="T16" r="T17" b="T18"/>
              <a:pathLst>
                <a:path w="1728" h="1264">
                  <a:moveTo>
                    <a:pt x="0" y="1264"/>
                  </a:moveTo>
                  <a:cubicBezTo>
                    <a:pt x="12" y="932"/>
                    <a:pt x="24" y="600"/>
                    <a:pt x="96" y="400"/>
                  </a:cubicBezTo>
                  <a:cubicBezTo>
                    <a:pt x="168" y="200"/>
                    <a:pt x="272" y="128"/>
                    <a:pt x="432" y="64"/>
                  </a:cubicBezTo>
                  <a:cubicBezTo>
                    <a:pt x="592" y="0"/>
                    <a:pt x="840" y="0"/>
                    <a:pt x="1056" y="16"/>
                  </a:cubicBezTo>
                  <a:cubicBezTo>
                    <a:pt x="1272" y="32"/>
                    <a:pt x="1500" y="96"/>
                    <a:pt x="1728" y="160"/>
                  </a:cubicBezTo>
                </a:path>
              </a:pathLst>
            </a:cu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36559" name="Rectangle 5"/>
            <p:cNvSpPr>
              <a:spLocks noChangeArrowheads="1"/>
            </p:cNvSpPr>
            <p:nvPr/>
          </p:nvSpPr>
          <p:spPr bwMode="auto">
            <a:xfrm>
              <a:off x="4329" y="1733"/>
              <a:ext cx="240" cy="240"/>
            </a:xfrm>
            <a:prstGeom prst="rect">
              <a:avLst/>
            </a:prstGeom>
            <a:solidFill>
              <a:schemeClr val="accent1">
                <a:alpha val="50195"/>
              </a:schemeClr>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grpSp>
      <p:sp>
        <p:nvSpPr>
          <p:cNvPr id="236549" name="Text Box 12"/>
          <p:cNvSpPr txBox="1">
            <a:spLocks noChangeArrowheads="1"/>
          </p:cNvSpPr>
          <p:nvPr/>
        </p:nvSpPr>
        <p:spPr bwMode="auto">
          <a:xfrm>
            <a:off x="1219200" y="3505200"/>
            <a:ext cx="16002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50000"/>
              </a:spcBef>
            </a:pPr>
            <a:r>
              <a:rPr lang="en-US" altLang="en-US">
                <a:cs typeface="Times New Roman" panose="02020603050405020304" pitchFamily="18" charset="0"/>
              </a:rPr>
              <a:t>Corner</a:t>
            </a:r>
            <a:endParaRPr lang="ru-RU" altLang="en-US">
              <a:cs typeface="Times New Roman" panose="02020603050405020304" pitchFamily="18" charset="0"/>
            </a:endParaRPr>
          </a:p>
        </p:txBody>
      </p:sp>
      <p:sp>
        <p:nvSpPr>
          <p:cNvPr id="1212432" name="Text Box 16"/>
          <p:cNvSpPr txBox="1">
            <a:spLocks noChangeArrowheads="1"/>
          </p:cNvSpPr>
          <p:nvPr/>
        </p:nvSpPr>
        <p:spPr bwMode="auto">
          <a:xfrm>
            <a:off x="1143000" y="6015038"/>
            <a:ext cx="6934200" cy="461962"/>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50000"/>
              </a:spcBef>
            </a:pPr>
            <a:r>
              <a:rPr lang="en-US" altLang="en-US" sz="2400">
                <a:solidFill>
                  <a:srgbClr val="0033CC"/>
                </a:solidFill>
                <a:cs typeface="Times New Roman" panose="02020603050405020304" pitchFamily="18" charset="0"/>
              </a:rPr>
              <a:t>Corner location is not covariant to scaling!</a:t>
            </a:r>
            <a:endParaRPr lang="ru-RU" altLang="en-US" sz="2400">
              <a:solidFill>
                <a:srgbClr val="0033CC"/>
              </a:solidFill>
              <a:cs typeface="Times New Roman" panose="02020603050405020304" pitchFamily="18" charset="0"/>
            </a:endParaRPr>
          </a:p>
        </p:txBody>
      </p:sp>
      <p:grpSp>
        <p:nvGrpSpPr>
          <p:cNvPr id="3" name="Group 25"/>
          <p:cNvGrpSpPr>
            <a:grpSpLocks/>
          </p:cNvGrpSpPr>
          <p:nvPr/>
        </p:nvGrpSpPr>
        <p:grpSpPr bwMode="auto">
          <a:xfrm>
            <a:off x="3276600" y="1828800"/>
            <a:ext cx="5029200" cy="2159000"/>
            <a:chOff x="2064" y="1152"/>
            <a:chExt cx="3168" cy="1360"/>
          </a:xfrm>
        </p:grpSpPr>
        <p:grpSp>
          <p:nvGrpSpPr>
            <p:cNvPr id="236552" name="Group 19"/>
            <p:cNvGrpSpPr>
              <a:grpSpLocks/>
            </p:cNvGrpSpPr>
            <p:nvPr/>
          </p:nvGrpSpPr>
          <p:grpSpPr bwMode="auto">
            <a:xfrm>
              <a:off x="2064" y="1248"/>
              <a:ext cx="3168" cy="1264"/>
              <a:chOff x="2064" y="1248"/>
              <a:chExt cx="3168" cy="1264"/>
            </a:xfrm>
          </p:grpSpPr>
          <p:sp>
            <p:nvSpPr>
              <p:cNvPr id="236556" name="Freeform 6"/>
              <p:cNvSpPr>
                <a:spLocks/>
              </p:cNvSpPr>
              <p:nvPr/>
            </p:nvSpPr>
            <p:spPr bwMode="auto">
              <a:xfrm>
                <a:off x="3504" y="1248"/>
                <a:ext cx="1728" cy="1264"/>
              </a:xfrm>
              <a:custGeom>
                <a:avLst/>
                <a:gdLst>
                  <a:gd name="T0" fmla="*/ 0 w 1728"/>
                  <a:gd name="T1" fmla="*/ 1264 h 1264"/>
                  <a:gd name="T2" fmla="*/ 96 w 1728"/>
                  <a:gd name="T3" fmla="*/ 400 h 1264"/>
                  <a:gd name="T4" fmla="*/ 432 w 1728"/>
                  <a:gd name="T5" fmla="*/ 64 h 1264"/>
                  <a:gd name="T6" fmla="*/ 1056 w 1728"/>
                  <a:gd name="T7" fmla="*/ 16 h 1264"/>
                  <a:gd name="T8" fmla="*/ 1728 w 1728"/>
                  <a:gd name="T9" fmla="*/ 160 h 1264"/>
                  <a:gd name="T10" fmla="*/ 0 60000 65536"/>
                  <a:gd name="T11" fmla="*/ 0 60000 65536"/>
                  <a:gd name="T12" fmla="*/ 0 60000 65536"/>
                  <a:gd name="T13" fmla="*/ 0 60000 65536"/>
                  <a:gd name="T14" fmla="*/ 0 60000 65536"/>
                  <a:gd name="T15" fmla="*/ 0 w 1728"/>
                  <a:gd name="T16" fmla="*/ 0 h 1264"/>
                  <a:gd name="T17" fmla="*/ 1728 w 1728"/>
                  <a:gd name="T18" fmla="*/ 1264 h 1264"/>
                </a:gdLst>
                <a:ahLst/>
                <a:cxnLst>
                  <a:cxn ang="T10">
                    <a:pos x="T0" y="T1"/>
                  </a:cxn>
                  <a:cxn ang="T11">
                    <a:pos x="T2" y="T3"/>
                  </a:cxn>
                  <a:cxn ang="T12">
                    <a:pos x="T4" y="T5"/>
                  </a:cxn>
                  <a:cxn ang="T13">
                    <a:pos x="T6" y="T7"/>
                  </a:cxn>
                  <a:cxn ang="T14">
                    <a:pos x="T8" y="T9"/>
                  </a:cxn>
                </a:cxnLst>
                <a:rect l="T15" t="T16" r="T17" b="T18"/>
                <a:pathLst>
                  <a:path w="1728" h="1264">
                    <a:moveTo>
                      <a:pt x="0" y="1264"/>
                    </a:moveTo>
                    <a:cubicBezTo>
                      <a:pt x="12" y="932"/>
                      <a:pt x="24" y="600"/>
                      <a:pt x="96" y="400"/>
                    </a:cubicBezTo>
                    <a:cubicBezTo>
                      <a:pt x="168" y="200"/>
                      <a:pt x="272" y="128"/>
                      <a:pt x="432" y="64"/>
                    </a:cubicBezTo>
                    <a:cubicBezTo>
                      <a:pt x="592" y="0"/>
                      <a:pt x="840" y="0"/>
                      <a:pt x="1056" y="16"/>
                    </a:cubicBezTo>
                    <a:cubicBezTo>
                      <a:pt x="1272" y="32"/>
                      <a:pt x="1500" y="96"/>
                      <a:pt x="1728" y="160"/>
                    </a:cubicBezTo>
                  </a:path>
                </a:pathLst>
              </a:cu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36557" name="AutoShape 10"/>
              <p:cNvSpPr>
                <a:spLocks noChangeArrowheads="1"/>
              </p:cNvSpPr>
              <p:nvPr/>
            </p:nvSpPr>
            <p:spPr bwMode="auto">
              <a:xfrm>
                <a:off x="2064" y="1584"/>
                <a:ext cx="1056" cy="528"/>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chemeClr val="accent1"/>
              </a:solidFill>
              <a:ln w="9525">
                <a:solidFill>
                  <a:schemeClr val="tx1"/>
                </a:solidFill>
                <a:miter lim="800000"/>
                <a:headEnd/>
                <a:tailEnd/>
              </a:ln>
            </p:spPr>
            <p:txBody>
              <a:bodyPr wrap="none" anchor="ctr"/>
              <a:lstStyle/>
              <a:p>
                <a:endParaRPr lang="en-US"/>
              </a:p>
            </p:txBody>
          </p:sp>
        </p:grpSp>
        <p:sp>
          <p:nvSpPr>
            <p:cNvPr id="236553" name="Rectangle 22"/>
            <p:cNvSpPr>
              <a:spLocks noChangeArrowheads="1"/>
            </p:cNvSpPr>
            <p:nvPr/>
          </p:nvSpPr>
          <p:spPr bwMode="auto">
            <a:xfrm>
              <a:off x="4224" y="1152"/>
              <a:ext cx="240" cy="240"/>
            </a:xfrm>
            <a:prstGeom prst="rect">
              <a:avLst/>
            </a:prstGeom>
            <a:solidFill>
              <a:schemeClr val="accent1">
                <a:alpha val="50195"/>
              </a:schemeClr>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236554" name="Rectangle 23"/>
            <p:cNvSpPr>
              <a:spLocks noChangeArrowheads="1"/>
            </p:cNvSpPr>
            <p:nvPr/>
          </p:nvSpPr>
          <p:spPr bwMode="auto">
            <a:xfrm>
              <a:off x="3648" y="1296"/>
              <a:ext cx="240" cy="240"/>
            </a:xfrm>
            <a:prstGeom prst="rect">
              <a:avLst/>
            </a:prstGeom>
            <a:solidFill>
              <a:schemeClr val="accent1">
                <a:alpha val="50195"/>
              </a:schemeClr>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236555" name="Rectangle 24"/>
            <p:cNvSpPr>
              <a:spLocks noChangeArrowheads="1"/>
            </p:cNvSpPr>
            <p:nvPr/>
          </p:nvSpPr>
          <p:spPr bwMode="auto">
            <a:xfrm>
              <a:off x="3408" y="1824"/>
              <a:ext cx="240" cy="240"/>
            </a:xfrm>
            <a:prstGeom prst="rect">
              <a:avLst/>
            </a:prstGeom>
            <a:solidFill>
              <a:schemeClr val="accent1">
                <a:alpha val="50195"/>
              </a:schemeClr>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grpSp>
      <p:sp>
        <p:nvSpPr>
          <p:cNvPr id="16" name="TextBox 15"/>
          <p:cNvSpPr txBox="1"/>
          <p:nvPr/>
        </p:nvSpPr>
        <p:spPr>
          <a:xfrm>
            <a:off x="8146560" y="6550223"/>
            <a:ext cx="1047584" cy="307777"/>
          </a:xfrm>
          <a:prstGeom prst="rect">
            <a:avLst/>
          </a:prstGeom>
          <a:noFill/>
        </p:spPr>
        <p:txBody>
          <a:bodyPr wrap="square" rtlCol="0">
            <a:spAutoFit/>
          </a:bodyPr>
          <a:lstStyle/>
          <a:p>
            <a:r>
              <a:rPr lang="en-US" sz="1400" dirty="0">
                <a:solidFill>
                  <a:schemeClr val="bg1">
                    <a:lumMod val="65000"/>
                  </a:schemeClr>
                </a:solidFill>
                <a:latin typeface="+mn-lt"/>
                <a:cs typeface="Calibri" panose="020F0502020204030204" pitchFamily="34" charset="0"/>
              </a:rPr>
              <a:t>James Hays</a:t>
            </a:r>
          </a:p>
        </p:txBody>
      </p:sp>
    </p:spTree>
    <p:extLst>
      <p:ext uri="{BB962C8B-B14F-4D97-AF65-F5344CB8AC3E}">
        <p14:creationId xmlns:p14="http://schemas.microsoft.com/office/powerpoint/2010/main" val="69643449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21242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124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2427" grpId="0" autoUpdateAnimBg="0"/>
      <p:bldP spid="1212432"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1747" name="Rectangle 2"/>
          <p:cNvSpPr>
            <a:spLocks noGrp="1" noChangeArrowheads="1"/>
          </p:cNvSpPr>
          <p:nvPr>
            <p:ph type="title"/>
          </p:nvPr>
        </p:nvSpPr>
        <p:spPr/>
        <p:txBody>
          <a:bodyPr>
            <a:normAutofit fontScale="90000"/>
          </a:bodyPr>
          <a:lstStyle/>
          <a:p>
            <a:pPr>
              <a:defRPr/>
            </a:pPr>
            <a:r>
              <a:rPr lang="en-US" dirty="0">
                <a:latin typeface="Arial" pitchFamily="34" charset="0"/>
              </a:rPr>
              <a:t>So far: can localize in x-y, but not scale</a:t>
            </a:r>
            <a:endParaRPr lang="en-US" sz="2000" dirty="0">
              <a:latin typeface="Arial" pitchFamily="34" charset="0"/>
            </a:endParaRPr>
          </a:p>
        </p:txBody>
      </p:sp>
      <p:pic>
        <p:nvPicPr>
          <p:cNvPr id="38915" name="Picture 4"/>
          <p:cNvPicPr>
            <a:picLocks noGrp="1" noChangeAspect="1" noChangeArrowheads="1"/>
          </p:cNvPicPr>
          <p:nvPr>
            <p:ph idx="1"/>
          </p:nvPr>
        </p:nvPicPr>
        <p:blipFill>
          <a:blip r:embed="rId3" cstate="print"/>
          <a:srcRect l="13028" t="6926" r="9505" b="10374"/>
          <a:stretch>
            <a:fillRect/>
          </a:stretch>
        </p:blipFill>
        <p:spPr>
          <a:xfrm>
            <a:off x="1219200" y="1295400"/>
            <a:ext cx="6553200" cy="5259388"/>
          </a:xfr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52ED8-8E66-4855-9EDF-8BDF698B97CD}"/>
              </a:ext>
            </a:extLst>
          </p:cNvPr>
          <p:cNvSpPr>
            <a:spLocks noGrp="1"/>
          </p:cNvSpPr>
          <p:nvPr>
            <p:ph type="title"/>
          </p:nvPr>
        </p:nvSpPr>
        <p:spPr/>
        <p:txBody>
          <a:bodyPr/>
          <a:lstStyle/>
          <a:p>
            <a:r>
              <a:rPr lang="en-US" dirty="0"/>
              <a:t>What is the ‘scale’ of a </a:t>
            </a:r>
            <a:br>
              <a:rPr lang="en-US" dirty="0"/>
            </a:br>
            <a:r>
              <a:rPr lang="en-US" dirty="0"/>
              <a:t>feature point?</a:t>
            </a:r>
          </a:p>
        </p:txBody>
      </p:sp>
      <p:sp>
        <p:nvSpPr>
          <p:cNvPr id="3" name="Text Placeholder 2">
            <a:extLst>
              <a:ext uri="{FF2B5EF4-FFF2-40B4-BE49-F238E27FC236}">
                <a16:creationId xmlns:a16="http://schemas.microsoft.com/office/drawing/2014/main" id="{451ACEEF-1F62-413D-B83A-DBB8134F08DD}"/>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1948153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dirty="0"/>
              <a:t>Automatic Scale Selection</a:t>
            </a:r>
            <a:endParaRPr lang="de-CH" dirty="0"/>
          </a:p>
        </p:txBody>
      </p:sp>
      <p:sp>
        <p:nvSpPr>
          <p:cNvPr id="9221" name="Footer Placeholder 4"/>
          <p:cNvSpPr>
            <a:spLocks noGrp="1"/>
          </p:cNvSpPr>
          <p:nvPr>
            <p:ph type="ftr" sz="quarter" idx="11"/>
          </p:nvPr>
        </p:nvSpPr>
        <p:spPr/>
        <p:txBody>
          <a:bodyPr/>
          <a:lstStyle/>
          <a:p>
            <a:pPr>
              <a:defRPr/>
            </a:pPr>
            <a:r>
              <a:rPr lang="de-DE"/>
              <a:t>K. Grauman, B. Leibe</a:t>
            </a:r>
          </a:p>
        </p:txBody>
      </p:sp>
      <p:pic>
        <p:nvPicPr>
          <p:cNvPr id="39940" name="Picture 3"/>
          <p:cNvPicPr>
            <a:picLocks noChangeAspect="1" noChangeArrowheads="1"/>
          </p:cNvPicPr>
          <p:nvPr/>
        </p:nvPicPr>
        <p:blipFill>
          <a:blip r:embed="rId4" cstate="print"/>
          <a:srcRect/>
          <a:stretch>
            <a:fillRect/>
          </a:stretch>
        </p:blipFill>
        <p:spPr bwMode="auto">
          <a:xfrm>
            <a:off x="1042988" y="1439863"/>
            <a:ext cx="3313112" cy="2649537"/>
          </a:xfrm>
          <a:prstGeom prst="rect">
            <a:avLst/>
          </a:prstGeom>
          <a:noFill/>
          <a:ln w="9525">
            <a:noFill/>
            <a:miter lim="800000"/>
            <a:headEnd/>
            <a:tailEnd/>
          </a:ln>
        </p:spPr>
      </p:pic>
      <p:pic>
        <p:nvPicPr>
          <p:cNvPr id="39941" name="Picture 4"/>
          <p:cNvPicPr>
            <a:picLocks noChangeAspect="1" noChangeArrowheads="1"/>
          </p:cNvPicPr>
          <p:nvPr/>
        </p:nvPicPr>
        <p:blipFill>
          <a:blip r:embed="rId5" cstate="print"/>
          <a:srcRect/>
          <a:stretch>
            <a:fillRect/>
          </a:stretch>
        </p:blipFill>
        <p:spPr bwMode="auto">
          <a:xfrm>
            <a:off x="5265738" y="1476375"/>
            <a:ext cx="2619375" cy="2663825"/>
          </a:xfrm>
          <a:prstGeom prst="rect">
            <a:avLst/>
          </a:prstGeom>
          <a:noFill/>
          <a:ln w="9525">
            <a:noFill/>
            <a:miter lim="800000"/>
            <a:headEnd/>
            <a:tailEnd/>
          </a:ln>
        </p:spPr>
      </p:pic>
      <p:sp>
        <p:nvSpPr>
          <p:cNvPr id="39942" name="Rectangle 5"/>
          <p:cNvSpPr>
            <a:spLocks noChangeArrowheads="1"/>
          </p:cNvSpPr>
          <p:nvPr/>
        </p:nvSpPr>
        <p:spPr bwMode="auto">
          <a:xfrm>
            <a:off x="1871663" y="2052638"/>
            <a:ext cx="215900" cy="215900"/>
          </a:xfrm>
          <a:prstGeom prst="rect">
            <a:avLst/>
          </a:prstGeom>
          <a:noFill/>
          <a:ln w="25400" cap="sq">
            <a:solidFill>
              <a:srgbClr val="FFFF00"/>
            </a:solidFill>
            <a:miter lim="800000"/>
            <a:headEnd type="none" w="sm" len="sm"/>
            <a:tailEnd type="none" w="sm" len="sm"/>
          </a:ln>
        </p:spPr>
        <p:txBody>
          <a:bodyPr wrap="none" anchor="ctr"/>
          <a:lstStyle/>
          <a:p>
            <a:pPr eaLnBrk="0" hangingPunct="0"/>
            <a:endParaRPr lang="de-CH"/>
          </a:p>
        </p:txBody>
      </p:sp>
      <p:sp>
        <p:nvSpPr>
          <p:cNvPr id="39943" name="Rectangle 6"/>
          <p:cNvSpPr>
            <a:spLocks noChangeArrowheads="1"/>
          </p:cNvSpPr>
          <p:nvPr/>
        </p:nvSpPr>
        <p:spPr bwMode="auto">
          <a:xfrm>
            <a:off x="5641938" y="1700328"/>
            <a:ext cx="435012" cy="433272"/>
          </a:xfrm>
          <a:prstGeom prst="rect">
            <a:avLst/>
          </a:prstGeom>
          <a:noFill/>
          <a:ln w="25400" cap="sq">
            <a:solidFill>
              <a:srgbClr val="FFFF00"/>
            </a:solidFill>
            <a:miter lim="800000"/>
            <a:headEnd type="none" w="sm" len="sm"/>
            <a:tailEnd type="none" w="sm" len="sm"/>
          </a:ln>
        </p:spPr>
        <p:txBody>
          <a:bodyPr wrap="none" anchor="ctr"/>
          <a:lstStyle/>
          <a:p>
            <a:pPr eaLnBrk="0" hangingPunct="0"/>
            <a:endParaRPr lang="de-CH"/>
          </a:p>
        </p:txBody>
      </p:sp>
      <p:grpSp>
        <p:nvGrpSpPr>
          <p:cNvPr id="39944" name="Group 7"/>
          <p:cNvGrpSpPr>
            <a:grpSpLocks/>
          </p:cNvGrpSpPr>
          <p:nvPr/>
        </p:nvGrpSpPr>
        <p:grpSpPr bwMode="auto">
          <a:xfrm>
            <a:off x="5821363" y="1881188"/>
            <a:ext cx="73025" cy="73025"/>
            <a:chOff x="1292" y="2205"/>
            <a:chExt cx="46" cy="46"/>
          </a:xfrm>
        </p:grpSpPr>
        <p:sp>
          <p:nvSpPr>
            <p:cNvPr id="39952" name="Line 8"/>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endParaRPr lang="en-US"/>
            </a:p>
          </p:txBody>
        </p:sp>
        <p:sp>
          <p:nvSpPr>
            <p:cNvPr id="39953" name="Line 9"/>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endParaRPr lang="en-US"/>
            </a:p>
          </p:txBody>
        </p:sp>
      </p:grpSp>
      <p:grpSp>
        <p:nvGrpSpPr>
          <p:cNvPr id="39945" name="Group 10"/>
          <p:cNvGrpSpPr>
            <a:grpSpLocks/>
          </p:cNvGrpSpPr>
          <p:nvPr/>
        </p:nvGrpSpPr>
        <p:grpSpPr bwMode="auto">
          <a:xfrm>
            <a:off x="1943100" y="2124075"/>
            <a:ext cx="73025" cy="73025"/>
            <a:chOff x="1292" y="2205"/>
            <a:chExt cx="46" cy="46"/>
          </a:xfrm>
        </p:grpSpPr>
        <p:sp>
          <p:nvSpPr>
            <p:cNvPr id="39950" name="Line 11"/>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endParaRPr lang="en-US"/>
            </a:p>
          </p:txBody>
        </p:sp>
        <p:sp>
          <p:nvSpPr>
            <p:cNvPr id="39951" name="Line 12"/>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endParaRPr lang="en-US"/>
            </a:p>
          </p:txBody>
        </p:sp>
      </p:grpSp>
      <p:sp>
        <p:nvSpPr>
          <p:cNvPr id="39946" name="Line 13"/>
          <p:cNvSpPr>
            <a:spLocks noChangeShapeType="1"/>
          </p:cNvSpPr>
          <p:nvPr/>
        </p:nvSpPr>
        <p:spPr bwMode="auto">
          <a:xfrm>
            <a:off x="1979613" y="2303463"/>
            <a:ext cx="1116012" cy="2089150"/>
          </a:xfrm>
          <a:prstGeom prst="line">
            <a:avLst/>
          </a:prstGeom>
          <a:noFill/>
          <a:ln w="19050" cap="sq">
            <a:solidFill>
              <a:srgbClr val="FF0000"/>
            </a:solidFill>
            <a:round/>
            <a:headEnd type="none" w="sm" len="sm"/>
            <a:tailEnd type="triangle" w="med" len="med"/>
          </a:ln>
        </p:spPr>
        <p:txBody>
          <a:bodyPr/>
          <a:lstStyle/>
          <a:p>
            <a:endParaRPr lang="en-US"/>
          </a:p>
        </p:txBody>
      </p:sp>
      <p:sp>
        <p:nvSpPr>
          <p:cNvPr id="39947" name="Line 14"/>
          <p:cNvSpPr>
            <a:spLocks noChangeShapeType="1"/>
          </p:cNvSpPr>
          <p:nvPr/>
        </p:nvSpPr>
        <p:spPr bwMode="auto">
          <a:xfrm flipH="1">
            <a:off x="5616575" y="2160588"/>
            <a:ext cx="250825" cy="2268537"/>
          </a:xfrm>
          <a:prstGeom prst="line">
            <a:avLst/>
          </a:prstGeom>
          <a:noFill/>
          <a:ln w="19050" cap="sq">
            <a:solidFill>
              <a:srgbClr val="FF0000"/>
            </a:solidFill>
            <a:round/>
            <a:headEnd type="none" w="sm" len="sm"/>
            <a:tailEnd type="triangle" w="med" len="med"/>
          </a:ln>
        </p:spPr>
        <p:txBody>
          <a:bodyPr/>
          <a:lstStyle/>
          <a:p>
            <a:endParaRPr lang="en-US"/>
          </a:p>
        </p:txBody>
      </p:sp>
      <p:graphicFrame>
        <p:nvGraphicFramePr>
          <p:cNvPr id="39948" name="Object 2"/>
          <p:cNvGraphicFramePr>
            <a:graphicFrameLocks noChangeAspect="1"/>
          </p:cNvGraphicFramePr>
          <p:nvPr/>
        </p:nvGraphicFramePr>
        <p:xfrm>
          <a:off x="3008313" y="4433888"/>
          <a:ext cx="3498850" cy="398462"/>
        </p:xfrm>
        <a:graphic>
          <a:graphicData uri="http://schemas.openxmlformats.org/presentationml/2006/ole">
            <mc:AlternateContent xmlns:mc="http://schemas.openxmlformats.org/markup-compatibility/2006">
              <mc:Choice xmlns:v="urn:schemas-microsoft-com:vml" Requires="v">
                <p:oleObj spid="_x0000_s40001" name="Equation" r:id="rId6" imgW="2120900" imgH="241300" progId="Equation.3">
                  <p:embed/>
                </p:oleObj>
              </mc:Choice>
              <mc:Fallback>
                <p:oleObj name="Equation" r:id="rId6" imgW="2120900" imgH="241300" progId="Equation.3">
                  <p:embed/>
                  <p:pic>
                    <p:nvPicPr>
                      <p:cNvPr id="0" name="Object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08313" y="4433888"/>
                        <a:ext cx="3498850" cy="3984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9949" name="Text Box 16"/>
          <p:cNvSpPr txBox="1">
            <a:spLocks noChangeArrowheads="1"/>
          </p:cNvSpPr>
          <p:nvPr/>
        </p:nvSpPr>
        <p:spPr bwMode="auto">
          <a:xfrm>
            <a:off x="539750" y="5124450"/>
            <a:ext cx="8137525" cy="1015663"/>
          </a:xfrm>
          <a:prstGeom prst="rect">
            <a:avLst/>
          </a:prstGeom>
          <a:noFill/>
          <a:ln w="12700" cap="sq">
            <a:noFill/>
            <a:miter lim="800000"/>
            <a:headEnd type="none" w="sm" len="sm"/>
            <a:tailEnd type="none" w="sm" len="sm"/>
          </a:ln>
        </p:spPr>
        <p:txBody>
          <a:bodyPr>
            <a:spAutoFit/>
          </a:bodyPr>
          <a:lstStyle/>
          <a:p>
            <a:pPr algn="ctr" eaLnBrk="0" hangingPunct="0">
              <a:spcBef>
                <a:spcPct val="50000"/>
              </a:spcBef>
            </a:pPr>
            <a:r>
              <a:rPr lang="pl-PL" sz="2400" dirty="0"/>
              <a:t>How to find patch sizes</a:t>
            </a:r>
            <a:r>
              <a:rPr lang="en-US" sz="2400" dirty="0"/>
              <a:t> at which </a:t>
            </a:r>
            <a:r>
              <a:rPr lang="en-US" sz="2400" i="1" dirty="0"/>
              <a:t>f</a:t>
            </a:r>
            <a:r>
              <a:rPr lang="en-US" sz="2400" dirty="0"/>
              <a:t> response is equal?</a:t>
            </a:r>
          </a:p>
          <a:p>
            <a:pPr algn="ctr" eaLnBrk="0" hangingPunct="0">
              <a:spcBef>
                <a:spcPct val="50000"/>
              </a:spcBef>
            </a:pPr>
            <a:r>
              <a:rPr lang="en-US" sz="2400" dirty="0"/>
              <a:t>What is a good </a:t>
            </a:r>
            <a:r>
              <a:rPr lang="en-US" sz="2400" i="1" dirty="0"/>
              <a:t>f </a:t>
            </a:r>
            <a:r>
              <a:rPr lang="en-US" sz="2400" dirty="0"/>
              <a: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en-US"/>
              <a:t>Automatic Scale Selection</a:t>
            </a:r>
            <a:endParaRPr lang="de-CH"/>
          </a:p>
        </p:txBody>
      </p:sp>
      <p:sp>
        <p:nvSpPr>
          <p:cNvPr id="40963" name="Content Placeholder 2"/>
          <p:cNvSpPr>
            <a:spLocks noGrp="1"/>
          </p:cNvSpPr>
          <p:nvPr>
            <p:ph idx="1"/>
          </p:nvPr>
        </p:nvSpPr>
        <p:spPr/>
        <p:txBody>
          <a:bodyPr/>
          <a:lstStyle/>
          <a:p>
            <a:r>
              <a:rPr lang="en-US" sz="2400" dirty="0"/>
              <a:t>Function responses for increasing scale (scale signature) </a:t>
            </a:r>
            <a:endParaRPr lang="de-CH" sz="2400" dirty="0"/>
          </a:p>
        </p:txBody>
      </p:sp>
      <p:sp>
        <p:nvSpPr>
          <p:cNvPr id="10247" name="Footer Placeholder 4"/>
          <p:cNvSpPr>
            <a:spLocks noGrp="1"/>
          </p:cNvSpPr>
          <p:nvPr>
            <p:ph type="ftr" sz="quarter" idx="11"/>
          </p:nvPr>
        </p:nvSpPr>
        <p:spPr/>
        <p:txBody>
          <a:bodyPr/>
          <a:lstStyle/>
          <a:p>
            <a:pPr>
              <a:defRPr/>
            </a:pPr>
            <a:r>
              <a:rPr lang="de-DE"/>
              <a:t>K. Grauman, B. Leibe</a:t>
            </a:r>
          </a:p>
        </p:txBody>
      </p:sp>
      <p:graphicFrame>
        <p:nvGraphicFramePr>
          <p:cNvPr id="40965" name="Object 2"/>
          <p:cNvGraphicFramePr>
            <a:graphicFrameLocks noChangeAspect="1"/>
          </p:cNvGraphicFramePr>
          <p:nvPr/>
        </p:nvGraphicFramePr>
        <p:xfrm>
          <a:off x="2093913" y="6207125"/>
          <a:ext cx="1038225" cy="277813"/>
        </p:xfrm>
        <a:graphic>
          <a:graphicData uri="http://schemas.openxmlformats.org/presentationml/2006/ole">
            <mc:AlternateContent xmlns:mc="http://schemas.openxmlformats.org/markup-compatibility/2006">
              <mc:Choice xmlns:v="urn:schemas-microsoft-com:vml" Requires="v">
                <p:oleObj spid="_x0000_s41083" name="Equation" r:id="rId4" imgW="901309" imgH="241195" progId="Equation.3">
                  <p:embed/>
                </p:oleObj>
              </mc:Choice>
              <mc:Fallback>
                <p:oleObj name="Equation" r:id="rId4" imgW="901309" imgH="241195"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93913" y="6207125"/>
                        <a:ext cx="1038225" cy="2778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40966" name="Picture 4"/>
          <p:cNvPicPr>
            <a:picLocks noChangeAspect="1" noChangeArrowheads="1"/>
          </p:cNvPicPr>
          <p:nvPr/>
        </p:nvPicPr>
        <p:blipFill>
          <a:blip r:embed="rId6" cstate="print"/>
          <a:srcRect/>
          <a:stretch>
            <a:fillRect/>
          </a:stretch>
        </p:blipFill>
        <p:spPr bwMode="auto">
          <a:xfrm>
            <a:off x="1304925" y="4711700"/>
            <a:ext cx="2619375" cy="1485900"/>
          </a:xfrm>
          <a:prstGeom prst="rect">
            <a:avLst/>
          </a:prstGeom>
          <a:noFill/>
          <a:ln w="12700" cap="sq">
            <a:noFill/>
            <a:miter lim="800000"/>
            <a:headEnd type="none" w="sm" len="sm"/>
            <a:tailEnd type="none" w="sm" len="sm"/>
          </a:ln>
        </p:spPr>
      </p:pic>
      <p:pic>
        <p:nvPicPr>
          <p:cNvPr id="40967" name="Picture 6"/>
          <p:cNvPicPr>
            <a:picLocks noChangeAspect="1" noChangeArrowheads="1"/>
          </p:cNvPicPr>
          <p:nvPr/>
        </p:nvPicPr>
        <p:blipFill>
          <a:blip r:embed="rId7" cstate="print"/>
          <a:srcRect/>
          <a:stretch>
            <a:fillRect/>
          </a:stretch>
        </p:blipFill>
        <p:spPr bwMode="auto">
          <a:xfrm>
            <a:off x="1042988" y="1768475"/>
            <a:ext cx="3313112" cy="2649538"/>
          </a:xfrm>
          <a:prstGeom prst="rect">
            <a:avLst/>
          </a:prstGeom>
          <a:noFill/>
          <a:ln w="9525">
            <a:noFill/>
            <a:miter lim="800000"/>
            <a:headEnd/>
            <a:tailEnd/>
          </a:ln>
        </p:spPr>
      </p:pic>
      <p:pic>
        <p:nvPicPr>
          <p:cNvPr id="40968" name="Picture 7"/>
          <p:cNvPicPr>
            <a:picLocks noChangeAspect="1" noChangeArrowheads="1"/>
          </p:cNvPicPr>
          <p:nvPr/>
        </p:nvPicPr>
        <p:blipFill>
          <a:blip r:embed="rId8" cstate="print"/>
          <a:srcRect/>
          <a:stretch>
            <a:fillRect/>
          </a:stretch>
        </p:blipFill>
        <p:spPr bwMode="auto">
          <a:xfrm>
            <a:off x="5265738" y="1804988"/>
            <a:ext cx="2619375" cy="2663825"/>
          </a:xfrm>
          <a:prstGeom prst="rect">
            <a:avLst/>
          </a:prstGeom>
          <a:noFill/>
          <a:ln w="9525">
            <a:noFill/>
            <a:miter lim="800000"/>
            <a:headEnd/>
            <a:tailEnd/>
          </a:ln>
        </p:spPr>
      </p:pic>
      <p:sp>
        <p:nvSpPr>
          <p:cNvPr id="40969" name="Rectangle 8"/>
          <p:cNvSpPr>
            <a:spLocks noChangeArrowheads="1"/>
          </p:cNvSpPr>
          <p:nvPr/>
        </p:nvSpPr>
        <p:spPr bwMode="auto">
          <a:xfrm>
            <a:off x="1906588" y="2417763"/>
            <a:ext cx="144462" cy="142875"/>
          </a:xfrm>
          <a:prstGeom prst="rect">
            <a:avLst/>
          </a:prstGeom>
          <a:noFill/>
          <a:ln w="25400" cap="sq">
            <a:solidFill>
              <a:srgbClr val="FFFF00"/>
            </a:solidFill>
            <a:miter lim="800000"/>
            <a:headEnd type="none" w="sm" len="sm"/>
            <a:tailEnd type="none" w="sm" len="sm"/>
          </a:ln>
        </p:spPr>
        <p:txBody>
          <a:bodyPr wrap="none" anchor="ctr"/>
          <a:lstStyle/>
          <a:p>
            <a:pPr eaLnBrk="0" hangingPunct="0"/>
            <a:endParaRPr lang="de-CH"/>
          </a:p>
        </p:txBody>
      </p:sp>
      <p:grpSp>
        <p:nvGrpSpPr>
          <p:cNvPr id="40970" name="Group 9"/>
          <p:cNvGrpSpPr>
            <a:grpSpLocks/>
          </p:cNvGrpSpPr>
          <p:nvPr/>
        </p:nvGrpSpPr>
        <p:grpSpPr bwMode="auto">
          <a:xfrm>
            <a:off x="5821363" y="2209800"/>
            <a:ext cx="73025" cy="73025"/>
            <a:chOff x="1292" y="2205"/>
            <a:chExt cx="46" cy="46"/>
          </a:xfrm>
        </p:grpSpPr>
        <p:sp>
          <p:nvSpPr>
            <p:cNvPr id="40983" name="Line 10"/>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endParaRPr lang="en-US"/>
            </a:p>
          </p:txBody>
        </p:sp>
        <p:sp>
          <p:nvSpPr>
            <p:cNvPr id="40984" name="Line 11"/>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endParaRPr lang="en-US"/>
            </a:p>
          </p:txBody>
        </p:sp>
      </p:grpSp>
      <p:grpSp>
        <p:nvGrpSpPr>
          <p:cNvPr id="40971" name="Group 12"/>
          <p:cNvGrpSpPr>
            <a:grpSpLocks/>
          </p:cNvGrpSpPr>
          <p:nvPr/>
        </p:nvGrpSpPr>
        <p:grpSpPr bwMode="auto">
          <a:xfrm>
            <a:off x="1943100" y="2452688"/>
            <a:ext cx="73025" cy="73025"/>
            <a:chOff x="1292" y="2205"/>
            <a:chExt cx="46" cy="46"/>
          </a:xfrm>
        </p:grpSpPr>
        <p:sp>
          <p:nvSpPr>
            <p:cNvPr id="40981" name="Line 13"/>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endParaRPr lang="en-US"/>
            </a:p>
          </p:txBody>
        </p:sp>
        <p:sp>
          <p:nvSpPr>
            <p:cNvPr id="40982" name="Line 14"/>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endParaRPr lang="en-US"/>
            </a:p>
          </p:txBody>
        </p:sp>
      </p:grpSp>
      <p:pic>
        <p:nvPicPr>
          <p:cNvPr id="40972" name="Picture 19"/>
          <p:cNvPicPr>
            <a:picLocks noChangeAspect="1" noChangeArrowheads="1"/>
          </p:cNvPicPr>
          <p:nvPr/>
        </p:nvPicPr>
        <p:blipFill>
          <a:blip r:embed="rId9" cstate="print"/>
          <a:srcRect/>
          <a:stretch>
            <a:fillRect/>
          </a:stretch>
        </p:blipFill>
        <p:spPr bwMode="auto">
          <a:xfrm>
            <a:off x="5327650" y="4684713"/>
            <a:ext cx="2562225" cy="1428750"/>
          </a:xfrm>
          <a:prstGeom prst="rect">
            <a:avLst/>
          </a:prstGeom>
          <a:noFill/>
          <a:ln w="12700" cap="sq">
            <a:noFill/>
            <a:miter lim="800000"/>
            <a:headEnd type="none" w="sm" len="sm"/>
            <a:tailEnd type="none" w="sm" len="sm"/>
          </a:ln>
        </p:spPr>
      </p:pic>
      <p:sp>
        <p:nvSpPr>
          <p:cNvPr id="40973" name="Rectangle 20"/>
          <p:cNvSpPr>
            <a:spLocks noChangeArrowheads="1"/>
          </p:cNvSpPr>
          <p:nvPr/>
        </p:nvSpPr>
        <p:spPr bwMode="auto">
          <a:xfrm>
            <a:off x="5448299" y="4737873"/>
            <a:ext cx="2339341" cy="1160007"/>
          </a:xfrm>
          <a:prstGeom prst="rect">
            <a:avLst/>
          </a:prstGeom>
          <a:solidFill>
            <a:schemeClr val="tx1"/>
          </a:solidFill>
          <a:ln w="12700" cap="sq">
            <a:noFill/>
            <a:miter lim="800000"/>
            <a:headEnd type="none" w="sm" len="sm"/>
            <a:tailEnd type="none" w="sm" len="sm"/>
          </a:ln>
        </p:spPr>
        <p:txBody>
          <a:bodyPr wrap="none" anchor="ctr"/>
          <a:lstStyle/>
          <a:p>
            <a:pPr eaLnBrk="0" hangingPunct="0"/>
            <a:endParaRPr lang="de-CH"/>
          </a:p>
        </p:txBody>
      </p:sp>
      <p:graphicFrame>
        <p:nvGraphicFramePr>
          <p:cNvPr id="40974" name="Object 3"/>
          <p:cNvGraphicFramePr>
            <a:graphicFrameLocks noChangeAspect="1"/>
          </p:cNvGraphicFramePr>
          <p:nvPr>
            <p:extLst>
              <p:ext uri="{D42A27DB-BD31-4B8C-83A1-F6EECF244321}">
                <p14:modId xmlns:p14="http://schemas.microsoft.com/office/powerpoint/2010/main" val="1787541279"/>
              </p:ext>
            </p:extLst>
          </p:nvPr>
        </p:nvGraphicFramePr>
        <p:xfrm>
          <a:off x="5937250" y="6153150"/>
          <a:ext cx="1335088" cy="334963"/>
        </p:xfrm>
        <a:graphic>
          <a:graphicData uri="http://schemas.openxmlformats.org/presentationml/2006/ole">
            <mc:AlternateContent xmlns:mc="http://schemas.openxmlformats.org/markup-compatibility/2006">
              <mc:Choice xmlns:v="urn:schemas-microsoft-com:vml" Requires="v">
                <p:oleObj spid="_x0000_s41084" name="Equation" r:id="rId10" imgW="965160" imgH="241200" progId="Equation.3">
                  <p:embed/>
                </p:oleObj>
              </mc:Choice>
              <mc:Fallback>
                <p:oleObj name="Equation" r:id="rId10" imgW="965160" imgH="241200" progId="Equation.3">
                  <p:embed/>
                  <p:pic>
                    <p:nvPicPr>
                      <p:cNvPr id="0" name="Object 3"/>
                      <p:cNvPicPr>
                        <a:picLocks noChangeAspect="1" noChangeArrowheads="1"/>
                      </p:cNvPicPr>
                      <p:nvPr/>
                    </p:nvPicPr>
                    <p:blipFill>
                      <a:blip r:embed="rId11"/>
                      <a:srcRect/>
                      <a:stretch>
                        <a:fillRect/>
                      </a:stretch>
                    </p:blipFill>
                    <p:spPr bwMode="auto">
                      <a:xfrm>
                        <a:off x="5937250" y="6153150"/>
                        <a:ext cx="1335088" cy="3349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0975" name="Rectangle 22"/>
          <p:cNvSpPr>
            <a:spLocks noChangeArrowheads="1"/>
          </p:cNvSpPr>
          <p:nvPr/>
        </p:nvSpPr>
        <p:spPr bwMode="auto">
          <a:xfrm>
            <a:off x="1490980" y="4756923"/>
            <a:ext cx="2341880" cy="1167627"/>
          </a:xfrm>
          <a:prstGeom prst="rect">
            <a:avLst/>
          </a:prstGeom>
          <a:solidFill>
            <a:schemeClr val="tx1"/>
          </a:solidFill>
          <a:ln w="12700" cap="sq">
            <a:noFill/>
            <a:miter lim="800000"/>
            <a:headEnd type="none" w="sm" len="sm"/>
            <a:tailEnd type="none" w="sm" len="sm"/>
          </a:ln>
        </p:spPr>
        <p:txBody>
          <a:bodyPr wrap="none" anchor="ctr"/>
          <a:lstStyle/>
          <a:p>
            <a:pPr eaLnBrk="0" hangingPunct="0"/>
            <a:endParaRPr lang="de-CH"/>
          </a:p>
        </p:txBody>
      </p:sp>
      <p:sp>
        <p:nvSpPr>
          <p:cNvPr id="40976" name="Line 16"/>
          <p:cNvSpPr>
            <a:spLocks noChangeShapeType="1"/>
          </p:cNvSpPr>
          <p:nvPr/>
        </p:nvSpPr>
        <p:spPr bwMode="auto">
          <a:xfrm flipH="1">
            <a:off x="1547813" y="2632075"/>
            <a:ext cx="431800" cy="2435226"/>
          </a:xfrm>
          <a:prstGeom prst="line">
            <a:avLst/>
          </a:prstGeom>
          <a:noFill/>
          <a:ln w="19050" cap="sq">
            <a:solidFill>
              <a:srgbClr val="FF0000"/>
            </a:solidFill>
            <a:round/>
            <a:headEnd type="none" w="sm" len="sm"/>
            <a:tailEnd type="triangle" w="med" len="med"/>
          </a:ln>
        </p:spPr>
        <p:txBody>
          <a:bodyPr/>
          <a:lstStyle/>
          <a:p>
            <a:endParaRPr lang="en-US"/>
          </a:p>
        </p:txBody>
      </p:sp>
      <p:sp>
        <p:nvSpPr>
          <p:cNvPr id="40977" name="Rectangle 24"/>
          <p:cNvSpPr>
            <a:spLocks noChangeArrowheads="1"/>
          </p:cNvSpPr>
          <p:nvPr/>
        </p:nvSpPr>
        <p:spPr bwMode="auto">
          <a:xfrm>
            <a:off x="5786438" y="2174875"/>
            <a:ext cx="144462" cy="142875"/>
          </a:xfrm>
          <a:prstGeom prst="rect">
            <a:avLst/>
          </a:prstGeom>
          <a:noFill/>
          <a:ln w="25400" cap="sq">
            <a:solidFill>
              <a:srgbClr val="FFFF00"/>
            </a:solidFill>
            <a:miter lim="800000"/>
            <a:headEnd type="none" w="sm" len="sm"/>
            <a:tailEnd type="none" w="sm" len="sm"/>
          </a:ln>
        </p:spPr>
        <p:txBody>
          <a:bodyPr wrap="none" anchor="ctr"/>
          <a:lstStyle/>
          <a:p>
            <a:pPr eaLnBrk="0" hangingPunct="0"/>
            <a:endParaRPr lang="de-CH"/>
          </a:p>
        </p:txBody>
      </p:sp>
      <p:sp>
        <p:nvSpPr>
          <p:cNvPr id="40978" name="Line 25"/>
          <p:cNvSpPr>
            <a:spLocks noChangeShapeType="1"/>
          </p:cNvSpPr>
          <p:nvPr/>
        </p:nvSpPr>
        <p:spPr bwMode="auto">
          <a:xfrm flipH="1">
            <a:off x="5572124" y="2344739"/>
            <a:ext cx="331788" cy="3236912"/>
          </a:xfrm>
          <a:prstGeom prst="line">
            <a:avLst/>
          </a:prstGeom>
          <a:noFill/>
          <a:ln w="19050" cap="sq">
            <a:solidFill>
              <a:srgbClr val="FF0000"/>
            </a:solidFill>
            <a:round/>
            <a:headEnd type="none" w="sm" len="sm"/>
            <a:tailEnd type="triangle" w="med" len="med"/>
          </a:ln>
        </p:spPr>
        <p:txBody>
          <a:bodyPr/>
          <a:lstStyle/>
          <a:p>
            <a:endParaRPr lang="en-US"/>
          </a:p>
        </p:txBody>
      </p:sp>
      <p:sp>
        <p:nvSpPr>
          <p:cNvPr id="40979" name="Oval 26"/>
          <p:cNvSpPr>
            <a:spLocks noChangeArrowheads="1"/>
          </p:cNvSpPr>
          <p:nvPr/>
        </p:nvSpPr>
        <p:spPr bwMode="auto">
          <a:xfrm>
            <a:off x="1511300" y="5116513"/>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0980" name="Oval 27"/>
          <p:cNvSpPr>
            <a:spLocks noChangeArrowheads="1"/>
          </p:cNvSpPr>
          <p:nvPr/>
        </p:nvSpPr>
        <p:spPr bwMode="auto">
          <a:xfrm>
            <a:off x="5543550" y="5657850"/>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2" name="TextBox 1">
            <a:extLst>
              <a:ext uri="{FF2B5EF4-FFF2-40B4-BE49-F238E27FC236}">
                <a16:creationId xmlns:a16="http://schemas.microsoft.com/office/drawing/2014/main" id="{0E52BA11-D2D2-44AE-AD2F-DCFBBAD4C8CB}"/>
              </a:ext>
            </a:extLst>
          </p:cNvPr>
          <p:cNvSpPr txBox="1"/>
          <p:nvPr/>
        </p:nvSpPr>
        <p:spPr>
          <a:xfrm>
            <a:off x="552450" y="5029200"/>
            <a:ext cx="847725" cy="600164"/>
          </a:xfrm>
          <a:prstGeom prst="rect">
            <a:avLst/>
          </a:prstGeom>
          <a:noFill/>
        </p:spPr>
        <p:txBody>
          <a:bodyPr wrap="square" rtlCol="0">
            <a:spAutoFit/>
          </a:bodyPr>
          <a:lstStyle/>
          <a:p>
            <a:r>
              <a:rPr lang="en-US" sz="1100" dirty="0"/>
              <a:t>Response of some function </a:t>
            </a:r>
            <a:r>
              <a:rPr lang="en-US" sz="1100" i="1" dirty="0"/>
              <a:t>f</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a:t>Automatic Scale Selection</a:t>
            </a:r>
            <a:endParaRPr lang="de-CH"/>
          </a:p>
        </p:txBody>
      </p:sp>
      <p:sp>
        <p:nvSpPr>
          <p:cNvPr id="41987" name="Content Placeholder 2"/>
          <p:cNvSpPr>
            <a:spLocks noGrp="1"/>
          </p:cNvSpPr>
          <p:nvPr>
            <p:ph idx="1"/>
          </p:nvPr>
        </p:nvSpPr>
        <p:spPr/>
        <p:txBody>
          <a:bodyPr/>
          <a:lstStyle/>
          <a:p>
            <a:r>
              <a:rPr lang="en-US" sz="2400"/>
              <a:t>Function responses for increasing scale (scale signature) </a:t>
            </a:r>
            <a:endParaRPr lang="de-CH" sz="2400"/>
          </a:p>
          <a:p>
            <a:endParaRPr lang="de-CH" sz="2400"/>
          </a:p>
        </p:txBody>
      </p:sp>
      <p:sp>
        <p:nvSpPr>
          <p:cNvPr id="11271" name="Footer Placeholder 4"/>
          <p:cNvSpPr>
            <a:spLocks noGrp="1"/>
          </p:cNvSpPr>
          <p:nvPr>
            <p:ph type="ftr" sz="quarter" idx="11"/>
          </p:nvPr>
        </p:nvSpPr>
        <p:spPr/>
        <p:txBody>
          <a:bodyPr/>
          <a:lstStyle/>
          <a:p>
            <a:pPr>
              <a:defRPr/>
            </a:pPr>
            <a:r>
              <a:rPr lang="de-DE"/>
              <a:t>K. Grauman, B. Leibe</a:t>
            </a:r>
          </a:p>
        </p:txBody>
      </p:sp>
      <p:graphicFrame>
        <p:nvGraphicFramePr>
          <p:cNvPr id="41989" name="Object 2"/>
          <p:cNvGraphicFramePr>
            <a:graphicFrameLocks noChangeAspect="1"/>
          </p:cNvGraphicFramePr>
          <p:nvPr/>
        </p:nvGraphicFramePr>
        <p:xfrm>
          <a:off x="2093913" y="6207125"/>
          <a:ext cx="1038225" cy="277813"/>
        </p:xfrm>
        <a:graphic>
          <a:graphicData uri="http://schemas.openxmlformats.org/presentationml/2006/ole">
            <mc:AlternateContent xmlns:mc="http://schemas.openxmlformats.org/markup-compatibility/2006">
              <mc:Choice xmlns:v="urn:schemas-microsoft-com:vml" Requires="v">
                <p:oleObj spid="_x0000_s42105" name="Equation" r:id="rId4" imgW="901309" imgH="241195" progId="Equation.3">
                  <p:embed/>
                </p:oleObj>
              </mc:Choice>
              <mc:Fallback>
                <p:oleObj name="Equation" r:id="rId4" imgW="901309" imgH="241195"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93913" y="6207125"/>
                        <a:ext cx="1038225" cy="2778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41990" name="Picture 4"/>
          <p:cNvPicPr>
            <a:picLocks noChangeAspect="1" noChangeArrowheads="1"/>
          </p:cNvPicPr>
          <p:nvPr/>
        </p:nvPicPr>
        <p:blipFill>
          <a:blip r:embed="rId6" cstate="print"/>
          <a:srcRect/>
          <a:stretch>
            <a:fillRect/>
          </a:stretch>
        </p:blipFill>
        <p:spPr bwMode="auto">
          <a:xfrm>
            <a:off x="1304925" y="4710113"/>
            <a:ext cx="2619375" cy="1485900"/>
          </a:xfrm>
          <a:prstGeom prst="rect">
            <a:avLst/>
          </a:prstGeom>
          <a:noFill/>
          <a:ln w="12700" cap="sq">
            <a:noFill/>
            <a:miter lim="800000"/>
            <a:headEnd type="none" w="sm" len="sm"/>
            <a:tailEnd type="none" w="sm" len="sm"/>
          </a:ln>
        </p:spPr>
      </p:pic>
      <p:sp>
        <p:nvSpPr>
          <p:cNvPr id="28" name="Rectangle 22"/>
          <p:cNvSpPr>
            <a:spLocks noChangeArrowheads="1"/>
          </p:cNvSpPr>
          <p:nvPr/>
        </p:nvSpPr>
        <p:spPr bwMode="auto">
          <a:xfrm>
            <a:off x="1490980" y="4756923"/>
            <a:ext cx="2341880" cy="1167627"/>
          </a:xfrm>
          <a:prstGeom prst="rect">
            <a:avLst/>
          </a:prstGeom>
          <a:solidFill>
            <a:schemeClr val="tx1"/>
          </a:solidFill>
          <a:ln w="12700" cap="sq">
            <a:noFill/>
            <a:miter lim="800000"/>
            <a:headEnd type="none" w="sm" len="sm"/>
            <a:tailEnd type="none" w="sm" len="sm"/>
          </a:ln>
        </p:spPr>
        <p:txBody>
          <a:bodyPr wrap="none" anchor="ctr"/>
          <a:lstStyle/>
          <a:p>
            <a:pPr eaLnBrk="0" hangingPunct="0"/>
            <a:endParaRPr lang="de-CH"/>
          </a:p>
        </p:txBody>
      </p:sp>
      <p:pic>
        <p:nvPicPr>
          <p:cNvPr id="41991" name="Picture 5"/>
          <p:cNvPicPr>
            <a:picLocks noChangeAspect="1" noChangeArrowheads="1"/>
          </p:cNvPicPr>
          <p:nvPr/>
        </p:nvPicPr>
        <p:blipFill>
          <a:blip r:embed="rId7" cstate="print"/>
          <a:srcRect/>
          <a:stretch>
            <a:fillRect/>
          </a:stretch>
        </p:blipFill>
        <p:spPr bwMode="auto">
          <a:xfrm>
            <a:off x="1042988" y="1766888"/>
            <a:ext cx="3313112" cy="2649537"/>
          </a:xfrm>
          <a:prstGeom prst="rect">
            <a:avLst/>
          </a:prstGeom>
          <a:noFill/>
          <a:ln w="9525">
            <a:noFill/>
            <a:miter lim="800000"/>
            <a:headEnd/>
            <a:tailEnd/>
          </a:ln>
        </p:spPr>
      </p:pic>
      <p:pic>
        <p:nvPicPr>
          <p:cNvPr id="41992" name="Picture 6"/>
          <p:cNvPicPr>
            <a:picLocks noChangeAspect="1" noChangeArrowheads="1"/>
          </p:cNvPicPr>
          <p:nvPr/>
        </p:nvPicPr>
        <p:blipFill>
          <a:blip r:embed="rId8" cstate="print"/>
          <a:srcRect/>
          <a:stretch>
            <a:fillRect/>
          </a:stretch>
        </p:blipFill>
        <p:spPr bwMode="auto">
          <a:xfrm>
            <a:off x="5265738" y="1803400"/>
            <a:ext cx="2619375" cy="2663825"/>
          </a:xfrm>
          <a:prstGeom prst="rect">
            <a:avLst/>
          </a:prstGeom>
          <a:noFill/>
          <a:ln w="9525">
            <a:noFill/>
            <a:miter lim="800000"/>
            <a:headEnd/>
            <a:tailEnd/>
          </a:ln>
        </p:spPr>
      </p:pic>
      <p:sp>
        <p:nvSpPr>
          <p:cNvPr id="41993" name="Rectangle 7"/>
          <p:cNvSpPr>
            <a:spLocks noChangeArrowheads="1"/>
          </p:cNvSpPr>
          <p:nvPr/>
        </p:nvSpPr>
        <p:spPr bwMode="auto">
          <a:xfrm>
            <a:off x="1871663" y="2387600"/>
            <a:ext cx="190500" cy="206375"/>
          </a:xfrm>
          <a:prstGeom prst="rect">
            <a:avLst/>
          </a:prstGeom>
          <a:noFill/>
          <a:ln w="25400" cap="sq">
            <a:solidFill>
              <a:srgbClr val="FFFF00"/>
            </a:solidFill>
            <a:miter lim="800000"/>
            <a:headEnd type="none" w="sm" len="sm"/>
            <a:tailEnd type="none" w="sm" len="sm"/>
          </a:ln>
        </p:spPr>
        <p:txBody>
          <a:bodyPr wrap="none" anchor="ctr"/>
          <a:lstStyle/>
          <a:p>
            <a:pPr eaLnBrk="0" hangingPunct="0"/>
            <a:endParaRPr lang="de-CH"/>
          </a:p>
        </p:txBody>
      </p:sp>
      <p:grpSp>
        <p:nvGrpSpPr>
          <p:cNvPr id="41994" name="Group 8"/>
          <p:cNvGrpSpPr>
            <a:grpSpLocks/>
          </p:cNvGrpSpPr>
          <p:nvPr/>
        </p:nvGrpSpPr>
        <p:grpSpPr bwMode="auto">
          <a:xfrm>
            <a:off x="5821363" y="2208213"/>
            <a:ext cx="73025" cy="73025"/>
            <a:chOff x="1292" y="2205"/>
            <a:chExt cx="46" cy="46"/>
          </a:xfrm>
        </p:grpSpPr>
        <p:sp>
          <p:nvSpPr>
            <p:cNvPr id="42009" name="Line 9"/>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endParaRPr lang="en-US"/>
            </a:p>
          </p:txBody>
        </p:sp>
        <p:sp>
          <p:nvSpPr>
            <p:cNvPr id="42010" name="Line 10"/>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endParaRPr lang="en-US"/>
            </a:p>
          </p:txBody>
        </p:sp>
      </p:grpSp>
      <p:grpSp>
        <p:nvGrpSpPr>
          <p:cNvPr id="41995" name="Group 11"/>
          <p:cNvGrpSpPr>
            <a:grpSpLocks/>
          </p:cNvGrpSpPr>
          <p:nvPr/>
        </p:nvGrpSpPr>
        <p:grpSpPr bwMode="auto">
          <a:xfrm>
            <a:off x="1943100" y="2451100"/>
            <a:ext cx="73025" cy="73025"/>
            <a:chOff x="1292" y="2205"/>
            <a:chExt cx="46" cy="46"/>
          </a:xfrm>
        </p:grpSpPr>
        <p:sp>
          <p:nvSpPr>
            <p:cNvPr id="42007" name="Line 12"/>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endParaRPr lang="en-US"/>
            </a:p>
          </p:txBody>
        </p:sp>
        <p:sp>
          <p:nvSpPr>
            <p:cNvPr id="42008" name="Line 13"/>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endParaRPr lang="en-US"/>
            </a:p>
          </p:txBody>
        </p:sp>
      </p:grpSp>
      <p:pic>
        <p:nvPicPr>
          <p:cNvPr id="41996" name="Picture 14"/>
          <p:cNvPicPr>
            <a:picLocks noChangeAspect="1" noChangeArrowheads="1"/>
          </p:cNvPicPr>
          <p:nvPr/>
        </p:nvPicPr>
        <p:blipFill>
          <a:blip r:embed="rId9" cstate="print"/>
          <a:srcRect/>
          <a:stretch>
            <a:fillRect/>
          </a:stretch>
        </p:blipFill>
        <p:spPr bwMode="auto">
          <a:xfrm>
            <a:off x="5327650" y="4683125"/>
            <a:ext cx="2562225" cy="1428750"/>
          </a:xfrm>
          <a:prstGeom prst="rect">
            <a:avLst/>
          </a:prstGeom>
          <a:noFill/>
          <a:ln w="12700" cap="sq">
            <a:noFill/>
            <a:miter lim="800000"/>
            <a:headEnd type="none" w="sm" len="sm"/>
            <a:tailEnd type="none" w="sm" len="sm"/>
          </a:ln>
        </p:spPr>
      </p:pic>
      <p:graphicFrame>
        <p:nvGraphicFramePr>
          <p:cNvPr id="41998" name="Object 3"/>
          <p:cNvGraphicFramePr>
            <a:graphicFrameLocks noChangeAspect="1"/>
          </p:cNvGraphicFramePr>
          <p:nvPr>
            <p:extLst>
              <p:ext uri="{D42A27DB-BD31-4B8C-83A1-F6EECF244321}">
                <p14:modId xmlns:p14="http://schemas.microsoft.com/office/powerpoint/2010/main" val="1178470977"/>
              </p:ext>
            </p:extLst>
          </p:nvPr>
        </p:nvGraphicFramePr>
        <p:xfrm>
          <a:off x="5937250" y="6153150"/>
          <a:ext cx="1335088" cy="334963"/>
        </p:xfrm>
        <a:graphic>
          <a:graphicData uri="http://schemas.openxmlformats.org/presentationml/2006/ole">
            <mc:AlternateContent xmlns:mc="http://schemas.openxmlformats.org/markup-compatibility/2006">
              <mc:Choice xmlns:v="urn:schemas-microsoft-com:vml" Requires="v">
                <p:oleObj spid="_x0000_s42106" name="Equation" r:id="rId10" imgW="965160" imgH="241200" progId="Equation.3">
                  <p:embed/>
                </p:oleObj>
              </mc:Choice>
              <mc:Fallback>
                <p:oleObj name="Equation" r:id="rId10" imgW="965160" imgH="241200" progId="Equation.3">
                  <p:embed/>
                  <p:pic>
                    <p:nvPicPr>
                      <p:cNvPr id="0" name="Object 3"/>
                      <p:cNvPicPr>
                        <a:picLocks noChangeAspect="1" noChangeArrowheads="1"/>
                      </p:cNvPicPr>
                      <p:nvPr/>
                    </p:nvPicPr>
                    <p:blipFill>
                      <a:blip r:embed="rId11"/>
                      <a:srcRect/>
                      <a:stretch>
                        <a:fillRect/>
                      </a:stretch>
                    </p:blipFill>
                    <p:spPr bwMode="auto">
                      <a:xfrm>
                        <a:off x="5937250" y="6153150"/>
                        <a:ext cx="1335088" cy="3349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2000" name="Line 19"/>
          <p:cNvSpPr>
            <a:spLocks noChangeShapeType="1"/>
          </p:cNvSpPr>
          <p:nvPr/>
        </p:nvSpPr>
        <p:spPr bwMode="auto">
          <a:xfrm flipH="1">
            <a:off x="1620837" y="2630488"/>
            <a:ext cx="358775" cy="2241550"/>
          </a:xfrm>
          <a:prstGeom prst="line">
            <a:avLst/>
          </a:prstGeom>
          <a:noFill/>
          <a:ln w="19050" cap="sq">
            <a:solidFill>
              <a:srgbClr val="FF0000"/>
            </a:solidFill>
            <a:round/>
            <a:headEnd type="none" w="sm" len="sm"/>
            <a:tailEnd type="triangle" w="med" len="med"/>
          </a:ln>
        </p:spPr>
        <p:txBody>
          <a:bodyPr/>
          <a:lstStyle/>
          <a:p>
            <a:endParaRPr lang="en-US"/>
          </a:p>
        </p:txBody>
      </p:sp>
      <p:sp>
        <p:nvSpPr>
          <p:cNvPr id="42001" name="Rectangle 20"/>
          <p:cNvSpPr>
            <a:spLocks noChangeArrowheads="1"/>
          </p:cNvSpPr>
          <p:nvPr/>
        </p:nvSpPr>
        <p:spPr bwMode="auto">
          <a:xfrm>
            <a:off x="5751513" y="2144713"/>
            <a:ext cx="190500" cy="206375"/>
          </a:xfrm>
          <a:prstGeom prst="rect">
            <a:avLst/>
          </a:prstGeom>
          <a:noFill/>
          <a:ln w="25400" cap="sq">
            <a:solidFill>
              <a:srgbClr val="FFFF00"/>
            </a:solidFill>
            <a:miter lim="800000"/>
            <a:headEnd type="none" w="sm" len="sm"/>
            <a:tailEnd type="none" w="sm" len="sm"/>
          </a:ln>
        </p:spPr>
        <p:txBody>
          <a:bodyPr wrap="none" anchor="ctr"/>
          <a:lstStyle/>
          <a:p>
            <a:pPr eaLnBrk="0" hangingPunct="0"/>
            <a:endParaRPr lang="de-CH"/>
          </a:p>
        </p:txBody>
      </p:sp>
      <p:sp>
        <p:nvSpPr>
          <p:cNvPr id="42003" name="Oval 22"/>
          <p:cNvSpPr>
            <a:spLocks noChangeArrowheads="1"/>
          </p:cNvSpPr>
          <p:nvPr/>
        </p:nvSpPr>
        <p:spPr bwMode="auto">
          <a:xfrm>
            <a:off x="1511300" y="5114925"/>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27" name="Rectangle 20"/>
          <p:cNvSpPr>
            <a:spLocks noChangeArrowheads="1"/>
          </p:cNvSpPr>
          <p:nvPr/>
        </p:nvSpPr>
        <p:spPr bwMode="auto">
          <a:xfrm>
            <a:off x="5448299" y="4737873"/>
            <a:ext cx="2339341" cy="1160007"/>
          </a:xfrm>
          <a:prstGeom prst="rect">
            <a:avLst/>
          </a:prstGeom>
          <a:solidFill>
            <a:schemeClr val="tx1"/>
          </a:solidFill>
          <a:ln w="12700" cap="sq">
            <a:noFill/>
            <a:miter lim="800000"/>
            <a:headEnd type="none" w="sm" len="sm"/>
            <a:tailEnd type="none" w="sm" len="sm"/>
          </a:ln>
        </p:spPr>
        <p:txBody>
          <a:bodyPr wrap="none" anchor="ctr"/>
          <a:lstStyle/>
          <a:p>
            <a:pPr eaLnBrk="0" hangingPunct="0"/>
            <a:endParaRPr lang="de-CH"/>
          </a:p>
        </p:txBody>
      </p:sp>
      <p:sp>
        <p:nvSpPr>
          <p:cNvPr id="42004" name="Oval 23"/>
          <p:cNvSpPr>
            <a:spLocks noChangeArrowheads="1"/>
          </p:cNvSpPr>
          <p:nvPr/>
        </p:nvSpPr>
        <p:spPr bwMode="auto">
          <a:xfrm>
            <a:off x="5534025" y="564673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2006" name="Oval 25"/>
          <p:cNvSpPr>
            <a:spLocks noChangeArrowheads="1"/>
          </p:cNvSpPr>
          <p:nvPr/>
        </p:nvSpPr>
        <p:spPr bwMode="auto">
          <a:xfrm>
            <a:off x="5651500" y="536733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2002" name="Line 21"/>
          <p:cNvSpPr>
            <a:spLocks noChangeShapeType="1"/>
          </p:cNvSpPr>
          <p:nvPr/>
        </p:nvSpPr>
        <p:spPr bwMode="auto">
          <a:xfrm flipH="1">
            <a:off x="5688013" y="2343150"/>
            <a:ext cx="215900" cy="2916238"/>
          </a:xfrm>
          <a:prstGeom prst="line">
            <a:avLst/>
          </a:prstGeom>
          <a:noFill/>
          <a:ln w="19050" cap="sq">
            <a:solidFill>
              <a:srgbClr val="FF0000"/>
            </a:solidFill>
            <a:round/>
            <a:headEnd type="none" w="sm" len="sm"/>
            <a:tailEnd type="triangle" w="med" len="med"/>
          </a:ln>
        </p:spPr>
        <p:txBody>
          <a:bodyPr/>
          <a:lstStyle/>
          <a:p>
            <a:endParaRPr lang="en-US"/>
          </a:p>
        </p:txBody>
      </p:sp>
      <p:sp>
        <p:nvSpPr>
          <p:cNvPr id="29" name="TextBox 28">
            <a:extLst>
              <a:ext uri="{FF2B5EF4-FFF2-40B4-BE49-F238E27FC236}">
                <a16:creationId xmlns:a16="http://schemas.microsoft.com/office/drawing/2014/main" id="{15A2AC57-5DC4-468F-80DD-3D42EB22C416}"/>
              </a:ext>
            </a:extLst>
          </p:cNvPr>
          <p:cNvSpPr txBox="1"/>
          <p:nvPr/>
        </p:nvSpPr>
        <p:spPr>
          <a:xfrm>
            <a:off x="552450" y="5029200"/>
            <a:ext cx="847725" cy="600164"/>
          </a:xfrm>
          <a:prstGeom prst="rect">
            <a:avLst/>
          </a:prstGeom>
          <a:noFill/>
        </p:spPr>
        <p:txBody>
          <a:bodyPr wrap="square" rtlCol="0">
            <a:spAutoFit/>
          </a:bodyPr>
          <a:lstStyle/>
          <a:p>
            <a:r>
              <a:rPr lang="en-US" sz="1100" dirty="0"/>
              <a:t>Response of some function </a:t>
            </a:r>
            <a:r>
              <a:rPr lang="en-US" sz="1100" i="1" dirty="0"/>
              <a:t>f</a:t>
            </a:r>
          </a:p>
        </p:txBody>
      </p:sp>
      <p:sp>
        <p:nvSpPr>
          <p:cNvPr id="30" name="Oval 24">
            <a:extLst>
              <a:ext uri="{FF2B5EF4-FFF2-40B4-BE49-F238E27FC236}">
                <a16:creationId xmlns:a16="http://schemas.microsoft.com/office/drawing/2014/main" id="{C42969C0-4923-4B1C-8556-B814C882BA89}"/>
              </a:ext>
            </a:extLst>
          </p:cNvPr>
          <p:cNvSpPr>
            <a:spLocks noChangeArrowheads="1"/>
          </p:cNvSpPr>
          <p:nvPr/>
        </p:nvSpPr>
        <p:spPr bwMode="auto">
          <a:xfrm>
            <a:off x="1584325" y="4899025"/>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r>
              <a:rPr lang="en-US"/>
              <a:t>Automatic Scale Selection</a:t>
            </a:r>
            <a:endParaRPr lang="de-CH"/>
          </a:p>
        </p:txBody>
      </p:sp>
      <p:sp>
        <p:nvSpPr>
          <p:cNvPr id="43011" name="Content Placeholder 2"/>
          <p:cNvSpPr>
            <a:spLocks noGrp="1"/>
          </p:cNvSpPr>
          <p:nvPr>
            <p:ph idx="1"/>
          </p:nvPr>
        </p:nvSpPr>
        <p:spPr/>
        <p:txBody>
          <a:bodyPr/>
          <a:lstStyle/>
          <a:p>
            <a:r>
              <a:rPr lang="en-US" sz="2400"/>
              <a:t>Function responses for increasing scale (scale signature) </a:t>
            </a:r>
            <a:endParaRPr lang="de-CH" sz="2400"/>
          </a:p>
          <a:p>
            <a:endParaRPr lang="de-CH" sz="2400"/>
          </a:p>
        </p:txBody>
      </p:sp>
      <p:sp>
        <p:nvSpPr>
          <p:cNvPr id="12295" name="Footer Placeholder 4"/>
          <p:cNvSpPr>
            <a:spLocks noGrp="1"/>
          </p:cNvSpPr>
          <p:nvPr>
            <p:ph type="ftr" sz="quarter" idx="11"/>
          </p:nvPr>
        </p:nvSpPr>
        <p:spPr/>
        <p:txBody>
          <a:bodyPr/>
          <a:lstStyle/>
          <a:p>
            <a:pPr>
              <a:defRPr/>
            </a:pPr>
            <a:r>
              <a:rPr lang="de-DE"/>
              <a:t>K. Grauman, B. Leibe</a:t>
            </a:r>
          </a:p>
        </p:txBody>
      </p:sp>
      <p:graphicFrame>
        <p:nvGraphicFramePr>
          <p:cNvPr id="43013" name="Object 4"/>
          <p:cNvGraphicFramePr>
            <a:graphicFrameLocks noChangeAspect="1"/>
          </p:cNvGraphicFramePr>
          <p:nvPr/>
        </p:nvGraphicFramePr>
        <p:xfrm>
          <a:off x="2093913" y="6207125"/>
          <a:ext cx="1038225" cy="277813"/>
        </p:xfrm>
        <a:graphic>
          <a:graphicData uri="http://schemas.openxmlformats.org/presentationml/2006/ole">
            <mc:AlternateContent xmlns:mc="http://schemas.openxmlformats.org/markup-compatibility/2006">
              <mc:Choice xmlns:v="urn:schemas-microsoft-com:vml" Requires="v">
                <p:oleObj spid="_x0000_s43129" name="Equation" r:id="rId4" imgW="901309" imgH="241195" progId="Equation.3">
                  <p:embed/>
                </p:oleObj>
              </mc:Choice>
              <mc:Fallback>
                <p:oleObj name="Equation" r:id="rId4" imgW="901309" imgH="241195"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93913" y="6207125"/>
                        <a:ext cx="1038225" cy="2778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43014" name="Picture 4"/>
          <p:cNvPicPr>
            <a:picLocks noChangeAspect="1" noChangeArrowheads="1"/>
          </p:cNvPicPr>
          <p:nvPr/>
        </p:nvPicPr>
        <p:blipFill>
          <a:blip r:embed="rId6" cstate="print"/>
          <a:srcRect/>
          <a:stretch>
            <a:fillRect/>
          </a:stretch>
        </p:blipFill>
        <p:spPr bwMode="auto">
          <a:xfrm>
            <a:off x="1304925" y="4710113"/>
            <a:ext cx="2619375" cy="1485900"/>
          </a:xfrm>
          <a:prstGeom prst="rect">
            <a:avLst/>
          </a:prstGeom>
          <a:noFill/>
          <a:ln w="12700" cap="sq">
            <a:noFill/>
            <a:miter lim="800000"/>
            <a:headEnd type="none" w="sm" len="sm"/>
            <a:tailEnd type="none" w="sm" len="sm"/>
          </a:ln>
        </p:spPr>
      </p:pic>
      <p:pic>
        <p:nvPicPr>
          <p:cNvPr id="43015" name="Picture 5"/>
          <p:cNvPicPr>
            <a:picLocks noChangeAspect="1" noChangeArrowheads="1"/>
          </p:cNvPicPr>
          <p:nvPr/>
        </p:nvPicPr>
        <p:blipFill>
          <a:blip r:embed="rId7" cstate="print"/>
          <a:srcRect/>
          <a:stretch>
            <a:fillRect/>
          </a:stretch>
        </p:blipFill>
        <p:spPr bwMode="auto">
          <a:xfrm>
            <a:off x="1042988" y="1766888"/>
            <a:ext cx="3313112" cy="2649537"/>
          </a:xfrm>
          <a:prstGeom prst="rect">
            <a:avLst/>
          </a:prstGeom>
          <a:noFill/>
          <a:ln w="9525">
            <a:noFill/>
            <a:miter lim="800000"/>
            <a:headEnd/>
            <a:tailEnd/>
          </a:ln>
        </p:spPr>
      </p:pic>
      <p:pic>
        <p:nvPicPr>
          <p:cNvPr id="43016" name="Picture 6"/>
          <p:cNvPicPr>
            <a:picLocks noChangeAspect="1" noChangeArrowheads="1"/>
          </p:cNvPicPr>
          <p:nvPr/>
        </p:nvPicPr>
        <p:blipFill>
          <a:blip r:embed="rId8" cstate="print"/>
          <a:srcRect/>
          <a:stretch>
            <a:fillRect/>
          </a:stretch>
        </p:blipFill>
        <p:spPr bwMode="auto">
          <a:xfrm>
            <a:off x="5265738" y="1803400"/>
            <a:ext cx="2619375" cy="2663825"/>
          </a:xfrm>
          <a:prstGeom prst="rect">
            <a:avLst/>
          </a:prstGeom>
          <a:noFill/>
          <a:ln w="9525">
            <a:noFill/>
            <a:miter lim="800000"/>
            <a:headEnd/>
            <a:tailEnd/>
          </a:ln>
        </p:spPr>
      </p:pic>
      <p:sp>
        <p:nvSpPr>
          <p:cNvPr id="43017" name="Rectangle 7"/>
          <p:cNvSpPr>
            <a:spLocks noChangeArrowheads="1"/>
          </p:cNvSpPr>
          <p:nvPr/>
        </p:nvSpPr>
        <p:spPr bwMode="auto">
          <a:xfrm>
            <a:off x="1843088" y="2349500"/>
            <a:ext cx="260350" cy="269875"/>
          </a:xfrm>
          <a:prstGeom prst="rect">
            <a:avLst/>
          </a:prstGeom>
          <a:noFill/>
          <a:ln w="25400" cap="sq">
            <a:solidFill>
              <a:srgbClr val="FFFF00"/>
            </a:solidFill>
            <a:miter lim="800000"/>
            <a:headEnd type="none" w="sm" len="sm"/>
            <a:tailEnd type="none" w="sm" len="sm"/>
          </a:ln>
        </p:spPr>
        <p:txBody>
          <a:bodyPr wrap="none" anchor="ctr"/>
          <a:lstStyle/>
          <a:p>
            <a:pPr eaLnBrk="0" hangingPunct="0"/>
            <a:endParaRPr lang="de-CH"/>
          </a:p>
        </p:txBody>
      </p:sp>
      <p:grpSp>
        <p:nvGrpSpPr>
          <p:cNvPr id="43018" name="Group 8"/>
          <p:cNvGrpSpPr>
            <a:grpSpLocks/>
          </p:cNvGrpSpPr>
          <p:nvPr/>
        </p:nvGrpSpPr>
        <p:grpSpPr bwMode="auto">
          <a:xfrm>
            <a:off x="5821363" y="2208213"/>
            <a:ext cx="73025" cy="73025"/>
            <a:chOff x="1292" y="2205"/>
            <a:chExt cx="46" cy="46"/>
          </a:xfrm>
        </p:grpSpPr>
        <p:sp>
          <p:nvSpPr>
            <p:cNvPr id="43035" name="Line 9"/>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endParaRPr lang="en-US"/>
            </a:p>
          </p:txBody>
        </p:sp>
        <p:sp>
          <p:nvSpPr>
            <p:cNvPr id="43036" name="Line 10"/>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endParaRPr lang="en-US"/>
            </a:p>
          </p:txBody>
        </p:sp>
      </p:grpSp>
      <p:grpSp>
        <p:nvGrpSpPr>
          <p:cNvPr id="43019" name="Group 11"/>
          <p:cNvGrpSpPr>
            <a:grpSpLocks/>
          </p:cNvGrpSpPr>
          <p:nvPr/>
        </p:nvGrpSpPr>
        <p:grpSpPr bwMode="auto">
          <a:xfrm>
            <a:off x="1943100" y="2451100"/>
            <a:ext cx="73025" cy="73025"/>
            <a:chOff x="1292" y="2205"/>
            <a:chExt cx="46" cy="46"/>
          </a:xfrm>
        </p:grpSpPr>
        <p:sp>
          <p:nvSpPr>
            <p:cNvPr id="43033" name="Line 12"/>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endParaRPr lang="en-US"/>
            </a:p>
          </p:txBody>
        </p:sp>
        <p:sp>
          <p:nvSpPr>
            <p:cNvPr id="43034" name="Line 13"/>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endParaRPr lang="en-US"/>
            </a:p>
          </p:txBody>
        </p:sp>
      </p:grpSp>
      <p:pic>
        <p:nvPicPr>
          <p:cNvPr id="43020" name="Picture 14"/>
          <p:cNvPicPr>
            <a:picLocks noChangeAspect="1" noChangeArrowheads="1"/>
          </p:cNvPicPr>
          <p:nvPr/>
        </p:nvPicPr>
        <p:blipFill>
          <a:blip r:embed="rId9" cstate="print"/>
          <a:srcRect/>
          <a:stretch>
            <a:fillRect/>
          </a:stretch>
        </p:blipFill>
        <p:spPr bwMode="auto">
          <a:xfrm>
            <a:off x="5327650" y="4683125"/>
            <a:ext cx="2562225" cy="1428750"/>
          </a:xfrm>
          <a:prstGeom prst="rect">
            <a:avLst/>
          </a:prstGeom>
          <a:noFill/>
          <a:ln w="12700" cap="sq">
            <a:noFill/>
            <a:miter lim="800000"/>
            <a:headEnd type="none" w="sm" len="sm"/>
            <a:tailEnd type="none" w="sm" len="sm"/>
          </a:ln>
        </p:spPr>
      </p:pic>
      <p:graphicFrame>
        <p:nvGraphicFramePr>
          <p:cNvPr id="43022" name="Object 5"/>
          <p:cNvGraphicFramePr>
            <a:graphicFrameLocks noChangeAspect="1"/>
          </p:cNvGraphicFramePr>
          <p:nvPr>
            <p:extLst>
              <p:ext uri="{D42A27DB-BD31-4B8C-83A1-F6EECF244321}">
                <p14:modId xmlns:p14="http://schemas.microsoft.com/office/powerpoint/2010/main" val="3235385051"/>
              </p:ext>
            </p:extLst>
          </p:nvPr>
        </p:nvGraphicFramePr>
        <p:xfrm>
          <a:off x="5935663" y="6153150"/>
          <a:ext cx="1338262" cy="334963"/>
        </p:xfrm>
        <a:graphic>
          <a:graphicData uri="http://schemas.openxmlformats.org/presentationml/2006/ole">
            <mc:AlternateContent xmlns:mc="http://schemas.openxmlformats.org/markup-compatibility/2006">
              <mc:Choice xmlns:v="urn:schemas-microsoft-com:vml" Requires="v">
                <p:oleObj spid="_x0000_s43130" name="Equation" r:id="rId10" imgW="965160" imgH="241200" progId="Equation.3">
                  <p:embed/>
                </p:oleObj>
              </mc:Choice>
              <mc:Fallback>
                <p:oleObj name="Equation" r:id="rId10" imgW="965160" imgH="241200" progId="Equation.3">
                  <p:embed/>
                  <p:pic>
                    <p:nvPicPr>
                      <p:cNvPr id="0" name="Object 5"/>
                      <p:cNvPicPr>
                        <a:picLocks noChangeAspect="1" noChangeArrowheads="1"/>
                      </p:cNvPicPr>
                      <p:nvPr/>
                    </p:nvPicPr>
                    <p:blipFill>
                      <a:blip r:embed="rId11"/>
                      <a:srcRect/>
                      <a:stretch>
                        <a:fillRect/>
                      </a:stretch>
                    </p:blipFill>
                    <p:spPr bwMode="auto">
                      <a:xfrm>
                        <a:off x="5935663" y="6153150"/>
                        <a:ext cx="1338262" cy="3349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3024" name="Line 19"/>
          <p:cNvSpPr>
            <a:spLocks noChangeShapeType="1"/>
          </p:cNvSpPr>
          <p:nvPr/>
        </p:nvSpPr>
        <p:spPr bwMode="auto">
          <a:xfrm flipH="1">
            <a:off x="1763713" y="2630488"/>
            <a:ext cx="215900" cy="2052637"/>
          </a:xfrm>
          <a:prstGeom prst="line">
            <a:avLst/>
          </a:prstGeom>
          <a:noFill/>
          <a:ln w="19050" cap="sq">
            <a:solidFill>
              <a:srgbClr val="FF0000"/>
            </a:solidFill>
            <a:round/>
            <a:headEnd type="none" w="sm" len="sm"/>
            <a:tailEnd type="triangle" w="med" len="med"/>
          </a:ln>
        </p:spPr>
        <p:txBody>
          <a:bodyPr/>
          <a:lstStyle/>
          <a:p>
            <a:endParaRPr lang="en-US"/>
          </a:p>
        </p:txBody>
      </p:sp>
      <p:sp>
        <p:nvSpPr>
          <p:cNvPr id="43025" name="Rectangle 20"/>
          <p:cNvSpPr>
            <a:spLocks noChangeArrowheads="1"/>
          </p:cNvSpPr>
          <p:nvPr/>
        </p:nvSpPr>
        <p:spPr bwMode="auto">
          <a:xfrm>
            <a:off x="5722938" y="2106613"/>
            <a:ext cx="260350" cy="269875"/>
          </a:xfrm>
          <a:prstGeom prst="rect">
            <a:avLst/>
          </a:prstGeom>
          <a:noFill/>
          <a:ln w="25400" cap="sq">
            <a:solidFill>
              <a:srgbClr val="FFFF00"/>
            </a:solidFill>
            <a:miter lim="800000"/>
            <a:headEnd type="none" w="sm" len="sm"/>
            <a:tailEnd type="none" w="sm" len="sm"/>
          </a:ln>
        </p:spPr>
        <p:txBody>
          <a:bodyPr wrap="none" anchor="ctr"/>
          <a:lstStyle/>
          <a:p>
            <a:pPr eaLnBrk="0" hangingPunct="0"/>
            <a:endParaRPr lang="de-CH"/>
          </a:p>
        </p:txBody>
      </p:sp>
      <p:sp>
        <p:nvSpPr>
          <p:cNvPr id="29" name="Rectangle 22"/>
          <p:cNvSpPr>
            <a:spLocks noChangeArrowheads="1"/>
          </p:cNvSpPr>
          <p:nvPr/>
        </p:nvSpPr>
        <p:spPr bwMode="auto">
          <a:xfrm>
            <a:off x="1490980" y="4756923"/>
            <a:ext cx="2341880" cy="1167627"/>
          </a:xfrm>
          <a:prstGeom prst="rect">
            <a:avLst/>
          </a:prstGeom>
          <a:solidFill>
            <a:schemeClr val="tx1"/>
          </a:solidFill>
          <a:ln w="12700" cap="sq">
            <a:noFill/>
            <a:miter lim="800000"/>
            <a:headEnd type="none" w="sm" len="sm"/>
            <a:tailEnd type="none" w="sm" len="sm"/>
          </a:ln>
        </p:spPr>
        <p:txBody>
          <a:bodyPr wrap="none" anchor="ctr"/>
          <a:lstStyle/>
          <a:p>
            <a:pPr eaLnBrk="0" hangingPunct="0"/>
            <a:endParaRPr lang="de-CH"/>
          </a:p>
        </p:txBody>
      </p:sp>
      <p:sp>
        <p:nvSpPr>
          <p:cNvPr id="43027" name="Oval 22"/>
          <p:cNvSpPr>
            <a:spLocks noChangeArrowheads="1"/>
          </p:cNvSpPr>
          <p:nvPr/>
        </p:nvSpPr>
        <p:spPr bwMode="auto">
          <a:xfrm>
            <a:off x="1511300" y="5114925"/>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30" name="Rectangle 20"/>
          <p:cNvSpPr>
            <a:spLocks noChangeArrowheads="1"/>
          </p:cNvSpPr>
          <p:nvPr/>
        </p:nvSpPr>
        <p:spPr bwMode="auto">
          <a:xfrm>
            <a:off x="5448299" y="4737873"/>
            <a:ext cx="2339341" cy="1160007"/>
          </a:xfrm>
          <a:prstGeom prst="rect">
            <a:avLst/>
          </a:prstGeom>
          <a:solidFill>
            <a:schemeClr val="tx1"/>
          </a:solidFill>
          <a:ln w="12700" cap="sq">
            <a:noFill/>
            <a:miter lim="800000"/>
            <a:headEnd type="none" w="sm" len="sm"/>
            <a:tailEnd type="none" w="sm" len="sm"/>
          </a:ln>
        </p:spPr>
        <p:txBody>
          <a:bodyPr wrap="none" anchor="ctr"/>
          <a:lstStyle/>
          <a:p>
            <a:pPr eaLnBrk="0" hangingPunct="0"/>
            <a:endParaRPr lang="de-CH"/>
          </a:p>
        </p:txBody>
      </p:sp>
      <p:sp>
        <p:nvSpPr>
          <p:cNvPr id="43028" name="Oval 23"/>
          <p:cNvSpPr>
            <a:spLocks noChangeArrowheads="1"/>
          </p:cNvSpPr>
          <p:nvPr/>
        </p:nvSpPr>
        <p:spPr bwMode="auto">
          <a:xfrm>
            <a:off x="5534025" y="564673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3030" name="Oval 25"/>
          <p:cNvSpPr>
            <a:spLocks noChangeArrowheads="1"/>
          </p:cNvSpPr>
          <p:nvPr/>
        </p:nvSpPr>
        <p:spPr bwMode="auto">
          <a:xfrm>
            <a:off x="5651500" y="536733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3031" name="Oval 26"/>
          <p:cNvSpPr>
            <a:spLocks noChangeArrowheads="1"/>
          </p:cNvSpPr>
          <p:nvPr/>
        </p:nvSpPr>
        <p:spPr bwMode="auto">
          <a:xfrm>
            <a:off x="1727200" y="474503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3032" name="Oval 27"/>
          <p:cNvSpPr>
            <a:spLocks noChangeArrowheads="1"/>
          </p:cNvSpPr>
          <p:nvPr/>
        </p:nvSpPr>
        <p:spPr bwMode="auto">
          <a:xfrm>
            <a:off x="5795963" y="5114925"/>
            <a:ext cx="36512"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31" name="TextBox 30">
            <a:extLst>
              <a:ext uri="{FF2B5EF4-FFF2-40B4-BE49-F238E27FC236}">
                <a16:creationId xmlns:a16="http://schemas.microsoft.com/office/drawing/2014/main" id="{F8CCF2E0-781F-4B77-902D-354775129606}"/>
              </a:ext>
            </a:extLst>
          </p:cNvPr>
          <p:cNvSpPr txBox="1"/>
          <p:nvPr/>
        </p:nvSpPr>
        <p:spPr>
          <a:xfrm>
            <a:off x="552450" y="5029200"/>
            <a:ext cx="847725" cy="600164"/>
          </a:xfrm>
          <a:prstGeom prst="rect">
            <a:avLst/>
          </a:prstGeom>
          <a:noFill/>
        </p:spPr>
        <p:txBody>
          <a:bodyPr wrap="square" rtlCol="0">
            <a:spAutoFit/>
          </a:bodyPr>
          <a:lstStyle/>
          <a:p>
            <a:r>
              <a:rPr lang="en-US" sz="1100" dirty="0"/>
              <a:t>Response of some function </a:t>
            </a:r>
            <a:r>
              <a:rPr lang="en-US" sz="1100" i="1" dirty="0"/>
              <a:t>f</a:t>
            </a:r>
          </a:p>
        </p:txBody>
      </p:sp>
      <p:sp>
        <p:nvSpPr>
          <p:cNvPr id="32" name="Oval 24">
            <a:extLst>
              <a:ext uri="{FF2B5EF4-FFF2-40B4-BE49-F238E27FC236}">
                <a16:creationId xmlns:a16="http://schemas.microsoft.com/office/drawing/2014/main" id="{054B863A-D8B1-40FC-837A-574A4FB52048}"/>
              </a:ext>
            </a:extLst>
          </p:cNvPr>
          <p:cNvSpPr>
            <a:spLocks noChangeArrowheads="1"/>
          </p:cNvSpPr>
          <p:nvPr/>
        </p:nvSpPr>
        <p:spPr bwMode="auto">
          <a:xfrm>
            <a:off x="1584325" y="4899025"/>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3026" name="Line 21"/>
          <p:cNvSpPr>
            <a:spLocks noChangeShapeType="1"/>
          </p:cNvSpPr>
          <p:nvPr/>
        </p:nvSpPr>
        <p:spPr bwMode="auto">
          <a:xfrm flipH="1">
            <a:off x="5819775" y="2343150"/>
            <a:ext cx="84138" cy="2638425"/>
          </a:xfrm>
          <a:prstGeom prst="line">
            <a:avLst/>
          </a:prstGeom>
          <a:noFill/>
          <a:ln w="19050" cap="sq">
            <a:solidFill>
              <a:srgbClr val="FF0000"/>
            </a:solidFill>
            <a:round/>
            <a:headEnd type="none" w="sm" len="sm"/>
            <a:tailEnd type="triangle" w="med" len="med"/>
          </a:ln>
        </p:spPr>
        <p:txBody>
          <a:bodyPr/>
          <a:lstStyle/>
          <a:p>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US"/>
              <a:t>Automatic Scale Selection</a:t>
            </a:r>
            <a:endParaRPr lang="de-CH"/>
          </a:p>
        </p:txBody>
      </p:sp>
      <p:sp>
        <p:nvSpPr>
          <p:cNvPr id="44035" name="Content Placeholder 2"/>
          <p:cNvSpPr>
            <a:spLocks noGrp="1"/>
          </p:cNvSpPr>
          <p:nvPr>
            <p:ph idx="1"/>
          </p:nvPr>
        </p:nvSpPr>
        <p:spPr/>
        <p:txBody>
          <a:bodyPr/>
          <a:lstStyle/>
          <a:p>
            <a:r>
              <a:rPr lang="en-US" sz="2400"/>
              <a:t>Function responses for increasing scale (scale signature) </a:t>
            </a:r>
            <a:endParaRPr lang="de-CH" sz="2400"/>
          </a:p>
          <a:p>
            <a:endParaRPr lang="de-CH" sz="2400"/>
          </a:p>
        </p:txBody>
      </p:sp>
      <p:sp>
        <p:nvSpPr>
          <p:cNvPr id="13319" name="Footer Placeholder 4"/>
          <p:cNvSpPr>
            <a:spLocks noGrp="1"/>
          </p:cNvSpPr>
          <p:nvPr>
            <p:ph type="ftr" sz="quarter" idx="11"/>
          </p:nvPr>
        </p:nvSpPr>
        <p:spPr/>
        <p:txBody>
          <a:bodyPr/>
          <a:lstStyle/>
          <a:p>
            <a:pPr>
              <a:defRPr/>
            </a:pPr>
            <a:r>
              <a:rPr lang="de-DE"/>
              <a:t>K. Grauman, B. Leibe</a:t>
            </a:r>
          </a:p>
        </p:txBody>
      </p:sp>
      <p:pic>
        <p:nvPicPr>
          <p:cNvPr id="44044" name="Picture 14"/>
          <p:cNvPicPr>
            <a:picLocks noChangeAspect="1" noChangeArrowheads="1"/>
          </p:cNvPicPr>
          <p:nvPr/>
        </p:nvPicPr>
        <p:blipFill>
          <a:blip r:embed="rId4" cstate="print"/>
          <a:srcRect/>
          <a:stretch>
            <a:fillRect/>
          </a:stretch>
        </p:blipFill>
        <p:spPr bwMode="auto">
          <a:xfrm>
            <a:off x="5327650" y="4683125"/>
            <a:ext cx="2562225" cy="1428750"/>
          </a:xfrm>
          <a:prstGeom prst="rect">
            <a:avLst/>
          </a:prstGeom>
          <a:noFill/>
          <a:ln w="12700" cap="sq">
            <a:noFill/>
            <a:miter lim="800000"/>
            <a:headEnd type="none" w="sm" len="sm"/>
            <a:tailEnd type="none" w="sm" len="sm"/>
          </a:ln>
        </p:spPr>
      </p:pic>
      <p:graphicFrame>
        <p:nvGraphicFramePr>
          <p:cNvPr id="44037" name="Object 4"/>
          <p:cNvGraphicFramePr>
            <a:graphicFrameLocks noChangeAspect="1"/>
          </p:cNvGraphicFramePr>
          <p:nvPr/>
        </p:nvGraphicFramePr>
        <p:xfrm>
          <a:off x="2093913" y="6207125"/>
          <a:ext cx="1038225" cy="277813"/>
        </p:xfrm>
        <a:graphic>
          <a:graphicData uri="http://schemas.openxmlformats.org/presentationml/2006/ole">
            <mc:AlternateContent xmlns:mc="http://schemas.openxmlformats.org/markup-compatibility/2006">
              <mc:Choice xmlns:v="urn:schemas-microsoft-com:vml" Requires="v">
                <p:oleObj spid="_x0000_s44153" name="Equation" r:id="rId5" imgW="901309" imgH="241195" progId="Equation.3">
                  <p:embed/>
                </p:oleObj>
              </mc:Choice>
              <mc:Fallback>
                <p:oleObj name="Equation" r:id="rId5" imgW="901309" imgH="241195" progId="Equation.3">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93913" y="6207125"/>
                        <a:ext cx="1038225" cy="2778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44038" name="Picture 4"/>
          <p:cNvPicPr>
            <a:picLocks noChangeAspect="1" noChangeArrowheads="1"/>
          </p:cNvPicPr>
          <p:nvPr/>
        </p:nvPicPr>
        <p:blipFill>
          <a:blip r:embed="rId7" cstate="print"/>
          <a:srcRect/>
          <a:stretch>
            <a:fillRect/>
          </a:stretch>
        </p:blipFill>
        <p:spPr bwMode="auto">
          <a:xfrm>
            <a:off x="1304925" y="4710113"/>
            <a:ext cx="2619375" cy="1485900"/>
          </a:xfrm>
          <a:prstGeom prst="rect">
            <a:avLst/>
          </a:prstGeom>
          <a:noFill/>
          <a:ln w="12700" cap="sq">
            <a:noFill/>
            <a:miter lim="800000"/>
            <a:headEnd type="none" w="sm" len="sm"/>
            <a:tailEnd type="none" w="sm" len="sm"/>
          </a:ln>
        </p:spPr>
      </p:pic>
      <p:pic>
        <p:nvPicPr>
          <p:cNvPr id="44039" name="Picture 5"/>
          <p:cNvPicPr>
            <a:picLocks noChangeAspect="1" noChangeArrowheads="1"/>
          </p:cNvPicPr>
          <p:nvPr/>
        </p:nvPicPr>
        <p:blipFill>
          <a:blip r:embed="rId8" cstate="print"/>
          <a:srcRect/>
          <a:stretch>
            <a:fillRect/>
          </a:stretch>
        </p:blipFill>
        <p:spPr bwMode="auto">
          <a:xfrm>
            <a:off x="1042988" y="1766888"/>
            <a:ext cx="3313112" cy="2649537"/>
          </a:xfrm>
          <a:prstGeom prst="rect">
            <a:avLst/>
          </a:prstGeom>
          <a:noFill/>
          <a:ln w="9525">
            <a:noFill/>
            <a:miter lim="800000"/>
            <a:headEnd/>
            <a:tailEnd/>
          </a:ln>
        </p:spPr>
      </p:pic>
      <p:pic>
        <p:nvPicPr>
          <p:cNvPr id="44040" name="Picture 6"/>
          <p:cNvPicPr>
            <a:picLocks noChangeAspect="1" noChangeArrowheads="1"/>
          </p:cNvPicPr>
          <p:nvPr/>
        </p:nvPicPr>
        <p:blipFill>
          <a:blip r:embed="rId9" cstate="print"/>
          <a:srcRect/>
          <a:stretch>
            <a:fillRect/>
          </a:stretch>
        </p:blipFill>
        <p:spPr bwMode="auto">
          <a:xfrm>
            <a:off x="5265738" y="1803400"/>
            <a:ext cx="2619375" cy="2663825"/>
          </a:xfrm>
          <a:prstGeom prst="rect">
            <a:avLst/>
          </a:prstGeom>
          <a:noFill/>
          <a:ln w="9525">
            <a:noFill/>
            <a:miter lim="800000"/>
            <a:headEnd/>
            <a:tailEnd/>
          </a:ln>
        </p:spPr>
      </p:pic>
      <p:sp>
        <p:nvSpPr>
          <p:cNvPr id="44041" name="Rectangle 7"/>
          <p:cNvSpPr>
            <a:spLocks noChangeArrowheads="1"/>
          </p:cNvSpPr>
          <p:nvPr/>
        </p:nvSpPr>
        <p:spPr bwMode="auto">
          <a:xfrm>
            <a:off x="1804988" y="2311400"/>
            <a:ext cx="325437" cy="344488"/>
          </a:xfrm>
          <a:prstGeom prst="rect">
            <a:avLst/>
          </a:prstGeom>
          <a:noFill/>
          <a:ln w="25400" cap="sq">
            <a:solidFill>
              <a:srgbClr val="FFFF00"/>
            </a:solidFill>
            <a:miter lim="800000"/>
            <a:headEnd type="none" w="sm" len="sm"/>
            <a:tailEnd type="none" w="sm" len="sm"/>
          </a:ln>
        </p:spPr>
        <p:txBody>
          <a:bodyPr wrap="none" anchor="ctr"/>
          <a:lstStyle/>
          <a:p>
            <a:pPr eaLnBrk="0" hangingPunct="0"/>
            <a:endParaRPr lang="de-CH"/>
          </a:p>
        </p:txBody>
      </p:sp>
      <p:grpSp>
        <p:nvGrpSpPr>
          <p:cNvPr id="44042" name="Group 8"/>
          <p:cNvGrpSpPr>
            <a:grpSpLocks/>
          </p:cNvGrpSpPr>
          <p:nvPr/>
        </p:nvGrpSpPr>
        <p:grpSpPr bwMode="auto">
          <a:xfrm>
            <a:off x="5821363" y="2208213"/>
            <a:ext cx="73025" cy="73025"/>
            <a:chOff x="1292" y="2205"/>
            <a:chExt cx="46" cy="46"/>
          </a:xfrm>
        </p:grpSpPr>
        <p:sp>
          <p:nvSpPr>
            <p:cNvPr id="44061" name="Line 9"/>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endParaRPr lang="en-US"/>
            </a:p>
          </p:txBody>
        </p:sp>
        <p:sp>
          <p:nvSpPr>
            <p:cNvPr id="44062" name="Line 10"/>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endParaRPr lang="en-US"/>
            </a:p>
          </p:txBody>
        </p:sp>
      </p:grpSp>
      <p:grpSp>
        <p:nvGrpSpPr>
          <p:cNvPr id="44043" name="Group 11"/>
          <p:cNvGrpSpPr>
            <a:grpSpLocks/>
          </p:cNvGrpSpPr>
          <p:nvPr/>
        </p:nvGrpSpPr>
        <p:grpSpPr bwMode="auto">
          <a:xfrm>
            <a:off x="1943100" y="2451100"/>
            <a:ext cx="73025" cy="73025"/>
            <a:chOff x="1292" y="2205"/>
            <a:chExt cx="46" cy="46"/>
          </a:xfrm>
        </p:grpSpPr>
        <p:sp>
          <p:nvSpPr>
            <p:cNvPr id="44059" name="Line 12"/>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endParaRPr lang="en-US"/>
            </a:p>
          </p:txBody>
        </p:sp>
        <p:sp>
          <p:nvSpPr>
            <p:cNvPr id="44060" name="Line 13"/>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endParaRPr lang="en-US"/>
            </a:p>
          </p:txBody>
        </p:sp>
      </p:grpSp>
      <p:graphicFrame>
        <p:nvGraphicFramePr>
          <p:cNvPr id="44046" name="Object 5"/>
          <p:cNvGraphicFramePr>
            <a:graphicFrameLocks noChangeAspect="1"/>
          </p:cNvGraphicFramePr>
          <p:nvPr>
            <p:extLst>
              <p:ext uri="{D42A27DB-BD31-4B8C-83A1-F6EECF244321}">
                <p14:modId xmlns:p14="http://schemas.microsoft.com/office/powerpoint/2010/main" val="3854876342"/>
              </p:ext>
            </p:extLst>
          </p:nvPr>
        </p:nvGraphicFramePr>
        <p:xfrm>
          <a:off x="5935663" y="6153150"/>
          <a:ext cx="1338262" cy="334963"/>
        </p:xfrm>
        <a:graphic>
          <a:graphicData uri="http://schemas.openxmlformats.org/presentationml/2006/ole">
            <mc:AlternateContent xmlns:mc="http://schemas.openxmlformats.org/markup-compatibility/2006">
              <mc:Choice xmlns:v="urn:schemas-microsoft-com:vml" Requires="v">
                <p:oleObj spid="_x0000_s44154" name="Equation" r:id="rId10" imgW="965160" imgH="241200" progId="Equation.3">
                  <p:embed/>
                </p:oleObj>
              </mc:Choice>
              <mc:Fallback>
                <p:oleObj name="Equation" r:id="rId10" imgW="965160" imgH="241200" progId="Equation.3">
                  <p:embed/>
                  <p:pic>
                    <p:nvPicPr>
                      <p:cNvPr id="0" name="Object 5"/>
                      <p:cNvPicPr>
                        <a:picLocks noChangeAspect="1" noChangeArrowheads="1"/>
                      </p:cNvPicPr>
                      <p:nvPr/>
                    </p:nvPicPr>
                    <p:blipFill>
                      <a:blip r:embed="rId11"/>
                      <a:srcRect/>
                      <a:stretch>
                        <a:fillRect/>
                      </a:stretch>
                    </p:blipFill>
                    <p:spPr bwMode="auto">
                      <a:xfrm>
                        <a:off x="5935663" y="6153150"/>
                        <a:ext cx="1338262" cy="3349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4049" name="Rectangle 20"/>
          <p:cNvSpPr>
            <a:spLocks noChangeArrowheads="1"/>
          </p:cNvSpPr>
          <p:nvPr/>
        </p:nvSpPr>
        <p:spPr bwMode="auto">
          <a:xfrm>
            <a:off x="5684838" y="2068513"/>
            <a:ext cx="325437" cy="344487"/>
          </a:xfrm>
          <a:prstGeom prst="rect">
            <a:avLst/>
          </a:prstGeom>
          <a:noFill/>
          <a:ln w="25400" cap="sq">
            <a:solidFill>
              <a:srgbClr val="FFFF00"/>
            </a:solidFill>
            <a:miter lim="800000"/>
            <a:headEnd type="none" w="sm" len="sm"/>
            <a:tailEnd type="none" w="sm" len="sm"/>
          </a:ln>
        </p:spPr>
        <p:txBody>
          <a:bodyPr wrap="none" anchor="ctr"/>
          <a:lstStyle/>
          <a:p>
            <a:pPr eaLnBrk="0" hangingPunct="0"/>
            <a:endParaRPr lang="de-CH"/>
          </a:p>
        </p:txBody>
      </p:sp>
      <p:sp>
        <p:nvSpPr>
          <p:cNvPr id="31" name="Rectangle 22"/>
          <p:cNvSpPr>
            <a:spLocks noChangeArrowheads="1"/>
          </p:cNvSpPr>
          <p:nvPr/>
        </p:nvSpPr>
        <p:spPr bwMode="auto">
          <a:xfrm>
            <a:off x="1490980" y="4756923"/>
            <a:ext cx="2341880" cy="1167627"/>
          </a:xfrm>
          <a:prstGeom prst="rect">
            <a:avLst/>
          </a:prstGeom>
          <a:solidFill>
            <a:schemeClr val="tx1"/>
          </a:solidFill>
          <a:ln w="12700" cap="sq">
            <a:noFill/>
            <a:miter lim="800000"/>
            <a:headEnd type="none" w="sm" len="sm"/>
            <a:tailEnd type="none" w="sm" len="sm"/>
          </a:ln>
        </p:spPr>
        <p:txBody>
          <a:bodyPr wrap="none" anchor="ctr"/>
          <a:lstStyle/>
          <a:p>
            <a:pPr eaLnBrk="0" hangingPunct="0"/>
            <a:endParaRPr lang="de-CH"/>
          </a:p>
        </p:txBody>
      </p:sp>
      <p:sp>
        <p:nvSpPr>
          <p:cNvPr id="44051" name="Oval 22"/>
          <p:cNvSpPr>
            <a:spLocks noChangeArrowheads="1"/>
          </p:cNvSpPr>
          <p:nvPr/>
        </p:nvSpPr>
        <p:spPr bwMode="auto">
          <a:xfrm>
            <a:off x="1511300" y="5114925"/>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32" name="Rectangle 20"/>
          <p:cNvSpPr>
            <a:spLocks noChangeArrowheads="1"/>
          </p:cNvSpPr>
          <p:nvPr/>
        </p:nvSpPr>
        <p:spPr bwMode="auto">
          <a:xfrm>
            <a:off x="5448299" y="4737873"/>
            <a:ext cx="2339341" cy="1160007"/>
          </a:xfrm>
          <a:prstGeom prst="rect">
            <a:avLst/>
          </a:prstGeom>
          <a:solidFill>
            <a:schemeClr val="tx1"/>
          </a:solidFill>
          <a:ln w="12700" cap="sq">
            <a:noFill/>
            <a:miter lim="800000"/>
            <a:headEnd type="none" w="sm" len="sm"/>
            <a:tailEnd type="none" w="sm" len="sm"/>
          </a:ln>
        </p:spPr>
        <p:txBody>
          <a:bodyPr wrap="none" anchor="ctr"/>
          <a:lstStyle/>
          <a:p>
            <a:pPr eaLnBrk="0" hangingPunct="0"/>
            <a:endParaRPr lang="de-CH"/>
          </a:p>
        </p:txBody>
      </p:sp>
      <p:sp>
        <p:nvSpPr>
          <p:cNvPr id="44052" name="Oval 23"/>
          <p:cNvSpPr>
            <a:spLocks noChangeArrowheads="1"/>
          </p:cNvSpPr>
          <p:nvPr/>
        </p:nvSpPr>
        <p:spPr bwMode="auto">
          <a:xfrm>
            <a:off x="5534025" y="564673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4053" name="Oval 24"/>
          <p:cNvSpPr>
            <a:spLocks noChangeArrowheads="1"/>
          </p:cNvSpPr>
          <p:nvPr/>
        </p:nvSpPr>
        <p:spPr bwMode="auto">
          <a:xfrm>
            <a:off x="1584325" y="4899025"/>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4054" name="Oval 25"/>
          <p:cNvSpPr>
            <a:spLocks noChangeArrowheads="1"/>
          </p:cNvSpPr>
          <p:nvPr/>
        </p:nvSpPr>
        <p:spPr bwMode="auto">
          <a:xfrm>
            <a:off x="5651500" y="536733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4055" name="Oval 26"/>
          <p:cNvSpPr>
            <a:spLocks noChangeArrowheads="1"/>
          </p:cNvSpPr>
          <p:nvPr/>
        </p:nvSpPr>
        <p:spPr bwMode="auto">
          <a:xfrm>
            <a:off x="1727200" y="474503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4056" name="Oval 27"/>
          <p:cNvSpPr>
            <a:spLocks noChangeArrowheads="1"/>
          </p:cNvSpPr>
          <p:nvPr/>
        </p:nvSpPr>
        <p:spPr bwMode="auto">
          <a:xfrm>
            <a:off x="5795963" y="5114925"/>
            <a:ext cx="36512"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4057" name="Oval 28"/>
          <p:cNvSpPr>
            <a:spLocks noChangeArrowheads="1"/>
          </p:cNvSpPr>
          <p:nvPr/>
        </p:nvSpPr>
        <p:spPr bwMode="auto">
          <a:xfrm>
            <a:off x="5975350" y="493553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4058" name="Oval 29"/>
          <p:cNvSpPr>
            <a:spLocks noChangeArrowheads="1"/>
          </p:cNvSpPr>
          <p:nvPr/>
        </p:nvSpPr>
        <p:spPr bwMode="auto">
          <a:xfrm>
            <a:off x="1906588" y="4846638"/>
            <a:ext cx="36512"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33" name="TextBox 32">
            <a:extLst>
              <a:ext uri="{FF2B5EF4-FFF2-40B4-BE49-F238E27FC236}">
                <a16:creationId xmlns:a16="http://schemas.microsoft.com/office/drawing/2014/main" id="{89B031C5-E581-43F6-978E-95B06ECA3A9F}"/>
              </a:ext>
            </a:extLst>
          </p:cNvPr>
          <p:cNvSpPr txBox="1"/>
          <p:nvPr/>
        </p:nvSpPr>
        <p:spPr>
          <a:xfrm>
            <a:off x="552450" y="5029200"/>
            <a:ext cx="847725" cy="600164"/>
          </a:xfrm>
          <a:prstGeom prst="rect">
            <a:avLst/>
          </a:prstGeom>
          <a:noFill/>
        </p:spPr>
        <p:txBody>
          <a:bodyPr wrap="square" rtlCol="0">
            <a:spAutoFit/>
          </a:bodyPr>
          <a:lstStyle/>
          <a:p>
            <a:r>
              <a:rPr lang="en-US" sz="1100" dirty="0"/>
              <a:t>Response of some function </a:t>
            </a:r>
            <a:r>
              <a:rPr lang="en-US" sz="1100" i="1" dirty="0"/>
              <a:t>f</a:t>
            </a:r>
          </a:p>
        </p:txBody>
      </p:sp>
      <p:sp>
        <p:nvSpPr>
          <p:cNvPr id="44048" name="Line 19"/>
          <p:cNvSpPr>
            <a:spLocks noChangeShapeType="1"/>
          </p:cNvSpPr>
          <p:nvPr/>
        </p:nvSpPr>
        <p:spPr bwMode="auto">
          <a:xfrm flipH="1">
            <a:off x="1908175" y="2630488"/>
            <a:ext cx="71438" cy="2160587"/>
          </a:xfrm>
          <a:prstGeom prst="line">
            <a:avLst/>
          </a:prstGeom>
          <a:noFill/>
          <a:ln w="19050" cap="sq">
            <a:solidFill>
              <a:srgbClr val="FF0000"/>
            </a:solidFill>
            <a:round/>
            <a:headEnd type="none" w="sm" len="sm"/>
            <a:tailEnd type="triangle" w="med" len="med"/>
          </a:ln>
        </p:spPr>
        <p:txBody>
          <a:bodyPr/>
          <a:lstStyle/>
          <a:p>
            <a:endParaRPr lang="en-US"/>
          </a:p>
        </p:txBody>
      </p:sp>
      <p:sp>
        <p:nvSpPr>
          <p:cNvPr id="44050" name="Line 21"/>
          <p:cNvSpPr>
            <a:spLocks noChangeShapeType="1"/>
          </p:cNvSpPr>
          <p:nvPr/>
        </p:nvSpPr>
        <p:spPr bwMode="auto">
          <a:xfrm>
            <a:off x="5903913" y="2343150"/>
            <a:ext cx="73025" cy="2520950"/>
          </a:xfrm>
          <a:prstGeom prst="line">
            <a:avLst/>
          </a:prstGeom>
          <a:noFill/>
          <a:ln w="19050" cap="sq">
            <a:solidFill>
              <a:srgbClr val="FF0000"/>
            </a:solidFill>
            <a:round/>
            <a:headEnd type="none" w="sm" len="sm"/>
            <a:tailEnd type="triangle" w="med" len="med"/>
          </a:ln>
        </p:spPr>
        <p:txBody>
          <a:bodyPr/>
          <a:lstStyle/>
          <a:p>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r>
              <a:rPr lang="en-US"/>
              <a:t>Automatic Scale Selection</a:t>
            </a:r>
            <a:endParaRPr lang="de-CH"/>
          </a:p>
        </p:txBody>
      </p:sp>
      <p:sp>
        <p:nvSpPr>
          <p:cNvPr id="45059" name="Content Placeholder 2"/>
          <p:cNvSpPr>
            <a:spLocks noGrp="1"/>
          </p:cNvSpPr>
          <p:nvPr>
            <p:ph idx="1"/>
          </p:nvPr>
        </p:nvSpPr>
        <p:spPr/>
        <p:txBody>
          <a:bodyPr/>
          <a:lstStyle/>
          <a:p>
            <a:r>
              <a:rPr lang="en-US" sz="2400"/>
              <a:t>Function responses for increasing scale (scale signature) </a:t>
            </a:r>
            <a:endParaRPr lang="de-CH" sz="2400"/>
          </a:p>
          <a:p>
            <a:endParaRPr lang="de-CH" sz="2400"/>
          </a:p>
        </p:txBody>
      </p:sp>
      <p:sp>
        <p:nvSpPr>
          <p:cNvPr id="14343" name="Footer Placeholder 4"/>
          <p:cNvSpPr>
            <a:spLocks noGrp="1"/>
          </p:cNvSpPr>
          <p:nvPr>
            <p:ph type="ftr" sz="quarter" idx="11"/>
          </p:nvPr>
        </p:nvSpPr>
        <p:spPr/>
        <p:txBody>
          <a:bodyPr/>
          <a:lstStyle/>
          <a:p>
            <a:pPr>
              <a:defRPr/>
            </a:pPr>
            <a:r>
              <a:rPr lang="de-DE"/>
              <a:t>K. Grauman, B. Leibe</a:t>
            </a:r>
          </a:p>
        </p:txBody>
      </p:sp>
      <p:graphicFrame>
        <p:nvGraphicFramePr>
          <p:cNvPr id="45061" name="Object 4"/>
          <p:cNvGraphicFramePr>
            <a:graphicFrameLocks noChangeAspect="1"/>
          </p:cNvGraphicFramePr>
          <p:nvPr/>
        </p:nvGraphicFramePr>
        <p:xfrm>
          <a:off x="2093913" y="6207125"/>
          <a:ext cx="1038225" cy="277813"/>
        </p:xfrm>
        <a:graphic>
          <a:graphicData uri="http://schemas.openxmlformats.org/presentationml/2006/ole">
            <mc:AlternateContent xmlns:mc="http://schemas.openxmlformats.org/markup-compatibility/2006">
              <mc:Choice xmlns:v="urn:schemas-microsoft-com:vml" Requires="v">
                <p:oleObj spid="_x0000_s45177" name="Equation" r:id="rId4" imgW="901309" imgH="241195" progId="Equation.3">
                  <p:embed/>
                </p:oleObj>
              </mc:Choice>
              <mc:Fallback>
                <p:oleObj name="Equation" r:id="rId4" imgW="901309" imgH="241195"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93913" y="6207125"/>
                        <a:ext cx="1038225" cy="2778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45062" name="Picture 4"/>
          <p:cNvPicPr>
            <a:picLocks noChangeAspect="1" noChangeArrowheads="1"/>
          </p:cNvPicPr>
          <p:nvPr/>
        </p:nvPicPr>
        <p:blipFill>
          <a:blip r:embed="rId6" cstate="print"/>
          <a:srcRect/>
          <a:stretch>
            <a:fillRect/>
          </a:stretch>
        </p:blipFill>
        <p:spPr bwMode="auto">
          <a:xfrm>
            <a:off x="1304925" y="4710113"/>
            <a:ext cx="2619375" cy="1485900"/>
          </a:xfrm>
          <a:prstGeom prst="rect">
            <a:avLst/>
          </a:prstGeom>
          <a:noFill/>
          <a:ln w="12700" cap="sq">
            <a:noFill/>
            <a:miter lim="800000"/>
            <a:headEnd type="none" w="sm" len="sm"/>
            <a:tailEnd type="none" w="sm" len="sm"/>
          </a:ln>
        </p:spPr>
      </p:pic>
      <p:pic>
        <p:nvPicPr>
          <p:cNvPr id="45063" name="Picture 5"/>
          <p:cNvPicPr>
            <a:picLocks noChangeAspect="1" noChangeArrowheads="1"/>
          </p:cNvPicPr>
          <p:nvPr/>
        </p:nvPicPr>
        <p:blipFill>
          <a:blip r:embed="rId7" cstate="print"/>
          <a:srcRect/>
          <a:stretch>
            <a:fillRect/>
          </a:stretch>
        </p:blipFill>
        <p:spPr bwMode="auto">
          <a:xfrm>
            <a:off x="1042988" y="1766888"/>
            <a:ext cx="3313112" cy="2649537"/>
          </a:xfrm>
          <a:prstGeom prst="rect">
            <a:avLst/>
          </a:prstGeom>
          <a:noFill/>
          <a:ln w="9525">
            <a:noFill/>
            <a:miter lim="800000"/>
            <a:headEnd/>
            <a:tailEnd/>
          </a:ln>
        </p:spPr>
      </p:pic>
      <p:pic>
        <p:nvPicPr>
          <p:cNvPr id="45064" name="Picture 6"/>
          <p:cNvPicPr>
            <a:picLocks noChangeAspect="1" noChangeArrowheads="1"/>
          </p:cNvPicPr>
          <p:nvPr/>
        </p:nvPicPr>
        <p:blipFill>
          <a:blip r:embed="rId8" cstate="print"/>
          <a:srcRect/>
          <a:stretch>
            <a:fillRect/>
          </a:stretch>
        </p:blipFill>
        <p:spPr bwMode="auto">
          <a:xfrm>
            <a:off x="5265738" y="1803400"/>
            <a:ext cx="2619375" cy="2663825"/>
          </a:xfrm>
          <a:prstGeom prst="rect">
            <a:avLst/>
          </a:prstGeom>
          <a:noFill/>
          <a:ln w="9525">
            <a:noFill/>
            <a:miter lim="800000"/>
            <a:headEnd/>
            <a:tailEnd/>
          </a:ln>
        </p:spPr>
      </p:pic>
      <p:sp>
        <p:nvSpPr>
          <p:cNvPr id="45065" name="Rectangle 7"/>
          <p:cNvSpPr>
            <a:spLocks noChangeArrowheads="1"/>
          </p:cNvSpPr>
          <p:nvPr/>
        </p:nvSpPr>
        <p:spPr bwMode="auto">
          <a:xfrm>
            <a:off x="1481138" y="2032000"/>
            <a:ext cx="939800" cy="958850"/>
          </a:xfrm>
          <a:prstGeom prst="rect">
            <a:avLst/>
          </a:prstGeom>
          <a:noFill/>
          <a:ln w="25400" cap="sq">
            <a:solidFill>
              <a:srgbClr val="FFFF00"/>
            </a:solidFill>
            <a:miter lim="800000"/>
            <a:headEnd type="none" w="sm" len="sm"/>
            <a:tailEnd type="none" w="sm" len="sm"/>
          </a:ln>
        </p:spPr>
        <p:txBody>
          <a:bodyPr wrap="none" anchor="ctr"/>
          <a:lstStyle/>
          <a:p>
            <a:pPr eaLnBrk="0" hangingPunct="0"/>
            <a:endParaRPr lang="de-CH"/>
          </a:p>
        </p:txBody>
      </p:sp>
      <p:grpSp>
        <p:nvGrpSpPr>
          <p:cNvPr id="45066" name="Group 8"/>
          <p:cNvGrpSpPr>
            <a:grpSpLocks/>
          </p:cNvGrpSpPr>
          <p:nvPr/>
        </p:nvGrpSpPr>
        <p:grpSpPr bwMode="auto">
          <a:xfrm>
            <a:off x="5821363" y="2208213"/>
            <a:ext cx="73025" cy="73025"/>
            <a:chOff x="1292" y="2205"/>
            <a:chExt cx="46" cy="46"/>
          </a:xfrm>
        </p:grpSpPr>
        <p:sp>
          <p:nvSpPr>
            <p:cNvPr id="45104" name="Line 9"/>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endParaRPr lang="en-US"/>
            </a:p>
          </p:txBody>
        </p:sp>
        <p:sp>
          <p:nvSpPr>
            <p:cNvPr id="45105" name="Line 10"/>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endParaRPr lang="en-US"/>
            </a:p>
          </p:txBody>
        </p:sp>
      </p:grpSp>
      <p:grpSp>
        <p:nvGrpSpPr>
          <p:cNvPr id="45067" name="Group 11"/>
          <p:cNvGrpSpPr>
            <a:grpSpLocks/>
          </p:cNvGrpSpPr>
          <p:nvPr/>
        </p:nvGrpSpPr>
        <p:grpSpPr bwMode="auto">
          <a:xfrm>
            <a:off x="1943100" y="2451100"/>
            <a:ext cx="73025" cy="73025"/>
            <a:chOff x="1292" y="2205"/>
            <a:chExt cx="46" cy="46"/>
          </a:xfrm>
        </p:grpSpPr>
        <p:sp>
          <p:nvSpPr>
            <p:cNvPr id="45102" name="Line 12"/>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endParaRPr lang="en-US"/>
            </a:p>
          </p:txBody>
        </p:sp>
        <p:sp>
          <p:nvSpPr>
            <p:cNvPr id="45103" name="Line 13"/>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endParaRPr lang="en-US"/>
            </a:p>
          </p:txBody>
        </p:sp>
      </p:grpSp>
      <p:pic>
        <p:nvPicPr>
          <p:cNvPr id="45068" name="Picture 14"/>
          <p:cNvPicPr>
            <a:picLocks noChangeAspect="1" noChangeArrowheads="1"/>
          </p:cNvPicPr>
          <p:nvPr/>
        </p:nvPicPr>
        <p:blipFill>
          <a:blip r:embed="rId9" cstate="print"/>
          <a:srcRect/>
          <a:stretch>
            <a:fillRect/>
          </a:stretch>
        </p:blipFill>
        <p:spPr bwMode="auto">
          <a:xfrm>
            <a:off x="5327650" y="4683125"/>
            <a:ext cx="2562225" cy="1428750"/>
          </a:xfrm>
          <a:prstGeom prst="rect">
            <a:avLst/>
          </a:prstGeom>
          <a:noFill/>
          <a:ln w="12700" cap="sq">
            <a:noFill/>
            <a:miter lim="800000"/>
            <a:headEnd type="none" w="sm" len="sm"/>
            <a:tailEnd type="none" w="sm" len="sm"/>
          </a:ln>
        </p:spPr>
      </p:pic>
      <p:graphicFrame>
        <p:nvGraphicFramePr>
          <p:cNvPr id="45070" name="Object 5"/>
          <p:cNvGraphicFramePr>
            <a:graphicFrameLocks noChangeAspect="1"/>
          </p:cNvGraphicFramePr>
          <p:nvPr>
            <p:extLst>
              <p:ext uri="{D42A27DB-BD31-4B8C-83A1-F6EECF244321}">
                <p14:modId xmlns:p14="http://schemas.microsoft.com/office/powerpoint/2010/main" val="596990164"/>
              </p:ext>
            </p:extLst>
          </p:nvPr>
        </p:nvGraphicFramePr>
        <p:xfrm>
          <a:off x="5937250" y="6153150"/>
          <a:ext cx="1335088" cy="334963"/>
        </p:xfrm>
        <a:graphic>
          <a:graphicData uri="http://schemas.openxmlformats.org/presentationml/2006/ole">
            <mc:AlternateContent xmlns:mc="http://schemas.openxmlformats.org/markup-compatibility/2006">
              <mc:Choice xmlns:v="urn:schemas-microsoft-com:vml" Requires="v">
                <p:oleObj spid="_x0000_s45178" name="Equation" r:id="rId10" imgW="965160" imgH="241200" progId="Equation.3">
                  <p:embed/>
                </p:oleObj>
              </mc:Choice>
              <mc:Fallback>
                <p:oleObj name="Equation" r:id="rId10" imgW="965160" imgH="241200" progId="Equation.3">
                  <p:embed/>
                  <p:pic>
                    <p:nvPicPr>
                      <p:cNvPr id="0" name="Object 5"/>
                      <p:cNvPicPr>
                        <a:picLocks noChangeAspect="1" noChangeArrowheads="1"/>
                      </p:cNvPicPr>
                      <p:nvPr/>
                    </p:nvPicPr>
                    <p:blipFill>
                      <a:blip r:embed="rId11"/>
                      <a:srcRect/>
                      <a:stretch>
                        <a:fillRect/>
                      </a:stretch>
                    </p:blipFill>
                    <p:spPr bwMode="auto">
                      <a:xfrm>
                        <a:off x="5937250" y="6153150"/>
                        <a:ext cx="1335088" cy="3349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5073" name="Rectangle 20"/>
          <p:cNvSpPr>
            <a:spLocks noChangeArrowheads="1"/>
          </p:cNvSpPr>
          <p:nvPr/>
        </p:nvSpPr>
        <p:spPr bwMode="auto">
          <a:xfrm>
            <a:off x="5360988" y="1789113"/>
            <a:ext cx="939800" cy="958850"/>
          </a:xfrm>
          <a:prstGeom prst="rect">
            <a:avLst/>
          </a:prstGeom>
          <a:noFill/>
          <a:ln w="25400" cap="sq">
            <a:solidFill>
              <a:srgbClr val="FFFF00"/>
            </a:solidFill>
            <a:miter lim="800000"/>
            <a:headEnd type="none" w="sm" len="sm"/>
            <a:tailEnd type="none" w="sm" len="sm"/>
          </a:ln>
        </p:spPr>
        <p:txBody>
          <a:bodyPr wrap="none" anchor="ctr"/>
          <a:lstStyle/>
          <a:p>
            <a:pPr eaLnBrk="0" hangingPunct="0"/>
            <a:endParaRPr lang="de-CH"/>
          </a:p>
        </p:txBody>
      </p:sp>
      <p:sp>
        <p:nvSpPr>
          <p:cNvPr id="50" name="Rectangle 22"/>
          <p:cNvSpPr>
            <a:spLocks noChangeArrowheads="1"/>
          </p:cNvSpPr>
          <p:nvPr/>
        </p:nvSpPr>
        <p:spPr bwMode="auto">
          <a:xfrm>
            <a:off x="1490980" y="4756923"/>
            <a:ext cx="2341880" cy="1167627"/>
          </a:xfrm>
          <a:prstGeom prst="rect">
            <a:avLst/>
          </a:prstGeom>
          <a:solidFill>
            <a:schemeClr val="tx1"/>
          </a:solidFill>
          <a:ln w="12700" cap="sq">
            <a:noFill/>
            <a:miter lim="800000"/>
            <a:headEnd type="none" w="sm" len="sm"/>
            <a:tailEnd type="none" w="sm" len="sm"/>
          </a:ln>
        </p:spPr>
        <p:txBody>
          <a:bodyPr wrap="none" anchor="ctr"/>
          <a:lstStyle/>
          <a:p>
            <a:pPr eaLnBrk="0" hangingPunct="0"/>
            <a:endParaRPr lang="de-CH"/>
          </a:p>
        </p:txBody>
      </p:sp>
      <p:sp>
        <p:nvSpPr>
          <p:cNvPr id="45075" name="Oval 22"/>
          <p:cNvSpPr>
            <a:spLocks noChangeArrowheads="1"/>
          </p:cNvSpPr>
          <p:nvPr/>
        </p:nvSpPr>
        <p:spPr bwMode="auto">
          <a:xfrm>
            <a:off x="1511300" y="5114925"/>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51" name="Rectangle 20"/>
          <p:cNvSpPr>
            <a:spLocks noChangeArrowheads="1"/>
          </p:cNvSpPr>
          <p:nvPr/>
        </p:nvSpPr>
        <p:spPr bwMode="auto">
          <a:xfrm>
            <a:off x="5448299" y="4737873"/>
            <a:ext cx="2339341" cy="1160007"/>
          </a:xfrm>
          <a:prstGeom prst="rect">
            <a:avLst/>
          </a:prstGeom>
          <a:solidFill>
            <a:schemeClr val="tx1"/>
          </a:solidFill>
          <a:ln w="12700" cap="sq">
            <a:noFill/>
            <a:miter lim="800000"/>
            <a:headEnd type="none" w="sm" len="sm"/>
            <a:tailEnd type="none" w="sm" len="sm"/>
          </a:ln>
        </p:spPr>
        <p:txBody>
          <a:bodyPr wrap="none" anchor="ctr"/>
          <a:lstStyle/>
          <a:p>
            <a:pPr eaLnBrk="0" hangingPunct="0"/>
            <a:endParaRPr lang="de-CH"/>
          </a:p>
        </p:txBody>
      </p:sp>
      <p:sp>
        <p:nvSpPr>
          <p:cNvPr id="45076" name="Oval 23"/>
          <p:cNvSpPr>
            <a:spLocks noChangeArrowheads="1"/>
          </p:cNvSpPr>
          <p:nvPr/>
        </p:nvSpPr>
        <p:spPr bwMode="auto">
          <a:xfrm>
            <a:off x="5534025" y="564673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5077" name="Oval 24"/>
          <p:cNvSpPr>
            <a:spLocks noChangeArrowheads="1"/>
          </p:cNvSpPr>
          <p:nvPr/>
        </p:nvSpPr>
        <p:spPr bwMode="auto">
          <a:xfrm>
            <a:off x="1584325" y="4899025"/>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5078" name="Oval 25"/>
          <p:cNvSpPr>
            <a:spLocks noChangeArrowheads="1"/>
          </p:cNvSpPr>
          <p:nvPr/>
        </p:nvSpPr>
        <p:spPr bwMode="auto">
          <a:xfrm>
            <a:off x="5651500" y="536733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5079" name="Oval 26"/>
          <p:cNvSpPr>
            <a:spLocks noChangeArrowheads="1"/>
          </p:cNvSpPr>
          <p:nvPr/>
        </p:nvSpPr>
        <p:spPr bwMode="auto">
          <a:xfrm>
            <a:off x="1727200" y="474503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5080" name="Oval 27"/>
          <p:cNvSpPr>
            <a:spLocks noChangeArrowheads="1"/>
          </p:cNvSpPr>
          <p:nvPr/>
        </p:nvSpPr>
        <p:spPr bwMode="auto">
          <a:xfrm>
            <a:off x="5795963" y="5114925"/>
            <a:ext cx="36512"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5081" name="Oval 28"/>
          <p:cNvSpPr>
            <a:spLocks noChangeArrowheads="1"/>
          </p:cNvSpPr>
          <p:nvPr/>
        </p:nvSpPr>
        <p:spPr bwMode="auto">
          <a:xfrm>
            <a:off x="5975350" y="493553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5082" name="Oval 29"/>
          <p:cNvSpPr>
            <a:spLocks noChangeArrowheads="1"/>
          </p:cNvSpPr>
          <p:nvPr/>
        </p:nvSpPr>
        <p:spPr bwMode="auto">
          <a:xfrm>
            <a:off x="1906588" y="4846638"/>
            <a:ext cx="36512"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5083" name="Oval 30"/>
          <p:cNvSpPr>
            <a:spLocks noChangeArrowheads="1"/>
          </p:cNvSpPr>
          <p:nvPr/>
        </p:nvSpPr>
        <p:spPr bwMode="auto">
          <a:xfrm>
            <a:off x="2051050" y="5026025"/>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5084" name="Oval 31"/>
          <p:cNvSpPr>
            <a:spLocks noChangeArrowheads="1"/>
          </p:cNvSpPr>
          <p:nvPr/>
        </p:nvSpPr>
        <p:spPr bwMode="auto">
          <a:xfrm>
            <a:off x="2230438" y="5222875"/>
            <a:ext cx="36512"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5085" name="Oval 32"/>
          <p:cNvSpPr>
            <a:spLocks noChangeArrowheads="1"/>
          </p:cNvSpPr>
          <p:nvPr/>
        </p:nvSpPr>
        <p:spPr bwMode="auto">
          <a:xfrm>
            <a:off x="2409825" y="536733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5086" name="Oval 33"/>
          <p:cNvSpPr>
            <a:spLocks noChangeArrowheads="1"/>
          </p:cNvSpPr>
          <p:nvPr/>
        </p:nvSpPr>
        <p:spPr bwMode="auto">
          <a:xfrm>
            <a:off x="2590800" y="547528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5087" name="Oval 34"/>
          <p:cNvSpPr>
            <a:spLocks noChangeArrowheads="1"/>
          </p:cNvSpPr>
          <p:nvPr/>
        </p:nvSpPr>
        <p:spPr bwMode="auto">
          <a:xfrm>
            <a:off x="2770188" y="5548313"/>
            <a:ext cx="36512"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5088" name="Oval 35"/>
          <p:cNvSpPr>
            <a:spLocks noChangeArrowheads="1"/>
          </p:cNvSpPr>
          <p:nvPr/>
        </p:nvSpPr>
        <p:spPr bwMode="auto">
          <a:xfrm>
            <a:off x="2949575" y="5600700"/>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5089" name="Oval 36"/>
          <p:cNvSpPr>
            <a:spLocks noChangeArrowheads="1"/>
          </p:cNvSpPr>
          <p:nvPr/>
        </p:nvSpPr>
        <p:spPr bwMode="auto">
          <a:xfrm>
            <a:off x="3128963" y="5656263"/>
            <a:ext cx="36512"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5090" name="Oval 37"/>
          <p:cNvSpPr>
            <a:spLocks noChangeArrowheads="1"/>
          </p:cNvSpPr>
          <p:nvPr/>
        </p:nvSpPr>
        <p:spPr bwMode="auto">
          <a:xfrm>
            <a:off x="3308350" y="5708650"/>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5091" name="Oval 38"/>
          <p:cNvSpPr>
            <a:spLocks noChangeArrowheads="1"/>
          </p:cNvSpPr>
          <p:nvPr/>
        </p:nvSpPr>
        <p:spPr bwMode="auto">
          <a:xfrm>
            <a:off x="3487738" y="5764213"/>
            <a:ext cx="36512"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5092" name="Oval 39"/>
          <p:cNvSpPr>
            <a:spLocks noChangeArrowheads="1"/>
          </p:cNvSpPr>
          <p:nvPr/>
        </p:nvSpPr>
        <p:spPr bwMode="auto">
          <a:xfrm>
            <a:off x="3667125" y="5835650"/>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5093" name="Oval 40"/>
          <p:cNvSpPr>
            <a:spLocks noChangeArrowheads="1"/>
          </p:cNvSpPr>
          <p:nvPr/>
        </p:nvSpPr>
        <p:spPr bwMode="auto">
          <a:xfrm>
            <a:off x="6154738" y="4800600"/>
            <a:ext cx="36512"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5094" name="Oval 41"/>
          <p:cNvSpPr>
            <a:spLocks noChangeArrowheads="1"/>
          </p:cNvSpPr>
          <p:nvPr/>
        </p:nvSpPr>
        <p:spPr bwMode="auto">
          <a:xfrm>
            <a:off x="6334125" y="4737100"/>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5095" name="Oval 42"/>
          <p:cNvSpPr>
            <a:spLocks noChangeArrowheads="1"/>
          </p:cNvSpPr>
          <p:nvPr/>
        </p:nvSpPr>
        <p:spPr bwMode="auto">
          <a:xfrm>
            <a:off x="6513513" y="4719638"/>
            <a:ext cx="36512"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5096" name="Oval 43"/>
          <p:cNvSpPr>
            <a:spLocks noChangeArrowheads="1"/>
          </p:cNvSpPr>
          <p:nvPr/>
        </p:nvSpPr>
        <p:spPr bwMode="auto">
          <a:xfrm>
            <a:off x="6692900" y="4756150"/>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5097" name="Oval 44"/>
          <p:cNvSpPr>
            <a:spLocks noChangeArrowheads="1"/>
          </p:cNvSpPr>
          <p:nvPr/>
        </p:nvSpPr>
        <p:spPr bwMode="auto">
          <a:xfrm>
            <a:off x="6872288" y="4800600"/>
            <a:ext cx="36512"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5098" name="Oval 45"/>
          <p:cNvSpPr>
            <a:spLocks noChangeArrowheads="1"/>
          </p:cNvSpPr>
          <p:nvPr/>
        </p:nvSpPr>
        <p:spPr bwMode="auto">
          <a:xfrm>
            <a:off x="7051675" y="4864100"/>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5099" name="Oval 46"/>
          <p:cNvSpPr>
            <a:spLocks noChangeArrowheads="1"/>
          </p:cNvSpPr>
          <p:nvPr/>
        </p:nvSpPr>
        <p:spPr bwMode="auto">
          <a:xfrm>
            <a:off x="7231063" y="4935538"/>
            <a:ext cx="36512"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5100" name="Oval 47"/>
          <p:cNvSpPr>
            <a:spLocks noChangeArrowheads="1"/>
          </p:cNvSpPr>
          <p:nvPr/>
        </p:nvSpPr>
        <p:spPr bwMode="auto">
          <a:xfrm>
            <a:off x="7410450" y="4997450"/>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5101" name="Oval 48"/>
          <p:cNvSpPr>
            <a:spLocks noChangeArrowheads="1"/>
          </p:cNvSpPr>
          <p:nvPr/>
        </p:nvSpPr>
        <p:spPr bwMode="auto">
          <a:xfrm>
            <a:off x="7589838" y="5053013"/>
            <a:ext cx="36512"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52" name="TextBox 51">
            <a:extLst>
              <a:ext uri="{FF2B5EF4-FFF2-40B4-BE49-F238E27FC236}">
                <a16:creationId xmlns:a16="http://schemas.microsoft.com/office/drawing/2014/main" id="{C6A8DB8C-CEFA-4C15-A67D-4837B95B3F68}"/>
              </a:ext>
            </a:extLst>
          </p:cNvPr>
          <p:cNvSpPr txBox="1"/>
          <p:nvPr/>
        </p:nvSpPr>
        <p:spPr>
          <a:xfrm>
            <a:off x="552450" y="5029200"/>
            <a:ext cx="847725" cy="600164"/>
          </a:xfrm>
          <a:prstGeom prst="rect">
            <a:avLst/>
          </a:prstGeom>
          <a:noFill/>
        </p:spPr>
        <p:txBody>
          <a:bodyPr wrap="square" rtlCol="0">
            <a:spAutoFit/>
          </a:bodyPr>
          <a:lstStyle/>
          <a:p>
            <a:r>
              <a:rPr lang="en-US" sz="1100" dirty="0"/>
              <a:t>Response of some function </a:t>
            </a:r>
            <a:r>
              <a:rPr lang="en-US" sz="1100" i="1" dirty="0"/>
              <a:t>f</a:t>
            </a:r>
          </a:p>
        </p:txBody>
      </p:sp>
      <p:sp>
        <p:nvSpPr>
          <p:cNvPr id="45072" name="Line 19"/>
          <p:cNvSpPr>
            <a:spLocks noChangeShapeType="1"/>
          </p:cNvSpPr>
          <p:nvPr/>
        </p:nvSpPr>
        <p:spPr bwMode="auto">
          <a:xfrm>
            <a:off x="1979613" y="2630488"/>
            <a:ext cx="1692275" cy="3133725"/>
          </a:xfrm>
          <a:prstGeom prst="line">
            <a:avLst/>
          </a:prstGeom>
          <a:noFill/>
          <a:ln w="19050" cap="sq">
            <a:solidFill>
              <a:srgbClr val="FF0000"/>
            </a:solidFill>
            <a:round/>
            <a:headEnd type="none" w="sm" len="sm"/>
            <a:tailEnd type="triangle" w="med" len="med"/>
          </a:ln>
        </p:spPr>
        <p:txBody>
          <a:bodyPr/>
          <a:lstStyle/>
          <a:p>
            <a:endParaRPr lang="en-US"/>
          </a:p>
        </p:txBody>
      </p:sp>
      <p:sp>
        <p:nvSpPr>
          <p:cNvPr id="45074" name="Line 21"/>
          <p:cNvSpPr>
            <a:spLocks noChangeShapeType="1"/>
          </p:cNvSpPr>
          <p:nvPr/>
        </p:nvSpPr>
        <p:spPr bwMode="auto">
          <a:xfrm>
            <a:off x="5903913" y="2343150"/>
            <a:ext cx="1692275" cy="2628900"/>
          </a:xfrm>
          <a:prstGeom prst="line">
            <a:avLst/>
          </a:prstGeom>
          <a:noFill/>
          <a:ln w="19050" cap="sq">
            <a:solidFill>
              <a:srgbClr val="FF0000"/>
            </a:solidFill>
            <a:round/>
            <a:headEnd type="none" w="sm" len="sm"/>
            <a:tailEnd type="triangle" w="med" len="med"/>
          </a:ln>
        </p:spPr>
        <p:txBody>
          <a:bodyPr/>
          <a:lstStyle/>
          <a:p>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r>
              <a:rPr lang="en-US"/>
              <a:t>Automatic Scale Selection</a:t>
            </a:r>
            <a:endParaRPr lang="de-CH"/>
          </a:p>
        </p:txBody>
      </p:sp>
      <p:sp>
        <p:nvSpPr>
          <p:cNvPr id="46083" name="Content Placeholder 2"/>
          <p:cNvSpPr>
            <a:spLocks noGrp="1"/>
          </p:cNvSpPr>
          <p:nvPr>
            <p:ph idx="1"/>
          </p:nvPr>
        </p:nvSpPr>
        <p:spPr/>
        <p:txBody>
          <a:bodyPr/>
          <a:lstStyle/>
          <a:p>
            <a:r>
              <a:rPr lang="en-US" sz="2400"/>
              <a:t>Function responses for increasing scale (scale signature) </a:t>
            </a:r>
            <a:endParaRPr lang="de-CH" sz="2400"/>
          </a:p>
          <a:p>
            <a:endParaRPr lang="de-CH" sz="2400"/>
          </a:p>
        </p:txBody>
      </p:sp>
      <p:sp>
        <p:nvSpPr>
          <p:cNvPr id="15367" name="Footer Placeholder 4"/>
          <p:cNvSpPr>
            <a:spLocks noGrp="1"/>
          </p:cNvSpPr>
          <p:nvPr>
            <p:ph type="ftr" sz="quarter" idx="11"/>
          </p:nvPr>
        </p:nvSpPr>
        <p:spPr/>
        <p:txBody>
          <a:bodyPr/>
          <a:lstStyle/>
          <a:p>
            <a:pPr>
              <a:defRPr/>
            </a:pPr>
            <a:r>
              <a:rPr lang="de-DE"/>
              <a:t>K. Grauman, B. Leibe</a:t>
            </a:r>
          </a:p>
        </p:txBody>
      </p:sp>
      <p:graphicFrame>
        <p:nvGraphicFramePr>
          <p:cNvPr id="46085" name="Object 4"/>
          <p:cNvGraphicFramePr>
            <a:graphicFrameLocks noChangeAspect="1"/>
          </p:cNvGraphicFramePr>
          <p:nvPr/>
        </p:nvGraphicFramePr>
        <p:xfrm>
          <a:off x="2093913" y="6207125"/>
          <a:ext cx="1038225" cy="277813"/>
        </p:xfrm>
        <a:graphic>
          <a:graphicData uri="http://schemas.openxmlformats.org/presentationml/2006/ole">
            <mc:AlternateContent xmlns:mc="http://schemas.openxmlformats.org/markup-compatibility/2006">
              <mc:Choice xmlns:v="urn:schemas-microsoft-com:vml" Requires="v">
                <p:oleObj spid="_x0000_s46204" name="Equation" r:id="rId4" imgW="901309" imgH="241195" progId="Equation.3">
                  <p:embed/>
                </p:oleObj>
              </mc:Choice>
              <mc:Fallback>
                <p:oleObj name="Equation" r:id="rId4" imgW="901309" imgH="241195"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93913" y="6207125"/>
                        <a:ext cx="1038225" cy="2778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46086" name="Picture 4"/>
          <p:cNvPicPr>
            <a:picLocks noChangeAspect="1" noChangeArrowheads="1"/>
          </p:cNvPicPr>
          <p:nvPr/>
        </p:nvPicPr>
        <p:blipFill>
          <a:blip r:embed="rId6" cstate="print"/>
          <a:srcRect/>
          <a:stretch>
            <a:fillRect/>
          </a:stretch>
        </p:blipFill>
        <p:spPr bwMode="auto">
          <a:xfrm>
            <a:off x="1304925" y="4710113"/>
            <a:ext cx="2619375" cy="1485900"/>
          </a:xfrm>
          <a:prstGeom prst="rect">
            <a:avLst/>
          </a:prstGeom>
          <a:noFill/>
          <a:ln w="12700" cap="sq">
            <a:noFill/>
            <a:miter lim="800000"/>
            <a:headEnd type="none" w="sm" len="sm"/>
            <a:tailEnd type="none" w="sm" len="sm"/>
          </a:ln>
        </p:spPr>
      </p:pic>
      <p:pic>
        <p:nvPicPr>
          <p:cNvPr id="46087" name="Picture 5"/>
          <p:cNvPicPr>
            <a:picLocks noChangeAspect="1" noChangeArrowheads="1"/>
          </p:cNvPicPr>
          <p:nvPr/>
        </p:nvPicPr>
        <p:blipFill>
          <a:blip r:embed="rId7" cstate="print"/>
          <a:srcRect/>
          <a:stretch>
            <a:fillRect/>
          </a:stretch>
        </p:blipFill>
        <p:spPr bwMode="auto">
          <a:xfrm>
            <a:off x="1042988" y="1766888"/>
            <a:ext cx="3313112" cy="2649537"/>
          </a:xfrm>
          <a:prstGeom prst="rect">
            <a:avLst/>
          </a:prstGeom>
          <a:noFill/>
          <a:ln w="9525">
            <a:noFill/>
            <a:miter lim="800000"/>
            <a:headEnd/>
            <a:tailEnd/>
          </a:ln>
        </p:spPr>
      </p:pic>
      <p:pic>
        <p:nvPicPr>
          <p:cNvPr id="46088" name="Picture 6"/>
          <p:cNvPicPr>
            <a:picLocks noChangeAspect="1" noChangeArrowheads="1"/>
          </p:cNvPicPr>
          <p:nvPr/>
        </p:nvPicPr>
        <p:blipFill>
          <a:blip r:embed="rId8" cstate="print"/>
          <a:srcRect/>
          <a:stretch>
            <a:fillRect/>
          </a:stretch>
        </p:blipFill>
        <p:spPr bwMode="auto">
          <a:xfrm>
            <a:off x="5265738" y="1803400"/>
            <a:ext cx="2619375" cy="2663825"/>
          </a:xfrm>
          <a:prstGeom prst="rect">
            <a:avLst/>
          </a:prstGeom>
          <a:noFill/>
          <a:ln w="9525">
            <a:noFill/>
            <a:miter lim="800000"/>
            <a:headEnd/>
            <a:tailEnd/>
          </a:ln>
        </p:spPr>
      </p:pic>
      <p:sp>
        <p:nvSpPr>
          <p:cNvPr id="46089" name="Rectangle 7"/>
          <p:cNvSpPr>
            <a:spLocks noChangeArrowheads="1"/>
          </p:cNvSpPr>
          <p:nvPr/>
        </p:nvSpPr>
        <p:spPr bwMode="auto">
          <a:xfrm>
            <a:off x="1833563" y="2360613"/>
            <a:ext cx="261937" cy="260350"/>
          </a:xfrm>
          <a:prstGeom prst="rect">
            <a:avLst/>
          </a:prstGeom>
          <a:noFill/>
          <a:ln w="25400" cap="sq">
            <a:solidFill>
              <a:srgbClr val="FFFF00"/>
            </a:solidFill>
            <a:miter lim="800000"/>
            <a:headEnd type="none" w="sm" len="sm"/>
            <a:tailEnd type="none" w="sm" len="sm"/>
          </a:ln>
        </p:spPr>
        <p:txBody>
          <a:bodyPr wrap="none" anchor="ctr"/>
          <a:lstStyle/>
          <a:p>
            <a:pPr eaLnBrk="0" hangingPunct="0"/>
            <a:endParaRPr lang="de-CH"/>
          </a:p>
        </p:txBody>
      </p:sp>
      <p:grpSp>
        <p:nvGrpSpPr>
          <p:cNvPr id="46090" name="Group 8"/>
          <p:cNvGrpSpPr>
            <a:grpSpLocks/>
          </p:cNvGrpSpPr>
          <p:nvPr/>
        </p:nvGrpSpPr>
        <p:grpSpPr bwMode="auto">
          <a:xfrm>
            <a:off x="5821363" y="2208213"/>
            <a:ext cx="73025" cy="73025"/>
            <a:chOff x="1292" y="2205"/>
            <a:chExt cx="46" cy="46"/>
          </a:xfrm>
        </p:grpSpPr>
        <p:sp>
          <p:nvSpPr>
            <p:cNvPr id="46126" name="Line 9"/>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endParaRPr lang="en-US"/>
            </a:p>
          </p:txBody>
        </p:sp>
        <p:sp>
          <p:nvSpPr>
            <p:cNvPr id="46127" name="Line 10"/>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endParaRPr lang="en-US"/>
            </a:p>
          </p:txBody>
        </p:sp>
      </p:grpSp>
      <p:grpSp>
        <p:nvGrpSpPr>
          <p:cNvPr id="46091" name="Group 11"/>
          <p:cNvGrpSpPr>
            <a:grpSpLocks/>
          </p:cNvGrpSpPr>
          <p:nvPr/>
        </p:nvGrpSpPr>
        <p:grpSpPr bwMode="auto">
          <a:xfrm>
            <a:off x="1943100" y="2451100"/>
            <a:ext cx="73025" cy="73025"/>
            <a:chOff x="1292" y="2205"/>
            <a:chExt cx="46" cy="46"/>
          </a:xfrm>
        </p:grpSpPr>
        <p:sp>
          <p:nvSpPr>
            <p:cNvPr id="46124" name="Line 12"/>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endParaRPr lang="en-US"/>
            </a:p>
          </p:txBody>
        </p:sp>
        <p:sp>
          <p:nvSpPr>
            <p:cNvPr id="46125" name="Line 13"/>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endParaRPr lang="en-US"/>
            </a:p>
          </p:txBody>
        </p:sp>
      </p:grpSp>
      <p:pic>
        <p:nvPicPr>
          <p:cNvPr id="46092" name="Picture 14"/>
          <p:cNvPicPr>
            <a:picLocks noChangeAspect="1" noChangeArrowheads="1"/>
          </p:cNvPicPr>
          <p:nvPr/>
        </p:nvPicPr>
        <p:blipFill>
          <a:blip r:embed="rId9" cstate="print"/>
          <a:srcRect/>
          <a:stretch>
            <a:fillRect/>
          </a:stretch>
        </p:blipFill>
        <p:spPr bwMode="auto">
          <a:xfrm>
            <a:off x="5327650" y="4683125"/>
            <a:ext cx="2562225" cy="1428750"/>
          </a:xfrm>
          <a:prstGeom prst="rect">
            <a:avLst/>
          </a:prstGeom>
          <a:noFill/>
          <a:ln w="12700" cap="sq">
            <a:noFill/>
            <a:miter lim="800000"/>
            <a:headEnd type="none" w="sm" len="sm"/>
            <a:tailEnd type="none" w="sm" len="sm"/>
          </a:ln>
        </p:spPr>
      </p:pic>
      <p:graphicFrame>
        <p:nvGraphicFramePr>
          <p:cNvPr id="46093" name="Object 5"/>
          <p:cNvGraphicFramePr>
            <a:graphicFrameLocks noChangeAspect="1"/>
          </p:cNvGraphicFramePr>
          <p:nvPr>
            <p:extLst>
              <p:ext uri="{D42A27DB-BD31-4B8C-83A1-F6EECF244321}">
                <p14:modId xmlns:p14="http://schemas.microsoft.com/office/powerpoint/2010/main" val="1627563283"/>
              </p:ext>
            </p:extLst>
          </p:nvPr>
        </p:nvGraphicFramePr>
        <p:xfrm>
          <a:off x="5935663" y="6153150"/>
          <a:ext cx="1336675" cy="334963"/>
        </p:xfrm>
        <a:graphic>
          <a:graphicData uri="http://schemas.openxmlformats.org/presentationml/2006/ole">
            <mc:AlternateContent xmlns:mc="http://schemas.openxmlformats.org/markup-compatibility/2006">
              <mc:Choice xmlns:v="urn:schemas-microsoft-com:vml" Requires="v">
                <p:oleObj spid="_x0000_s46205" name="Equation" r:id="rId10" imgW="965160" imgH="241200" progId="Equation.3">
                  <p:embed/>
                </p:oleObj>
              </mc:Choice>
              <mc:Fallback>
                <p:oleObj name="Equation" r:id="rId10" imgW="965160" imgH="241200" progId="Equation.3">
                  <p:embed/>
                  <p:pic>
                    <p:nvPicPr>
                      <p:cNvPr id="0" name="Object 5"/>
                      <p:cNvPicPr>
                        <a:picLocks noChangeAspect="1" noChangeArrowheads="1"/>
                      </p:cNvPicPr>
                      <p:nvPr/>
                    </p:nvPicPr>
                    <p:blipFill>
                      <a:blip r:embed="rId11"/>
                      <a:srcRect/>
                      <a:stretch>
                        <a:fillRect/>
                      </a:stretch>
                    </p:blipFill>
                    <p:spPr bwMode="auto">
                      <a:xfrm>
                        <a:off x="5935663" y="6153150"/>
                        <a:ext cx="1336675" cy="3349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6094" name="Line 19"/>
          <p:cNvSpPr>
            <a:spLocks noChangeShapeType="1"/>
          </p:cNvSpPr>
          <p:nvPr/>
        </p:nvSpPr>
        <p:spPr bwMode="auto">
          <a:xfrm flipH="1">
            <a:off x="1727200" y="2630488"/>
            <a:ext cx="252413" cy="2017712"/>
          </a:xfrm>
          <a:prstGeom prst="line">
            <a:avLst/>
          </a:prstGeom>
          <a:noFill/>
          <a:ln w="19050" cap="sq">
            <a:solidFill>
              <a:srgbClr val="FF0000"/>
            </a:solidFill>
            <a:round/>
            <a:headEnd type="none" w="sm" len="sm"/>
            <a:tailEnd type="triangle" w="med" len="med"/>
          </a:ln>
        </p:spPr>
        <p:txBody>
          <a:bodyPr/>
          <a:lstStyle/>
          <a:p>
            <a:endParaRPr lang="en-US"/>
          </a:p>
        </p:txBody>
      </p:sp>
      <p:sp>
        <p:nvSpPr>
          <p:cNvPr id="46095" name="Rectangle 20"/>
          <p:cNvSpPr>
            <a:spLocks noChangeArrowheads="1"/>
          </p:cNvSpPr>
          <p:nvPr/>
        </p:nvSpPr>
        <p:spPr bwMode="auto">
          <a:xfrm>
            <a:off x="5632450" y="2046288"/>
            <a:ext cx="433388" cy="431800"/>
          </a:xfrm>
          <a:prstGeom prst="rect">
            <a:avLst/>
          </a:prstGeom>
          <a:noFill/>
          <a:ln w="25400" cap="sq">
            <a:solidFill>
              <a:srgbClr val="FFFF00"/>
            </a:solidFill>
            <a:miter lim="800000"/>
            <a:headEnd type="none" w="sm" len="sm"/>
            <a:tailEnd type="none" w="sm" len="sm"/>
          </a:ln>
        </p:spPr>
        <p:txBody>
          <a:bodyPr wrap="none" anchor="ctr"/>
          <a:lstStyle/>
          <a:p>
            <a:pPr eaLnBrk="0" hangingPunct="0"/>
            <a:endParaRPr lang="de-CH"/>
          </a:p>
        </p:txBody>
      </p:sp>
      <p:sp>
        <p:nvSpPr>
          <p:cNvPr id="46096" name="Line 21"/>
          <p:cNvSpPr>
            <a:spLocks noChangeShapeType="1"/>
          </p:cNvSpPr>
          <p:nvPr/>
        </p:nvSpPr>
        <p:spPr bwMode="auto">
          <a:xfrm>
            <a:off x="5903913" y="2343150"/>
            <a:ext cx="612775" cy="2305050"/>
          </a:xfrm>
          <a:prstGeom prst="line">
            <a:avLst/>
          </a:prstGeom>
          <a:noFill/>
          <a:ln w="19050" cap="sq">
            <a:solidFill>
              <a:srgbClr val="FF0000"/>
            </a:solidFill>
            <a:round/>
            <a:headEnd type="none" w="sm" len="sm"/>
            <a:tailEnd type="triangle" w="med" len="med"/>
          </a:ln>
        </p:spPr>
        <p:txBody>
          <a:bodyPr/>
          <a:lstStyle/>
          <a:p>
            <a:endParaRPr lang="en-US"/>
          </a:p>
        </p:txBody>
      </p:sp>
      <p:sp>
        <p:nvSpPr>
          <p:cNvPr id="46097" name="Oval 22"/>
          <p:cNvSpPr>
            <a:spLocks noChangeArrowheads="1"/>
          </p:cNvSpPr>
          <p:nvPr/>
        </p:nvSpPr>
        <p:spPr bwMode="auto">
          <a:xfrm>
            <a:off x="1511300" y="5114925"/>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098" name="Oval 23"/>
          <p:cNvSpPr>
            <a:spLocks noChangeArrowheads="1"/>
          </p:cNvSpPr>
          <p:nvPr/>
        </p:nvSpPr>
        <p:spPr bwMode="auto">
          <a:xfrm>
            <a:off x="5534025" y="564673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099" name="Oval 24"/>
          <p:cNvSpPr>
            <a:spLocks noChangeArrowheads="1"/>
          </p:cNvSpPr>
          <p:nvPr/>
        </p:nvSpPr>
        <p:spPr bwMode="auto">
          <a:xfrm>
            <a:off x="1584325" y="4899025"/>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100" name="Oval 25"/>
          <p:cNvSpPr>
            <a:spLocks noChangeArrowheads="1"/>
          </p:cNvSpPr>
          <p:nvPr/>
        </p:nvSpPr>
        <p:spPr bwMode="auto">
          <a:xfrm>
            <a:off x="5651500" y="536733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101" name="Oval 26"/>
          <p:cNvSpPr>
            <a:spLocks noChangeArrowheads="1"/>
          </p:cNvSpPr>
          <p:nvPr/>
        </p:nvSpPr>
        <p:spPr bwMode="auto">
          <a:xfrm>
            <a:off x="1727200" y="474503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102" name="Oval 27"/>
          <p:cNvSpPr>
            <a:spLocks noChangeArrowheads="1"/>
          </p:cNvSpPr>
          <p:nvPr/>
        </p:nvSpPr>
        <p:spPr bwMode="auto">
          <a:xfrm>
            <a:off x="5795963" y="5114925"/>
            <a:ext cx="36512"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103" name="Oval 28"/>
          <p:cNvSpPr>
            <a:spLocks noChangeArrowheads="1"/>
          </p:cNvSpPr>
          <p:nvPr/>
        </p:nvSpPr>
        <p:spPr bwMode="auto">
          <a:xfrm>
            <a:off x="5975350" y="493553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104" name="Oval 29"/>
          <p:cNvSpPr>
            <a:spLocks noChangeArrowheads="1"/>
          </p:cNvSpPr>
          <p:nvPr/>
        </p:nvSpPr>
        <p:spPr bwMode="auto">
          <a:xfrm>
            <a:off x="1906588" y="4846638"/>
            <a:ext cx="36512"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105" name="Oval 30"/>
          <p:cNvSpPr>
            <a:spLocks noChangeArrowheads="1"/>
          </p:cNvSpPr>
          <p:nvPr/>
        </p:nvSpPr>
        <p:spPr bwMode="auto">
          <a:xfrm>
            <a:off x="2051050" y="5026025"/>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106" name="Oval 31"/>
          <p:cNvSpPr>
            <a:spLocks noChangeArrowheads="1"/>
          </p:cNvSpPr>
          <p:nvPr/>
        </p:nvSpPr>
        <p:spPr bwMode="auto">
          <a:xfrm>
            <a:off x="2230438" y="5222875"/>
            <a:ext cx="36512"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107" name="Oval 32"/>
          <p:cNvSpPr>
            <a:spLocks noChangeArrowheads="1"/>
          </p:cNvSpPr>
          <p:nvPr/>
        </p:nvSpPr>
        <p:spPr bwMode="auto">
          <a:xfrm>
            <a:off x="2409825" y="536733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108" name="Oval 33"/>
          <p:cNvSpPr>
            <a:spLocks noChangeArrowheads="1"/>
          </p:cNvSpPr>
          <p:nvPr/>
        </p:nvSpPr>
        <p:spPr bwMode="auto">
          <a:xfrm>
            <a:off x="2590800" y="547528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109" name="Oval 34"/>
          <p:cNvSpPr>
            <a:spLocks noChangeArrowheads="1"/>
          </p:cNvSpPr>
          <p:nvPr/>
        </p:nvSpPr>
        <p:spPr bwMode="auto">
          <a:xfrm>
            <a:off x="2770188" y="5548313"/>
            <a:ext cx="36512"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110" name="Oval 35"/>
          <p:cNvSpPr>
            <a:spLocks noChangeArrowheads="1"/>
          </p:cNvSpPr>
          <p:nvPr/>
        </p:nvSpPr>
        <p:spPr bwMode="auto">
          <a:xfrm>
            <a:off x="2949575" y="5600700"/>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111" name="Oval 36"/>
          <p:cNvSpPr>
            <a:spLocks noChangeArrowheads="1"/>
          </p:cNvSpPr>
          <p:nvPr/>
        </p:nvSpPr>
        <p:spPr bwMode="auto">
          <a:xfrm>
            <a:off x="3128963" y="5656263"/>
            <a:ext cx="36512"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112" name="Oval 37"/>
          <p:cNvSpPr>
            <a:spLocks noChangeArrowheads="1"/>
          </p:cNvSpPr>
          <p:nvPr/>
        </p:nvSpPr>
        <p:spPr bwMode="auto">
          <a:xfrm>
            <a:off x="3308350" y="5708650"/>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113" name="Oval 38"/>
          <p:cNvSpPr>
            <a:spLocks noChangeArrowheads="1"/>
          </p:cNvSpPr>
          <p:nvPr/>
        </p:nvSpPr>
        <p:spPr bwMode="auto">
          <a:xfrm>
            <a:off x="3487738" y="5764213"/>
            <a:ext cx="36512"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114" name="Oval 39"/>
          <p:cNvSpPr>
            <a:spLocks noChangeArrowheads="1"/>
          </p:cNvSpPr>
          <p:nvPr/>
        </p:nvSpPr>
        <p:spPr bwMode="auto">
          <a:xfrm>
            <a:off x="3667125" y="5835650"/>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115" name="Oval 40"/>
          <p:cNvSpPr>
            <a:spLocks noChangeArrowheads="1"/>
          </p:cNvSpPr>
          <p:nvPr/>
        </p:nvSpPr>
        <p:spPr bwMode="auto">
          <a:xfrm>
            <a:off x="6154738" y="4800600"/>
            <a:ext cx="36512"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116" name="Oval 41"/>
          <p:cNvSpPr>
            <a:spLocks noChangeArrowheads="1"/>
          </p:cNvSpPr>
          <p:nvPr/>
        </p:nvSpPr>
        <p:spPr bwMode="auto">
          <a:xfrm>
            <a:off x="6334125" y="4737100"/>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117" name="Oval 42"/>
          <p:cNvSpPr>
            <a:spLocks noChangeArrowheads="1"/>
          </p:cNvSpPr>
          <p:nvPr/>
        </p:nvSpPr>
        <p:spPr bwMode="auto">
          <a:xfrm>
            <a:off x="6513513" y="4719638"/>
            <a:ext cx="36512"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118" name="Oval 43"/>
          <p:cNvSpPr>
            <a:spLocks noChangeArrowheads="1"/>
          </p:cNvSpPr>
          <p:nvPr/>
        </p:nvSpPr>
        <p:spPr bwMode="auto">
          <a:xfrm>
            <a:off x="6692900" y="4756150"/>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119" name="Oval 44"/>
          <p:cNvSpPr>
            <a:spLocks noChangeArrowheads="1"/>
          </p:cNvSpPr>
          <p:nvPr/>
        </p:nvSpPr>
        <p:spPr bwMode="auto">
          <a:xfrm>
            <a:off x="6872288" y="4800600"/>
            <a:ext cx="36512"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120" name="Oval 45"/>
          <p:cNvSpPr>
            <a:spLocks noChangeArrowheads="1"/>
          </p:cNvSpPr>
          <p:nvPr/>
        </p:nvSpPr>
        <p:spPr bwMode="auto">
          <a:xfrm>
            <a:off x="7051675" y="4864100"/>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121" name="Oval 46"/>
          <p:cNvSpPr>
            <a:spLocks noChangeArrowheads="1"/>
          </p:cNvSpPr>
          <p:nvPr/>
        </p:nvSpPr>
        <p:spPr bwMode="auto">
          <a:xfrm>
            <a:off x="7231063" y="4935538"/>
            <a:ext cx="36512"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122" name="Oval 47"/>
          <p:cNvSpPr>
            <a:spLocks noChangeArrowheads="1"/>
          </p:cNvSpPr>
          <p:nvPr/>
        </p:nvSpPr>
        <p:spPr bwMode="auto">
          <a:xfrm>
            <a:off x="7410450" y="4997450"/>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123" name="Oval 48"/>
          <p:cNvSpPr>
            <a:spLocks noChangeArrowheads="1"/>
          </p:cNvSpPr>
          <p:nvPr/>
        </p:nvSpPr>
        <p:spPr bwMode="auto">
          <a:xfrm>
            <a:off x="7589838" y="5053013"/>
            <a:ext cx="36512"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8" name="TextBox 47">
            <a:extLst>
              <a:ext uri="{FF2B5EF4-FFF2-40B4-BE49-F238E27FC236}">
                <a16:creationId xmlns:a16="http://schemas.microsoft.com/office/drawing/2014/main" id="{27D7C04D-6C33-4BA0-A99F-FD1381130EB2}"/>
              </a:ext>
            </a:extLst>
          </p:cNvPr>
          <p:cNvSpPr txBox="1"/>
          <p:nvPr/>
        </p:nvSpPr>
        <p:spPr>
          <a:xfrm>
            <a:off x="552450" y="5029200"/>
            <a:ext cx="847725" cy="600164"/>
          </a:xfrm>
          <a:prstGeom prst="rect">
            <a:avLst/>
          </a:prstGeom>
          <a:noFill/>
        </p:spPr>
        <p:txBody>
          <a:bodyPr wrap="square" rtlCol="0">
            <a:spAutoFit/>
          </a:bodyPr>
          <a:lstStyle/>
          <a:p>
            <a:r>
              <a:rPr lang="en-US" sz="1100" dirty="0"/>
              <a:t>Response of some function </a:t>
            </a:r>
            <a:r>
              <a:rPr lang="en-US" sz="1100" i="1" dirty="0"/>
              <a:t>f</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5" name="Content Placeholder 2"/>
          <p:cNvSpPr>
            <a:spLocks noGrp="1"/>
          </p:cNvSpPr>
          <p:nvPr>
            <p:ph idx="1"/>
          </p:nvPr>
        </p:nvSpPr>
        <p:spPr>
          <a:xfrm>
            <a:off x="5507643" y="1828800"/>
            <a:ext cx="3429000" cy="457199"/>
          </a:xfrm>
        </p:spPr>
        <p:txBody>
          <a:bodyPr>
            <a:normAutofit lnSpcReduction="10000"/>
          </a:bodyPr>
          <a:lstStyle/>
          <a:p>
            <a:pPr marL="0" indent="0">
              <a:buNone/>
            </a:pPr>
            <a:r>
              <a:rPr lang="en-US" altLang="en-US" sz="2400" dirty="0"/>
              <a:t>1</a:t>
            </a:r>
            <a:r>
              <a:rPr lang="en-US" altLang="en-US" sz="2400" baseline="30000" dirty="0"/>
              <a:t>st</a:t>
            </a:r>
            <a:r>
              <a:rPr lang="en-US" altLang="en-US" sz="2400" dirty="0"/>
              <a:t> Derivative of Gaussian</a:t>
            </a:r>
          </a:p>
        </p:txBody>
      </p:sp>
      <p:pic>
        <p:nvPicPr>
          <p:cNvPr id="10035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3904" t="14507" r="33158" b="43253"/>
          <a:stretch/>
        </p:blipFill>
        <p:spPr bwMode="auto">
          <a:xfrm>
            <a:off x="5320607" y="2438400"/>
            <a:ext cx="3803073"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rotWithShape="1">
          <a:blip r:embed="rId4">
            <a:extLst>
              <a:ext uri="{28A0092B-C50C-407E-A947-70E740481C1C}">
                <a14:useLocalDpi xmlns:a14="http://schemas.microsoft.com/office/drawing/2010/main" val="0"/>
              </a:ext>
            </a:extLst>
          </a:blip>
          <a:srcRect l="4000" t="4889" r="6667" b="4445"/>
          <a:stretch/>
        </p:blipFill>
        <p:spPr>
          <a:xfrm>
            <a:off x="0" y="1295400"/>
            <a:ext cx="5105400" cy="5181600"/>
          </a:xfrm>
          <a:prstGeom prst="rect">
            <a:avLst/>
          </a:prstGeom>
        </p:spPr>
      </p:pic>
      <p:sp>
        <p:nvSpPr>
          <p:cNvPr id="3" name="TextBox 2"/>
          <p:cNvSpPr txBox="1"/>
          <p:nvPr/>
        </p:nvSpPr>
        <p:spPr>
          <a:xfrm>
            <a:off x="3169920" y="4831080"/>
            <a:ext cx="2667000" cy="307777"/>
          </a:xfrm>
          <a:prstGeom prst="rect">
            <a:avLst/>
          </a:prstGeom>
          <a:noFill/>
        </p:spPr>
        <p:txBody>
          <a:bodyPr wrap="square" rtlCol="0">
            <a:spAutoFit/>
          </a:bodyPr>
          <a:lstStyle/>
          <a:p>
            <a:r>
              <a:rPr lang="en-US" sz="1400" dirty="0"/>
              <a:t>(Laplacian of Gaussian)</a:t>
            </a:r>
          </a:p>
        </p:txBody>
      </p:sp>
      <p:sp>
        <p:nvSpPr>
          <p:cNvPr id="4" name="Rectangle 3"/>
          <p:cNvSpPr/>
          <p:nvPr/>
        </p:nvSpPr>
        <p:spPr>
          <a:xfrm>
            <a:off x="8116877" y="6546334"/>
            <a:ext cx="1065292" cy="276999"/>
          </a:xfrm>
          <a:prstGeom prst="rect">
            <a:avLst/>
          </a:prstGeom>
        </p:spPr>
        <p:txBody>
          <a:bodyPr wrap="none">
            <a:spAutoFit/>
          </a:bodyPr>
          <a:lstStyle/>
          <a:p>
            <a:r>
              <a:rPr lang="en-US" sz="1200" dirty="0">
                <a:solidFill>
                  <a:schemeClr val="bg1">
                    <a:lumMod val="50000"/>
                  </a:schemeClr>
                </a:solidFill>
              </a:rPr>
              <a:t>Earl F. Glynn</a:t>
            </a:r>
          </a:p>
        </p:txBody>
      </p:sp>
      <p:sp>
        <p:nvSpPr>
          <p:cNvPr id="10" name="Title 5">
            <a:extLst>
              <a:ext uri="{FF2B5EF4-FFF2-40B4-BE49-F238E27FC236}">
                <a16:creationId xmlns:a16="http://schemas.microsoft.com/office/drawing/2014/main" id="{602069B2-00AA-4856-9096-A9C23CC76634}"/>
              </a:ext>
            </a:extLst>
          </p:cNvPr>
          <p:cNvSpPr txBox="1">
            <a:spLocks/>
          </p:cNvSpPr>
          <p:nvPr/>
        </p:nvSpPr>
        <p:spPr bwMode="auto">
          <a:xfrm>
            <a:off x="457200" y="381000"/>
            <a:ext cx="8686800" cy="609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rmAutofit fontScale="90000" lnSpcReduction="10000"/>
          </a:bodyPr>
          <a:lstStyle>
            <a:lvl1pPr algn="l" rtl="0" eaLnBrk="0" fontAlgn="base" hangingPunct="0">
              <a:spcBef>
                <a:spcPct val="0"/>
              </a:spcBef>
              <a:spcAft>
                <a:spcPct val="0"/>
              </a:spcAft>
              <a:defRPr sz="40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a:lstStyle>
          <a:p>
            <a:pPr eaLnBrk="1" hangingPunct="1">
              <a:defRPr/>
            </a:pPr>
            <a:r>
              <a:rPr lang="en-US"/>
              <a:t>What Is A Useful Signature Function </a:t>
            </a:r>
            <a:r>
              <a:rPr lang="en-US" i="1"/>
              <a:t>f</a:t>
            </a:r>
            <a:r>
              <a:rPr lang="en-US"/>
              <a:t> ?</a:t>
            </a:r>
            <a:endParaRPr lang="de-CH" dirty="0"/>
          </a:p>
        </p:txBody>
      </p:sp>
    </p:spTree>
    <p:extLst>
      <p:ext uri="{BB962C8B-B14F-4D97-AF65-F5344CB8AC3E}">
        <p14:creationId xmlns:p14="http://schemas.microsoft.com/office/powerpoint/2010/main" val="35396416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5"/>
          <p:cNvSpPr>
            <a:spLocks noGrp="1"/>
          </p:cNvSpPr>
          <p:nvPr>
            <p:ph type="title"/>
          </p:nvPr>
        </p:nvSpPr>
        <p:spPr>
          <a:xfrm>
            <a:off x="457200" y="381000"/>
            <a:ext cx="8686800" cy="609600"/>
          </a:xfrm>
        </p:spPr>
        <p:txBody>
          <a:bodyPr>
            <a:normAutofit fontScale="90000"/>
          </a:bodyPr>
          <a:lstStyle/>
          <a:p>
            <a:pPr eaLnBrk="1" hangingPunct="1">
              <a:defRPr/>
            </a:pPr>
            <a:r>
              <a:rPr lang="en-US" dirty="0"/>
              <a:t>What Is A Useful Signature Function </a:t>
            </a:r>
            <a:r>
              <a:rPr lang="en-US" i="1" dirty="0"/>
              <a:t>f</a:t>
            </a:r>
            <a:r>
              <a:rPr lang="en-US" dirty="0"/>
              <a:t> ?</a:t>
            </a:r>
            <a:endParaRPr lang="de-CH" dirty="0"/>
          </a:p>
        </p:txBody>
      </p:sp>
      <p:sp>
        <p:nvSpPr>
          <p:cNvPr id="47107" name="Content Placeholder 6"/>
          <p:cNvSpPr>
            <a:spLocks noGrp="1"/>
          </p:cNvSpPr>
          <p:nvPr>
            <p:ph idx="1"/>
          </p:nvPr>
        </p:nvSpPr>
        <p:spPr>
          <a:xfrm>
            <a:off x="457200" y="990601"/>
            <a:ext cx="8229600" cy="1123950"/>
          </a:xfrm>
        </p:spPr>
        <p:txBody>
          <a:bodyPr/>
          <a:lstStyle/>
          <a:p>
            <a:pPr eaLnBrk="1" hangingPunct="1"/>
            <a:r>
              <a:rPr lang="en-US" dirty="0"/>
              <a:t>“Blob” detector is common for corners</a:t>
            </a:r>
          </a:p>
          <a:p>
            <a:pPr lvl="1" eaLnBrk="1" hangingPunct="1"/>
            <a:r>
              <a:rPr lang="en-US" dirty="0"/>
              <a:t>- Laplacian (2</a:t>
            </a:r>
            <a:r>
              <a:rPr lang="en-US" baseline="30000" dirty="0"/>
              <a:t>nd</a:t>
            </a:r>
            <a:r>
              <a:rPr lang="en-US" dirty="0"/>
              <a:t> derivative) of Gaussian (</a:t>
            </a:r>
            <a:r>
              <a:rPr lang="en-US" dirty="0" err="1"/>
              <a:t>LoG</a:t>
            </a:r>
            <a:r>
              <a:rPr lang="en-US" dirty="0"/>
              <a:t>)</a:t>
            </a:r>
            <a:endParaRPr lang="de-CH" dirty="0"/>
          </a:p>
        </p:txBody>
      </p:sp>
      <p:sp>
        <p:nvSpPr>
          <p:cNvPr id="34821" name="Footer Placeholder 4"/>
          <p:cNvSpPr>
            <a:spLocks noGrp="1"/>
          </p:cNvSpPr>
          <p:nvPr>
            <p:ph type="ftr" sz="quarter" idx="11"/>
          </p:nvPr>
        </p:nvSpPr>
        <p:spPr>
          <a:xfrm>
            <a:off x="7650892" y="6529345"/>
            <a:ext cx="1524000" cy="365125"/>
          </a:xfrm>
        </p:spPr>
        <p:txBody>
          <a:bodyPr/>
          <a:lstStyle/>
          <a:p>
            <a:pPr>
              <a:defRPr/>
            </a:pPr>
            <a:r>
              <a:rPr lang="de-DE" dirty="0"/>
              <a:t>K. Grauman, B. Leibe</a:t>
            </a:r>
          </a:p>
        </p:txBody>
      </p:sp>
      <p:pic>
        <p:nvPicPr>
          <p:cNvPr id="47110" name="Picture 27" descr="c-enhedg-laplap"/>
          <p:cNvPicPr>
            <a:picLocks noChangeAspect="1" noChangeArrowheads="1"/>
          </p:cNvPicPr>
          <p:nvPr/>
        </p:nvPicPr>
        <p:blipFill>
          <a:blip r:embed="rId3" cstate="print"/>
          <a:srcRect t="21783"/>
          <a:stretch>
            <a:fillRect/>
          </a:stretch>
        </p:blipFill>
        <p:spPr bwMode="auto">
          <a:xfrm>
            <a:off x="1581150" y="4514850"/>
            <a:ext cx="771525" cy="604838"/>
          </a:xfrm>
          <a:prstGeom prst="rect">
            <a:avLst/>
          </a:prstGeom>
          <a:noFill/>
          <a:ln w="9525">
            <a:noFill/>
            <a:miter lim="800000"/>
            <a:headEnd/>
            <a:tailEnd/>
          </a:ln>
        </p:spPr>
      </p:pic>
      <p:pic>
        <p:nvPicPr>
          <p:cNvPr id="47111" name="Picture 27" descr="c-enhedg-laplap"/>
          <p:cNvPicPr>
            <a:picLocks noChangeAspect="1" noChangeArrowheads="1"/>
          </p:cNvPicPr>
          <p:nvPr/>
        </p:nvPicPr>
        <p:blipFill>
          <a:blip r:embed="rId4" cstate="print"/>
          <a:srcRect t="21783"/>
          <a:stretch>
            <a:fillRect/>
          </a:stretch>
        </p:blipFill>
        <p:spPr bwMode="auto">
          <a:xfrm>
            <a:off x="1736725" y="5318125"/>
            <a:ext cx="460375" cy="360363"/>
          </a:xfrm>
          <a:prstGeom prst="rect">
            <a:avLst/>
          </a:prstGeom>
          <a:noFill/>
          <a:ln w="9525">
            <a:noFill/>
            <a:miter lim="800000"/>
            <a:headEnd/>
            <a:tailEnd/>
          </a:ln>
        </p:spPr>
      </p:pic>
      <p:pic>
        <p:nvPicPr>
          <p:cNvPr id="47112" name="Picture 27" descr="c-enhedg-laplap"/>
          <p:cNvPicPr>
            <a:picLocks noChangeAspect="1" noChangeArrowheads="1"/>
          </p:cNvPicPr>
          <p:nvPr/>
        </p:nvPicPr>
        <p:blipFill>
          <a:blip r:embed="rId3" cstate="print"/>
          <a:srcRect t="21783"/>
          <a:stretch>
            <a:fillRect/>
          </a:stretch>
        </p:blipFill>
        <p:spPr bwMode="auto">
          <a:xfrm>
            <a:off x="1290638" y="3346450"/>
            <a:ext cx="1352550" cy="1058863"/>
          </a:xfrm>
          <a:prstGeom prst="rect">
            <a:avLst/>
          </a:prstGeom>
          <a:noFill/>
          <a:ln w="9525">
            <a:noFill/>
            <a:miter lim="800000"/>
            <a:headEnd/>
            <a:tailEnd/>
          </a:ln>
        </p:spPr>
      </p:pic>
      <p:cxnSp>
        <p:nvCxnSpPr>
          <p:cNvPr id="18" name="Straight Arrow Connector 17"/>
          <p:cNvCxnSpPr/>
          <p:nvPr/>
        </p:nvCxnSpPr>
        <p:spPr>
          <a:xfrm rot="5400000" flipH="1" flipV="1">
            <a:off x="1285876" y="3967162"/>
            <a:ext cx="3687762" cy="36513"/>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V="1">
            <a:off x="3111500" y="5829300"/>
            <a:ext cx="3833813" cy="0"/>
          </a:xfrm>
          <a:prstGeom prst="straightConnector1">
            <a:avLst/>
          </a:prstGeom>
          <a:ln w="127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5" name="Oval 24"/>
          <p:cNvSpPr/>
          <p:nvPr/>
        </p:nvSpPr>
        <p:spPr>
          <a:xfrm>
            <a:off x="3622675" y="6230938"/>
            <a:ext cx="146050" cy="146050"/>
          </a:xfrm>
          <a:prstGeom prst="ellipse">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eaLnBrk="0" hangingPunct="0">
              <a:defRPr/>
            </a:pPr>
            <a:endParaRPr lang="de-CH"/>
          </a:p>
        </p:txBody>
      </p:sp>
      <p:sp>
        <p:nvSpPr>
          <p:cNvPr id="26" name="Oval 25"/>
          <p:cNvSpPr/>
          <p:nvPr/>
        </p:nvSpPr>
        <p:spPr>
          <a:xfrm>
            <a:off x="4648200" y="6084888"/>
            <a:ext cx="508000" cy="508000"/>
          </a:xfrm>
          <a:prstGeom prst="ellipse">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eaLnBrk="0" hangingPunct="0">
              <a:defRPr/>
            </a:pPr>
            <a:endParaRPr lang="de-CH"/>
          </a:p>
        </p:txBody>
      </p:sp>
      <p:sp>
        <p:nvSpPr>
          <p:cNvPr id="27" name="Oval 26"/>
          <p:cNvSpPr/>
          <p:nvPr/>
        </p:nvSpPr>
        <p:spPr>
          <a:xfrm>
            <a:off x="5922963" y="5902325"/>
            <a:ext cx="803275" cy="803275"/>
          </a:xfrm>
          <a:prstGeom prst="ellipse">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eaLnBrk="0" hangingPunct="0">
              <a:defRPr/>
            </a:pPr>
            <a:endParaRPr lang="de-CH"/>
          </a:p>
        </p:txBody>
      </p:sp>
      <p:sp>
        <p:nvSpPr>
          <p:cNvPr id="29" name="Freeform 28"/>
          <p:cNvSpPr/>
          <p:nvPr/>
        </p:nvSpPr>
        <p:spPr>
          <a:xfrm>
            <a:off x="2308194" y="3711575"/>
            <a:ext cx="3322683" cy="582982"/>
          </a:xfrm>
          <a:custGeom>
            <a:avLst/>
            <a:gdLst>
              <a:gd name="connsiteX0" fmla="*/ 0 w 2957689"/>
              <a:gd name="connsiteY0" fmla="*/ 551274 h 641585"/>
              <a:gd name="connsiteX1" fmla="*/ 699911 w 2957689"/>
              <a:gd name="connsiteY1" fmla="*/ 551274 h 641585"/>
              <a:gd name="connsiteX2" fmla="*/ 1027289 w 2957689"/>
              <a:gd name="connsiteY2" fmla="*/ 9407 h 641585"/>
              <a:gd name="connsiteX3" fmla="*/ 1241778 w 2957689"/>
              <a:gd name="connsiteY3" fmla="*/ 494830 h 641585"/>
              <a:gd name="connsiteX4" fmla="*/ 2957689 w 2957689"/>
              <a:gd name="connsiteY4" fmla="*/ 483541 h 641585"/>
              <a:gd name="connsiteX0" fmla="*/ 0 w 2957689"/>
              <a:gd name="connsiteY0" fmla="*/ 551274 h 641585"/>
              <a:gd name="connsiteX1" fmla="*/ 699911 w 2957689"/>
              <a:gd name="connsiteY1" fmla="*/ 551274 h 641585"/>
              <a:gd name="connsiteX2" fmla="*/ 1027289 w 2957689"/>
              <a:gd name="connsiteY2" fmla="*/ 9407 h 641585"/>
              <a:gd name="connsiteX3" fmla="*/ 1241778 w 2957689"/>
              <a:gd name="connsiteY3" fmla="*/ 494830 h 641585"/>
              <a:gd name="connsiteX4" fmla="*/ 2957689 w 2957689"/>
              <a:gd name="connsiteY4" fmla="*/ 483541 h 641585"/>
              <a:gd name="connsiteX0" fmla="*/ 0 w 2957689"/>
              <a:gd name="connsiteY0" fmla="*/ 581378 h 671689"/>
              <a:gd name="connsiteX1" fmla="*/ 699911 w 2957689"/>
              <a:gd name="connsiteY1" fmla="*/ 581378 h 671689"/>
              <a:gd name="connsiteX2" fmla="*/ 1027289 w 2957689"/>
              <a:gd name="connsiteY2" fmla="*/ 39511 h 671689"/>
              <a:gd name="connsiteX3" fmla="*/ 1215083 w 2957689"/>
              <a:gd name="connsiteY3" fmla="*/ 344311 h 671689"/>
              <a:gd name="connsiteX4" fmla="*/ 1241778 w 2957689"/>
              <a:gd name="connsiteY4" fmla="*/ 524934 h 671689"/>
              <a:gd name="connsiteX5" fmla="*/ 2957689 w 2957689"/>
              <a:gd name="connsiteY5" fmla="*/ 513645 h 671689"/>
              <a:gd name="connsiteX0" fmla="*/ 0 w 2957689"/>
              <a:gd name="connsiteY0" fmla="*/ 581378 h 671689"/>
              <a:gd name="connsiteX1" fmla="*/ 699911 w 2957689"/>
              <a:gd name="connsiteY1" fmla="*/ 581378 h 671689"/>
              <a:gd name="connsiteX2" fmla="*/ 1027289 w 2957689"/>
              <a:gd name="connsiteY2" fmla="*/ 39511 h 671689"/>
              <a:gd name="connsiteX3" fmla="*/ 1215083 w 2957689"/>
              <a:gd name="connsiteY3" fmla="*/ 344311 h 671689"/>
              <a:gd name="connsiteX4" fmla="*/ 1578270 w 2957689"/>
              <a:gd name="connsiteY4" fmla="*/ 524934 h 671689"/>
              <a:gd name="connsiteX5" fmla="*/ 2957689 w 2957689"/>
              <a:gd name="connsiteY5" fmla="*/ 513645 h 671689"/>
              <a:gd name="connsiteX0" fmla="*/ 0 w 2957689"/>
              <a:gd name="connsiteY0" fmla="*/ 557573 h 647884"/>
              <a:gd name="connsiteX1" fmla="*/ 699911 w 2957689"/>
              <a:gd name="connsiteY1" fmla="*/ 557573 h 647884"/>
              <a:gd name="connsiteX2" fmla="*/ 1027289 w 2957689"/>
              <a:gd name="connsiteY2" fmla="*/ 15706 h 647884"/>
              <a:gd name="connsiteX3" fmla="*/ 1215083 w 2957689"/>
              <a:gd name="connsiteY3" fmla="*/ 463336 h 647884"/>
              <a:gd name="connsiteX4" fmla="*/ 1578270 w 2957689"/>
              <a:gd name="connsiteY4" fmla="*/ 501129 h 647884"/>
              <a:gd name="connsiteX5" fmla="*/ 2957689 w 2957689"/>
              <a:gd name="connsiteY5" fmla="*/ 489840 h 647884"/>
              <a:gd name="connsiteX0" fmla="*/ 0 w 2957689"/>
              <a:gd name="connsiteY0" fmla="*/ 557573 h 647884"/>
              <a:gd name="connsiteX1" fmla="*/ 699911 w 2957689"/>
              <a:gd name="connsiteY1" fmla="*/ 557573 h 647884"/>
              <a:gd name="connsiteX2" fmla="*/ 1027289 w 2957689"/>
              <a:gd name="connsiteY2" fmla="*/ 15706 h 647884"/>
              <a:gd name="connsiteX3" fmla="*/ 1215083 w 2957689"/>
              <a:gd name="connsiteY3" fmla="*/ 463336 h 647884"/>
              <a:gd name="connsiteX4" fmla="*/ 1578270 w 2957689"/>
              <a:gd name="connsiteY4" fmla="*/ 501129 h 647884"/>
              <a:gd name="connsiteX5" fmla="*/ 2957689 w 2957689"/>
              <a:gd name="connsiteY5" fmla="*/ 489840 h 647884"/>
              <a:gd name="connsiteX0" fmla="*/ 0 w 2957689"/>
              <a:gd name="connsiteY0" fmla="*/ 557573 h 647884"/>
              <a:gd name="connsiteX1" fmla="*/ 699911 w 2957689"/>
              <a:gd name="connsiteY1" fmla="*/ 557573 h 647884"/>
              <a:gd name="connsiteX2" fmla="*/ 1027289 w 2957689"/>
              <a:gd name="connsiteY2" fmla="*/ 15706 h 647884"/>
              <a:gd name="connsiteX3" fmla="*/ 1215083 w 2957689"/>
              <a:gd name="connsiteY3" fmla="*/ 463336 h 647884"/>
              <a:gd name="connsiteX4" fmla="*/ 1578270 w 2957689"/>
              <a:gd name="connsiteY4" fmla="*/ 501129 h 647884"/>
              <a:gd name="connsiteX5" fmla="*/ 2957689 w 2957689"/>
              <a:gd name="connsiteY5" fmla="*/ 489840 h 647884"/>
              <a:gd name="connsiteX0" fmla="*/ 0 w 2957689"/>
              <a:gd name="connsiteY0" fmla="*/ 557573 h 602728"/>
              <a:gd name="connsiteX1" fmla="*/ 699911 w 2957689"/>
              <a:gd name="connsiteY1" fmla="*/ 557573 h 602728"/>
              <a:gd name="connsiteX2" fmla="*/ 1027289 w 2957689"/>
              <a:gd name="connsiteY2" fmla="*/ 15706 h 602728"/>
              <a:gd name="connsiteX3" fmla="*/ 1215083 w 2957689"/>
              <a:gd name="connsiteY3" fmla="*/ 463336 h 602728"/>
              <a:gd name="connsiteX4" fmla="*/ 1578270 w 2957689"/>
              <a:gd name="connsiteY4" fmla="*/ 501129 h 602728"/>
              <a:gd name="connsiteX5" fmla="*/ 2957689 w 2957689"/>
              <a:gd name="connsiteY5" fmla="*/ 489840 h 602728"/>
              <a:gd name="connsiteX0" fmla="*/ 0 w 2957689"/>
              <a:gd name="connsiteY0" fmla="*/ 557573 h 597980"/>
              <a:gd name="connsiteX1" fmla="*/ 699911 w 2957689"/>
              <a:gd name="connsiteY1" fmla="*/ 557573 h 597980"/>
              <a:gd name="connsiteX2" fmla="*/ 1027289 w 2957689"/>
              <a:gd name="connsiteY2" fmla="*/ 15706 h 597980"/>
              <a:gd name="connsiteX3" fmla="*/ 1215083 w 2957689"/>
              <a:gd name="connsiteY3" fmla="*/ 463336 h 597980"/>
              <a:gd name="connsiteX4" fmla="*/ 1578270 w 2957689"/>
              <a:gd name="connsiteY4" fmla="*/ 501129 h 597980"/>
              <a:gd name="connsiteX5" fmla="*/ 2957689 w 2957689"/>
              <a:gd name="connsiteY5" fmla="*/ 489840 h 597980"/>
              <a:gd name="connsiteX0" fmla="*/ 0 w 2957689"/>
              <a:gd name="connsiteY0" fmla="*/ 557573 h 597980"/>
              <a:gd name="connsiteX1" fmla="*/ 699911 w 2957689"/>
              <a:gd name="connsiteY1" fmla="*/ 557573 h 597980"/>
              <a:gd name="connsiteX2" fmla="*/ 1027289 w 2957689"/>
              <a:gd name="connsiteY2" fmla="*/ 15706 h 597980"/>
              <a:gd name="connsiteX3" fmla="*/ 1215083 w 2957689"/>
              <a:gd name="connsiteY3" fmla="*/ 463336 h 597980"/>
              <a:gd name="connsiteX4" fmla="*/ 1578270 w 2957689"/>
              <a:gd name="connsiteY4" fmla="*/ 501129 h 597980"/>
              <a:gd name="connsiteX5" fmla="*/ 2957689 w 2957689"/>
              <a:gd name="connsiteY5" fmla="*/ 489840 h 597980"/>
              <a:gd name="connsiteX0" fmla="*/ 0 w 2957689"/>
              <a:gd name="connsiteY0" fmla="*/ 557573 h 597980"/>
              <a:gd name="connsiteX1" fmla="*/ 699911 w 2957689"/>
              <a:gd name="connsiteY1" fmla="*/ 557573 h 597980"/>
              <a:gd name="connsiteX2" fmla="*/ 1027289 w 2957689"/>
              <a:gd name="connsiteY2" fmla="*/ 15706 h 597980"/>
              <a:gd name="connsiteX3" fmla="*/ 1215083 w 2957689"/>
              <a:gd name="connsiteY3" fmla="*/ 463336 h 597980"/>
              <a:gd name="connsiteX4" fmla="*/ 1578270 w 2957689"/>
              <a:gd name="connsiteY4" fmla="*/ 501129 h 597980"/>
              <a:gd name="connsiteX5" fmla="*/ 2957689 w 2957689"/>
              <a:gd name="connsiteY5" fmla="*/ 489840 h 597980"/>
              <a:gd name="connsiteX0" fmla="*/ 0 w 2957689"/>
              <a:gd name="connsiteY0" fmla="*/ 557573 h 597980"/>
              <a:gd name="connsiteX1" fmla="*/ 699911 w 2957689"/>
              <a:gd name="connsiteY1" fmla="*/ 557573 h 597980"/>
              <a:gd name="connsiteX2" fmla="*/ 1027289 w 2957689"/>
              <a:gd name="connsiteY2" fmla="*/ 15706 h 597980"/>
              <a:gd name="connsiteX3" fmla="*/ 1215083 w 2957689"/>
              <a:gd name="connsiteY3" fmla="*/ 463336 h 597980"/>
              <a:gd name="connsiteX4" fmla="*/ 1578270 w 2957689"/>
              <a:gd name="connsiteY4" fmla="*/ 501129 h 597980"/>
              <a:gd name="connsiteX5" fmla="*/ 2957689 w 2957689"/>
              <a:gd name="connsiteY5" fmla="*/ 489840 h 597980"/>
              <a:gd name="connsiteX0" fmla="*/ 0 w 2957689"/>
              <a:gd name="connsiteY0" fmla="*/ 549966 h 598559"/>
              <a:gd name="connsiteX1" fmla="*/ 699911 w 2957689"/>
              <a:gd name="connsiteY1" fmla="*/ 549966 h 598559"/>
              <a:gd name="connsiteX2" fmla="*/ 1027289 w 2957689"/>
              <a:gd name="connsiteY2" fmla="*/ 8099 h 598559"/>
              <a:gd name="connsiteX3" fmla="*/ 1215083 w 2957689"/>
              <a:gd name="connsiteY3" fmla="*/ 598559 h 598559"/>
              <a:gd name="connsiteX4" fmla="*/ 1578270 w 2957689"/>
              <a:gd name="connsiteY4" fmla="*/ 493522 h 598559"/>
              <a:gd name="connsiteX5" fmla="*/ 2957689 w 2957689"/>
              <a:gd name="connsiteY5" fmla="*/ 482233 h 598559"/>
              <a:gd name="connsiteX0" fmla="*/ 0 w 2957689"/>
              <a:gd name="connsiteY0" fmla="*/ 549966 h 598559"/>
              <a:gd name="connsiteX1" fmla="*/ 699911 w 2957689"/>
              <a:gd name="connsiteY1" fmla="*/ 549966 h 598559"/>
              <a:gd name="connsiteX2" fmla="*/ 1027289 w 2957689"/>
              <a:gd name="connsiteY2" fmla="*/ 8099 h 598559"/>
              <a:gd name="connsiteX3" fmla="*/ 1215083 w 2957689"/>
              <a:gd name="connsiteY3" fmla="*/ 598559 h 598559"/>
              <a:gd name="connsiteX4" fmla="*/ 1578270 w 2957689"/>
              <a:gd name="connsiteY4" fmla="*/ 493522 h 598559"/>
              <a:gd name="connsiteX5" fmla="*/ 2957689 w 2957689"/>
              <a:gd name="connsiteY5" fmla="*/ 482233 h 598559"/>
              <a:gd name="connsiteX0" fmla="*/ 0 w 2957689"/>
              <a:gd name="connsiteY0" fmla="*/ 549966 h 696396"/>
              <a:gd name="connsiteX1" fmla="*/ 699911 w 2957689"/>
              <a:gd name="connsiteY1" fmla="*/ 549966 h 696396"/>
              <a:gd name="connsiteX2" fmla="*/ 1027289 w 2957689"/>
              <a:gd name="connsiteY2" fmla="*/ 8099 h 696396"/>
              <a:gd name="connsiteX3" fmla="*/ 1215083 w 2957689"/>
              <a:gd name="connsiteY3" fmla="*/ 598559 h 696396"/>
              <a:gd name="connsiteX4" fmla="*/ 1230489 w 2957689"/>
              <a:gd name="connsiteY4" fmla="*/ 595121 h 696396"/>
              <a:gd name="connsiteX5" fmla="*/ 1578270 w 2957689"/>
              <a:gd name="connsiteY5" fmla="*/ 493522 h 696396"/>
              <a:gd name="connsiteX6" fmla="*/ 2957689 w 2957689"/>
              <a:gd name="connsiteY6" fmla="*/ 482233 h 696396"/>
              <a:gd name="connsiteX0" fmla="*/ 0 w 2957689"/>
              <a:gd name="connsiteY0" fmla="*/ 549966 h 696396"/>
              <a:gd name="connsiteX1" fmla="*/ 699911 w 2957689"/>
              <a:gd name="connsiteY1" fmla="*/ 549966 h 696396"/>
              <a:gd name="connsiteX2" fmla="*/ 1027289 w 2957689"/>
              <a:gd name="connsiteY2" fmla="*/ 8099 h 696396"/>
              <a:gd name="connsiteX3" fmla="*/ 1215083 w 2957689"/>
              <a:gd name="connsiteY3" fmla="*/ 598559 h 696396"/>
              <a:gd name="connsiteX4" fmla="*/ 1230489 w 2957689"/>
              <a:gd name="connsiteY4" fmla="*/ 595121 h 696396"/>
              <a:gd name="connsiteX5" fmla="*/ 1578270 w 2957689"/>
              <a:gd name="connsiteY5" fmla="*/ 493522 h 696396"/>
              <a:gd name="connsiteX6" fmla="*/ 2957689 w 2957689"/>
              <a:gd name="connsiteY6" fmla="*/ 482233 h 696396"/>
              <a:gd name="connsiteX0" fmla="*/ 0 w 2957689"/>
              <a:gd name="connsiteY0" fmla="*/ 549966 h 696396"/>
              <a:gd name="connsiteX1" fmla="*/ 699911 w 2957689"/>
              <a:gd name="connsiteY1" fmla="*/ 549966 h 696396"/>
              <a:gd name="connsiteX2" fmla="*/ 1027289 w 2957689"/>
              <a:gd name="connsiteY2" fmla="*/ 8099 h 696396"/>
              <a:gd name="connsiteX3" fmla="*/ 1215083 w 2957689"/>
              <a:gd name="connsiteY3" fmla="*/ 598559 h 696396"/>
              <a:gd name="connsiteX4" fmla="*/ 1230489 w 2957689"/>
              <a:gd name="connsiteY4" fmla="*/ 595121 h 696396"/>
              <a:gd name="connsiteX5" fmla="*/ 1578270 w 2957689"/>
              <a:gd name="connsiteY5" fmla="*/ 493522 h 696396"/>
              <a:gd name="connsiteX6" fmla="*/ 2957689 w 2957689"/>
              <a:gd name="connsiteY6" fmla="*/ 482233 h 696396"/>
              <a:gd name="connsiteX0" fmla="*/ 0 w 2957689"/>
              <a:gd name="connsiteY0" fmla="*/ 615301 h 676133"/>
              <a:gd name="connsiteX1" fmla="*/ 699911 w 2957689"/>
              <a:gd name="connsiteY1" fmla="*/ 615301 h 676133"/>
              <a:gd name="connsiteX2" fmla="*/ 1027289 w 2957689"/>
              <a:gd name="connsiteY2" fmla="*/ 73434 h 676133"/>
              <a:gd name="connsiteX3" fmla="*/ 1215083 w 2957689"/>
              <a:gd name="connsiteY3" fmla="*/ 663894 h 676133"/>
              <a:gd name="connsiteX4" fmla="*/ 1457442 w 2957689"/>
              <a:gd name="connsiteY4" fmla="*/ 0 h 676133"/>
              <a:gd name="connsiteX5" fmla="*/ 1578270 w 2957689"/>
              <a:gd name="connsiteY5" fmla="*/ 558857 h 676133"/>
              <a:gd name="connsiteX6" fmla="*/ 2957689 w 2957689"/>
              <a:gd name="connsiteY6" fmla="*/ 547568 h 676133"/>
              <a:gd name="connsiteX0" fmla="*/ 0 w 2957689"/>
              <a:gd name="connsiteY0" fmla="*/ 696205 h 736612"/>
              <a:gd name="connsiteX1" fmla="*/ 699911 w 2957689"/>
              <a:gd name="connsiteY1" fmla="*/ 696205 h 736612"/>
              <a:gd name="connsiteX2" fmla="*/ 1027289 w 2957689"/>
              <a:gd name="connsiteY2" fmla="*/ 154338 h 736612"/>
              <a:gd name="connsiteX3" fmla="*/ 1457442 w 2957689"/>
              <a:gd name="connsiteY3" fmla="*/ 80904 h 736612"/>
              <a:gd name="connsiteX4" fmla="*/ 1578270 w 2957689"/>
              <a:gd name="connsiteY4" fmla="*/ 639761 h 736612"/>
              <a:gd name="connsiteX5" fmla="*/ 2957689 w 2957689"/>
              <a:gd name="connsiteY5" fmla="*/ 628472 h 736612"/>
              <a:gd name="connsiteX0" fmla="*/ 0 w 2957689"/>
              <a:gd name="connsiteY0" fmla="*/ 548319 h 667934"/>
              <a:gd name="connsiteX1" fmla="*/ 699911 w 2957689"/>
              <a:gd name="connsiteY1" fmla="*/ 548319 h 667934"/>
              <a:gd name="connsiteX2" fmla="*/ 1027289 w 2957689"/>
              <a:gd name="connsiteY2" fmla="*/ 6452 h 667934"/>
              <a:gd name="connsiteX3" fmla="*/ 1282752 w 2957689"/>
              <a:gd name="connsiteY3" fmla="*/ 587030 h 667934"/>
              <a:gd name="connsiteX4" fmla="*/ 1578270 w 2957689"/>
              <a:gd name="connsiteY4" fmla="*/ 491875 h 667934"/>
              <a:gd name="connsiteX5" fmla="*/ 2957689 w 2957689"/>
              <a:gd name="connsiteY5" fmla="*/ 480586 h 667934"/>
              <a:gd name="connsiteX0" fmla="*/ 0 w 2957689"/>
              <a:gd name="connsiteY0" fmla="*/ 548319 h 667934"/>
              <a:gd name="connsiteX1" fmla="*/ 699911 w 2957689"/>
              <a:gd name="connsiteY1" fmla="*/ 548319 h 667934"/>
              <a:gd name="connsiteX2" fmla="*/ 1027289 w 2957689"/>
              <a:gd name="connsiteY2" fmla="*/ 6452 h 667934"/>
              <a:gd name="connsiteX3" fmla="*/ 1282752 w 2957689"/>
              <a:gd name="connsiteY3" fmla="*/ 587030 h 667934"/>
              <a:gd name="connsiteX4" fmla="*/ 1578270 w 2957689"/>
              <a:gd name="connsiteY4" fmla="*/ 491875 h 667934"/>
              <a:gd name="connsiteX5" fmla="*/ 2957689 w 2957689"/>
              <a:gd name="connsiteY5" fmla="*/ 480586 h 667934"/>
              <a:gd name="connsiteX0" fmla="*/ 0 w 2957689"/>
              <a:gd name="connsiteY0" fmla="*/ 548319 h 667934"/>
              <a:gd name="connsiteX1" fmla="*/ 699911 w 2957689"/>
              <a:gd name="connsiteY1" fmla="*/ 548319 h 667934"/>
              <a:gd name="connsiteX2" fmla="*/ 1027289 w 2957689"/>
              <a:gd name="connsiteY2" fmla="*/ 6452 h 667934"/>
              <a:gd name="connsiteX3" fmla="*/ 1282752 w 2957689"/>
              <a:gd name="connsiteY3" fmla="*/ 587030 h 667934"/>
              <a:gd name="connsiteX4" fmla="*/ 1578270 w 2957689"/>
              <a:gd name="connsiteY4" fmla="*/ 491875 h 667934"/>
              <a:gd name="connsiteX5" fmla="*/ 2957689 w 2957689"/>
              <a:gd name="connsiteY5" fmla="*/ 480586 h 667934"/>
              <a:gd name="connsiteX0" fmla="*/ 0 w 2957689"/>
              <a:gd name="connsiteY0" fmla="*/ 548319 h 602151"/>
              <a:gd name="connsiteX1" fmla="*/ 699911 w 2957689"/>
              <a:gd name="connsiteY1" fmla="*/ 548319 h 602151"/>
              <a:gd name="connsiteX2" fmla="*/ 1027289 w 2957689"/>
              <a:gd name="connsiteY2" fmla="*/ 6452 h 602151"/>
              <a:gd name="connsiteX3" fmla="*/ 1282752 w 2957689"/>
              <a:gd name="connsiteY3" fmla="*/ 587030 h 602151"/>
              <a:gd name="connsiteX4" fmla="*/ 1578270 w 2957689"/>
              <a:gd name="connsiteY4" fmla="*/ 491875 h 602151"/>
              <a:gd name="connsiteX5" fmla="*/ 2957689 w 2957689"/>
              <a:gd name="connsiteY5" fmla="*/ 480586 h 602151"/>
              <a:gd name="connsiteX0" fmla="*/ 0 w 2957689"/>
              <a:gd name="connsiteY0" fmla="*/ 548319 h 588726"/>
              <a:gd name="connsiteX1" fmla="*/ 699911 w 2957689"/>
              <a:gd name="connsiteY1" fmla="*/ 548319 h 588726"/>
              <a:gd name="connsiteX2" fmla="*/ 1027289 w 2957689"/>
              <a:gd name="connsiteY2" fmla="*/ 6452 h 588726"/>
              <a:gd name="connsiteX3" fmla="*/ 1282752 w 2957689"/>
              <a:gd name="connsiteY3" fmla="*/ 587030 h 588726"/>
              <a:gd name="connsiteX4" fmla="*/ 1578270 w 2957689"/>
              <a:gd name="connsiteY4" fmla="*/ 491875 h 588726"/>
              <a:gd name="connsiteX5" fmla="*/ 2957689 w 2957689"/>
              <a:gd name="connsiteY5" fmla="*/ 480586 h 588726"/>
              <a:gd name="connsiteX0" fmla="*/ 0 w 2957689"/>
              <a:gd name="connsiteY0" fmla="*/ 548319 h 588726"/>
              <a:gd name="connsiteX1" fmla="*/ 699911 w 2957689"/>
              <a:gd name="connsiteY1" fmla="*/ 548319 h 588726"/>
              <a:gd name="connsiteX2" fmla="*/ 1027289 w 2957689"/>
              <a:gd name="connsiteY2" fmla="*/ 6452 h 588726"/>
              <a:gd name="connsiteX3" fmla="*/ 1282752 w 2957689"/>
              <a:gd name="connsiteY3" fmla="*/ 587030 h 588726"/>
              <a:gd name="connsiteX4" fmla="*/ 1578270 w 2957689"/>
              <a:gd name="connsiteY4" fmla="*/ 491875 h 588726"/>
              <a:gd name="connsiteX5" fmla="*/ 2062988 w 2957689"/>
              <a:gd name="connsiteY5" fmla="*/ 490855 h 588726"/>
              <a:gd name="connsiteX6" fmla="*/ 2957689 w 2957689"/>
              <a:gd name="connsiteY6" fmla="*/ 480586 h 588726"/>
              <a:gd name="connsiteX0" fmla="*/ 0 w 2957689"/>
              <a:gd name="connsiteY0" fmla="*/ 548319 h 588726"/>
              <a:gd name="connsiteX1" fmla="*/ 699911 w 2957689"/>
              <a:gd name="connsiteY1" fmla="*/ 548319 h 588726"/>
              <a:gd name="connsiteX2" fmla="*/ 1027289 w 2957689"/>
              <a:gd name="connsiteY2" fmla="*/ 6452 h 588726"/>
              <a:gd name="connsiteX3" fmla="*/ 1282752 w 2957689"/>
              <a:gd name="connsiteY3" fmla="*/ 587030 h 588726"/>
              <a:gd name="connsiteX4" fmla="*/ 1578270 w 2957689"/>
              <a:gd name="connsiteY4" fmla="*/ 491875 h 588726"/>
              <a:gd name="connsiteX5" fmla="*/ 2957689 w 2957689"/>
              <a:gd name="connsiteY5" fmla="*/ 480586 h 588726"/>
              <a:gd name="connsiteX0" fmla="*/ 0 w 2957689"/>
              <a:gd name="connsiteY0" fmla="*/ 548319 h 666052"/>
              <a:gd name="connsiteX1" fmla="*/ 699911 w 2957689"/>
              <a:gd name="connsiteY1" fmla="*/ 548319 h 666052"/>
              <a:gd name="connsiteX2" fmla="*/ 1027289 w 2957689"/>
              <a:gd name="connsiteY2" fmla="*/ 6452 h 666052"/>
              <a:gd name="connsiteX3" fmla="*/ 1282752 w 2957689"/>
              <a:gd name="connsiteY3" fmla="*/ 587030 h 666052"/>
              <a:gd name="connsiteX4" fmla="*/ 2957689 w 2957689"/>
              <a:gd name="connsiteY4" fmla="*/ 480586 h 666052"/>
              <a:gd name="connsiteX0" fmla="*/ 0 w 2957689"/>
              <a:gd name="connsiteY0" fmla="*/ 548319 h 666052"/>
              <a:gd name="connsiteX1" fmla="*/ 699911 w 2957689"/>
              <a:gd name="connsiteY1" fmla="*/ 548319 h 666052"/>
              <a:gd name="connsiteX2" fmla="*/ 1027289 w 2957689"/>
              <a:gd name="connsiteY2" fmla="*/ 6452 h 666052"/>
              <a:gd name="connsiteX3" fmla="*/ 1282752 w 2957689"/>
              <a:gd name="connsiteY3" fmla="*/ 587030 h 666052"/>
              <a:gd name="connsiteX4" fmla="*/ 2957689 w 2957689"/>
              <a:gd name="connsiteY4" fmla="*/ 480586 h 666052"/>
              <a:gd name="connsiteX0" fmla="*/ 0 w 2957689"/>
              <a:gd name="connsiteY0" fmla="*/ 548319 h 666052"/>
              <a:gd name="connsiteX1" fmla="*/ 699911 w 2957689"/>
              <a:gd name="connsiteY1" fmla="*/ 548319 h 666052"/>
              <a:gd name="connsiteX2" fmla="*/ 1027289 w 2957689"/>
              <a:gd name="connsiteY2" fmla="*/ 6452 h 666052"/>
              <a:gd name="connsiteX3" fmla="*/ 1282752 w 2957689"/>
              <a:gd name="connsiteY3" fmla="*/ 587030 h 666052"/>
              <a:gd name="connsiteX4" fmla="*/ 2957689 w 2957689"/>
              <a:gd name="connsiteY4" fmla="*/ 480586 h 666052"/>
              <a:gd name="connsiteX0" fmla="*/ 0 w 2957689"/>
              <a:gd name="connsiteY0" fmla="*/ 548319 h 666052"/>
              <a:gd name="connsiteX1" fmla="*/ 699911 w 2957689"/>
              <a:gd name="connsiteY1" fmla="*/ 548319 h 666052"/>
              <a:gd name="connsiteX2" fmla="*/ 1027289 w 2957689"/>
              <a:gd name="connsiteY2" fmla="*/ 6452 h 666052"/>
              <a:gd name="connsiteX3" fmla="*/ 1282752 w 2957689"/>
              <a:gd name="connsiteY3" fmla="*/ 587030 h 666052"/>
              <a:gd name="connsiteX4" fmla="*/ 2957689 w 2957689"/>
              <a:gd name="connsiteY4" fmla="*/ 480586 h 666052"/>
              <a:gd name="connsiteX0" fmla="*/ 0 w 2957689"/>
              <a:gd name="connsiteY0" fmla="*/ 548319 h 666052"/>
              <a:gd name="connsiteX1" fmla="*/ 699911 w 2957689"/>
              <a:gd name="connsiteY1" fmla="*/ 548319 h 666052"/>
              <a:gd name="connsiteX2" fmla="*/ 1027289 w 2957689"/>
              <a:gd name="connsiteY2" fmla="*/ 6452 h 666052"/>
              <a:gd name="connsiteX3" fmla="*/ 1282752 w 2957689"/>
              <a:gd name="connsiteY3" fmla="*/ 587030 h 666052"/>
              <a:gd name="connsiteX4" fmla="*/ 2957689 w 2957689"/>
              <a:gd name="connsiteY4" fmla="*/ 623416 h 666052"/>
              <a:gd name="connsiteX0" fmla="*/ 0 w 2957689"/>
              <a:gd name="connsiteY0" fmla="*/ 960932 h 1078665"/>
              <a:gd name="connsiteX1" fmla="*/ 699911 w 2957689"/>
              <a:gd name="connsiteY1" fmla="*/ 960932 h 1078665"/>
              <a:gd name="connsiteX2" fmla="*/ 1027289 w 2957689"/>
              <a:gd name="connsiteY2" fmla="*/ 419065 h 1078665"/>
              <a:gd name="connsiteX3" fmla="*/ 1282752 w 2957689"/>
              <a:gd name="connsiteY3" fmla="*/ 999643 h 1078665"/>
              <a:gd name="connsiteX4" fmla="*/ 2957689 w 2957689"/>
              <a:gd name="connsiteY4" fmla="*/ 10443 h 1078665"/>
              <a:gd name="connsiteX0" fmla="*/ 0 w 2957689"/>
              <a:gd name="connsiteY0" fmla="*/ 548319 h 666052"/>
              <a:gd name="connsiteX1" fmla="*/ 699911 w 2957689"/>
              <a:gd name="connsiteY1" fmla="*/ 548319 h 666052"/>
              <a:gd name="connsiteX2" fmla="*/ 1027289 w 2957689"/>
              <a:gd name="connsiteY2" fmla="*/ 6452 h 666052"/>
              <a:gd name="connsiteX3" fmla="*/ 1282752 w 2957689"/>
              <a:gd name="connsiteY3" fmla="*/ 587030 h 666052"/>
              <a:gd name="connsiteX4" fmla="*/ 2957689 w 2957689"/>
              <a:gd name="connsiteY4" fmla="*/ 580459 h 666052"/>
              <a:gd name="connsiteX0" fmla="*/ 0 w 2957689"/>
              <a:gd name="connsiteY0" fmla="*/ 739162 h 779569"/>
              <a:gd name="connsiteX1" fmla="*/ 699911 w 2957689"/>
              <a:gd name="connsiteY1" fmla="*/ 739162 h 779569"/>
              <a:gd name="connsiteX2" fmla="*/ 1027289 w 2957689"/>
              <a:gd name="connsiteY2" fmla="*/ 197295 h 779569"/>
              <a:gd name="connsiteX3" fmla="*/ 1282752 w 2957689"/>
              <a:gd name="connsiteY3" fmla="*/ 80904 h 779569"/>
              <a:gd name="connsiteX4" fmla="*/ 2957689 w 2957689"/>
              <a:gd name="connsiteY4" fmla="*/ 771302 h 779569"/>
              <a:gd name="connsiteX0" fmla="*/ 0 w 2957689"/>
              <a:gd name="connsiteY0" fmla="*/ 542575 h 617351"/>
              <a:gd name="connsiteX1" fmla="*/ 699911 w 2957689"/>
              <a:gd name="connsiteY1" fmla="*/ 542575 h 617351"/>
              <a:gd name="connsiteX2" fmla="*/ 1027289 w 2957689"/>
              <a:gd name="connsiteY2" fmla="*/ 708 h 617351"/>
              <a:gd name="connsiteX3" fmla="*/ 1282752 w 2957689"/>
              <a:gd name="connsiteY3" fmla="*/ 538329 h 617351"/>
              <a:gd name="connsiteX4" fmla="*/ 2957689 w 2957689"/>
              <a:gd name="connsiteY4" fmla="*/ 574715 h 617351"/>
              <a:gd name="connsiteX0" fmla="*/ 0 w 2957689"/>
              <a:gd name="connsiteY0" fmla="*/ 542575 h 582982"/>
              <a:gd name="connsiteX1" fmla="*/ 699911 w 2957689"/>
              <a:gd name="connsiteY1" fmla="*/ 542575 h 582982"/>
              <a:gd name="connsiteX2" fmla="*/ 1027289 w 2957689"/>
              <a:gd name="connsiteY2" fmla="*/ 708 h 582982"/>
              <a:gd name="connsiteX3" fmla="*/ 1282752 w 2957689"/>
              <a:gd name="connsiteY3" fmla="*/ 538329 h 582982"/>
              <a:gd name="connsiteX4" fmla="*/ 2957689 w 2957689"/>
              <a:gd name="connsiteY4" fmla="*/ 574715 h 582982"/>
              <a:gd name="connsiteX0" fmla="*/ 0 w 2957689"/>
              <a:gd name="connsiteY0" fmla="*/ 542575 h 582982"/>
              <a:gd name="connsiteX1" fmla="*/ 699911 w 2957689"/>
              <a:gd name="connsiteY1" fmla="*/ 542575 h 582982"/>
              <a:gd name="connsiteX2" fmla="*/ 1027289 w 2957689"/>
              <a:gd name="connsiteY2" fmla="*/ 708 h 582982"/>
              <a:gd name="connsiteX3" fmla="*/ 1282752 w 2957689"/>
              <a:gd name="connsiteY3" fmla="*/ 538329 h 582982"/>
              <a:gd name="connsiteX4" fmla="*/ 2957689 w 2957689"/>
              <a:gd name="connsiteY4" fmla="*/ 574715 h 582982"/>
              <a:gd name="connsiteX0" fmla="*/ 0 w 2957689"/>
              <a:gd name="connsiteY0" fmla="*/ 542575 h 582982"/>
              <a:gd name="connsiteX1" fmla="*/ 699911 w 2957689"/>
              <a:gd name="connsiteY1" fmla="*/ 542575 h 582982"/>
              <a:gd name="connsiteX2" fmla="*/ 1027289 w 2957689"/>
              <a:gd name="connsiteY2" fmla="*/ 708 h 582982"/>
              <a:gd name="connsiteX3" fmla="*/ 1282752 w 2957689"/>
              <a:gd name="connsiteY3" fmla="*/ 538329 h 582982"/>
              <a:gd name="connsiteX4" fmla="*/ 2957689 w 2957689"/>
              <a:gd name="connsiteY4" fmla="*/ 206363 h 582982"/>
              <a:gd name="connsiteX0" fmla="*/ 0 w 2957689"/>
              <a:gd name="connsiteY0" fmla="*/ 542575 h 582982"/>
              <a:gd name="connsiteX1" fmla="*/ 699911 w 2957689"/>
              <a:gd name="connsiteY1" fmla="*/ 542575 h 582982"/>
              <a:gd name="connsiteX2" fmla="*/ 1027289 w 2957689"/>
              <a:gd name="connsiteY2" fmla="*/ 708 h 582982"/>
              <a:gd name="connsiteX3" fmla="*/ 1282752 w 2957689"/>
              <a:gd name="connsiteY3" fmla="*/ 538329 h 582982"/>
              <a:gd name="connsiteX4" fmla="*/ 2957689 w 2957689"/>
              <a:gd name="connsiteY4" fmla="*/ 531758 h 582982"/>
              <a:gd name="connsiteX0" fmla="*/ 0 w 2957689"/>
              <a:gd name="connsiteY0" fmla="*/ 542575 h 582982"/>
              <a:gd name="connsiteX1" fmla="*/ 699911 w 2957689"/>
              <a:gd name="connsiteY1" fmla="*/ 542575 h 582982"/>
              <a:gd name="connsiteX2" fmla="*/ 1027289 w 2957689"/>
              <a:gd name="connsiteY2" fmla="*/ 708 h 582982"/>
              <a:gd name="connsiteX3" fmla="*/ 1282752 w 2957689"/>
              <a:gd name="connsiteY3" fmla="*/ 538329 h 582982"/>
              <a:gd name="connsiteX4" fmla="*/ 2957689 w 2957689"/>
              <a:gd name="connsiteY4" fmla="*/ 531758 h 582982"/>
              <a:gd name="connsiteX0" fmla="*/ 0 w 2957689"/>
              <a:gd name="connsiteY0" fmla="*/ 542575 h 582982"/>
              <a:gd name="connsiteX1" fmla="*/ 699911 w 2957689"/>
              <a:gd name="connsiteY1" fmla="*/ 542575 h 582982"/>
              <a:gd name="connsiteX2" fmla="*/ 1027289 w 2957689"/>
              <a:gd name="connsiteY2" fmla="*/ 708 h 582982"/>
              <a:gd name="connsiteX3" fmla="*/ 2524841 w 2957689"/>
              <a:gd name="connsiteY3" fmla="*/ 538329 h 582982"/>
              <a:gd name="connsiteX4" fmla="*/ 2957689 w 2957689"/>
              <a:gd name="connsiteY4" fmla="*/ 531758 h 582982"/>
              <a:gd name="connsiteX0" fmla="*/ 0 w 2957689"/>
              <a:gd name="connsiteY0" fmla="*/ 542575 h 582982"/>
              <a:gd name="connsiteX1" fmla="*/ 699911 w 2957689"/>
              <a:gd name="connsiteY1" fmla="*/ 542575 h 582982"/>
              <a:gd name="connsiteX2" fmla="*/ 2139370 w 2957689"/>
              <a:gd name="connsiteY2" fmla="*/ 708 h 582982"/>
              <a:gd name="connsiteX3" fmla="*/ 2524841 w 2957689"/>
              <a:gd name="connsiteY3" fmla="*/ 538329 h 582982"/>
              <a:gd name="connsiteX4" fmla="*/ 2957689 w 2957689"/>
              <a:gd name="connsiteY4" fmla="*/ 531758 h 582982"/>
              <a:gd name="connsiteX0" fmla="*/ 0 w 2957689"/>
              <a:gd name="connsiteY0" fmla="*/ 542575 h 582982"/>
              <a:gd name="connsiteX1" fmla="*/ 1974502 w 2957689"/>
              <a:gd name="connsiteY1" fmla="*/ 542575 h 582982"/>
              <a:gd name="connsiteX2" fmla="*/ 2139370 w 2957689"/>
              <a:gd name="connsiteY2" fmla="*/ 708 h 582982"/>
              <a:gd name="connsiteX3" fmla="*/ 2524841 w 2957689"/>
              <a:gd name="connsiteY3" fmla="*/ 538329 h 582982"/>
              <a:gd name="connsiteX4" fmla="*/ 2957689 w 2957689"/>
              <a:gd name="connsiteY4" fmla="*/ 531758 h 582982"/>
              <a:gd name="connsiteX0" fmla="*/ 0 w 2957689"/>
              <a:gd name="connsiteY0" fmla="*/ 542575 h 582982"/>
              <a:gd name="connsiteX1" fmla="*/ 1974502 w 2957689"/>
              <a:gd name="connsiteY1" fmla="*/ 542575 h 582982"/>
              <a:gd name="connsiteX2" fmla="*/ 2276388 w 2957689"/>
              <a:gd name="connsiteY2" fmla="*/ 708 h 582982"/>
              <a:gd name="connsiteX3" fmla="*/ 2524841 w 2957689"/>
              <a:gd name="connsiteY3" fmla="*/ 538329 h 582982"/>
              <a:gd name="connsiteX4" fmla="*/ 2957689 w 2957689"/>
              <a:gd name="connsiteY4" fmla="*/ 531758 h 582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7689" h="582982">
                <a:moveTo>
                  <a:pt x="0" y="542575"/>
                </a:moveTo>
                <a:lnTo>
                  <a:pt x="1974502" y="542575"/>
                </a:lnTo>
                <a:cubicBezTo>
                  <a:pt x="2156302" y="582982"/>
                  <a:pt x="2184665" y="1416"/>
                  <a:pt x="2276388" y="708"/>
                </a:cubicBezTo>
                <a:cubicBezTo>
                  <a:pt x="2368111" y="0"/>
                  <a:pt x="2433011" y="457425"/>
                  <a:pt x="2524841" y="538329"/>
                </a:cubicBezTo>
                <a:lnTo>
                  <a:pt x="2957689" y="531758"/>
                </a:lnTo>
              </a:path>
            </a:pathLst>
          </a:custGeom>
          <a:ln w="25400">
            <a:solidFill>
              <a:srgbClr val="FF0000"/>
            </a:solidFill>
          </a:ln>
          <a:scene3d>
            <a:camera prst="orthographicFront">
              <a:rot lat="0" lon="0" rev="16200000"/>
            </a:camera>
            <a:lightRig rig="threePt" dir="t"/>
          </a:scene3d>
        </p:spPr>
        <p:style>
          <a:lnRef idx="1">
            <a:schemeClr val="accent1"/>
          </a:lnRef>
          <a:fillRef idx="0">
            <a:schemeClr val="accent1"/>
          </a:fillRef>
          <a:effectRef idx="0">
            <a:schemeClr val="accent1"/>
          </a:effectRef>
          <a:fontRef idx="minor">
            <a:schemeClr val="tx1"/>
          </a:fontRef>
        </p:style>
        <p:txBody>
          <a:bodyPr anchor="ctr"/>
          <a:lstStyle/>
          <a:p>
            <a:pPr algn="ctr" eaLnBrk="0" hangingPunct="0">
              <a:defRPr/>
            </a:pPr>
            <a:endParaRPr lang="de-CH"/>
          </a:p>
        </p:txBody>
      </p:sp>
      <p:sp>
        <p:nvSpPr>
          <p:cNvPr id="34" name="Freeform 33"/>
          <p:cNvSpPr/>
          <p:nvPr/>
        </p:nvSpPr>
        <p:spPr>
          <a:xfrm>
            <a:off x="3506775" y="3711575"/>
            <a:ext cx="3322683" cy="582982"/>
          </a:xfrm>
          <a:custGeom>
            <a:avLst/>
            <a:gdLst>
              <a:gd name="connsiteX0" fmla="*/ 0 w 2957689"/>
              <a:gd name="connsiteY0" fmla="*/ 551274 h 641585"/>
              <a:gd name="connsiteX1" fmla="*/ 699911 w 2957689"/>
              <a:gd name="connsiteY1" fmla="*/ 551274 h 641585"/>
              <a:gd name="connsiteX2" fmla="*/ 1027289 w 2957689"/>
              <a:gd name="connsiteY2" fmla="*/ 9407 h 641585"/>
              <a:gd name="connsiteX3" fmla="*/ 1241778 w 2957689"/>
              <a:gd name="connsiteY3" fmla="*/ 494830 h 641585"/>
              <a:gd name="connsiteX4" fmla="*/ 2957689 w 2957689"/>
              <a:gd name="connsiteY4" fmla="*/ 483541 h 641585"/>
              <a:gd name="connsiteX0" fmla="*/ 0 w 2957689"/>
              <a:gd name="connsiteY0" fmla="*/ 551274 h 641585"/>
              <a:gd name="connsiteX1" fmla="*/ 699911 w 2957689"/>
              <a:gd name="connsiteY1" fmla="*/ 551274 h 641585"/>
              <a:gd name="connsiteX2" fmla="*/ 1027289 w 2957689"/>
              <a:gd name="connsiteY2" fmla="*/ 9407 h 641585"/>
              <a:gd name="connsiteX3" fmla="*/ 1241778 w 2957689"/>
              <a:gd name="connsiteY3" fmla="*/ 494830 h 641585"/>
              <a:gd name="connsiteX4" fmla="*/ 2957689 w 2957689"/>
              <a:gd name="connsiteY4" fmla="*/ 483541 h 641585"/>
              <a:gd name="connsiteX0" fmla="*/ 0 w 2957689"/>
              <a:gd name="connsiteY0" fmla="*/ 581378 h 671689"/>
              <a:gd name="connsiteX1" fmla="*/ 699911 w 2957689"/>
              <a:gd name="connsiteY1" fmla="*/ 581378 h 671689"/>
              <a:gd name="connsiteX2" fmla="*/ 1027289 w 2957689"/>
              <a:gd name="connsiteY2" fmla="*/ 39511 h 671689"/>
              <a:gd name="connsiteX3" fmla="*/ 1215083 w 2957689"/>
              <a:gd name="connsiteY3" fmla="*/ 344311 h 671689"/>
              <a:gd name="connsiteX4" fmla="*/ 1241778 w 2957689"/>
              <a:gd name="connsiteY4" fmla="*/ 524934 h 671689"/>
              <a:gd name="connsiteX5" fmla="*/ 2957689 w 2957689"/>
              <a:gd name="connsiteY5" fmla="*/ 513645 h 671689"/>
              <a:gd name="connsiteX0" fmla="*/ 0 w 2957689"/>
              <a:gd name="connsiteY0" fmla="*/ 581378 h 671689"/>
              <a:gd name="connsiteX1" fmla="*/ 699911 w 2957689"/>
              <a:gd name="connsiteY1" fmla="*/ 581378 h 671689"/>
              <a:gd name="connsiteX2" fmla="*/ 1027289 w 2957689"/>
              <a:gd name="connsiteY2" fmla="*/ 39511 h 671689"/>
              <a:gd name="connsiteX3" fmla="*/ 1215083 w 2957689"/>
              <a:gd name="connsiteY3" fmla="*/ 344311 h 671689"/>
              <a:gd name="connsiteX4" fmla="*/ 1578270 w 2957689"/>
              <a:gd name="connsiteY4" fmla="*/ 524934 h 671689"/>
              <a:gd name="connsiteX5" fmla="*/ 2957689 w 2957689"/>
              <a:gd name="connsiteY5" fmla="*/ 513645 h 671689"/>
              <a:gd name="connsiteX0" fmla="*/ 0 w 2957689"/>
              <a:gd name="connsiteY0" fmla="*/ 557573 h 647884"/>
              <a:gd name="connsiteX1" fmla="*/ 699911 w 2957689"/>
              <a:gd name="connsiteY1" fmla="*/ 557573 h 647884"/>
              <a:gd name="connsiteX2" fmla="*/ 1027289 w 2957689"/>
              <a:gd name="connsiteY2" fmla="*/ 15706 h 647884"/>
              <a:gd name="connsiteX3" fmla="*/ 1215083 w 2957689"/>
              <a:gd name="connsiteY3" fmla="*/ 463336 h 647884"/>
              <a:gd name="connsiteX4" fmla="*/ 1578270 w 2957689"/>
              <a:gd name="connsiteY4" fmla="*/ 501129 h 647884"/>
              <a:gd name="connsiteX5" fmla="*/ 2957689 w 2957689"/>
              <a:gd name="connsiteY5" fmla="*/ 489840 h 647884"/>
              <a:gd name="connsiteX0" fmla="*/ 0 w 2957689"/>
              <a:gd name="connsiteY0" fmla="*/ 557573 h 647884"/>
              <a:gd name="connsiteX1" fmla="*/ 699911 w 2957689"/>
              <a:gd name="connsiteY1" fmla="*/ 557573 h 647884"/>
              <a:gd name="connsiteX2" fmla="*/ 1027289 w 2957689"/>
              <a:gd name="connsiteY2" fmla="*/ 15706 h 647884"/>
              <a:gd name="connsiteX3" fmla="*/ 1215083 w 2957689"/>
              <a:gd name="connsiteY3" fmla="*/ 463336 h 647884"/>
              <a:gd name="connsiteX4" fmla="*/ 1578270 w 2957689"/>
              <a:gd name="connsiteY4" fmla="*/ 501129 h 647884"/>
              <a:gd name="connsiteX5" fmla="*/ 2957689 w 2957689"/>
              <a:gd name="connsiteY5" fmla="*/ 489840 h 647884"/>
              <a:gd name="connsiteX0" fmla="*/ 0 w 2957689"/>
              <a:gd name="connsiteY0" fmla="*/ 557573 h 647884"/>
              <a:gd name="connsiteX1" fmla="*/ 699911 w 2957689"/>
              <a:gd name="connsiteY1" fmla="*/ 557573 h 647884"/>
              <a:gd name="connsiteX2" fmla="*/ 1027289 w 2957689"/>
              <a:gd name="connsiteY2" fmla="*/ 15706 h 647884"/>
              <a:gd name="connsiteX3" fmla="*/ 1215083 w 2957689"/>
              <a:gd name="connsiteY3" fmla="*/ 463336 h 647884"/>
              <a:gd name="connsiteX4" fmla="*/ 1578270 w 2957689"/>
              <a:gd name="connsiteY4" fmla="*/ 501129 h 647884"/>
              <a:gd name="connsiteX5" fmla="*/ 2957689 w 2957689"/>
              <a:gd name="connsiteY5" fmla="*/ 489840 h 647884"/>
              <a:gd name="connsiteX0" fmla="*/ 0 w 2957689"/>
              <a:gd name="connsiteY0" fmla="*/ 557573 h 602728"/>
              <a:gd name="connsiteX1" fmla="*/ 699911 w 2957689"/>
              <a:gd name="connsiteY1" fmla="*/ 557573 h 602728"/>
              <a:gd name="connsiteX2" fmla="*/ 1027289 w 2957689"/>
              <a:gd name="connsiteY2" fmla="*/ 15706 h 602728"/>
              <a:gd name="connsiteX3" fmla="*/ 1215083 w 2957689"/>
              <a:gd name="connsiteY3" fmla="*/ 463336 h 602728"/>
              <a:gd name="connsiteX4" fmla="*/ 1578270 w 2957689"/>
              <a:gd name="connsiteY4" fmla="*/ 501129 h 602728"/>
              <a:gd name="connsiteX5" fmla="*/ 2957689 w 2957689"/>
              <a:gd name="connsiteY5" fmla="*/ 489840 h 602728"/>
              <a:gd name="connsiteX0" fmla="*/ 0 w 2957689"/>
              <a:gd name="connsiteY0" fmla="*/ 557573 h 597980"/>
              <a:gd name="connsiteX1" fmla="*/ 699911 w 2957689"/>
              <a:gd name="connsiteY1" fmla="*/ 557573 h 597980"/>
              <a:gd name="connsiteX2" fmla="*/ 1027289 w 2957689"/>
              <a:gd name="connsiteY2" fmla="*/ 15706 h 597980"/>
              <a:gd name="connsiteX3" fmla="*/ 1215083 w 2957689"/>
              <a:gd name="connsiteY3" fmla="*/ 463336 h 597980"/>
              <a:gd name="connsiteX4" fmla="*/ 1578270 w 2957689"/>
              <a:gd name="connsiteY4" fmla="*/ 501129 h 597980"/>
              <a:gd name="connsiteX5" fmla="*/ 2957689 w 2957689"/>
              <a:gd name="connsiteY5" fmla="*/ 489840 h 597980"/>
              <a:gd name="connsiteX0" fmla="*/ 0 w 2957689"/>
              <a:gd name="connsiteY0" fmla="*/ 557573 h 597980"/>
              <a:gd name="connsiteX1" fmla="*/ 699911 w 2957689"/>
              <a:gd name="connsiteY1" fmla="*/ 557573 h 597980"/>
              <a:gd name="connsiteX2" fmla="*/ 1027289 w 2957689"/>
              <a:gd name="connsiteY2" fmla="*/ 15706 h 597980"/>
              <a:gd name="connsiteX3" fmla="*/ 1215083 w 2957689"/>
              <a:gd name="connsiteY3" fmla="*/ 463336 h 597980"/>
              <a:gd name="connsiteX4" fmla="*/ 1578270 w 2957689"/>
              <a:gd name="connsiteY4" fmla="*/ 501129 h 597980"/>
              <a:gd name="connsiteX5" fmla="*/ 2957689 w 2957689"/>
              <a:gd name="connsiteY5" fmla="*/ 489840 h 597980"/>
              <a:gd name="connsiteX0" fmla="*/ 0 w 2957689"/>
              <a:gd name="connsiteY0" fmla="*/ 557573 h 597980"/>
              <a:gd name="connsiteX1" fmla="*/ 699911 w 2957689"/>
              <a:gd name="connsiteY1" fmla="*/ 557573 h 597980"/>
              <a:gd name="connsiteX2" fmla="*/ 1027289 w 2957689"/>
              <a:gd name="connsiteY2" fmla="*/ 15706 h 597980"/>
              <a:gd name="connsiteX3" fmla="*/ 1215083 w 2957689"/>
              <a:gd name="connsiteY3" fmla="*/ 463336 h 597980"/>
              <a:gd name="connsiteX4" fmla="*/ 1578270 w 2957689"/>
              <a:gd name="connsiteY4" fmla="*/ 501129 h 597980"/>
              <a:gd name="connsiteX5" fmla="*/ 2957689 w 2957689"/>
              <a:gd name="connsiteY5" fmla="*/ 489840 h 597980"/>
              <a:gd name="connsiteX0" fmla="*/ 0 w 2957689"/>
              <a:gd name="connsiteY0" fmla="*/ 557573 h 597980"/>
              <a:gd name="connsiteX1" fmla="*/ 699911 w 2957689"/>
              <a:gd name="connsiteY1" fmla="*/ 557573 h 597980"/>
              <a:gd name="connsiteX2" fmla="*/ 1027289 w 2957689"/>
              <a:gd name="connsiteY2" fmla="*/ 15706 h 597980"/>
              <a:gd name="connsiteX3" fmla="*/ 1215083 w 2957689"/>
              <a:gd name="connsiteY3" fmla="*/ 463336 h 597980"/>
              <a:gd name="connsiteX4" fmla="*/ 1578270 w 2957689"/>
              <a:gd name="connsiteY4" fmla="*/ 501129 h 597980"/>
              <a:gd name="connsiteX5" fmla="*/ 2957689 w 2957689"/>
              <a:gd name="connsiteY5" fmla="*/ 489840 h 597980"/>
              <a:gd name="connsiteX0" fmla="*/ 0 w 2957689"/>
              <a:gd name="connsiteY0" fmla="*/ 549966 h 598559"/>
              <a:gd name="connsiteX1" fmla="*/ 699911 w 2957689"/>
              <a:gd name="connsiteY1" fmla="*/ 549966 h 598559"/>
              <a:gd name="connsiteX2" fmla="*/ 1027289 w 2957689"/>
              <a:gd name="connsiteY2" fmla="*/ 8099 h 598559"/>
              <a:gd name="connsiteX3" fmla="*/ 1215083 w 2957689"/>
              <a:gd name="connsiteY3" fmla="*/ 598559 h 598559"/>
              <a:gd name="connsiteX4" fmla="*/ 1578270 w 2957689"/>
              <a:gd name="connsiteY4" fmla="*/ 493522 h 598559"/>
              <a:gd name="connsiteX5" fmla="*/ 2957689 w 2957689"/>
              <a:gd name="connsiteY5" fmla="*/ 482233 h 598559"/>
              <a:gd name="connsiteX0" fmla="*/ 0 w 2957689"/>
              <a:gd name="connsiteY0" fmla="*/ 549966 h 598559"/>
              <a:gd name="connsiteX1" fmla="*/ 699911 w 2957689"/>
              <a:gd name="connsiteY1" fmla="*/ 549966 h 598559"/>
              <a:gd name="connsiteX2" fmla="*/ 1027289 w 2957689"/>
              <a:gd name="connsiteY2" fmla="*/ 8099 h 598559"/>
              <a:gd name="connsiteX3" fmla="*/ 1215083 w 2957689"/>
              <a:gd name="connsiteY3" fmla="*/ 598559 h 598559"/>
              <a:gd name="connsiteX4" fmla="*/ 1578270 w 2957689"/>
              <a:gd name="connsiteY4" fmla="*/ 493522 h 598559"/>
              <a:gd name="connsiteX5" fmla="*/ 2957689 w 2957689"/>
              <a:gd name="connsiteY5" fmla="*/ 482233 h 598559"/>
              <a:gd name="connsiteX0" fmla="*/ 0 w 2957689"/>
              <a:gd name="connsiteY0" fmla="*/ 549966 h 696396"/>
              <a:gd name="connsiteX1" fmla="*/ 699911 w 2957689"/>
              <a:gd name="connsiteY1" fmla="*/ 549966 h 696396"/>
              <a:gd name="connsiteX2" fmla="*/ 1027289 w 2957689"/>
              <a:gd name="connsiteY2" fmla="*/ 8099 h 696396"/>
              <a:gd name="connsiteX3" fmla="*/ 1215083 w 2957689"/>
              <a:gd name="connsiteY3" fmla="*/ 598559 h 696396"/>
              <a:gd name="connsiteX4" fmla="*/ 1230489 w 2957689"/>
              <a:gd name="connsiteY4" fmla="*/ 595121 h 696396"/>
              <a:gd name="connsiteX5" fmla="*/ 1578270 w 2957689"/>
              <a:gd name="connsiteY5" fmla="*/ 493522 h 696396"/>
              <a:gd name="connsiteX6" fmla="*/ 2957689 w 2957689"/>
              <a:gd name="connsiteY6" fmla="*/ 482233 h 696396"/>
              <a:gd name="connsiteX0" fmla="*/ 0 w 2957689"/>
              <a:gd name="connsiteY0" fmla="*/ 549966 h 696396"/>
              <a:gd name="connsiteX1" fmla="*/ 699911 w 2957689"/>
              <a:gd name="connsiteY1" fmla="*/ 549966 h 696396"/>
              <a:gd name="connsiteX2" fmla="*/ 1027289 w 2957689"/>
              <a:gd name="connsiteY2" fmla="*/ 8099 h 696396"/>
              <a:gd name="connsiteX3" fmla="*/ 1215083 w 2957689"/>
              <a:gd name="connsiteY3" fmla="*/ 598559 h 696396"/>
              <a:gd name="connsiteX4" fmla="*/ 1230489 w 2957689"/>
              <a:gd name="connsiteY4" fmla="*/ 595121 h 696396"/>
              <a:gd name="connsiteX5" fmla="*/ 1578270 w 2957689"/>
              <a:gd name="connsiteY5" fmla="*/ 493522 h 696396"/>
              <a:gd name="connsiteX6" fmla="*/ 2957689 w 2957689"/>
              <a:gd name="connsiteY6" fmla="*/ 482233 h 696396"/>
              <a:gd name="connsiteX0" fmla="*/ 0 w 2957689"/>
              <a:gd name="connsiteY0" fmla="*/ 549966 h 696396"/>
              <a:gd name="connsiteX1" fmla="*/ 699911 w 2957689"/>
              <a:gd name="connsiteY1" fmla="*/ 549966 h 696396"/>
              <a:gd name="connsiteX2" fmla="*/ 1027289 w 2957689"/>
              <a:gd name="connsiteY2" fmla="*/ 8099 h 696396"/>
              <a:gd name="connsiteX3" fmla="*/ 1215083 w 2957689"/>
              <a:gd name="connsiteY3" fmla="*/ 598559 h 696396"/>
              <a:gd name="connsiteX4" fmla="*/ 1230489 w 2957689"/>
              <a:gd name="connsiteY4" fmla="*/ 595121 h 696396"/>
              <a:gd name="connsiteX5" fmla="*/ 1578270 w 2957689"/>
              <a:gd name="connsiteY5" fmla="*/ 493522 h 696396"/>
              <a:gd name="connsiteX6" fmla="*/ 2957689 w 2957689"/>
              <a:gd name="connsiteY6" fmla="*/ 482233 h 696396"/>
              <a:gd name="connsiteX0" fmla="*/ 0 w 2957689"/>
              <a:gd name="connsiteY0" fmla="*/ 615301 h 676133"/>
              <a:gd name="connsiteX1" fmla="*/ 699911 w 2957689"/>
              <a:gd name="connsiteY1" fmla="*/ 615301 h 676133"/>
              <a:gd name="connsiteX2" fmla="*/ 1027289 w 2957689"/>
              <a:gd name="connsiteY2" fmla="*/ 73434 h 676133"/>
              <a:gd name="connsiteX3" fmla="*/ 1215083 w 2957689"/>
              <a:gd name="connsiteY3" fmla="*/ 663894 h 676133"/>
              <a:gd name="connsiteX4" fmla="*/ 1457442 w 2957689"/>
              <a:gd name="connsiteY4" fmla="*/ 0 h 676133"/>
              <a:gd name="connsiteX5" fmla="*/ 1578270 w 2957689"/>
              <a:gd name="connsiteY5" fmla="*/ 558857 h 676133"/>
              <a:gd name="connsiteX6" fmla="*/ 2957689 w 2957689"/>
              <a:gd name="connsiteY6" fmla="*/ 547568 h 676133"/>
              <a:gd name="connsiteX0" fmla="*/ 0 w 2957689"/>
              <a:gd name="connsiteY0" fmla="*/ 696205 h 736612"/>
              <a:gd name="connsiteX1" fmla="*/ 699911 w 2957689"/>
              <a:gd name="connsiteY1" fmla="*/ 696205 h 736612"/>
              <a:gd name="connsiteX2" fmla="*/ 1027289 w 2957689"/>
              <a:gd name="connsiteY2" fmla="*/ 154338 h 736612"/>
              <a:gd name="connsiteX3" fmla="*/ 1457442 w 2957689"/>
              <a:gd name="connsiteY3" fmla="*/ 80904 h 736612"/>
              <a:gd name="connsiteX4" fmla="*/ 1578270 w 2957689"/>
              <a:gd name="connsiteY4" fmla="*/ 639761 h 736612"/>
              <a:gd name="connsiteX5" fmla="*/ 2957689 w 2957689"/>
              <a:gd name="connsiteY5" fmla="*/ 628472 h 736612"/>
              <a:gd name="connsiteX0" fmla="*/ 0 w 2957689"/>
              <a:gd name="connsiteY0" fmla="*/ 548319 h 667934"/>
              <a:gd name="connsiteX1" fmla="*/ 699911 w 2957689"/>
              <a:gd name="connsiteY1" fmla="*/ 548319 h 667934"/>
              <a:gd name="connsiteX2" fmla="*/ 1027289 w 2957689"/>
              <a:gd name="connsiteY2" fmla="*/ 6452 h 667934"/>
              <a:gd name="connsiteX3" fmla="*/ 1282752 w 2957689"/>
              <a:gd name="connsiteY3" fmla="*/ 587030 h 667934"/>
              <a:gd name="connsiteX4" fmla="*/ 1578270 w 2957689"/>
              <a:gd name="connsiteY4" fmla="*/ 491875 h 667934"/>
              <a:gd name="connsiteX5" fmla="*/ 2957689 w 2957689"/>
              <a:gd name="connsiteY5" fmla="*/ 480586 h 667934"/>
              <a:gd name="connsiteX0" fmla="*/ 0 w 2957689"/>
              <a:gd name="connsiteY0" fmla="*/ 548319 h 667934"/>
              <a:gd name="connsiteX1" fmla="*/ 699911 w 2957689"/>
              <a:gd name="connsiteY1" fmla="*/ 548319 h 667934"/>
              <a:gd name="connsiteX2" fmla="*/ 1027289 w 2957689"/>
              <a:gd name="connsiteY2" fmla="*/ 6452 h 667934"/>
              <a:gd name="connsiteX3" fmla="*/ 1282752 w 2957689"/>
              <a:gd name="connsiteY3" fmla="*/ 587030 h 667934"/>
              <a:gd name="connsiteX4" fmla="*/ 1578270 w 2957689"/>
              <a:gd name="connsiteY4" fmla="*/ 491875 h 667934"/>
              <a:gd name="connsiteX5" fmla="*/ 2957689 w 2957689"/>
              <a:gd name="connsiteY5" fmla="*/ 480586 h 667934"/>
              <a:gd name="connsiteX0" fmla="*/ 0 w 2957689"/>
              <a:gd name="connsiteY0" fmla="*/ 548319 h 667934"/>
              <a:gd name="connsiteX1" fmla="*/ 699911 w 2957689"/>
              <a:gd name="connsiteY1" fmla="*/ 548319 h 667934"/>
              <a:gd name="connsiteX2" fmla="*/ 1027289 w 2957689"/>
              <a:gd name="connsiteY2" fmla="*/ 6452 h 667934"/>
              <a:gd name="connsiteX3" fmla="*/ 1282752 w 2957689"/>
              <a:gd name="connsiteY3" fmla="*/ 587030 h 667934"/>
              <a:gd name="connsiteX4" fmla="*/ 1578270 w 2957689"/>
              <a:gd name="connsiteY4" fmla="*/ 491875 h 667934"/>
              <a:gd name="connsiteX5" fmla="*/ 2957689 w 2957689"/>
              <a:gd name="connsiteY5" fmla="*/ 480586 h 667934"/>
              <a:gd name="connsiteX0" fmla="*/ 0 w 2957689"/>
              <a:gd name="connsiteY0" fmla="*/ 548319 h 602151"/>
              <a:gd name="connsiteX1" fmla="*/ 699911 w 2957689"/>
              <a:gd name="connsiteY1" fmla="*/ 548319 h 602151"/>
              <a:gd name="connsiteX2" fmla="*/ 1027289 w 2957689"/>
              <a:gd name="connsiteY2" fmla="*/ 6452 h 602151"/>
              <a:gd name="connsiteX3" fmla="*/ 1282752 w 2957689"/>
              <a:gd name="connsiteY3" fmla="*/ 587030 h 602151"/>
              <a:gd name="connsiteX4" fmla="*/ 1578270 w 2957689"/>
              <a:gd name="connsiteY4" fmla="*/ 491875 h 602151"/>
              <a:gd name="connsiteX5" fmla="*/ 2957689 w 2957689"/>
              <a:gd name="connsiteY5" fmla="*/ 480586 h 602151"/>
              <a:gd name="connsiteX0" fmla="*/ 0 w 2957689"/>
              <a:gd name="connsiteY0" fmla="*/ 548319 h 588726"/>
              <a:gd name="connsiteX1" fmla="*/ 699911 w 2957689"/>
              <a:gd name="connsiteY1" fmla="*/ 548319 h 588726"/>
              <a:gd name="connsiteX2" fmla="*/ 1027289 w 2957689"/>
              <a:gd name="connsiteY2" fmla="*/ 6452 h 588726"/>
              <a:gd name="connsiteX3" fmla="*/ 1282752 w 2957689"/>
              <a:gd name="connsiteY3" fmla="*/ 587030 h 588726"/>
              <a:gd name="connsiteX4" fmla="*/ 1578270 w 2957689"/>
              <a:gd name="connsiteY4" fmla="*/ 491875 h 588726"/>
              <a:gd name="connsiteX5" fmla="*/ 2957689 w 2957689"/>
              <a:gd name="connsiteY5" fmla="*/ 480586 h 588726"/>
              <a:gd name="connsiteX0" fmla="*/ 0 w 2957689"/>
              <a:gd name="connsiteY0" fmla="*/ 548319 h 588726"/>
              <a:gd name="connsiteX1" fmla="*/ 699911 w 2957689"/>
              <a:gd name="connsiteY1" fmla="*/ 548319 h 588726"/>
              <a:gd name="connsiteX2" fmla="*/ 1027289 w 2957689"/>
              <a:gd name="connsiteY2" fmla="*/ 6452 h 588726"/>
              <a:gd name="connsiteX3" fmla="*/ 1282752 w 2957689"/>
              <a:gd name="connsiteY3" fmla="*/ 587030 h 588726"/>
              <a:gd name="connsiteX4" fmla="*/ 1578270 w 2957689"/>
              <a:gd name="connsiteY4" fmla="*/ 491875 h 588726"/>
              <a:gd name="connsiteX5" fmla="*/ 2062988 w 2957689"/>
              <a:gd name="connsiteY5" fmla="*/ 490855 h 588726"/>
              <a:gd name="connsiteX6" fmla="*/ 2957689 w 2957689"/>
              <a:gd name="connsiteY6" fmla="*/ 480586 h 588726"/>
              <a:gd name="connsiteX0" fmla="*/ 0 w 2957689"/>
              <a:gd name="connsiteY0" fmla="*/ 548319 h 588726"/>
              <a:gd name="connsiteX1" fmla="*/ 699911 w 2957689"/>
              <a:gd name="connsiteY1" fmla="*/ 548319 h 588726"/>
              <a:gd name="connsiteX2" fmla="*/ 1027289 w 2957689"/>
              <a:gd name="connsiteY2" fmla="*/ 6452 h 588726"/>
              <a:gd name="connsiteX3" fmla="*/ 1282752 w 2957689"/>
              <a:gd name="connsiteY3" fmla="*/ 587030 h 588726"/>
              <a:gd name="connsiteX4" fmla="*/ 1578270 w 2957689"/>
              <a:gd name="connsiteY4" fmla="*/ 491875 h 588726"/>
              <a:gd name="connsiteX5" fmla="*/ 2957689 w 2957689"/>
              <a:gd name="connsiteY5" fmla="*/ 480586 h 588726"/>
              <a:gd name="connsiteX0" fmla="*/ 0 w 2957689"/>
              <a:gd name="connsiteY0" fmla="*/ 548319 h 666052"/>
              <a:gd name="connsiteX1" fmla="*/ 699911 w 2957689"/>
              <a:gd name="connsiteY1" fmla="*/ 548319 h 666052"/>
              <a:gd name="connsiteX2" fmla="*/ 1027289 w 2957689"/>
              <a:gd name="connsiteY2" fmla="*/ 6452 h 666052"/>
              <a:gd name="connsiteX3" fmla="*/ 1282752 w 2957689"/>
              <a:gd name="connsiteY3" fmla="*/ 587030 h 666052"/>
              <a:gd name="connsiteX4" fmla="*/ 2957689 w 2957689"/>
              <a:gd name="connsiteY4" fmla="*/ 480586 h 666052"/>
              <a:gd name="connsiteX0" fmla="*/ 0 w 2957689"/>
              <a:gd name="connsiteY0" fmla="*/ 548319 h 666052"/>
              <a:gd name="connsiteX1" fmla="*/ 699911 w 2957689"/>
              <a:gd name="connsiteY1" fmla="*/ 548319 h 666052"/>
              <a:gd name="connsiteX2" fmla="*/ 1027289 w 2957689"/>
              <a:gd name="connsiteY2" fmla="*/ 6452 h 666052"/>
              <a:gd name="connsiteX3" fmla="*/ 1282752 w 2957689"/>
              <a:gd name="connsiteY3" fmla="*/ 587030 h 666052"/>
              <a:gd name="connsiteX4" fmla="*/ 2957689 w 2957689"/>
              <a:gd name="connsiteY4" fmla="*/ 480586 h 666052"/>
              <a:gd name="connsiteX0" fmla="*/ 0 w 2957689"/>
              <a:gd name="connsiteY0" fmla="*/ 548319 h 666052"/>
              <a:gd name="connsiteX1" fmla="*/ 699911 w 2957689"/>
              <a:gd name="connsiteY1" fmla="*/ 548319 h 666052"/>
              <a:gd name="connsiteX2" fmla="*/ 1027289 w 2957689"/>
              <a:gd name="connsiteY2" fmla="*/ 6452 h 666052"/>
              <a:gd name="connsiteX3" fmla="*/ 1282752 w 2957689"/>
              <a:gd name="connsiteY3" fmla="*/ 587030 h 666052"/>
              <a:gd name="connsiteX4" fmla="*/ 2957689 w 2957689"/>
              <a:gd name="connsiteY4" fmla="*/ 480586 h 666052"/>
              <a:gd name="connsiteX0" fmla="*/ 0 w 2957689"/>
              <a:gd name="connsiteY0" fmla="*/ 548319 h 666052"/>
              <a:gd name="connsiteX1" fmla="*/ 699911 w 2957689"/>
              <a:gd name="connsiteY1" fmla="*/ 548319 h 666052"/>
              <a:gd name="connsiteX2" fmla="*/ 1027289 w 2957689"/>
              <a:gd name="connsiteY2" fmla="*/ 6452 h 666052"/>
              <a:gd name="connsiteX3" fmla="*/ 1282752 w 2957689"/>
              <a:gd name="connsiteY3" fmla="*/ 587030 h 666052"/>
              <a:gd name="connsiteX4" fmla="*/ 2957689 w 2957689"/>
              <a:gd name="connsiteY4" fmla="*/ 480586 h 666052"/>
              <a:gd name="connsiteX0" fmla="*/ 0 w 2957689"/>
              <a:gd name="connsiteY0" fmla="*/ 548319 h 666052"/>
              <a:gd name="connsiteX1" fmla="*/ 699911 w 2957689"/>
              <a:gd name="connsiteY1" fmla="*/ 548319 h 666052"/>
              <a:gd name="connsiteX2" fmla="*/ 1027289 w 2957689"/>
              <a:gd name="connsiteY2" fmla="*/ 6452 h 666052"/>
              <a:gd name="connsiteX3" fmla="*/ 1282752 w 2957689"/>
              <a:gd name="connsiteY3" fmla="*/ 587030 h 666052"/>
              <a:gd name="connsiteX4" fmla="*/ 2957689 w 2957689"/>
              <a:gd name="connsiteY4" fmla="*/ 623416 h 666052"/>
              <a:gd name="connsiteX0" fmla="*/ 0 w 2957689"/>
              <a:gd name="connsiteY0" fmla="*/ 960932 h 1078665"/>
              <a:gd name="connsiteX1" fmla="*/ 699911 w 2957689"/>
              <a:gd name="connsiteY1" fmla="*/ 960932 h 1078665"/>
              <a:gd name="connsiteX2" fmla="*/ 1027289 w 2957689"/>
              <a:gd name="connsiteY2" fmla="*/ 419065 h 1078665"/>
              <a:gd name="connsiteX3" fmla="*/ 1282752 w 2957689"/>
              <a:gd name="connsiteY3" fmla="*/ 999643 h 1078665"/>
              <a:gd name="connsiteX4" fmla="*/ 2957689 w 2957689"/>
              <a:gd name="connsiteY4" fmla="*/ 10443 h 1078665"/>
              <a:gd name="connsiteX0" fmla="*/ 0 w 2957689"/>
              <a:gd name="connsiteY0" fmla="*/ 548319 h 666052"/>
              <a:gd name="connsiteX1" fmla="*/ 699911 w 2957689"/>
              <a:gd name="connsiteY1" fmla="*/ 548319 h 666052"/>
              <a:gd name="connsiteX2" fmla="*/ 1027289 w 2957689"/>
              <a:gd name="connsiteY2" fmla="*/ 6452 h 666052"/>
              <a:gd name="connsiteX3" fmla="*/ 1282752 w 2957689"/>
              <a:gd name="connsiteY3" fmla="*/ 587030 h 666052"/>
              <a:gd name="connsiteX4" fmla="*/ 2957689 w 2957689"/>
              <a:gd name="connsiteY4" fmla="*/ 580459 h 666052"/>
              <a:gd name="connsiteX0" fmla="*/ 0 w 2957689"/>
              <a:gd name="connsiteY0" fmla="*/ 739162 h 779569"/>
              <a:gd name="connsiteX1" fmla="*/ 699911 w 2957689"/>
              <a:gd name="connsiteY1" fmla="*/ 739162 h 779569"/>
              <a:gd name="connsiteX2" fmla="*/ 1027289 w 2957689"/>
              <a:gd name="connsiteY2" fmla="*/ 197295 h 779569"/>
              <a:gd name="connsiteX3" fmla="*/ 1282752 w 2957689"/>
              <a:gd name="connsiteY3" fmla="*/ 80904 h 779569"/>
              <a:gd name="connsiteX4" fmla="*/ 2957689 w 2957689"/>
              <a:gd name="connsiteY4" fmla="*/ 771302 h 779569"/>
              <a:gd name="connsiteX0" fmla="*/ 0 w 2957689"/>
              <a:gd name="connsiteY0" fmla="*/ 542575 h 617351"/>
              <a:gd name="connsiteX1" fmla="*/ 699911 w 2957689"/>
              <a:gd name="connsiteY1" fmla="*/ 542575 h 617351"/>
              <a:gd name="connsiteX2" fmla="*/ 1027289 w 2957689"/>
              <a:gd name="connsiteY2" fmla="*/ 708 h 617351"/>
              <a:gd name="connsiteX3" fmla="*/ 1282752 w 2957689"/>
              <a:gd name="connsiteY3" fmla="*/ 538329 h 617351"/>
              <a:gd name="connsiteX4" fmla="*/ 2957689 w 2957689"/>
              <a:gd name="connsiteY4" fmla="*/ 574715 h 617351"/>
              <a:gd name="connsiteX0" fmla="*/ 0 w 2957689"/>
              <a:gd name="connsiteY0" fmla="*/ 542575 h 582982"/>
              <a:gd name="connsiteX1" fmla="*/ 699911 w 2957689"/>
              <a:gd name="connsiteY1" fmla="*/ 542575 h 582982"/>
              <a:gd name="connsiteX2" fmla="*/ 1027289 w 2957689"/>
              <a:gd name="connsiteY2" fmla="*/ 708 h 582982"/>
              <a:gd name="connsiteX3" fmla="*/ 1282752 w 2957689"/>
              <a:gd name="connsiteY3" fmla="*/ 538329 h 582982"/>
              <a:gd name="connsiteX4" fmla="*/ 2957689 w 2957689"/>
              <a:gd name="connsiteY4" fmla="*/ 574715 h 582982"/>
              <a:gd name="connsiteX0" fmla="*/ 0 w 2957689"/>
              <a:gd name="connsiteY0" fmla="*/ 542575 h 582982"/>
              <a:gd name="connsiteX1" fmla="*/ 699911 w 2957689"/>
              <a:gd name="connsiteY1" fmla="*/ 542575 h 582982"/>
              <a:gd name="connsiteX2" fmla="*/ 1027289 w 2957689"/>
              <a:gd name="connsiteY2" fmla="*/ 708 h 582982"/>
              <a:gd name="connsiteX3" fmla="*/ 1282752 w 2957689"/>
              <a:gd name="connsiteY3" fmla="*/ 538329 h 582982"/>
              <a:gd name="connsiteX4" fmla="*/ 2957689 w 2957689"/>
              <a:gd name="connsiteY4" fmla="*/ 574715 h 582982"/>
              <a:gd name="connsiteX0" fmla="*/ 0 w 2957689"/>
              <a:gd name="connsiteY0" fmla="*/ 542575 h 582982"/>
              <a:gd name="connsiteX1" fmla="*/ 699911 w 2957689"/>
              <a:gd name="connsiteY1" fmla="*/ 542575 h 582982"/>
              <a:gd name="connsiteX2" fmla="*/ 1027289 w 2957689"/>
              <a:gd name="connsiteY2" fmla="*/ 708 h 582982"/>
              <a:gd name="connsiteX3" fmla="*/ 1282752 w 2957689"/>
              <a:gd name="connsiteY3" fmla="*/ 538329 h 582982"/>
              <a:gd name="connsiteX4" fmla="*/ 2957689 w 2957689"/>
              <a:gd name="connsiteY4" fmla="*/ 206363 h 582982"/>
              <a:gd name="connsiteX0" fmla="*/ 0 w 2957689"/>
              <a:gd name="connsiteY0" fmla="*/ 542575 h 582982"/>
              <a:gd name="connsiteX1" fmla="*/ 699911 w 2957689"/>
              <a:gd name="connsiteY1" fmla="*/ 542575 h 582982"/>
              <a:gd name="connsiteX2" fmla="*/ 1027289 w 2957689"/>
              <a:gd name="connsiteY2" fmla="*/ 708 h 582982"/>
              <a:gd name="connsiteX3" fmla="*/ 1282752 w 2957689"/>
              <a:gd name="connsiteY3" fmla="*/ 538329 h 582982"/>
              <a:gd name="connsiteX4" fmla="*/ 2957689 w 2957689"/>
              <a:gd name="connsiteY4" fmla="*/ 531758 h 582982"/>
              <a:gd name="connsiteX0" fmla="*/ 0 w 2957689"/>
              <a:gd name="connsiteY0" fmla="*/ 542575 h 582982"/>
              <a:gd name="connsiteX1" fmla="*/ 699911 w 2957689"/>
              <a:gd name="connsiteY1" fmla="*/ 542575 h 582982"/>
              <a:gd name="connsiteX2" fmla="*/ 1027289 w 2957689"/>
              <a:gd name="connsiteY2" fmla="*/ 708 h 582982"/>
              <a:gd name="connsiteX3" fmla="*/ 1282752 w 2957689"/>
              <a:gd name="connsiteY3" fmla="*/ 538329 h 582982"/>
              <a:gd name="connsiteX4" fmla="*/ 2957689 w 2957689"/>
              <a:gd name="connsiteY4" fmla="*/ 531758 h 582982"/>
              <a:gd name="connsiteX0" fmla="*/ 0 w 2957689"/>
              <a:gd name="connsiteY0" fmla="*/ 542575 h 582982"/>
              <a:gd name="connsiteX1" fmla="*/ 836930 w 2957689"/>
              <a:gd name="connsiteY1" fmla="*/ 542575 h 582982"/>
              <a:gd name="connsiteX2" fmla="*/ 1027289 w 2957689"/>
              <a:gd name="connsiteY2" fmla="*/ 708 h 582982"/>
              <a:gd name="connsiteX3" fmla="*/ 1282752 w 2957689"/>
              <a:gd name="connsiteY3" fmla="*/ 538329 h 582982"/>
              <a:gd name="connsiteX4" fmla="*/ 2957689 w 2957689"/>
              <a:gd name="connsiteY4" fmla="*/ 531758 h 582982"/>
              <a:gd name="connsiteX0" fmla="*/ 0 w 2957689"/>
              <a:gd name="connsiteY0" fmla="*/ 542575 h 582982"/>
              <a:gd name="connsiteX1" fmla="*/ 836930 w 2957689"/>
              <a:gd name="connsiteY1" fmla="*/ 542575 h 582982"/>
              <a:gd name="connsiteX2" fmla="*/ 1131805 w 2957689"/>
              <a:gd name="connsiteY2" fmla="*/ 708 h 582982"/>
              <a:gd name="connsiteX3" fmla="*/ 1282752 w 2957689"/>
              <a:gd name="connsiteY3" fmla="*/ 538329 h 582982"/>
              <a:gd name="connsiteX4" fmla="*/ 2957689 w 2957689"/>
              <a:gd name="connsiteY4" fmla="*/ 531758 h 582982"/>
              <a:gd name="connsiteX0" fmla="*/ 0 w 2957689"/>
              <a:gd name="connsiteY0" fmla="*/ 542575 h 582982"/>
              <a:gd name="connsiteX1" fmla="*/ 836930 w 2957689"/>
              <a:gd name="connsiteY1" fmla="*/ 542575 h 582982"/>
              <a:gd name="connsiteX2" fmla="*/ 1131805 w 2957689"/>
              <a:gd name="connsiteY2" fmla="*/ 708 h 582982"/>
              <a:gd name="connsiteX3" fmla="*/ 1387268 w 2957689"/>
              <a:gd name="connsiteY3" fmla="*/ 538329 h 582982"/>
              <a:gd name="connsiteX4" fmla="*/ 2957689 w 2957689"/>
              <a:gd name="connsiteY4" fmla="*/ 531758 h 582982"/>
              <a:gd name="connsiteX0" fmla="*/ 0 w 2957689"/>
              <a:gd name="connsiteY0" fmla="*/ 542575 h 582982"/>
              <a:gd name="connsiteX1" fmla="*/ 836930 w 2957689"/>
              <a:gd name="connsiteY1" fmla="*/ 542575 h 582982"/>
              <a:gd name="connsiteX2" fmla="*/ 1131805 w 2957689"/>
              <a:gd name="connsiteY2" fmla="*/ 708 h 582982"/>
              <a:gd name="connsiteX3" fmla="*/ 1784303 w 2957689"/>
              <a:gd name="connsiteY3" fmla="*/ 538329 h 582982"/>
              <a:gd name="connsiteX4" fmla="*/ 2957689 w 2957689"/>
              <a:gd name="connsiteY4" fmla="*/ 531758 h 582982"/>
              <a:gd name="connsiteX0" fmla="*/ 0 w 2957689"/>
              <a:gd name="connsiteY0" fmla="*/ 542575 h 582982"/>
              <a:gd name="connsiteX1" fmla="*/ 836930 w 2957689"/>
              <a:gd name="connsiteY1" fmla="*/ 542575 h 582982"/>
              <a:gd name="connsiteX2" fmla="*/ 1463836 w 2957689"/>
              <a:gd name="connsiteY2" fmla="*/ 708 h 582982"/>
              <a:gd name="connsiteX3" fmla="*/ 1784303 w 2957689"/>
              <a:gd name="connsiteY3" fmla="*/ 538329 h 582982"/>
              <a:gd name="connsiteX4" fmla="*/ 2957689 w 2957689"/>
              <a:gd name="connsiteY4" fmla="*/ 531758 h 582982"/>
              <a:gd name="connsiteX0" fmla="*/ 0 w 2957689"/>
              <a:gd name="connsiteY0" fmla="*/ 542575 h 582982"/>
              <a:gd name="connsiteX1" fmla="*/ 1168961 w 2957689"/>
              <a:gd name="connsiteY1" fmla="*/ 542575 h 582982"/>
              <a:gd name="connsiteX2" fmla="*/ 1463836 w 2957689"/>
              <a:gd name="connsiteY2" fmla="*/ 708 h 582982"/>
              <a:gd name="connsiteX3" fmla="*/ 1784303 w 2957689"/>
              <a:gd name="connsiteY3" fmla="*/ 538329 h 582982"/>
              <a:gd name="connsiteX4" fmla="*/ 2957689 w 2957689"/>
              <a:gd name="connsiteY4" fmla="*/ 531758 h 582982"/>
              <a:gd name="connsiteX0" fmla="*/ 0 w 2957689"/>
              <a:gd name="connsiteY0" fmla="*/ 542575 h 582982"/>
              <a:gd name="connsiteX1" fmla="*/ 1168961 w 2957689"/>
              <a:gd name="connsiteY1" fmla="*/ 542575 h 582982"/>
              <a:gd name="connsiteX2" fmla="*/ 1503348 w 2957689"/>
              <a:gd name="connsiteY2" fmla="*/ 708 h 582982"/>
              <a:gd name="connsiteX3" fmla="*/ 1784303 w 2957689"/>
              <a:gd name="connsiteY3" fmla="*/ 538329 h 582982"/>
              <a:gd name="connsiteX4" fmla="*/ 2957689 w 2957689"/>
              <a:gd name="connsiteY4" fmla="*/ 531758 h 582982"/>
              <a:gd name="connsiteX0" fmla="*/ 0 w 2957689"/>
              <a:gd name="connsiteY0" fmla="*/ 542575 h 582982"/>
              <a:gd name="connsiteX1" fmla="*/ 1168961 w 2957689"/>
              <a:gd name="connsiteY1" fmla="*/ 542575 h 582982"/>
              <a:gd name="connsiteX2" fmla="*/ 1542860 w 2957689"/>
              <a:gd name="connsiteY2" fmla="*/ 708 h 582982"/>
              <a:gd name="connsiteX3" fmla="*/ 1784303 w 2957689"/>
              <a:gd name="connsiteY3" fmla="*/ 538329 h 582982"/>
              <a:gd name="connsiteX4" fmla="*/ 2957689 w 2957689"/>
              <a:gd name="connsiteY4" fmla="*/ 531758 h 582982"/>
              <a:gd name="connsiteX0" fmla="*/ 0 w 2957689"/>
              <a:gd name="connsiteY0" fmla="*/ 542575 h 582982"/>
              <a:gd name="connsiteX1" fmla="*/ 1168961 w 2957689"/>
              <a:gd name="connsiteY1" fmla="*/ 542575 h 582982"/>
              <a:gd name="connsiteX2" fmla="*/ 1542860 w 2957689"/>
              <a:gd name="connsiteY2" fmla="*/ 708 h 582982"/>
              <a:gd name="connsiteX3" fmla="*/ 1823815 w 2957689"/>
              <a:gd name="connsiteY3" fmla="*/ 538329 h 582982"/>
              <a:gd name="connsiteX4" fmla="*/ 2957689 w 2957689"/>
              <a:gd name="connsiteY4" fmla="*/ 531758 h 582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7689" h="582982">
                <a:moveTo>
                  <a:pt x="0" y="542575"/>
                </a:moveTo>
                <a:lnTo>
                  <a:pt x="1168961" y="542575"/>
                </a:lnTo>
                <a:cubicBezTo>
                  <a:pt x="1350761" y="582982"/>
                  <a:pt x="1433718" y="1416"/>
                  <a:pt x="1542860" y="708"/>
                </a:cubicBezTo>
                <a:cubicBezTo>
                  <a:pt x="1652002" y="0"/>
                  <a:pt x="1731985" y="457425"/>
                  <a:pt x="1823815" y="538329"/>
                </a:cubicBezTo>
                <a:lnTo>
                  <a:pt x="2957689" y="531758"/>
                </a:lnTo>
              </a:path>
            </a:pathLst>
          </a:custGeom>
          <a:ln w="25400">
            <a:solidFill>
              <a:srgbClr val="FF0000"/>
            </a:solidFill>
          </a:ln>
          <a:scene3d>
            <a:camera prst="orthographicFront">
              <a:rot lat="0" lon="0" rev="16200000"/>
            </a:camera>
            <a:lightRig rig="threePt" dir="t"/>
          </a:scene3d>
        </p:spPr>
        <p:style>
          <a:lnRef idx="1">
            <a:schemeClr val="accent1"/>
          </a:lnRef>
          <a:fillRef idx="0">
            <a:schemeClr val="accent1"/>
          </a:fillRef>
          <a:effectRef idx="0">
            <a:schemeClr val="accent1"/>
          </a:effectRef>
          <a:fontRef idx="minor">
            <a:schemeClr val="tx1"/>
          </a:fontRef>
        </p:style>
        <p:txBody>
          <a:bodyPr anchor="ctr"/>
          <a:lstStyle/>
          <a:p>
            <a:pPr algn="ctr" eaLnBrk="0" hangingPunct="0">
              <a:defRPr/>
            </a:pPr>
            <a:endParaRPr lang="de-CH"/>
          </a:p>
        </p:txBody>
      </p:sp>
      <p:sp>
        <p:nvSpPr>
          <p:cNvPr id="35" name="Freeform 34"/>
          <p:cNvSpPr/>
          <p:nvPr/>
        </p:nvSpPr>
        <p:spPr>
          <a:xfrm>
            <a:off x="4900617" y="3711575"/>
            <a:ext cx="3322683" cy="582982"/>
          </a:xfrm>
          <a:custGeom>
            <a:avLst/>
            <a:gdLst>
              <a:gd name="connsiteX0" fmla="*/ 0 w 2957689"/>
              <a:gd name="connsiteY0" fmla="*/ 551274 h 641585"/>
              <a:gd name="connsiteX1" fmla="*/ 699911 w 2957689"/>
              <a:gd name="connsiteY1" fmla="*/ 551274 h 641585"/>
              <a:gd name="connsiteX2" fmla="*/ 1027289 w 2957689"/>
              <a:gd name="connsiteY2" fmla="*/ 9407 h 641585"/>
              <a:gd name="connsiteX3" fmla="*/ 1241778 w 2957689"/>
              <a:gd name="connsiteY3" fmla="*/ 494830 h 641585"/>
              <a:gd name="connsiteX4" fmla="*/ 2957689 w 2957689"/>
              <a:gd name="connsiteY4" fmla="*/ 483541 h 641585"/>
              <a:gd name="connsiteX0" fmla="*/ 0 w 2957689"/>
              <a:gd name="connsiteY0" fmla="*/ 551274 h 641585"/>
              <a:gd name="connsiteX1" fmla="*/ 699911 w 2957689"/>
              <a:gd name="connsiteY1" fmla="*/ 551274 h 641585"/>
              <a:gd name="connsiteX2" fmla="*/ 1027289 w 2957689"/>
              <a:gd name="connsiteY2" fmla="*/ 9407 h 641585"/>
              <a:gd name="connsiteX3" fmla="*/ 1241778 w 2957689"/>
              <a:gd name="connsiteY3" fmla="*/ 494830 h 641585"/>
              <a:gd name="connsiteX4" fmla="*/ 2957689 w 2957689"/>
              <a:gd name="connsiteY4" fmla="*/ 483541 h 641585"/>
              <a:gd name="connsiteX0" fmla="*/ 0 w 2957689"/>
              <a:gd name="connsiteY0" fmla="*/ 581378 h 671689"/>
              <a:gd name="connsiteX1" fmla="*/ 699911 w 2957689"/>
              <a:gd name="connsiteY1" fmla="*/ 581378 h 671689"/>
              <a:gd name="connsiteX2" fmla="*/ 1027289 w 2957689"/>
              <a:gd name="connsiteY2" fmla="*/ 39511 h 671689"/>
              <a:gd name="connsiteX3" fmla="*/ 1215083 w 2957689"/>
              <a:gd name="connsiteY3" fmla="*/ 344311 h 671689"/>
              <a:gd name="connsiteX4" fmla="*/ 1241778 w 2957689"/>
              <a:gd name="connsiteY4" fmla="*/ 524934 h 671689"/>
              <a:gd name="connsiteX5" fmla="*/ 2957689 w 2957689"/>
              <a:gd name="connsiteY5" fmla="*/ 513645 h 671689"/>
              <a:gd name="connsiteX0" fmla="*/ 0 w 2957689"/>
              <a:gd name="connsiteY0" fmla="*/ 581378 h 671689"/>
              <a:gd name="connsiteX1" fmla="*/ 699911 w 2957689"/>
              <a:gd name="connsiteY1" fmla="*/ 581378 h 671689"/>
              <a:gd name="connsiteX2" fmla="*/ 1027289 w 2957689"/>
              <a:gd name="connsiteY2" fmla="*/ 39511 h 671689"/>
              <a:gd name="connsiteX3" fmla="*/ 1215083 w 2957689"/>
              <a:gd name="connsiteY3" fmla="*/ 344311 h 671689"/>
              <a:gd name="connsiteX4" fmla="*/ 1578270 w 2957689"/>
              <a:gd name="connsiteY4" fmla="*/ 524934 h 671689"/>
              <a:gd name="connsiteX5" fmla="*/ 2957689 w 2957689"/>
              <a:gd name="connsiteY5" fmla="*/ 513645 h 671689"/>
              <a:gd name="connsiteX0" fmla="*/ 0 w 2957689"/>
              <a:gd name="connsiteY0" fmla="*/ 557573 h 647884"/>
              <a:gd name="connsiteX1" fmla="*/ 699911 w 2957689"/>
              <a:gd name="connsiteY1" fmla="*/ 557573 h 647884"/>
              <a:gd name="connsiteX2" fmla="*/ 1027289 w 2957689"/>
              <a:gd name="connsiteY2" fmla="*/ 15706 h 647884"/>
              <a:gd name="connsiteX3" fmla="*/ 1215083 w 2957689"/>
              <a:gd name="connsiteY3" fmla="*/ 463336 h 647884"/>
              <a:gd name="connsiteX4" fmla="*/ 1578270 w 2957689"/>
              <a:gd name="connsiteY4" fmla="*/ 501129 h 647884"/>
              <a:gd name="connsiteX5" fmla="*/ 2957689 w 2957689"/>
              <a:gd name="connsiteY5" fmla="*/ 489840 h 647884"/>
              <a:gd name="connsiteX0" fmla="*/ 0 w 2957689"/>
              <a:gd name="connsiteY0" fmla="*/ 557573 h 647884"/>
              <a:gd name="connsiteX1" fmla="*/ 699911 w 2957689"/>
              <a:gd name="connsiteY1" fmla="*/ 557573 h 647884"/>
              <a:gd name="connsiteX2" fmla="*/ 1027289 w 2957689"/>
              <a:gd name="connsiteY2" fmla="*/ 15706 h 647884"/>
              <a:gd name="connsiteX3" fmla="*/ 1215083 w 2957689"/>
              <a:gd name="connsiteY3" fmla="*/ 463336 h 647884"/>
              <a:gd name="connsiteX4" fmla="*/ 1578270 w 2957689"/>
              <a:gd name="connsiteY4" fmla="*/ 501129 h 647884"/>
              <a:gd name="connsiteX5" fmla="*/ 2957689 w 2957689"/>
              <a:gd name="connsiteY5" fmla="*/ 489840 h 647884"/>
              <a:gd name="connsiteX0" fmla="*/ 0 w 2957689"/>
              <a:gd name="connsiteY0" fmla="*/ 557573 h 647884"/>
              <a:gd name="connsiteX1" fmla="*/ 699911 w 2957689"/>
              <a:gd name="connsiteY1" fmla="*/ 557573 h 647884"/>
              <a:gd name="connsiteX2" fmla="*/ 1027289 w 2957689"/>
              <a:gd name="connsiteY2" fmla="*/ 15706 h 647884"/>
              <a:gd name="connsiteX3" fmla="*/ 1215083 w 2957689"/>
              <a:gd name="connsiteY3" fmla="*/ 463336 h 647884"/>
              <a:gd name="connsiteX4" fmla="*/ 1578270 w 2957689"/>
              <a:gd name="connsiteY4" fmla="*/ 501129 h 647884"/>
              <a:gd name="connsiteX5" fmla="*/ 2957689 w 2957689"/>
              <a:gd name="connsiteY5" fmla="*/ 489840 h 647884"/>
              <a:gd name="connsiteX0" fmla="*/ 0 w 2957689"/>
              <a:gd name="connsiteY0" fmla="*/ 557573 h 602728"/>
              <a:gd name="connsiteX1" fmla="*/ 699911 w 2957689"/>
              <a:gd name="connsiteY1" fmla="*/ 557573 h 602728"/>
              <a:gd name="connsiteX2" fmla="*/ 1027289 w 2957689"/>
              <a:gd name="connsiteY2" fmla="*/ 15706 h 602728"/>
              <a:gd name="connsiteX3" fmla="*/ 1215083 w 2957689"/>
              <a:gd name="connsiteY3" fmla="*/ 463336 h 602728"/>
              <a:gd name="connsiteX4" fmla="*/ 1578270 w 2957689"/>
              <a:gd name="connsiteY4" fmla="*/ 501129 h 602728"/>
              <a:gd name="connsiteX5" fmla="*/ 2957689 w 2957689"/>
              <a:gd name="connsiteY5" fmla="*/ 489840 h 602728"/>
              <a:gd name="connsiteX0" fmla="*/ 0 w 2957689"/>
              <a:gd name="connsiteY0" fmla="*/ 557573 h 597980"/>
              <a:gd name="connsiteX1" fmla="*/ 699911 w 2957689"/>
              <a:gd name="connsiteY1" fmla="*/ 557573 h 597980"/>
              <a:gd name="connsiteX2" fmla="*/ 1027289 w 2957689"/>
              <a:gd name="connsiteY2" fmla="*/ 15706 h 597980"/>
              <a:gd name="connsiteX3" fmla="*/ 1215083 w 2957689"/>
              <a:gd name="connsiteY3" fmla="*/ 463336 h 597980"/>
              <a:gd name="connsiteX4" fmla="*/ 1578270 w 2957689"/>
              <a:gd name="connsiteY4" fmla="*/ 501129 h 597980"/>
              <a:gd name="connsiteX5" fmla="*/ 2957689 w 2957689"/>
              <a:gd name="connsiteY5" fmla="*/ 489840 h 597980"/>
              <a:gd name="connsiteX0" fmla="*/ 0 w 2957689"/>
              <a:gd name="connsiteY0" fmla="*/ 557573 h 597980"/>
              <a:gd name="connsiteX1" fmla="*/ 699911 w 2957689"/>
              <a:gd name="connsiteY1" fmla="*/ 557573 h 597980"/>
              <a:gd name="connsiteX2" fmla="*/ 1027289 w 2957689"/>
              <a:gd name="connsiteY2" fmla="*/ 15706 h 597980"/>
              <a:gd name="connsiteX3" fmla="*/ 1215083 w 2957689"/>
              <a:gd name="connsiteY3" fmla="*/ 463336 h 597980"/>
              <a:gd name="connsiteX4" fmla="*/ 1578270 w 2957689"/>
              <a:gd name="connsiteY4" fmla="*/ 501129 h 597980"/>
              <a:gd name="connsiteX5" fmla="*/ 2957689 w 2957689"/>
              <a:gd name="connsiteY5" fmla="*/ 489840 h 597980"/>
              <a:gd name="connsiteX0" fmla="*/ 0 w 2957689"/>
              <a:gd name="connsiteY0" fmla="*/ 557573 h 597980"/>
              <a:gd name="connsiteX1" fmla="*/ 699911 w 2957689"/>
              <a:gd name="connsiteY1" fmla="*/ 557573 h 597980"/>
              <a:gd name="connsiteX2" fmla="*/ 1027289 w 2957689"/>
              <a:gd name="connsiteY2" fmla="*/ 15706 h 597980"/>
              <a:gd name="connsiteX3" fmla="*/ 1215083 w 2957689"/>
              <a:gd name="connsiteY3" fmla="*/ 463336 h 597980"/>
              <a:gd name="connsiteX4" fmla="*/ 1578270 w 2957689"/>
              <a:gd name="connsiteY4" fmla="*/ 501129 h 597980"/>
              <a:gd name="connsiteX5" fmla="*/ 2957689 w 2957689"/>
              <a:gd name="connsiteY5" fmla="*/ 489840 h 597980"/>
              <a:gd name="connsiteX0" fmla="*/ 0 w 2957689"/>
              <a:gd name="connsiteY0" fmla="*/ 557573 h 597980"/>
              <a:gd name="connsiteX1" fmla="*/ 699911 w 2957689"/>
              <a:gd name="connsiteY1" fmla="*/ 557573 h 597980"/>
              <a:gd name="connsiteX2" fmla="*/ 1027289 w 2957689"/>
              <a:gd name="connsiteY2" fmla="*/ 15706 h 597980"/>
              <a:gd name="connsiteX3" fmla="*/ 1215083 w 2957689"/>
              <a:gd name="connsiteY3" fmla="*/ 463336 h 597980"/>
              <a:gd name="connsiteX4" fmla="*/ 1578270 w 2957689"/>
              <a:gd name="connsiteY4" fmla="*/ 501129 h 597980"/>
              <a:gd name="connsiteX5" fmla="*/ 2957689 w 2957689"/>
              <a:gd name="connsiteY5" fmla="*/ 489840 h 597980"/>
              <a:gd name="connsiteX0" fmla="*/ 0 w 2957689"/>
              <a:gd name="connsiteY0" fmla="*/ 549966 h 598559"/>
              <a:gd name="connsiteX1" fmla="*/ 699911 w 2957689"/>
              <a:gd name="connsiteY1" fmla="*/ 549966 h 598559"/>
              <a:gd name="connsiteX2" fmla="*/ 1027289 w 2957689"/>
              <a:gd name="connsiteY2" fmla="*/ 8099 h 598559"/>
              <a:gd name="connsiteX3" fmla="*/ 1215083 w 2957689"/>
              <a:gd name="connsiteY3" fmla="*/ 598559 h 598559"/>
              <a:gd name="connsiteX4" fmla="*/ 1578270 w 2957689"/>
              <a:gd name="connsiteY4" fmla="*/ 493522 h 598559"/>
              <a:gd name="connsiteX5" fmla="*/ 2957689 w 2957689"/>
              <a:gd name="connsiteY5" fmla="*/ 482233 h 598559"/>
              <a:gd name="connsiteX0" fmla="*/ 0 w 2957689"/>
              <a:gd name="connsiteY0" fmla="*/ 549966 h 598559"/>
              <a:gd name="connsiteX1" fmla="*/ 699911 w 2957689"/>
              <a:gd name="connsiteY1" fmla="*/ 549966 h 598559"/>
              <a:gd name="connsiteX2" fmla="*/ 1027289 w 2957689"/>
              <a:gd name="connsiteY2" fmla="*/ 8099 h 598559"/>
              <a:gd name="connsiteX3" fmla="*/ 1215083 w 2957689"/>
              <a:gd name="connsiteY3" fmla="*/ 598559 h 598559"/>
              <a:gd name="connsiteX4" fmla="*/ 1578270 w 2957689"/>
              <a:gd name="connsiteY4" fmla="*/ 493522 h 598559"/>
              <a:gd name="connsiteX5" fmla="*/ 2957689 w 2957689"/>
              <a:gd name="connsiteY5" fmla="*/ 482233 h 598559"/>
              <a:gd name="connsiteX0" fmla="*/ 0 w 2957689"/>
              <a:gd name="connsiteY0" fmla="*/ 549966 h 696396"/>
              <a:gd name="connsiteX1" fmla="*/ 699911 w 2957689"/>
              <a:gd name="connsiteY1" fmla="*/ 549966 h 696396"/>
              <a:gd name="connsiteX2" fmla="*/ 1027289 w 2957689"/>
              <a:gd name="connsiteY2" fmla="*/ 8099 h 696396"/>
              <a:gd name="connsiteX3" fmla="*/ 1215083 w 2957689"/>
              <a:gd name="connsiteY3" fmla="*/ 598559 h 696396"/>
              <a:gd name="connsiteX4" fmla="*/ 1230489 w 2957689"/>
              <a:gd name="connsiteY4" fmla="*/ 595121 h 696396"/>
              <a:gd name="connsiteX5" fmla="*/ 1578270 w 2957689"/>
              <a:gd name="connsiteY5" fmla="*/ 493522 h 696396"/>
              <a:gd name="connsiteX6" fmla="*/ 2957689 w 2957689"/>
              <a:gd name="connsiteY6" fmla="*/ 482233 h 696396"/>
              <a:gd name="connsiteX0" fmla="*/ 0 w 2957689"/>
              <a:gd name="connsiteY0" fmla="*/ 549966 h 696396"/>
              <a:gd name="connsiteX1" fmla="*/ 699911 w 2957689"/>
              <a:gd name="connsiteY1" fmla="*/ 549966 h 696396"/>
              <a:gd name="connsiteX2" fmla="*/ 1027289 w 2957689"/>
              <a:gd name="connsiteY2" fmla="*/ 8099 h 696396"/>
              <a:gd name="connsiteX3" fmla="*/ 1215083 w 2957689"/>
              <a:gd name="connsiteY3" fmla="*/ 598559 h 696396"/>
              <a:gd name="connsiteX4" fmla="*/ 1230489 w 2957689"/>
              <a:gd name="connsiteY4" fmla="*/ 595121 h 696396"/>
              <a:gd name="connsiteX5" fmla="*/ 1578270 w 2957689"/>
              <a:gd name="connsiteY5" fmla="*/ 493522 h 696396"/>
              <a:gd name="connsiteX6" fmla="*/ 2957689 w 2957689"/>
              <a:gd name="connsiteY6" fmla="*/ 482233 h 696396"/>
              <a:gd name="connsiteX0" fmla="*/ 0 w 2957689"/>
              <a:gd name="connsiteY0" fmla="*/ 549966 h 696396"/>
              <a:gd name="connsiteX1" fmla="*/ 699911 w 2957689"/>
              <a:gd name="connsiteY1" fmla="*/ 549966 h 696396"/>
              <a:gd name="connsiteX2" fmla="*/ 1027289 w 2957689"/>
              <a:gd name="connsiteY2" fmla="*/ 8099 h 696396"/>
              <a:gd name="connsiteX3" fmla="*/ 1215083 w 2957689"/>
              <a:gd name="connsiteY3" fmla="*/ 598559 h 696396"/>
              <a:gd name="connsiteX4" fmla="*/ 1230489 w 2957689"/>
              <a:gd name="connsiteY4" fmla="*/ 595121 h 696396"/>
              <a:gd name="connsiteX5" fmla="*/ 1578270 w 2957689"/>
              <a:gd name="connsiteY5" fmla="*/ 493522 h 696396"/>
              <a:gd name="connsiteX6" fmla="*/ 2957689 w 2957689"/>
              <a:gd name="connsiteY6" fmla="*/ 482233 h 696396"/>
              <a:gd name="connsiteX0" fmla="*/ 0 w 2957689"/>
              <a:gd name="connsiteY0" fmla="*/ 615301 h 676133"/>
              <a:gd name="connsiteX1" fmla="*/ 699911 w 2957689"/>
              <a:gd name="connsiteY1" fmla="*/ 615301 h 676133"/>
              <a:gd name="connsiteX2" fmla="*/ 1027289 w 2957689"/>
              <a:gd name="connsiteY2" fmla="*/ 73434 h 676133"/>
              <a:gd name="connsiteX3" fmla="*/ 1215083 w 2957689"/>
              <a:gd name="connsiteY3" fmla="*/ 663894 h 676133"/>
              <a:gd name="connsiteX4" fmla="*/ 1457442 w 2957689"/>
              <a:gd name="connsiteY4" fmla="*/ 0 h 676133"/>
              <a:gd name="connsiteX5" fmla="*/ 1578270 w 2957689"/>
              <a:gd name="connsiteY5" fmla="*/ 558857 h 676133"/>
              <a:gd name="connsiteX6" fmla="*/ 2957689 w 2957689"/>
              <a:gd name="connsiteY6" fmla="*/ 547568 h 676133"/>
              <a:gd name="connsiteX0" fmla="*/ 0 w 2957689"/>
              <a:gd name="connsiteY0" fmla="*/ 696205 h 736612"/>
              <a:gd name="connsiteX1" fmla="*/ 699911 w 2957689"/>
              <a:gd name="connsiteY1" fmla="*/ 696205 h 736612"/>
              <a:gd name="connsiteX2" fmla="*/ 1027289 w 2957689"/>
              <a:gd name="connsiteY2" fmla="*/ 154338 h 736612"/>
              <a:gd name="connsiteX3" fmla="*/ 1457442 w 2957689"/>
              <a:gd name="connsiteY3" fmla="*/ 80904 h 736612"/>
              <a:gd name="connsiteX4" fmla="*/ 1578270 w 2957689"/>
              <a:gd name="connsiteY4" fmla="*/ 639761 h 736612"/>
              <a:gd name="connsiteX5" fmla="*/ 2957689 w 2957689"/>
              <a:gd name="connsiteY5" fmla="*/ 628472 h 736612"/>
              <a:gd name="connsiteX0" fmla="*/ 0 w 2957689"/>
              <a:gd name="connsiteY0" fmla="*/ 548319 h 667934"/>
              <a:gd name="connsiteX1" fmla="*/ 699911 w 2957689"/>
              <a:gd name="connsiteY1" fmla="*/ 548319 h 667934"/>
              <a:gd name="connsiteX2" fmla="*/ 1027289 w 2957689"/>
              <a:gd name="connsiteY2" fmla="*/ 6452 h 667934"/>
              <a:gd name="connsiteX3" fmla="*/ 1282752 w 2957689"/>
              <a:gd name="connsiteY3" fmla="*/ 587030 h 667934"/>
              <a:gd name="connsiteX4" fmla="*/ 1578270 w 2957689"/>
              <a:gd name="connsiteY4" fmla="*/ 491875 h 667934"/>
              <a:gd name="connsiteX5" fmla="*/ 2957689 w 2957689"/>
              <a:gd name="connsiteY5" fmla="*/ 480586 h 667934"/>
              <a:gd name="connsiteX0" fmla="*/ 0 w 2957689"/>
              <a:gd name="connsiteY0" fmla="*/ 548319 h 667934"/>
              <a:gd name="connsiteX1" fmla="*/ 699911 w 2957689"/>
              <a:gd name="connsiteY1" fmla="*/ 548319 h 667934"/>
              <a:gd name="connsiteX2" fmla="*/ 1027289 w 2957689"/>
              <a:gd name="connsiteY2" fmla="*/ 6452 h 667934"/>
              <a:gd name="connsiteX3" fmla="*/ 1282752 w 2957689"/>
              <a:gd name="connsiteY3" fmla="*/ 587030 h 667934"/>
              <a:gd name="connsiteX4" fmla="*/ 1578270 w 2957689"/>
              <a:gd name="connsiteY4" fmla="*/ 491875 h 667934"/>
              <a:gd name="connsiteX5" fmla="*/ 2957689 w 2957689"/>
              <a:gd name="connsiteY5" fmla="*/ 480586 h 667934"/>
              <a:gd name="connsiteX0" fmla="*/ 0 w 2957689"/>
              <a:gd name="connsiteY0" fmla="*/ 548319 h 667934"/>
              <a:gd name="connsiteX1" fmla="*/ 699911 w 2957689"/>
              <a:gd name="connsiteY1" fmla="*/ 548319 h 667934"/>
              <a:gd name="connsiteX2" fmla="*/ 1027289 w 2957689"/>
              <a:gd name="connsiteY2" fmla="*/ 6452 h 667934"/>
              <a:gd name="connsiteX3" fmla="*/ 1282752 w 2957689"/>
              <a:gd name="connsiteY3" fmla="*/ 587030 h 667934"/>
              <a:gd name="connsiteX4" fmla="*/ 1578270 w 2957689"/>
              <a:gd name="connsiteY4" fmla="*/ 491875 h 667934"/>
              <a:gd name="connsiteX5" fmla="*/ 2957689 w 2957689"/>
              <a:gd name="connsiteY5" fmla="*/ 480586 h 667934"/>
              <a:gd name="connsiteX0" fmla="*/ 0 w 2957689"/>
              <a:gd name="connsiteY0" fmla="*/ 548319 h 602151"/>
              <a:gd name="connsiteX1" fmla="*/ 699911 w 2957689"/>
              <a:gd name="connsiteY1" fmla="*/ 548319 h 602151"/>
              <a:gd name="connsiteX2" fmla="*/ 1027289 w 2957689"/>
              <a:gd name="connsiteY2" fmla="*/ 6452 h 602151"/>
              <a:gd name="connsiteX3" fmla="*/ 1282752 w 2957689"/>
              <a:gd name="connsiteY3" fmla="*/ 587030 h 602151"/>
              <a:gd name="connsiteX4" fmla="*/ 1578270 w 2957689"/>
              <a:gd name="connsiteY4" fmla="*/ 491875 h 602151"/>
              <a:gd name="connsiteX5" fmla="*/ 2957689 w 2957689"/>
              <a:gd name="connsiteY5" fmla="*/ 480586 h 602151"/>
              <a:gd name="connsiteX0" fmla="*/ 0 w 2957689"/>
              <a:gd name="connsiteY0" fmla="*/ 548319 h 588726"/>
              <a:gd name="connsiteX1" fmla="*/ 699911 w 2957689"/>
              <a:gd name="connsiteY1" fmla="*/ 548319 h 588726"/>
              <a:gd name="connsiteX2" fmla="*/ 1027289 w 2957689"/>
              <a:gd name="connsiteY2" fmla="*/ 6452 h 588726"/>
              <a:gd name="connsiteX3" fmla="*/ 1282752 w 2957689"/>
              <a:gd name="connsiteY3" fmla="*/ 587030 h 588726"/>
              <a:gd name="connsiteX4" fmla="*/ 1578270 w 2957689"/>
              <a:gd name="connsiteY4" fmla="*/ 491875 h 588726"/>
              <a:gd name="connsiteX5" fmla="*/ 2957689 w 2957689"/>
              <a:gd name="connsiteY5" fmla="*/ 480586 h 588726"/>
              <a:gd name="connsiteX0" fmla="*/ 0 w 2957689"/>
              <a:gd name="connsiteY0" fmla="*/ 548319 h 588726"/>
              <a:gd name="connsiteX1" fmla="*/ 699911 w 2957689"/>
              <a:gd name="connsiteY1" fmla="*/ 548319 h 588726"/>
              <a:gd name="connsiteX2" fmla="*/ 1027289 w 2957689"/>
              <a:gd name="connsiteY2" fmla="*/ 6452 h 588726"/>
              <a:gd name="connsiteX3" fmla="*/ 1282752 w 2957689"/>
              <a:gd name="connsiteY3" fmla="*/ 587030 h 588726"/>
              <a:gd name="connsiteX4" fmla="*/ 1578270 w 2957689"/>
              <a:gd name="connsiteY4" fmla="*/ 491875 h 588726"/>
              <a:gd name="connsiteX5" fmla="*/ 2062988 w 2957689"/>
              <a:gd name="connsiteY5" fmla="*/ 490855 h 588726"/>
              <a:gd name="connsiteX6" fmla="*/ 2957689 w 2957689"/>
              <a:gd name="connsiteY6" fmla="*/ 480586 h 588726"/>
              <a:gd name="connsiteX0" fmla="*/ 0 w 2957689"/>
              <a:gd name="connsiteY0" fmla="*/ 548319 h 588726"/>
              <a:gd name="connsiteX1" fmla="*/ 699911 w 2957689"/>
              <a:gd name="connsiteY1" fmla="*/ 548319 h 588726"/>
              <a:gd name="connsiteX2" fmla="*/ 1027289 w 2957689"/>
              <a:gd name="connsiteY2" fmla="*/ 6452 h 588726"/>
              <a:gd name="connsiteX3" fmla="*/ 1282752 w 2957689"/>
              <a:gd name="connsiteY3" fmla="*/ 587030 h 588726"/>
              <a:gd name="connsiteX4" fmla="*/ 1578270 w 2957689"/>
              <a:gd name="connsiteY4" fmla="*/ 491875 h 588726"/>
              <a:gd name="connsiteX5" fmla="*/ 2957689 w 2957689"/>
              <a:gd name="connsiteY5" fmla="*/ 480586 h 588726"/>
              <a:gd name="connsiteX0" fmla="*/ 0 w 2957689"/>
              <a:gd name="connsiteY0" fmla="*/ 548319 h 666052"/>
              <a:gd name="connsiteX1" fmla="*/ 699911 w 2957689"/>
              <a:gd name="connsiteY1" fmla="*/ 548319 h 666052"/>
              <a:gd name="connsiteX2" fmla="*/ 1027289 w 2957689"/>
              <a:gd name="connsiteY2" fmla="*/ 6452 h 666052"/>
              <a:gd name="connsiteX3" fmla="*/ 1282752 w 2957689"/>
              <a:gd name="connsiteY3" fmla="*/ 587030 h 666052"/>
              <a:gd name="connsiteX4" fmla="*/ 2957689 w 2957689"/>
              <a:gd name="connsiteY4" fmla="*/ 480586 h 666052"/>
              <a:gd name="connsiteX0" fmla="*/ 0 w 2957689"/>
              <a:gd name="connsiteY0" fmla="*/ 548319 h 666052"/>
              <a:gd name="connsiteX1" fmla="*/ 699911 w 2957689"/>
              <a:gd name="connsiteY1" fmla="*/ 548319 h 666052"/>
              <a:gd name="connsiteX2" fmla="*/ 1027289 w 2957689"/>
              <a:gd name="connsiteY2" fmla="*/ 6452 h 666052"/>
              <a:gd name="connsiteX3" fmla="*/ 1282752 w 2957689"/>
              <a:gd name="connsiteY3" fmla="*/ 587030 h 666052"/>
              <a:gd name="connsiteX4" fmla="*/ 2957689 w 2957689"/>
              <a:gd name="connsiteY4" fmla="*/ 480586 h 666052"/>
              <a:gd name="connsiteX0" fmla="*/ 0 w 2957689"/>
              <a:gd name="connsiteY0" fmla="*/ 548319 h 666052"/>
              <a:gd name="connsiteX1" fmla="*/ 699911 w 2957689"/>
              <a:gd name="connsiteY1" fmla="*/ 548319 h 666052"/>
              <a:gd name="connsiteX2" fmla="*/ 1027289 w 2957689"/>
              <a:gd name="connsiteY2" fmla="*/ 6452 h 666052"/>
              <a:gd name="connsiteX3" fmla="*/ 1282752 w 2957689"/>
              <a:gd name="connsiteY3" fmla="*/ 587030 h 666052"/>
              <a:gd name="connsiteX4" fmla="*/ 2957689 w 2957689"/>
              <a:gd name="connsiteY4" fmla="*/ 480586 h 666052"/>
              <a:gd name="connsiteX0" fmla="*/ 0 w 2957689"/>
              <a:gd name="connsiteY0" fmla="*/ 548319 h 666052"/>
              <a:gd name="connsiteX1" fmla="*/ 699911 w 2957689"/>
              <a:gd name="connsiteY1" fmla="*/ 548319 h 666052"/>
              <a:gd name="connsiteX2" fmla="*/ 1027289 w 2957689"/>
              <a:gd name="connsiteY2" fmla="*/ 6452 h 666052"/>
              <a:gd name="connsiteX3" fmla="*/ 1282752 w 2957689"/>
              <a:gd name="connsiteY3" fmla="*/ 587030 h 666052"/>
              <a:gd name="connsiteX4" fmla="*/ 2957689 w 2957689"/>
              <a:gd name="connsiteY4" fmla="*/ 480586 h 666052"/>
              <a:gd name="connsiteX0" fmla="*/ 0 w 2957689"/>
              <a:gd name="connsiteY0" fmla="*/ 548319 h 666052"/>
              <a:gd name="connsiteX1" fmla="*/ 699911 w 2957689"/>
              <a:gd name="connsiteY1" fmla="*/ 548319 h 666052"/>
              <a:gd name="connsiteX2" fmla="*/ 1027289 w 2957689"/>
              <a:gd name="connsiteY2" fmla="*/ 6452 h 666052"/>
              <a:gd name="connsiteX3" fmla="*/ 1282752 w 2957689"/>
              <a:gd name="connsiteY3" fmla="*/ 587030 h 666052"/>
              <a:gd name="connsiteX4" fmla="*/ 2957689 w 2957689"/>
              <a:gd name="connsiteY4" fmla="*/ 623416 h 666052"/>
              <a:gd name="connsiteX0" fmla="*/ 0 w 2957689"/>
              <a:gd name="connsiteY0" fmla="*/ 960932 h 1078665"/>
              <a:gd name="connsiteX1" fmla="*/ 699911 w 2957689"/>
              <a:gd name="connsiteY1" fmla="*/ 960932 h 1078665"/>
              <a:gd name="connsiteX2" fmla="*/ 1027289 w 2957689"/>
              <a:gd name="connsiteY2" fmla="*/ 419065 h 1078665"/>
              <a:gd name="connsiteX3" fmla="*/ 1282752 w 2957689"/>
              <a:gd name="connsiteY3" fmla="*/ 999643 h 1078665"/>
              <a:gd name="connsiteX4" fmla="*/ 2957689 w 2957689"/>
              <a:gd name="connsiteY4" fmla="*/ 10443 h 1078665"/>
              <a:gd name="connsiteX0" fmla="*/ 0 w 2957689"/>
              <a:gd name="connsiteY0" fmla="*/ 548319 h 666052"/>
              <a:gd name="connsiteX1" fmla="*/ 699911 w 2957689"/>
              <a:gd name="connsiteY1" fmla="*/ 548319 h 666052"/>
              <a:gd name="connsiteX2" fmla="*/ 1027289 w 2957689"/>
              <a:gd name="connsiteY2" fmla="*/ 6452 h 666052"/>
              <a:gd name="connsiteX3" fmla="*/ 1282752 w 2957689"/>
              <a:gd name="connsiteY3" fmla="*/ 587030 h 666052"/>
              <a:gd name="connsiteX4" fmla="*/ 2957689 w 2957689"/>
              <a:gd name="connsiteY4" fmla="*/ 580459 h 666052"/>
              <a:gd name="connsiteX0" fmla="*/ 0 w 2957689"/>
              <a:gd name="connsiteY0" fmla="*/ 739162 h 779569"/>
              <a:gd name="connsiteX1" fmla="*/ 699911 w 2957689"/>
              <a:gd name="connsiteY1" fmla="*/ 739162 h 779569"/>
              <a:gd name="connsiteX2" fmla="*/ 1027289 w 2957689"/>
              <a:gd name="connsiteY2" fmla="*/ 197295 h 779569"/>
              <a:gd name="connsiteX3" fmla="*/ 1282752 w 2957689"/>
              <a:gd name="connsiteY3" fmla="*/ 80904 h 779569"/>
              <a:gd name="connsiteX4" fmla="*/ 2957689 w 2957689"/>
              <a:gd name="connsiteY4" fmla="*/ 771302 h 779569"/>
              <a:gd name="connsiteX0" fmla="*/ 0 w 2957689"/>
              <a:gd name="connsiteY0" fmla="*/ 542575 h 617351"/>
              <a:gd name="connsiteX1" fmla="*/ 699911 w 2957689"/>
              <a:gd name="connsiteY1" fmla="*/ 542575 h 617351"/>
              <a:gd name="connsiteX2" fmla="*/ 1027289 w 2957689"/>
              <a:gd name="connsiteY2" fmla="*/ 708 h 617351"/>
              <a:gd name="connsiteX3" fmla="*/ 1282752 w 2957689"/>
              <a:gd name="connsiteY3" fmla="*/ 538329 h 617351"/>
              <a:gd name="connsiteX4" fmla="*/ 2957689 w 2957689"/>
              <a:gd name="connsiteY4" fmla="*/ 574715 h 617351"/>
              <a:gd name="connsiteX0" fmla="*/ 0 w 2957689"/>
              <a:gd name="connsiteY0" fmla="*/ 542575 h 582982"/>
              <a:gd name="connsiteX1" fmla="*/ 699911 w 2957689"/>
              <a:gd name="connsiteY1" fmla="*/ 542575 h 582982"/>
              <a:gd name="connsiteX2" fmla="*/ 1027289 w 2957689"/>
              <a:gd name="connsiteY2" fmla="*/ 708 h 582982"/>
              <a:gd name="connsiteX3" fmla="*/ 1282752 w 2957689"/>
              <a:gd name="connsiteY3" fmla="*/ 538329 h 582982"/>
              <a:gd name="connsiteX4" fmla="*/ 2957689 w 2957689"/>
              <a:gd name="connsiteY4" fmla="*/ 574715 h 582982"/>
              <a:gd name="connsiteX0" fmla="*/ 0 w 2957689"/>
              <a:gd name="connsiteY0" fmla="*/ 542575 h 582982"/>
              <a:gd name="connsiteX1" fmla="*/ 699911 w 2957689"/>
              <a:gd name="connsiteY1" fmla="*/ 542575 h 582982"/>
              <a:gd name="connsiteX2" fmla="*/ 1027289 w 2957689"/>
              <a:gd name="connsiteY2" fmla="*/ 708 h 582982"/>
              <a:gd name="connsiteX3" fmla="*/ 1282752 w 2957689"/>
              <a:gd name="connsiteY3" fmla="*/ 538329 h 582982"/>
              <a:gd name="connsiteX4" fmla="*/ 2957689 w 2957689"/>
              <a:gd name="connsiteY4" fmla="*/ 574715 h 582982"/>
              <a:gd name="connsiteX0" fmla="*/ 0 w 2957689"/>
              <a:gd name="connsiteY0" fmla="*/ 542575 h 582982"/>
              <a:gd name="connsiteX1" fmla="*/ 699911 w 2957689"/>
              <a:gd name="connsiteY1" fmla="*/ 542575 h 582982"/>
              <a:gd name="connsiteX2" fmla="*/ 1027289 w 2957689"/>
              <a:gd name="connsiteY2" fmla="*/ 708 h 582982"/>
              <a:gd name="connsiteX3" fmla="*/ 1282752 w 2957689"/>
              <a:gd name="connsiteY3" fmla="*/ 538329 h 582982"/>
              <a:gd name="connsiteX4" fmla="*/ 2957689 w 2957689"/>
              <a:gd name="connsiteY4" fmla="*/ 206363 h 582982"/>
              <a:gd name="connsiteX0" fmla="*/ 0 w 2957689"/>
              <a:gd name="connsiteY0" fmla="*/ 542575 h 582982"/>
              <a:gd name="connsiteX1" fmla="*/ 699911 w 2957689"/>
              <a:gd name="connsiteY1" fmla="*/ 542575 h 582982"/>
              <a:gd name="connsiteX2" fmla="*/ 1027289 w 2957689"/>
              <a:gd name="connsiteY2" fmla="*/ 708 h 582982"/>
              <a:gd name="connsiteX3" fmla="*/ 1282752 w 2957689"/>
              <a:gd name="connsiteY3" fmla="*/ 538329 h 582982"/>
              <a:gd name="connsiteX4" fmla="*/ 2957689 w 2957689"/>
              <a:gd name="connsiteY4" fmla="*/ 531758 h 582982"/>
              <a:gd name="connsiteX0" fmla="*/ 0 w 2957689"/>
              <a:gd name="connsiteY0" fmla="*/ 542575 h 582982"/>
              <a:gd name="connsiteX1" fmla="*/ 699911 w 2957689"/>
              <a:gd name="connsiteY1" fmla="*/ 542575 h 582982"/>
              <a:gd name="connsiteX2" fmla="*/ 1027289 w 2957689"/>
              <a:gd name="connsiteY2" fmla="*/ 708 h 582982"/>
              <a:gd name="connsiteX3" fmla="*/ 1282752 w 2957689"/>
              <a:gd name="connsiteY3" fmla="*/ 538329 h 582982"/>
              <a:gd name="connsiteX4" fmla="*/ 2957689 w 2957689"/>
              <a:gd name="connsiteY4" fmla="*/ 531758 h 582982"/>
              <a:gd name="connsiteX0" fmla="*/ 0 w 2957689"/>
              <a:gd name="connsiteY0" fmla="*/ 542575 h 582982"/>
              <a:gd name="connsiteX1" fmla="*/ 219390 w 2957689"/>
              <a:gd name="connsiteY1" fmla="*/ 542575 h 582982"/>
              <a:gd name="connsiteX2" fmla="*/ 1027289 w 2957689"/>
              <a:gd name="connsiteY2" fmla="*/ 708 h 582982"/>
              <a:gd name="connsiteX3" fmla="*/ 1282752 w 2957689"/>
              <a:gd name="connsiteY3" fmla="*/ 538329 h 582982"/>
              <a:gd name="connsiteX4" fmla="*/ 2957689 w 2957689"/>
              <a:gd name="connsiteY4" fmla="*/ 531758 h 582982"/>
              <a:gd name="connsiteX0" fmla="*/ 0 w 2957689"/>
              <a:gd name="connsiteY0" fmla="*/ 542575 h 582982"/>
              <a:gd name="connsiteX1" fmla="*/ 219390 w 2957689"/>
              <a:gd name="connsiteY1" fmla="*/ 542575 h 582982"/>
              <a:gd name="connsiteX2" fmla="*/ 611772 w 2957689"/>
              <a:gd name="connsiteY2" fmla="*/ 708 h 582982"/>
              <a:gd name="connsiteX3" fmla="*/ 1282752 w 2957689"/>
              <a:gd name="connsiteY3" fmla="*/ 538329 h 582982"/>
              <a:gd name="connsiteX4" fmla="*/ 2957689 w 2957689"/>
              <a:gd name="connsiteY4" fmla="*/ 531758 h 582982"/>
              <a:gd name="connsiteX0" fmla="*/ 0 w 2957689"/>
              <a:gd name="connsiteY0" fmla="*/ 542575 h 582982"/>
              <a:gd name="connsiteX1" fmla="*/ 219390 w 2957689"/>
              <a:gd name="connsiteY1" fmla="*/ 542575 h 582982"/>
              <a:gd name="connsiteX2" fmla="*/ 611772 w 2957689"/>
              <a:gd name="connsiteY2" fmla="*/ 708 h 582982"/>
              <a:gd name="connsiteX3" fmla="*/ 867235 w 2957689"/>
              <a:gd name="connsiteY3" fmla="*/ 538329 h 582982"/>
              <a:gd name="connsiteX4" fmla="*/ 2957689 w 2957689"/>
              <a:gd name="connsiteY4" fmla="*/ 531758 h 582982"/>
              <a:gd name="connsiteX0" fmla="*/ 0 w 2957689"/>
              <a:gd name="connsiteY0" fmla="*/ 542575 h 582982"/>
              <a:gd name="connsiteX1" fmla="*/ 219390 w 2957689"/>
              <a:gd name="connsiteY1" fmla="*/ 542575 h 582982"/>
              <a:gd name="connsiteX2" fmla="*/ 611772 w 2957689"/>
              <a:gd name="connsiteY2" fmla="*/ 708 h 582982"/>
              <a:gd name="connsiteX3" fmla="*/ 906747 w 2957689"/>
              <a:gd name="connsiteY3" fmla="*/ 538329 h 582982"/>
              <a:gd name="connsiteX4" fmla="*/ 2957689 w 2957689"/>
              <a:gd name="connsiteY4" fmla="*/ 531758 h 582982"/>
              <a:gd name="connsiteX0" fmla="*/ 0 w 2957689"/>
              <a:gd name="connsiteY0" fmla="*/ 542575 h 582982"/>
              <a:gd name="connsiteX1" fmla="*/ 219390 w 2957689"/>
              <a:gd name="connsiteY1" fmla="*/ 542575 h 582982"/>
              <a:gd name="connsiteX2" fmla="*/ 611772 w 2957689"/>
              <a:gd name="connsiteY2" fmla="*/ 708 h 582982"/>
              <a:gd name="connsiteX3" fmla="*/ 906747 w 2957689"/>
              <a:gd name="connsiteY3" fmla="*/ 538329 h 582982"/>
              <a:gd name="connsiteX4" fmla="*/ 2957689 w 2957689"/>
              <a:gd name="connsiteY4" fmla="*/ 531758 h 582982"/>
              <a:gd name="connsiteX0" fmla="*/ 0 w 2957689"/>
              <a:gd name="connsiteY0" fmla="*/ 542575 h 582982"/>
              <a:gd name="connsiteX1" fmla="*/ 219390 w 2957689"/>
              <a:gd name="connsiteY1" fmla="*/ 542575 h 582982"/>
              <a:gd name="connsiteX2" fmla="*/ 611772 w 2957689"/>
              <a:gd name="connsiteY2" fmla="*/ 708 h 582982"/>
              <a:gd name="connsiteX3" fmla="*/ 906747 w 2957689"/>
              <a:gd name="connsiteY3" fmla="*/ 538329 h 582982"/>
              <a:gd name="connsiteX4" fmla="*/ 2957689 w 2957689"/>
              <a:gd name="connsiteY4" fmla="*/ 531758 h 582982"/>
              <a:gd name="connsiteX0" fmla="*/ 0 w 2957689"/>
              <a:gd name="connsiteY0" fmla="*/ 542575 h 582982"/>
              <a:gd name="connsiteX1" fmla="*/ 219390 w 2957689"/>
              <a:gd name="connsiteY1" fmla="*/ 542575 h 582982"/>
              <a:gd name="connsiteX2" fmla="*/ 611772 w 2957689"/>
              <a:gd name="connsiteY2" fmla="*/ 708 h 582982"/>
              <a:gd name="connsiteX3" fmla="*/ 906747 w 2957689"/>
              <a:gd name="connsiteY3" fmla="*/ 538329 h 582982"/>
              <a:gd name="connsiteX4" fmla="*/ 2957689 w 2957689"/>
              <a:gd name="connsiteY4" fmla="*/ 531758 h 582982"/>
              <a:gd name="connsiteX0" fmla="*/ 0 w 2957689"/>
              <a:gd name="connsiteY0" fmla="*/ 542575 h 582982"/>
              <a:gd name="connsiteX1" fmla="*/ 219390 w 2957689"/>
              <a:gd name="connsiteY1" fmla="*/ 542575 h 582982"/>
              <a:gd name="connsiteX2" fmla="*/ 611772 w 2957689"/>
              <a:gd name="connsiteY2" fmla="*/ 708 h 582982"/>
              <a:gd name="connsiteX3" fmla="*/ 906747 w 2957689"/>
              <a:gd name="connsiteY3" fmla="*/ 538329 h 582982"/>
              <a:gd name="connsiteX4" fmla="*/ 2957689 w 2957689"/>
              <a:gd name="connsiteY4" fmla="*/ 531758 h 582982"/>
              <a:gd name="connsiteX0" fmla="*/ 0 w 2957689"/>
              <a:gd name="connsiteY0" fmla="*/ 542575 h 582982"/>
              <a:gd name="connsiteX1" fmla="*/ 219390 w 2957689"/>
              <a:gd name="connsiteY1" fmla="*/ 542575 h 582982"/>
              <a:gd name="connsiteX2" fmla="*/ 611772 w 2957689"/>
              <a:gd name="connsiteY2" fmla="*/ 708 h 582982"/>
              <a:gd name="connsiteX3" fmla="*/ 906747 w 2957689"/>
              <a:gd name="connsiteY3" fmla="*/ 538329 h 582982"/>
              <a:gd name="connsiteX4" fmla="*/ 2957689 w 2957689"/>
              <a:gd name="connsiteY4" fmla="*/ 531758 h 582982"/>
              <a:gd name="connsiteX0" fmla="*/ 0 w 2957689"/>
              <a:gd name="connsiteY0" fmla="*/ 542575 h 582982"/>
              <a:gd name="connsiteX1" fmla="*/ 219390 w 2957689"/>
              <a:gd name="connsiteY1" fmla="*/ 542575 h 582982"/>
              <a:gd name="connsiteX2" fmla="*/ 611772 w 2957689"/>
              <a:gd name="connsiteY2" fmla="*/ 708 h 582982"/>
              <a:gd name="connsiteX3" fmla="*/ 906747 w 2957689"/>
              <a:gd name="connsiteY3" fmla="*/ 538329 h 582982"/>
              <a:gd name="connsiteX4" fmla="*/ 2957689 w 2957689"/>
              <a:gd name="connsiteY4" fmla="*/ 531758 h 582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7689" h="582982">
                <a:moveTo>
                  <a:pt x="0" y="542575"/>
                </a:moveTo>
                <a:lnTo>
                  <a:pt x="219390" y="542575"/>
                </a:lnTo>
                <a:cubicBezTo>
                  <a:pt x="401190" y="582982"/>
                  <a:pt x="497213" y="1416"/>
                  <a:pt x="611772" y="708"/>
                </a:cubicBezTo>
                <a:cubicBezTo>
                  <a:pt x="726331" y="0"/>
                  <a:pt x="814917" y="457425"/>
                  <a:pt x="906747" y="538329"/>
                </a:cubicBezTo>
                <a:cubicBezTo>
                  <a:pt x="1008147" y="544063"/>
                  <a:pt x="2274042" y="533948"/>
                  <a:pt x="2957689" y="531758"/>
                </a:cubicBezTo>
              </a:path>
            </a:pathLst>
          </a:custGeom>
          <a:ln w="25400">
            <a:solidFill>
              <a:srgbClr val="FF0000"/>
            </a:solidFill>
          </a:ln>
          <a:scene3d>
            <a:camera prst="orthographicFront">
              <a:rot lat="0" lon="0" rev="16200000"/>
            </a:camera>
            <a:lightRig rig="threePt" dir="t"/>
          </a:scene3d>
        </p:spPr>
        <p:style>
          <a:lnRef idx="1">
            <a:schemeClr val="accent1"/>
          </a:lnRef>
          <a:fillRef idx="0">
            <a:schemeClr val="accent1"/>
          </a:fillRef>
          <a:effectRef idx="0">
            <a:schemeClr val="accent1"/>
          </a:effectRef>
          <a:fontRef idx="minor">
            <a:schemeClr val="tx1"/>
          </a:fontRef>
        </p:style>
        <p:txBody>
          <a:bodyPr anchor="ctr"/>
          <a:lstStyle/>
          <a:p>
            <a:pPr algn="ctr" eaLnBrk="0" hangingPunct="0">
              <a:defRPr/>
            </a:pPr>
            <a:endParaRPr lang="de-CH"/>
          </a:p>
        </p:txBody>
      </p:sp>
      <p:sp>
        <p:nvSpPr>
          <p:cNvPr id="2" name="TextBox 1"/>
          <p:cNvSpPr txBox="1"/>
          <p:nvPr/>
        </p:nvSpPr>
        <p:spPr>
          <a:xfrm>
            <a:off x="7162800" y="5678488"/>
            <a:ext cx="1828800" cy="369332"/>
          </a:xfrm>
          <a:prstGeom prst="rect">
            <a:avLst/>
          </a:prstGeom>
          <a:noFill/>
        </p:spPr>
        <p:txBody>
          <a:bodyPr wrap="square" rtlCol="0">
            <a:spAutoFit/>
          </a:bodyPr>
          <a:lstStyle/>
          <a:p>
            <a:r>
              <a:rPr lang="en-US" dirty="0"/>
              <a:t>Image blob size</a:t>
            </a:r>
          </a:p>
        </p:txBody>
      </p:sp>
      <p:sp>
        <p:nvSpPr>
          <p:cNvPr id="19" name="TextBox 18"/>
          <p:cNvSpPr txBox="1"/>
          <p:nvPr/>
        </p:nvSpPr>
        <p:spPr>
          <a:xfrm rot="16200000">
            <a:off x="2020064" y="2317603"/>
            <a:ext cx="1828800" cy="369332"/>
          </a:xfrm>
          <a:prstGeom prst="rect">
            <a:avLst/>
          </a:prstGeom>
          <a:noFill/>
        </p:spPr>
        <p:txBody>
          <a:bodyPr wrap="square" rtlCol="0">
            <a:spAutoFit/>
          </a:bodyPr>
          <a:lstStyle/>
          <a:p>
            <a:r>
              <a:rPr lang="en-US" dirty="0"/>
              <a:t>Scale space</a:t>
            </a:r>
          </a:p>
        </p:txBody>
      </p:sp>
      <p:pic>
        <p:nvPicPr>
          <p:cNvPr id="47109" name="Picture 27" descr="c-enhedg-laplap"/>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28889" b="92840" l="6173" r="92840">
                        <a14:foregroundMark x1="37531" y1="92840" x2="43704" y2="90617"/>
                        <a14:foregroundMark x1="89877" y1="78519" x2="89877" y2="78519"/>
                        <a14:foregroundMark x1="10123" y1="68642" x2="10123" y2="68642"/>
                        <a14:foregroundMark x1="6173" y1="67654" x2="6173" y2="67654"/>
                        <a14:foregroundMark x1="92840" y1="79259" x2="92840" y2="79259"/>
                        <a14:foregroundMark x1="49136" y1="28889" x2="49136" y2="28889"/>
                        <a14:foregroundMark x1="6667" y1="66914" x2="6667" y2="66914"/>
                      </a14:backgroundRemoval>
                    </a14:imgEffect>
                  </a14:imgLayer>
                </a14:imgProps>
              </a:ext>
            </a:extLst>
          </a:blip>
          <a:srcRect t="21783"/>
          <a:stretch>
            <a:fillRect/>
          </a:stretch>
        </p:blipFill>
        <p:spPr bwMode="auto">
          <a:xfrm>
            <a:off x="1103313" y="2105025"/>
            <a:ext cx="1727200" cy="1350963"/>
          </a:xfrm>
          <a:prstGeom prst="rect">
            <a:avLst/>
          </a:prstGeom>
          <a:noFill/>
          <a:ln w="9525">
            <a:noFill/>
            <a:miter lim="800000"/>
            <a:headEnd/>
            <a:tailEnd/>
          </a:ln>
        </p:spPr>
      </p:pic>
      <p:sp>
        <p:nvSpPr>
          <p:cNvPr id="3" name="TextBox 2">
            <a:extLst>
              <a:ext uri="{FF2B5EF4-FFF2-40B4-BE49-F238E27FC236}">
                <a16:creationId xmlns:a16="http://schemas.microsoft.com/office/drawing/2014/main" id="{69DE0B9D-E368-4346-ACC7-65730EFE0934}"/>
              </a:ext>
            </a:extLst>
          </p:cNvPr>
          <p:cNvSpPr txBox="1"/>
          <p:nvPr/>
        </p:nvSpPr>
        <p:spPr>
          <a:xfrm>
            <a:off x="6945313" y="2695575"/>
            <a:ext cx="1436687" cy="646331"/>
          </a:xfrm>
          <a:prstGeom prst="rect">
            <a:avLst/>
          </a:prstGeom>
          <a:noFill/>
        </p:spPr>
        <p:txBody>
          <a:bodyPr wrap="square" rtlCol="0">
            <a:spAutoFit/>
          </a:bodyPr>
          <a:lstStyle/>
          <a:p>
            <a:r>
              <a:rPr lang="en-US" dirty="0"/>
              <a:t>Function response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a:xfrm>
            <a:off x="457200" y="273050"/>
            <a:ext cx="8229600" cy="914400"/>
          </a:xfrm>
        </p:spPr>
        <p:txBody>
          <a:bodyPr>
            <a:normAutofit fontScale="90000"/>
          </a:bodyPr>
          <a:lstStyle/>
          <a:p>
            <a:r>
              <a:rPr lang="en-US" dirty="0"/>
              <a:t>Find local maxima in position-scale space</a:t>
            </a:r>
            <a:endParaRPr lang="de-CH" dirty="0"/>
          </a:p>
        </p:txBody>
      </p:sp>
      <p:sp>
        <p:nvSpPr>
          <p:cNvPr id="16390" name="Footer Placeholder 4"/>
          <p:cNvSpPr>
            <a:spLocks noGrp="1"/>
          </p:cNvSpPr>
          <p:nvPr>
            <p:ph type="ftr" sz="quarter" idx="11"/>
          </p:nvPr>
        </p:nvSpPr>
        <p:spPr>
          <a:xfrm>
            <a:off x="6974840" y="6549390"/>
            <a:ext cx="2895600" cy="365125"/>
          </a:xfrm>
        </p:spPr>
        <p:txBody>
          <a:bodyPr/>
          <a:lstStyle/>
          <a:p>
            <a:pPr>
              <a:defRPr/>
            </a:pPr>
            <a:r>
              <a:rPr lang="de-DE" dirty="0"/>
              <a:t>K. Grauman, B. Leibe</a:t>
            </a:r>
          </a:p>
        </p:txBody>
      </p:sp>
      <p:pic>
        <p:nvPicPr>
          <p:cNvPr id="48133" name="Picture 5"/>
          <p:cNvPicPr>
            <a:picLocks noChangeAspect="1" noChangeArrowheads="1"/>
          </p:cNvPicPr>
          <p:nvPr/>
        </p:nvPicPr>
        <p:blipFill>
          <a:blip r:embed="rId3" cstate="print"/>
          <a:srcRect/>
          <a:stretch>
            <a:fillRect/>
          </a:stretch>
        </p:blipFill>
        <p:spPr bwMode="auto">
          <a:xfrm>
            <a:off x="676275" y="3203575"/>
            <a:ext cx="1681163" cy="1443038"/>
          </a:xfrm>
          <a:prstGeom prst="rect">
            <a:avLst/>
          </a:prstGeom>
          <a:noFill/>
          <a:ln w="9525">
            <a:noFill/>
            <a:miter lim="800000"/>
            <a:headEnd/>
            <a:tailEnd/>
          </a:ln>
        </p:spPr>
      </p:pic>
      <p:pic>
        <p:nvPicPr>
          <p:cNvPr id="48142" name="Picture 6"/>
          <p:cNvPicPr>
            <a:picLocks noChangeAspect="1" noChangeArrowheads="1"/>
          </p:cNvPicPr>
          <p:nvPr/>
        </p:nvPicPr>
        <p:blipFill>
          <a:blip r:embed="rId4" cstate="print"/>
          <a:srcRect/>
          <a:stretch>
            <a:fillRect/>
          </a:stretch>
        </p:blipFill>
        <p:spPr bwMode="auto">
          <a:xfrm>
            <a:off x="4843463" y="5402263"/>
            <a:ext cx="1225550" cy="958850"/>
          </a:xfrm>
          <a:prstGeom prst="rect">
            <a:avLst/>
          </a:prstGeom>
          <a:noFill/>
          <a:ln w="12700" cap="sq">
            <a:solidFill>
              <a:schemeClr val="tx1"/>
            </a:solidFill>
            <a:miter lim="800000"/>
            <a:headEnd type="none" w="sm" len="sm"/>
            <a:tailEnd type="none" w="sm" len="sm"/>
          </a:ln>
        </p:spPr>
      </p:pic>
      <p:pic>
        <p:nvPicPr>
          <p:cNvPr id="48143" name="Picture 7"/>
          <p:cNvPicPr>
            <a:picLocks noChangeAspect="1" noChangeArrowheads="1"/>
          </p:cNvPicPr>
          <p:nvPr/>
        </p:nvPicPr>
        <p:blipFill>
          <a:blip r:embed="rId5" cstate="print"/>
          <a:srcRect/>
          <a:stretch>
            <a:fillRect/>
          </a:stretch>
        </p:blipFill>
        <p:spPr bwMode="auto">
          <a:xfrm>
            <a:off x="4843463" y="4400550"/>
            <a:ext cx="1225550" cy="960438"/>
          </a:xfrm>
          <a:prstGeom prst="rect">
            <a:avLst/>
          </a:prstGeom>
          <a:noFill/>
          <a:ln w="12700" cap="sq">
            <a:solidFill>
              <a:schemeClr val="tx1"/>
            </a:solidFill>
            <a:miter lim="800000"/>
            <a:headEnd type="none" w="sm" len="sm"/>
            <a:tailEnd type="none" w="sm" len="sm"/>
          </a:ln>
        </p:spPr>
      </p:pic>
      <p:pic>
        <p:nvPicPr>
          <p:cNvPr id="48144" name="Picture 8"/>
          <p:cNvPicPr>
            <a:picLocks noChangeAspect="1" noChangeArrowheads="1"/>
          </p:cNvPicPr>
          <p:nvPr/>
        </p:nvPicPr>
        <p:blipFill>
          <a:blip r:embed="rId6" cstate="print"/>
          <a:srcRect/>
          <a:stretch>
            <a:fillRect/>
          </a:stretch>
        </p:blipFill>
        <p:spPr bwMode="auto">
          <a:xfrm>
            <a:off x="4843463" y="3417888"/>
            <a:ext cx="1225550" cy="958850"/>
          </a:xfrm>
          <a:prstGeom prst="rect">
            <a:avLst/>
          </a:prstGeom>
          <a:noFill/>
          <a:ln w="12700" cap="sq">
            <a:solidFill>
              <a:schemeClr val="tx1"/>
            </a:solidFill>
            <a:miter lim="800000"/>
            <a:headEnd type="none" w="sm" len="sm"/>
            <a:tailEnd type="none" w="sm" len="sm"/>
          </a:ln>
        </p:spPr>
      </p:pic>
      <p:pic>
        <p:nvPicPr>
          <p:cNvPr id="48145" name="Picture 9"/>
          <p:cNvPicPr>
            <a:picLocks noChangeAspect="1" noChangeArrowheads="1"/>
          </p:cNvPicPr>
          <p:nvPr/>
        </p:nvPicPr>
        <p:blipFill>
          <a:blip r:embed="rId7" cstate="print"/>
          <a:srcRect/>
          <a:stretch>
            <a:fillRect/>
          </a:stretch>
        </p:blipFill>
        <p:spPr bwMode="auto">
          <a:xfrm>
            <a:off x="4843463" y="2420938"/>
            <a:ext cx="1225550" cy="960437"/>
          </a:xfrm>
          <a:prstGeom prst="rect">
            <a:avLst/>
          </a:prstGeom>
          <a:noFill/>
          <a:ln w="12700" cap="sq">
            <a:solidFill>
              <a:schemeClr val="tx1"/>
            </a:solidFill>
            <a:miter lim="800000"/>
            <a:headEnd type="none" w="sm" len="sm"/>
            <a:tailEnd type="none" w="sm" len="sm"/>
          </a:ln>
        </p:spPr>
      </p:pic>
      <p:pic>
        <p:nvPicPr>
          <p:cNvPr id="48146" name="Picture 10"/>
          <p:cNvPicPr>
            <a:picLocks noChangeAspect="1" noChangeArrowheads="1"/>
          </p:cNvPicPr>
          <p:nvPr/>
        </p:nvPicPr>
        <p:blipFill>
          <a:blip r:embed="rId8" cstate="print"/>
          <a:srcRect/>
          <a:stretch>
            <a:fillRect/>
          </a:stretch>
        </p:blipFill>
        <p:spPr bwMode="auto">
          <a:xfrm>
            <a:off x="4843463" y="1436688"/>
            <a:ext cx="1225550" cy="960437"/>
          </a:xfrm>
          <a:prstGeom prst="rect">
            <a:avLst/>
          </a:prstGeom>
          <a:noFill/>
          <a:ln w="12700" cap="sq">
            <a:solidFill>
              <a:schemeClr val="tx1"/>
            </a:solidFill>
            <a:miter lim="800000"/>
            <a:headEnd type="none" w="sm" len="sm"/>
            <a:tailEnd type="none" w="sm" len="sm"/>
          </a:ln>
        </p:spPr>
      </p:pic>
      <p:sp>
        <p:nvSpPr>
          <p:cNvPr id="48148" name="Text Box 12"/>
          <p:cNvSpPr txBox="1">
            <a:spLocks noChangeArrowheads="1"/>
          </p:cNvSpPr>
          <p:nvPr/>
        </p:nvSpPr>
        <p:spPr bwMode="auto">
          <a:xfrm>
            <a:off x="4232275" y="5708650"/>
            <a:ext cx="433388" cy="369332"/>
          </a:xfrm>
          <a:prstGeom prst="rect">
            <a:avLst/>
          </a:prstGeom>
          <a:noFill/>
          <a:ln w="12700" cap="sq">
            <a:noFill/>
            <a:miter lim="800000"/>
            <a:headEnd type="none" w="sm" len="sm"/>
            <a:tailEnd type="none" w="sm" len="sm"/>
          </a:ln>
        </p:spPr>
        <p:txBody>
          <a:bodyPr>
            <a:spAutoFit/>
          </a:bodyPr>
          <a:lstStyle/>
          <a:p>
            <a:pPr eaLnBrk="0" hangingPunct="0">
              <a:spcBef>
                <a:spcPct val="50000"/>
              </a:spcBef>
            </a:pPr>
            <a:r>
              <a:rPr lang="pl-PL" b="1" i="1">
                <a:latin typeface="Symbol" pitchFamily="18" charset="2"/>
              </a:rPr>
              <a:t>s</a:t>
            </a:r>
            <a:endParaRPr lang="en-US" b="1" i="1">
              <a:latin typeface="Symbol" pitchFamily="18" charset="2"/>
            </a:endParaRPr>
          </a:p>
        </p:txBody>
      </p:sp>
      <p:sp>
        <p:nvSpPr>
          <p:cNvPr id="48149" name="Text Box 13"/>
          <p:cNvSpPr txBox="1">
            <a:spLocks noChangeArrowheads="1"/>
          </p:cNvSpPr>
          <p:nvPr/>
        </p:nvSpPr>
        <p:spPr bwMode="auto">
          <a:xfrm>
            <a:off x="4232275" y="4700588"/>
            <a:ext cx="433388" cy="369332"/>
          </a:xfrm>
          <a:prstGeom prst="rect">
            <a:avLst/>
          </a:prstGeom>
          <a:noFill/>
          <a:ln w="12700" cap="sq">
            <a:noFill/>
            <a:miter lim="800000"/>
            <a:headEnd type="none" w="sm" len="sm"/>
            <a:tailEnd type="none" w="sm" len="sm"/>
          </a:ln>
        </p:spPr>
        <p:txBody>
          <a:bodyPr>
            <a:spAutoFit/>
          </a:bodyPr>
          <a:lstStyle/>
          <a:p>
            <a:pPr eaLnBrk="0" hangingPunct="0">
              <a:spcBef>
                <a:spcPct val="50000"/>
              </a:spcBef>
            </a:pPr>
            <a:r>
              <a:rPr lang="pl-PL" b="1" i="1">
                <a:latin typeface="Symbol" pitchFamily="18" charset="2"/>
              </a:rPr>
              <a:t>s</a:t>
            </a:r>
            <a:r>
              <a:rPr lang="pl-PL" b="1" i="1" baseline="30000">
                <a:latin typeface="Symbol" pitchFamily="18" charset="2"/>
              </a:rPr>
              <a:t>2</a:t>
            </a:r>
            <a:endParaRPr lang="en-US" b="1" i="1" baseline="30000">
              <a:latin typeface="Symbol" pitchFamily="18" charset="2"/>
            </a:endParaRPr>
          </a:p>
        </p:txBody>
      </p:sp>
      <p:sp>
        <p:nvSpPr>
          <p:cNvPr id="48150" name="Text Box 14"/>
          <p:cNvSpPr txBox="1">
            <a:spLocks noChangeArrowheads="1"/>
          </p:cNvSpPr>
          <p:nvPr/>
        </p:nvSpPr>
        <p:spPr bwMode="auto">
          <a:xfrm>
            <a:off x="4268788" y="3741738"/>
            <a:ext cx="433387" cy="369332"/>
          </a:xfrm>
          <a:prstGeom prst="rect">
            <a:avLst/>
          </a:prstGeom>
          <a:noFill/>
          <a:ln w="12700" cap="sq">
            <a:noFill/>
            <a:miter lim="800000"/>
            <a:headEnd type="none" w="sm" len="sm"/>
            <a:tailEnd type="none" w="sm" len="sm"/>
          </a:ln>
        </p:spPr>
        <p:txBody>
          <a:bodyPr>
            <a:spAutoFit/>
          </a:bodyPr>
          <a:lstStyle/>
          <a:p>
            <a:pPr eaLnBrk="0" hangingPunct="0">
              <a:spcBef>
                <a:spcPct val="50000"/>
              </a:spcBef>
            </a:pPr>
            <a:r>
              <a:rPr lang="pl-PL" b="1" i="1" dirty="0">
                <a:latin typeface="Symbol" pitchFamily="18" charset="2"/>
              </a:rPr>
              <a:t>s</a:t>
            </a:r>
            <a:r>
              <a:rPr lang="pl-PL" b="1" i="1" baseline="30000" dirty="0">
                <a:latin typeface="Symbol" pitchFamily="18" charset="2"/>
              </a:rPr>
              <a:t>3</a:t>
            </a:r>
            <a:endParaRPr lang="en-US" b="1" i="1" baseline="30000" dirty="0">
              <a:latin typeface="Symbol" pitchFamily="18" charset="2"/>
            </a:endParaRPr>
          </a:p>
        </p:txBody>
      </p:sp>
      <p:sp>
        <p:nvSpPr>
          <p:cNvPr id="48151" name="Text Box 15"/>
          <p:cNvSpPr txBox="1">
            <a:spLocks noChangeArrowheads="1"/>
          </p:cNvSpPr>
          <p:nvPr/>
        </p:nvSpPr>
        <p:spPr bwMode="auto">
          <a:xfrm>
            <a:off x="4303713" y="2733675"/>
            <a:ext cx="433387" cy="369332"/>
          </a:xfrm>
          <a:prstGeom prst="rect">
            <a:avLst/>
          </a:prstGeom>
          <a:noFill/>
          <a:ln w="12700" cap="sq">
            <a:noFill/>
            <a:miter lim="800000"/>
            <a:headEnd type="none" w="sm" len="sm"/>
            <a:tailEnd type="none" w="sm" len="sm"/>
          </a:ln>
        </p:spPr>
        <p:txBody>
          <a:bodyPr>
            <a:spAutoFit/>
          </a:bodyPr>
          <a:lstStyle/>
          <a:p>
            <a:pPr eaLnBrk="0" hangingPunct="0">
              <a:spcBef>
                <a:spcPct val="50000"/>
              </a:spcBef>
            </a:pPr>
            <a:r>
              <a:rPr lang="pl-PL" b="1" i="1">
                <a:latin typeface="Symbol" pitchFamily="18" charset="2"/>
              </a:rPr>
              <a:t>s</a:t>
            </a:r>
            <a:r>
              <a:rPr lang="pl-PL" b="1" i="1" baseline="30000">
                <a:latin typeface="Symbol" pitchFamily="18" charset="2"/>
              </a:rPr>
              <a:t>4</a:t>
            </a:r>
            <a:endParaRPr lang="en-US" b="1" i="1" baseline="30000">
              <a:latin typeface="Symbol" pitchFamily="18" charset="2"/>
            </a:endParaRPr>
          </a:p>
        </p:txBody>
      </p:sp>
      <p:sp>
        <p:nvSpPr>
          <p:cNvPr id="48152" name="Text Box 16"/>
          <p:cNvSpPr txBox="1">
            <a:spLocks noChangeArrowheads="1"/>
          </p:cNvSpPr>
          <p:nvPr/>
        </p:nvSpPr>
        <p:spPr bwMode="auto">
          <a:xfrm>
            <a:off x="4340225" y="1760538"/>
            <a:ext cx="541338" cy="369332"/>
          </a:xfrm>
          <a:prstGeom prst="rect">
            <a:avLst/>
          </a:prstGeom>
          <a:noFill/>
          <a:ln w="12700" cap="sq">
            <a:noFill/>
            <a:miter lim="800000"/>
            <a:headEnd type="none" w="sm" len="sm"/>
            <a:tailEnd type="none" w="sm" len="sm"/>
          </a:ln>
        </p:spPr>
        <p:txBody>
          <a:bodyPr>
            <a:spAutoFit/>
          </a:bodyPr>
          <a:lstStyle/>
          <a:p>
            <a:pPr eaLnBrk="0" hangingPunct="0">
              <a:spcBef>
                <a:spcPct val="50000"/>
              </a:spcBef>
            </a:pPr>
            <a:r>
              <a:rPr lang="pl-PL" b="1" i="1">
                <a:latin typeface="Symbol" pitchFamily="18" charset="2"/>
              </a:rPr>
              <a:t>s</a:t>
            </a:r>
            <a:r>
              <a:rPr lang="pl-PL" b="1" i="1" baseline="30000">
                <a:latin typeface="Symbol" pitchFamily="18" charset="2"/>
              </a:rPr>
              <a:t>5</a:t>
            </a:r>
            <a:endParaRPr lang="en-US" b="1" i="1" baseline="30000">
              <a:latin typeface="Symbol" pitchFamily="18" charset="2"/>
            </a:endParaRPr>
          </a:p>
        </p:txBody>
      </p:sp>
      <p:pic>
        <p:nvPicPr>
          <p:cNvPr id="48138" name="Picture 4"/>
          <p:cNvPicPr>
            <a:picLocks noChangeAspect="1" noChangeArrowheads="1"/>
          </p:cNvPicPr>
          <p:nvPr/>
        </p:nvPicPr>
        <p:blipFill>
          <a:blip r:embed="rId9" cstate="print"/>
          <a:srcRect/>
          <a:stretch>
            <a:fillRect/>
          </a:stretch>
        </p:blipFill>
        <p:spPr bwMode="auto">
          <a:xfrm>
            <a:off x="6899319" y="2330449"/>
            <a:ext cx="2254206" cy="2173289"/>
          </a:xfrm>
          <a:prstGeom prst="rect">
            <a:avLst/>
          </a:prstGeom>
          <a:noFill/>
          <a:ln w="9525">
            <a:noFill/>
            <a:miter lim="800000"/>
            <a:headEnd/>
            <a:tailEnd/>
          </a:ln>
        </p:spPr>
      </p:pic>
      <p:sp>
        <p:nvSpPr>
          <p:cNvPr id="48139" name="Line 22"/>
          <p:cNvSpPr>
            <a:spLocks noChangeShapeType="1"/>
          </p:cNvSpPr>
          <p:nvPr/>
        </p:nvSpPr>
        <p:spPr bwMode="auto">
          <a:xfrm>
            <a:off x="6140450" y="3778251"/>
            <a:ext cx="1174727" cy="293132"/>
          </a:xfrm>
          <a:prstGeom prst="line">
            <a:avLst/>
          </a:prstGeom>
          <a:noFill/>
          <a:ln w="12700" cap="sq">
            <a:solidFill>
              <a:srgbClr val="000000"/>
            </a:solidFill>
            <a:round/>
            <a:headEnd/>
            <a:tailEnd type="triangle" w="med" len="med"/>
          </a:ln>
        </p:spPr>
        <p:txBody>
          <a:bodyPr/>
          <a:lstStyle/>
          <a:p>
            <a:endParaRPr lang="en-US"/>
          </a:p>
        </p:txBody>
      </p:sp>
      <p:sp>
        <p:nvSpPr>
          <p:cNvPr id="48140" name="Line 23"/>
          <p:cNvSpPr>
            <a:spLocks noChangeShapeType="1"/>
          </p:cNvSpPr>
          <p:nvPr/>
        </p:nvSpPr>
        <p:spPr bwMode="auto">
          <a:xfrm>
            <a:off x="6140450" y="2840833"/>
            <a:ext cx="1174727" cy="411162"/>
          </a:xfrm>
          <a:prstGeom prst="line">
            <a:avLst/>
          </a:prstGeom>
          <a:noFill/>
          <a:ln w="12700" cap="sq">
            <a:solidFill>
              <a:srgbClr val="000000"/>
            </a:solidFill>
            <a:round/>
            <a:headEnd/>
            <a:tailEnd type="triangle" w="med" len="med"/>
          </a:ln>
        </p:spPr>
        <p:txBody>
          <a:bodyPr/>
          <a:lstStyle/>
          <a:p>
            <a:endParaRPr lang="en-US"/>
          </a:p>
        </p:txBody>
      </p:sp>
      <p:sp>
        <p:nvSpPr>
          <p:cNvPr id="48141" name="Line 24"/>
          <p:cNvSpPr>
            <a:spLocks noChangeShapeType="1"/>
          </p:cNvSpPr>
          <p:nvPr/>
        </p:nvSpPr>
        <p:spPr bwMode="auto">
          <a:xfrm>
            <a:off x="6140450" y="1833563"/>
            <a:ext cx="1174727" cy="547687"/>
          </a:xfrm>
          <a:prstGeom prst="line">
            <a:avLst/>
          </a:prstGeom>
          <a:noFill/>
          <a:ln w="12700" cap="sq">
            <a:solidFill>
              <a:srgbClr val="000000"/>
            </a:solidFill>
            <a:round/>
            <a:headEnd/>
            <a:tailEnd type="triangle" w="med" len="med"/>
          </a:ln>
        </p:spPr>
        <p:txBody>
          <a:bodyPr/>
          <a:lstStyle/>
          <a:p>
            <a:endParaRPr lang="en-US"/>
          </a:p>
        </p:txBody>
      </p:sp>
      <p:sp>
        <p:nvSpPr>
          <p:cNvPr id="29" name="Text Box 26"/>
          <p:cNvSpPr txBox="1">
            <a:spLocks noChangeArrowheads="1"/>
          </p:cNvSpPr>
          <p:nvPr/>
        </p:nvSpPr>
        <p:spPr bwMode="auto">
          <a:xfrm>
            <a:off x="7672546" y="4561681"/>
            <a:ext cx="1500187" cy="646113"/>
          </a:xfrm>
          <a:prstGeom prst="rect">
            <a:avLst/>
          </a:prstGeom>
          <a:noFill/>
          <a:ln w="12700" cap="sq">
            <a:noFill/>
            <a:miter lim="800000"/>
            <a:headEnd type="none" w="sm" len="sm"/>
            <a:tailEnd type="none" w="sm" len="sm"/>
          </a:ln>
          <a:effectLst/>
        </p:spPr>
        <p:txBody>
          <a:bodyPr>
            <a:spAutoFit/>
          </a:bodyPr>
          <a:lstStyle/>
          <a:p>
            <a:pPr eaLnBrk="0" hangingPunct="0">
              <a:spcBef>
                <a:spcPct val="50000"/>
              </a:spcBef>
              <a:defRPr/>
            </a:pPr>
            <a:r>
              <a:rPr lang="pl-PL" b="1" dirty="0">
                <a:latin typeface="+mj-lt"/>
                <a:sym typeface="Symbol"/>
              </a:rPr>
              <a:t></a:t>
            </a:r>
            <a:r>
              <a:rPr lang="en-US" b="1" dirty="0">
                <a:latin typeface="+mj-lt"/>
                <a:sym typeface="Symbol"/>
              </a:rPr>
              <a:t> L</a:t>
            </a:r>
            <a:r>
              <a:rPr lang="pl-PL" b="1" dirty="0">
                <a:latin typeface="+mj-lt"/>
              </a:rPr>
              <a:t>ist of</a:t>
            </a:r>
            <a:r>
              <a:rPr lang="en-US" b="1" dirty="0">
                <a:latin typeface="+mj-lt"/>
              </a:rPr>
              <a:t>       </a:t>
            </a:r>
            <a:br>
              <a:rPr lang="en-US" b="1" dirty="0">
                <a:latin typeface="+mj-lt"/>
              </a:rPr>
            </a:br>
            <a:r>
              <a:rPr lang="en-US" b="1" i="1" dirty="0">
                <a:latin typeface="+mj-lt"/>
              </a:rPr>
              <a:t>    </a:t>
            </a:r>
            <a:r>
              <a:rPr lang="pl-PL" b="1" i="1" dirty="0">
                <a:latin typeface="+mj-lt"/>
              </a:rPr>
              <a:t>(x, y, s)</a:t>
            </a:r>
            <a:endParaRPr lang="en-US" b="1" i="1" dirty="0">
              <a:latin typeface="+mj-lt"/>
            </a:endParaRPr>
          </a:p>
        </p:txBody>
      </p:sp>
      <p:pic>
        <p:nvPicPr>
          <p:cNvPr id="30" name="Picture 27" descr="c-enhedg-laplap"/>
          <p:cNvPicPr>
            <a:picLocks noChangeAspect="1" noChangeArrowheads="1"/>
          </p:cNvPicPr>
          <p:nvPr/>
        </p:nvPicPr>
        <p:blipFill>
          <a:blip r:embed="rId10" cstate="print"/>
          <a:srcRect t="21783"/>
          <a:stretch>
            <a:fillRect/>
          </a:stretch>
        </p:blipFill>
        <p:spPr bwMode="auto">
          <a:xfrm>
            <a:off x="2821983" y="1344774"/>
            <a:ext cx="1375871" cy="1076164"/>
          </a:xfrm>
          <a:prstGeom prst="rect">
            <a:avLst/>
          </a:prstGeom>
          <a:noFill/>
          <a:ln w="9525">
            <a:noFill/>
            <a:miter lim="800000"/>
            <a:headEnd/>
            <a:tailEnd/>
          </a:ln>
        </p:spPr>
      </p:pic>
      <p:pic>
        <p:nvPicPr>
          <p:cNvPr id="31" name="Picture 27" descr="c-enhedg-laplap"/>
          <p:cNvPicPr>
            <a:picLocks noChangeAspect="1" noChangeArrowheads="1"/>
          </p:cNvPicPr>
          <p:nvPr/>
        </p:nvPicPr>
        <p:blipFill>
          <a:blip r:embed="rId10" cstate="print"/>
          <a:srcRect t="21783"/>
          <a:stretch>
            <a:fillRect/>
          </a:stretch>
        </p:blipFill>
        <p:spPr bwMode="auto">
          <a:xfrm>
            <a:off x="2946257" y="2516584"/>
            <a:ext cx="1092948" cy="854870"/>
          </a:xfrm>
          <a:prstGeom prst="rect">
            <a:avLst/>
          </a:prstGeom>
          <a:noFill/>
          <a:ln w="9525">
            <a:noFill/>
            <a:miter lim="800000"/>
            <a:headEnd/>
            <a:tailEnd/>
          </a:ln>
        </p:spPr>
      </p:pic>
      <p:pic>
        <p:nvPicPr>
          <p:cNvPr id="32" name="Picture 27" descr="c-enhedg-laplap"/>
          <p:cNvPicPr>
            <a:picLocks noChangeAspect="1" noChangeArrowheads="1"/>
          </p:cNvPicPr>
          <p:nvPr/>
        </p:nvPicPr>
        <p:blipFill>
          <a:blip r:embed="rId10" cstate="print"/>
          <a:srcRect t="21783"/>
          <a:stretch>
            <a:fillRect/>
          </a:stretch>
        </p:blipFill>
        <p:spPr bwMode="auto">
          <a:xfrm>
            <a:off x="3193098" y="5708650"/>
            <a:ext cx="599266" cy="468727"/>
          </a:xfrm>
          <a:prstGeom prst="rect">
            <a:avLst/>
          </a:prstGeom>
          <a:noFill/>
          <a:ln w="9525">
            <a:noFill/>
            <a:miter lim="800000"/>
            <a:headEnd/>
            <a:tailEnd/>
          </a:ln>
        </p:spPr>
      </p:pic>
      <p:pic>
        <p:nvPicPr>
          <p:cNvPr id="33" name="Picture 27" descr="c-enhedg-laplap"/>
          <p:cNvPicPr>
            <a:picLocks noChangeAspect="1" noChangeArrowheads="1"/>
          </p:cNvPicPr>
          <p:nvPr/>
        </p:nvPicPr>
        <p:blipFill>
          <a:blip r:embed="rId10" cstate="print"/>
          <a:srcRect t="21783"/>
          <a:stretch>
            <a:fillRect/>
          </a:stretch>
        </p:blipFill>
        <p:spPr bwMode="auto">
          <a:xfrm>
            <a:off x="3029701" y="3524646"/>
            <a:ext cx="926059" cy="724335"/>
          </a:xfrm>
          <a:prstGeom prst="rect">
            <a:avLst/>
          </a:prstGeom>
          <a:noFill/>
          <a:ln w="9525">
            <a:noFill/>
            <a:miter lim="800000"/>
            <a:headEnd/>
            <a:tailEnd/>
          </a:ln>
        </p:spPr>
      </p:pic>
      <p:pic>
        <p:nvPicPr>
          <p:cNvPr id="34" name="Picture 27" descr="c-enhedg-laplap"/>
          <p:cNvPicPr>
            <a:picLocks noChangeAspect="1" noChangeArrowheads="1"/>
          </p:cNvPicPr>
          <p:nvPr/>
        </p:nvPicPr>
        <p:blipFill>
          <a:blip r:embed="rId10" cstate="print"/>
          <a:srcRect t="21783"/>
          <a:stretch>
            <a:fillRect/>
          </a:stretch>
        </p:blipFill>
        <p:spPr bwMode="auto">
          <a:xfrm>
            <a:off x="3139577" y="4604544"/>
            <a:ext cx="706305" cy="552450"/>
          </a:xfrm>
          <a:prstGeom prst="rect">
            <a:avLst/>
          </a:prstGeom>
          <a:noFill/>
          <a:ln w="9525">
            <a:noFill/>
            <a:miter lim="800000"/>
            <a:headEnd/>
            <a:tailEnd/>
          </a:ln>
        </p:spPr>
      </p:pic>
      <p:sp>
        <p:nvSpPr>
          <p:cNvPr id="2" name="TextBox 1"/>
          <p:cNvSpPr txBox="1"/>
          <p:nvPr/>
        </p:nvSpPr>
        <p:spPr>
          <a:xfrm>
            <a:off x="7386614" y="2027793"/>
            <a:ext cx="1528786" cy="369332"/>
          </a:xfrm>
          <a:prstGeom prst="rect">
            <a:avLst/>
          </a:prstGeom>
          <a:noFill/>
        </p:spPr>
        <p:txBody>
          <a:bodyPr wrap="square" rtlCol="0">
            <a:spAutoFit/>
          </a:bodyPr>
          <a:lstStyle/>
          <a:p>
            <a:r>
              <a:rPr lang="en-US" dirty="0"/>
              <a:t>Find maxima</a:t>
            </a:r>
          </a:p>
        </p:txBody>
      </p:sp>
    </p:spTree>
    <p:extLst>
      <p:ext uri="{BB962C8B-B14F-4D97-AF65-F5344CB8AC3E}">
        <p14:creationId xmlns:p14="http://schemas.microsoft.com/office/powerpoint/2010/main" val="64854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lstStyle/>
          <a:p>
            <a:r>
              <a:rPr lang="de-CH" dirty="0"/>
              <a:t>Alternative approach</a:t>
            </a:r>
          </a:p>
        </p:txBody>
      </p:sp>
      <p:sp>
        <p:nvSpPr>
          <p:cNvPr id="36869" name="Footer Placeholder 4"/>
          <p:cNvSpPr>
            <a:spLocks noGrp="1"/>
          </p:cNvSpPr>
          <p:nvPr>
            <p:ph type="ftr" sz="quarter" idx="11"/>
          </p:nvPr>
        </p:nvSpPr>
        <p:spPr>
          <a:xfrm>
            <a:off x="8249602" y="6518910"/>
            <a:ext cx="909638" cy="365125"/>
          </a:xfrm>
        </p:spPr>
        <p:txBody>
          <a:bodyPr/>
          <a:lstStyle/>
          <a:p>
            <a:pPr>
              <a:defRPr/>
            </a:pPr>
            <a:r>
              <a:rPr lang="de-DE" dirty="0"/>
              <a:t>Ruye Wang</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5437" y="1981200"/>
            <a:ext cx="5953125" cy="4257675"/>
          </a:xfrm>
          <a:prstGeom prst="rect">
            <a:avLst/>
          </a:prstGeom>
        </p:spPr>
      </p:pic>
      <p:sp>
        <p:nvSpPr>
          <p:cNvPr id="8" name="Content Placeholder 6">
            <a:extLst>
              <a:ext uri="{FF2B5EF4-FFF2-40B4-BE49-F238E27FC236}">
                <a16:creationId xmlns:a16="http://schemas.microsoft.com/office/drawing/2014/main" id="{40D9DCBE-4FF7-4347-8F6B-4E9349102A49}"/>
              </a:ext>
            </a:extLst>
          </p:cNvPr>
          <p:cNvSpPr>
            <a:spLocks noGrp="1"/>
          </p:cNvSpPr>
          <p:nvPr>
            <p:ph idx="1"/>
          </p:nvPr>
        </p:nvSpPr>
        <p:spPr>
          <a:xfrm>
            <a:off x="331218" y="1044258"/>
            <a:ext cx="8660381" cy="555942"/>
          </a:xfrm>
        </p:spPr>
        <p:txBody>
          <a:bodyPr>
            <a:normAutofit fontScale="92500"/>
          </a:bodyPr>
          <a:lstStyle/>
          <a:p>
            <a:pPr marL="0" indent="0" eaLnBrk="1" hangingPunct="1">
              <a:buNone/>
            </a:pPr>
            <a:r>
              <a:rPr lang="en-US" dirty="0"/>
              <a:t>Approximate </a:t>
            </a:r>
            <a:r>
              <a:rPr lang="en-US" dirty="0" err="1"/>
              <a:t>LoG</a:t>
            </a:r>
            <a:r>
              <a:rPr lang="en-US" dirty="0"/>
              <a:t> with Difference-of-Gaussian (</a:t>
            </a:r>
            <a:r>
              <a:rPr lang="en-US" dirty="0" err="1"/>
              <a:t>DoG</a:t>
            </a:r>
            <a:r>
              <a:rPr lang="en-US" dirty="0"/>
              <a:t>).</a:t>
            </a:r>
          </a:p>
        </p:txBody>
      </p:sp>
    </p:spTree>
    <p:extLst>
      <p:ext uri="{BB962C8B-B14F-4D97-AF65-F5344CB8AC3E}">
        <p14:creationId xmlns:p14="http://schemas.microsoft.com/office/powerpoint/2010/main" val="39012116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6"/>
          <p:cNvSpPr>
            <a:spLocks noGrp="1"/>
          </p:cNvSpPr>
          <p:nvPr>
            <p:ph idx="1"/>
          </p:nvPr>
        </p:nvSpPr>
        <p:spPr>
          <a:xfrm>
            <a:off x="331218" y="1044258"/>
            <a:ext cx="8507981" cy="2819400"/>
          </a:xfrm>
        </p:spPr>
        <p:txBody>
          <a:bodyPr>
            <a:normAutofit fontScale="92500"/>
          </a:bodyPr>
          <a:lstStyle/>
          <a:p>
            <a:pPr marL="0" indent="0" eaLnBrk="1" hangingPunct="1">
              <a:buNone/>
            </a:pPr>
            <a:r>
              <a:rPr lang="en-US" dirty="0"/>
              <a:t>Approximate </a:t>
            </a:r>
            <a:r>
              <a:rPr lang="en-US" dirty="0" err="1"/>
              <a:t>LoG</a:t>
            </a:r>
            <a:r>
              <a:rPr lang="en-US" dirty="0"/>
              <a:t> with Difference-of-Gaussian (</a:t>
            </a:r>
            <a:r>
              <a:rPr lang="en-US" dirty="0" err="1"/>
              <a:t>DoG</a:t>
            </a:r>
            <a:r>
              <a:rPr lang="en-US" dirty="0"/>
              <a:t>).</a:t>
            </a:r>
          </a:p>
          <a:p>
            <a:pPr marL="0" indent="0" eaLnBrk="1" hangingPunct="1">
              <a:buNone/>
            </a:pPr>
            <a:endParaRPr lang="en-US" dirty="0"/>
          </a:p>
          <a:p>
            <a:pPr marL="0" indent="0" eaLnBrk="1" hangingPunct="1">
              <a:buNone/>
            </a:pPr>
            <a:r>
              <a:rPr lang="en-US" dirty="0"/>
              <a:t>1. Blur image with   </a:t>
            </a:r>
            <a:r>
              <a:rPr lang="el-GR" dirty="0"/>
              <a:t>σ </a:t>
            </a:r>
            <a:r>
              <a:rPr lang="en-US" dirty="0"/>
              <a:t>Gaussian kernel</a:t>
            </a:r>
          </a:p>
          <a:p>
            <a:pPr marL="0" indent="0" eaLnBrk="1" hangingPunct="1">
              <a:buNone/>
            </a:pPr>
            <a:r>
              <a:rPr lang="en-US" dirty="0"/>
              <a:t>2. Blur image with </a:t>
            </a:r>
            <a:r>
              <a:rPr lang="en-US" i="1" dirty="0"/>
              <a:t>k</a:t>
            </a:r>
            <a:r>
              <a:rPr lang="el-GR" dirty="0"/>
              <a:t>σ</a:t>
            </a:r>
            <a:r>
              <a:rPr lang="en-US" dirty="0"/>
              <a:t> Gaussian kernel</a:t>
            </a:r>
          </a:p>
          <a:p>
            <a:pPr marL="0" indent="0" eaLnBrk="1" hangingPunct="1">
              <a:buNone/>
            </a:pPr>
            <a:r>
              <a:rPr lang="en-US" dirty="0"/>
              <a:t>3. Subtract 2. from 1.</a:t>
            </a:r>
            <a:endParaRPr lang="de-CH" dirty="0"/>
          </a:p>
        </p:txBody>
      </p:sp>
      <p:sp>
        <p:nvSpPr>
          <p:cNvPr id="50178" name="Title 1"/>
          <p:cNvSpPr>
            <a:spLocks noGrp="1"/>
          </p:cNvSpPr>
          <p:nvPr>
            <p:ph type="title"/>
          </p:nvPr>
        </p:nvSpPr>
        <p:spPr/>
        <p:txBody>
          <a:bodyPr/>
          <a:lstStyle/>
          <a:p>
            <a:r>
              <a:rPr lang="de-CH" dirty="0"/>
              <a:t>Alternative approach</a:t>
            </a:r>
          </a:p>
        </p:txBody>
      </p:sp>
      <p:sp>
        <p:nvSpPr>
          <p:cNvPr id="36869" name="Footer Placeholder 4"/>
          <p:cNvSpPr>
            <a:spLocks noGrp="1"/>
          </p:cNvSpPr>
          <p:nvPr>
            <p:ph type="ftr" sz="quarter" idx="11"/>
          </p:nvPr>
        </p:nvSpPr>
        <p:spPr/>
        <p:txBody>
          <a:bodyPr/>
          <a:lstStyle/>
          <a:p>
            <a:pPr>
              <a:defRPr/>
            </a:pPr>
            <a:r>
              <a:rPr lang="de-DE"/>
              <a:t>K. Grauman, B. Leibe</a:t>
            </a:r>
          </a:p>
        </p:txBody>
      </p:sp>
      <p:pic>
        <p:nvPicPr>
          <p:cNvPr id="50182" name="Picture 4" descr="c-enhedg-laplap"/>
          <p:cNvPicPr>
            <a:picLocks noChangeAspect="1" noChangeArrowheads="1"/>
          </p:cNvPicPr>
          <p:nvPr/>
        </p:nvPicPr>
        <p:blipFill>
          <a:blip r:embed="rId3" cstate="print"/>
          <a:srcRect/>
          <a:stretch>
            <a:fillRect/>
          </a:stretch>
        </p:blipFill>
        <p:spPr bwMode="auto">
          <a:xfrm>
            <a:off x="6861968" y="5658243"/>
            <a:ext cx="1122605" cy="1122605"/>
          </a:xfrm>
          <a:prstGeom prst="rect">
            <a:avLst/>
          </a:prstGeom>
          <a:noFill/>
          <a:ln w="9525">
            <a:noFill/>
            <a:miter lim="800000"/>
            <a:headEnd/>
            <a:tailEnd/>
          </a:ln>
        </p:spPr>
      </p:pic>
      <p:grpSp>
        <p:nvGrpSpPr>
          <p:cNvPr id="50183" name="Group 11"/>
          <p:cNvGrpSpPr>
            <a:grpSpLocks/>
          </p:cNvGrpSpPr>
          <p:nvPr/>
        </p:nvGrpSpPr>
        <p:grpSpPr bwMode="auto">
          <a:xfrm>
            <a:off x="769936" y="4191000"/>
            <a:ext cx="7715251" cy="1700212"/>
            <a:chOff x="565150" y="4897438"/>
            <a:chExt cx="7715250" cy="1700212"/>
          </a:xfrm>
        </p:grpSpPr>
        <p:pic>
          <p:nvPicPr>
            <p:cNvPr id="50184" name="Picture 5"/>
            <p:cNvPicPr>
              <a:picLocks noChangeAspect="1" noChangeArrowheads="1"/>
            </p:cNvPicPr>
            <p:nvPr/>
          </p:nvPicPr>
          <p:blipFill>
            <a:blip r:embed="rId4" cstate="print"/>
            <a:srcRect/>
            <a:stretch>
              <a:fillRect/>
            </a:stretch>
          </p:blipFill>
          <p:spPr bwMode="auto">
            <a:xfrm>
              <a:off x="3156177" y="4899025"/>
              <a:ext cx="2170112" cy="1698625"/>
            </a:xfrm>
            <a:prstGeom prst="rect">
              <a:avLst/>
            </a:prstGeom>
            <a:noFill/>
            <a:ln w="12700" cap="sq">
              <a:noFill/>
              <a:miter lim="800000"/>
              <a:headEnd type="none" w="sm" len="sm"/>
              <a:tailEnd type="none" w="sm" len="sm"/>
            </a:ln>
          </p:spPr>
        </p:pic>
        <p:pic>
          <p:nvPicPr>
            <p:cNvPr id="50185" name="Picture 6"/>
            <p:cNvPicPr>
              <a:picLocks noChangeAspect="1" noChangeArrowheads="1"/>
            </p:cNvPicPr>
            <p:nvPr/>
          </p:nvPicPr>
          <p:blipFill>
            <a:blip r:embed="rId5" cstate="print"/>
            <a:srcRect/>
            <a:stretch>
              <a:fillRect/>
            </a:stretch>
          </p:blipFill>
          <p:spPr bwMode="auto">
            <a:xfrm>
              <a:off x="565150" y="4899025"/>
              <a:ext cx="2170113" cy="1698625"/>
            </a:xfrm>
            <a:prstGeom prst="rect">
              <a:avLst/>
            </a:prstGeom>
            <a:noFill/>
            <a:ln w="12700" cap="sq">
              <a:noFill/>
              <a:miter lim="800000"/>
              <a:headEnd type="none" w="sm" len="sm"/>
              <a:tailEnd type="none" w="sm" len="sm"/>
            </a:ln>
          </p:spPr>
        </p:pic>
        <p:pic>
          <p:nvPicPr>
            <p:cNvPr id="50186" name="Picture 7"/>
            <p:cNvPicPr>
              <a:picLocks noChangeAspect="1" noChangeArrowheads="1"/>
            </p:cNvPicPr>
            <p:nvPr/>
          </p:nvPicPr>
          <p:blipFill>
            <a:blip r:embed="rId6" cstate="print"/>
            <a:srcRect/>
            <a:stretch>
              <a:fillRect/>
            </a:stretch>
          </p:blipFill>
          <p:spPr bwMode="auto">
            <a:xfrm>
              <a:off x="6119813" y="4897438"/>
              <a:ext cx="2160587" cy="1700212"/>
            </a:xfrm>
            <a:prstGeom prst="rect">
              <a:avLst/>
            </a:prstGeom>
            <a:noFill/>
            <a:ln w="12700" cap="sq">
              <a:noFill/>
              <a:miter lim="800000"/>
              <a:headEnd type="none" w="sm" len="sm"/>
              <a:tailEnd type="none" w="sm" len="sm"/>
            </a:ln>
          </p:spPr>
        </p:pic>
        <p:sp>
          <p:nvSpPr>
            <p:cNvPr id="50187" name="Text Box 8"/>
            <p:cNvSpPr txBox="1">
              <a:spLocks noChangeArrowheads="1"/>
            </p:cNvSpPr>
            <p:nvPr/>
          </p:nvSpPr>
          <p:spPr bwMode="auto">
            <a:xfrm>
              <a:off x="2735263" y="5461000"/>
              <a:ext cx="431800" cy="519113"/>
            </a:xfrm>
            <a:prstGeom prst="rect">
              <a:avLst/>
            </a:prstGeom>
            <a:noFill/>
            <a:ln w="12700" cap="sq">
              <a:noFill/>
              <a:miter lim="800000"/>
              <a:headEnd type="none" w="sm" len="sm"/>
              <a:tailEnd type="none" w="sm" len="sm"/>
            </a:ln>
          </p:spPr>
          <p:txBody>
            <a:bodyPr>
              <a:spAutoFit/>
            </a:bodyPr>
            <a:lstStyle/>
            <a:p>
              <a:pPr algn="ctr" eaLnBrk="0" hangingPunct="0">
                <a:spcBef>
                  <a:spcPct val="50000"/>
                </a:spcBef>
              </a:pPr>
              <a:r>
                <a:rPr lang="pl-PL" sz="2800" b="1"/>
                <a:t>-</a:t>
              </a:r>
              <a:endParaRPr lang="en-US" sz="2800" b="1"/>
            </a:p>
          </p:txBody>
        </p:sp>
        <p:sp>
          <p:nvSpPr>
            <p:cNvPr id="50188" name="Text Box 9"/>
            <p:cNvSpPr txBox="1">
              <a:spLocks noChangeArrowheads="1"/>
            </p:cNvSpPr>
            <p:nvPr/>
          </p:nvSpPr>
          <p:spPr bwMode="auto">
            <a:xfrm>
              <a:off x="5507038" y="5403850"/>
              <a:ext cx="431800" cy="519113"/>
            </a:xfrm>
            <a:prstGeom prst="rect">
              <a:avLst/>
            </a:prstGeom>
            <a:noFill/>
            <a:ln w="12700" cap="sq">
              <a:noFill/>
              <a:miter lim="800000"/>
              <a:headEnd type="none" w="sm" len="sm"/>
              <a:tailEnd type="none" w="sm" len="sm"/>
            </a:ln>
          </p:spPr>
          <p:txBody>
            <a:bodyPr>
              <a:spAutoFit/>
            </a:bodyPr>
            <a:lstStyle/>
            <a:p>
              <a:pPr algn="ctr" eaLnBrk="0" hangingPunct="0">
                <a:spcBef>
                  <a:spcPct val="50000"/>
                </a:spcBef>
              </a:pPr>
              <a:r>
                <a:rPr lang="pl-PL" sz="2800" b="1"/>
                <a:t>=</a:t>
              </a:r>
              <a:endParaRPr lang="en-US" sz="2800" b="1"/>
            </a:p>
          </p:txBody>
        </p:sp>
      </p:grpSp>
    </p:spTree>
    <p:extLst>
      <p:ext uri="{BB962C8B-B14F-4D97-AF65-F5344CB8AC3E}">
        <p14:creationId xmlns:p14="http://schemas.microsoft.com/office/powerpoint/2010/main" val="15159048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a:xfrm>
            <a:off x="457200" y="273050"/>
            <a:ext cx="8229600" cy="914400"/>
          </a:xfrm>
        </p:spPr>
        <p:txBody>
          <a:bodyPr>
            <a:noAutofit/>
          </a:bodyPr>
          <a:lstStyle/>
          <a:p>
            <a:r>
              <a:rPr lang="en-US" sz="3200" dirty="0"/>
              <a:t>Find local maxima in position-scale space of </a:t>
            </a:r>
            <a:r>
              <a:rPr lang="en-US" sz="3200" dirty="0" err="1"/>
              <a:t>DoG</a:t>
            </a:r>
            <a:endParaRPr lang="de-CH" sz="3200" dirty="0"/>
          </a:p>
        </p:txBody>
      </p:sp>
      <p:sp>
        <p:nvSpPr>
          <p:cNvPr id="16390" name="Footer Placeholder 4"/>
          <p:cNvSpPr>
            <a:spLocks noGrp="1"/>
          </p:cNvSpPr>
          <p:nvPr>
            <p:ph type="ftr" sz="quarter" idx="11"/>
          </p:nvPr>
        </p:nvSpPr>
        <p:spPr>
          <a:xfrm>
            <a:off x="7680960" y="6518910"/>
            <a:ext cx="1488440" cy="365125"/>
          </a:xfrm>
        </p:spPr>
        <p:txBody>
          <a:bodyPr/>
          <a:lstStyle/>
          <a:p>
            <a:pPr>
              <a:defRPr/>
            </a:pPr>
            <a:r>
              <a:rPr lang="de-DE" dirty="0"/>
              <a:t>K. Grauman, B. Leibe</a:t>
            </a:r>
          </a:p>
        </p:txBody>
      </p:sp>
      <p:pic>
        <p:nvPicPr>
          <p:cNvPr id="48142" name="Picture 6"/>
          <p:cNvPicPr>
            <a:picLocks noChangeAspect="1" noChangeArrowheads="1"/>
          </p:cNvPicPr>
          <p:nvPr/>
        </p:nvPicPr>
        <p:blipFill>
          <a:blip r:embed="rId3" cstate="print"/>
          <a:srcRect/>
          <a:stretch>
            <a:fillRect/>
          </a:stretch>
        </p:blipFill>
        <p:spPr bwMode="auto">
          <a:xfrm>
            <a:off x="4843463" y="5402263"/>
            <a:ext cx="1225550" cy="958850"/>
          </a:xfrm>
          <a:prstGeom prst="rect">
            <a:avLst/>
          </a:prstGeom>
          <a:noFill/>
          <a:ln w="12700" cap="sq">
            <a:solidFill>
              <a:schemeClr val="tx1"/>
            </a:solidFill>
            <a:miter lim="800000"/>
            <a:headEnd type="none" w="sm" len="sm"/>
            <a:tailEnd type="none" w="sm" len="sm"/>
          </a:ln>
        </p:spPr>
      </p:pic>
      <p:pic>
        <p:nvPicPr>
          <p:cNvPr id="48143" name="Picture 7"/>
          <p:cNvPicPr>
            <a:picLocks noChangeAspect="1" noChangeArrowheads="1"/>
          </p:cNvPicPr>
          <p:nvPr/>
        </p:nvPicPr>
        <p:blipFill>
          <a:blip r:embed="rId4" cstate="print"/>
          <a:srcRect/>
          <a:stretch>
            <a:fillRect/>
          </a:stretch>
        </p:blipFill>
        <p:spPr bwMode="auto">
          <a:xfrm>
            <a:off x="4843463" y="4376737"/>
            <a:ext cx="1225550" cy="960438"/>
          </a:xfrm>
          <a:prstGeom prst="rect">
            <a:avLst/>
          </a:prstGeom>
          <a:noFill/>
          <a:ln w="12700" cap="sq">
            <a:solidFill>
              <a:schemeClr val="tx1"/>
            </a:solidFill>
            <a:miter lim="800000"/>
            <a:headEnd type="none" w="sm" len="sm"/>
            <a:tailEnd type="none" w="sm" len="sm"/>
          </a:ln>
        </p:spPr>
      </p:pic>
      <p:pic>
        <p:nvPicPr>
          <p:cNvPr id="48144" name="Picture 8"/>
          <p:cNvPicPr>
            <a:picLocks noChangeAspect="1" noChangeArrowheads="1"/>
          </p:cNvPicPr>
          <p:nvPr/>
        </p:nvPicPr>
        <p:blipFill>
          <a:blip r:embed="rId5" cstate="print"/>
          <a:srcRect/>
          <a:stretch>
            <a:fillRect/>
          </a:stretch>
        </p:blipFill>
        <p:spPr bwMode="auto">
          <a:xfrm>
            <a:off x="4843463" y="3352800"/>
            <a:ext cx="1225550" cy="958850"/>
          </a:xfrm>
          <a:prstGeom prst="rect">
            <a:avLst/>
          </a:prstGeom>
          <a:noFill/>
          <a:ln w="12700" cap="sq">
            <a:solidFill>
              <a:schemeClr val="tx1"/>
            </a:solidFill>
            <a:miter lim="800000"/>
            <a:headEnd type="none" w="sm" len="sm"/>
            <a:tailEnd type="none" w="sm" len="sm"/>
          </a:ln>
        </p:spPr>
      </p:pic>
      <p:pic>
        <p:nvPicPr>
          <p:cNvPr id="48145" name="Picture 9"/>
          <p:cNvPicPr>
            <a:picLocks noChangeAspect="1" noChangeArrowheads="1"/>
          </p:cNvPicPr>
          <p:nvPr/>
        </p:nvPicPr>
        <p:blipFill>
          <a:blip r:embed="rId6" cstate="print"/>
          <a:srcRect/>
          <a:stretch>
            <a:fillRect/>
          </a:stretch>
        </p:blipFill>
        <p:spPr bwMode="auto">
          <a:xfrm>
            <a:off x="4843463" y="2355850"/>
            <a:ext cx="1225550" cy="960437"/>
          </a:xfrm>
          <a:prstGeom prst="rect">
            <a:avLst/>
          </a:prstGeom>
          <a:noFill/>
          <a:ln w="12700" cap="sq">
            <a:solidFill>
              <a:schemeClr val="tx1"/>
            </a:solidFill>
            <a:miter lim="800000"/>
            <a:headEnd type="none" w="sm" len="sm"/>
            <a:tailEnd type="none" w="sm" len="sm"/>
          </a:ln>
        </p:spPr>
      </p:pic>
      <p:pic>
        <p:nvPicPr>
          <p:cNvPr id="48146" name="Picture 10"/>
          <p:cNvPicPr>
            <a:picLocks noChangeAspect="1" noChangeArrowheads="1"/>
          </p:cNvPicPr>
          <p:nvPr/>
        </p:nvPicPr>
        <p:blipFill>
          <a:blip r:embed="rId7" cstate="print"/>
          <a:srcRect/>
          <a:stretch>
            <a:fillRect/>
          </a:stretch>
        </p:blipFill>
        <p:spPr bwMode="auto">
          <a:xfrm>
            <a:off x="4843463" y="1371600"/>
            <a:ext cx="1225550" cy="960437"/>
          </a:xfrm>
          <a:prstGeom prst="rect">
            <a:avLst/>
          </a:prstGeom>
          <a:noFill/>
          <a:ln w="12700" cap="sq">
            <a:solidFill>
              <a:schemeClr val="tx1"/>
            </a:solidFill>
            <a:miter lim="800000"/>
            <a:headEnd type="none" w="sm" len="sm"/>
            <a:tailEnd type="none" w="sm" len="sm"/>
          </a:ln>
        </p:spPr>
      </p:pic>
      <p:sp>
        <p:nvSpPr>
          <p:cNvPr id="48148" name="Text Box 12"/>
          <p:cNvSpPr txBox="1">
            <a:spLocks noChangeArrowheads="1"/>
          </p:cNvSpPr>
          <p:nvPr/>
        </p:nvSpPr>
        <p:spPr bwMode="auto">
          <a:xfrm>
            <a:off x="2494746" y="6026106"/>
            <a:ext cx="433388" cy="369332"/>
          </a:xfrm>
          <a:prstGeom prst="rect">
            <a:avLst/>
          </a:prstGeom>
          <a:noFill/>
          <a:ln w="12700" cap="sq">
            <a:noFill/>
            <a:miter lim="800000"/>
            <a:headEnd type="none" w="sm" len="sm"/>
            <a:tailEnd type="none" w="sm" len="sm"/>
          </a:ln>
        </p:spPr>
        <p:txBody>
          <a:bodyPr>
            <a:spAutoFit/>
          </a:bodyPr>
          <a:lstStyle/>
          <a:p>
            <a:pPr eaLnBrk="0" hangingPunct="0">
              <a:spcBef>
                <a:spcPct val="50000"/>
              </a:spcBef>
            </a:pPr>
            <a:r>
              <a:rPr lang="pl-PL" b="1" i="1" dirty="0">
                <a:latin typeface="Symbol" pitchFamily="18" charset="2"/>
              </a:rPr>
              <a:t>s</a:t>
            </a:r>
            <a:endParaRPr lang="en-US" b="1" i="1" dirty="0">
              <a:latin typeface="Symbol" pitchFamily="18" charset="2"/>
            </a:endParaRPr>
          </a:p>
        </p:txBody>
      </p:sp>
      <p:sp>
        <p:nvSpPr>
          <p:cNvPr id="48149" name="Text Box 13"/>
          <p:cNvSpPr txBox="1">
            <a:spLocks noChangeArrowheads="1"/>
          </p:cNvSpPr>
          <p:nvPr/>
        </p:nvSpPr>
        <p:spPr bwMode="auto">
          <a:xfrm>
            <a:off x="2384827" y="4677053"/>
            <a:ext cx="504825" cy="369332"/>
          </a:xfrm>
          <a:prstGeom prst="rect">
            <a:avLst/>
          </a:prstGeom>
          <a:noFill/>
          <a:ln w="12700" cap="sq">
            <a:noFill/>
            <a:miter lim="800000"/>
            <a:headEnd type="none" w="sm" len="sm"/>
            <a:tailEnd type="none" w="sm" len="sm"/>
          </a:ln>
        </p:spPr>
        <p:txBody>
          <a:bodyPr wrap="square">
            <a:spAutoFit/>
          </a:bodyPr>
          <a:lstStyle/>
          <a:p>
            <a:pPr eaLnBrk="0" hangingPunct="0">
              <a:spcBef>
                <a:spcPct val="50000"/>
              </a:spcBef>
            </a:pPr>
            <a:r>
              <a:rPr lang="en-US" i="1" dirty="0">
                <a:latin typeface="+mj-lt"/>
              </a:rPr>
              <a:t>k</a:t>
            </a:r>
            <a:r>
              <a:rPr lang="pl-PL" b="1" i="1" dirty="0">
                <a:latin typeface="Symbol" pitchFamily="18" charset="2"/>
              </a:rPr>
              <a:t>s</a:t>
            </a:r>
            <a:endParaRPr lang="en-US" b="1" i="1" baseline="30000" dirty="0">
              <a:latin typeface="Symbol" pitchFamily="18" charset="2"/>
            </a:endParaRPr>
          </a:p>
        </p:txBody>
      </p:sp>
      <p:grpSp>
        <p:nvGrpSpPr>
          <p:cNvPr id="48135" name="Group 23"/>
          <p:cNvGrpSpPr>
            <a:grpSpLocks/>
          </p:cNvGrpSpPr>
          <p:nvPr/>
        </p:nvGrpSpPr>
        <p:grpSpPr bwMode="auto">
          <a:xfrm>
            <a:off x="6140450" y="1833563"/>
            <a:ext cx="3013075" cy="2670175"/>
            <a:chOff x="5867400" y="2168526"/>
            <a:chExt cx="3013134" cy="2670173"/>
          </a:xfrm>
        </p:grpSpPr>
        <p:pic>
          <p:nvPicPr>
            <p:cNvPr id="48138" name="Picture 4"/>
            <p:cNvPicPr>
              <a:picLocks noChangeAspect="1" noChangeArrowheads="1"/>
            </p:cNvPicPr>
            <p:nvPr/>
          </p:nvPicPr>
          <p:blipFill>
            <a:blip r:embed="rId8" cstate="print"/>
            <a:srcRect/>
            <a:stretch>
              <a:fillRect/>
            </a:stretch>
          </p:blipFill>
          <p:spPr bwMode="auto">
            <a:xfrm>
              <a:off x="6626284" y="2665412"/>
              <a:ext cx="2254250" cy="2173287"/>
            </a:xfrm>
            <a:prstGeom prst="rect">
              <a:avLst/>
            </a:prstGeom>
            <a:noFill/>
            <a:ln w="9525">
              <a:noFill/>
              <a:miter lim="800000"/>
              <a:headEnd/>
              <a:tailEnd/>
            </a:ln>
          </p:spPr>
        </p:pic>
        <p:sp>
          <p:nvSpPr>
            <p:cNvPr id="48139" name="Line 22"/>
            <p:cNvSpPr>
              <a:spLocks noChangeShapeType="1"/>
            </p:cNvSpPr>
            <p:nvPr/>
          </p:nvSpPr>
          <p:spPr bwMode="auto">
            <a:xfrm>
              <a:off x="5867400" y="4113213"/>
              <a:ext cx="1174750" cy="293132"/>
            </a:xfrm>
            <a:prstGeom prst="line">
              <a:avLst/>
            </a:prstGeom>
            <a:noFill/>
            <a:ln w="12700" cap="sq">
              <a:solidFill>
                <a:srgbClr val="000000"/>
              </a:solidFill>
              <a:round/>
              <a:headEnd/>
              <a:tailEnd type="triangle" w="med" len="med"/>
            </a:ln>
          </p:spPr>
          <p:txBody>
            <a:bodyPr/>
            <a:lstStyle/>
            <a:p>
              <a:endParaRPr lang="en-US"/>
            </a:p>
          </p:txBody>
        </p:sp>
        <p:sp>
          <p:nvSpPr>
            <p:cNvPr id="48140" name="Line 23"/>
            <p:cNvSpPr>
              <a:spLocks noChangeShapeType="1"/>
            </p:cNvSpPr>
            <p:nvPr/>
          </p:nvSpPr>
          <p:spPr bwMode="auto">
            <a:xfrm>
              <a:off x="5867400" y="3175795"/>
              <a:ext cx="1174750" cy="411162"/>
            </a:xfrm>
            <a:prstGeom prst="line">
              <a:avLst/>
            </a:prstGeom>
            <a:noFill/>
            <a:ln w="12700" cap="sq">
              <a:solidFill>
                <a:srgbClr val="000000"/>
              </a:solidFill>
              <a:round/>
              <a:headEnd/>
              <a:tailEnd type="triangle" w="med" len="med"/>
            </a:ln>
          </p:spPr>
          <p:txBody>
            <a:bodyPr/>
            <a:lstStyle/>
            <a:p>
              <a:endParaRPr lang="en-US"/>
            </a:p>
          </p:txBody>
        </p:sp>
        <p:sp>
          <p:nvSpPr>
            <p:cNvPr id="48141" name="Line 24"/>
            <p:cNvSpPr>
              <a:spLocks noChangeShapeType="1"/>
            </p:cNvSpPr>
            <p:nvPr/>
          </p:nvSpPr>
          <p:spPr bwMode="auto">
            <a:xfrm>
              <a:off x="5867400" y="2168526"/>
              <a:ext cx="1174750" cy="547687"/>
            </a:xfrm>
            <a:prstGeom prst="line">
              <a:avLst/>
            </a:prstGeom>
            <a:noFill/>
            <a:ln w="12700" cap="sq">
              <a:solidFill>
                <a:srgbClr val="000000"/>
              </a:solidFill>
              <a:round/>
              <a:headEnd/>
              <a:tailEnd type="triangle" w="med" len="med"/>
            </a:ln>
          </p:spPr>
          <p:txBody>
            <a:bodyPr/>
            <a:lstStyle/>
            <a:p>
              <a:endParaRPr lang="en-US"/>
            </a:p>
          </p:txBody>
        </p:sp>
      </p:grpSp>
      <p:sp>
        <p:nvSpPr>
          <p:cNvPr id="29" name="Text Box 26"/>
          <p:cNvSpPr txBox="1">
            <a:spLocks noChangeArrowheads="1"/>
          </p:cNvSpPr>
          <p:nvPr/>
        </p:nvSpPr>
        <p:spPr bwMode="auto">
          <a:xfrm>
            <a:off x="7848600" y="4557394"/>
            <a:ext cx="1500187" cy="646113"/>
          </a:xfrm>
          <a:prstGeom prst="rect">
            <a:avLst/>
          </a:prstGeom>
          <a:noFill/>
          <a:ln w="12700" cap="sq">
            <a:noFill/>
            <a:miter lim="800000"/>
            <a:headEnd type="none" w="sm" len="sm"/>
            <a:tailEnd type="none" w="sm" len="sm"/>
          </a:ln>
          <a:effectLst/>
        </p:spPr>
        <p:txBody>
          <a:bodyPr>
            <a:spAutoFit/>
          </a:bodyPr>
          <a:lstStyle/>
          <a:p>
            <a:pPr eaLnBrk="0" hangingPunct="0">
              <a:spcBef>
                <a:spcPct val="50000"/>
              </a:spcBef>
              <a:defRPr/>
            </a:pPr>
            <a:r>
              <a:rPr lang="pl-PL" b="1" dirty="0">
                <a:latin typeface="+mj-lt"/>
                <a:sym typeface="Symbol"/>
              </a:rPr>
              <a:t></a:t>
            </a:r>
            <a:r>
              <a:rPr lang="en-US" b="1" dirty="0">
                <a:latin typeface="+mj-lt"/>
                <a:sym typeface="Symbol"/>
              </a:rPr>
              <a:t> L</a:t>
            </a:r>
            <a:r>
              <a:rPr lang="pl-PL" b="1" dirty="0">
                <a:latin typeface="+mj-lt"/>
              </a:rPr>
              <a:t>ist of</a:t>
            </a:r>
            <a:r>
              <a:rPr lang="en-US" b="1" dirty="0">
                <a:latin typeface="+mj-lt"/>
              </a:rPr>
              <a:t>       </a:t>
            </a:r>
            <a:br>
              <a:rPr lang="en-US" b="1" dirty="0">
                <a:latin typeface="+mj-lt"/>
              </a:rPr>
            </a:br>
            <a:r>
              <a:rPr lang="en-US" b="1" i="1" dirty="0">
                <a:latin typeface="+mj-lt"/>
              </a:rPr>
              <a:t>    </a:t>
            </a:r>
            <a:r>
              <a:rPr lang="pl-PL" b="1" i="1" dirty="0">
                <a:latin typeface="+mj-lt"/>
              </a:rPr>
              <a:t>(x, y, s)</a:t>
            </a:r>
            <a:endParaRPr lang="en-US" b="1" i="1" dirty="0">
              <a:latin typeface="+mj-lt"/>
            </a:endParaRPr>
          </a:p>
        </p:txBody>
      </p:sp>
      <p:pic>
        <p:nvPicPr>
          <p:cNvPr id="30" name="Picture 5"/>
          <p:cNvPicPr>
            <a:picLocks noChangeAspect="1" noChangeArrowheads="1"/>
          </p:cNvPicPr>
          <p:nvPr/>
        </p:nvPicPr>
        <p:blipFill>
          <a:blip r:embed="rId9" cstate="print"/>
          <a:srcRect/>
          <a:stretch>
            <a:fillRect/>
          </a:stretch>
        </p:blipFill>
        <p:spPr bwMode="auto">
          <a:xfrm>
            <a:off x="2842337" y="5402263"/>
            <a:ext cx="1267795" cy="949256"/>
          </a:xfrm>
          <a:prstGeom prst="rect">
            <a:avLst/>
          </a:prstGeom>
          <a:noFill/>
          <a:ln w="12700" cap="sq">
            <a:noFill/>
            <a:miter lim="800000"/>
            <a:headEnd type="none" w="sm" len="sm"/>
            <a:tailEnd type="none" w="sm" len="sm"/>
          </a:ln>
        </p:spPr>
      </p:pic>
      <p:pic>
        <p:nvPicPr>
          <p:cNvPr id="31" name="Picture 6"/>
          <p:cNvPicPr>
            <a:picLocks noChangeAspect="1" noChangeArrowheads="1"/>
          </p:cNvPicPr>
          <p:nvPr/>
        </p:nvPicPr>
        <p:blipFill>
          <a:blip r:embed="rId10" cstate="print"/>
          <a:srcRect/>
          <a:stretch>
            <a:fillRect/>
          </a:stretch>
        </p:blipFill>
        <p:spPr bwMode="auto">
          <a:xfrm>
            <a:off x="458141" y="5402263"/>
            <a:ext cx="1267795" cy="949256"/>
          </a:xfrm>
          <a:prstGeom prst="rect">
            <a:avLst/>
          </a:prstGeom>
          <a:noFill/>
          <a:ln w="12700" cap="sq">
            <a:noFill/>
            <a:miter lim="800000"/>
            <a:headEnd type="none" w="sm" len="sm"/>
            <a:tailEnd type="none" w="sm" len="sm"/>
          </a:ln>
        </p:spPr>
      </p:pic>
      <p:sp>
        <p:nvSpPr>
          <p:cNvPr id="33" name="Text Box 8"/>
          <p:cNvSpPr txBox="1">
            <a:spLocks noChangeArrowheads="1"/>
          </p:cNvSpPr>
          <p:nvPr/>
        </p:nvSpPr>
        <p:spPr bwMode="auto">
          <a:xfrm>
            <a:off x="2139886" y="5597536"/>
            <a:ext cx="288501" cy="331777"/>
          </a:xfrm>
          <a:prstGeom prst="rect">
            <a:avLst/>
          </a:prstGeom>
          <a:noFill/>
          <a:ln w="12700" cap="sq">
            <a:noFill/>
            <a:miter lim="800000"/>
            <a:headEnd type="none" w="sm" len="sm"/>
            <a:tailEnd type="none" w="sm" len="sm"/>
          </a:ln>
        </p:spPr>
        <p:txBody>
          <a:bodyPr>
            <a:spAutoFit/>
          </a:bodyPr>
          <a:lstStyle/>
          <a:p>
            <a:pPr algn="ctr" eaLnBrk="0" hangingPunct="0">
              <a:spcBef>
                <a:spcPct val="50000"/>
              </a:spcBef>
            </a:pPr>
            <a:r>
              <a:rPr lang="pl-PL" sz="2800" b="1" dirty="0"/>
              <a:t>-</a:t>
            </a:r>
            <a:endParaRPr lang="en-US" sz="2800" b="1" dirty="0"/>
          </a:p>
        </p:txBody>
      </p:sp>
      <p:sp>
        <p:nvSpPr>
          <p:cNvPr id="34" name="Text Box 9"/>
          <p:cNvSpPr txBox="1">
            <a:spLocks noChangeArrowheads="1"/>
          </p:cNvSpPr>
          <p:nvPr/>
        </p:nvSpPr>
        <p:spPr bwMode="auto">
          <a:xfrm>
            <a:off x="4349865" y="5635373"/>
            <a:ext cx="288501" cy="331777"/>
          </a:xfrm>
          <a:prstGeom prst="rect">
            <a:avLst/>
          </a:prstGeom>
          <a:noFill/>
          <a:ln w="12700" cap="sq">
            <a:noFill/>
            <a:miter lim="800000"/>
            <a:headEnd type="none" w="sm" len="sm"/>
            <a:tailEnd type="none" w="sm" len="sm"/>
          </a:ln>
        </p:spPr>
        <p:txBody>
          <a:bodyPr>
            <a:spAutoFit/>
          </a:bodyPr>
          <a:lstStyle/>
          <a:p>
            <a:pPr algn="ctr" eaLnBrk="0" hangingPunct="0">
              <a:spcBef>
                <a:spcPct val="50000"/>
              </a:spcBef>
            </a:pPr>
            <a:r>
              <a:rPr lang="pl-PL" sz="2800" b="1" dirty="0"/>
              <a:t>=</a:t>
            </a:r>
            <a:endParaRPr lang="en-US" sz="2800" b="1" dirty="0"/>
          </a:p>
        </p:txBody>
      </p:sp>
      <p:sp>
        <p:nvSpPr>
          <p:cNvPr id="35" name="Text Box 13"/>
          <p:cNvSpPr txBox="1">
            <a:spLocks noChangeArrowheads="1"/>
          </p:cNvSpPr>
          <p:nvPr/>
        </p:nvSpPr>
        <p:spPr bwMode="auto">
          <a:xfrm>
            <a:off x="2278753" y="3352800"/>
            <a:ext cx="591757" cy="369332"/>
          </a:xfrm>
          <a:prstGeom prst="rect">
            <a:avLst/>
          </a:prstGeom>
          <a:noFill/>
          <a:ln w="12700" cap="sq">
            <a:noFill/>
            <a:miter lim="800000"/>
            <a:headEnd type="none" w="sm" len="sm"/>
            <a:tailEnd type="none" w="sm" len="sm"/>
          </a:ln>
        </p:spPr>
        <p:txBody>
          <a:bodyPr wrap="square">
            <a:spAutoFit/>
          </a:bodyPr>
          <a:lstStyle/>
          <a:p>
            <a:pPr eaLnBrk="0" hangingPunct="0">
              <a:spcBef>
                <a:spcPct val="50000"/>
              </a:spcBef>
            </a:pPr>
            <a:r>
              <a:rPr lang="en-US" i="1" dirty="0">
                <a:latin typeface="+mj-lt"/>
              </a:rPr>
              <a:t>2k</a:t>
            </a:r>
            <a:r>
              <a:rPr lang="pl-PL" b="1" i="1" dirty="0">
                <a:latin typeface="Symbol" pitchFamily="18" charset="2"/>
              </a:rPr>
              <a:t>s</a:t>
            </a:r>
            <a:endParaRPr lang="en-US" b="1" i="1" baseline="30000" dirty="0">
              <a:latin typeface="Symbol" pitchFamily="18" charset="2"/>
            </a:endParaRPr>
          </a:p>
        </p:txBody>
      </p:sp>
      <p:pic>
        <p:nvPicPr>
          <p:cNvPr id="40" name="Picture 5"/>
          <p:cNvPicPr>
            <a:picLocks noChangeAspect="1" noChangeArrowheads="1"/>
          </p:cNvPicPr>
          <p:nvPr/>
        </p:nvPicPr>
        <p:blipFill>
          <a:blip r:embed="rId11" cstate="print">
            <a:extLst>
              <a:ext uri="{BEBA8EAE-BF5A-486C-A8C5-ECC9F3942E4B}">
                <a14:imgProps xmlns:a14="http://schemas.microsoft.com/office/drawing/2010/main">
                  <a14:imgLayer r:embed="rId12">
                    <a14:imgEffect>
                      <a14:artisticBlur/>
                    </a14:imgEffect>
                  </a14:imgLayer>
                </a14:imgProps>
              </a:ext>
            </a:extLst>
          </a:blip>
          <a:srcRect/>
          <a:stretch>
            <a:fillRect/>
          </a:stretch>
        </p:blipFill>
        <p:spPr bwMode="auto">
          <a:xfrm>
            <a:off x="2842337" y="4376738"/>
            <a:ext cx="1267795" cy="949256"/>
          </a:xfrm>
          <a:prstGeom prst="rect">
            <a:avLst/>
          </a:prstGeom>
          <a:noFill/>
          <a:ln w="12700" cap="sq">
            <a:noFill/>
            <a:miter lim="800000"/>
            <a:headEnd type="none" w="sm" len="sm"/>
            <a:tailEnd type="none" w="sm" len="sm"/>
          </a:ln>
        </p:spPr>
      </p:pic>
      <p:sp>
        <p:nvSpPr>
          <p:cNvPr id="3" name="TextBox 2"/>
          <p:cNvSpPr txBox="1"/>
          <p:nvPr/>
        </p:nvSpPr>
        <p:spPr>
          <a:xfrm>
            <a:off x="457200" y="6379210"/>
            <a:ext cx="1268736" cy="338554"/>
          </a:xfrm>
          <a:prstGeom prst="rect">
            <a:avLst/>
          </a:prstGeom>
          <a:noFill/>
        </p:spPr>
        <p:txBody>
          <a:bodyPr wrap="square" rtlCol="0">
            <a:spAutoFit/>
          </a:bodyPr>
          <a:lstStyle/>
          <a:p>
            <a:r>
              <a:rPr lang="en-US" sz="1600" dirty="0"/>
              <a:t>Input image</a:t>
            </a:r>
          </a:p>
        </p:txBody>
      </p:sp>
      <p:sp>
        <p:nvSpPr>
          <p:cNvPr id="4" name="Arc 3"/>
          <p:cNvSpPr/>
          <p:nvPr/>
        </p:nvSpPr>
        <p:spPr>
          <a:xfrm rot="12530023">
            <a:off x="2514003" y="5111793"/>
            <a:ext cx="914400" cy="914400"/>
          </a:xfrm>
          <a:prstGeom prst="arc">
            <a:avLst>
              <a:gd name="adj1" fmla="val 16200000"/>
              <a:gd name="adj2" fmla="val 2217778"/>
            </a:avLst>
          </a:prstGeom>
          <a:ln>
            <a:headEnd type="none" w="med" len="med"/>
            <a:tailEnd type="triangle" w="med" len="med"/>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3" name="Text Box 8"/>
          <p:cNvSpPr txBox="1">
            <a:spLocks noChangeArrowheads="1"/>
          </p:cNvSpPr>
          <p:nvPr/>
        </p:nvSpPr>
        <p:spPr bwMode="auto">
          <a:xfrm>
            <a:off x="2134113" y="4583329"/>
            <a:ext cx="288501" cy="331777"/>
          </a:xfrm>
          <a:prstGeom prst="rect">
            <a:avLst/>
          </a:prstGeom>
          <a:noFill/>
          <a:ln w="12700" cap="sq">
            <a:noFill/>
            <a:miter lim="800000"/>
            <a:headEnd type="none" w="sm" len="sm"/>
            <a:tailEnd type="none" w="sm" len="sm"/>
          </a:ln>
        </p:spPr>
        <p:txBody>
          <a:bodyPr>
            <a:spAutoFit/>
          </a:bodyPr>
          <a:lstStyle/>
          <a:p>
            <a:pPr algn="ctr" eaLnBrk="0" hangingPunct="0">
              <a:spcBef>
                <a:spcPct val="50000"/>
              </a:spcBef>
            </a:pPr>
            <a:r>
              <a:rPr lang="pl-PL" sz="2800" b="1" dirty="0"/>
              <a:t>-</a:t>
            </a:r>
            <a:endParaRPr lang="en-US" sz="2800" b="1" dirty="0"/>
          </a:p>
        </p:txBody>
      </p:sp>
      <p:pic>
        <p:nvPicPr>
          <p:cNvPr id="44" name="Picture 5"/>
          <p:cNvPicPr>
            <a:picLocks noChangeAspect="1" noChangeArrowheads="1"/>
          </p:cNvPicPr>
          <p:nvPr/>
        </p:nvPicPr>
        <p:blipFill>
          <a:blip r:embed="rId9" cstate="print"/>
          <a:srcRect/>
          <a:stretch>
            <a:fillRect/>
          </a:stretch>
        </p:blipFill>
        <p:spPr bwMode="auto">
          <a:xfrm>
            <a:off x="458141" y="4339977"/>
            <a:ext cx="1267795" cy="949256"/>
          </a:xfrm>
          <a:prstGeom prst="rect">
            <a:avLst/>
          </a:prstGeom>
          <a:noFill/>
          <a:ln w="12700" cap="sq">
            <a:noFill/>
            <a:miter lim="800000"/>
            <a:headEnd type="none" w="sm" len="sm"/>
            <a:tailEnd type="none" w="sm" len="sm"/>
          </a:ln>
        </p:spPr>
      </p:pic>
      <p:sp>
        <p:nvSpPr>
          <p:cNvPr id="45" name="Text Box 12"/>
          <p:cNvSpPr txBox="1">
            <a:spLocks noChangeArrowheads="1"/>
          </p:cNvSpPr>
          <p:nvPr/>
        </p:nvSpPr>
        <p:spPr bwMode="auto">
          <a:xfrm>
            <a:off x="23812" y="4339977"/>
            <a:ext cx="433388" cy="369332"/>
          </a:xfrm>
          <a:prstGeom prst="rect">
            <a:avLst/>
          </a:prstGeom>
          <a:noFill/>
          <a:ln w="12700" cap="sq">
            <a:noFill/>
            <a:miter lim="800000"/>
            <a:headEnd type="none" w="sm" len="sm"/>
            <a:tailEnd type="none" w="sm" len="sm"/>
          </a:ln>
        </p:spPr>
        <p:txBody>
          <a:bodyPr>
            <a:spAutoFit/>
          </a:bodyPr>
          <a:lstStyle/>
          <a:p>
            <a:pPr eaLnBrk="0" hangingPunct="0">
              <a:spcBef>
                <a:spcPct val="50000"/>
              </a:spcBef>
            </a:pPr>
            <a:r>
              <a:rPr lang="pl-PL" b="1" i="1" dirty="0">
                <a:latin typeface="Symbol" pitchFamily="18" charset="2"/>
              </a:rPr>
              <a:t>s</a:t>
            </a:r>
            <a:endParaRPr lang="en-US" b="1" i="1" dirty="0">
              <a:latin typeface="Symbol" pitchFamily="18" charset="2"/>
            </a:endParaRPr>
          </a:p>
        </p:txBody>
      </p:sp>
      <p:cxnSp>
        <p:nvCxnSpPr>
          <p:cNvPr id="6" name="Straight Arrow Connector 5"/>
          <p:cNvCxnSpPr/>
          <p:nvPr/>
        </p:nvCxnSpPr>
        <p:spPr>
          <a:xfrm flipH="1" flipV="1">
            <a:off x="1778220" y="5204340"/>
            <a:ext cx="1017264" cy="94881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48" name="Text Box 9"/>
          <p:cNvSpPr txBox="1">
            <a:spLocks noChangeArrowheads="1"/>
          </p:cNvSpPr>
          <p:nvPr/>
        </p:nvSpPr>
        <p:spPr bwMode="auto">
          <a:xfrm>
            <a:off x="4349865" y="4639216"/>
            <a:ext cx="288501" cy="331777"/>
          </a:xfrm>
          <a:prstGeom prst="rect">
            <a:avLst/>
          </a:prstGeom>
          <a:noFill/>
          <a:ln w="12700" cap="sq">
            <a:noFill/>
            <a:miter lim="800000"/>
            <a:headEnd type="none" w="sm" len="sm"/>
            <a:tailEnd type="none" w="sm" len="sm"/>
          </a:ln>
        </p:spPr>
        <p:txBody>
          <a:bodyPr>
            <a:spAutoFit/>
          </a:bodyPr>
          <a:lstStyle/>
          <a:p>
            <a:pPr algn="ctr" eaLnBrk="0" hangingPunct="0">
              <a:spcBef>
                <a:spcPct val="50000"/>
              </a:spcBef>
            </a:pPr>
            <a:r>
              <a:rPr lang="pl-PL" sz="2800" b="1" dirty="0"/>
              <a:t>=</a:t>
            </a:r>
            <a:endParaRPr lang="en-US" sz="2800" b="1" dirty="0"/>
          </a:p>
        </p:txBody>
      </p:sp>
      <p:pic>
        <p:nvPicPr>
          <p:cNvPr id="49" name="Picture 5"/>
          <p:cNvPicPr>
            <a:picLocks noChangeAspect="1" noChangeArrowheads="1"/>
          </p:cNvPicPr>
          <p:nvPr/>
        </p:nvPicPr>
        <p:blipFill>
          <a:blip r:embed="rId11" cstate="print">
            <a:extLst>
              <a:ext uri="{BEBA8EAE-BF5A-486C-A8C5-ECC9F3942E4B}">
                <a14:imgProps xmlns:a14="http://schemas.microsoft.com/office/drawing/2010/main">
                  <a14:imgLayer r:embed="rId12">
                    <a14:imgEffect>
                      <a14:artisticBlur/>
                    </a14:imgEffect>
                  </a14:imgLayer>
                </a14:imgProps>
              </a:ext>
            </a:extLst>
          </a:blip>
          <a:srcRect/>
          <a:stretch>
            <a:fillRect/>
          </a:stretch>
        </p:blipFill>
        <p:spPr bwMode="auto">
          <a:xfrm>
            <a:off x="458141" y="3352800"/>
            <a:ext cx="1267795" cy="949256"/>
          </a:xfrm>
          <a:prstGeom prst="rect">
            <a:avLst/>
          </a:prstGeom>
          <a:noFill/>
          <a:ln w="12700" cap="sq">
            <a:noFill/>
            <a:miter lim="800000"/>
            <a:headEnd type="none" w="sm" len="sm"/>
            <a:tailEnd type="none" w="sm" len="sm"/>
          </a:ln>
        </p:spPr>
      </p:pic>
      <p:pic>
        <p:nvPicPr>
          <p:cNvPr id="50" name="Picture 5"/>
          <p:cNvPicPr>
            <a:picLocks noChangeAspect="1" noChangeArrowheads="1"/>
          </p:cNvPicPr>
          <p:nvPr/>
        </p:nvPicPr>
        <p:blipFill>
          <a:blip r:embed="rId13" cstate="print">
            <a:extLst>
              <a:ext uri="{BEBA8EAE-BF5A-486C-A8C5-ECC9F3942E4B}">
                <a14:imgProps xmlns:a14="http://schemas.microsoft.com/office/drawing/2010/main">
                  <a14:imgLayer r:embed="rId12">
                    <a14:imgEffect>
                      <a14:artisticBlur/>
                    </a14:imgEffect>
                    <a14:imgEffect>
                      <a14:sharpenSoften amount="-50000"/>
                    </a14:imgEffect>
                  </a14:imgLayer>
                </a14:imgProps>
              </a:ext>
            </a:extLst>
          </a:blip>
          <a:srcRect/>
          <a:stretch>
            <a:fillRect/>
          </a:stretch>
        </p:blipFill>
        <p:spPr bwMode="auto">
          <a:xfrm>
            <a:off x="2837549" y="3352800"/>
            <a:ext cx="1267795" cy="949256"/>
          </a:xfrm>
          <a:prstGeom prst="rect">
            <a:avLst/>
          </a:prstGeom>
          <a:noFill/>
          <a:ln w="12700" cap="sq">
            <a:noFill/>
            <a:miter lim="800000"/>
            <a:headEnd type="none" w="sm" len="sm"/>
            <a:tailEnd type="none" w="sm" len="sm"/>
          </a:ln>
        </p:spPr>
      </p:pic>
      <p:sp>
        <p:nvSpPr>
          <p:cNvPr id="51" name="Text Box 8"/>
          <p:cNvSpPr txBox="1">
            <a:spLocks noChangeArrowheads="1"/>
          </p:cNvSpPr>
          <p:nvPr/>
        </p:nvSpPr>
        <p:spPr bwMode="auto">
          <a:xfrm>
            <a:off x="2138294" y="3567018"/>
            <a:ext cx="288501" cy="331777"/>
          </a:xfrm>
          <a:prstGeom prst="rect">
            <a:avLst/>
          </a:prstGeom>
          <a:noFill/>
          <a:ln w="12700" cap="sq">
            <a:noFill/>
            <a:miter lim="800000"/>
            <a:headEnd type="none" w="sm" len="sm"/>
            <a:tailEnd type="none" w="sm" len="sm"/>
          </a:ln>
        </p:spPr>
        <p:txBody>
          <a:bodyPr>
            <a:spAutoFit/>
          </a:bodyPr>
          <a:lstStyle/>
          <a:p>
            <a:pPr algn="ctr" eaLnBrk="0" hangingPunct="0">
              <a:spcBef>
                <a:spcPct val="50000"/>
              </a:spcBef>
            </a:pPr>
            <a:r>
              <a:rPr lang="pl-PL" sz="2800" b="1" dirty="0"/>
              <a:t>-</a:t>
            </a:r>
            <a:endParaRPr lang="en-US" sz="2800" b="1" dirty="0"/>
          </a:p>
        </p:txBody>
      </p:sp>
      <p:sp>
        <p:nvSpPr>
          <p:cNvPr id="52" name="Text Box 9"/>
          <p:cNvSpPr txBox="1">
            <a:spLocks noChangeArrowheads="1"/>
          </p:cNvSpPr>
          <p:nvPr/>
        </p:nvSpPr>
        <p:spPr bwMode="auto">
          <a:xfrm>
            <a:off x="4337261" y="3617441"/>
            <a:ext cx="288501" cy="331777"/>
          </a:xfrm>
          <a:prstGeom prst="rect">
            <a:avLst/>
          </a:prstGeom>
          <a:noFill/>
          <a:ln w="12700" cap="sq">
            <a:noFill/>
            <a:miter lim="800000"/>
            <a:headEnd type="none" w="sm" len="sm"/>
            <a:tailEnd type="none" w="sm" len="sm"/>
          </a:ln>
        </p:spPr>
        <p:txBody>
          <a:bodyPr>
            <a:spAutoFit/>
          </a:bodyPr>
          <a:lstStyle/>
          <a:p>
            <a:pPr algn="ctr" eaLnBrk="0" hangingPunct="0">
              <a:spcBef>
                <a:spcPct val="50000"/>
              </a:spcBef>
            </a:pPr>
            <a:r>
              <a:rPr lang="pl-PL" sz="2800" b="1" dirty="0"/>
              <a:t>=</a:t>
            </a:r>
            <a:endParaRPr lang="en-US" sz="2800" b="1" dirty="0"/>
          </a:p>
        </p:txBody>
      </p:sp>
      <p:sp>
        <p:nvSpPr>
          <p:cNvPr id="7" name="TextBox 6"/>
          <p:cNvSpPr txBox="1"/>
          <p:nvPr/>
        </p:nvSpPr>
        <p:spPr>
          <a:xfrm rot="16200000">
            <a:off x="3167010" y="2679624"/>
            <a:ext cx="450375" cy="369332"/>
          </a:xfrm>
          <a:prstGeom prst="rect">
            <a:avLst/>
          </a:prstGeom>
          <a:noFill/>
        </p:spPr>
        <p:txBody>
          <a:bodyPr wrap="square" rtlCol="0">
            <a:spAutoFit/>
          </a:bodyPr>
          <a:lstStyle/>
          <a:p>
            <a:r>
              <a:rPr lang="en-US" dirty="0"/>
              <a:t>…</a:t>
            </a:r>
          </a:p>
        </p:txBody>
      </p:sp>
      <p:sp>
        <p:nvSpPr>
          <p:cNvPr id="54" name="TextBox 53"/>
          <p:cNvSpPr txBox="1"/>
          <p:nvPr/>
        </p:nvSpPr>
        <p:spPr>
          <a:xfrm rot="16200000">
            <a:off x="866381" y="2651401"/>
            <a:ext cx="450375" cy="369332"/>
          </a:xfrm>
          <a:prstGeom prst="rect">
            <a:avLst/>
          </a:prstGeom>
          <a:noFill/>
        </p:spPr>
        <p:txBody>
          <a:bodyPr wrap="square" rtlCol="0">
            <a:spAutoFit/>
          </a:bodyPr>
          <a:lstStyle/>
          <a:p>
            <a:r>
              <a:rPr lang="en-US" dirty="0"/>
              <a:t>…</a:t>
            </a:r>
          </a:p>
        </p:txBody>
      </p:sp>
      <p:sp>
        <p:nvSpPr>
          <p:cNvPr id="55" name="Arc 54"/>
          <p:cNvSpPr/>
          <p:nvPr/>
        </p:nvSpPr>
        <p:spPr>
          <a:xfrm rot="12530023">
            <a:off x="2514002" y="3723038"/>
            <a:ext cx="914400" cy="914400"/>
          </a:xfrm>
          <a:prstGeom prst="arc">
            <a:avLst>
              <a:gd name="adj1" fmla="val 16200000"/>
              <a:gd name="adj2" fmla="val 2217778"/>
            </a:avLst>
          </a:prstGeom>
          <a:ln>
            <a:headEnd type="none" w="med" len="med"/>
            <a:tailEnd type="triangle" w="med" len="med"/>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56" name="Straight Arrow Connector 55"/>
          <p:cNvCxnSpPr/>
          <p:nvPr/>
        </p:nvCxnSpPr>
        <p:spPr>
          <a:xfrm flipH="1" flipV="1">
            <a:off x="1778219" y="3815585"/>
            <a:ext cx="1017264" cy="94881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57" name="Text Box 13"/>
          <p:cNvSpPr txBox="1">
            <a:spLocks noChangeArrowheads="1"/>
          </p:cNvSpPr>
          <p:nvPr/>
        </p:nvSpPr>
        <p:spPr bwMode="auto">
          <a:xfrm>
            <a:off x="-1555" y="3325109"/>
            <a:ext cx="504825" cy="369332"/>
          </a:xfrm>
          <a:prstGeom prst="rect">
            <a:avLst/>
          </a:prstGeom>
          <a:noFill/>
          <a:ln w="12700" cap="sq">
            <a:noFill/>
            <a:miter lim="800000"/>
            <a:headEnd type="none" w="sm" len="sm"/>
            <a:tailEnd type="none" w="sm" len="sm"/>
          </a:ln>
        </p:spPr>
        <p:txBody>
          <a:bodyPr wrap="square">
            <a:spAutoFit/>
          </a:bodyPr>
          <a:lstStyle/>
          <a:p>
            <a:pPr eaLnBrk="0" hangingPunct="0">
              <a:spcBef>
                <a:spcPct val="50000"/>
              </a:spcBef>
            </a:pPr>
            <a:r>
              <a:rPr lang="en-US" i="1" dirty="0">
                <a:latin typeface="+mj-lt"/>
              </a:rPr>
              <a:t>k</a:t>
            </a:r>
            <a:r>
              <a:rPr lang="pl-PL" b="1" i="1" dirty="0">
                <a:latin typeface="Symbol" pitchFamily="18" charset="2"/>
              </a:rPr>
              <a:t>s</a:t>
            </a:r>
            <a:endParaRPr lang="en-US" b="1" i="1" baseline="30000" dirty="0">
              <a:latin typeface="Symbol" pitchFamily="18" charset="2"/>
            </a:endParaRPr>
          </a:p>
        </p:txBody>
      </p:sp>
      <p:sp>
        <p:nvSpPr>
          <p:cNvPr id="58" name="TextBox 57"/>
          <p:cNvSpPr txBox="1"/>
          <p:nvPr/>
        </p:nvSpPr>
        <p:spPr>
          <a:xfrm>
            <a:off x="7386614" y="2027793"/>
            <a:ext cx="1528786" cy="369332"/>
          </a:xfrm>
          <a:prstGeom prst="rect">
            <a:avLst/>
          </a:prstGeom>
          <a:noFill/>
        </p:spPr>
        <p:txBody>
          <a:bodyPr wrap="square" rtlCol="0">
            <a:spAutoFit/>
          </a:bodyPr>
          <a:lstStyle/>
          <a:p>
            <a:r>
              <a:rPr lang="en-US" dirty="0"/>
              <a:t>Find maxima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par>
                                <p:cTn id="8" presetID="10" presetClass="entr" presetSubtype="0" fill="hold" nodeType="withEffect">
                                  <p:stCondLst>
                                    <p:cond delay="0"/>
                                  </p:stCondLst>
                                  <p:childTnLst>
                                    <p:set>
                                      <p:cBhvr>
                                        <p:cTn id="9" dur="1" fill="hold">
                                          <p:stCondLst>
                                            <p:cond delay="0"/>
                                          </p:stCondLst>
                                        </p:cTn>
                                        <p:tgtEl>
                                          <p:spTgt spid="44"/>
                                        </p:tgtEl>
                                        <p:attrNameLst>
                                          <p:attrName>style.visibility</p:attrName>
                                        </p:attrNameLst>
                                      </p:cBhvr>
                                      <p:to>
                                        <p:strVal val="visible"/>
                                      </p:to>
                                    </p:set>
                                    <p:animEffect transition="in" filter="fade">
                                      <p:cBhvr>
                                        <p:cTn id="10" dur="500"/>
                                        <p:tgtEl>
                                          <p:spTgt spid="44"/>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fade">
                                      <p:cBhvr>
                                        <p:cTn id="19" dur="500"/>
                                        <p:tgtEl>
                                          <p:spTgt spid="4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8149"/>
                                        </p:tgtEl>
                                        <p:attrNameLst>
                                          <p:attrName>style.visibility</p:attrName>
                                        </p:attrNameLst>
                                      </p:cBhvr>
                                      <p:to>
                                        <p:strVal val="visible"/>
                                      </p:to>
                                    </p:set>
                                    <p:animEffect transition="in" filter="fade">
                                      <p:cBhvr>
                                        <p:cTn id="22" dur="500"/>
                                        <p:tgtEl>
                                          <p:spTgt spid="48149"/>
                                        </p:tgtEl>
                                      </p:cBhvr>
                                    </p:animEffect>
                                  </p:childTnLst>
                                </p:cTn>
                              </p:par>
                              <p:par>
                                <p:cTn id="23" presetID="10" presetClass="entr" presetSubtype="0" fill="hold" nodeType="withEffect">
                                  <p:stCondLst>
                                    <p:cond delay="0"/>
                                  </p:stCondLst>
                                  <p:childTnLst>
                                    <p:set>
                                      <p:cBhvr>
                                        <p:cTn id="24" dur="1" fill="hold">
                                          <p:stCondLst>
                                            <p:cond delay="0"/>
                                          </p:stCondLst>
                                        </p:cTn>
                                        <p:tgtEl>
                                          <p:spTgt spid="40"/>
                                        </p:tgtEl>
                                        <p:attrNameLst>
                                          <p:attrName>style.visibility</p:attrName>
                                        </p:attrNameLst>
                                      </p:cBhvr>
                                      <p:to>
                                        <p:strVal val="visible"/>
                                      </p:to>
                                    </p:set>
                                    <p:animEffect transition="in" filter="fade">
                                      <p:cBhvr>
                                        <p:cTn id="25" dur="500"/>
                                        <p:tgtEl>
                                          <p:spTgt spid="4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8"/>
                                        </p:tgtEl>
                                        <p:attrNameLst>
                                          <p:attrName>style.visibility</p:attrName>
                                        </p:attrNameLst>
                                      </p:cBhvr>
                                      <p:to>
                                        <p:strVal val="visible"/>
                                      </p:to>
                                    </p:set>
                                    <p:animEffect transition="in" filter="fade">
                                      <p:cBhvr>
                                        <p:cTn id="28" dur="500"/>
                                        <p:tgtEl>
                                          <p:spTgt spid="48"/>
                                        </p:tgtEl>
                                      </p:cBhvr>
                                    </p:animEffect>
                                  </p:childTnLst>
                                </p:cTn>
                              </p:par>
                              <p:par>
                                <p:cTn id="29" presetID="10" presetClass="entr" presetSubtype="0" fill="hold" nodeType="withEffect">
                                  <p:stCondLst>
                                    <p:cond delay="0"/>
                                  </p:stCondLst>
                                  <p:childTnLst>
                                    <p:set>
                                      <p:cBhvr>
                                        <p:cTn id="30" dur="1" fill="hold">
                                          <p:stCondLst>
                                            <p:cond delay="0"/>
                                          </p:stCondLst>
                                        </p:cTn>
                                        <p:tgtEl>
                                          <p:spTgt spid="48143"/>
                                        </p:tgtEl>
                                        <p:attrNameLst>
                                          <p:attrName>style.visibility</p:attrName>
                                        </p:attrNameLst>
                                      </p:cBhvr>
                                      <p:to>
                                        <p:strVal val="visible"/>
                                      </p:to>
                                    </p:set>
                                    <p:animEffect transition="in" filter="fade">
                                      <p:cBhvr>
                                        <p:cTn id="31" dur="500"/>
                                        <p:tgtEl>
                                          <p:spTgt spid="48143"/>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48144"/>
                                        </p:tgtEl>
                                        <p:attrNameLst>
                                          <p:attrName>style.visibility</p:attrName>
                                        </p:attrNameLst>
                                      </p:cBhvr>
                                      <p:to>
                                        <p:strVal val="visible"/>
                                      </p:to>
                                    </p:set>
                                    <p:animEffect transition="in" filter="fade">
                                      <p:cBhvr>
                                        <p:cTn id="36" dur="500"/>
                                        <p:tgtEl>
                                          <p:spTgt spid="48144"/>
                                        </p:tgtEl>
                                      </p:cBhvr>
                                    </p:animEffect>
                                  </p:childTnLst>
                                </p:cTn>
                              </p:par>
                              <p:par>
                                <p:cTn id="37" presetID="10" presetClass="entr" presetSubtype="0" fill="hold" nodeType="withEffect">
                                  <p:stCondLst>
                                    <p:cond delay="0"/>
                                  </p:stCondLst>
                                  <p:childTnLst>
                                    <p:set>
                                      <p:cBhvr>
                                        <p:cTn id="38" dur="1" fill="hold">
                                          <p:stCondLst>
                                            <p:cond delay="0"/>
                                          </p:stCondLst>
                                        </p:cTn>
                                        <p:tgtEl>
                                          <p:spTgt spid="49"/>
                                        </p:tgtEl>
                                        <p:attrNameLst>
                                          <p:attrName>style.visibility</p:attrName>
                                        </p:attrNameLst>
                                      </p:cBhvr>
                                      <p:to>
                                        <p:strVal val="visible"/>
                                      </p:to>
                                    </p:set>
                                    <p:animEffect transition="in" filter="fade">
                                      <p:cBhvr>
                                        <p:cTn id="39" dur="500"/>
                                        <p:tgtEl>
                                          <p:spTgt spid="49"/>
                                        </p:tgtEl>
                                      </p:cBhvr>
                                    </p:animEffect>
                                  </p:childTnLst>
                                </p:cTn>
                              </p:par>
                              <p:par>
                                <p:cTn id="40" presetID="10" presetClass="entr" presetSubtype="0" fill="hold" nodeType="withEffect">
                                  <p:stCondLst>
                                    <p:cond delay="0"/>
                                  </p:stCondLst>
                                  <p:childTnLst>
                                    <p:set>
                                      <p:cBhvr>
                                        <p:cTn id="41" dur="1" fill="hold">
                                          <p:stCondLst>
                                            <p:cond delay="0"/>
                                          </p:stCondLst>
                                        </p:cTn>
                                        <p:tgtEl>
                                          <p:spTgt spid="50"/>
                                        </p:tgtEl>
                                        <p:attrNameLst>
                                          <p:attrName>style.visibility</p:attrName>
                                        </p:attrNameLst>
                                      </p:cBhvr>
                                      <p:to>
                                        <p:strVal val="visible"/>
                                      </p:to>
                                    </p:set>
                                    <p:animEffect transition="in" filter="fade">
                                      <p:cBhvr>
                                        <p:cTn id="42" dur="500"/>
                                        <p:tgtEl>
                                          <p:spTgt spid="50"/>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51"/>
                                        </p:tgtEl>
                                        <p:attrNameLst>
                                          <p:attrName>style.visibility</p:attrName>
                                        </p:attrNameLst>
                                      </p:cBhvr>
                                      <p:to>
                                        <p:strVal val="visible"/>
                                      </p:to>
                                    </p:set>
                                    <p:animEffect transition="in" filter="fade">
                                      <p:cBhvr>
                                        <p:cTn id="45" dur="500"/>
                                        <p:tgtEl>
                                          <p:spTgt spid="51"/>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52"/>
                                        </p:tgtEl>
                                        <p:attrNameLst>
                                          <p:attrName>style.visibility</p:attrName>
                                        </p:attrNameLst>
                                      </p:cBhvr>
                                      <p:to>
                                        <p:strVal val="visible"/>
                                      </p:to>
                                    </p:set>
                                    <p:animEffect transition="in" filter="fade">
                                      <p:cBhvr>
                                        <p:cTn id="48" dur="500"/>
                                        <p:tgtEl>
                                          <p:spTgt spid="52"/>
                                        </p:tgtEl>
                                      </p:cBhvr>
                                    </p:animEffect>
                                  </p:childTnLst>
                                </p:cTn>
                              </p:par>
                              <p:par>
                                <p:cTn id="49" presetID="10" presetClass="entr" presetSubtype="0" fill="hold" nodeType="withEffect">
                                  <p:stCondLst>
                                    <p:cond delay="0"/>
                                  </p:stCondLst>
                                  <p:childTnLst>
                                    <p:set>
                                      <p:cBhvr>
                                        <p:cTn id="50" dur="1" fill="hold">
                                          <p:stCondLst>
                                            <p:cond delay="0"/>
                                          </p:stCondLst>
                                        </p:cTn>
                                        <p:tgtEl>
                                          <p:spTgt spid="56"/>
                                        </p:tgtEl>
                                        <p:attrNameLst>
                                          <p:attrName>style.visibility</p:attrName>
                                        </p:attrNameLst>
                                      </p:cBhvr>
                                      <p:to>
                                        <p:strVal val="visible"/>
                                      </p:to>
                                    </p:set>
                                    <p:animEffect transition="in" filter="fade">
                                      <p:cBhvr>
                                        <p:cTn id="51" dur="500"/>
                                        <p:tgtEl>
                                          <p:spTgt spid="56"/>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55"/>
                                        </p:tgtEl>
                                        <p:attrNameLst>
                                          <p:attrName>style.visibility</p:attrName>
                                        </p:attrNameLst>
                                      </p:cBhvr>
                                      <p:to>
                                        <p:strVal val="visible"/>
                                      </p:to>
                                    </p:set>
                                    <p:animEffect transition="in" filter="fade">
                                      <p:cBhvr>
                                        <p:cTn id="54" dur="500"/>
                                        <p:tgtEl>
                                          <p:spTgt spid="55"/>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57"/>
                                        </p:tgtEl>
                                        <p:attrNameLst>
                                          <p:attrName>style.visibility</p:attrName>
                                        </p:attrNameLst>
                                      </p:cBhvr>
                                      <p:to>
                                        <p:strVal val="visible"/>
                                      </p:to>
                                    </p:set>
                                    <p:animEffect transition="in" filter="fade">
                                      <p:cBhvr>
                                        <p:cTn id="57" dur="500"/>
                                        <p:tgtEl>
                                          <p:spTgt spid="57"/>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35"/>
                                        </p:tgtEl>
                                        <p:attrNameLst>
                                          <p:attrName>style.visibility</p:attrName>
                                        </p:attrNameLst>
                                      </p:cBhvr>
                                      <p:to>
                                        <p:strVal val="visible"/>
                                      </p:to>
                                    </p:set>
                                    <p:animEffect transition="in" filter="fade">
                                      <p:cBhvr>
                                        <p:cTn id="60" dur="500"/>
                                        <p:tgtEl>
                                          <p:spTgt spid="35"/>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48145"/>
                                        </p:tgtEl>
                                        <p:attrNameLst>
                                          <p:attrName>style.visibility</p:attrName>
                                        </p:attrNameLst>
                                      </p:cBhvr>
                                      <p:to>
                                        <p:strVal val="visible"/>
                                      </p:to>
                                    </p:set>
                                    <p:animEffect transition="in" filter="fade">
                                      <p:cBhvr>
                                        <p:cTn id="65" dur="500"/>
                                        <p:tgtEl>
                                          <p:spTgt spid="48145"/>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54"/>
                                        </p:tgtEl>
                                        <p:attrNameLst>
                                          <p:attrName>style.visibility</p:attrName>
                                        </p:attrNameLst>
                                      </p:cBhvr>
                                      <p:to>
                                        <p:strVal val="visible"/>
                                      </p:to>
                                    </p:set>
                                    <p:animEffect transition="in" filter="fade">
                                      <p:cBhvr>
                                        <p:cTn id="68" dur="500"/>
                                        <p:tgtEl>
                                          <p:spTgt spid="54"/>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7"/>
                                        </p:tgtEl>
                                        <p:attrNameLst>
                                          <p:attrName>style.visibility</p:attrName>
                                        </p:attrNameLst>
                                      </p:cBhvr>
                                      <p:to>
                                        <p:strVal val="visible"/>
                                      </p:to>
                                    </p:set>
                                    <p:animEffect transition="in" filter="fade">
                                      <p:cBhvr>
                                        <p:cTn id="71" dur="500"/>
                                        <p:tgtEl>
                                          <p:spTgt spid="7"/>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nodeType="clickEffect">
                                  <p:stCondLst>
                                    <p:cond delay="0"/>
                                  </p:stCondLst>
                                  <p:childTnLst>
                                    <p:set>
                                      <p:cBhvr>
                                        <p:cTn id="75" dur="1" fill="hold">
                                          <p:stCondLst>
                                            <p:cond delay="0"/>
                                          </p:stCondLst>
                                        </p:cTn>
                                        <p:tgtEl>
                                          <p:spTgt spid="48146"/>
                                        </p:tgtEl>
                                        <p:attrNameLst>
                                          <p:attrName>style.visibility</p:attrName>
                                        </p:attrNameLst>
                                      </p:cBhvr>
                                      <p:to>
                                        <p:strVal val="visible"/>
                                      </p:to>
                                    </p:set>
                                    <p:animEffect transition="in" filter="fade">
                                      <p:cBhvr>
                                        <p:cTn id="76" dur="500"/>
                                        <p:tgtEl>
                                          <p:spTgt spid="48146"/>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nodeType="clickEffect">
                                  <p:stCondLst>
                                    <p:cond delay="0"/>
                                  </p:stCondLst>
                                  <p:childTnLst>
                                    <p:set>
                                      <p:cBhvr>
                                        <p:cTn id="80" dur="1" fill="hold">
                                          <p:stCondLst>
                                            <p:cond delay="0"/>
                                          </p:stCondLst>
                                        </p:cTn>
                                        <p:tgtEl>
                                          <p:spTgt spid="48135"/>
                                        </p:tgtEl>
                                        <p:attrNameLst>
                                          <p:attrName>style.visibility</p:attrName>
                                        </p:attrNameLst>
                                      </p:cBhvr>
                                      <p:to>
                                        <p:strVal val="visible"/>
                                      </p:to>
                                    </p:set>
                                    <p:animEffect transition="in" filter="fade">
                                      <p:cBhvr>
                                        <p:cTn id="81" dur="500"/>
                                        <p:tgtEl>
                                          <p:spTgt spid="48135"/>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29"/>
                                        </p:tgtEl>
                                        <p:attrNameLst>
                                          <p:attrName>style.visibility</p:attrName>
                                        </p:attrNameLst>
                                      </p:cBhvr>
                                      <p:to>
                                        <p:strVal val="visible"/>
                                      </p:to>
                                    </p:set>
                                    <p:animEffect transition="in" filter="fade">
                                      <p:cBhvr>
                                        <p:cTn id="84" dur="500"/>
                                        <p:tgtEl>
                                          <p:spTgt spid="29"/>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58"/>
                                        </p:tgtEl>
                                        <p:attrNameLst>
                                          <p:attrName>style.visibility</p:attrName>
                                        </p:attrNameLst>
                                      </p:cBhvr>
                                      <p:to>
                                        <p:strVal val="visible"/>
                                      </p:to>
                                    </p:set>
                                    <p:animEffect transition="in" filter="fade">
                                      <p:cBhvr>
                                        <p:cTn id="87"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49" grpId="0"/>
      <p:bldP spid="29" grpId="0"/>
      <p:bldP spid="35" grpId="0"/>
      <p:bldP spid="4" grpId="0" animBg="1"/>
      <p:bldP spid="43" grpId="0"/>
      <p:bldP spid="45" grpId="0"/>
      <p:bldP spid="48" grpId="0"/>
      <p:bldP spid="51" grpId="0"/>
      <p:bldP spid="52" grpId="0"/>
      <p:bldP spid="7" grpId="0"/>
      <p:bldP spid="54" grpId="0"/>
      <p:bldP spid="55" grpId="0" animBg="1"/>
      <p:bldP spid="57" grpId="0"/>
      <p:bldP spid="5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p:txBody>
          <a:bodyPr/>
          <a:lstStyle/>
          <a:p>
            <a:r>
              <a:rPr lang="en-US" dirty="0"/>
              <a:t>Results: Difference-of-Gaussian</a:t>
            </a:r>
            <a:endParaRPr lang="de-CH" dirty="0"/>
          </a:p>
        </p:txBody>
      </p:sp>
      <p:sp>
        <p:nvSpPr>
          <p:cNvPr id="49155" name="Content Placeholder 2"/>
          <p:cNvSpPr>
            <a:spLocks noGrp="1"/>
          </p:cNvSpPr>
          <p:nvPr>
            <p:ph idx="1"/>
          </p:nvPr>
        </p:nvSpPr>
        <p:spPr>
          <a:xfrm>
            <a:off x="457200" y="914400"/>
            <a:ext cx="8229600" cy="5211763"/>
          </a:xfrm>
        </p:spPr>
        <p:txBody>
          <a:bodyPr/>
          <a:lstStyle/>
          <a:p>
            <a:r>
              <a:rPr lang="de-CH" dirty="0"/>
              <a:t>Larger circles = larger scale</a:t>
            </a:r>
          </a:p>
          <a:p>
            <a:r>
              <a:rPr lang="de-CH" dirty="0"/>
              <a:t>Descriptors with maximal scale response</a:t>
            </a:r>
          </a:p>
        </p:txBody>
      </p:sp>
      <p:sp>
        <p:nvSpPr>
          <p:cNvPr id="35845" name="Footer Placeholder 4"/>
          <p:cNvSpPr>
            <a:spLocks noGrp="1"/>
          </p:cNvSpPr>
          <p:nvPr>
            <p:ph type="ftr" sz="quarter" idx="11"/>
          </p:nvPr>
        </p:nvSpPr>
        <p:spPr>
          <a:xfrm>
            <a:off x="6974840" y="6529070"/>
            <a:ext cx="2895600" cy="365125"/>
          </a:xfrm>
        </p:spPr>
        <p:txBody>
          <a:bodyPr/>
          <a:lstStyle/>
          <a:p>
            <a:pPr>
              <a:defRPr/>
            </a:pPr>
            <a:r>
              <a:rPr lang="de-DE" dirty="0"/>
              <a:t>K. Grauman, B. Leibe</a:t>
            </a:r>
          </a:p>
        </p:txBody>
      </p:sp>
      <p:pic>
        <p:nvPicPr>
          <p:cNvPr id="49157" name="Picture 3"/>
          <p:cNvPicPr>
            <a:picLocks noChangeAspect="1" noChangeArrowheads="1"/>
          </p:cNvPicPr>
          <p:nvPr/>
        </p:nvPicPr>
        <p:blipFill>
          <a:blip r:embed="rId3" cstate="print"/>
          <a:srcRect/>
          <a:stretch>
            <a:fillRect/>
          </a:stretch>
        </p:blipFill>
        <p:spPr bwMode="auto">
          <a:xfrm>
            <a:off x="2057400" y="2220594"/>
            <a:ext cx="5316538" cy="4491038"/>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4274" name="Title 5"/>
          <p:cNvSpPr>
            <a:spLocks noGrp="1"/>
          </p:cNvSpPr>
          <p:nvPr>
            <p:ph type="title"/>
          </p:nvPr>
        </p:nvSpPr>
        <p:spPr/>
        <p:txBody>
          <a:bodyPr/>
          <a:lstStyle/>
          <a:p>
            <a:pPr eaLnBrk="1" hangingPunct="1"/>
            <a:r>
              <a:rPr lang="en-US"/>
              <a:t>Harris-Laplace </a:t>
            </a:r>
            <a:r>
              <a:rPr lang="en-US" sz="1800"/>
              <a:t>[Mikolajczyk ‘01]</a:t>
            </a:r>
            <a:endParaRPr lang="de-CH"/>
          </a:p>
        </p:txBody>
      </p:sp>
      <p:sp>
        <p:nvSpPr>
          <p:cNvPr id="54275" name="Content Placeholder 6"/>
          <p:cNvSpPr>
            <a:spLocks noGrp="1"/>
          </p:cNvSpPr>
          <p:nvPr>
            <p:ph idx="1"/>
          </p:nvPr>
        </p:nvSpPr>
        <p:spPr/>
        <p:txBody>
          <a:bodyPr/>
          <a:lstStyle/>
          <a:p>
            <a:pPr marL="457200" indent="-457200" eaLnBrk="1" hangingPunct="1">
              <a:buFont typeface="Trebuchet MS" pitchFamily="34" charset="0"/>
              <a:buAutoNum type="arabicPeriod"/>
            </a:pPr>
            <a:r>
              <a:rPr lang="en-US" sz="2800"/>
              <a:t>Initialization: Multiscale Harris corner detection</a:t>
            </a:r>
          </a:p>
        </p:txBody>
      </p:sp>
      <p:pic>
        <p:nvPicPr>
          <p:cNvPr id="54276" name="Picture 3"/>
          <p:cNvPicPr>
            <a:picLocks noChangeAspect="1" noChangeArrowheads="1"/>
          </p:cNvPicPr>
          <p:nvPr/>
        </p:nvPicPr>
        <p:blipFill>
          <a:blip r:embed="rId2" cstate="print"/>
          <a:srcRect/>
          <a:stretch>
            <a:fillRect/>
          </a:stretch>
        </p:blipFill>
        <p:spPr bwMode="auto">
          <a:xfrm>
            <a:off x="719138" y="3465513"/>
            <a:ext cx="1584325" cy="1270000"/>
          </a:xfrm>
          <a:prstGeom prst="rect">
            <a:avLst/>
          </a:prstGeom>
          <a:noFill/>
          <a:ln w="12700" cap="sq">
            <a:noFill/>
            <a:miter lim="800000"/>
            <a:headEnd type="none" w="sm" len="sm"/>
            <a:tailEnd type="none" w="sm" len="sm"/>
          </a:ln>
        </p:spPr>
      </p:pic>
      <p:pic>
        <p:nvPicPr>
          <p:cNvPr id="54277" name="Picture 4"/>
          <p:cNvPicPr>
            <a:picLocks noChangeAspect="1" noChangeArrowheads="1"/>
          </p:cNvPicPr>
          <p:nvPr/>
        </p:nvPicPr>
        <p:blipFill>
          <a:blip r:embed="rId3" cstate="print"/>
          <a:srcRect/>
          <a:stretch>
            <a:fillRect/>
          </a:stretch>
        </p:blipFill>
        <p:spPr bwMode="auto">
          <a:xfrm>
            <a:off x="4922838" y="5283200"/>
            <a:ext cx="1449387" cy="1135063"/>
          </a:xfrm>
          <a:prstGeom prst="rect">
            <a:avLst/>
          </a:prstGeom>
          <a:noFill/>
          <a:ln w="12700" cap="sq">
            <a:noFill/>
            <a:miter lim="800000"/>
            <a:headEnd type="none" w="sm" len="sm"/>
            <a:tailEnd type="none" w="sm" len="sm"/>
          </a:ln>
        </p:spPr>
      </p:pic>
      <p:pic>
        <p:nvPicPr>
          <p:cNvPr id="14" name="Picture 5"/>
          <p:cNvPicPr>
            <a:picLocks noChangeAspect="1" noChangeArrowheads="1"/>
          </p:cNvPicPr>
          <p:nvPr/>
        </p:nvPicPr>
        <p:blipFill>
          <a:blip r:embed="rId4" cstate="print"/>
          <a:srcRect/>
          <a:stretch>
            <a:fillRect/>
          </a:stretch>
        </p:blipFill>
        <p:spPr bwMode="auto">
          <a:xfrm>
            <a:off x="4932363" y="4132263"/>
            <a:ext cx="1439862" cy="1127125"/>
          </a:xfrm>
          <a:prstGeom prst="rect">
            <a:avLst/>
          </a:prstGeom>
          <a:noFill/>
          <a:ln w="12700" cap="sq">
            <a:noFill/>
            <a:miter lim="800000"/>
            <a:headEnd type="none" w="sm" len="sm"/>
            <a:tailEnd type="none" w="sm" len="sm"/>
          </a:ln>
        </p:spPr>
      </p:pic>
      <p:pic>
        <p:nvPicPr>
          <p:cNvPr id="15" name="Picture 6"/>
          <p:cNvPicPr>
            <a:picLocks noChangeAspect="1" noChangeArrowheads="1"/>
          </p:cNvPicPr>
          <p:nvPr/>
        </p:nvPicPr>
        <p:blipFill>
          <a:blip r:embed="rId5" cstate="print"/>
          <a:srcRect/>
          <a:stretch>
            <a:fillRect/>
          </a:stretch>
        </p:blipFill>
        <p:spPr bwMode="auto">
          <a:xfrm>
            <a:off x="4932363" y="2979738"/>
            <a:ext cx="1439862" cy="1127125"/>
          </a:xfrm>
          <a:prstGeom prst="rect">
            <a:avLst/>
          </a:prstGeom>
          <a:noFill/>
          <a:ln w="12700" cap="sq">
            <a:noFill/>
            <a:miter lim="800000"/>
            <a:headEnd type="none" w="sm" len="sm"/>
            <a:tailEnd type="none" w="sm" len="sm"/>
          </a:ln>
        </p:spPr>
      </p:pic>
      <p:pic>
        <p:nvPicPr>
          <p:cNvPr id="16" name="Picture 7"/>
          <p:cNvPicPr>
            <a:picLocks noChangeAspect="1" noChangeArrowheads="1"/>
          </p:cNvPicPr>
          <p:nvPr/>
        </p:nvPicPr>
        <p:blipFill>
          <a:blip r:embed="rId6" cstate="print"/>
          <a:srcRect/>
          <a:stretch>
            <a:fillRect/>
          </a:stretch>
        </p:blipFill>
        <p:spPr bwMode="auto">
          <a:xfrm>
            <a:off x="4932363" y="1827213"/>
            <a:ext cx="1439862" cy="1127125"/>
          </a:xfrm>
          <a:prstGeom prst="rect">
            <a:avLst/>
          </a:prstGeom>
          <a:noFill/>
          <a:ln w="12700" cap="sq">
            <a:noFill/>
            <a:miter lim="800000"/>
            <a:headEnd type="none" w="sm" len="sm"/>
            <a:tailEnd type="none" w="sm" len="sm"/>
          </a:ln>
        </p:spPr>
      </p:pic>
      <p:sp>
        <p:nvSpPr>
          <p:cNvPr id="54281" name="Text Box 8"/>
          <p:cNvSpPr txBox="1">
            <a:spLocks noChangeArrowheads="1"/>
          </p:cNvSpPr>
          <p:nvPr/>
        </p:nvSpPr>
        <p:spPr bwMode="auto">
          <a:xfrm>
            <a:off x="4391025" y="5794375"/>
            <a:ext cx="433388" cy="336550"/>
          </a:xfrm>
          <a:prstGeom prst="rect">
            <a:avLst/>
          </a:prstGeom>
          <a:noFill/>
          <a:ln w="12700" cap="sq">
            <a:noFill/>
            <a:miter lim="800000"/>
            <a:headEnd type="none" w="sm" len="sm"/>
            <a:tailEnd type="none" w="sm" len="sm"/>
          </a:ln>
        </p:spPr>
        <p:txBody>
          <a:bodyPr>
            <a:spAutoFit/>
          </a:bodyPr>
          <a:lstStyle/>
          <a:p>
            <a:pPr eaLnBrk="0" hangingPunct="0">
              <a:spcBef>
                <a:spcPct val="50000"/>
              </a:spcBef>
            </a:pPr>
            <a:r>
              <a:rPr lang="pl-PL" sz="1600" b="1" i="1">
                <a:latin typeface="Symbol" pitchFamily="18" charset="2"/>
              </a:rPr>
              <a:t>s</a:t>
            </a:r>
            <a:endParaRPr lang="en-US" sz="1600" b="1" i="1">
              <a:latin typeface="Symbol" pitchFamily="18" charset="2"/>
            </a:endParaRPr>
          </a:p>
        </p:txBody>
      </p:sp>
      <p:sp>
        <p:nvSpPr>
          <p:cNvPr id="18" name="Text Box 9"/>
          <p:cNvSpPr txBox="1">
            <a:spLocks noChangeArrowheads="1"/>
          </p:cNvSpPr>
          <p:nvPr/>
        </p:nvSpPr>
        <p:spPr bwMode="auto">
          <a:xfrm>
            <a:off x="4391025" y="4786313"/>
            <a:ext cx="433388" cy="336550"/>
          </a:xfrm>
          <a:prstGeom prst="rect">
            <a:avLst/>
          </a:prstGeom>
          <a:noFill/>
          <a:ln w="12700" cap="sq">
            <a:noFill/>
            <a:miter lim="800000"/>
            <a:headEnd type="none" w="sm" len="sm"/>
            <a:tailEnd type="none" w="sm" len="sm"/>
          </a:ln>
        </p:spPr>
        <p:txBody>
          <a:bodyPr>
            <a:spAutoFit/>
          </a:bodyPr>
          <a:lstStyle/>
          <a:p>
            <a:pPr eaLnBrk="0" hangingPunct="0">
              <a:spcBef>
                <a:spcPct val="50000"/>
              </a:spcBef>
            </a:pPr>
            <a:r>
              <a:rPr lang="pl-PL" sz="1600" b="1" i="1">
                <a:latin typeface="Symbol" pitchFamily="18" charset="2"/>
              </a:rPr>
              <a:t>s</a:t>
            </a:r>
            <a:r>
              <a:rPr lang="pl-PL" sz="1600" b="1" i="1" baseline="30000">
                <a:latin typeface="Symbol" pitchFamily="18" charset="2"/>
              </a:rPr>
              <a:t>2</a:t>
            </a:r>
            <a:endParaRPr lang="en-US" sz="1600" b="1" i="1" baseline="30000">
              <a:latin typeface="Symbol" pitchFamily="18" charset="2"/>
            </a:endParaRPr>
          </a:p>
        </p:txBody>
      </p:sp>
      <p:grpSp>
        <p:nvGrpSpPr>
          <p:cNvPr id="2" name="Group 38"/>
          <p:cNvGrpSpPr>
            <a:grpSpLocks/>
          </p:cNvGrpSpPr>
          <p:nvPr/>
        </p:nvGrpSpPr>
        <p:grpSpPr bwMode="auto">
          <a:xfrm>
            <a:off x="6516688" y="5554663"/>
            <a:ext cx="2268537" cy="787400"/>
            <a:chOff x="6516688" y="5554663"/>
            <a:chExt cx="2268537" cy="787400"/>
          </a:xfrm>
        </p:grpSpPr>
        <p:pic>
          <p:nvPicPr>
            <p:cNvPr id="54303" name="Picture 10"/>
            <p:cNvPicPr>
              <a:picLocks noChangeAspect="1" noChangeArrowheads="1"/>
            </p:cNvPicPr>
            <p:nvPr/>
          </p:nvPicPr>
          <p:blipFill>
            <a:blip r:embed="rId7" cstate="print"/>
            <a:srcRect/>
            <a:stretch>
              <a:fillRect/>
            </a:stretch>
          </p:blipFill>
          <p:spPr bwMode="auto">
            <a:xfrm>
              <a:off x="6516688" y="5554663"/>
              <a:ext cx="2268537" cy="787400"/>
            </a:xfrm>
            <a:prstGeom prst="rect">
              <a:avLst/>
            </a:prstGeom>
            <a:noFill/>
            <a:ln w="12700" cap="sq">
              <a:noFill/>
              <a:miter lim="800000"/>
              <a:headEnd type="none" w="sm" len="sm"/>
              <a:tailEnd type="none" w="sm" len="sm"/>
            </a:ln>
          </p:spPr>
        </p:pic>
        <p:grpSp>
          <p:nvGrpSpPr>
            <p:cNvPr id="54304" name="Group 34"/>
            <p:cNvGrpSpPr>
              <a:grpSpLocks/>
            </p:cNvGrpSpPr>
            <p:nvPr/>
          </p:nvGrpSpPr>
          <p:grpSpPr bwMode="auto">
            <a:xfrm>
              <a:off x="7602538" y="5949950"/>
              <a:ext cx="180975" cy="88900"/>
              <a:chOff x="7602538" y="5949950"/>
              <a:chExt cx="180975" cy="88900"/>
            </a:xfrm>
          </p:grpSpPr>
          <p:sp>
            <p:nvSpPr>
              <p:cNvPr id="54305" name="Line 11"/>
              <p:cNvSpPr>
                <a:spLocks noChangeShapeType="1"/>
              </p:cNvSpPr>
              <p:nvPr/>
            </p:nvSpPr>
            <p:spPr bwMode="auto">
              <a:xfrm>
                <a:off x="7669213" y="5949950"/>
                <a:ext cx="71437" cy="73025"/>
              </a:xfrm>
              <a:prstGeom prst="line">
                <a:avLst/>
              </a:prstGeom>
              <a:noFill/>
              <a:ln w="25400" cap="sq">
                <a:solidFill>
                  <a:schemeClr val="bg2"/>
                </a:solidFill>
                <a:round/>
                <a:headEnd type="none" w="sm" len="sm"/>
                <a:tailEnd type="none" w="sm" len="sm"/>
              </a:ln>
            </p:spPr>
            <p:txBody>
              <a:bodyPr/>
              <a:lstStyle/>
              <a:p>
                <a:endParaRPr lang="en-US"/>
              </a:p>
            </p:txBody>
          </p:sp>
          <p:sp>
            <p:nvSpPr>
              <p:cNvPr id="54306" name="Line 12"/>
              <p:cNvSpPr>
                <a:spLocks noChangeShapeType="1"/>
              </p:cNvSpPr>
              <p:nvPr/>
            </p:nvSpPr>
            <p:spPr bwMode="auto">
              <a:xfrm flipV="1">
                <a:off x="7602538" y="5965825"/>
                <a:ext cx="180975" cy="73025"/>
              </a:xfrm>
              <a:prstGeom prst="line">
                <a:avLst/>
              </a:prstGeom>
              <a:noFill/>
              <a:ln w="25400" cap="sq">
                <a:solidFill>
                  <a:schemeClr val="bg2"/>
                </a:solidFill>
                <a:round/>
                <a:headEnd type="none" w="sm" len="sm"/>
                <a:tailEnd type="none" w="sm" len="sm"/>
              </a:ln>
            </p:spPr>
            <p:txBody>
              <a:bodyPr/>
              <a:lstStyle/>
              <a:p>
                <a:endParaRPr lang="en-US"/>
              </a:p>
            </p:txBody>
          </p:sp>
        </p:grpSp>
      </p:grpSp>
      <p:grpSp>
        <p:nvGrpSpPr>
          <p:cNvPr id="4" name="Group 39"/>
          <p:cNvGrpSpPr>
            <a:grpSpLocks/>
          </p:cNvGrpSpPr>
          <p:nvPr/>
        </p:nvGrpSpPr>
        <p:grpSpPr bwMode="auto">
          <a:xfrm>
            <a:off x="6588125" y="4370388"/>
            <a:ext cx="2268538" cy="787400"/>
            <a:chOff x="6588125" y="4370388"/>
            <a:chExt cx="2268538" cy="787400"/>
          </a:xfrm>
        </p:grpSpPr>
        <p:pic>
          <p:nvPicPr>
            <p:cNvPr id="54299" name="Picture 13"/>
            <p:cNvPicPr>
              <a:picLocks noChangeAspect="1" noChangeArrowheads="1"/>
            </p:cNvPicPr>
            <p:nvPr/>
          </p:nvPicPr>
          <p:blipFill>
            <a:blip r:embed="rId7" cstate="print"/>
            <a:srcRect/>
            <a:stretch>
              <a:fillRect/>
            </a:stretch>
          </p:blipFill>
          <p:spPr bwMode="auto">
            <a:xfrm>
              <a:off x="6588125" y="4370388"/>
              <a:ext cx="2268538" cy="787400"/>
            </a:xfrm>
            <a:prstGeom prst="rect">
              <a:avLst/>
            </a:prstGeom>
            <a:noFill/>
            <a:ln w="12700" cap="sq">
              <a:noFill/>
              <a:miter lim="800000"/>
              <a:headEnd type="none" w="sm" len="sm"/>
              <a:tailEnd type="none" w="sm" len="sm"/>
            </a:ln>
          </p:spPr>
        </p:pic>
        <p:grpSp>
          <p:nvGrpSpPr>
            <p:cNvPr id="54300" name="Group 35"/>
            <p:cNvGrpSpPr>
              <a:grpSpLocks/>
            </p:cNvGrpSpPr>
            <p:nvPr/>
          </p:nvGrpSpPr>
          <p:grpSpPr bwMode="auto">
            <a:xfrm>
              <a:off x="7673975" y="4765675"/>
              <a:ext cx="180975" cy="88900"/>
              <a:chOff x="7673975" y="4765675"/>
              <a:chExt cx="180975" cy="88900"/>
            </a:xfrm>
          </p:grpSpPr>
          <p:sp>
            <p:nvSpPr>
              <p:cNvPr id="54301" name="Line 14"/>
              <p:cNvSpPr>
                <a:spLocks noChangeShapeType="1"/>
              </p:cNvSpPr>
              <p:nvPr/>
            </p:nvSpPr>
            <p:spPr bwMode="auto">
              <a:xfrm>
                <a:off x="7740650" y="4765675"/>
                <a:ext cx="71438" cy="73025"/>
              </a:xfrm>
              <a:prstGeom prst="line">
                <a:avLst/>
              </a:prstGeom>
              <a:noFill/>
              <a:ln w="25400" cap="sq">
                <a:solidFill>
                  <a:schemeClr val="bg2"/>
                </a:solidFill>
                <a:round/>
                <a:headEnd type="none" w="sm" len="sm"/>
                <a:tailEnd type="none" w="sm" len="sm"/>
              </a:ln>
            </p:spPr>
            <p:txBody>
              <a:bodyPr/>
              <a:lstStyle/>
              <a:p>
                <a:endParaRPr lang="en-US"/>
              </a:p>
            </p:txBody>
          </p:sp>
          <p:sp>
            <p:nvSpPr>
              <p:cNvPr id="54302" name="Line 15"/>
              <p:cNvSpPr>
                <a:spLocks noChangeShapeType="1"/>
              </p:cNvSpPr>
              <p:nvPr/>
            </p:nvSpPr>
            <p:spPr bwMode="auto">
              <a:xfrm flipV="1">
                <a:off x="7673975" y="4781550"/>
                <a:ext cx="180975" cy="73025"/>
              </a:xfrm>
              <a:prstGeom prst="line">
                <a:avLst/>
              </a:prstGeom>
              <a:noFill/>
              <a:ln w="25400" cap="sq">
                <a:solidFill>
                  <a:schemeClr val="bg2"/>
                </a:solidFill>
                <a:round/>
                <a:headEnd type="none" w="sm" len="sm"/>
                <a:tailEnd type="none" w="sm" len="sm"/>
              </a:ln>
            </p:spPr>
            <p:txBody>
              <a:bodyPr/>
              <a:lstStyle/>
              <a:p>
                <a:endParaRPr lang="en-US"/>
              </a:p>
            </p:txBody>
          </p:sp>
        </p:grpSp>
      </p:grpSp>
      <p:grpSp>
        <p:nvGrpSpPr>
          <p:cNvPr id="6" name="Group 40"/>
          <p:cNvGrpSpPr>
            <a:grpSpLocks/>
          </p:cNvGrpSpPr>
          <p:nvPr/>
        </p:nvGrpSpPr>
        <p:grpSpPr bwMode="auto">
          <a:xfrm>
            <a:off x="6588125" y="3178175"/>
            <a:ext cx="2268538" cy="787400"/>
            <a:chOff x="6588125" y="3178175"/>
            <a:chExt cx="2268538" cy="787400"/>
          </a:xfrm>
        </p:grpSpPr>
        <p:pic>
          <p:nvPicPr>
            <p:cNvPr id="54295" name="Picture 16"/>
            <p:cNvPicPr>
              <a:picLocks noChangeAspect="1" noChangeArrowheads="1"/>
            </p:cNvPicPr>
            <p:nvPr/>
          </p:nvPicPr>
          <p:blipFill>
            <a:blip r:embed="rId7" cstate="print"/>
            <a:srcRect/>
            <a:stretch>
              <a:fillRect/>
            </a:stretch>
          </p:blipFill>
          <p:spPr bwMode="auto">
            <a:xfrm>
              <a:off x="6588125" y="3178175"/>
              <a:ext cx="2268538" cy="787400"/>
            </a:xfrm>
            <a:prstGeom prst="rect">
              <a:avLst/>
            </a:prstGeom>
            <a:noFill/>
            <a:ln w="12700" cap="sq">
              <a:noFill/>
              <a:miter lim="800000"/>
              <a:headEnd type="none" w="sm" len="sm"/>
              <a:tailEnd type="none" w="sm" len="sm"/>
            </a:ln>
          </p:spPr>
        </p:pic>
        <p:grpSp>
          <p:nvGrpSpPr>
            <p:cNvPr id="54296" name="Group 36"/>
            <p:cNvGrpSpPr>
              <a:grpSpLocks/>
            </p:cNvGrpSpPr>
            <p:nvPr/>
          </p:nvGrpSpPr>
          <p:grpSpPr bwMode="auto">
            <a:xfrm>
              <a:off x="7673975" y="3573463"/>
              <a:ext cx="180975" cy="88900"/>
              <a:chOff x="7673975" y="3573463"/>
              <a:chExt cx="180975" cy="88900"/>
            </a:xfrm>
          </p:grpSpPr>
          <p:sp>
            <p:nvSpPr>
              <p:cNvPr id="54297" name="Line 17"/>
              <p:cNvSpPr>
                <a:spLocks noChangeShapeType="1"/>
              </p:cNvSpPr>
              <p:nvPr/>
            </p:nvSpPr>
            <p:spPr bwMode="auto">
              <a:xfrm>
                <a:off x="7740650" y="3573463"/>
                <a:ext cx="71438" cy="73025"/>
              </a:xfrm>
              <a:prstGeom prst="line">
                <a:avLst/>
              </a:prstGeom>
              <a:noFill/>
              <a:ln w="25400" cap="sq">
                <a:solidFill>
                  <a:schemeClr val="bg2"/>
                </a:solidFill>
                <a:round/>
                <a:headEnd type="none" w="sm" len="sm"/>
                <a:tailEnd type="none" w="sm" len="sm"/>
              </a:ln>
            </p:spPr>
            <p:txBody>
              <a:bodyPr/>
              <a:lstStyle/>
              <a:p>
                <a:endParaRPr lang="en-US"/>
              </a:p>
            </p:txBody>
          </p:sp>
          <p:sp>
            <p:nvSpPr>
              <p:cNvPr id="54298" name="Line 18"/>
              <p:cNvSpPr>
                <a:spLocks noChangeShapeType="1"/>
              </p:cNvSpPr>
              <p:nvPr/>
            </p:nvSpPr>
            <p:spPr bwMode="auto">
              <a:xfrm flipV="1">
                <a:off x="7673975" y="3589338"/>
                <a:ext cx="180975" cy="73025"/>
              </a:xfrm>
              <a:prstGeom prst="line">
                <a:avLst/>
              </a:prstGeom>
              <a:noFill/>
              <a:ln w="25400" cap="sq">
                <a:solidFill>
                  <a:schemeClr val="bg2"/>
                </a:solidFill>
                <a:round/>
                <a:headEnd type="none" w="sm" len="sm"/>
                <a:tailEnd type="none" w="sm" len="sm"/>
              </a:ln>
            </p:spPr>
            <p:txBody>
              <a:bodyPr/>
              <a:lstStyle/>
              <a:p>
                <a:endParaRPr lang="en-US"/>
              </a:p>
            </p:txBody>
          </p:sp>
        </p:grpSp>
      </p:grpSp>
      <p:grpSp>
        <p:nvGrpSpPr>
          <p:cNvPr id="8" name="Group 41"/>
          <p:cNvGrpSpPr>
            <a:grpSpLocks/>
          </p:cNvGrpSpPr>
          <p:nvPr/>
        </p:nvGrpSpPr>
        <p:grpSpPr bwMode="auto">
          <a:xfrm>
            <a:off x="6588125" y="2030413"/>
            <a:ext cx="2268538" cy="787400"/>
            <a:chOff x="6588125" y="2030413"/>
            <a:chExt cx="2268538" cy="787400"/>
          </a:xfrm>
        </p:grpSpPr>
        <p:pic>
          <p:nvPicPr>
            <p:cNvPr id="54291" name="Picture 19"/>
            <p:cNvPicPr>
              <a:picLocks noChangeAspect="1" noChangeArrowheads="1"/>
            </p:cNvPicPr>
            <p:nvPr/>
          </p:nvPicPr>
          <p:blipFill>
            <a:blip r:embed="rId7" cstate="print"/>
            <a:srcRect/>
            <a:stretch>
              <a:fillRect/>
            </a:stretch>
          </p:blipFill>
          <p:spPr bwMode="auto">
            <a:xfrm>
              <a:off x="6588125" y="2030413"/>
              <a:ext cx="2268538" cy="787400"/>
            </a:xfrm>
            <a:prstGeom prst="rect">
              <a:avLst/>
            </a:prstGeom>
            <a:noFill/>
            <a:ln w="12700" cap="sq">
              <a:noFill/>
              <a:miter lim="800000"/>
              <a:headEnd type="none" w="sm" len="sm"/>
              <a:tailEnd type="none" w="sm" len="sm"/>
            </a:ln>
          </p:spPr>
        </p:pic>
        <p:grpSp>
          <p:nvGrpSpPr>
            <p:cNvPr id="54292" name="Group 37"/>
            <p:cNvGrpSpPr>
              <a:grpSpLocks/>
            </p:cNvGrpSpPr>
            <p:nvPr/>
          </p:nvGrpSpPr>
          <p:grpSpPr bwMode="auto">
            <a:xfrm>
              <a:off x="7673975" y="2425700"/>
              <a:ext cx="180975" cy="88900"/>
              <a:chOff x="7673975" y="2425700"/>
              <a:chExt cx="180975" cy="88900"/>
            </a:xfrm>
          </p:grpSpPr>
          <p:sp>
            <p:nvSpPr>
              <p:cNvPr id="54293" name="Line 20"/>
              <p:cNvSpPr>
                <a:spLocks noChangeShapeType="1"/>
              </p:cNvSpPr>
              <p:nvPr/>
            </p:nvSpPr>
            <p:spPr bwMode="auto">
              <a:xfrm>
                <a:off x="7740650" y="2425700"/>
                <a:ext cx="71438" cy="73025"/>
              </a:xfrm>
              <a:prstGeom prst="line">
                <a:avLst/>
              </a:prstGeom>
              <a:noFill/>
              <a:ln w="25400" cap="sq">
                <a:solidFill>
                  <a:schemeClr val="bg2"/>
                </a:solidFill>
                <a:round/>
                <a:headEnd type="none" w="sm" len="sm"/>
                <a:tailEnd type="none" w="sm" len="sm"/>
              </a:ln>
            </p:spPr>
            <p:txBody>
              <a:bodyPr/>
              <a:lstStyle/>
              <a:p>
                <a:endParaRPr lang="en-US"/>
              </a:p>
            </p:txBody>
          </p:sp>
          <p:sp>
            <p:nvSpPr>
              <p:cNvPr id="54294" name="Line 21"/>
              <p:cNvSpPr>
                <a:spLocks noChangeShapeType="1"/>
              </p:cNvSpPr>
              <p:nvPr/>
            </p:nvSpPr>
            <p:spPr bwMode="auto">
              <a:xfrm flipV="1">
                <a:off x="7673975" y="2441575"/>
                <a:ext cx="180975" cy="73025"/>
              </a:xfrm>
              <a:prstGeom prst="line">
                <a:avLst/>
              </a:prstGeom>
              <a:noFill/>
              <a:ln w="25400" cap="sq">
                <a:solidFill>
                  <a:schemeClr val="bg2"/>
                </a:solidFill>
                <a:round/>
                <a:headEnd type="none" w="sm" len="sm"/>
                <a:tailEnd type="none" w="sm" len="sm"/>
              </a:ln>
            </p:spPr>
            <p:txBody>
              <a:bodyPr/>
              <a:lstStyle/>
              <a:p>
                <a:endParaRPr lang="en-US"/>
              </a:p>
            </p:txBody>
          </p:sp>
        </p:grpSp>
      </p:grpSp>
      <p:sp>
        <p:nvSpPr>
          <p:cNvPr id="31" name="Text Box 22"/>
          <p:cNvSpPr txBox="1">
            <a:spLocks noChangeArrowheads="1"/>
          </p:cNvSpPr>
          <p:nvPr/>
        </p:nvSpPr>
        <p:spPr bwMode="auto">
          <a:xfrm>
            <a:off x="4427538" y="3573463"/>
            <a:ext cx="433387" cy="336550"/>
          </a:xfrm>
          <a:prstGeom prst="rect">
            <a:avLst/>
          </a:prstGeom>
          <a:noFill/>
          <a:ln w="12700" cap="sq">
            <a:noFill/>
            <a:miter lim="800000"/>
            <a:headEnd type="none" w="sm" len="sm"/>
            <a:tailEnd type="none" w="sm" len="sm"/>
          </a:ln>
        </p:spPr>
        <p:txBody>
          <a:bodyPr>
            <a:spAutoFit/>
          </a:bodyPr>
          <a:lstStyle/>
          <a:p>
            <a:pPr eaLnBrk="0" hangingPunct="0">
              <a:spcBef>
                <a:spcPct val="50000"/>
              </a:spcBef>
            </a:pPr>
            <a:r>
              <a:rPr lang="pl-PL" sz="1600" b="1" i="1">
                <a:latin typeface="Symbol" pitchFamily="18" charset="2"/>
              </a:rPr>
              <a:t>s</a:t>
            </a:r>
            <a:r>
              <a:rPr lang="pl-PL" sz="1600" b="1" i="1" baseline="30000">
                <a:latin typeface="Symbol" pitchFamily="18" charset="2"/>
              </a:rPr>
              <a:t>3</a:t>
            </a:r>
            <a:endParaRPr lang="en-US" sz="1600" b="1" i="1" baseline="30000">
              <a:latin typeface="Symbol" pitchFamily="18" charset="2"/>
            </a:endParaRPr>
          </a:p>
        </p:txBody>
      </p:sp>
      <p:sp>
        <p:nvSpPr>
          <p:cNvPr id="32" name="Text Box 23"/>
          <p:cNvSpPr txBox="1">
            <a:spLocks noChangeArrowheads="1"/>
          </p:cNvSpPr>
          <p:nvPr/>
        </p:nvSpPr>
        <p:spPr bwMode="auto">
          <a:xfrm>
            <a:off x="4462463" y="2565400"/>
            <a:ext cx="433387" cy="336550"/>
          </a:xfrm>
          <a:prstGeom prst="rect">
            <a:avLst/>
          </a:prstGeom>
          <a:noFill/>
          <a:ln w="12700" cap="sq">
            <a:noFill/>
            <a:miter lim="800000"/>
            <a:headEnd type="none" w="sm" len="sm"/>
            <a:tailEnd type="none" w="sm" len="sm"/>
          </a:ln>
        </p:spPr>
        <p:txBody>
          <a:bodyPr>
            <a:spAutoFit/>
          </a:bodyPr>
          <a:lstStyle/>
          <a:p>
            <a:pPr eaLnBrk="0" hangingPunct="0">
              <a:spcBef>
                <a:spcPct val="50000"/>
              </a:spcBef>
            </a:pPr>
            <a:r>
              <a:rPr lang="pl-PL" sz="1600" b="1" i="1">
                <a:latin typeface="Symbol" pitchFamily="18" charset="2"/>
              </a:rPr>
              <a:t>s</a:t>
            </a:r>
            <a:r>
              <a:rPr lang="pl-PL" sz="1600" b="1" i="1" baseline="30000">
                <a:latin typeface="Symbol" pitchFamily="18" charset="2"/>
              </a:rPr>
              <a:t>4</a:t>
            </a:r>
            <a:endParaRPr lang="en-US" sz="1600" b="1" i="1" baseline="30000">
              <a:latin typeface="Symbol" pitchFamily="18" charset="2"/>
            </a:endParaRPr>
          </a:p>
        </p:txBody>
      </p:sp>
      <p:sp>
        <p:nvSpPr>
          <p:cNvPr id="54289" name="Text Box 24"/>
          <p:cNvSpPr txBox="1">
            <a:spLocks noChangeArrowheads="1"/>
          </p:cNvSpPr>
          <p:nvPr/>
        </p:nvSpPr>
        <p:spPr bwMode="auto">
          <a:xfrm>
            <a:off x="3768725" y="6450013"/>
            <a:ext cx="3095625" cy="338137"/>
          </a:xfrm>
          <a:prstGeom prst="rect">
            <a:avLst/>
          </a:prstGeom>
          <a:noFill/>
          <a:ln w="12700" cap="sq">
            <a:noFill/>
            <a:miter lim="800000"/>
            <a:headEnd type="none" w="sm" len="sm"/>
            <a:tailEnd type="none" w="sm" len="sm"/>
          </a:ln>
        </p:spPr>
        <p:txBody>
          <a:bodyPr>
            <a:spAutoFit/>
          </a:bodyPr>
          <a:lstStyle/>
          <a:p>
            <a:pPr eaLnBrk="0" hangingPunct="0">
              <a:spcBef>
                <a:spcPct val="50000"/>
              </a:spcBef>
            </a:pPr>
            <a:r>
              <a:rPr lang="pl-PL" sz="1600" b="1"/>
              <a:t>Computing Harris function</a:t>
            </a:r>
            <a:endParaRPr lang="en-US" sz="1600" b="1"/>
          </a:p>
        </p:txBody>
      </p:sp>
      <p:sp>
        <p:nvSpPr>
          <p:cNvPr id="34" name="Text Box 25"/>
          <p:cNvSpPr txBox="1">
            <a:spLocks noChangeArrowheads="1"/>
          </p:cNvSpPr>
          <p:nvPr/>
        </p:nvSpPr>
        <p:spPr bwMode="auto">
          <a:xfrm>
            <a:off x="6470650" y="6450013"/>
            <a:ext cx="2447925" cy="338137"/>
          </a:xfrm>
          <a:prstGeom prst="rect">
            <a:avLst/>
          </a:prstGeom>
          <a:noFill/>
          <a:ln w="12700" cap="sq">
            <a:noFill/>
            <a:miter lim="800000"/>
            <a:headEnd type="none" w="sm" len="sm"/>
            <a:tailEnd type="none" w="sm" len="sm"/>
          </a:ln>
        </p:spPr>
        <p:txBody>
          <a:bodyPr>
            <a:spAutoFit/>
          </a:bodyPr>
          <a:lstStyle/>
          <a:p>
            <a:pPr eaLnBrk="0" hangingPunct="0">
              <a:spcBef>
                <a:spcPct val="50000"/>
              </a:spcBef>
            </a:pPr>
            <a:r>
              <a:rPr lang="pl-PL" sz="1600" b="1"/>
              <a:t>Detecting local maxima</a:t>
            </a:r>
            <a:endParaRPr lang="en-US" sz="1600" b="1"/>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par>
                          <p:cTn id="9" fill="hold" nodeType="afterGroup">
                            <p:stCondLst>
                              <p:cond delay="0"/>
                            </p:stCondLst>
                            <p:childTnLst>
                              <p:par>
                                <p:cTn id="10" presetID="1" presetClass="entr" presetSubtype="0" fill="hold" nodeType="afterEffect">
                                  <p:stCondLst>
                                    <p:cond delay="200"/>
                                  </p:stCondLst>
                                  <p:childTnLst>
                                    <p:set>
                                      <p:cBhvr>
                                        <p:cTn id="11" dur="1" fill="hold">
                                          <p:stCondLst>
                                            <p:cond delay="0"/>
                                          </p:stCondLst>
                                        </p:cTn>
                                        <p:tgtEl>
                                          <p:spTgt spid="15"/>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31"/>
                                        </p:tgtEl>
                                        <p:attrNameLst>
                                          <p:attrName>style.visibility</p:attrName>
                                        </p:attrNameLst>
                                      </p:cBhvr>
                                      <p:to>
                                        <p:strVal val="visible"/>
                                      </p:to>
                                    </p:set>
                                  </p:childTnLst>
                                </p:cTn>
                              </p:par>
                            </p:childTnLst>
                          </p:cTn>
                        </p:par>
                        <p:par>
                          <p:cTn id="14" fill="hold" nodeType="afterGroup">
                            <p:stCondLst>
                              <p:cond delay="200"/>
                            </p:stCondLst>
                            <p:childTnLst>
                              <p:par>
                                <p:cTn id="15" presetID="1" presetClass="entr" presetSubtype="0" fill="hold" nodeType="afterEffect">
                                  <p:stCondLst>
                                    <p:cond delay="20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4"/>
                                        </p:tgtEl>
                                        <p:attrNameLst>
                                          <p:attrName>style.visibility</p:attrName>
                                        </p:attrNameLst>
                                      </p:cBhvr>
                                      <p:to>
                                        <p:strVal val="visible"/>
                                      </p:to>
                                    </p:set>
                                  </p:childTnLst>
                                </p:cTn>
                              </p:par>
                            </p:childTnLst>
                          </p:cTn>
                        </p:par>
                        <p:par>
                          <p:cTn id="23" fill="hold" nodeType="afterGroup">
                            <p:stCondLst>
                              <p:cond delay="0"/>
                            </p:stCondLst>
                            <p:childTnLst>
                              <p:par>
                                <p:cTn id="24" presetID="1" presetClass="entr" presetSubtype="0" fill="hold" nodeType="afterEffect">
                                  <p:stCondLst>
                                    <p:cond delay="0"/>
                                  </p:stCondLst>
                                  <p:childTnLst>
                                    <p:set>
                                      <p:cBhvr>
                                        <p:cTn id="25" dur="1" fill="hold">
                                          <p:stCondLst>
                                            <p:cond delay="0"/>
                                          </p:stCondLst>
                                        </p:cTn>
                                        <p:tgtEl>
                                          <p:spTgt spid="2"/>
                                        </p:tgtEl>
                                        <p:attrNameLst>
                                          <p:attrName>style.visibility</p:attrName>
                                        </p:attrNameLst>
                                      </p:cBhvr>
                                      <p:to>
                                        <p:strVal val="visible"/>
                                      </p:to>
                                    </p:set>
                                  </p:childTnLst>
                                </p:cTn>
                              </p:par>
                            </p:childTnLst>
                          </p:cTn>
                        </p:par>
                        <p:par>
                          <p:cTn id="26" fill="hold" nodeType="afterGroup">
                            <p:stCondLst>
                              <p:cond delay="0"/>
                            </p:stCondLst>
                            <p:childTnLst>
                              <p:par>
                                <p:cTn id="27" presetID="1" presetClass="entr" presetSubtype="0" fill="hold" nodeType="afterEffect">
                                  <p:stCondLst>
                                    <p:cond delay="200"/>
                                  </p:stCondLst>
                                  <p:childTnLst>
                                    <p:set>
                                      <p:cBhvr>
                                        <p:cTn id="28" dur="1" fill="hold">
                                          <p:stCondLst>
                                            <p:cond delay="0"/>
                                          </p:stCondLst>
                                        </p:cTn>
                                        <p:tgtEl>
                                          <p:spTgt spid="4"/>
                                        </p:tgtEl>
                                        <p:attrNameLst>
                                          <p:attrName>style.visibility</p:attrName>
                                        </p:attrNameLst>
                                      </p:cBhvr>
                                      <p:to>
                                        <p:strVal val="visible"/>
                                      </p:to>
                                    </p:set>
                                  </p:childTnLst>
                                </p:cTn>
                              </p:par>
                            </p:childTnLst>
                          </p:cTn>
                        </p:par>
                        <p:par>
                          <p:cTn id="29" fill="hold" nodeType="afterGroup">
                            <p:stCondLst>
                              <p:cond delay="200"/>
                            </p:stCondLst>
                            <p:childTnLst>
                              <p:par>
                                <p:cTn id="30" presetID="1" presetClass="entr" presetSubtype="0" fill="hold" nodeType="afterEffect">
                                  <p:stCondLst>
                                    <p:cond delay="200"/>
                                  </p:stCondLst>
                                  <p:childTnLst>
                                    <p:set>
                                      <p:cBhvr>
                                        <p:cTn id="31" dur="1" fill="hold">
                                          <p:stCondLst>
                                            <p:cond delay="0"/>
                                          </p:stCondLst>
                                        </p:cTn>
                                        <p:tgtEl>
                                          <p:spTgt spid="6"/>
                                        </p:tgtEl>
                                        <p:attrNameLst>
                                          <p:attrName>style.visibility</p:attrName>
                                        </p:attrNameLst>
                                      </p:cBhvr>
                                      <p:to>
                                        <p:strVal val="visible"/>
                                      </p:to>
                                    </p:set>
                                  </p:childTnLst>
                                </p:cTn>
                              </p:par>
                            </p:childTnLst>
                          </p:cTn>
                        </p:par>
                        <p:par>
                          <p:cTn id="32" fill="hold" nodeType="afterGroup">
                            <p:stCondLst>
                              <p:cond delay="400"/>
                            </p:stCondLst>
                            <p:childTnLst>
                              <p:par>
                                <p:cTn id="33" presetID="1" presetClass="entr" presetSubtype="0" fill="hold" nodeType="afterEffect">
                                  <p:stCondLst>
                                    <p:cond delay="20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1" grpId="0"/>
      <p:bldP spid="32" grpId="0"/>
      <p:bldP spid="34" grpId="0"/>
    </p:bld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5298" name="Title 5"/>
          <p:cNvSpPr>
            <a:spLocks noGrp="1"/>
          </p:cNvSpPr>
          <p:nvPr>
            <p:ph type="title"/>
          </p:nvPr>
        </p:nvSpPr>
        <p:spPr/>
        <p:txBody>
          <a:bodyPr/>
          <a:lstStyle/>
          <a:p>
            <a:pPr eaLnBrk="1" hangingPunct="1"/>
            <a:r>
              <a:rPr lang="en-US"/>
              <a:t>Harris-Laplace </a:t>
            </a:r>
            <a:r>
              <a:rPr lang="en-US" sz="1800"/>
              <a:t>[Mikolajczyk ‘01]</a:t>
            </a:r>
            <a:endParaRPr lang="de-CH"/>
          </a:p>
        </p:txBody>
      </p:sp>
      <p:sp>
        <p:nvSpPr>
          <p:cNvPr id="55299" name="Content Placeholder 6"/>
          <p:cNvSpPr>
            <a:spLocks noGrp="1"/>
          </p:cNvSpPr>
          <p:nvPr>
            <p:ph idx="1"/>
          </p:nvPr>
        </p:nvSpPr>
        <p:spPr/>
        <p:txBody>
          <a:bodyPr/>
          <a:lstStyle/>
          <a:p>
            <a:pPr marL="457200" indent="-457200" eaLnBrk="1" hangingPunct="1">
              <a:buFont typeface="Trebuchet MS" pitchFamily="34" charset="0"/>
              <a:buAutoNum type="arabicPeriod"/>
            </a:pPr>
            <a:r>
              <a:rPr lang="en-US" sz="2800"/>
              <a:t>Initialization: Multiscale Harris corner detection</a:t>
            </a:r>
          </a:p>
          <a:p>
            <a:pPr marL="457200" indent="-457200" eaLnBrk="1" hangingPunct="1">
              <a:buFont typeface="Trebuchet MS" pitchFamily="34" charset="0"/>
              <a:buAutoNum type="arabicPeriod"/>
            </a:pPr>
            <a:r>
              <a:rPr lang="en-US" sz="2800"/>
              <a:t>Scale selection based on Laplacian</a:t>
            </a:r>
            <a:br>
              <a:rPr lang="en-US" sz="2800"/>
            </a:br>
            <a:r>
              <a:rPr lang="en-US" sz="2800"/>
              <a:t>(same procedure with Hessian </a:t>
            </a:r>
            <a:r>
              <a:rPr lang="en-US" sz="2800">
                <a:sym typeface="Symbol" pitchFamily="18" charset="2"/>
              </a:rPr>
              <a:t> </a:t>
            </a:r>
            <a:r>
              <a:rPr lang="en-US" sz="2800"/>
              <a:t>Hessian-Laplace)</a:t>
            </a:r>
            <a:endParaRPr lang="de-CH" sz="2800"/>
          </a:p>
        </p:txBody>
      </p:sp>
      <p:sp>
        <p:nvSpPr>
          <p:cNvPr id="39941" name="Footer Placeholder 4"/>
          <p:cNvSpPr>
            <a:spLocks noGrp="1"/>
          </p:cNvSpPr>
          <p:nvPr>
            <p:ph type="ftr" sz="quarter" idx="11"/>
          </p:nvPr>
        </p:nvSpPr>
        <p:spPr/>
        <p:txBody>
          <a:bodyPr/>
          <a:lstStyle/>
          <a:p>
            <a:pPr>
              <a:defRPr/>
            </a:pPr>
            <a:r>
              <a:rPr lang="de-DE">
                <a:solidFill>
                  <a:schemeClr val="tx1"/>
                </a:solidFill>
              </a:rPr>
              <a:t>K. Grauman, B. Leibe</a:t>
            </a:r>
          </a:p>
        </p:txBody>
      </p:sp>
      <p:pic>
        <p:nvPicPr>
          <p:cNvPr id="55301" name="Picture 3"/>
          <p:cNvPicPr>
            <a:picLocks noChangeAspect="1" noChangeArrowheads="1"/>
          </p:cNvPicPr>
          <p:nvPr/>
        </p:nvPicPr>
        <p:blipFill>
          <a:blip r:embed="rId2" cstate="print"/>
          <a:srcRect/>
          <a:stretch>
            <a:fillRect/>
          </a:stretch>
        </p:blipFill>
        <p:spPr bwMode="auto">
          <a:xfrm>
            <a:off x="555625" y="3349625"/>
            <a:ext cx="8294688" cy="2743200"/>
          </a:xfrm>
          <a:prstGeom prst="rect">
            <a:avLst/>
          </a:prstGeom>
          <a:noFill/>
          <a:ln w="9525">
            <a:noFill/>
            <a:miter lim="800000"/>
            <a:headEnd/>
            <a:tailEnd/>
          </a:ln>
        </p:spPr>
      </p:pic>
      <p:sp>
        <p:nvSpPr>
          <p:cNvPr id="55302" name="Text Box 4"/>
          <p:cNvSpPr txBox="1">
            <a:spLocks noChangeArrowheads="1"/>
          </p:cNvSpPr>
          <p:nvPr/>
        </p:nvSpPr>
        <p:spPr bwMode="auto">
          <a:xfrm>
            <a:off x="3387725" y="2917825"/>
            <a:ext cx="2628900" cy="369888"/>
          </a:xfrm>
          <a:prstGeom prst="rect">
            <a:avLst/>
          </a:prstGeom>
          <a:noFill/>
          <a:ln w="12700" cap="sq">
            <a:noFill/>
            <a:miter lim="800000"/>
            <a:headEnd type="none" w="sm" len="sm"/>
            <a:tailEnd type="none" w="sm" len="sm"/>
          </a:ln>
        </p:spPr>
        <p:txBody>
          <a:bodyPr>
            <a:spAutoFit/>
          </a:bodyPr>
          <a:lstStyle/>
          <a:p>
            <a:pPr algn="ctr" eaLnBrk="0" hangingPunct="0">
              <a:spcBef>
                <a:spcPct val="50000"/>
              </a:spcBef>
            </a:pPr>
            <a:r>
              <a:rPr lang="pl-PL" b="1"/>
              <a:t>Harris points</a:t>
            </a:r>
            <a:endParaRPr lang="en-US" b="1"/>
          </a:p>
        </p:txBody>
      </p:sp>
      <p:sp>
        <p:nvSpPr>
          <p:cNvPr id="55303" name="Text Box 5"/>
          <p:cNvSpPr txBox="1">
            <a:spLocks noChangeArrowheads="1"/>
          </p:cNvSpPr>
          <p:nvPr/>
        </p:nvSpPr>
        <p:spPr bwMode="auto">
          <a:xfrm>
            <a:off x="3171825" y="6049963"/>
            <a:ext cx="3060700" cy="369887"/>
          </a:xfrm>
          <a:prstGeom prst="rect">
            <a:avLst/>
          </a:prstGeom>
          <a:noFill/>
          <a:ln w="12700" cap="sq">
            <a:noFill/>
            <a:miter lim="800000"/>
            <a:headEnd type="none" w="sm" len="sm"/>
            <a:tailEnd type="none" w="sm" len="sm"/>
          </a:ln>
        </p:spPr>
        <p:txBody>
          <a:bodyPr>
            <a:spAutoFit/>
          </a:bodyPr>
          <a:lstStyle/>
          <a:p>
            <a:pPr algn="ctr" eaLnBrk="0" hangingPunct="0">
              <a:spcBef>
                <a:spcPct val="50000"/>
              </a:spcBef>
            </a:pPr>
            <a:r>
              <a:rPr lang="pl-PL" b="1"/>
              <a:t>Harris-Laplace points</a:t>
            </a:r>
            <a:endParaRPr lang="en-US" b="1"/>
          </a:p>
        </p:txBody>
      </p:sp>
    </p:spTree>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457200" y="381000"/>
            <a:ext cx="8897938" cy="609600"/>
          </a:xfrm>
        </p:spPr>
        <p:txBody>
          <a:bodyPr>
            <a:normAutofit fontScale="90000"/>
          </a:bodyPr>
          <a:lstStyle/>
          <a:p>
            <a:pPr eaLnBrk="1" hangingPunct="1">
              <a:defRPr/>
            </a:pPr>
            <a:r>
              <a:rPr lang="en-US"/>
              <a:t>Maximally Stable Extremal Regions </a:t>
            </a:r>
            <a:r>
              <a:rPr lang="en-US" sz="1800"/>
              <a:t>[Matas ‘02]</a:t>
            </a:r>
            <a:endParaRPr lang="de-CH"/>
          </a:p>
        </p:txBody>
      </p:sp>
      <p:sp>
        <p:nvSpPr>
          <p:cNvPr id="56323" name="Content Placeholder 2"/>
          <p:cNvSpPr>
            <a:spLocks noGrp="1"/>
          </p:cNvSpPr>
          <p:nvPr>
            <p:ph idx="1"/>
          </p:nvPr>
        </p:nvSpPr>
        <p:spPr/>
        <p:txBody>
          <a:bodyPr/>
          <a:lstStyle/>
          <a:p>
            <a:pPr eaLnBrk="1" hangingPunct="1"/>
            <a:r>
              <a:rPr lang="en-US"/>
              <a:t>Based on Watershed segmentation algorithm</a:t>
            </a:r>
          </a:p>
          <a:p>
            <a:pPr eaLnBrk="1" hangingPunct="1"/>
            <a:r>
              <a:rPr lang="en-US"/>
              <a:t>Select regions that stay stable over a large parameter range</a:t>
            </a:r>
            <a:endParaRPr lang="de-CH"/>
          </a:p>
          <a:p>
            <a:pPr eaLnBrk="1" hangingPunct="1"/>
            <a:endParaRPr lang="de-CH"/>
          </a:p>
        </p:txBody>
      </p:sp>
      <p:sp>
        <p:nvSpPr>
          <p:cNvPr id="40965" name="Footer Placeholder 4"/>
          <p:cNvSpPr>
            <a:spLocks noGrp="1"/>
          </p:cNvSpPr>
          <p:nvPr>
            <p:ph type="ftr" sz="quarter" idx="11"/>
          </p:nvPr>
        </p:nvSpPr>
        <p:spPr/>
        <p:txBody>
          <a:bodyPr/>
          <a:lstStyle/>
          <a:p>
            <a:pPr>
              <a:defRPr/>
            </a:pPr>
            <a:r>
              <a:rPr lang="de-DE"/>
              <a:t>K. Grauman, B. Leibe</a:t>
            </a:r>
          </a:p>
        </p:txBody>
      </p:sp>
      <p:pic>
        <p:nvPicPr>
          <p:cNvPr id="56325" name="Picture 4" descr="g1a"/>
          <p:cNvPicPr>
            <a:picLocks noChangeAspect="1" noChangeArrowheads="1"/>
          </p:cNvPicPr>
          <p:nvPr/>
        </p:nvPicPr>
        <p:blipFill>
          <a:blip r:embed="rId2" cstate="print"/>
          <a:srcRect/>
          <a:stretch>
            <a:fillRect/>
          </a:stretch>
        </p:blipFill>
        <p:spPr bwMode="auto">
          <a:xfrm>
            <a:off x="1692275" y="2781300"/>
            <a:ext cx="2519363" cy="2519363"/>
          </a:xfrm>
          <a:prstGeom prst="rect">
            <a:avLst/>
          </a:prstGeom>
          <a:noFill/>
          <a:ln w="9525">
            <a:noFill/>
            <a:miter lim="800000"/>
            <a:headEnd/>
            <a:tailEnd/>
          </a:ln>
        </p:spPr>
      </p:pic>
      <p:pic>
        <p:nvPicPr>
          <p:cNvPr id="56326" name="Picture 5" descr="g1a_35000"/>
          <p:cNvPicPr>
            <a:picLocks noChangeAspect="1" noChangeArrowheads="1"/>
          </p:cNvPicPr>
          <p:nvPr/>
        </p:nvPicPr>
        <p:blipFill>
          <a:blip r:embed="rId3" cstate="print"/>
          <a:srcRect/>
          <a:stretch>
            <a:fillRect/>
          </a:stretch>
        </p:blipFill>
        <p:spPr bwMode="auto">
          <a:xfrm>
            <a:off x="4500563" y="2781300"/>
            <a:ext cx="2519362" cy="2519363"/>
          </a:xfrm>
          <a:prstGeom prst="rect">
            <a:avLst/>
          </a:prstGeom>
          <a:noFill/>
          <a:ln w="9525">
            <a:noFill/>
            <a:miter lim="800000"/>
            <a:headEnd/>
            <a:tailEnd/>
          </a:ln>
        </p:spPr>
      </p:pic>
      <p:grpSp>
        <p:nvGrpSpPr>
          <p:cNvPr id="2" name="Group 7"/>
          <p:cNvGrpSpPr>
            <a:grpSpLocks/>
          </p:cNvGrpSpPr>
          <p:nvPr/>
        </p:nvGrpSpPr>
        <p:grpSpPr bwMode="auto">
          <a:xfrm>
            <a:off x="1692275" y="2781300"/>
            <a:ext cx="5327650" cy="2519363"/>
            <a:chOff x="1692275" y="2781300"/>
            <a:chExt cx="5327650" cy="2519363"/>
          </a:xfrm>
        </p:grpSpPr>
        <p:pic>
          <p:nvPicPr>
            <p:cNvPr id="56370" name="Picture 4" descr="g1a"/>
            <p:cNvPicPr>
              <a:picLocks noChangeAspect="1" noChangeArrowheads="1"/>
            </p:cNvPicPr>
            <p:nvPr/>
          </p:nvPicPr>
          <p:blipFill>
            <a:blip r:embed="rId2" cstate="print"/>
            <a:srcRect/>
            <a:stretch>
              <a:fillRect/>
            </a:stretch>
          </p:blipFill>
          <p:spPr bwMode="auto">
            <a:xfrm>
              <a:off x="1692275" y="2781300"/>
              <a:ext cx="2519363" cy="2519363"/>
            </a:xfrm>
            <a:prstGeom prst="rect">
              <a:avLst/>
            </a:prstGeom>
            <a:noFill/>
            <a:ln w="9525">
              <a:noFill/>
              <a:miter lim="800000"/>
              <a:headEnd/>
              <a:tailEnd/>
            </a:ln>
          </p:spPr>
        </p:pic>
        <p:pic>
          <p:nvPicPr>
            <p:cNvPr id="56371" name="Picture 5" descr="g1a_34000"/>
            <p:cNvPicPr>
              <a:picLocks noChangeAspect="1" noChangeArrowheads="1"/>
            </p:cNvPicPr>
            <p:nvPr/>
          </p:nvPicPr>
          <p:blipFill>
            <a:blip r:embed="rId4" cstate="print"/>
            <a:srcRect/>
            <a:stretch>
              <a:fillRect/>
            </a:stretch>
          </p:blipFill>
          <p:spPr bwMode="auto">
            <a:xfrm>
              <a:off x="4500563" y="2781300"/>
              <a:ext cx="2519362" cy="2519363"/>
            </a:xfrm>
            <a:prstGeom prst="rect">
              <a:avLst/>
            </a:prstGeom>
            <a:noFill/>
            <a:ln w="9525">
              <a:noFill/>
              <a:miter lim="800000"/>
              <a:headEnd/>
              <a:tailEnd/>
            </a:ln>
          </p:spPr>
        </p:pic>
      </p:grpSp>
      <p:grpSp>
        <p:nvGrpSpPr>
          <p:cNvPr id="3" name="Group 13"/>
          <p:cNvGrpSpPr>
            <a:grpSpLocks/>
          </p:cNvGrpSpPr>
          <p:nvPr/>
        </p:nvGrpSpPr>
        <p:grpSpPr bwMode="auto">
          <a:xfrm>
            <a:off x="1692275" y="2781300"/>
            <a:ext cx="5327650" cy="2519363"/>
            <a:chOff x="1692275" y="2781300"/>
            <a:chExt cx="5327650" cy="2519363"/>
          </a:xfrm>
        </p:grpSpPr>
        <p:pic>
          <p:nvPicPr>
            <p:cNvPr id="56368" name="Picture 4" descr="g1a"/>
            <p:cNvPicPr>
              <a:picLocks noChangeAspect="1" noChangeArrowheads="1"/>
            </p:cNvPicPr>
            <p:nvPr/>
          </p:nvPicPr>
          <p:blipFill>
            <a:blip r:embed="rId2" cstate="print"/>
            <a:srcRect/>
            <a:stretch>
              <a:fillRect/>
            </a:stretch>
          </p:blipFill>
          <p:spPr bwMode="auto">
            <a:xfrm>
              <a:off x="1692275" y="2781300"/>
              <a:ext cx="2519363" cy="2519363"/>
            </a:xfrm>
            <a:prstGeom prst="rect">
              <a:avLst/>
            </a:prstGeom>
            <a:noFill/>
            <a:ln w="9525">
              <a:noFill/>
              <a:miter lim="800000"/>
              <a:headEnd/>
              <a:tailEnd/>
            </a:ln>
          </p:spPr>
        </p:pic>
        <p:pic>
          <p:nvPicPr>
            <p:cNvPr id="56369" name="Picture 5" descr="g1a_33000"/>
            <p:cNvPicPr>
              <a:picLocks noChangeAspect="1" noChangeArrowheads="1"/>
            </p:cNvPicPr>
            <p:nvPr/>
          </p:nvPicPr>
          <p:blipFill>
            <a:blip r:embed="rId5" cstate="print"/>
            <a:srcRect/>
            <a:stretch>
              <a:fillRect/>
            </a:stretch>
          </p:blipFill>
          <p:spPr bwMode="auto">
            <a:xfrm>
              <a:off x="4500563" y="2781300"/>
              <a:ext cx="2519362" cy="2519363"/>
            </a:xfrm>
            <a:prstGeom prst="rect">
              <a:avLst/>
            </a:prstGeom>
            <a:noFill/>
            <a:ln w="9525">
              <a:noFill/>
              <a:miter lim="800000"/>
              <a:headEnd/>
              <a:tailEnd/>
            </a:ln>
          </p:spPr>
        </p:pic>
      </p:grpSp>
      <p:grpSp>
        <p:nvGrpSpPr>
          <p:cNvPr id="4" name="Group 16"/>
          <p:cNvGrpSpPr>
            <a:grpSpLocks/>
          </p:cNvGrpSpPr>
          <p:nvPr/>
        </p:nvGrpSpPr>
        <p:grpSpPr bwMode="auto">
          <a:xfrm>
            <a:off x="1692275" y="2781300"/>
            <a:ext cx="5327650" cy="2519363"/>
            <a:chOff x="1692275" y="2781300"/>
            <a:chExt cx="5327650" cy="2519363"/>
          </a:xfrm>
        </p:grpSpPr>
        <p:pic>
          <p:nvPicPr>
            <p:cNvPr id="56366" name="Picture 4" descr="g1a"/>
            <p:cNvPicPr>
              <a:picLocks noChangeAspect="1" noChangeArrowheads="1"/>
            </p:cNvPicPr>
            <p:nvPr/>
          </p:nvPicPr>
          <p:blipFill>
            <a:blip r:embed="rId2" cstate="print"/>
            <a:srcRect/>
            <a:stretch>
              <a:fillRect/>
            </a:stretch>
          </p:blipFill>
          <p:spPr bwMode="auto">
            <a:xfrm>
              <a:off x="1692275" y="2781300"/>
              <a:ext cx="2519363" cy="2519363"/>
            </a:xfrm>
            <a:prstGeom prst="rect">
              <a:avLst/>
            </a:prstGeom>
            <a:noFill/>
            <a:ln w="9525">
              <a:noFill/>
              <a:miter lim="800000"/>
              <a:headEnd/>
              <a:tailEnd/>
            </a:ln>
          </p:spPr>
        </p:pic>
        <p:pic>
          <p:nvPicPr>
            <p:cNvPr id="56367" name="Picture 5" descr="g1a_32000"/>
            <p:cNvPicPr>
              <a:picLocks noChangeAspect="1" noChangeArrowheads="1"/>
            </p:cNvPicPr>
            <p:nvPr/>
          </p:nvPicPr>
          <p:blipFill>
            <a:blip r:embed="rId6" cstate="print"/>
            <a:srcRect/>
            <a:stretch>
              <a:fillRect/>
            </a:stretch>
          </p:blipFill>
          <p:spPr bwMode="auto">
            <a:xfrm>
              <a:off x="4500563" y="2781300"/>
              <a:ext cx="2519362" cy="2519363"/>
            </a:xfrm>
            <a:prstGeom prst="rect">
              <a:avLst/>
            </a:prstGeom>
            <a:noFill/>
            <a:ln w="9525">
              <a:noFill/>
              <a:miter lim="800000"/>
              <a:headEnd/>
              <a:tailEnd/>
            </a:ln>
          </p:spPr>
        </p:pic>
      </p:grpSp>
      <p:grpSp>
        <p:nvGrpSpPr>
          <p:cNvPr id="5" name="Group 19"/>
          <p:cNvGrpSpPr>
            <a:grpSpLocks/>
          </p:cNvGrpSpPr>
          <p:nvPr/>
        </p:nvGrpSpPr>
        <p:grpSpPr bwMode="auto">
          <a:xfrm>
            <a:off x="1692275" y="2781300"/>
            <a:ext cx="5327650" cy="2519363"/>
            <a:chOff x="1692275" y="2781300"/>
            <a:chExt cx="5327650" cy="2519363"/>
          </a:xfrm>
        </p:grpSpPr>
        <p:pic>
          <p:nvPicPr>
            <p:cNvPr id="56364" name="Picture 4" descr="g1a"/>
            <p:cNvPicPr>
              <a:picLocks noChangeAspect="1" noChangeArrowheads="1"/>
            </p:cNvPicPr>
            <p:nvPr/>
          </p:nvPicPr>
          <p:blipFill>
            <a:blip r:embed="rId2" cstate="print"/>
            <a:srcRect/>
            <a:stretch>
              <a:fillRect/>
            </a:stretch>
          </p:blipFill>
          <p:spPr bwMode="auto">
            <a:xfrm>
              <a:off x="1692275" y="2781300"/>
              <a:ext cx="2519363" cy="2519363"/>
            </a:xfrm>
            <a:prstGeom prst="rect">
              <a:avLst/>
            </a:prstGeom>
            <a:noFill/>
            <a:ln w="9525">
              <a:noFill/>
              <a:miter lim="800000"/>
              <a:headEnd/>
              <a:tailEnd/>
            </a:ln>
          </p:spPr>
        </p:pic>
        <p:pic>
          <p:nvPicPr>
            <p:cNvPr id="56365" name="Picture 5" descr="g1a_31000"/>
            <p:cNvPicPr>
              <a:picLocks noChangeAspect="1" noChangeArrowheads="1"/>
            </p:cNvPicPr>
            <p:nvPr/>
          </p:nvPicPr>
          <p:blipFill>
            <a:blip r:embed="rId7" cstate="print"/>
            <a:srcRect/>
            <a:stretch>
              <a:fillRect/>
            </a:stretch>
          </p:blipFill>
          <p:spPr bwMode="auto">
            <a:xfrm>
              <a:off x="4500563" y="2781300"/>
              <a:ext cx="2519362" cy="2519363"/>
            </a:xfrm>
            <a:prstGeom prst="rect">
              <a:avLst/>
            </a:prstGeom>
            <a:noFill/>
            <a:ln w="9525">
              <a:noFill/>
              <a:miter lim="800000"/>
              <a:headEnd/>
              <a:tailEnd/>
            </a:ln>
          </p:spPr>
        </p:pic>
      </p:grpSp>
      <p:grpSp>
        <p:nvGrpSpPr>
          <p:cNvPr id="6" name="Group 22"/>
          <p:cNvGrpSpPr>
            <a:grpSpLocks/>
          </p:cNvGrpSpPr>
          <p:nvPr/>
        </p:nvGrpSpPr>
        <p:grpSpPr bwMode="auto">
          <a:xfrm>
            <a:off x="1692275" y="2781300"/>
            <a:ext cx="5327650" cy="2527300"/>
            <a:chOff x="1692275" y="2781300"/>
            <a:chExt cx="5327650" cy="2527300"/>
          </a:xfrm>
        </p:grpSpPr>
        <p:pic>
          <p:nvPicPr>
            <p:cNvPr id="56362" name="Picture 4" descr="g1a"/>
            <p:cNvPicPr>
              <a:picLocks noChangeAspect="1" noChangeArrowheads="1"/>
            </p:cNvPicPr>
            <p:nvPr/>
          </p:nvPicPr>
          <p:blipFill>
            <a:blip r:embed="rId2" cstate="print"/>
            <a:srcRect/>
            <a:stretch>
              <a:fillRect/>
            </a:stretch>
          </p:blipFill>
          <p:spPr bwMode="auto">
            <a:xfrm>
              <a:off x="1692275" y="2781300"/>
              <a:ext cx="2519363" cy="2519363"/>
            </a:xfrm>
            <a:prstGeom prst="rect">
              <a:avLst/>
            </a:prstGeom>
            <a:noFill/>
            <a:ln w="9525">
              <a:noFill/>
              <a:miter lim="800000"/>
              <a:headEnd/>
              <a:tailEnd/>
            </a:ln>
          </p:spPr>
        </p:pic>
        <p:pic>
          <p:nvPicPr>
            <p:cNvPr id="56363" name="Picture 5" descr="g1a_30000"/>
            <p:cNvPicPr>
              <a:picLocks noChangeAspect="1" noChangeArrowheads="1"/>
            </p:cNvPicPr>
            <p:nvPr/>
          </p:nvPicPr>
          <p:blipFill>
            <a:blip r:embed="rId8" cstate="print"/>
            <a:srcRect/>
            <a:stretch>
              <a:fillRect/>
            </a:stretch>
          </p:blipFill>
          <p:spPr bwMode="auto">
            <a:xfrm>
              <a:off x="4498975" y="2787650"/>
              <a:ext cx="2520950" cy="2520950"/>
            </a:xfrm>
            <a:prstGeom prst="rect">
              <a:avLst/>
            </a:prstGeom>
            <a:noFill/>
            <a:ln w="9525">
              <a:noFill/>
              <a:miter lim="800000"/>
              <a:headEnd/>
              <a:tailEnd/>
            </a:ln>
          </p:spPr>
        </p:pic>
      </p:grpSp>
      <p:grpSp>
        <p:nvGrpSpPr>
          <p:cNvPr id="7" name="Group 25"/>
          <p:cNvGrpSpPr>
            <a:grpSpLocks/>
          </p:cNvGrpSpPr>
          <p:nvPr/>
        </p:nvGrpSpPr>
        <p:grpSpPr bwMode="auto">
          <a:xfrm>
            <a:off x="1692275" y="2781300"/>
            <a:ext cx="5327650" cy="2519363"/>
            <a:chOff x="1692275" y="2781300"/>
            <a:chExt cx="5327650" cy="2519363"/>
          </a:xfrm>
        </p:grpSpPr>
        <p:pic>
          <p:nvPicPr>
            <p:cNvPr id="56360" name="Picture 4" descr="g1a"/>
            <p:cNvPicPr>
              <a:picLocks noChangeAspect="1" noChangeArrowheads="1"/>
            </p:cNvPicPr>
            <p:nvPr/>
          </p:nvPicPr>
          <p:blipFill>
            <a:blip r:embed="rId2" cstate="print"/>
            <a:srcRect/>
            <a:stretch>
              <a:fillRect/>
            </a:stretch>
          </p:blipFill>
          <p:spPr bwMode="auto">
            <a:xfrm>
              <a:off x="1692275" y="2781300"/>
              <a:ext cx="2519363" cy="2519363"/>
            </a:xfrm>
            <a:prstGeom prst="rect">
              <a:avLst/>
            </a:prstGeom>
            <a:noFill/>
            <a:ln w="9525">
              <a:noFill/>
              <a:miter lim="800000"/>
              <a:headEnd/>
              <a:tailEnd/>
            </a:ln>
          </p:spPr>
        </p:pic>
        <p:pic>
          <p:nvPicPr>
            <p:cNvPr id="56361" name="Picture 5" descr="g1a_29000"/>
            <p:cNvPicPr>
              <a:picLocks noChangeAspect="1" noChangeArrowheads="1"/>
            </p:cNvPicPr>
            <p:nvPr/>
          </p:nvPicPr>
          <p:blipFill>
            <a:blip r:embed="rId9" cstate="print"/>
            <a:srcRect/>
            <a:stretch>
              <a:fillRect/>
            </a:stretch>
          </p:blipFill>
          <p:spPr bwMode="auto">
            <a:xfrm>
              <a:off x="4500563" y="2781300"/>
              <a:ext cx="2519362" cy="2519363"/>
            </a:xfrm>
            <a:prstGeom prst="rect">
              <a:avLst/>
            </a:prstGeom>
            <a:noFill/>
            <a:ln w="9525">
              <a:noFill/>
              <a:miter lim="800000"/>
              <a:headEnd/>
              <a:tailEnd/>
            </a:ln>
          </p:spPr>
        </p:pic>
      </p:grpSp>
      <p:grpSp>
        <p:nvGrpSpPr>
          <p:cNvPr id="8" name="Group 28"/>
          <p:cNvGrpSpPr>
            <a:grpSpLocks/>
          </p:cNvGrpSpPr>
          <p:nvPr/>
        </p:nvGrpSpPr>
        <p:grpSpPr bwMode="auto">
          <a:xfrm>
            <a:off x="1692275" y="2781300"/>
            <a:ext cx="5327650" cy="2519363"/>
            <a:chOff x="1692275" y="2781300"/>
            <a:chExt cx="5327650" cy="2519363"/>
          </a:xfrm>
        </p:grpSpPr>
        <p:pic>
          <p:nvPicPr>
            <p:cNvPr id="56358" name="Picture 4" descr="g1a"/>
            <p:cNvPicPr>
              <a:picLocks noChangeAspect="1" noChangeArrowheads="1"/>
            </p:cNvPicPr>
            <p:nvPr/>
          </p:nvPicPr>
          <p:blipFill>
            <a:blip r:embed="rId2" cstate="print"/>
            <a:srcRect/>
            <a:stretch>
              <a:fillRect/>
            </a:stretch>
          </p:blipFill>
          <p:spPr bwMode="auto">
            <a:xfrm>
              <a:off x="1692275" y="2781300"/>
              <a:ext cx="2519363" cy="2519363"/>
            </a:xfrm>
            <a:prstGeom prst="rect">
              <a:avLst/>
            </a:prstGeom>
            <a:noFill/>
            <a:ln w="9525">
              <a:noFill/>
              <a:miter lim="800000"/>
              <a:headEnd/>
              <a:tailEnd/>
            </a:ln>
          </p:spPr>
        </p:pic>
        <p:pic>
          <p:nvPicPr>
            <p:cNvPr id="56359" name="Picture 5" descr="g1a_28000"/>
            <p:cNvPicPr>
              <a:picLocks noChangeAspect="1" noChangeArrowheads="1"/>
            </p:cNvPicPr>
            <p:nvPr/>
          </p:nvPicPr>
          <p:blipFill>
            <a:blip r:embed="rId10" cstate="print"/>
            <a:srcRect/>
            <a:stretch>
              <a:fillRect/>
            </a:stretch>
          </p:blipFill>
          <p:spPr bwMode="auto">
            <a:xfrm>
              <a:off x="4500563" y="2781300"/>
              <a:ext cx="2519362" cy="2519363"/>
            </a:xfrm>
            <a:prstGeom prst="rect">
              <a:avLst/>
            </a:prstGeom>
            <a:noFill/>
            <a:ln w="9525">
              <a:noFill/>
              <a:miter lim="800000"/>
              <a:headEnd/>
              <a:tailEnd/>
            </a:ln>
          </p:spPr>
        </p:pic>
      </p:grpSp>
      <p:grpSp>
        <p:nvGrpSpPr>
          <p:cNvPr id="9" name="Group 31"/>
          <p:cNvGrpSpPr>
            <a:grpSpLocks/>
          </p:cNvGrpSpPr>
          <p:nvPr/>
        </p:nvGrpSpPr>
        <p:grpSpPr bwMode="auto">
          <a:xfrm>
            <a:off x="1692275" y="2781300"/>
            <a:ext cx="5327650" cy="2519363"/>
            <a:chOff x="1692275" y="2781300"/>
            <a:chExt cx="5327650" cy="2519363"/>
          </a:xfrm>
        </p:grpSpPr>
        <p:pic>
          <p:nvPicPr>
            <p:cNvPr id="56356" name="Picture 4" descr="g1a"/>
            <p:cNvPicPr>
              <a:picLocks noChangeAspect="1" noChangeArrowheads="1"/>
            </p:cNvPicPr>
            <p:nvPr/>
          </p:nvPicPr>
          <p:blipFill>
            <a:blip r:embed="rId2" cstate="print"/>
            <a:srcRect/>
            <a:stretch>
              <a:fillRect/>
            </a:stretch>
          </p:blipFill>
          <p:spPr bwMode="auto">
            <a:xfrm>
              <a:off x="1692275" y="2781300"/>
              <a:ext cx="2519363" cy="2519363"/>
            </a:xfrm>
            <a:prstGeom prst="rect">
              <a:avLst/>
            </a:prstGeom>
            <a:noFill/>
            <a:ln w="9525">
              <a:noFill/>
              <a:miter lim="800000"/>
              <a:headEnd/>
              <a:tailEnd/>
            </a:ln>
          </p:spPr>
        </p:pic>
        <p:pic>
          <p:nvPicPr>
            <p:cNvPr id="56357" name="Picture 5" descr="g1a_27000"/>
            <p:cNvPicPr>
              <a:picLocks noChangeAspect="1" noChangeArrowheads="1"/>
            </p:cNvPicPr>
            <p:nvPr/>
          </p:nvPicPr>
          <p:blipFill>
            <a:blip r:embed="rId11" cstate="print"/>
            <a:srcRect/>
            <a:stretch>
              <a:fillRect/>
            </a:stretch>
          </p:blipFill>
          <p:spPr bwMode="auto">
            <a:xfrm>
              <a:off x="4500563" y="2781300"/>
              <a:ext cx="2519362" cy="2519363"/>
            </a:xfrm>
            <a:prstGeom prst="rect">
              <a:avLst/>
            </a:prstGeom>
            <a:noFill/>
            <a:ln w="9525">
              <a:noFill/>
              <a:miter lim="800000"/>
              <a:headEnd/>
              <a:tailEnd/>
            </a:ln>
          </p:spPr>
        </p:pic>
      </p:grpSp>
      <p:grpSp>
        <p:nvGrpSpPr>
          <p:cNvPr id="10" name="Group 34"/>
          <p:cNvGrpSpPr>
            <a:grpSpLocks/>
          </p:cNvGrpSpPr>
          <p:nvPr/>
        </p:nvGrpSpPr>
        <p:grpSpPr bwMode="auto">
          <a:xfrm>
            <a:off x="1692275" y="2781300"/>
            <a:ext cx="5327650" cy="2519363"/>
            <a:chOff x="1692275" y="2781300"/>
            <a:chExt cx="5327650" cy="2519363"/>
          </a:xfrm>
        </p:grpSpPr>
        <p:pic>
          <p:nvPicPr>
            <p:cNvPr id="56354" name="Picture 4" descr="g1a"/>
            <p:cNvPicPr>
              <a:picLocks noChangeAspect="1" noChangeArrowheads="1"/>
            </p:cNvPicPr>
            <p:nvPr/>
          </p:nvPicPr>
          <p:blipFill>
            <a:blip r:embed="rId2" cstate="print"/>
            <a:srcRect/>
            <a:stretch>
              <a:fillRect/>
            </a:stretch>
          </p:blipFill>
          <p:spPr bwMode="auto">
            <a:xfrm>
              <a:off x="1692275" y="2781300"/>
              <a:ext cx="2519363" cy="2519363"/>
            </a:xfrm>
            <a:prstGeom prst="rect">
              <a:avLst/>
            </a:prstGeom>
            <a:noFill/>
            <a:ln w="9525">
              <a:noFill/>
              <a:miter lim="800000"/>
              <a:headEnd/>
              <a:tailEnd/>
            </a:ln>
          </p:spPr>
        </p:pic>
        <p:pic>
          <p:nvPicPr>
            <p:cNvPr id="56355" name="Picture 5" descr="g1a_26000"/>
            <p:cNvPicPr>
              <a:picLocks noChangeAspect="1" noChangeArrowheads="1"/>
            </p:cNvPicPr>
            <p:nvPr/>
          </p:nvPicPr>
          <p:blipFill>
            <a:blip r:embed="rId12" cstate="print"/>
            <a:srcRect/>
            <a:stretch>
              <a:fillRect/>
            </a:stretch>
          </p:blipFill>
          <p:spPr bwMode="auto">
            <a:xfrm>
              <a:off x="4500563" y="2781300"/>
              <a:ext cx="2519362" cy="2519363"/>
            </a:xfrm>
            <a:prstGeom prst="rect">
              <a:avLst/>
            </a:prstGeom>
            <a:noFill/>
            <a:ln w="9525">
              <a:noFill/>
              <a:miter lim="800000"/>
              <a:headEnd/>
              <a:tailEnd/>
            </a:ln>
          </p:spPr>
        </p:pic>
      </p:grpSp>
      <p:grpSp>
        <p:nvGrpSpPr>
          <p:cNvPr id="11" name="Group 37"/>
          <p:cNvGrpSpPr>
            <a:grpSpLocks/>
          </p:cNvGrpSpPr>
          <p:nvPr/>
        </p:nvGrpSpPr>
        <p:grpSpPr bwMode="auto">
          <a:xfrm>
            <a:off x="1692275" y="2781300"/>
            <a:ext cx="5327650" cy="2520950"/>
            <a:chOff x="1692275" y="2781300"/>
            <a:chExt cx="5327650" cy="2520950"/>
          </a:xfrm>
        </p:grpSpPr>
        <p:pic>
          <p:nvPicPr>
            <p:cNvPr id="56352" name="Picture 4" descr="g1a_25000"/>
            <p:cNvPicPr>
              <a:picLocks noChangeAspect="1" noChangeArrowheads="1"/>
            </p:cNvPicPr>
            <p:nvPr/>
          </p:nvPicPr>
          <p:blipFill>
            <a:blip r:embed="rId13" cstate="print"/>
            <a:srcRect/>
            <a:stretch>
              <a:fillRect/>
            </a:stretch>
          </p:blipFill>
          <p:spPr bwMode="auto">
            <a:xfrm>
              <a:off x="4498975" y="2781300"/>
              <a:ext cx="2520950" cy="2520950"/>
            </a:xfrm>
            <a:prstGeom prst="rect">
              <a:avLst/>
            </a:prstGeom>
            <a:noFill/>
            <a:ln w="9525">
              <a:noFill/>
              <a:miter lim="800000"/>
              <a:headEnd/>
              <a:tailEnd/>
            </a:ln>
          </p:spPr>
        </p:pic>
        <p:pic>
          <p:nvPicPr>
            <p:cNvPr id="56353" name="Picture 5" descr="g1a"/>
            <p:cNvPicPr>
              <a:picLocks noChangeAspect="1" noChangeArrowheads="1"/>
            </p:cNvPicPr>
            <p:nvPr/>
          </p:nvPicPr>
          <p:blipFill>
            <a:blip r:embed="rId2" cstate="print"/>
            <a:srcRect/>
            <a:stretch>
              <a:fillRect/>
            </a:stretch>
          </p:blipFill>
          <p:spPr bwMode="auto">
            <a:xfrm>
              <a:off x="1692275" y="2781300"/>
              <a:ext cx="2519363" cy="2519363"/>
            </a:xfrm>
            <a:prstGeom prst="rect">
              <a:avLst/>
            </a:prstGeom>
            <a:noFill/>
            <a:ln w="9525">
              <a:noFill/>
              <a:miter lim="800000"/>
              <a:headEnd/>
              <a:tailEnd/>
            </a:ln>
          </p:spPr>
        </p:pic>
      </p:grpSp>
      <p:grpSp>
        <p:nvGrpSpPr>
          <p:cNvPr id="12" name="Group 40"/>
          <p:cNvGrpSpPr>
            <a:grpSpLocks/>
          </p:cNvGrpSpPr>
          <p:nvPr/>
        </p:nvGrpSpPr>
        <p:grpSpPr bwMode="auto">
          <a:xfrm>
            <a:off x="1692275" y="2781300"/>
            <a:ext cx="5327650" cy="2519363"/>
            <a:chOff x="1692275" y="2781300"/>
            <a:chExt cx="5327650" cy="2519363"/>
          </a:xfrm>
        </p:grpSpPr>
        <p:pic>
          <p:nvPicPr>
            <p:cNvPr id="56350" name="Picture 4" descr="g1a"/>
            <p:cNvPicPr>
              <a:picLocks noChangeAspect="1" noChangeArrowheads="1"/>
            </p:cNvPicPr>
            <p:nvPr/>
          </p:nvPicPr>
          <p:blipFill>
            <a:blip r:embed="rId2" cstate="print"/>
            <a:srcRect/>
            <a:stretch>
              <a:fillRect/>
            </a:stretch>
          </p:blipFill>
          <p:spPr bwMode="auto">
            <a:xfrm>
              <a:off x="1692275" y="2781300"/>
              <a:ext cx="2519363" cy="2519363"/>
            </a:xfrm>
            <a:prstGeom prst="rect">
              <a:avLst/>
            </a:prstGeom>
            <a:noFill/>
            <a:ln w="9525">
              <a:noFill/>
              <a:miter lim="800000"/>
              <a:headEnd/>
              <a:tailEnd/>
            </a:ln>
          </p:spPr>
        </p:pic>
        <p:pic>
          <p:nvPicPr>
            <p:cNvPr id="56351" name="Picture 5" descr="g1a_24000"/>
            <p:cNvPicPr>
              <a:picLocks noChangeAspect="1" noChangeArrowheads="1"/>
            </p:cNvPicPr>
            <p:nvPr/>
          </p:nvPicPr>
          <p:blipFill>
            <a:blip r:embed="rId14" cstate="print"/>
            <a:srcRect/>
            <a:stretch>
              <a:fillRect/>
            </a:stretch>
          </p:blipFill>
          <p:spPr bwMode="auto">
            <a:xfrm>
              <a:off x="4500563" y="2781300"/>
              <a:ext cx="2519362" cy="2519363"/>
            </a:xfrm>
            <a:prstGeom prst="rect">
              <a:avLst/>
            </a:prstGeom>
            <a:noFill/>
            <a:ln w="9525">
              <a:noFill/>
              <a:miter lim="800000"/>
              <a:headEnd/>
              <a:tailEnd/>
            </a:ln>
          </p:spPr>
        </p:pic>
      </p:grpSp>
      <p:grpSp>
        <p:nvGrpSpPr>
          <p:cNvPr id="13" name="Group 43"/>
          <p:cNvGrpSpPr>
            <a:grpSpLocks/>
          </p:cNvGrpSpPr>
          <p:nvPr/>
        </p:nvGrpSpPr>
        <p:grpSpPr bwMode="auto">
          <a:xfrm>
            <a:off x="1692275" y="2781300"/>
            <a:ext cx="5327650" cy="2519363"/>
            <a:chOff x="1692275" y="2781300"/>
            <a:chExt cx="5327650" cy="2519363"/>
          </a:xfrm>
        </p:grpSpPr>
        <p:pic>
          <p:nvPicPr>
            <p:cNvPr id="56348" name="Picture 4" descr="g1a"/>
            <p:cNvPicPr>
              <a:picLocks noChangeAspect="1" noChangeArrowheads="1"/>
            </p:cNvPicPr>
            <p:nvPr/>
          </p:nvPicPr>
          <p:blipFill>
            <a:blip r:embed="rId2" cstate="print"/>
            <a:srcRect/>
            <a:stretch>
              <a:fillRect/>
            </a:stretch>
          </p:blipFill>
          <p:spPr bwMode="auto">
            <a:xfrm>
              <a:off x="1692275" y="2781300"/>
              <a:ext cx="2519363" cy="2519363"/>
            </a:xfrm>
            <a:prstGeom prst="rect">
              <a:avLst/>
            </a:prstGeom>
            <a:noFill/>
            <a:ln w="9525">
              <a:noFill/>
              <a:miter lim="800000"/>
              <a:headEnd/>
              <a:tailEnd/>
            </a:ln>
          </p:spPr>
        </p:pic>
        <p:pic>
          <p:nvPicPr>
            <p:cNvPr id="56349" name="Picture 5" descr="g1a_23000"/>
            <p:cNvPicPr>
              <a:picLocks noChangeAspect="1" noChangeArrowheads="1"/>
            </p:cNvPicPr>
            <p:nvPr/>
          </p:nvPicPr>
          <p:blipFill>
            <a:blip r:embed="rId15" cstate="print"/>
            <a:srcRect/>
            <a:stretch>
              <a:fillRect/>
            </a:stretch>
          </p:blipFill>
          <p:spPr bwMode="auto">
            <a:xfrm>
              <a:off x="4500563" y="2781300"/>
              <a:ext cx="2519362" cy="2519363"/>
            </a:xfrm>
            <a:prstGeom prst="rect">
              <a:avLst/>
            </a:prstGeom>
            <a:noFill/>
            <a:ln w="9525">
              <a:noFill/>
              <a:miter lim="800000"/>
              <a:headEnd/>
              <a:tailEnd/>
            </a:ln>
          </p:spPr>
        </p:pic>
      </p:grpSp>
      <p:grpSp>
        <p:nvGrpSpPr>
          <p:cNvPr id="14" name="Group 46"/>
          <p:cNvGrpSpPr>
            <a:grpSpLocks/>
          </p:cNvGrpSpPr>
          <p:nvPr/>
        </p:nvGrpSpPr>
        <p:grpSpPr bwMode="auto">
          <a:xfrm>
            <a:off x="1692275" y="2781300"/>
            <a:ext cx="5327650" cy="2519363"/>
            <a:chOff x="1692275" y="2781300"/>
            <a:chExt cx="5327650" cy="2519363"/>
          </a:xfrm>
        </p:grpSpPr>
        <p:pic>
          <p:nvPicPr>
            <p:cNvPr id="56346" name="Picture 4" descr="g1a"/>
            <p:cNvPicPr>
              <a:picLocks noChangeAspect="1" noChangeArrowheads="1"/>
            </p:cNvPicPr>
            <p:nvPr/>
          </p:nvPicPr>
          <p:blipFill>
            <a:blip r:embed="rId2" cstate="print"/>
            <a:srcRect/>
            <a:stretch>
              <a:fillRect/>
            </a:stretch>
          </p:blipFill>
          <p:spPr bwMode="auto">
            <a:xfrm>
              <a:off x="1692275" y="2781300"/>
              <a:ext cx="2519363" cy="2519363"/>
            </a:xfrm>
            <a:prstGeom prst="rect">
              <a:avLst/>
            </a:prstGeom>
            <a:noFill/>
            <a:ln w="9525">
              <a:noFill/>
              <a:miter lim="800000"/>
              <a:headEnd/>
              <a:tailEnd/>
            </a:ln>
          </p:spPr>
        </p:pic>
        <p:pic>
          <p:nvPicPr>
            <p:cNvPr id="56347" name="Picture 5" descr="g1a_22000"/>
            <p:cNvPicPr>
              <a:picLocks noChangeAspect="1" noChangeArrowheads="1"/>
            </p:cNvPicPr>
            <p:nvPr/>
          </p:nvPicPr>
          <p:blipFill>
            <a:blip r:embed="rId16" cstate="print"/>
            <a:srcRect/>
            <a:stretch>
              <a:fillRect/>
            </a:stretch>
          </p:blipFill>
          <p:spPr bwMode="auto">
            <a:xfrm>
              <a:off x="4500563" y="2781300"/>
              <a:ext cx="2519362" cy="2519363"/>
            </a:xfrm>
            <a:prstGeom prst="rect">
              <a:avLst/>
            </a:prstGeom>
            <a:noFill/>
            <a:ln w="9525">
              <a:noFill/>
              <a:miter lim="800000"/>
              <a:headEnd/>
              <a:tailEnd/>
            </a:ln>
          </p:spPr>
        </p:pic>
      </p:grpSp>
      <p:grpSp>
        <p:nvGrpSpPr>
          <p:cNvPr id="15" name="Group 49"/>
          <p:cNvGrpSpPr>
            <a:grpSpLocks/>
          </p:cNvGrpSpPr>
          <p:nvPr/>
        </p:nvGrpSpPr>
        <p:grpSpPr bwMode="auto">
          <a:xfrm>
            <a:off x="1692275" y="2781300"/>
            <a:ext cx="5327650" cy="2519363"/>
            <a:chOff x="1692275" y="2781300"/>
            <a:chExt cx="5327650" cy="2519363"/>
          </a:xfrm>
        </p:grpSpPr>
        <p:pic>
          <p:nvPicPr>
            <p:cNvPr id="56344" name="Picture 4" descr="g1a"/>
            <p:cNvPicPr>
              <a:picLocks noChangeAspect="1" noChangeArrowheads="1"/>
            </p:cNvPicPr>
            <p:nvPr/>
          </p:nvPicPr>
          <p:blipFill>
            <a:blip r:embed="rId2" cstate="print"/>
            <a:srcRect/>
            <a:stretch>
              <a:fillRect/>
            </a:stretch>
          </p:blipFill>
          <p:spPr bwMode="auto">
            <a:xfrm>
              <a:off x="1692275" y="2781300"/>
              <a:ext cx="2519363" cy="2519363"/>
            </a:xfrm>
            <a:prstGeom prst="rect">
              <a:avLst/>
            </a:prstGeom>
            <a:noFill/>
            <a:ln w="9525">
              <a:noFill/>
              <a:miter lim="800000"/>
              <a:headEnd/>
              <a:tailEnd/>
            </a:ln>
          </p:spPr>
        </p:pic>
        <p:pic>
          <p:nvPicPr>
            <p:cNvPr id="56345" name="Picture 5" descr="g1a_21000"/>
            <p:cNvPicPr>
              <a:picLocks noChangeAspect="1" noChangeArrowheads="1"/>
            </p:cNvPicPr>
            <p:nvPr/>
          </p:nvPicPr>
          <p:blipFill>
            <a:blip r:embed="rId17" cstate="print"/>
            <a:srcRect/>
            <a:stretch>
              <a:fillRect/>
            </a:stretch>
          </p:blipFill>
          <p:spPr bwMode="auto">
            <a:xfrm>
              <a:off x="4500563" y="2781300"/>
              <a:ext cx="2519362" cy="2519363"/>
            </a:xfrm>
            <a:prstGeom prst="rect">
              <a:avLst/>
            </a:prstGeom>
            <a:noFill/>
            <a:ln w="9525">
              <a:noFill/>
              <a:miter lim="800000"/>
              <a:headEnd/>
              <a:tailEnd/>
            </a:ln>
          </p:spPr>
        </p:pic>
      </p:grpSp>
      <p:grpSp>
        <p:nvGrpSpPr>
          <p:cNvPr id="16" name="Group 52"/>
          <p:cNvGrpSpPr>
            <a:grpSpLocks/>
          </p:cNvGrpSpPr>
          <p:nvPr/>
        </p:nvGrpSpPr>
        <p:grpSpPr bwMode="auto">
          <a:xfrm>
            <a:off x="1692275" y="2781300"/>
            <a:ext cx="5327650" cy="2519363"/>
            <a:chOff x="1692275" y="2781300"/>
            <a:chExt cx="5327650" cy="2519363"/>
          </a:xfrm>
        </p:grpSpPr>
        <p:pic>
          <p:nvPicPr>
            <p:cNvPr id="56342" name="Picture 4" descr="g1a"/>
            <p:cNvPicPr>
              <a:picLocks noChangeAspect="1" noChangeArrowheads="1"/>
            </p:cNvPicPr>
            <p:nvPr/>
          </p:nvPicPr>
          <p:blipFill>
            <a:blip r:embed="rId2" cstate="print"/>
            <a:srcRect/>
            <a:stretch>
              <a:fillRect/>
            </a:stretch>
          </p:blipFill>
          <p:spPr bwMode="auto">
            <a:xfrm>
              <a:off x="1692275" y="2781300"/>
              <a:ext cx="2519363" cy="2519363"/>
            </a:xfrm>
            <a:prstGeom prst="rect">
              <a:avLst/>
            </a:prstGeom>
            <a:noFill/>
            <a:ln w="9525">
              <a:noFill/>
              <a:miter lim="800000"/>
              <a:headEnd/>
              <a:tailEnd/>
            </a:ln>
          </p:spPr>
        </p:pic>
        <p:pic>
          <p:nvPicPr>
            <p:cNvPr id="56343" name="Picture 5" descr="g1a_20000"/>
            <p:cNvPicPr>
              <a:picLocks noChangeAspect="1" noChangeArrowheads="1"/>
            </p:cNvPicPr>
            <p:nvPr/>
          </p:nvPicPr>
          <p:blipFill>
            <a:blip r:embed="rId18" cstate="print"/>
            <a:srcRect/>
            <a:stretch>
              <a:fillRect/>
            </a:stretch>
          </p:blipFill>
          <p:spPr bwMode="auto">
            <a:xfrm>
              <a:off x="4500563" y="2781300"/>
              <a:ext cx="2519362" cy="2519363"/>
            </a:xfrm>
            <a:prstGeom prst="rect">
              <a:avLst/>
            </a:prstGeom>
            <a:noFill/>
            <a:ln w="9525">
              <a:noFill/>
              <a:miter lim="800000"/>
              <a:headEnd/>
              <a:tailEnd/>
            </a:ln>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nodeType="afterEffect">
                                  <p:stCondLst>
                                    <p:cond delay="300"/>
                                  </p:stCondLst>
                                  <p:childTnLst>
                                    <p:set>
                                      <p:cBhvr>
                                        <p:cTn id="9" dur="1" fill="hold">
                                          <p:stCondLst>
                                            <p:cond delay="0"/>
                                          </p:stCondLst>
                                        </p:cTn>
                                        <p:tgtEl>
                                          <p:spTgt spid="3"/>
                                        </p:tgtEl>
                                        <p:attrNameLst>
                                          <p:attrName>style.visibility</p:attrName>
                                        </p:attrNameLst>
                                      </p:cBhvr>
                                      <p:to>
                                        <p:strVal val="visible"/>
                                      </p:to>
                                    </p:set>
                                  </p:childTnLst>
                                </p:cTn>
                              </p:par>
                            </p:childTnLst>
                          </p:cTn>
                        </p:par>
                        <p:par>
                          <p:cTn id="10" fill="hold" nodeType="afterGroup">
                            <p:stCondLst>
                              <p:cond delay="300"/>
                            </p:stCondLst>
                            <p:childTnLst>
                              <p:par>
                                <p:cTn id="11" presetID="1" presetClass="entr" presetSubtype="0" fill="hold" nodeType="afterEffect">
                                  <p:stCondLst>
                                    <p:cond delay="300"/>
                                  </p:stCondLst>
                                  <p:childTnLst>
                                    <p:set>
                                      <p:cBhvr>
                                        <p:cTn id="12" dur="1" fill="hold">
                                          <p:stCondLst>
                                            <p:cond delay="0"/>
                                          </p:stCondLst>
                                        </p:cTn>
                                        <p:tgtEl>
                                          <p:spTgt spid="4"/>
                                        </p:tgtEl>
                                        <p:attrNameLst>
                                          <p:attrName>style.visibility</p:attrName>
                                        </p:attrNameLst>
                                      </p:cBhvr>
                                      <p:to>
                                        <p:strVal val="visible"/>
                                      </p:to>
                                    </p:set>
                                  </p:childTnLst>
                                </p:cTn>
                              </p:par>
                            </p:childTnLst>
                          </p:cTn>
                        </p:par>
                        <p:par>
                          <p:cTn id="13" fill="hold" nodeType="afterGroup">
                            <p:stCondLst>
                              <p:cond delay="600"/>
                            </p:stCondLst>
                            <p:childTnLst>
                              <p:par>
                                <p:cTn id="14" presetID="1" presetClass="entr" presetSubtype="0" fill="hold" nodeType="afterEffect">
                                  <p:stCondLst>
                                    <p:cond delay="300"/>
                                  </p:stCondLst>
                                  <p:childTnLst>
                                    <p:set>
                                      <p:cBhvr>
                                        <p:cTn id="15" dur="1" fill="hold">
                                          <p:stCondLst>
                                            <p:cond delay="0"/>
                                          </p:stCondLst>
                                        </p:cTn>
                                        <p:tgtEl>
                                          <p:spTgt spid="5"/>
                                        </p:tgtEl>
                                        <p:attrNameLst>
                                          <p:attrName>style.visibility</p:attrName>
                                        </p:attrNameLst>
                                      </p:cBhvr>
                                      <p:to>
                                        <p:strVal val="visible"/>
                                      </p:to>
                                    </p:set>
                                  </p:childTnLst>
                                </p:cTn>
                              </p:par>
                            </p:childTnLst>
                          </p:cTn>
                        </p:par>
                        <p:par>
                          <p:cTn id="16" fill="hold" nodeType="afterGroup">
                            <p:stCondLst>
                              <p:cond delay="900"/>
                            </p:stCondLst>
                            <p:childTnLst>
                              <p:par>
                                <p:cTn id="17" presetID="1" presetClass="entr" presetSubtype="0" fill="hold" nodeType="afterEffect">
                                  <p:stCondLst>
                                    <p:cond delay="300"/>
                                  </p:stCondLst>
                                  <p:childTnLst>
                                    <p:set>
                                      <p:cBhvr>
                                        <p:cTn id="18" dur="1" fill="hold">
                                          <p:stCondLst>
                                            <p:cond delay="0"/>
                                          </p:stCondLst>
                                        </p:cTn>
                                        <p:tgtEl>
                                          <p:spTgt spid="6"/>
                                        </p:tgtEl>
                                        <p:attrNameLst>
                                          <p:attrName>style.visibility</p:attrName>
                                        </p:attrNameLst>
                                      </p:cBhvr>
                                      <p:to>
                                        <p:strVal val="visible"/>
                                      </p:to>
                                    </p:set>
                                  </p:childTnLst>
                                </p:cTn>
                              </p:par>
                            </p:childTnLst>
                          </p:cTn>
                        </p:par>
                        <p:par>
                          <p:cTn id="19" fill="hold" nodeType="afterGroup">
                            <p:stCondLst>
                              <p:cond delay="1200"/>
                            </p:stCondLst>
                            <p:childTnLst>
                              <p:par>
                                <p:cTn id="20" presetID="1" presetClass="entr" presetSubtype="0" fill="hold" nodeType="afterEffect">
                                  <p:stCondLst>
                                    <p:cond delay="300"/>
                                  </p:stCondLst>
                                  <p:childTnLst>
                                    <p:set>
                                      <p:cBhvr>
                                        <p:cTn id="21" dur="1" fill="hold">
                                          <p:stCondLst>
                                            <p:cond delay="0"/>
                                          </p:stCondLst>
                                        </p:cTn>
                                        <p:tgtEl>
                                          <p:spTgt spid="7"/>
                                        </p:tgtEl>
                                        <p:attrNameLst>
                                          <p:attrName>style.visibility</p:attrName>
                                        </p:attrNameLst>
                                      </p:cBhvr>
                                      <p:to>
                                        <p:strVal val="visible"/>
                                      </p:to>
                                    </p:set>
                                  </p:childTnLst>
                                </p:cTn>
                              </p:par>
                            </p:childTnLst>
                          </p:cTn>
                        </p:par>
                        <p:par>
                          <p:cTn id="22" fill="hold" nodeType="afterGroup">
                            <p:stCondLst>
                              <p:cond delay="1500"/>
                            </p:stCondLst>
                            <p:childTnLst>
                              <p:par>
                                <p:cTn id="23" presetID="1" presetClass="entr" presetSubtype="0" fill="hold" nodeType="afterEffect">
                                  <p:stCondLst>
                                    <p:cond delay="300"/>
                                  </p:stCondLst>
                                  <p:childTnLst>
                                    <p:set>
                                      <p:cBhvr>
                                        <p:cTn id="24" dur="1" fill="hold">
                                          <p:stCondLst>
                                            <p:cond delay="0"/>
                                          </p:stCondLst>
                                        </p:cTn>
                                        <p:tgtEl>
                                          <p:spTgt spid="8"/>
                                        </p:tgtEl>
                                        <p:attrNameLst>
                                          <p:attrName>style.visibility</p:attrName>
                                        </p:attrNameLst>
                                      </p:cBhvr>
                                      <p:to>
                                        <p:strVal val="visible"/>
                                      </p:to>
                                    </p:set>
                                  </p:childTnLst>
                                </p:cTn>
                              </p:par>
                            </p:childTnLst>
                          </p:cTn>
                        </p:par>
                        <p:par>
                          <p:cTn id="25" fill="hold" nodeType="afterGroup">
                            <p:stCondLst>
                              <p:cond delay="1800"/>
                            </p:stCondLst>
                            <p:childTnLst>
                              <p:par>
                                <p:cTn id="26" presetID="1" presetClass="entr" presetSubtype="0" fill="hold" nodeType="afterEffect">
                                  <p:stCondLst>
                                    <p:cond delay="300"/>
                                  </p:stCondLst>
                                  <p:childTnLst>
                                    <p:set>
                                      <p:cBhvr>
                                        <p:cTn id="27" dur="1" fill="hold">
                                          <p:stCondLst>
                                            <p:cond delay="0"/>
                                          </p:stCondLst>
                                        </p:cTn>
                                        <p:tgtEl>
                                          <p:spTgt spid="9"/>
                                        </p:tgtEl>
                                        <p:attrNameLst>
                                          <p:attrName>style.visibility</p:attrName>
                                        </p:attrNameLst>
                                      </p:cBhvr>
                                      <p:to>
                                        <p:strVal val="visible"/>
                                      </p:to>
                                    </p:set>
                                  </p:childTnLst>
                                </p:cTn>
                              </p:par>
                            </p:childTnLst>
                          </p:cTn>
                        </p:par>
                        <p:par>
                          <p:cTn id="28" fill="hold" nodeType="afterGroup">
                            <p:stCondLst>
                              <p:cond delay="2100"/>
                            </p:stCondLst>
                            <p:childTnLst>
                              <p:par>
                                <p:cTn id="29" presetID="1" presetClass="entr" presetSubtype="0" fill="hold" nodeType="afterEffect">
                                  <p:stCondLst>
                                    <p:cond delay="300"/>
                                  </p:stCondLst>
                                  <p:childTnLst>
                                    <p:set>
                                      <p:cBhvr>
                                        <p:cTn id="30" dur="1" fill="hold">
                                          <p:stCondLst>
                                            <p:cond delay="0"/>
                                          </p:stCondLst>
                                        </p:cTn>
                                        <p:tgtEl>
                                          <p:spTgt spid="10"/>
                                        </p:tgtEl>
                                        <p:attrNameLst>
                                          <p:attrName>style.visibility</p:attrName>
                                        </p:attrNameLst>
                                      </p:cBhvr>
                                      <p:to>
                                        <p:strVal val="visible"/>
                                      </p:to>
                                    </p:set>
                                  </p:childTnLst>
                                </p:cTn>
                              </p:par>
                            </p:childTnLst>
                          </p:cTn>
                        </p:par>
                        <p:par>
                          <p:cTn id="31" fill="hold" nodeType="afterGroup">
                            <p:stCondLst>
                              <p:cond delay="2400"/>
                            </p:stCondLst>
                            <p:childTnLst>
                              <p:par>
                                <p:cTn id="32" presetID="1" presetClass="entr" presetSubtype="0" fill="hold" nodeType="afterEffect">
                                  <p:stCondLst>
                                    <p:cond delay="300"/>
                                  </p:stCondLst>
                                  <p:childTnLst>
                                    <p:set>
                                      <p:cBhvr>
                                        <p:cTn id="33" dur="1" fill="hold">
                                          <p:stCondLst>
                                            <p:cond delay="0"/>
                                          </p:stCondLst>
                                        </p:cTn>
                                        <p:tgtEl>
                                          <p:spTgt spid="11"/>
                                        </p:tgtEl>
                                        <p:attrNameLst>
                                          <p:attrName>style.visibility</p:attrName>
                                        </p:attrNameLst>
                                      </p:cBhvr>
                                      <p:to>
                                        <p:strVal val="visible"/>
                                      </p:to>
                                    </p:set>
                                  </p:childTnLst>
                                </p:cTn>
                              </p:par>
                            </p:childTnLst>
                          </p:cTn>
                        </p:par>
                        <p:par>
                          <p:cTn id="34" fill="hold" nodeType="afterGroup">
                            <p:stCondLst>
                              <p:cond delay="2700"/>
                            </p:stCondLst>
                            <p:childTnLst>
                              <p:par>
                                <p:cTn id="35" presetID="1" presetClass="entr" presetSubtype="0" fill="hold" nodeType="afterEffect">
                                  <p:stCondLst>
                                    <p:cond delay="300"/>
                                  </p:stCondLst>
                                  <p:childTnLst>
                                    <p:set>
                                      <p:cBhvr>
                                        <p:cTn id="36" dur="1" fill="hold">
                                          <p:stCondLst>
                                            <p:cond delay="0"/>
                                          </p:stCondLst>
                                        </p:cTn>
                                        <p:tgtEl>
                                          <p:spTgt spid="12"/>
                                        </p:tgtEl>
                                        <p:attrNameLst>
                                          <p:attrName>style.visibility</p:attrName>
                                        </p:attrNameLst>
                                      </p:cBhvr>
                                      <p:to>
                                        <p:strVal val="visible"/>
                                      </p:to>
                                    </p:set>
                                  </p:childTnLst>
                                </p:cTn>
                              </p:par>
                            </p:childTnLst>
                          </p:cTn>
                        </p:par>
                        <p:par>
                          <p:cTn id="37" fill="hold" nodeType="afterGroup">
                            <p:stCondLst>
                              <p:cond delay="3000"/>
                            </p:stCondLst>
                            <p:childTnLst>
                              <p:par>
                                <p:cTn id="38" presetID="1" presetClass="entr" presetSubtype="0" fill="hold" nodeType="afterEffect">
                                  <p:stCondLst>
                                    <p:cond delay="300"/>
                                  </p:stCondLst>
                                  <p:childTnLst>
                                    <p:set>
                                      <p:cBhvr>
                                        <p:cTn id="39" dur="1" fill="hold">
                                          <p:stCondLst>
                                            <p:cond delay="0"/>
                                          </p:stCondLst>
                                        </p:cTn>
                                        <p:tgtEl>
                                          <p:spTgt spid="13"/>
                                        </p:tgtEl>
                                        <p:attrNameLst>
                                          <p:attrName>style.visibility</p:attrName>
                                        </p:attrNameLst>
                                      </p:cBhvr>
                                      <p:to>
                                        <p:strVal val="visible"/>
                                      </p:to>
                                    </p:set>
                                  </p:childTnLst>
                                </p:cTn>
                              </p:par>
                            </p:childTnLst>
                          </p:cTn>
                        </p:par>
                        <p:par>
                          <p:cTn id="40" fill="hold" nodeType="afterGroup">
                            <p:stCondLst>
                              <p:cond delay="3300"/>
                            </p:stCondLst>
                            <p:childTnLst>
                              <p:par>
                                <p:cTn id="41" presetID="1" presetClass="entr" presetSubtype="0" fill="hold" nodeType="afterEffect">
                                  <p:stCondLst>
                                    <p:cond delay="300"/>
                                  </p:stCondLst>
                                  <p:childTnLst>
                                    <p:set>
                                      <p:cBhvr>
                                        <p:cTn id="42" dur="1" fill="hold">
                                          <p:stCondLst>
                                            <p:cond delay="0"/>
                                          </p:stCondLst>
                                        </p:cTn>
                                        <p:tgtEl>
                                          <p:spTgt spid="14"/>
                                        </p:tgtEl>
                                        <p:attrNameLst>
                                          <p:attrName>style.visibility</p:attrName>
                                        </p:attrNameLst>
                                      </p:cBhvr>
                                      <p:to>
                                        <p:strVal val="visible"/>
                                      </p:to>
                                    </p:set>
                                  </p:childTnLst>
                                </p:cTn>
                              </p:par>
                            </p:childTnLst>
                          </p:cTn>
                        </p:par>
                        <p:par>
                          <p:cTn id="43" fill="hold" nodeType="afterGroup">
                            <p:stCondLst>
                              <p:cond delay="3600"/>
                            </p:stCondLst>
                            <p:childTnLst>
                              <p:par>
                                <p:cTn id="44" presetID="1" presetClass="entr" presetSubtype="0" fill="hold" nodeType="afterEffect">
                                  <p:stCondLst>
                                    <p:cond delay="300"/>
                                  </p:stCondLst>
                                  <p:childTnLst>
                                    <p:set>
                                      <p:cBhvr>
                                        <p:cTn id="45" dur="1" fill="hold">
                                          <p:stCondLst>
                                            <p:cond delay="0"/>
                                          </p:stCondLst>
                                        </p:cTn>
                                        <p:tgtEl>
                                          <p:spTgt spid="15"/>
                                        </p:tgtEl>
                                        <p:attrNameLst>
                                          <p:attrName>style.visibility</p:attrName>
                                        </p:attrNameLst>
                                      </p:cBhvr>
                                      <p:to>
                                        <p:strVal val="visible"/>
                                      </p:to>
                                    </p:set>
                                  </p:childTnLst>
                                </p:cTn>
                              </p:par>
                            </p:childTnLst>
                          </p:cTn>
                        </p:par>
                        <p:par>
                          <p:cTn id="46" fill="hold" nodeType="afterGroup">
                            <p:stCondLst>
                              <p:cond delay="3900"/>
                            </p:stCondLst>
                            <p:childTnLst>
                              <p:par>
                                <p:cTn id="47" presetID="1" presetClass="entr" presetSubtype="0" fill="hold" nodeType="afterEffect">
                                  <p:stCondLst>
                                    <p:cond delay="300"/>
                                  </p:stCondLst>
                                  <p:childTnLst>
                                    <p:set>
                                      <p:cBhvr>
                                        <p:cTn id="4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457200" y="381000"/>
            <a:ext cx="8686800" cy="609600"/>
          </a:xfrm>
        </p:spPr>
        <p:txBody>
          <a:bodyPr>
            <a:normAutofit fontScale="90000"/>
          </a:bodyPr>
          <a:lstStyle/>
          <a:p>
            <a:pPr eaLnBrk="1" hangingPunct="1">
              <a:defRPr/>
            </a:pPr>
            <a:r>
              <a:rPr lang="en-US"/>
              <a:t>Example Results: MSER</a:t>
            </a:r>
            <a:endParaRPr lang="de-CH"/>
          </a:p>
        </p:txBody>
      </p:sp>
      <p:sp>
        <p:nvSpPr>
          <p:cNvPr id="41988" name="Footer Placeholder 4"/>
          <p:cNvSpPr>
            <a:spLocks noGrp="1"/>
          </p:cNvSpPr>
          <p:nvPr>
            <p:ph type="ftr" sz="quarter" idx="11"/>
          </p:nvPr>
        </p:nvSpPr>
        <p:spPr>
          <a:xfrm>
            <a:off x="-35011" y="6581603"/>
            <a:ext cx="1524000" cy="300853"/>
          </a:xfrm>
        </p:spPr>
        <p:txBody>
          <a:bodyPr/>
          <a:lstStyle/>
          <a:p>
            <a:pPr>
              <a:defRPr/>
            </a:pPr>
            <a:r>
              <a:rPr lang="de-DE" dirty="0"/>
              <a:t>K. Grauman, B. Leibe</a:t>
            </a:r>
          </a:p>
        </p:txBody>
      </p:sp>
      <p:pic>
        <p:nvPicPr>
          <p:cNvPr id="57349" name="Picture 4"/>
          <p:cNvPicPr>
            <a:picLocks noChangeAspect="1" noChangeArrowheads="1"/>
          </p:cNvPicPr>
          <p:nvPr/>
        </p:nvPicPr>
        <p:blipFill>
          <a:blip r:embed="rId2" cstate="print"/>
          <a:srcRect r="56670" b="7520"/>
          <a:stretch>
            <a:fillRect/>
          </a:stretch>
        </p:blipFill>
        <p:spPr bwMode="auto">
          <a:xfrm>
            <a:off x="1004888" y="1238250"/>
            <a:ext cx="3713162" cy="3143250"/>
          </a:xfrm>
          <a:prstGeom prst="rect">
            <a:avLst/>
          </a:prstGeom>
          <a:noFill/>
          <a:ln w="12700" cap="sq">
            <a:noFill/>
            <a:miter lim="800000"/>
            <a:headEnd type="none" w="sm" len="sm"/>
            <a:tailEnd type="none" w="sm" len="sm"/>
          </a:ln>
        </p:spPr>
      </p:pic>
      <p:pic>
        <p:nvPicPr>
          <p:cNvPr id="57350" name="Picture 3" descr="matas_nesquik1"/>
          <p:cNvPicPr>
            <a:picLocks noGrp="1" noChangeAspect="1" noChangeArrowheads="1"/>
          </p:cNvPicPr>
          <p:nvPr>
            <p:ph sz="half" idx="1"/>
          </p:nvPr>
        </p:nvPicPr>
        <p:blipFill>
          <a:blip r:embed="rId3" cstate="print"/>
          <a:srcRect/>
          <a:stretch>
            <a:fillRect/>
          </a:stretch>
        </p:blipFill>
        <p:spPr>
          <a:xfrm>
            <a:off x="2557463" y="4414838"/>
            <a:ext cx="2160587" cy="2160587"/>
          </a:xfrm>
        </p:spPr>
      </p:pic>
      <p:pic>
        <p:nvPicPr>
          <p:cNvPr id="57351" name="Picture 4" descr="matas_nesquik2"/>
          <p:cNvPicPr>
            <a:picLocks noChangeAspect="1" noChangeArrowheads="1"/>
          </p:cNvPicPr>
          <p:nvPr/>
        </p:nvPicPr>
        <p:blipFill>
          <a:blip r:embed="rId4" cstate="print"/>
          <a:srcRect/>
          <a:stretch>
            <a:fillRect/>
          </a:stretch>
        </p:blipFill>
        <p:spPr bwMode="auto">
          <a:xfrm>
            <a:off x="4984750" y="4414838"/>
            <a:ext cx="2232025" cy="2214562"/>
          </a:xfrm>
          <a:prstGeom prst="rect">
            <a:avLst/>
          </a:prstGeom>
          <a:noFill/>
          <a:ln w="9525">
            <a:noFill/>
            <a:miter lim="800000"/>
            <a:headEnd/>
            <a:tailEnd/>
          </a:ln>
        </p:spPr>
      </p:pic>
      <p:pic>
        <p:nvPicPr>
          <p:cNvPr id="57352" name="Picture 4"/>
          <p:cNvPicPr>
            <a:picLocks noChangeAspect="1" noChangeArrowheads="1"/>
          </p:cNvPicPr>
          <p:nvPr/>
        </p:nvPicPr>
        <p:blipFill>
          <a:blip r:embed="rId2" cstate="print"/>
          <a:srcRect l="56670" b="7520"/>
          <a:stretch>
            <a:fillRect/>
          </a:stretch>
        </p:blipFill>
        <p:spPr bwMode="auto">
          <a:xfrm>
            <a:off x="4984750" y="1238250"/>
            <a:ext cx="3713163" cy="3143250"/>
          </a:xfrm>
          <a:prstGeom prst="rect">
            <a:avLst/>
          </a:prstGeom>
          <a:noFill/>
          <a:ln w="12700" cap="sq">
            <a:noFill/>
            <a:miter lim="800000"/>
            <a:headEnd type="none" w="sm" len="sm"/>
            <a:tailEnd type="none" w="sm" len="sm"/>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8370" name="Title 1"/>
          <p:cNvSpPr>
            <a:spLocks noGrp="1"/>
          </p:cNvSpPr>
          <p:nvPr>
            <p:ph type="title"/>
          </p:nvPr>
        </p:nvSpPr>
        <p:spPr/>
        <p:txBody>
          <a:bodyPr/>
          <a:lstStyle/>
          <a:p>
            <a:r>
              <a:rPr lang="en-US"/>
              <a:t>Comparison</a:t>
            </a:r>
          </a:p>
        </p:txBody>
      </p:sp>
      <p:sp>
        <p:nvSpPr>
          <p:cNvPr id="58371" name="Content Placeholder 2"/>
          <p:cNvSpPr>
            <a:spLocks noGrp="1"/>
          </p:cNvSpPr>
          <p:nvPr>
            <p:ph idx="1"/>
          </p:nvPr>
        </p:nvSpPr>
        <p:spPr/>
        <p:txBody>
          <a:bodyPr/>
          <a:lstStyle/>
          <a:p>
            <a:endParaRPr lang="en-US"/>
          </a:p>
        </p:txBody>
      </p:sp>
      <p:pic>
        <p:nvPicPr>
          <p:cNvPr id="58372" name="Picture 4"/>
          <p:cNvPicPr>
            <a:picLocks noChangeAspect="1" noChangeArrowheads="1"/>
          </p:cNvPicPr>
          <p:nvPr/>
        </p:nvPicPr>
        <p:blipFill>
          <a:blip r:embed="rId3" cstate="print"/>
          <a:srcRect l="56670" b="7520"/>
          <a:stretch>
            <a:fillRect/>
          </a:stretch>
        </p:blipFill>
        <p:spPr bwMode="auto">
          <a:xfrm>
            <a:off x="5029200" y="3759200"/>
            <a:ext cx="3713163" cy="3143250"/>
          </a:xfrm>
          <a:prstGeom prst="rect">
            <a:avLst/>
          </a:prstGeom>
          <a:noFill/>
          <a:ln w="12700" cap="sq">
            <a:noFill/>
            <a:miter lim="800000"/>
            <a:headEnd type="none" w="sm" len="sm"/>
            <a:tailEnd type="none" w="sm" len="sm"/>
          </a:ln>
        </p:spPr>
      </p:pic>
      <p:pic>
        <p:nvPicPr>
          <p:cNvPr id="58373" name="Picture 3"/>
          <p:cNvPicPr>
            <a:picLocks noChangeAspect="1" noChangeArrowheads="1"/>
          </p:cNvPicPr>
          <p:nvPr/>
        </p:nvPicPr>
        <p:blipFill>
          <a:blip r:embed="rId4" cstate="print"/>
          <a:srcRect r="53581" b="33736"/>
          <a:stretch>
            <a:fillRect/>
          </a:stretch>
        </p:blipFill>
        <p:spPr bwMode="auto">
          <a:xfrm>
            <a:off x="838200" y="3733800"/>
            <a:ext cx="2590800" cy="3124200"/>
          </a:xfrm>
          <a:prstGeom prst="rect">
            <a:avLst/>
          </a:prstGeom>
          <a:noFill/>
          <a:ln w="9525">
            <a:noFill/>
            <a:miter lim="800000"/>
            <a:headEnd/>
            <a:tailEnd/>
          </a:ln>
        </p:spPr>
      </p:pic>
      <p:sp>
        <p:nvSpPr>
          <p:cNvPr id="58374" name="TextBox 5"/>
          <p:cNvSpPr txBox="1">
            <a:spLocks noChangeArrowheads="1"/>
          </p:cNvSpPr>
          <p:nvPr/>
        </p:nvSpPr>
        <p:spPr bwMode="auto">
          <a:xfrm>
            <a:off x="3429000" y="4572000"/>
            <a:ext cx="620713" cy="369888"/>
          </a:xfrm>
          <a:prstGeom prst="rect">
            <a:avLst/>
          </a:prstGeom>
          <a:noFill/>
          <a:ln w="9525">
            <a:noFill/>
            <a:miter lim="800000"/>
            <a:headEnd/>
            <a:tailEnd/>
          </a:ln>
        </p:spPr>
        <p:txBody>
          <a:bodyPr wrap="none">
            <a:spAutoFit/>
          </a:bodyPr>
          <a:lstStyle/>
          <a:p>
            <a:r>
              <a:rPr lang="en-US"/>
              <a:t>LoG</a:t>
            </a:r>
          </a:p>
        </p:txBody>
      </p:sp>
      <p:pic>
        <p:nvPicPr>
          <p:cNvPr id="58375" name="Picture 4"/>
          <p:cNvPicPr>
            <a:picLocks noChangeAspect="1" noChangeArrowheads="1"/>
          </p:cNvPicPr>
          <p:nvPr/>
        </p:nvPicPr>
        <p:blipFill>
          <a:blip r:embed="rId5" cstate="print"/>
          <a:srcRect l="13226" t="6660" r="47676" b="44778"/>
          <a:stretch>
            <a:fillRect/>
          </a:stretch>
        </p:blipFill>
        <p:spPr bwMode="auto">
          <a:xfrm>
            <a:off x="5410200" y="533400"/>
            <a:ext cx="3316288" cy="2971800"/>
          </a:xfrm>
          <a:prstGeom prst="rect">
            <a:avLst/>
          </a:prstGeom>
          <a:noFill/>
          <a:ln w="9525">
            <a:noFill/>
            <a:miter lim="800000"/>
            <a:headEnd/>
            <a:tailEnd/>
          </a:ln>
        </p:spPr>
      </p:pic>
      <p:sp>
        <p:nvSpPr>
          <p:cNvPr id="58376" name="TextBox 7"/>
          <p:cNvSpPr txBox="1">
            <a:spLocks noChangeArrowheads="1"/>
          </p:cNvSpPr>
          <p:nvPr/>
        </p:nvSpPr>
        <p:spPr bwMode="auto">
          <a:xfrm>
            <a:off x="6400800" y="228600"/>
            <a:ext cx="1723549" cy="369332"/>
          </a:xfrm>
          <a:prstGeom prst="rect">
            <a:avLst/>
          </a:prstGeom>
          <a:noFill/>
          <a:ln w="9525">
            <a:noFill/>
            <a:miter lim="800000"/>
            <a:headEnd/>
            <a:tailEnd/>
          </a:ln>
        </p:spPr>
        <p:txBody>
          <a:bodyPr wrap="none">
            <a:spAutoFit/>
          </a:bodyPr>
          <a:lstStyle/>
          <a:p>
            <a:r>
              <a:rPr lang="en-US" dirty="0"/>
              <a:t>Hessian-based</a:t>
            </a:r>
          </a:p>
        </p:txBody>
      </p:sp>
      <p:sp>
        <p:nvSpPr>
          <p:cNvPr id="58377" name="TextBox 8"/>
          <p:cNvSpPr txBox="1">
            <a:spLocks noChangeArrowheads="1"/>
          </p:cNvSpPr>
          <p:nvPr/>
        </p:nvSpPr>
        <p:spPr bwMode="auto">
          <a:xfrm>
            <a:off x="6400800" y="3516313"/>
            <a:ext cx="850900" cy="369887"/>
          </a:xfrm>
          <a:prstGeom prst="rect">
            <a:avLst/>
          </a:prstGeom>
          <a:noFill/>
          <a:ln w="9525">
            <a:noFill/>
            <a:miter lim="800000"/>
            <a:headEnd/>
            <a:tailEnd/>
          </a:ln>
        </p:spPr>
        <p:txBody>
          <a:bodyPr wrap="none">
            <a:spAutoFit/>
          </a:bodyPr>
          <a:lstStyle/>
          <a:p>
            <a:r>
              <a:rPr lang="en-US"/>
              <a:t>MSER</a:t>
            </a:r>
          </a:p>
        </p:txBody>
      </p:sp>
      <p:pic>
        <p:nvPicPr>
          <p:cNvPr id="58378" name="Picture 4"/>
          <p:cNvPicPr>
            <a:picLocks noChangeAspect="1" noChangeArrowheads="1"/>
          </p:cNvPicPr>
          <p:nvPr/>
        </p:nvPicPr>
        <p:blipFill>
          <a:blip r:embed="rId6" cstate="print"/>
          <a:srcRect l="13028" t="6926" r="48698" b="49718"/>
          <a:stretch>
            <a:fillRect/>
          </a:stretch>
        </p:blipFill>
        <p:spPr bwMode="auto">
          <a:xfrm>
            <a:off x="533400" y="914400"/>
            <a:ext cx="3241675" cy="2760663"/>
          </a:xfrm>
          <a:prstGeom prst="rect">
            <a:avLst/>
          </a:prstGeom>
          <a:noFill/>
          <a:ln w="9525">
            <a:noFill/>
            <a:miter lim="800000"/>
            <a:headEnd/>
            <a:tailEnd/>
          </a:ln>
        </p:spPr>
      </p:pic>
      <p:sp>
        <p:nvSpPr>
          <p:cNvPr id="58379" name="TextBox 10"/>
          <p:cNvSpPr txBox="1">
            <a:spLocks noChangeArrowheads="1"/>
          </p:cNvSpPr>
          <p:nvPr/>
        </p:nvSpPr>
        <p:spPr bwMode="auto">
          <a:xfrm>
            <a:off x="3733800" y="990600"/>
            <a:ext cx="800100" cy="369888"/>
          </a:xfrm>
          <a:prstGeom prst="rect">
            <a:avLst/>
          </a:prstGeom>
          <a:noFill/>
          <a:ln w="9525">
            <a:noFill/>
            <a:miter lim="800000"/>
            <a:headEnd/>
            <a:tailEnd/>
          </a:ln>
        </p:spPr>
        <p:txBody>
          <a:bodyPr wrap="none">
            <a:spAutoFit/>
          </a:bodyPr>
          <a:lstStyle/>
          <a:p>
            <a:r>
              <a:rPr lang="en-US"/>
              <a:t>Harris</a:t>
            </a:r>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p:cNvSpPr>
            <a:spLocks noGrp="1"/>
          </p:cNvSpPr>
          <p:nvPr>
            <p:ph type="title"/>
          </p:nvPr>
        </p:nvSpPr>
        <p:spPr/>
        <p:txBody>
          <a:bodyPr>
            <a:normAutofit/>
          </a:bodyPr>
          <a:lstStyle/>
          <a:p>
            <a:r>
              <a:rPr lang="en-US" dirty="0"/>
              <a:t>Review: Interest points</a:t>
            </a:r>
          </a:p>
        </p:txBody>
      </p:sp>
      <p:sp>
        <p:nvSpPr>
          <p:cNvPr id="3" name="Content Placeholder 2"/>
          <p:cNvSpPr>
            <a:spLocks noGrp="1"/>
          </p:cNvSpPr>
          <p:nvPr>
            <p:ph idx="1"/>
          </p:nvPr>
        </p:nvSpPr>
        <p:spPr>
          <a:xfrm>
            <a:off x="431800" y="763587"/>
            <a:ext cx="5410200" cy="3382963"/>
          </a:xfrm>
        </p:spPr>
        <p:txBody>
          <a:bodyPr/>
          <a:lstStyle/>
          <a:p>
            <a:endParaRPr lang="en-US" sz="2800" dirty="0"/>
          </a:p>
          <a:p>
            <a:r>
              <a:rPr lang="en-US" sz="2800" dirty="0" err="1"/>
              <a:t>Keypoint</a:t>
            </a:r>
            <a:r>
              <a:rPr lang="en-US" sz="2800" dirty="0"/>
              <a:t> detection: repeatable and distinctive</a:t>
            </a:r>
          </a:p>
          <a:p>
            <a:pPr lvl="1"/>
            <a:r>
              <a:rPr lang="en-US" sz="2400" dirty="0"/>
              <a:t>Corners, blobs, stable regions</a:t>
            </a:r>
          </a:p>
          <a:p>
            <a:pPr lvl="1"/>
            <a:r>
              <a:rPr lang="en-US" sz="2400" dirty="0"/>
              <a:t>Harris, </a:t>
            </a:r>
            <a:r>
              <a:rPr lang="en-US" sz="2400" dirty="0" err="1"/>
              <a:t>DoG</a:t>
            </a:r>
            <a:r>
              <a:rPr lang="en-US" sz="2400" dirty="0"/>
              <a:t>, MSER</a:t>
            </a:r>
          </a:p>
          <a:p>
            <a:endParaRPr lang="en-US" sz="2800" dirty="0"/>
          </a:p>
          <a:p>
            <a:endParaRPr lang="en-US" sz="2800" dirty="0"/>
          </a:p>
          <a:p>
            <a:endParaRPr lang="en-US" sz="2800" dirty="0"/>
          </a:p>
          <a:p>
            <a:endParaRPr lang="en-US" sz="2800" dirty="0"/>
          </a:p>
          <a:p>
            <a:endParaRPr lang="en-US" sz="2800" dirty="0"/>
          </a:p>
        </p:txBody>
      </p:sp>
      <p:pic>
        <p:nvPicPr>
          <p:cNvPr id="74756" name="Picture 12"/>
          <p:cNvPicPr>
            <a:picLocks noChangeAspect="1" noChangeArrowheads="1"/>
          </p:cNvPicPr>
          <p:nvPr/>
        </p:nvPicPr>
        <p:blipFill>
          <a:blip r:embed="rId2" cstate="print"/>
          <a:srcRect/>
          <a:stretch>
            <a:fillRect/>
          </a:stretch>
        </p:blipFill>
        <p:spPr bwMode="auto">
          <a:xfrm>
            <a:off x="6019800" y="914400"/>
            <a:ext cx="2781300" cy="2090738"/>
          </a:xfrm>
          <a:prstGeom prst="rect">
            <a:avLst/>
          </a:prstGeom>
          <a:noFill/>
          <a:ln w="9525">
            <a:noFill/>
            <a:miter lim="800000"/>
            <a:headEnd/>
            <a:tailEnd/>
          </a:ln>
        </p:spPr>
      </p:pic>
      <p:pic>
        <p:nvPicPr>
          <p:cNvPr id="2" name="Picture 1"/>
          <p:cNvPicPr>
            <a:picLocks noChangeAspect="1"/>
          </p:cNvPicPr>
          <p:nvPr/>
        </p:nvPicPr>
        <p:blipFill rotWithShape="1">
          <a:blip r:embed="rId3"/>
          <a:srcRect l="7778" t="15778" r="41945" b="34445"/>
          <a:stretch/>
        </p:blipFill>
        <p:spPr>
          <a:xfrm>
            <a:off x="1773880" y="3329516"/>
            <a:ext cx="5596240" cy="3462867"/>
          </a:xfrm>
          <a:prstGeom prst="rect">
            <a:avLst/>
          </a:prstGeom>
        </p:spPr>
      </p:pic>
    </p:spTree>
    <p:extLst>
      <p:ext uri="{BB962C8B-B14F-4D97-AF65-F5344CB8AC3E}">
        <p14:creationId xmlns:p14="http://schemas.microsoft.com/office/powerpoint/2010/main" val="13561283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a:xfrm>
            <a:off x="304800" y="0"/>
            <a:ext cx="8382000" cy="914400"/>
          </a:xfrm>
        </p:spPr>
        <p:txBody>
          <a:bodyPr>
            <a:normAutofit fontScale="90000"/>
          </a:bodyPr>
          <a:lstStyle/>
          <a:p>
            <a:r>
              <a:rPr lang="en-US" dirty="0"/>
              <a:t>Review: Choosing an interest point detector</a:t>
            </a:r>
          </a:p>
        </p:txBody>
      </p:sp>
      <p:sp>
        <p:nvSpPr>
          <p:cNvPr id="3" name="Content Placeholder 2"/>
          <p:cNvSpPr>
            <a:spLocks noGrp="1"/>
          </p:cNvSpPr>
          <p:nvPr>
            <p:ph idx="1"/>
          </p:nvPr>
        </p:nvSpPr>
        <p:spPr>
          <a:xfrm>
            <a:off x="457200" y="990600"/>
            <a:ext cx="8229600" cy="5562600"/>
          </a:xfrm>
        </p:spPr>
        <p:txBody>
          <a:bodyPr>
            <a:normAutofit fontScale="70000" lnSpcReduction="20000"/>
          </a:bodyPr>
          <a:lstStyle/>
          <a:p>
            <a:pPr eaLnBrk="1" hangingPunct="1">
              <a:buFont typeface="Arial" pitchFamily="34" charset="0"/>
              <a:buChar char="•"/>
              <a:defRPr/>
            </a:pPr>
            <a:r>
              <a:rPr lang="en-US" dirty="0"/>
              <a:t>Why choose?</a:t>
            </a:r>
          </a:p>
          <a:p>
            <a:pPr lvl="1" eaLnBrk="1" hangingPunct="1">
              <a:buFont typeface="Arial" pitchFamily="34" charset="0"/>
              <a:buChar char="–"/>
              <a:defRPr/>
            </a:pPr>
            <a:r>
              <a:rPr lang="en-US" dirty="0"/>
              <a:t>Collect more points with more detectors, for more possible matches</a:t>
            </a:r>
          </a:p>
          <a:p>
            <a:pPr>
              <a:buFont typeface="Arial" pitchFamily="34" charset="0"/>
              <a:buChar char="•"/>
              <a:defRPr/>
            </a:pPr>
            <a:endParaRPr lang="en-US" dirty="0"/>
          </a:p>
          <a:p>
            <a:pPr>
              <a:buFont typeface="Arial" pitchFamily="34" charset="0"/>
              <a:buChar char="•"/>
              <a:defRPr/>
            </a:pPr>
            <a:r>
              <a:rPr lang="en-US" dirty="0"/>
              <a:t>What do you want it for?</a:t>
            </a:r>
          </a:p>
          <a:p>
            <a:pPr lvl="1">
              <a:buFont typeface="Arial" pitchFamily="34" charset="0"/>
              <a:buChar char="–"/>
              <a:defRPr/>
            </a:pPr>
            <a:r>
              <a:rPr lang="en-US" dirty="0"/>
              <a:t>Precise localization in x-y: Harris</a:t>
            </a:r>
          </a:p>
          <a:p>
            <a:pPr lvl="1">
              <a:buFont typeface="Arial" pitchFamily="34" charset="0"/>
              <a:buChar char="–"/>
              <a:defRPr/>
            </a:pPr>
            <a:r>
              <a:rPr lang="en-US" dirty="0"/>
              <a:t>Good localization in scale: Difference of Gaussian</a:t>
            </a:r>
          </a:p>
          <a:p>
            <a:pPr lvl="1">
              <a:buFont typeface="Arial" pitchFamily="34" charset="0"/>
              <a:buChar char="–"/>
              <a:defRPr/>
            </a:pPr>
            <a:r>
              <a:rPr lang="en-US" dirty="0"/>
              <a:t>Flexible region shape: MSER</a:t>
            </a:r>
          </a:p>
          <a:p>
            <a:pPr eaLnBrk="1" hangingPunct="1">
              <a:buFont typeface="Arial" pitchFamily="34" charset="0"/>
              <a:buChar char="•"/>
              <a:defRPr/>
            </a:pPr>
            <a:endParaRPr lang="en-US" dirty="0"/>
          </a:p>
          <a:p>
            <a:pPr eaLnBrk="1" hangingPunct="1">
              <a:buFont typeface="Arial" pitchFamily="34" charset="0"/>
              <a:buChar char="•"/>
              <a:defRPr/>
            </a:pPr>
            <a:r>
              <a:rPr lang="en-US" dirty="0"/>
              <a:t>Best choice often application dependent</a:t>
            </a:r>
          </a:p>
          <a:p>
            <a:pPr lvl="1" eaLnBrk="1" hangingPunct="1">
              <a:buFont typeface="Arial" pitchFamily="34" charset="0"/>
              <a:buChar char="–"/>
              <a:defRPr/>
            </a:pPr>
            <a:r>
              <a:rPr lang="en-US" dirty="0"/>
              <a:t>Harris-/Hessian-Laplace/</a:t>
            </a:r>
            <a:r>
              <a:rPr lang="en-US" dirty="0" err="1"/>
              <a:t>DoG</a:t>
            </a:r>
            <a:r>
              <a:rPr lang="en-US" dirty="0"/>
              <a:t> work well for many natural categories</a:t>
            </a:r>
          </a:p>
          <a:p>
            <a:pPr lvl="1" eaLnBrk="1" hangingPunct="1">
              <a:buFont typeface="Arial" pitchFamily="34" charset="0"/>
              <a:buChar char="–"/>
              <a:defRPr/>
            </a:pPr>
            <a:r>
              <a:rPr lang="en-US" dirty="0"/>
              <a:t>MSER works well for buildings and printed things</a:t>
            </a:r>
          </a:p>
          <a:p>
            <a:pPr eaLnBrk="1" hangingPunct="1">
              <a:buFont typeface="Arial" pitchFamily="34" charset="0"/>
              <a:buChar char="•"/>
              <a:defRPr/>
            </a:pPr>
            <a:endParaRPr lang="en-US" dirty="0"/>
          </a:p>
          <a:p>
            <a:pPr eaLnBrk="1" hangingPunct="1">
              <a:buFont typeface="Arial" pitchFamily="34" charset="0"/>
              <a:buChar char="•"/>
              <a:defRPr/>
            </a:pPr>
            <a:endParaRPr lang="en-US" dirty="0"/>
          </a:p>
          <a:p>
            <a:pPr eaLnBrk="1" hangingPunct="1">
              <a:buFont typeface="Arial" pitchFamily="34" charset="0"/>
              <a:buChar char="•"/>
              <a:defRPr/>
            </a:pPr>
            <a:r>
              <a:rPr lang="en-US" dirty="0"/>
              <a:t>There have been extensive evaluations/comparisons</a:t>
            </a:r>
          </a:p>
          <a:p>
            <a:pPr lvl="1" eaLnBrk="1" hangingPunct="1">
              <a:buFont typeface="Arial" pitchFamily="34" charset="0"/>
              <a:buChar char="–"/>
              <a:defRPr/>
            </a:pPr>
            <a:r>
              <a:rPr lang="en-US" dirty="0"/>
              <a:t>[</a:t>
            </a:r>
            <a:r>
              <a:rPr lang="en-US" dirty="0" err="1"/>
              <a:t>Mikolajczyk</a:t>
            </a:r>
            <a:r>
              <a:rPr lang="en-US" dirty="0"/>
              <a:t> et al., IJCV’05, PAMI’05]</a:t>
            </a:r>
          </a:p>
          <a:p>
            <a:pPr lvl="1" eaLnBrk="1" hangingPunct="1">
              <a:buFont typeface="Arial" pitchFamily="34" charset="0"/>
              <a:buChar char="–"/>
              <a:defRPr/>
            </a:pPr>
            <a:r>
              <a:rPr lang="en-US" dirty="0"/>
              <a:t>All detectors/descriptors shown here work well</a:t>
            </a:r>
          </a:p>
          <a:p>
            <a:pPr>
              <a:buFont typeface="Arial" pitchFamily="34" charset="0"/>
              <a:buChar char="•"/>
              <a:defRPr/>
            </a:pPr>
            <a:endParaRPr lang="en-US" dirty="0"/>
          </a:p>
          <a:p>
            <a:pPr lvl="1">
              <a:buFont typeface="Arial" pitchFamily="34" charset="0"/>
              <a:buChar char="–"/>
              <a:defRPr/>
            </a:pPr>
            <a:endParaRPr lang="en-US" dirty="0"/>
          </a:p>
          <a:p>
            <a:pPr lvl="1">
              <a:buFont typeface="Arial" pitchFamily="34" charset="0"/>
              <a:buChar char="–"/>
              <a:defRPr/>
            </a:pPr>
            <a:endParaRPr lang="en-US" dirty="0"/>
          </a:p>
        </p:txBody>
      </p:sp>
    </p:spTree>
    <p:extLst>
      <p:ext uri="{BB962C8B-B14F-4D97-AF65-F5344CB8AC3E}">
        <p14:creationId xmlns:p14="http://schemas.microsoft.com/office/powerpoint/2010/main" val="6011972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500"/>
                                        <p:tgtEl>
                                          <p:spTgt spid="3">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fade">
                                      <p:cBhvr>
                                        <p:cTn id="13" dur="500"/>
                                        <p:tgtEl>
                                          <p:spTgt spid="3">
                                            <p:txEl>
                                              <p:pRg st="5" end="5"/>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animEffect transition="in" filter="fade">
                                      <p:cBhvr>
                                        <p:cTn id="16" dur="500"/>
                                        <p:tgtEl>
                                          <p:spTgt spid="3">
                                            <p:txEl>
                                              <p:pRg st="6" end="6"/>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3" end="13"/>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4" end="14"/>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p:cNvSpPr>
          <p:nvPr>
            <p:ph type="title"/>
          </p:nvPr>
        </p:nvSpPr>
        <p:spPr/>
        <p:txBody>
          <a:bodyPr/>
          <a:lstStyle/>
          <a:p>
            <a:r>
              <a:rPr lang="en-US"/>
              <a:t>Comparison of Keypoint Detectors</a:t>
            </a:r>
          </a:p>
        </p:txBody>
      </p:sp>
      <p:sp>
        <p:nvSpPr>
          <p:cNvPr id="72707" name="TextBox 3"/>
          <p:cNvSpPr txBox="1">
            <a:spLocks noChangeArrowheads="1"/>
          </p:cNvSpPr>
          <p:nvPr/>
        </p:nvSpPr>
        <p:spPr bwMode="auto">
          <a:xfrm>
            <a:off x="6069013" y="6488113"/>
            <a:ext cx="3074987" cy="369887"/>
          </a:xfrm>
          <a:prstGeom prst="rect">
            <a:avLst/>
          </a:prstGeom>
          <a:noFill/>
          <a:ln w="9525">
            <a:noFill/>
            <a:miter lim="800000"/>
            <a:headEnd/>
            <a:tailEnd/>
          </a:ln>
        </p:spPr>
        <p:txBody>
          <a:bodyPr wrap="none">
            <a:spAutoFit/>
          </a:bodyPr>
          <a:lstStyle/>
          <a:p>
            <a:r>
              <a:rPr lang="en-US" dirty="0" err="1">
                <a:solidFill>
                  <a:schemeClr val="bg1">
                    <a:lumMod val="50000"/>
                  </a:schemeClr>
                </a:solidFill>
              </a:rPr>
              <a:t>Tuytelaars</a:t>
            </a:r>
            <a:r>
              <a:rPr lang="en-US" dirty="0">
                <a:solidFill>
                  <a:schemeClr val="bg1">
                    <a:lumMod val="50000"/>
                  </a:schemeClr>
                </a:solidFill>
              </a:rPr>
              <a:t> </a:t>
            </a:r>
            <a:r>
              <a:rPr lang="en-US" dirty="0" err="1">
                <a:solidFill>
                  <a:schemeClr val="bg1">
                    <a:lumMod val="50000"/>
                  </a:schemeClr>
                </a:solidFill>
              </a:rPr>
              <a:t>Mikolajczyk</a:t>
            </a:r>
            <a:r>
              <a:rPr lang="en-US" dirty="0">
                <a:solidFill>
                  <a:schemeClr val="bg1">
                    <a:lumMod val="50000"/>
                  </a:schemeClr>
                </a:solidFill>
              </a:rPr>
              <a:t> 2008</a:t>
            </a:r>
          </a:p>
        </p:txBody>
      </p:sp>
      <p:pic>
        <p:nvPicPr>
          <p:cNvPr id="72708" name="Picture 2"/>
          <p:cNvPicPr>
            <a:picLocks noChangeAspect="1" noChangeArrowheads="1"/>
          </p:cNvPicPr>
          <p:nvPr/>
        </p:nvPicPr>
        <p:blipFill>
          <a:blip r:embed="rId2" cstate="print"/>
          <a:srcRect/>
          <a:stretch>
            <a:fillRect/>
          </a:stretch>
        </p:blipFill>
        <p:spPr bwMode="auto">
          <a:xfrm>
            <a:off x="0" y="1922463"/>
            <a:ext cx="9144000" cy="3168650"/>
          </a:xfrm>
          <a:prstGeom prst="rect">
            <a:avLst/>
          </a:prstGeom>
          <a:noFill/>
          <a:ln w="9525">
            <a:noFill/>
            <a:miter lim="800000"/>
            <a:headEnd/>
            <a:tailEnd/>
          </a:ln>
        </p:spPr>
      </p:pic>
    </p:spTree>
    <p:extLst>
      <p:ext uri="{BB962C8B-B14F-4D97-AF65-F5344CB8AC3E}">
        <p14:creationId xmlns:p14="http://schemas.microsoft.com/office/powerpoint/2010/main" val="27341288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ctrTitle"/>
          </p:nvPr>
        </p:nvSpPr>
        <p:spPr/>
        <p:txBody>
          <a:bodyPr/>
          <a:lstStyle/>
          <a:p>
            <a:pPr eaLnBrk="1" hangingPunct="1"/>
            <a:r>
              <a:rPr lang="en-US" dirty="0"/>
              <a:t>Local Image Descriptors</a:t>
            </a:r>
          </a:p>
        </p:txBody>
      </p:sp>
      <p:sp>
        <p:nvSpPr>
          <p:cNvPr id="3077" name="TextBox 4"/>
          <p:cNvSpPr txBox="1">
            <a:spLocks noChangeArrowheads="1"/>
          </p:cNvSpPr>
          <p:nvPr/>
        </p:nvSpPr>
        <p:spPr bwMode="auto">
          <a:xfrm>
            <a:off x="685800" y="6522728"/>
            <a:ext cx="8514895" cy="307777"/>
          </a:xfrm>
          <a:prstGeom prst="rect">
            <a:avLst/>
          </a:prstGeom>
          <a:noFill/>
          <a:ln w="9525">
            <a:noFill/>
            <a:miter lim="800000"/>
            <a:headEnd/>
            <a:tailEnd/>
          </a:ln>
        </p:spPr>
        <p:txBody>
          <a:bodyPr wrap="none">
            <a:spAutoFit/>
          </a:bodyPr>
          <a:lstStyle/>
          <a:p>
            <a:r>
              <a:rPr lang="en-US" sz="1400" dirty="0">
                <a:solidFill>
                  <a:schemeClr val="bg1">
                    <a:lumMod val="75000"/>
                  </a:schemeClr>
                </a:solidFill>
              </a:rPr>
              <a:t>Acknowledgment: Many slides from James Hays, Derek </a:t>
            </a:r>
            <a:r>
              <a:rPr lang="en-US" sz="1400" dirty="0" err="1">
                <a:solidFill>
                  <a:schemeClr val="bg1">
                    <a:lumMod val="75000"/>
                  </a:schemeClr>
                </a:solidFill>
              </a:rPr>
              <a:t>Hoiem</a:t>
            </a:r>
            <a:r>
              <a:rPr lang="en-US" sz="1400" dirty="0">
                <a:solidFill>
                  <a:schemeClr val="bg1">
                    <a:lumMod val="75000"/>
                  </a:schemeClr>
                </a:solidFill>
              </a:rPr>
              <a:t> and </a:t>
            </a:r>
            <a:r>
              <a:rPr lang="en-US" sz="1400" dirty="0" err="1">
                <a:solidFill>
                  <a:schemeClr val="bg1">
                    <a:lumMod val="75000"/>
                  </a:schemeClr>
                </a:solidFill>
              </a:rPr>
              <a:t>Grauman</a:t>
            </a:r>
            <a:r>
              <a:rPr lang="en-US" sz="1400" dirty="0">
                <a:solidFill>
                  <a:schemeClr val="bg1">
                    <a:lumMod val="75000"/>
                  </a:schemeClr>
                </a:solidFill>
              </a:rPr>
              <a:t> &amp; </a:t>
            </a:r>
            <a:r>
              <a:rPr lang="en-US" sz="1400" dirty="0" err="1">
                <a:solidFill>
                  <a:schemeClr val="bg1">
                    <a:lumMod val="75000"/>
                  </a:schemeClr>
                </a:solidFill>
              </a:rPr>
              <a:t>Leibe</a:t>
            </a:r>
            <a:r>
              <a:rPr lang="en-US" sz="1400" dirty="0">
                <a:solidFill>
                  <a:schemeClr val="bg1">
                    <a:lumMod val="75000"/>
                  </a:schemeClr>
                </a:solidFill>
              </a:rPr>
              <a:t> 2008 AAAI Tutorial</a:t>
            </a:r>
          </a:p>
        </p:txBody>
      </p:sp>
      <p:sp>
        <p:nvSpPr>
          <p:cNvPr id="6" name="TextBox 1"/>
          <p:cNvSpPr txBox="1">
            <a:spLocks noChangeArrowheads="1"/>
          </p:cNvSpPr>
          <p:nvPr/>
        </p:nvSpPr>
        <p:spPr bwMode="auto">
          <a:xfrm>
            <a:off x="3200400" y="2743200"/>
            <a:ext cx="2895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Arial" pitchFamily="34" charset="0"/>
                <a:cs typeface="Arial" pitchFamily="34" charset="0"/>
              </a:defRPr>
            </a:lvl1pPr>
            <a:lvl2pPr marL="742950" indent="-285750" eaLnBrk="0" hangingPunct="0">
              <a:defRPr sz="2800">
                <a:solidFill>
                  <a:schemeClr val="tx1"/>
                </a:solidFill>
                <a:latin typeface="Arial" pitchFamily="34" charset="0"/>
                <a:cs typeface="Arial" pitchFamily="34" charset="0"/>
              </a:defRPr>
            </a:lvl2pPr>
            <a:lvl3pPr marL="1143000" indent="-228600" eaLnBrk="0" hangingPunct="0">
              <a:defRPr sz="2800">
                <a:solidFill>
                  <a:schemeClr val="tx1"/>
                </a:solidFill>
                <a:latin typeface="Arial" pitchFamily="34" charset="0"/>
                <a:cs typeface="Arial" pitchFamily="34" charset="0"/>
              </a:defRPr>
            </a:lvl3pPr>
            <a:lvl4pPr marL="1600200" indent="-228600" eaLnBrk="0" hangingPunct="0">
              <a:defRPr sz="2800">
                <a:solidFill>
                  <a:schemeClr val="tx1"/>
                </a:solidFill>
                <a:latin typeface="Arial" pitchFamily="34" charset="0"/>
                <a:cs typeface="Arial" pitchFamily="34" charset="0"/>
              </a:defRPr>
            </a:lvl4pPr>
            <a:lvl5pPr marL="2057400" indent="-228600" eaLnBrk="0" hangingPunct="0">
              <a:defRPr sz="28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8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8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8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800">
                <a:solidFill>
                  <a:schemeClr val="tx1"/>
                </a:solidFill>
                <a:latin typeface="Arial" pitchFamily="34" charset="0"/>
                <a:cs typeface="Arial" pitchFamily="34" charset="0"/>
              </a:defRPr>
            </a:lvl9pPr>
          </a:lstStyle>
          <a:p>
            <a:pPr eaLnBrk="1" hangingPunct="1"/>
            <a:r>
              <a:rPr lang="en-US" altLang="en-US" sz="2400" dirty="0">
                <a:solidFill>
                  <a:srgbClr val="C00000"/>
                </a:solidFill>
              </a:rPr>
              <a:t>Read </a:t>
            </a:r>
            <a:r>
              <a:rPr lang="en-US" altLang="en-US" sz="2400" dirty="0" err="1">
                <a:solidFill>
                  <a:srgbClr val="C00000"/>
                </a:solidFill>
              </a:rPr>
              <a:t>Szeliski</a:t>
            </a:r>
            <a:r>
              <a:rPr lang="en-US" altLang="en-US" sz="2400" dirty="0">
                <a:solidFill>
                  <a:srgbClr val="C00000"/>
                </a:solidFill>
              </a:rPr>
              <a:t> 4.1</a:t>
            </a:r>
          </a:p>
        </p:txBody>
      </p:sp>
    </p:spTree>
    <p:extLst>
      <p:ext uri="{BB962C8B-B14F-4D97-AF65-F5344CB8AC3E}">
        <p14:creationId xmlns:p14="http://schemas.microsoft.com/office/powerpoint/2010/main" val="17410320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11"/>
          <p:cNvGrpSpPr>
            <a:grpSpLocks/>
          </p:cNvGrpSpPr>
          <p:nvPr/>
        </p:nvGrpSpPr>
        <p:grpSpPr bwMode="auto">
          <a:xfrm>
            <a:off x="5244811" y="3026804"/>
            <a:ext cx="3581400" cy="1319463"/>
            <a:chOff x="528" y="624"/>
            <a:chExt cx="4715" cy="1678"/>
          </a:xfrm>
        </p:grpSpPr>
        <p:pic>
          <p:nvPicPr>
            <p:cNvPr id="25" name="Picture 9" descr="SIFT2"/>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28" y="624"/>
              <a:ext cx="2315" cy="1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10" descr="SIFT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8" y="624"/>
              <a:ext cx="2315" cy="1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54626" name="Title 1"/>
          <p:cNvSpPr>
            <a:spLocks noGrp="1"/>
          </p:cNvSpPr>
          <p:nvPr>
            <p:ph type="title"/>
          </p:nvPr>
        </p:nvSpPr>
        <p:spPr>
          <a:xfrm>
            <a:off x="533400" y="0"/>
            <a:ext cx="8610600" cy="889329"/>
          </a:xfrm>
        </p:spPr>
        <p:txBody>
          <a:bodyPr/>
          <a:lstStyle/>
          <a:p>
            <a:pPr eaLnBrk="1" hangingPunct="1"/>
            <a:r>
              <a:rPr lang="en-US" altLang="en-US" dirty="0"/>
              <a:t>Local features: main components</a:t>
            </a:r>
          </a:p>
        </p:txBody>
      </p:sp>
      <p:sp>
        <p:nvSpPr>
          <p:cNvPr id="3" name="Content Placeholder 2"/>
          <p:cNvSpPr>
            <a:spLocks noGrp="1"/>
          </p:cNvSpPr>
          <p:nvPr>
            <p:ph idx="1"/>
          </p:nvPr>
        </p:nvSpPr>
        <p:spPr>
          <a:xfrm>
            <a:off x="457200" y="1143000"/>
            <a:ext cx="4724400" cy="5124450"/>
          </a:xfrm>
        </p:spPr>
        <p:txBody>
          <a:bodyPr>
            <a:normAutofit/>
          </a:bodyPr>
          <a:lstStyle/>
          <a:p>
            <a:pPr marL="514350" indent="-514350" eaLnBrk="1" hangingPunct="1">
              <a:buFontTx/>
              <a:buAutoNum type="arabicParenR"/>
            </a:pPr>
            <a:r>
              <a:rPr lang="en-US" altLang="en-US" sz="2800" dirty="0">
                <a:solidFill>
                  <a:schemeClr val="bg1">
                    <a:lumMod val="65000"/>
                  </a:schemeClr>
                </a:solidFill>
              </a:rPr>
              <a:t>Detection:</a:t>
            </a:r>
            <a:br>
              <a:rPr lang="en-US" altLang="en-US" sz="2800" dirty="0">
                <a:solidFill>
                  <a:schemeClr val="bg1">
                    <a:lumMod val="65000"/>
                  </a:schemeClr>
                </a:solidFill>
              </a:rPr>
            </a:br>
            <a:r>
              <a:rPr lang="en-US" altLang="en-US" sz="2000" dirty="0">
                <a:solidFill>
                  <a:schemeClr val="bg1">
                    <a:lumMod val="65000"/>
                  </a:schemeClr>
                </a:solidFill>
              </a:rPr>
              <a:t>Find a set of distinctive key points.</a:t>
            </a:r>
            <a:endParaRPr lang="en-US" altLang="en-US" sz="2400" dirty="0">
              <a:solidFill>
                <a:schemeClr val="bg1">
                  <a:lumMod val="65000"/>
                </a:schemeClr>
              </a:solidFill>
            </a:endParaRPr>
          </a:p>
          <a:p>
            <a:pPr marL="514350" indent="-514350" eaLnBrk="1" hangingPunct="1">
              <a:buFontTx/>
              <a:buAutoNum type="arabicParenR"/>
            </a:pPr>
            <a:endParaRPr lang="en-US" altLang="en-US" sz="1000" dirty="0"/>
          </a:p>
          <a:p>
            <a:pPr marL="514350" indent="-514350" eaLnBrk="1" hangingPunct="1">
              <a:buFontTx/>
              <a:buAutoNum type="arabicParenR"/>
            </a:pPr>
            <a:endParaRPr lang="en-US" altLang="en-US" sz="1000" dirty="0"/>
          </a:p>
          <a:p>
            <a:pPr marL="514350" indent="-514350" eaLnBrk="1" hangingPunct="1">
              <a:buFontTx/>
              <a:buAutoNum type="arabicParenR"/>
            </a:pPr>
            <a:endParaRPr lang="en-US" altLang="en-US" sz="1000" dirty="0"/>
          </a:p>
          <a:p>
            <a:pPr marL="514350" indent="-514350" eaLnBrk="1" hangingPunct="1">
              <a:buFontTx/>
              <a:buAutoNum type="arabicParenR"/>
            </a:pPr>
            <a:endParaRPr lang="en-US" altLang="en-US" sz="1000" dirty="0"/>
          </a:p>
          <a:p>
            <a:pPr marL="514350" indent="-514350" eaLnBrk="1" hangingPunct="1">
              <a:buFontTx/>
              <a:buAutoNum type="arabicParenR"/>
            </a:pPr>
            <a:r>
              <a:rPr lang="en-US" altLang="en-US" sz="2800" dirty="0"/>
              <a:t>Description</a:t>
            </a:r>
            <a:r>
              <a:rPr lang="en-US" altLang="en-US" sz="2400" dirty="0"/>
              <a:t>: </a:t>
            </a:r>
            <a:br>
              <a:rPr lang="en-US" altLang="en-US" sz="2400" dirty="0"/>
            </a:br>
            <a:r>
              <a:rPr lang="en-US" altLang="en-US" sz="2000" dirty="0"/>
              <a:t>Extract feature descriptor around each interest point as vector.</a:t>
            </a:r>
            <a:endParaRPr lang="en-US" altLang="en-US" sz="2400" dirty="0"/>
          </a:p>
          <a:p>
            <a:pPr marL="514350" indent="-514350" eaLnBrk="1" hangingPunct="1">
              <a:buFontTx/>
              <a:buAutoNum type="arabicParenR"/>
            </a:pPr>
            <a:endParaRPr lang="en-US" altLang="en-US" sz="1000" dirty="0"/>
          </a:p>
          <a:p>
            <a:pPr marL="514350" indent="-514350" eaLnBrk="1" hangingPunct="1">
              <a:buFontTx/>
              <a:buAutoNum type="arabicParenR"/>
            </a:pPr>
            <a:endParaRPr lang="en-US" altLang="en-US" sz="1000" dirty="0"/>
          </a:p>
          <a:p>
            <a:pPr marL="514350" indent="-514350" eaLnBrk="1" hangingPunct="1">
              <a:buFontTx/>
              <a:buAutoNum type="arabicParenR"/>
            </a:pPr>
            <a:endParaRPr lang="en-US" altLang="en-US" sz="1000" dirty="0"/>
          </a:p>
          <a:p>
            <a:pPr marL="514350" indent="-514350" eaLnBrk="1" hangingPunct="1">
              <a:buFontTx/>
              <a:buAutoNum type="arabicParenR"/>
            </a:pPr>
            <a:endParaRPr lang="en-US" altLang="en-US" sz="1000" dirty="0"/>
          </a:p>
          <a:p>
            <a:pPr marL="514350" indent="-514350" eaLnBrk="1" hangingPunct="1">
              <a:buFontTx/>
              <a:buAutoNum type="arabicParenR"/>
            </a:pPr>
            <a:r>
              <a:rPr lang="en-US" altLang="en-US" sz="2800" dirty="0">
                <a:solidFill>
                  <a:schemeClr val="bg1">
                    <a:lumMod val="65000"/>
                  </a:schemeClr>
                </a:solidFill>
              </a:rPr>
              <a:t>Matching: </a:t>
            </a:r>
            <a:br>
              <a:rPr lang="en-US" altLang="en-US" sz="2800" dirty="0">
                <a:solidFill>
                  <a:schemeClr val="bg1">
                    <a:lumMod val="65000"/>
                  </a:schemeClr>
                </a:solidFill>
              </a:rPr>
            </a:br>
            <a:r>
              <a:rPr lang="en-US" altLang="en-US" sz="2000" dirty="0">
                <a:solidFill>
                  <a:schemeClr val="bg1">
                    <a:lumMod val="65000"/>
                  </a:schemeClr>
                </a:solidFill>
              </a:rPr>
              <a:t>Compute distance between feature vectors to find correspondence.</a:t>
            </a:r>
            <a:endParaRPr lang="en-US" altLang="en-US" sz="2400" dirty="0">
              <a:solidFill>
                <a:schemeClr val="bg1">
                  <a:lumMod val="65000"/>
                </a:schemeClr>
              </a:solidFill>
            </a:endParaRPr>
          </a:p>
        </p:txBody>
      </p:sp>
      <p:grpSp>
        <p:nvGrpSpPr>
          <p:cNvPr id="2" name="Group 20"/>
          <p:cNvGrpSpPr>
            <a:grpSpLocks noChangeAspect="1"/>
          </p:cNvGrpSpPr>
          <p:nvPr/>
        </p:nvGrpSpPr>
        <p:grpSpPr bwMode="auto">
          <a:xfrm>
            <a:off x="2696447" y="3292030"/>
            <a:ext cx="3878503" cy="1127571"/>
            <a:chOff x="2122468" y="4998134"/>
            <a:chExt cx="4484435" cy="1303204"/>
          </a:xfrm>
        </p:grpSpPr>
        <p:sp>
          <p:nvSpPr>
            <p:cNvPr id="8" name="Rectangle 7"/>
            <p:cNvSpPr/>
            <p:nvPr/>
          </p:nvSpPr>
          <p:spPr bwMode="auto">
            <a:xfrm>
              <a:off x="6195748" y="4998134"/>
              <a:ext cx="411155" cy="442179"/>
            </a:xfrm>
            <a:prstGeom prst="rect">
              <a:avLst/>
            </a:prstGeom>
            <a:noFill/>
            <a:ln w="9525" cap="flat" cmpd="sng" algn="ctr">
              <a:solidFill>
                <a:srgbClr val="FF0000"/>
              </a:solidFill>
              <a:prstDash val="solid"/>
              <a:round/>
              <a:headEnd type="none" w="med" len="med"/>
              <a:tailEnd type="none" w="med" len="med"/>
            </a:ln>
            <a:effectLst/>
          </p:spPr>
          <p:txBody>
            <a:bodyPr/>
            <a:lstStyle/>
            <a:p>
              <a:pPr>
                <a:defRPr/>
              </a:pPr>
              <a:endParaRPr lang="en-US" sz="1800">
                <a:solidFill>
                  <a:srgbClr val="000000"/>
                </a:solidFill>
                <a:latin typeface="Arial"/>
                <a:cs typeface="+mn-cs"/>
              </a:endParaRPr>
            </a:p>
          </p:txBody>
        </p:sp>
        <p:graphicFrame>
          <p:nvGraphicFramePr>
            <p:cNvPr id="154645" name="Object 2"/>
            <p:cNvGraphicFramePr>
              <a:graphicFrameLocks noChangeAspect="1"/>
            </p:cNvGraphicFramePr>
            <p:nvPr>
              <p:extLst/>
            </p:nvPr>
          </p:nvGraphicFramePr>
          <p:xfrm>
            <a:off x="2122468" y="5698088"/>
            <a:ext cx="2667000" cy="603250"/>
          </p:xfrm>
          <a:graphic>
            <a:graphicData uri="http://schemas.openxmlformats.org/presentationml/2006/ole">
              <mc:AlternateContent xmlns:mc="http://schemas.openxmlformats.org/markup-compatibility/2006">
                <mc:Choice xmlns:v="urn:schemas-microsoft-com:vml" Requires="v">
                  <p:oleObj spid="_x0000_s67676" name="Equation" r:id="rId6" imgW="1066800" imgH="241300" progId="Equation.3">
                    <p:embed/>
                  </p:oleObj>
                </mc:Choice>
                <mc:Fallback>
                  <p:oleObj name="Equation" r:id="rId6" imgW="1066800" imgH="241300" progId="Equation.3">
                    <p:embed/>
                    <p:pic>
                      <p:nvPicPr>
                        <p:cNvPr id="154645" name="Object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22468" y="5698088"/>
                          <a:ext cx="26670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54646" name="Shape 17"/>
            <p:cNvCxnSpPr>
              <a:cxnSpLocks noChangeShapeType="1"/>
              <a:stCxn id="8" idx="1"/>
            </p:cNvCxnSpPr>
            <p:nvPr/>
          </p:nvCxnSpPr>
          <p:spPr bwMode="auto">
            <a:xfrm rot="10800000" flipV="1">
              <a:off x="4814886" y="5219223"/>
              <a:ext cx="1380864" cy="810802"/>
            </a:xfrm>
            <a:prstGeom prst="curvedConnector3">
              <a:avLst>
                <a:gd name="adj1" fmla="val 50000"/>
              </a:avLst>
            </a:prstGeom>
            <a:noFill/>
            <a:ln w="9525" algn="ctr">
              <a:solidFill>
                <a:srgbClr val="FF0000"/>
              </a:solidFill>
              <a:round/>
              <a:headEnd/>
              <a:tailEnd type="arrow" w="med" len="med"/>
            </a:ln>
            <a:extLst>
              <a:ext uri="{909E8E84-426E-40DD-AFC4-6F175D3DCCD1}">
                <a14:hiddenFill xmlns:a14="http://schemas.microsoft.com/office/drawing/2010/main">
                  <a:noFill/>
                </a14:hiddenFill>
              </a:ext>
            </a:extLst>
          </p:spPr>
        </p:cxnSp>
      </p:grpSp>
      <p:grpSp>
        <p:nvGrpSpPr>
          <p:cNvPr id="4" name="Group 21"/>
          <p:cNvGrpSpPr>
            <a:grpSpLocks/>
          </p:cNvGrpSpPr>
          <p:nvPr/>
        </p:nvGrpSpPr>
        <p:grpSpPr bwMode="auto">
          <a:xfrm>
            <a:off x="6705600" y="3200402"/>
            <a:ext cx="2425700" cy="1755518"/>
            <a:chOff x="7027888" y="4800600"/>
            <a:chExt cx="2794000" cy="1974604"/>
          </a:xfrm>
        </p:grpSpPr>
        <p:grpSp>
          <p:nvGrpSpPr>
            <p:cNvPr id="154640" name="Group 11"/>
            <p:cNvGrpSpPr>
              <a:grpSpLocks/>
            </p:cNvGrpSpPr>
            <p:nvPr/>
          </p:nvGrpSpPr>
          <p:grpSpPr bwMode="auto">
            <a:xfrm>
              <a:off x="7027888" y="4800600"/>
              <a:ext cx="2794000" cy="1974604"/>
              <a:chOff x="7027888" y="4800600"/>
              <a:chExt cx="2794000" cy="1974604"/>
            </a:xfrm>
          </p:grpSpPr>
          <p:sp>
            <p:nvSpPr>
              <p:cNvPr id="10" name="Rectangle 9"/>
              <p:cNvSpPr/>
              <p:nvPr/>
            </p:nvSpPr>
            <p:spPr bwMode="auto">
              <a:xfrm>
                <a:off x="7470393" y="4800600"/>
                <a:ext cx="530275" cy="533901"/>
              </a:xfrm>
              <a:prstGeom prst="rect">
                <a:avLst/>
              </a:prstGeom>
              <a:noFill/>
              <a:ln w="9525" cap="flat" cmpd="sng" algn="ctr">
                <a:solidFill>
                  <a:srgbClr val="FF0000"/>
                </a:solidFill>
                <a:prstDash val="solid"/>
                <a:round/>
                <a:headEnd type="none" w="med" len="med"/>
                <a:tailEnd type="none" w="med" len="med"/>
              </a:ln>
              <a:effectLst/>
            </p:spPr>
            <p:txBody>
              <a:bodyPr/>
              <a:lstStyle/>
              <a:p>
                <a:pPr>
                  <a:defRPr/>
                </a:pPr>
                <a:endParaRPr lang="en-US" sz="1800">
                  <a:solidFill>
                    <a:srgbClr val="000000"/>
                  </a:solidFill>
                  <a:latin typeface="Arial"/>
                  <a:cs typeface="+mn-cs"/>
                </a:endParaRPr>
              </a:p>
            </p:txBody>
          </p:sp>
          <p:graphicFrame>
            <p:nvGraphicFramePr>
              <p:cNvPr id="154643" name="Object 3"/>
              <p:cNvGraphicFramePr>
                <a:graphicFrameLocks noChangeAspect="1"/>
              </p:cNvGraphicFramePr>
              <p:nvPr>
                <p:extLst/>
              </p:nvPr>
            </p:nvGraphicFramePr>
            <p:xfrm>
              <a:off x="7027888" y="6171954"/>
              <a:ext cx="2794000" cy="603250"/>
            </p:xfrm>
            <a:graphic>
              <a:graphicData uri="http://schemas.openxmlformats.org/presentationml/2006/ole">
                <mc:AlternateContent xmlns:mc="http://schemas.openxmlformats.org/markup-compatibility/2006">
                  <mc:Choice xmlns:v="urn:schemas-microsoft-com:vml" Requires="v">
                    <p:oleObj spid="_x0000_s67677" name="Equation" r:id="rId8" imgW="1117600" imgH="241300" progId="Equation.3">
                      <p:embed/>
                    </p:oleObj>
                  </mc:Choice>
                  <mc:Fallback>
                    <p:oleObj name="Equation" r:id="rId8" imgW="1117600" imgH="241300" progId="Equation.3">
                      <p:embed/>
                      <p:pic>
                        <p:nvPicPr>
                          <p:cNvPr id="154643" name="Object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27888" y="6171954"/>
                            <a:ext cx="27940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cxnSp>
          <p:nvCxnSpPr>
            <p:cNvPr id="154641" name="Curved Connector 19"/>
            <p:cNvCxnSpPr>
              <a:cxnSpLocks noChangeShapeType="1"/>
            </p:cNvCxnSpPr>
            <p:nvPr/>
          </p:nvCxnSpPr>
          <p:spPr bwMode="auto">
            <a:xfrm rot="16200000" flipH="1">
              <a:off x="7136099" y="5817903"/>
              <a:ext cx="990081" cy="22273"/>
            </a:xfrm>
            <a:prstGeom prst="curvedConnector3">
              <a:avLst>
                <a:gd name="adj1" fmla="val 50000"/>
              </a:avLst>
            </a:prstGeom>
            <a:noFill/>
            <a:ln w="9525" algn="ctr">
              <a:solidFill>
                <a:srgbClr val="FF0000"/>
              </a:solidFill>
              <a:round/>
              <a:headEnd/>
              <a:tailEnd type="arrow" w="med" len="med"/>
            </a:ln>
            <a:extLst>
              <a:ext uri="{909E8E84-426E-40DD-AFC4-6F175D3DCCD1}">
                <a14:hiddenFill xmlns:a14="http://schemas.microsoft.com/office/drawing/2010/main">
                  <a:noFill/>
                </a14:hiddenFill>
              </a:ext>
            </a:extLst>
          </p:spPr>
        </p:cxnSp>
      </p:grpSp>
      <p:grpSp>
        <p:nvGrpSpPr>
          <p:cNvPr id="6" name="Group 34"/>
          <p:cNvGrpSpPr>
            <a:grpSpLocks/>
          </p:cNvGrpSpPr>
          <p:nvPr/>
        </p:nvGrpSpPr>
        <p:grpSpPr bwMode="auto">
          <a:xfrm>
            <a:off x="5244811" y="5345132"/>
            <a:ext cx="3707822" cy="971550"/>
            <a:chOff x="4800600" y="5391912"/>
            <a:chExt cx="4343400" cy="1161288"/>
          </a:xfrm>
        </p:grpSpPr>
        <p:pic>
          <p:nvPicPr>
            <p:cNvPr id="154634" name="Picture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800600" y="5391912"/>
              <a:ext cx="2121408" cy="116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35" name="Picture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011052" y="5395686"/>
              <a:ext cx="2132948" cy="1157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54636" name="Straight Arrow Connector 27"/>
            <p:cNvCxnSpPr>
              <a:cxnSpLocks noChangeShapeType="1"/>
            </p:cNvCxnSpPr>
            <p:nvPr/>
          </p:nvCxnSpPr>
          <p:spPr bwMode="auto">
            <a:xfrm flipV="1">
              <a:off x="5562600" y="5562600"/>
              <a:ext cx="1981200" cy="228600"/>
            </a:xfrm>
            <a:prstGeom prst="straightConnector1">
              <a:avLst/>
            </a:prstGeom>
            <a:noFill/>
            <a:ln w="28575" algn="ctr">
              <a:solidFill>
                <a:schemeClr val="tx2"/>
              </a:solidFill>
              <a:round/>
              <a:headEnd type="arrow" w="med" len="med"/>
              <a:tailEnd type="arrow" w="med" len="med"/>
            </a:ln>
            <a:extLst>
              <a:ext uri="{909E8E84-426E-40DD-AFC4-6F175D3DCCD1}">
                <a14:hiddenFill xmlns:a14="http://schemas.microsoft.com/office/drawing/2010/main">
                  <a:noFill/>
                </a14:hiddenFill>
              </a:ext>
            </a:extLst>
          </p:spPr>
        </p:cxnSp>
        <p:cxnSp>
          <p:nvCxnSpPr>
            <p:cNvPr id="154637" name="Straight Arrow Connector 28"/>
            <p:cNvCxnSpPr>
              <a:cxnSpLocks noChangeShapeType="1"/>
            </p:cNvCxnSpPr>
            <p:nvPr/>
          </p:nvCxnSpPr>
          <p:spPr bwMode="auto">
            <a:xfrm>
              <a:off x="6629400" y="5943600"/>
              <a:ext cx="2133600" cy="1588"/>
            </a:xfrm>
            <a:prstGeom prst="straightConnector1">
              <a:avLst/>
            </a:prstGeom>
            <a:noFill/>
            <a:ln w="28575" algn="ctr">
              <a:solidFill>
                <a:schemeClr val="tx2"/>
              </a:solidFill>
              <a:round/>
              <a:headEnd type="arrow" w="med" len="med"/>
              <a:tailEnd type="arrow" w="med" len="med"/>
            </a:ln>
            <a:extLst>
              <a:ext uri="{909E8E84-426E-40DD-AFC4-6F175D3DCCD1}">
                <a14:hiddenFill xmlns:a14="http://schemas.microsoft.com/office/drawing/2010/main">
                  <a:noFill/>
                </a14:hiddenFill>
              </a:ext>
            </a:extLst>
          </p:spPr>
        </p:cxnSp>
        <p:cxnSp>
          <p:nvCxnSpPr>
            <p:cNvPr id="154638" name="Straight Arrow Connector 31"/>
            <p:cNvCxnSpPr>
              <a:cxnSpLocks noChangeShapeType="1"/>
            </p:cNvCxnSpPr>
            <p:nvPr/>
          </p:nvCxnSpPr>
          <p:spPr bwMode="auto">
            <a:xfrm>
              <a:off x="5410200" y="6248400"/>
              <a:ext cx="2133600" cy="1588"/>
            </a:xfrm>
            <a:prstGeom prst="straightConnector1">
              <a:avLst/>
            </a:prstGeom>
            <a:noFill/>
            <a:ln w="28575" algn="ctr">
              <a:solidFill>
                <a:schemeClr val="tx2"/>
              </a:solidFill>
              <a:round/>
              <a:headEnd type="arrow" w="med" len="med"/>
              <a:tailEnd type="arrow" w="med" len="med"/>
            </a:ln>
            <a:extLst>
              <a:ext uri="{909E8E84-426E-40DD-AFC4-6F175D3DCCD1}">
                <a14:hiddenFill xmlns:a14="http://schemas.microsoft.com/office/drawing/2010/main">
                  <a:noFill/>
                </a14:hiddenFill>
              </a:ext>
            </a:extLst>
          </p:spPr>
        </p:cxnSp>
        <p:cxnSp>
          <p:nvCxnSpPr>
            <p:cNvPr id="154639" name="Straight Arrow Connector 32"/>
            <p:cNvCxnSpPr>
              <a:cxnSpLocks noChangeShapeType="1"/>
            </p:cNvCxnSpPr>
            <p:nvPr/>
          </p:nvCxnSpPr>
          <p:spPr bwMode="auto">
            <a:xfrm flipV="1">
              <a:off x="5334000" y="5791200"/>
              <a:ext cx="2133600" cy="228600"/>
            </a:xfrm>
            <a:prstGeom prst="straightConnector1">
              <a:avLst/>
            </a:prstGeom>
            <a:noFill/>
            <a:ln w="28575" algn="ctr">
              <a:solidFill>
                <a:schemeClr val="tx2"/>
              </a:solidFill>
              <a:round/>
              <a:headEnd type="arrow" w="med" len="med"/>
              <a:tailEnd type="arrow" w="med" len="med"/>
            </a:ln>
            <a:extLst>
              <a:ext uri="{909E8E84-426E-40DD-AFC4-6F175D3DCCD1}">
                <a14:hiddenFill xmlns:a14="http://schemas.microsoft.com/office/drawing/2010/main">
                  <a:noFill/>
                </a14:hiddenFill>
              </a:ext>
            </a:extLst>
          </p:spPr>
        </p:cxnSp>
      </p:grpSp>
      <p:grpSp>
        <p:nvGrpSpPr>
          <p:cNvPr id="27" name="Group 11"/>
          <p:cNvGrpSpPr>
            <a:grpSpLocks/>
          </p:cNvGrpSpPr>
          <p:nvPr/>
        </p:nvGrpSpPr>
        <p:grpSpPr bwMode="auto">
          <a:xfrm>
            <a:off x="5226050" y="1182225"/>
            <a:ext cx="3581400" cy="1319463"/>
            <a:chOff x="528" y="624"/>
            <a:chExt cx="4715" cy="1678"/>
          </a:xfrm>
        </p:grpSpPr>
        <p:pic>
          <p:nvPicPr>
            <p:cNvPr id="28" name="Picture 9" descr="SIFT2"/>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28" y="624"/>
              <a:ext cx="2315" cy="1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10" descr="SIFT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8" y="624"/>
              <a:ext cx="2315" cy="1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33" name="Object 5"/>
          <p:cNvGraphicFramePr>
            <a:graphicFrameLocks noChangeAspect="1"/>
          </p:cNvGraphicFramePr>
          <p:nvPr>
            <p:extLst>
              <p:ext uri="{D42A27DB-BD31-4B8C-83A1-F6EECF244321}">
                <p14:modId xmlns:p14="http://schemas.microsoft.com/office/powerpoint/2010/main" val="1371422359"/>
              </p:ext>
            </p:extLst>
          </p:nvPr>
        </p:nvGraphicFramePr>
        <p:xfrm>
          <a:off x="1879075" y="5790700"/>
          <a:ext cx="1854725" cy="476750"/>
        </p:xfrm>
        <a:graphic>
          <a:graphicData uri="http://schemas.openxmlformats.org/presentationml/2006/ole">
            <mc:AlternateContent xmlns:mc="http://schemas.openxmlformats.org/markup-compatibility/2006">
              <mc:Choice xmlns:v="urn:schemas-microsoft-com:vml" Requires="v">
                <p:oleObj spid="_x0000_s67678" name="Equation" r:id="rId12" imgW="838080" imgH="215640" progId="Equation.3">
                  <p:embed/>
                </p:oleObj>
              </mc:Choice>
              <mc:Fallback>
                <p:oleObj name="Equation" r:id="rId12" imgW="838080" imgH="215640" progId="Equation.3">
                  <p:embed/>
                  <p:pic>
                    <p:nvPicPr>
                      <p:cNvPr id="33" name="Object 5"/>
                      <p:cNvPicPr>
                        <a:picLocks noChangeAspect="1" noChangeArrowheads="1"/>
                      </p:cNvPicPr>
                      <p:nvPr/>
                    </p:nvPicPr>
                    <p:blipFill>
                      <a:blip r:embed="rId13"/>
                      <a:srcRect/>
                      <a:stretch>
                        <a:fillRect/>
                      </a:stretch>
                    </p:blipFill>
                    <p:spPr bwMode="auto">
                      <a:xfrm>
                        <a:off x="1879075" y="5790700"/>
                        <a:ext cx="1854725" cy="476750"/>
                      </a:xfrm>
                      <a:prstGeom prst="rect">
                        <a:avLst/>
                      </a:prstGeom>
                      <a:noFill/>
                      <a:ln>
                        <a:noFill/>
                      </a:ln>
                      <a:extLst/>
                    </p:spPr>
                  </p:pic>
                </p:oleObj>
              </mc:Fallback>
            </mc:AlternateContent>
          </a:graphicData>
        </a:graphic>
      </p:graphicFrame>
      <p:grpSp>
        <p:nvGrpSpPr>
          <p:cNvPr id="34" name="Group 105"/>
          <p:cNvGrpSpPr>
            <a:grpSpLocks/>
          </p:cNvGrpSpPr>
          <p:nvPr/>
        </p:nvGrpSpPr>
        <p:grpSpPr bwMode="auto">
          <a:xfrm>
            <a:off x="1205320" y="3921709"/>
            <a:ext cx="1234095" cy="552404"/>
            <a:chOff x="2366355" y="5265735"/>
            <a:chExt cx="1234095" cy="552347"/>
          </a:xfrm>
        </p:grpSpPr>
        <p:grpSp>
          <p:nvGrpSpPr>
            <p:cNvPr id="35" name="Group 52"/>
            <p:cNvGrpSpPr>
              <a:grpSpLocks/>
            </p:cNvGrpSpPr>
            <p:nvPr/>
          </p:nvGrpSpPr>
          <p:grpSpPr bwMode="auto">
            <a:xfrm>
              <a:off x="2771775" y="5265735"/>
              <a:ext cx="828675" cy="552347"/>
              <a:chOff x="1859" y="3339"/>
              <a:chExt cx="363" cy="301"/>
            </a:xfrm>
          </p:grpSpPr>
          <p:sp>
            <p:nvSpPr>
              <p:cNvPr id="37" name="Line 53"/>
              <p:cNvSpPr>
                <a:spLocks noChangeShapeType="1"/>
              </p:cNvSpPr>
              <p:nvPr/>
            </p:nvSpPr>
            <p:spPr bwMode="auto">
              <a:xfrm>
                <a:off x="1859" y="3362"/>
                <a:ext cx="0" cy="272"/>
              </a:xfrm>
              <a:prstGeom prst="line">
                <a:avLst/>
              </a:prstGeom>
              <a:noFill/>
              <a:ln w="12700" cap="sq">
                <a:solidFill>
                  <a:schemeClr val="tx1"/>
                </a:solidFill>
                <a:round/>
                <a:headEnd type="triangl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38" name="Line 54"/>
              <p:cNvSpPr>
                <a:spLocks noChangeShapeType="1"/>
              </p:cNvSpPr>
              <p:nvPr/>
            </p:nvSpPr>
            <p:spPr bwMode="auto">
              <a:xfrm>
                <a:off x="1859" y="3640"/>
                <a:ext cx="363" cy="0"/>
              </a:xfrm>
              <a:prstGeom prst="line">
                <a:avLst/>
              </a:prstGeom>
              <a:noFill/>
              <a:ln w="12700" cap="sq">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a:lstStyle/>
              <a:p>
                <a:endParaRPr lang="en-US"/>
              </a:p>
            </p:txBody>
          </p:sp>
          <p:sp>
            <p:nvSpPr>
              <p:cNvPr id="39" name="Rectangle 55"/>
              <p:cNvSpPr>
                <a:spLocks noChangeArrowheads="1"/>
              </p:cNvSpPr>
              <p:nvPr/>
            </p:nvSpPr>
            <p:spPr bwMode="auto">
              <a:xfrm>
                <a:off x="1882" y="3498"/>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0" name="Rectangle 56"/>
              <p:cNvSpPr>
                <a:spLocks noChangeArrowheads="1"/>
              </p:cNvSpPr>
              <p:nvPr/>
            </p:nvSpPr>
            <p:spPr bwMode="auto">
              <a:xfrm>
                <a:off x="1904" y="3498"/>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1" name="Rectangle 57"/>
              <p:cNvSpPr>
                <a:spLocks noChangeArrowheads="1"/>
              </p:cNvSpPr>
              <p:nvPr/>
            </p:nvSpPr>
            <p:spPr bwMode="auto">
              <a:xfrm>
                <a:off x="1927" y="3498"/>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2" name="Rectangle 58"/>
              <p:cNvSpPr>
                <a:spLocks noChangeArrowheads="1"/>
              </p:cNvSpPr>
              <p:nvPr/>
            </p:nvSpPr>
            <p:spPr bwMode="auto">
              <a:xfrm>
                <a:off x="1950" y="3430"/>
                <a:ext cx="23" cy="204"/>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3" name="Rectangle 59"/>
              <p:cNvSpPr>
                <a:spLocks noChangeArrowheads="1"/>
              </p:cNvSpPr>
              <p:nvPr/>
            </p:nvSpPr>
            <p:spPr bwMode="auto">
              <a:xfrm>
                <a:off x="1972" y="3498"/>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4" name="Rectangle 60"/>
              <p:cNvSpPr>
                <a:spLocks noChangeArrowheads="1"/>
              </p:cNvSpPr>
              <p:nvPr/>
            </p:nvSpPr>
            <p:spPr bwMode="auto">
              <a:xfrm>
                <a:off x="1995" y="3385"/>
                <a:ext cx="23" cy="249"/>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5" name="Rectangle 61"/>
              <p:cNvSpPr>
                <a:spLocks noChangeArrowheads="1"/>
              </p:cNvSpPr>
              <p:nvPr/>
            </p:nvSpPr>
            <p:spPr bwMode="auto">
              <a:xfrm>
                <a:off x="2018" y="3362"/>
                <a:ext cx="22" cy="272"/>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6" name="Rectangle 62"/>
              <p:cNvSpPr>
                <a:spLocks noChangeArrowheads="1"/>
              </p:cNvSpPr>
              <p:nvPr/>
            </p:nvSpPr>
            <p:spPr bwMode="auto">
              <a:xfrm>
                <a:off x="2040" y="3339"/>
                <a:ext cx="23" cy="295"/>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7" name="Rectangle 63"/>
              <p:cNvSpPr>
                <a:spLocks noChangeArrowheads="1"/>
              </p:cNvSpPr>
              <p:nvPr/>
            </p:nvSpPr>
            <p:spPr bwMode="auto">
              <a:xfrm>
                <a:off x="2063" y="3339"/>
                <a:ext cx="23" cy="295"/>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8" name="Rectangle 64"/>
              <p:cNvSpPr>
                <a:spLocks noChangeArrowheads="1"/>
              </p:cNvSpPr>
              <p:nvPr/>
            </p:nvSpPr>
            <p:spPr bwMode="auto">
              <a:xfrm>
                <a:off x="2086" y="3362"/>
                <a:ext cx="23" cy="272"/>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9" name="Rectangle 65"/>
              <p:cNvSpPr>
                <a:spLocks noChangeArrowheads="1"/>
              </p:cNvSpPr>
              <p:nvPr/>
            </p:nvSpPr>
            <p:spPr bwMode="auto">
              <a:xfrm>
                <a:off x="2108" y="3498"/>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50" name="Rectangle 66"/>
              <p:cNvSpPr>
                <a:spLocks noChangeArrowheads="1"/>
              </p:cNvSpPr>
              <p:nvPr/>
            </p:nvSpPr>
            <p:spPr bwMode="auto">
              <a:xfrm>
                <a:off x="2131" y="3498"/>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grpSp>
        <p:graphicFrame>
          <p:nvGraphicFramePr>
            <p:cNvPr id="36" name="Object 2"/>
            <p:cNvGraphicFramePr>
              <a:graphicFrameLocks noChangeAspect="1"/>
            </p:cNvGraphicFramePr>
            <p:nvPr>
              <p:extLst/>
            </p:nvPr>
          </p:nvGraphicFramePr>
          <p:xfrm>
            <a:off x="2366355" y="5307941"/>
            <a:ext cx="301625" cy="395246"/>
          </p:xfrm>
          <a:graphic>
            <a:graphicData uri="http://schemas.openxmlformats.org/presentationml/2006/ole">
              <mc:AlternateContent xmlns:mc="http://schemas.openxmlformats.org/markup-compatibility/2006">
                <mc:Choice xmlns:v="urn:schemas-microsoft-com:vml" Requires="v">
                  <p:oleObj spid="_x0000_s67679" name="Equation" r:id="rId14" imgW="164880" imgH="215640" progId="Equation.3">
                    <p:embed/>
                  </p:oleObj>
                </mc:Choice>
                <mc:Fallback>
                  <p:oleObj name="Equation" r:id="rId14" imgW="164880" imgH="215640" progId="Equation.3">
                    <p:embed/>
                    <p:pic>
                      <p:nvPicPr>
                        <p:cNvPr id="36" name="Object 2"/>
                        <p:cNvPicPr>
                          <a:picLocks noChangeAspect="1" noChangeArrowheads="1"/>
                        </p:cNvPicPr>
                        <p:nvPr/>
                      </p:nvPicPr>
                      <p:blipFill>
                        <a:blip r:embed="rId15"/>
                        <a:srcRect/>
                        <a:stretch>
                          <a:fillRect/>
                        </a:stretch>
                      </p:blipFill>
                      <p:spPr bwMode="auto">
                        <a:xfrm>
                          <a:off x="2366355" y="5307941"/>
                          <a:ext cx="301625" cy="395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pSp>
        <p:nvGrpSpPr>
          <p:cNvPr id="51" name="Group 106"/>
          <p:cNvGrpSpPr>
            <a:grpSpLocks/>
          </p:cNvGrpSpPr>
          <p:nvPr/>
        </p:nvGrpSpPr>
        <p:grpSpPr bwMode="auto">
          <a:xfrm>
            <a:off x="5257800" y="4419600"/>
            <a:ext cx="1195185" cy="515947"/>
            <a:chOff x="4529340" y="5300665"/>
            <a:chExt cx="1195185" cy="515961"/>
          </a:xfrm>
        </p:grpSpPr>
        <p:grpSp>
          <p:nvGrpSpPr>
            <p:cNvPr id="52" name="Group 67"/>
            <p:cNvGrpSpPr>
              <a:grpSpLocks/>
            </p:cNvGrpSpPr>
            <p:nvPr/>
          </p:nvGrpSpPr>
          <p:grpSpPr bwMode="auto">
            <a:xfrm>
              <a:off x="4967288" y="5300665"/>
              <a:ext cx="757237" cy="515961"/>
              <a:chOff x="3515" y="3498"/>
              <a:chExt cx="363" cy="278"/>
            </a:xfrm>
          </p:grpSpPr>
          <p:sp>
            <p:nvSpPr>
              <p:cNvPr id="54" name="Line 68"/>
              <p:cNvSpPr>
                <a:spLocks noChangeShapeType="1"/>
              </p:cNvSpPr>
              <p:nvPr/>
            </p:nvSpPr>
            <p:spPr bwMode="auto">
              <a:xfrm>
                <a:off x="3515" y="3498"/>
                <a:ext cx="0" cy="272"/>
              </a:xfrm>
              <a:prstGeom prst="line">
                <a:avLst/>
              </a:prstGeom>
              <a:noFill/>
              <a:ln w="12700" cap="sq">
                <a:solidFill>
                  <a:schemeClr val="tx1"/>
                </a:solidFill>
                <a:round/>
                <a:headEnd type="triangl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55" name="Line 69"/>
              <p:cNvSpPr>
                <a:spLocks noChangeShapeType="1"/>
              </p:cNvSpPr>
              <p:nvPr/>
            </p:nvSpPr>
            <p:spPr bwMode="auto">
              <a:xfrm>
                <a:off x="3515" y="3776"/>
                <a:ext cx="363" cy="0"/>
              </a:xfrm>
              <a:prstGeom prst="line">
                <a:avLst/>
              </a:prstGeom>
              <a:noFill/>
              <a:ln w="12700" cap="sq">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a:lstStyle/>
              <a:p>
                <a:endParaRPr lang="en-US"/>
              </a:p>
            </p:txBody>
          </p:sp>
          <p:sp>
            <p:nvSpPr>
              <p:cNvPr id="56" name="Rectangle 70"/>
              <p:cNvSpPr>
                <a:spLocks noChangeArrowheads="1"/>
              </p:cNvSpPr>
              <p:nvPr/>
            </p:nvSpPr>
            <p:spPr bwMode="auto">
              <a:xfrm>
                <a:off x="3538"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57" name="Rectangle 71"/>
              <p:cNvSpPr>
                <a:spLocks noChangeArrowheads="1"/>
              </p:cNvSpPr>
              <p:nvPr/>
            </p:nvSpPr>
            <p:spPr bwMode="auto">
              <a:xfrm>
                <a:off x="3560"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58" name="Rectangle 72"/>
              <p:cNvSpPr>
                <a:spLocks noChangeArrowheads="1"/>
              </p:cNvSpPr>
              <p:nvPr/>
            </p:nvSpPr>
            <p:spPr bwMode="auto">
              <a:xfrm>
                <a:off x="3583"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59" name="Rectangle 73"/>
              <p:cNvSpPr>
                <a:spLocks noChangeArrowheads="1"/>
              </p:cNvSpPr>
              <p:nvPr/>
            </p:nvSpPr>
            <p:spPr bwMode="auto">
              <a:xfrm>
                <a:off x="3606" y="3566"/>
                <a:ext cx="23" cy="204"/>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0" name="Rectangle 74"/>
              <p:cNvSpPr>
                <a:spLocks noChangeArrowheads="1"/>
              </p:cNvSpPr>
              <p:nvPr/>
            </p:nvSpPr>
            <p:spPr bwMode="auto">
              <a:xfrm>
                <a:off x="3628" y="3543"/>
                <a:ext cx="23" cy="227"/>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1" name="Rectangle 75"/>
              <p:cNvSpPr>
                <a:spLocks noChangeArrowheads="1"/>
              </p:cNvSpPr>
              <p:nvPr/>
            </p:nvSpPr>
            <p:spPr bwMode="auto">
              <a:xfrm>
                <a:off x="3651"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2" name="Rectangle 76"/>
              <p:cNvSpPr>
                <a:spLocks noChangeArrowheads="1"/>
              </p:cNvSpPr>
              <p:nvPr/>
            </p:nvSpPr>
            <p:spPr bwMode="auto">
              <a:xfrm>
                <a:off x="3674" y="3498"/>
                <a:ext cx="22" cy="272"/>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3" name="Rectangle 77"/>
              <p:cNvSpPr>
                <a:spLocks noChangeArrowheads="1"/>
              </p:cNvSpPr>
              <p:nvPr/>
            </p:nvSpPr>
            <p:spPr bwMode="auto">
              <a:xfrm>
                <a:off x="3696"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4" name="Rectangle 78"/>
              <p:cNvSpPr>
                <a:spLocks noChangeArrowheads="1"/>
              </p:cNvSpPr>
              <p:nvPr/>
            </p:nvSpPr>
            <p:spPr bwMode="auto">
              <a:xfrm>
                <a:off x="3719"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5" name="Rectangle 79"/>
              <p:cNvSpPr>
                <a:spLocks noChangeArrowheads="1"/>
              </p:cNvSpPr>
              <p:nvPr/>
            </p:nvSpPr>
            <p:spPr bwMode="auto">
              <a:xfrm>
                <a:off x="3742"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6" name="Rectangle 80"/>
              <p:cNvSpPr>
                <a:spLocks noChangeArrowheads="1"/>
              </p:cNvSpPr>
              <p:nvPr/>
            </p:nvSpPr>
            <p:spPr bwMode="auto">
              <a:xfrm>
                <a:off x="3764"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7" name="Rectangle 81"/>
              <p:cNvSpPr>
                <a:spLocks noChangeArrowheads="1"/>
              </p:cNvSpPr>
              <p:nvPr/>
            </p:nvSpPr>
            <p:spPr bwMode="auto">
              <a:xfrm>
                <a:off x="3787" y="3543"/>
                <a:ext cx="23" cy="227"/>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grpSp>
        <p:graphicFrame>
          <p:nvGraphicFramePr>
            <p:cNvPr id="53" name="Object 3"/>
            <p:cNvGraphicFramePr>
              <a:graphicFrameLocks noChangeAspect="1"/>
            </p:cNvGraphicFramePr>
            <p:nvPr>
              <p:extLst/>
            </p:nvPr>
          </p:nvGraphicFramePr>
          <p:xfrm>
            <a:off x="4529340" y="5342263"/>
            <a:ext cx="349250" cy="395287"/>
          </p:xfrm>
          <a:graphic>
            <a:graphicData uri="http://schemas.openxmlformats.org/presentationml/2006/ole">
              <mc:AlternateContent xmlns:mc="http://schemas.openxmlformats.org/markup-compatibility/2006">
                <mc:Choice xmlns:v="urn:schemas-microsoft-com:vml" Requires="v">
                  <p:oleObj spid="_x0000_s67680" name="Equation" r:id="rId16" imgW="190440" imgH="215640" progId="Equation.3">
                    <p:embed/>
                  </p:oleObj>
                </mc:Choice>
                <mc:Fallback>
                  <p:oleObj name="Equation" r:id="rId16" imgW="190440" imgH="215640" progId="Equation.3">
                    <p:embed/>
                    <p:pic>
                      <p:nvPicPr>
                        <p:cNvPr id="53" name="Object 3"/>
                        <p:cNvPicPr>
                          <a:picLocks noChangeAspect="1" noChangeArrowheads="1"/>
                        </p:cNvPicPr>
                        <p:nvPr/>
                      </p:nvPicPr>
                      <p:blipFill>
                        <a:blip r:embed="rId17"/>
                        <a:srcRect/>
                        <a:stretch>
                          <a:fillRect/>
                        </a:stretch>
                      </p:blipFill>
                      <p:spPr bwMode="auto">
                        <a:xfrm>
                          <a:off x="4529340" y="5342263"/>
                          <a:ext cx="349250" cy="395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68" name="Footer Placeholder 4"/>
          <p:cNvSpPr>
            <a:spLocks noGrp="1"/>
          </p:cNvSpPr>
          <p:nvPr>
            <p:ph type="ftr" sz="quarter" idx="11"/>
          </p:nvPr>
        </p:nvSpPr>
        <p:spPr>
          <a:xfrm>
            <a:off x="-113122" y="6571661"/>
            <a:ext cx="1955800" cy="342900"/>
          </a:xfrm>
        </p:spPr>
        <p:txBody>
          <a:bodyPr/>
          <a:lstStyle/>
          <a:p>
            <a:pPr>
              <a:defRPr/>
            </a:pPr>
            <a:r>
              <a:rPr lang="de-DE" dirty="0">
                <a:solidFill>
                  <a:schemeClr val="bg1">
                    <a:lumMod val="65000"/>
                  </a:schemeClr>
                </a:solidFill>
              </a:rPr>
              <a:t>K. Grauman, B. Leibe</a:t>
            </a:r>
          </a:p>
        </p:txBody>
      </p:sp>
    </p:spTree>
    <p:extLst>
      <p:ext uri="{BB962C8B-B14F-4D97-AF65-F5344CB8AC3E}">
        <p14:creationId xmlns:p14="http://schemas.microsoft.com/office/powerpoint/2010/main" val="3169865075"/>
      </p:ext>
    </p:extLst>
  </p:cSld>
  <p:clrMapOvr>
    <a:masterClrMapping/>
  </p:clrMapOvr>
  <p:transition spd="slow"/>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r>
              <a:rPr lang="en-US" altLang="en-US"/>
              <a:t>Image representations</a:t>
            </a:r>
          </a:p>
        </p:txBody>
      </p:sp>
      <p:sp>
        <p:nvSpPr>
          <p:cNvPr id="57347" name="Content Placeholder 2"/>
          <p:cNvSpPr>
            <a:spLocks noGrp="1"/>
          </p:cNvSpPr>
          <p:nvPr>
            <p:ph idx="1"/>
          </p:nvPr>
        </p:nvSpPr>
        <p:spPr>
          <a:xfrm>
            <a:off x="457200" y="1143000"/>
            <a:ext cx="8229600" cy="5486400"/>
          </a:xfrm>
        </p:spPr>
        <p:txBody>
          <a:bodyPr/>
          <a:lstStyle/>
          <a:p>
            <a:endParaRPr lang="en-US" altLang="en-US" dirty="0"/>
          </a:p>
          <a:p>
            <a:r>
              <a:rPr lang="en-US" altLang="en-US" dirty="0"/>
              <a:t>Templates</a:t>
            </a:r>
          </a:p>
          <a:p>
            <a:pPr lvl="1"/>
            <a:r>
              <a:rPr lang="en-US" altLang="en-US" dirty="0"/>
              <a:t>Intensity, gradients, etc.</a:t>
            </a:r>
          </a:p>
          <a:p>
            <a:endParaRPr lang="en-US" altLang="en-US" dirty="0"/>
          </a:p>
          <a:p>
            <a:endParaRPr lang="en-US" altLang="en-US" dirty="0"/>
          </a:p>
          <a:p>
            <a:r>
              <a:rPr lang="en-US" altLang="en-US" dirty="0"/>
              <a:t>Histograms</a:t>
            </a:r>
          </a:p>
          <a:p>
            <a:pPr lvl="1"/>
            <a:r>
              <a:rPr lang="en-US" altLang="en-US" dirty="0"/>
              <a:t>Color, texture, SIFT descriptors, etc.</a:t>
            </a:r>
          </a:p>
          <a:p>
            <a:endParaRPr lang="en-US" altLang="en-US" dirty="0"/>
          </a:p>
        </p:txBody>
      </p:sp>
      <p:pic>
        <p:nvPicPr>
          <p:cNvPr id="57348" name="Picture 11" descr="training_faces"/>
          <p:cNvPicPr>
            <a:picLocks noChangeAspect="1" noChangeArrowheads="1"/>
          </p:cNvPicPr>
          <p:nvPr/>
        </p:nvPicPr>
        <p:blipFill>
          <a:blip r:embed="rId2">
            <a:extLst>
              <a:ext uri="{28A0092B-C50C-407E-A947-70E740481C1C}">
                <a14:useLocalDpi xmlns:a14="http://schemas.microsoft.com/office/drawing/2010/main" val="0"/>
              </a:ext>
            </a:extLst>
          </a:blip>
          <a:srcRect t="10564" r="90845" b="80986"/>
          <a:stretch>
            <a:fillRect/>
          </a:stretch>
        </p:blipFill>
        <p:spPr bwMode="auto">
          <a:xfrm>
            <a:off x="5410200" y="1600200"/>
            <a:ext cx="1219200" cy="1125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8146560" y="6550223"/>
            <a:ext cx="1047584" cy="307777"/>
          </a:xfrm>
          <a:prstGeom prst="rect">
            <a:avLst/>
          </a:prstGeom>
          <a:noFill/>
        </p:spPr>
        <p:txBody>
          <a:bodyPr wrap="square" rtlCol="0">
            <a:spAutoFit/>
          </a:bodyPr>
          <a:lstStyle/>
          <a:p>
            <a:r>
              <a:rPr lang="en-US" sz="1400" dirty="0">
                <a:solidFill>
                  <a:schemeClr val="bg1">
                    <a:lumMod val="65000"/>
                  </a:schemeClr>
                </a:solidFill>
                <a:latin typeface="+mn-lt"/>
                <a:cs typeface="Calibri" panose="020F0502020204030204" pitchFamily="34" charset="0"/>
              </a:rPr>
              <a:t>James Hays</a:t>
            </a:r>
          </a:p>
        </p:txBody>
      </p:sp>
    </p:spTree>
    <p:extLst>
      <p:ext uri="{BB962C8B-B14F-4D97-AF65-F5344CB8AC3E}">
        <p14:creationId xmlns:p14="http://schemas.microsoft.com/office/powerpoint/2010/main" val="220092851"/>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2"/>
          <p:cNvSpPr txBox="1">
            <a:spLocks noChangeArrowheads="1"/>
          </p:cNvSpPr>
          <p:nvPr/>
        </p:nvSpPr>
        <p:spPr bwMode="auto">
          <a:xfrm>
            <a:off x="6248400" y="5778500"/>
            <a:ext cx="2438400"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102000"/>
              </a:lnSpc>
              <a:spcBef>
                <a:spcPct val="50000"/>
              </a:spcBef>
              <a:buClr>
                <a:srgbClr val="000000"/>
              </a:buClr>
              <a:buSzPct val="100000"/>
              <a:buFont typeface="Times New Roman" pitchFamily="18" charset="0"/>
              <a:buNone/>
            </a:pPr>
            <a:r>
              <a:rPr lang="en-US" altLang="en-US" sz="2200">
                <a:solidFill>
                  <a:prstClr val="white"/>
                </a:solidFill>
                <a:latin typeface="Trebuchet MS" pitchFamily="34" charset="0"/>
                <a:ea typeface="Arial Unicode MS" pitchFamily="34" charset="-128"/>
                <a:cs typeface="Arial Unicode MS" pitchFamily="34" charset="-128"/>
              </a:rPr>
              <a:t>Space Shuttle Cargo Bay</a:t>
            </a:r>
          </a:p>
        </p:txBody>
      </p:sp>
      <p:sp>
        <p:nvSpPr>
          <p:cNvPr id="58371" name="Rectangle 3"/>
          <p:cNvSpPr>
            <a:spLocks noGrp="1" noChangeArrowheads="1"/>
          </p:cNvSpPr>
          <p:nvPr>
            <p:ph type="title"/>
          </p:nvPr>
        </p:nvSpPr>
        <p:spPr/>
        <p:txBody>
          <a:bodyPr/>
          <a:lstStyle/>
          <a:p>
            <a:r>
              <a:rPr lang="en-US" altLang="en-US"/>
              <a:t>Image Representations: Histograms</a:t>
            </a:r>
          </a:p>
        </p:txBody>
      </p:sp>
      <p:sp>
        <p:nvSpPr>
          <p:cNvPr id="58372" name="Rectangle 4"/>
          <p:cNvSpPr>
            <a:spLocks noGrp="1" noChangeArrowheads="1"/>
          </p:cNvSpPr>
          <p:nvPr>
            <p:ph type="body" idx="1"/>
          </p:nvPr>
        </p:nvSpPr>
        <p:spPr>
          <a:xfrm>
            <a:off x="228600" y="4083844"/>
            <a:ext cx="4648200" cy="2850356"/>
          </a:xfrm>
          <a:noFill/>
        </p:spPr>
        <p:txBody>
          <a:bodyPr>
            <a:normAutofit/>
          </a:bodyPr>
          <a:lstStyle/>
          <a:p>
            <a:pPr marL="169863" indent="-169863">
              <a:buFont typeface="Arial" pitchFamily="34" charset="0"/>
              <a:buNone/>
            </a:pPr>
            <a:r>
              <a:rPr lang="en-US" altLang="en-US" sz="2400" dirty="0"/>
              <a:t>Global histogram to represent distribution of features</a:t>
            </a:r>
          </a:p>
          <a:p>
            <a:pPr marL="569913" lvl="1" indent="-169863"/>
            <a:r>
              <a:rPr lang="en-US" altLang="en-US" sz="1800" dirty="0"/>
              <a:t>Color, texture, depth, …</a:t>
            </a:r>
          </a:p>
          <a:p>
            <a:pPr marL="0" indent="0">
              <a:buNone/>
            </a:pPr>
            <a:endParaRPr lang="en-US" altLang="en-US" sz="2400" dirty="0"/>
          </a:p>
          <a:p>
            <a:pPr marL="0" indent="0">
              <a:buNone/>
            </a:pPr>
            <a:r>
              <a:rPr lang="en-US" altLang="en-US" sz="2400" dirty="0"/>
              <a:t>Local histogram per detected point</a:t>
            </a:r>
          </a:p>
        </p:txBody>
      </p:sp>
      <p:pic>
        <p:nvPicPr>
          <p:cNvPr id="58373" name="Picture 5" descr="seagull_hi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40" y="954881"/>
            <a:ext cx="2925762" cy="292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4" name="Picture 6" descr="seagul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03562" y="1016000"/>
            <a:ext cx="22098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5" name="Text Box 7"/>
          <p:cNvSpPr txBox="1">
            <a:spLocks noChangeArrowheads="1"/>
          </p:cNvSpPr>
          <p:nvPr/>
        </p:nvSpPr>
        <p:spPr bwMode="auto">
          <a:xfrm>
            <a:off x="0" y="6583363"/>
            <a:ext cx="20574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spcBef>
                <a:spcPct val="50000"/>
              </a:spcBef>
            </a:pPr>
            <a:r>
              <a:rPr lang="en-US" altLang="en-US" sz="1200" dirty="0">
                <a:solidFill>
                  <a:schemeClr val="bg1">
                    <a:lumMod val="65000"/>
                  </a:schemeClr>
                </a:solidFill>
                <a:latin typeface="Trebuchet MS" pitchFamily="34" charset="0"/>
                <a:ea typeface="Arial Unicode MS" pitchFamily="34" charset="-128"/>
                <a:cs typeface="Arial Unicode MS" pitchFamily="34" charset="-128"/>
              </a:rPr>
              <a:t>Images from Dave </a:t>
            </a:r>
            <a:r>
              <a:rPr lang="en-US" altLang="en-US" sz="1200" dirty="0" err="1">
                <a:solidFill>
                  <a:schemeClr val="bg1">
                    <a:lumMod val="65000"/>
                  </a:schemeClr>
                </a:solidFill>
                <a:latin typeface="Trebuchet MS" pitchFamily="34" charset="0"/>
                <a:ea typeface="Arial Unicode MS" pitchFamily="34" charset="-128"/>
                <a:cs typeface="Arial Unicode MS" pitchFamily="34" charset="-128"/>
              </a:rPr>
              <a:t>Kauchak</a:t>
            </a:r>
            <a:endParaRPr lang="en-US" altLang="en-US" sz="1200" dirty="0">
              <a:solidFill>
                <a:schemeClr val="bg1">
                  <a:lumMod val="65000"/>
                </a:schemeClr>
              </a:solidFill>
              <a:latin typeface="Trebuchet MS" pitchFamily="34" charset="0"/>
              <a:ea typeface="Arial Unicode MS" pitchFamily="34" charset="-128"/>
              <a:cs typeface="Arial Unicode MS" pitchFamily="34" charset="-128"/>
            </a:endParaRPr>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05400" y="3975100"/>
            <a:ext cx="3873500" cy="2578100"/>
          </a:xfrm>
          <a:prstGeom prst="rect">
            <a:avLst/>
          </a:prstGeom>
        </p:spPr>
      </p:pic>
    </p:spTree>
    <p:extLst>
      <p:ext uri="{BB962C8B-B14F-4D97-AF65-F5344CB8AC3E}">
        <p14:creationId xmlns:p14="http://schemas.microsoft.com/office/powerpoint/2010/main" val="1599511292"/>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US" altLang="en-US"/>
              <a:t>Image Representations: Histograms</a:t>
            </a:r>
          </a:p>
        </p:txBody>
      </p:sp>
      <p:sp>
        <p:nvSpPr>
          <p:cNvPr id="850947" name="Rectangle 3"/>
          <p:cNvSpPr>
            <a:spLocks noGrp="1" noChangeArrowheads="1"/>
          </p:cNvSpPr>
          <p:nvPr>
            <p:ph type="body" idx="1"/>
          </p:nvPr>
        </p:nvSpPr>
        <p:spPr>
          <a:xfrm>
            <a:off x="1038225" y="5410200"/>
            <a:ext cx="3609975" cy="1219200"/>
          </a:xfrm>
        </p:spPr>
        <p:txBody>
          <a:bodyPr>
            <a:normAutofit lnSpcReduction="10000"/>
          </a:bodyPr>
          <a:lstStyle/>
          <a:p>
            <a:pPr>
              <a:defRPr/>
            </a:pPr>
            <a:r>
              <a:rPr lang="en-US" sz="2400"/>
              <a:t>Joint histogram</a:t>
            </a:r>
          </a:p>
          <a:p>
            <a:pPr lvl="1">
              <a:defRPr/>
            </a:pPr>
            <a:r>
              <a:rPr lang="en-US" sz="1500"/>
              <a:t>Requires lots of data</a:t>
            </a:r>
          </a:p>
          <a:p>
            <a:pPr lvl="1">
              <a:defRPr/>
            </a:pPr>
            <a:r>
              <a:rPr lang="en-US" sz="1500"/>
              <a:t>Loss of resolution to </a:t>
            </a:r>
            <a:br>
              <a:rPr lang="en-US" sz="1500"/>
            </a:br>
            <a:r>
              <a:rPr lang="en-US" sz="1500"/>
              <a:t>avoid empty bins</a:t>
            </a:r>
          </a:p>
        </p:txBody>
      </p:sp>
      <p:sp>
        <p:nvSpPr>
          <p:cNvPr id="59396" name="Text Box 4"/>
          <p:cNvSpPr txBox="1">
            <a:spLocks noChangeArrowheads="1"/>
          </p:cNvSpPr>
          <p:nvPr/>
        </p:nvSpPr>
        <p:spPr bwMode="auto">
          <a:xfrm>
            <a:off x="0" y="6583363"/>
            <a:ext cx="20574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spcBef>
                <a:spcPct val="50000"/>
              </a:spcBef>
            </a:pPr>
            <a:r>
              <a:rPr lang="en-US" altLang="en-US" sz="1200" dirty="0">
                <a:solidFill>
                  <a:schemeClr val="bg1">
                    <a:lumMod val="65000"/>
                  </a:schemeClr>
                </a:solidFill>
                <a:latin typeface="Trebuchet MS" pitchFamily="34" charset="0"/>
                <a:ea typeface="Arial Unicode MS" pitchFamily="34" charset="-128"/>
                <a:cs typeface="Arial Unicode MS" pitchFamily="34" charset="-128"/>
              </a:rPr>
              <a:t>Images from Dave </a:t>
            </a:r>
            <a:r>
              <a:rPr lang="en-US" altLang="en-US" sz="1200" dirty="0" err="1">
                <a:solidFill>
                  <a:schemeClr val="bg1">
                    <a:lumMod val="65000"/>
                  </a:schemeClr>
                </a:solidFill>
                <a:latin typeface="Trebuchet MS" pitchFamily="34" charset="0"/>
                <a:ea typeface="Arial Unicode MS" pitchFamily="34" charset="-128"/>
                <a:cs typeface="Arial Unicode MS" pitchFamily="34" charset="-128"/>
              </a:rPr>
              <a:t>Kauchak</a:t>
            </a:r>
            <a:endParaRPr lang="en-US" altLang="en-US" sz="1200" dirty="0">
              <a:solidFill>
                <a:schemeClr val="bg1">
                  <a:lumMod val="65000"/>
                </a:schemeClr>
              </a:solidFill>
              <a:latin typeface="Trebuchet MS" pitchFamily="34" charset="0"/>
              <a:ea typeface="Arial Unicode MS" pitchFamily="34" charset="-128"/>
              <a:cs typeface="Arial Unicode MS" pitchFamily="34" charset="-128"/>
            </a:endParaRPr>
          </a:p>
        </p:txBody>
      </p:sp>
      <p:pic>
        <p:nvPicPr>
          <p:cNvPr id="59397" name="Picture 5" descr="marg-bin2"/>
          <p:cNvPicPr>
            <a:picLocks noChangeAspect="1" noChangeArrowheads="1"/>
          </p:cNvPicPr>
          <p:nvPr/>
        </p:nvPicPr>
        <p:blipFill>
          <a:blip r:embed="rId3">
            <a:extLst>
              <a:ext uri="{28A0092B-C50C-407E-A947-70E740481C1C}">
                <a14:useLocalDpi xmlns:a14="http://schemas.microsoft.com/office/drawing/2010/main" val="0"/>
              </a:ext>
            </a:extLst>
          </a:blip>
          <a:srcRect t="7805"/>
          <a:stretch>
            <a:fillRect/>
          </a:stretch>
        </p:blipFill>
        <p:spPr bwMode="auto">
          <a:xfrm>
            <a:off x="5105400" y="1600200"/>
            <a:ext cx="300990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8" name="Picture 6" descr="marg-bin1"/>
          <p:cNvPicPr>
            <a:picLocks noChangeAspect="1" noChangeArrowheads="1"/>
          </p:cNvPicPr>
          <p:nvPr/>
        </p:nvPicPr>
        <p:blipFill>
          <a:blip r:embed="rId4">
            <a:extLst>
              <a:ext uri="{28A0092B-C50C-407E-A947-70E740481C1C}">
                <a14:useLocalDpi xmlns:a14="http://schemas.microsoft.com/office/drawing/2010/main" val="0"/>
              </a:ext>
            </a:extLst>
          </a:blip>
          <a:srcRect t="7495"/>
          <a:stretch>
            <a:fillRect/>
          </a:stretch>
        </p:blipFill>
        <p:spPr bwMode="auto">
          <a:xfrm>
            <a:off x="5105400" y="3365500"/>
            <a:ext cx="34290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9" name="Picture 7" descr="normal-binning"/>
          <p:cNvPicPr>
            <a:picLocks noChangeAspect="1" noChangeArrowheads="1"/>
          </p:cNvPicPr>
          <p:nvPr/>
        </p:nvPicPr>
        <p:blipFill>
          <a:blip r:embed="rId5">
            <a:extLst>
              <a:ext uri="{28A0092B-C50C-407E-A947-70E740481C1C}">
                <a14:useLocalDpi xmlns:a14="http://schemas.microsoft.com/office/drawing/2010/main" val="0"/>
              </a:ext>
            </a:extLst>
          </a:blip>
          <a:srcRect t="7007"/>
          <a:stretch>
            <a:fillRect/>
          </a:stretch>
        </p:blipFill>
        <p:spPr bwMode="auto">
          <a:xfrm>
            <a:off x="914400" y="3400425"/>
            <a:ext cx="3352800" cy="202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400"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4400" y="1371600"/>
            <a:ext cx="3009900" cy="195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401" name="Rectangle 9"/>
          <p:cNvSpPr>
            <a:spLocks noChangeArrowheads="1"/>
          </p:cNvSpPr>
          <p:nvPr/>
        </p:nvSpPr>
        <p:spPr bwMode="auto">
          <a:xfrm>
            <a:off x="5257800" y="5410200"/>
            <a:ext cx="362585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marL="342900" indent="-342900"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20000"/>
              </a:spcBef>
            </a:pPr>
            <a:r>
              <a:rPr lang="en-US" altLang="en-US" sz="2400">
                <a:solidFill>
                  <a:prstClr val="black"/>
                </a:solidFill>
                <a:cs typeface="Arial" pitchFamily="34" charset="0"/>
              </a:rPr>
              <a:t>Marginal histogram</a:t>
            </a:r>
          </a:p>
          <a:p>
            <a:pPr lvl="1" eaLnBrk="1" hangingPunct="1">
              <a:spcBef>
                <a:spcPct val="20000"/>
              </a:spcBef>
              <a:buFontTx/>
              <a:buChar char="•"/>
            </a:pPr>
            <a:r>
              <a:rPr lang="en-US" altLang="en-US" sz="1500">
                <a:solidFill>
                  <a:prstClr val="black"/>
                </a:solidFill>
                <a:cs typeface="Arial" pitchFamily="34" charset="0"/>
              </a:rPr>
              <a:t>Requires independent features</a:t>
            </a:r>
          </a:p>
          <a:p>
            <a:pPr lvl="1" eaLnBrk="1" hangingPunct="1">
              <a:spcBef>
                <a:spcPct val="20000"/>
              </a:spcBef>
              <a:buFontTx/>
              <a:buChar char="•"/>
            </a:pPr>
            <a:r>
              <a:rPr lang="en-US" altLang="en-US" sz="1500">
                <a:solidFill>
                  <a:prstClr val="black"/>
                </a:solidFill>
                <a:cs typeface="Arial" pitchFamily="34" charset="0"/>
              </a:rPr>
              <a:t>More data/bin than </a:t>
            </a:r>
            <a:br>
              <a:rPr lang="en-US" altLang="en-US" sz="1500">
                <a:solidFill>
                  <a:prstClr val="black"/>
                </a:solidFill>
                <a:cs typeface="Arial" pitchFamily="34" charset="0"/>
              </a:rPr>
            </a:br>
            <a:r>
              <a:rPr lang="en-US" altLang="en-US" sz="1500">
                <a:solidFill>
                  <a:prstClr val="black"/>
                </a:solidFill>
                <a:cs typeface="Arial" pitchFamily="34" charset="0"/>
              </a:rPr>
              <a:t>joint histogram</a:t>
            </a:r>
            <a:endParaRPr lang="en-US" altLang="en-US" sz="2000">
              <a:solidFill>
                <a:prstClr val="black"/>
              </a:solidFill>
              <a:cs typeface="Arial" pitchFamily="34" charset="0"/>
            </a:endParaRPr>
          </a:p>
        </p:txBody>
      </p:sp>
      <p:sp>
        <p:nvSpPr>
          <p:cNvPr id="59402" name="TextBox 9"/>
          <p:cNvSpPr txBox="1">
            <a:spLocks noChangeArrowheads="1"/>
          </p:cNvSpPr>
          <p:nvPr/>
        </p:nvSpPr>
        <p:spPr bwMode="auto">
          <a:xfrm>
            <a:off x="914400" y="990600"/>
            <a:ext cx="69977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en-US" sz="2400">
                <a:solidFill>
                  <a:prstClr val="black"/>
                </a:solidFill>
              </a:rPr>
              <a:t>Histogram: Probability or count of data in each bin</a:t>
            </a:r>
          </a:p>
        </p:txBody>
      </p:sp>
    </p:spTree>
    <p:extLst>
      <p:ext uri="{BB962C8B-B14F-4D97-AF65-F5344CB8AC3E}">
        <p14:creationId xmlns:p14="http://schemas.microsoft.com/office/powerpoint/2010/main" val="1248359558"/>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0418" name="Text Box 2"/>
          <p:cNvSpPr txBox="1">
            <a:spLocks noChangeArrowheads="1"/>
          </p:cNvSpPr>
          <p:nvPr/>
        </p:nvSpPr>
        <p:spPr bwMode="auto">
          <a:xfrm>
            <a:off x="708025" y="3878263"/>
            <a:ext cx="1654175"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102000"/>
              </a:lnSpc>
              <a:spcBef>
                <a:spcPct val="50000"/>
              </a:spcBef>
              <a:buClr>
                <a:srgbClr val="000000"/>
              </a:buClr>
              <a:buSzPct val="100000"/>
              <a:buFont typeface="Times New Roman" pitchFamily="18" charset="0"/>
              <a:buNone/>
            </a:pPr>
            <a:r>
              <a:rPr lang="en-US" altLang="en-US" sz="2200">
                <a:solidFill>
                  <a:prstClr val="white"/>
                </a:solidFill>
                <a:latin typeface="Trebuchet MS" pitchFamily="34" charset="0"/>
                <a:ea typeface="Arial Unicode MS" pitchFamily="34" charset="-128"/>
                <a:cs typeface="Arial Unicode MS" pitchFamily="34" charset="-128"/>
              </a:rPr>
              <a:t>EASE Truss </a:t>
            </a:r>
            <a:br>
              <a:rPr lang="en-US" altLang="en-US" sz="2200">
                <a:solidFill>
                  <a:prstClr val="white"/>
                </a:solidFill>
                <a:latin typeface="Trebuchet MS" pitchFamily="34" charset="0"/>
                <a:ea typeface="Arial Unicode MS" pitchFamily="34" charset="-128"/>
                <a:cs typeface="Arial Unicode MS" pitchFamily="34" charset="-128"/>
              </a:rPr>
            </a:br>
            <a:r>
              <a:rPr lang="en-US" altLang="en-US" sz="2200">
                <a:solidFill>
                  <a:prstClr val="white"/>
                </a:solidFill>
                <a:latin typeface="Trebuchet MS" pitchFamily="34" charset="0"/>
                <a:ea typeface="Arial Unicode MS" pitchFamily="34" charset="-128"/>
                <a:cs typeface="Arial Unicode MS" pitchFamily="34" charset="-128"/>
              </a:rPr>
              <a:t>Assembly</a:t>
            </a:r>
          </a:p>
        </p:txBody>
      </p:sp>
      <p:sp>
        <p:nvSpPr>
          <p:cNvPr id="60419" name="Text Box 3"/>
          <p:cNvSpPr txBox="1">
            <a:spLocks noChangeArrowheads="1"/>
          </p:cNvSpPr>
          <p:nvPr/>
        </p:nvSpPr>
        <p:spPr bwMode="auto">
          <a:xfrm>
            <a:off x="6248400" y="5778500"/>
            <a:ext cx="2438400"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102000"/>
              </a:lnSpc>
              <a:spcBef>
                <a:spcPct val="50000"/>
              </a:spcBef>
              <a:buClr>
                <a:srgbClr val="000000"/>
              </a:buClr>
              <a:buSzPct val="100000"/>
              <a:buFont typeface="Times New Roman" pitchFamily="18" charset="0"/>
              <a:buNone/>
            </a:pPr>
            <a:r>
              <a:rPr lang="en-US" altLang="en-US" sz="2200">
                <a:solidFill>
                  <a:prstClr val="white"/>
                </a:solidFill>
                <a:latin typeface="Trebuchet MS" pitchFamily="34" charset="0"/>
                <a:ea typeface="Arial Unicode MS" pitchFamily="34" charset="-128"/>
                <a:cs typeface="Arial Unicode MS" pitchFamily="34" charset="-128"/>
              </a:rPr>
              <a:t>Space Shuttle Cargo Bay</a:t>
            </a:r>
          </a:p>
        </p:txBody>
      </p:sp>
      <p:sp>
        <p:nvSpPr>
          <p:cNvPr id="60420" name="Rectangle 4"/>
          <p:cNvSpPr>
            <a:spLocks noGrp="1" noChangeArrowheads="1"/>
          </p:cNvSpPr>
          <p:nvPr>
            <p:ph type="title"/>
          </p:nvPr>
        </p:nvSpPr>
        <p:spPr/>
        <p:txBody>
          <a:bodyPr/>
          <a:lstStyle/>
          <a:p>
            <a:r>
              <a:rPr lang="en-US" altLang="en-US"/>
              <a:t>Image Representations: Histograms</a:t>
            </a:r>
          </a:p>
        </p:txBody>
      </p:sp>
      <p:sp>
        <p:nvSpPr>
          <p:cNvPr id="60421" name="Text Box 6"/>
          <p:cNvSpPr txBox="1">
            <a:spLocks noChangeArrowheads="1"/>
          </p:cNvSpPr>
          <p:nvPr/>
        </p:nvSpPr>
        <p:spPr bwMode="auto">
          <a:xfrm>
            <a:off x="0" y="6583363"/>
            <a:ext cx="20574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spcBef>
                <a:spcPct val="50000"/>
              </a:spcBef>
            </a:pPr>
            <a:r>
              <a:rPr lang="en-US" altLang="en-US" sz="1200" dirty="0">
                <a:solidFill>
                  <a:schemeClr val="bg1">
                    <a:lumMod val="65000"/>
                  </a:schemeClr>
                </a:solidFill>
                <a:latin typeface="Trebuchet MS" pitchFamily="34" charset="0"/>
                <a:ea typeface="Arial Unicode MS" pitchFamily="34" charset="-128"/>
                <a:cs typeface="Arial Unicode MS" pitchFamily="34" charset="-128"/>
              </a:rPr>
              <a:t>Images from Dave </a:t>
            </a:r>
            <a:r>
              <a:rPr lang="en-US" altLang="en-US" sz="1200" dirty="0" err="1">
                <a:solidFill>
                  <a:schemeClr val="bg1">
                    <a:lumMod val="65000"/>
                  </a:schemeClr>
                </a:solidFill>
                <a:latin typeface="Trebuchet MS" pitchFamily="34" charset="0"/>
                <a:ea typeface="Arial Unicode MS" pitchFamily="34" charset="-128"/>
                <a:cs typeface="Arial Unicode MS" pitchFamily="34" charset="-128"/>
              </a:rPr>
              <a:t>Kauchak</a:t>
            </a:r>
            <a:endParaRPr lang="en-US" altLang="en-US" sz="1200" dirty="0">
              <a:solidFill>
                <a:schemeClr val="bg1">
                  <a:lumMod val="65000"/>
                </a:schemeClr>
              </a:solidFill>
              <a:latin typeface="Trebuchet MS" pitchFamily="34" charset="0"/>
              <a:ea typeface="Arial Unicode MS" pitchFamily="34" charset="-128"/>
              <a:cs typeface="Arial Unicode MS" pitchFamily="34" charset="-128"/>
            </a:endParaRPr>
          </a:p>
        </p:txBody>
      </p:sp>
      <p:pic>
        <p:nvPicPr>
          <p:cNvPr id="60422"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2362200"/>
            <a:ext cx="3009900" cy="195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3"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1600" y="2362200"/>
            <a:ext cx="3009900" cy="195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24" name="TextBox 8"/>
          <p:cNvSpPr txBox="1">
            <a:spLocks noChangeArrowheads="1"/>
          </p:cNvSpPr>
          <p:nvPr/>
        </p:nvSpPr>
        <p:spPr bwMode="auto">
          <a:xfrm>
            <a:off x="3276600" y="1447800"/>
            <a:ext cx="20304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en-US" sz="3200">
                <a:solidFill>
                  <a:prstClr val="black"/>
                </a:solidFill>
              </a:rPr>
              <a:t>Clustering</a:t>
            </a:r>
          </a:p>
        </p:txBody>
      </p:sp>
      <p:sp>
        <p:nvSpPr>
          <p:cNvPr id="60425" name="TextBox 9"/>
          <p:cNvSpPr txBox="1">
            <a:spLocks noChangeArrowheads="1"/>
          </p:cNvSpPr>
          <p:nvPr/>
        </p:nvSpPr>
        <p:spPr bwMode="auto">
          <a:xfrm>
            <a:off x="1371600" y="5334000"/>
            <a:ext cx="60880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en-US" sz="2400">
                <a:solidFill>
                  <a:prstClr val="black"/>
                </a:solidFill>
              </a:rPr>
              <a:t>Use the same cluster centers for all images</a:t>
            </a:r>
          </a:p>
        </p:txBody>
      </p:sp>
    </p:spTree>
    <p:extLst>
      <p:ext uri="{BB962C8B-B14F-4D97-AF65-F5344CB8AC3E}">
        <p14:creationId xmlns:p14="http://schemas.microsoft.com/office/powerpoint/2010/main" val="13573752"/>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28" name="Rectangle 2"/>
          <p:cNvSpPr>
            <a:spLocks noGrp="1" noChangeArrowheads="1"/>
          </p:cNvSpPr>
          <p:nvPr>
            <p:ph type="title"/>
          </p:nvPr>
        </p:nvSpPr>
        <p:spPr>
          <a:xfrm>
            <a:off x="609600" y="76200"/>
            <a:ext cx="8202613" cy="987425"/>
          </a:xfrm>
        </p:spPr>
        <p:txBody>
          <a:bodyPr/>
          <a:lstStyle/>
          <a:p>
            <a:r>
              <a:rPr lang="en-US" altLang="en-US"/>
              <a:t>Computing histogram distance</a:t>
            </a:r>
          </a:p>
        </p:txBody>
      </p:sp>
      <p:pic>
        <p:nvPicPr>
          <p:cNvPr id="859139" name="Picture 3"/>
          <p:cNvPicPr>
            <a:picLocks noChangeAspect="1" noChangeArrowheads="1"/>
          </p:cNvPicPr>
          <p:nvPr/>
        </p:nvPicPr>
        <p:blipFill>
          <a:blip r:embed="rId4">
            <a:extLst>
              <a:ext uri="{28A0092B-C50C-407E-A947-70E740481C1C}">
                <a14:useLocalDpi xmlns:a14="http://schemas.microsoft.com/office/drawing/2010/main" val="0"/>
              </a:ext>
            </a:extLst>
          </a:blip>
          <a:srcRect t="1520" b="66121"/>
          <a:stretch>
            <a:fillRect/>
          </a:stretch>
        </p:blipFill>
        <p:spPr bwMode="auto">
          <a:xfrm>
            <a:off x="914400" y="4906963"/>
            <a:ext cx="6858000" cy="172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59141" name="Text Box 5"/>
          <p:cNvSpPr txBox="1">
            <a:spLocks noChangeArrowheads="1"/>
          </p:cNvSpPr>
          <p:nvPr/>
        </p:nvSpPr>
        <p:spPr bwMode="auto">
          <a:xfrm>
            <a:off x="1981200" y="4038600"/>
            <a:ext cx="44799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en-US">
                <a:solidFill>
                  <a:prstClr val="black"/>
                </a:solidFill>
              </a:rPr>
              <a:t>Chi-squared Histogram matching distance</a:t>
            </a:r>
            <a:endParaRPr lang="ru-RU" altLang="en-US">
              <a:solidFill>
                <a:prstClr val="black"/>
              </a:solidFill>
            </a:endParaRPr>
          </a:p>
        </p:txBody>
      </p:sp>
      <p:graphicFrame>
        <p:nvGraphicFramePr>
          <p:cNvPr id="8" name="Object 2"/>
          <p:cNvGraphicFramePr>
            <a:graphicFrameLocks noChangeAspect="1"/>
          </p:cNvGraphicFramePr>
          <p:nvPr/>
        </p:nvGraphicFramePr>
        <p:xfrm>
          <a:off x="1600200" y="3048000"/>
          <a:ext cx="4384675" cy="1016000"/>
        </p:xfrm>
        <a:graphic>
          <a:graphicData uri="http://schemas.openxmlformats.org/presentationml/2006/ole">
            <mc:AlternateContent xmlns:mc="http://schemas.openxmlformats.org/markup-compatibility/2006">
              <mc:Choice xmlns:v="urn:schemas-microsoft-com:vml" Requires="v">
                <p:oleObj spid="_x0000_s61512" name="Equation" r:id="rId5" imgW="2082600" imgH="482400" progId="Equation.3">
                  <p:embed/>
                </p:oleObj>
              </mc:Choice>
              <mc:Fallback>
                <p:oleObj name="Equation" r:id="rId5" imgW="2082600" imgH="4824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00200" y="3048000"/>
                        <a:ext cx="4384675" cy="1016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27" name="Object 3"/>
          <p:cNvGraphicFramePr>
            <a:graphicFrameLocks noChangeAspect="1"/>
          </p:cNvGraphicFramePr>
          <p:nvPr/>
        </p:nvGraphicFramePr>
        <p:xfrm>
          <a:off x="1676400" y="1219200"/>
          <a:ext cx="5081588" cy="908050"/>
        </p:xfrm>
        <a:graphic>
          <a:graphicData uri="http://schemas.openxmlformats.org/presentationml/2006/ole">
            <mc:AlternateContent xmlns:mc="http://schemas.openxmlformats.org/markup-compatibility/2006">
              <mc:Choice xmlns:v="urn:schemas-microsoft-com:vml" Requires="v">
                <p:oleObj spid="_x0000_s61513" name="Equation" r:id="rId7" imgW="2412720" imgH="431640" progId="Equation.3">
                  <p:embed/>
                </p:oleObj>
              </mc:Choice>
              <mc:Fallback>
                <p:oleObj name="Equation" r:id="rId7" imgW="2412720" imgH="43164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76400" y="1219200"/>
                        <a:ext cx="5081588" cy="908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31" name="Text Box 5"/>
          <p:cNvSpPr txBox="1">
            <a:spLocks noChangeArrowheads="1"/>
          </p:cNvSpPr>
          <p:nvPr/>
        </p:nvSpPr>
        <p:spPr bwMode="auto">
          <a:xfrm>
            <a:off x="1524000" y="2133600"/>
            <a:ext cx="6070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en-US">
                <a:solidFill>
                  <a:prstClr val="black"/>
                </a:solidFill>
              </a:rPr>
              <a:t>Histogram intersection (assuming normalized histograms)</a:t>
            </a:r>
            <a:endParaRPr lang="ru-RU" altLang="en-US">
              <a:solidFill>
                <a:prstClr val="black"/>
              </a:solidFill>
            </a:endParaRPr>
          </a:p>
        </p:txBody>
      </p:sp>
      <p:sp>
        <p:nvSpPr>
          <p:cNvPr id="9" name="TextBox 8"/>
          <p:cNvSpPr txBox="1">
            <a:spLocks noChangeArrowheads="1"/>
          </p:cNvSpPr>
          <p:nvPr/>
        </p:nvSpPr>
        <p:spPr bwMode="auto">
          <a:xfrm>
            <a:off x="1219200" y="6488113"/>
            <a:ext cx="61483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en-US">
                <a:solidFill>
                  <a:prstClr val="black"/>
                </a:solidFill>
              </a:rPr>
              <a:t>Cars found by color histogram matching using chi-squared</a:t>
            </a:r>
          </a:p>
        </p:txBody>
      </p:sp>
      <p:sp>
        <p:nvSpPr>
          <p:cNvPr id="10" name="TextBox 9"/>
          <p:cNvSpPr txBox="1"/>
          <p:nvPr/>
        </p:nvSpPr>
        <p:spPr>
          <a:xfrm>
            <a:off x="8146560" y="6550223"/>
            <a:ext cx="1047584" cy="307777"/>
          </a:xfrm>
          <a:prstGeom prst="rect">
            <a:avLst/>
          </a:prstGeom>
          <a:noFill/>
        </p:spPr>
        <p:txBody>
          <a:bodyPr wrap="square" rtlCol="0">
            <a:spAutoFit/>
          </a:bodyPr>
          <a:lstStyle/>
          <a:p>
            <a:r>
              <a:rPr lang="en-US" sz="1400" dirty="0">
                <a:solidFill>
                  <a:schemeClr val="bg1">
                    <a:lumMod val="65000"/>
                  </a:schemeClr>
                </a:solidFill>
                <a:latin typeface="+mn-lt"/>
                <a:cs typeface="Calibri" panose="020F0502020204030204" pitchFamily="34" charset="0"/>
              </a:rPr>
              <a:t>James Hays</a:t>
            </a:r>
          </a:p>
        </p:txBody>
      </p:sp>
    </p:spTree>
    <p:extLst>
      <p:ext uri="{BB962C8B-B14F-4D97-AF65-F5344CB8AC3E}">
        <p14:creationId xmlns:p14="http://schemas.microsoft.com/office/powerpoint/2010/main" val="23623210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5914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85913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9141" grpId="0"/>
      <p:bldP spid="9" grpId="0"/>
    </p:bldLst>
  </p:timing>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42" name="Title 1"/>
          <p:cNvSpPr>
            <a:spLocks noGrp="1"/>
          </p:cNvSpPr>
          <p:nvPr>
            <p:ph type="title"/>
          </p:nvPr>
        </p:nvSpPr>
        <p:spPr/>
        <p:txBody>
          <a:bodyPr/>
          <a:lstStyle/>
          <a:p>
            <a:r>
              <a:rPr lang="en-US" altLang="en-US"/>
              <a:t>Histograms: Implementation issues</a:t>
            </a:r>
          </a:p>
        </p:txBody>
      </p:sp>
      <p:grpSp>
        <p:nvGrpSpPr>
          <p:cNvPr id="2" name="Group 7"/>
          <p:cNvGrpSpPr>
            <a:grpSpLocks/>
          </p:cNvGrpSpPr>
          <p:nvPr/>
        </p:nvGrpSpPr>
        <p:grpSpPr bwMode="auto">
          <a:xfrm>
            <a:off x="381000" y="2590800"/>
            <a:ext cx="8229600" cy="1701800"/>
            <a:chOff x="228600" y="1219200"/>
            <a:chExt cx="8229600" cy="1701463"/>
          </a:xfrm>
        </p:grpSpPr>
        <p:sp>
          <p:nvSpPr>
            <p:cNvPr id="4" name="Left-Right Arrow 3"/>
            <p:cNvSpPr/>
            <p:nvPr/>
          </p:nvSpPr>
          <p:spPr>
            <a:xfrm>
              <a:off x="609600" y="1219200"/>
              <a:ext cx="7848600" cy="609479"/>
            </a:xfrm>
            <a:prstGeom prst="leftRightArrow">
              <a:avLst/>
            </a:prstGeom>
            <a:gradFill flip="none" rotWithShape="1">
              <a:gsLst>
                <a:gs pos="0">
                  <a:srgbClr val="000082"/>
                </a:gs>
                <a:gs pos="30000">
                  <a:srgbClr val="66008F"/>
                </a:gs>
                <a:gs pos="64999">
                  <a:srgbClr val="BA0066"/>
                </a:gs>
                <a:gs pos="89999">
                  <a:srgbClr val="FF0000"/>
                </a:gs>
                <a:gs pos="100000">
                  <a:srgbClr val="FF8200"/>
                </a:gs>
              </a:gsLst>
              <a:lin ang="10800000" scaled="0"/>
              <a:tileRect/>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61446" name="TextBox 4"/>
            <p:cNvSpPr txBox="1">
              <a:spLocks noChangeArrowheads="1"/>
            </p:cNvSpPr>
            <p:nvPr/>
          </p:nvSpPr>
          <p:spPr bwMode="auto">
            <a:xfrm>
              <a:off x="228600" y="1828800"/>
              <a:ext cx="2544286"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en-US" sz="2400">
                  <a:solidFill>
                    <a:prstClr val="black"/>
                  </a:solidFill>
                </a:rPr>
                <a:t>Few Bins</a:t>
              </a:r>
            </a:p>
            <a:p>
              <a:pPr eaLnBrk="1" hangingPunct="1"/>
              <a:r>
                <a:rPr lang="en-US" altLang="en-US">
                  <a:solidFill>
                    <a:prstClr val="black"/>
                  </a:solidFill>
                </a:rPr>
                <a:t>Need less data</a:t>
              </a:r>
            </a:p>
            <a:p>
              <a:pPr eaLnBrk="1" hangingPunct="1"/>
              <a:r>
                <a:rPr lang="en-US" altLang="en-US">
                  <a:solidFill>
                    <a:prstClr val="black"/>
                  </a:solidFill>
                </a:rPr>
                <a:t>Coarser representation</a:t>
              </a:r>
            </a:p>
          </p:txBody>
        </p:sp>
        <p:sp>
          <p:nvSpPr>
            <p:cNvPr id="61447" name="TextBox 5"/>
            <p:cNvSpPr txBox="1">
              <a:spLocks noChangeArrowheads="1"/>
            </p:cNvSpPr>
            <p:nvPr/>
          </p:nvSpPr>
          <p:spPr bwMode="auto">
            <a:xfrm>
              <a:off x="6019800" y="1905000"/>
              <a:ext cx="2249334"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en-US" sz="2400">
                  <a:solidFill>
                    <a:prstClr val="black"/>
                  </a:solidFill>
                </a:rPr>
                <a:t>Many Bins</a:t>
              </a:r>
            </a:p>
            <a:p>
              <a:pPr eaLnBrk="1" hangingPunct="1"/>
              <a:r>
                <a:rPr lang="en-US" altLang="en-US">
                  <a:solidFill>
                    <a:prstClr val="black"/>
                  </a:solidFill>
                </a:rPr>
                <a:t>Need more data</a:t>
              </a:r>
            </a:p>
            <a:p>
              <a:pPr eaLnBrk="1" hangingPunct="1"/>
              <a:r>
                <a:rPr lang="en-US" altLang="en-US">
                  <a:solidFill>
                    <a:prstClr val="black"/>
                  </a:solidFill>
                </a:rPr>
                <a:t>Finer representation</a:t>
              </a:r>
            </a:p>
          </p:txBody>
        </p:sp>
      </p:grpSp>
      <p:sp>
        <p:nvSpPr>
          <p:cNvPr id="7" name="Content Placeholder 6"/>
          <p:cNvSpPr>
            <a:spLocks noGrp="1"/>
          </p:cNvSpPr>
          <p:nvPr>
            <p:ph idx="1"/>
          </p:nvPr>
        </p:nvSpPr>
        <p:spPr>
          <a:xfrm>
            <a:off x="457200" y="990600"/>
            <a:ext cx="8229600" cy="5562600"/>
          </a:xfrm>
        </p:spPr>
        <p:txBody>
          <a:bodyPr>
            <a:normAutofit fontScale="85000" lnSpcReduction="20000"/>
          </a:bodyPr>
          <a:lstStyle/>
          <a:p>
            <a:pPr>
              <a:defRPr/>
            </a:pPr>
            <a:r>
              <a:rPr lang="en-US" dirty="0"/>
              <a:t>Quantization</a:t>
            </a:r>
          </a:p>
          <a:p>
            <a:pPr lvl="1">
              <a:defRPr/>
            </a:pPr>
            <a:r>
              <a:rPr lang="en-US" dirty="0"/>
              <a:t>Grids: fast but applicable only with few dimensions</a:t>
            </a:r>
          </a:p>
          <a:p>
            <a:pPr lvl="1">
              <a:defRPr/>
            </a:pPr>
            <a:r>
              <a:rPr lang="en-US" dirty="0"/>
              <a:t>Clustering: slower but can quantize data in higher dimensions</a:t>
            </a:r>
          </a:p>
          <a:p>
            <a:pPr>
              <a:defRPr/>
            </a:pPr>
            <a:endParaRPr lang="en-US" dirty="0"/>
          </a:p>
          <a:p>
            <a:pPr>
              <a:defRPr/>
            </a:pPr>
            <a:endParaRPr lang="en-US" dirty="0"/>
          </a:p>
          <a:p>
            <a:pPr>
              <a:defRPr/>
            </a:pPr>
            <a:endParaRPr lang="en-US" dirty="0"/>
          </a:p>
          <a:p>
            <a:pPr>
              <a:defRPr/>
            </a:pPr>
            <a:endParaRPr lang="en-US" dirty="0"/>
          </a:p>
          <a:p>
            <a:pPr>
              <a:defRPr/>
            </a:pPr>
            <a:endParaRPr lang="en-US" dirty="0"/>
          </a:p>
          <a:p>
            <a:pPr>
              <a:defRPr/>
            </a:pPr>
            <a:r>
              <a:rPr lang="en-US" dirty="0"/>
              <a:t>Matching</a:t>
            </a:r>
          </a:p>
          <a:p>
            <a:pPr lvl="1">
              <a:defRPr/>
            </a:pPr>
            <a:r>
              <a:rPr lang="en-US" dirty="0"/>
              <a:t>Histogram intersection or Euclidean may be faster</a:t>
            </a:r>
          </a:p>
          <a:p>
            <a:pPr lvl="1">
              <a:defRPr/>
            </a:pPr>
            <a:r>
              <a:rPr lang="en-US" dirty="0"/>
              <a:t>Chi-squared often works better</a:t>
            </a:r>
          </a:p>
          <a:p>
            <a:pPr lvl="1">
              <a:defRPr/>
            </a:pPr>
            <a:r>
              <a:rPr lang="en-US" dirty="0"/>
              <a:t>Earth mover’s distance is good for when nearby bins represent similar values</a:t>
            </a:r>
          </a:p>
        </p:txBody>
      </p:sp>
      <p:sp>
        <p:nvSpPr>
          <p:cNvPr id="8" name="TextBox 7"/>
          <p:cNvSpPr txBox="1"/>
          <p:nvPr/>
        </p:nvSpPr>
        <p:spPr>
          <a:xfrm>
            <a:off x="8146560" y="6550223"/>
            <a:ext cx="1047584" cy="307777"/>
          </a:xfrm>
          <a:prstGeom prst="rect">
            <a:avLst/>
          </a:prstGeom>
          <a:noFill/>
        </p:spPr>
        <p:txBody>
          <a:bodyPr wrap="square" rtlCol="0">
            <a:spAutoFit/>
          </a:bodyPr>
          <a:lstStyle/>
          <a:p>
            <a:r>
              <a:rPr lang="en-US" sz="1400" dirty="0">
                <a:solidFill>
                  <a:schemeClr val="bg1">
                    <a:lumMod val="65000"/>
                  </a:schemeClr>
                </a:solidFill>
                <a:latin typeface="+mn-lt"/>
                <a:cs typeface="Calibri" panose="020F0502020204030204" pitchFamily="34" charset="0"/>
              </a:rPr>
              <a:t>James Hays</a:t>
            </a:r>
          </a:p>
        </p:txBody>
      </p:sp>
    </p:spTree>
    <p:extLst>
      <p:ext uri="{BB962C8B-B14F-4D97-AF65-F5344CB8AC3E}">
        <p14:creationId xmlns:p14="http://schemas.microsoft.com/office/powerpoint/2010/main" val="2055388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9" end="9"/>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10" end="1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676400"/>
            <a:ext cx="3314700" cy="323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8" name="Title 1"/>
          <p:cNvSpPr>
            <a:spLocks noGrp="1"/>
          </p:cNvSpPr>
          <p:nvPr>
            <p:ph type="title"/>
          </p:nvPr>
        </p:nvSpPr>
        <p:spPr>
          <a:xfrm>
            <a:off x="381000" y="76200"/>
            <a:ext cx="8763000" cy="914400"/>
          </a:xfrm>
        </p:spPr>
        <p:txBody>
          <a:bodyPr>
            <a:normAutofit fontScale="90000"/>
          </a:bodyPr>
          <a:lstStyle/>
          <a:p>
            <a:pPr eaLnBrk="1" hangingPunct="1">
              <a:defRPr/>
            </a:pPr>
            <a:r>
              <a:rPr lang="en-US" dirty="0"/>
              <a:t>For what things do we compute histograms?</a:t>
            </a:r>
          </a:p>
        </p:txBody>
      </p:sp>
      <p:sp>
        <p:nvSpPr>
          <p:cNvPr id="24579" name="Content Placeholder 2"/>
          <p:cNvSpPr>
            <a:spLocks noGrp="1"/>
          </p:cNvSpPr>
          <p:nvPr>
            <p:ph idx="1"/>
          </p:nvPr>
        </p:nvSpPr>
        <p:spPr>
          <a:xfrm>
            <a:off x="457200" y="990600"/>
            <a:ext cx="8229600" cy="5715000"/>
          </a:xfrm>
        </p:spPr>
        <p:txBody>
          <a:bodyPr>
            <a:normAutofit/>
          </a:bodyPr>
          <a:lstStyle/>
          <a:p>
            <a:pPr eaLnBrk="1" hangingPunct="1">
              <a:defRPr/>
            </a:pPr>
            <a:r>
              <a:rPr lang="en-US" dirty="0"/>
              <a:t>Color</a:t>
            </a:r>
          </a:p>
          <a:p>
            <a:pPr eaLnBrk="1" hangingPunct="1">
              <a:defRPr/>
            </a:pPr>
            <a:endParaRPr lang="en-US" dirty="0"/>
          </a:p>
          <a:p>
            <a:pPr eaLnBrk="1" hangingPunct="1">
              <a:defRPr/>
            </a:pPr>
            <a:endParaRPr lang="en-US" dirty="0"/>
          </a:p>
          <a:p>
            <a:pPr eaLnBrk="1" hangingPunct="1">
              <a:defRPr/>
            </a:pPr>
            <a:endParaRPr lang="en-US" dirty="0"/>
          </a:p>
          <a:p>
            <a:pPr eaLnBrk="1" hangingPunct="1">
              <a:defRPr/>
            </a:pPr>
            <a:endParaRPr lang="en-US" dirty="0"/>
          </a:p>
          <a:p>
            <a:pPr eaLnBrk="1" hangingPunct="1">
              <a:defRPr/>
            </a:pPr>
            <a:endParaRPr lang="en-US" dirty="0"/>
          </a:p>
          <a:p>
            <a:pPr eaLnBrk="1" hangingPunct="1">
              <a:defRPr/>
            </a:pPr>
            <a:endParaRPr lang="en-US" dirty="0"/>
          </a:p>
          <a:p>
            <a:pPr eaLnBrk="1" hangingPunct="1">
              <a:defRPr/>
            </a:pPr>
            <a:endParaRPr lang="en-US" dirty="0"/>
          </a:p>
          <a:p>
            <a:pPr eaLnBrk="1" hangingPunct="1">
              <a:defRPr/>
            </a:pPr>
            <a:r>
              <a:rPr lang="en-US" dirty="0"/>
              <a:t>Model local appearance</a:t>
            </a:r>
          </a:p>
        </p:txBody>
      </p:sp>
      <p:sp>
        <p:nvSpPr>
          <p:cNvPr id="62469" name="TextBox 6"/>
          <p:cNvSpPr txBox="1">
            <a:spLocks noChangeArrowheads="1"/>
          </p:cNvSpPr>
          <p:nvPr/>
        </p:nvSpPr>
        <p:spPr bwMode="auto">
          <a:xfrm>
            <a:off x="1371600" y="4876800"/>
            <a:ext cx="21463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en-US">
                <a:solidFill>
                  <a:prstClr val="black"/>
                </a:solidFill>
              </a:rPr>
              <a:t>L*a*b* color space </a:t>
            </a:r>
          </a:p>
        </p:txBody>
      </p:sp>
      <p:pic>
        <p:nvPicPr>
          <p:cNvPr id="6247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9200" y="1905000"/>
            <a:ext cx="3124200" cy="275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71" name="TextBox 8"/>
          <p:cNvSpPr txBox="1">
            <a:spLocks noChangeArrowheads="1"/>
          </p:cNvSpPr>
          <p:nvPr/>
        </p:nvSpPr>
        <p:spPr bwMode="auto">
          <a:xfrm>
            <a:off x="5638800" y="4876800"/>
            <a:ext cx="19669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en-US">
                <a:solidFill>
                  <a:prstClr val="black"/>
                </a:solidFill>
              </a:rPr>
              <a:t>HSV color space </a:t>
            </a:r>
          </a:p>
        </p:txBody>
      </p:sp>
      <p:sp>
        <p:nvSpPr>
          <p:cNvPr id="8" name="TextBox 7"/>
          <p:cNvSpPr txBox="1"/>
          <p:nvPr/>
        </p:nvSpPr>
        <p:spPr>
          <a:xfrm>
            <a:off x="8146560" y="6550223"/>
            <a:ext cx="1047584" cy="307777"/>
          </a:xfrm>
          <a:prstGeom prst="rect">
            <a:avLst/>
          </a:prstGeom>
          <a:noFill/>
        </p:spPr>
        <p:txBody>
          <a:bodyPr wrap="square" rtlCol="0">
            <a:spAutoFit/>
          </a:bodyPr>
          <a:lstStyle/>
          <a:p>
            <a:r>
              <a:rPr lang="en-US" sz="1400" dirty="0">
                <a:solidFill>
                  <a:schemeClr val="bg1">
                    <a:lumMod val="65000"/>
                  </a:schemeClr>
                </a:solidFill>
                <a:latin typeface="+mn-lt"/>
                <a:cs typeface="Calibri" panose="020F0502020204030204" pitchFamily="34" charset="0"/>
              </a:rPr>
              <a:t>James Hays</a:t>
            </a:r>
          </a:p>
        </p:txBody>
      </p:sp>
    </p:spTree>
    <p:extLst>
      <p:ext uri="{BB962C8B-B14F-4D97-AF65-F5344CB8AC3E}">
        <p14:creationId xmlns:p14="http://schemas.microsoft.com/office/powerpoint/2010/main" val="18884019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2" name="Content Placeholder 2"/>
          <p:cNvSpPr>
            <a:spLocks noGrp="1"/>
          </p:cNvSpPr>
          <p:nvPr>
            <p:ph idx="1"/>
          </p:nvPr>
        </p:nvSpPr>
        <p:spPr>
          <a:xfrm>
            <a:off x="457200" y="990600"/>
            <a:ext cx="8229600" cy="2410607"/>
          </a:xfrm>
        </p:spPr>
        <p:txBody>
          <a:bodyPr>
            <a:normAutofit/>
          </a:bodyPr>
          <a:lstStyle/>
          <a:p>
            <a:pPr eaLnBrk="1" hangingPunct="1"/>
            <a:r>
              <a:rPr lang="en-US" dirty="0"/>
              <a:t>Texture</a:t>
            </a:r>
          </a:p>
          <a:p>
            <a:pPr eaLnBrk="1" hangingPunct="1"/>
            <a:r>
              <a:rPr lang="en-US" altLang="en-US" dirty="0"/>
              <a:t>Local histograms of oriented gradients</a:t>
            </a:r>
          </a:p>
          <a:p>
            <a:pPr eaLnBrk="1" hangingPunct="1"/>
            <a:r>
              <a:rPr lang="en-US" altLang="en-US" dirty="0"/>
              <a:t>SIFT: Scale Invariant Feature Transform</a:t>
            </a:r>
          </a:p>
          <a:p>
            <a:pPr lvl="1" eaLnBrk="1" hangingPunct="1"/>
            <a:r>
              <a:rPr lang="en-US" altLang="en-US" dirty="0"/>
              <a:t>Extremely popular (40k citations)</a:t>
            </a:r>
          </a:p>
          <a:p>
            <a:pPr eaLnBrk="1" hangingPunct="1"/>
            <a:endParaRPr lang="en-US" altLang="en-US" dirty="0"/>
          </a:p>
          <a:p>
            <a:pPr eaLnBrk="1" hangingPunct="1"/>
            <a:endParaRPr lang="en-US" altLang="en-US" dirty="0"/>
          </a:p>
          <a:p>
            <a:pPr eaLnBrk="1" hangingPunct="1"/>
            <a:endParaRPr lang="en-US" altLang="en-US" dirty="0"/>
          </a:p>
          <a:p>
            <a:pPr eaLnBrk="1" hangingPunct="1"/>
            <a:endParaRPr lang="en-US" altLang="en-US" dirty="0"/>
          </a:p>
          <a:p>
            <a:pPr eaLnBrk="1" hangingPunct="1"/>
            <a:endParaRPr lang="en-US" altLang="en-US" dirty="0"/>
          </a:p>
          <a:p>
            <a:pPr eaLnBrk="1" hangingPunct="1"/>
            <a:endParaRPr lang="en-US" altLang="en-US" dirty="0"/>
          </a:p>
        </p:txBody>
      </p:sp>
      <p:sp>
        <p:nvSpPr>
          <p:cNvPr id="63493" name="TextBox 5"/>
          <p:cNvSpPr txBox="1">
            <a:spLocks noChangeArrowheads="1"/>
          </p:cNvSpPr>
          <p:nvPr/>
        </p:nvSpPr>
        <p:spPr bwMode="auto">
          <a:xfrm>
            <a:off x="3048000" y="6248400"/>
            <a:ext cx="24669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en-US" sz="2000" dirty="0">
                <a:solidFill>
                  <a:prstClr val="black"/>
                </a:solidFill>
                <a:latin typeface="Calibri" pitchFamily="34" charset="0"/>
              </a:rPr>
              <a:t>SIFT – Lowe IJCV 2004</a:t>
            </a:r>
          </a:p>
        </p:txBody>
      </p:sp>
      <p:pic>
        <p:nvPicPr>
          <p:cNvPr id="6349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 y="3679825"/>
            <a:ext cx="2590800" cy="210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1"/>
          <p:cNvSpPr>
            <a:spLocks noGrp="1"/>
          </p:cNvSpPr>
          <p:nvPr>
            <p:ph type="title"/>
          </p:nvPr>
        </p:nvSpPr>
        <p:spPr>
          <a:xfrm>
            <a:off x="381000" y="76200"/>
            <a:ext cx="8763000" cy="914400"/>
          </a:xfrm>
        </p:spPr>
        <p:txBody>
          <a:bodyPr>
            <a:normAutofit fontScale="90000"/>
          </a:bodyPr>
          <a:lstStyle/>
          <a:p>
            <a:pPr eaLnBrk="1" hangingPunct="1">
              <a:defRPr/>
            </a:pPr>
            <a:r>
              <a:rPr lang="en-US" dirty="0"/>
              <a:t>For what things do we compute histograms?</a:t>
            </a:r>
          </a:p>
        </p:txBody>
      </p:sp>
      <p:pic>
        <p:nvPicPr>
          <p:cNvPr id="3" name="Picture 2"/>
          <p:cNvPicPr>
            <a:picLocks noChangeAspect="1"/>
          </p:cNvPicPr>
          <p:nvPr/>
        </p:nvPicPr>
        <p:blipFill>
          <a:blip r:embed="rId4"/>
          <a:stretch>
            <a:fillRect/>
          </a:stretch>
        </p:blipFill>
        <p:spPr>
          <a:xfrm>
            <a:off x="2743200" y="3546060"/>
            <a:ext cx="6305847" cy="2618447"/>
          </a:xfrm>
          <a:prstGeom prst="rect">
            <a:avLst/>
          </a:prstGeom>
        </p:spPr>
      </p:pic>
      <p:sp>
        <p:nvSpPr>
          <p:cNvPr id="4" name="Rectangle 3"/>
          <p:cNvSpPr/>
          <p:nvPr/>
        </p:nvSpPr>
        <p:spPr>
          <a:xfrm>
            <a:off x="2697480" y="3401207"/>
            <a:ext cx="1645920" cy="4087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8146560" y="6550223"/>
            <a:ext cx="1047584" cy="307777"/>
          </a:xfrm>
          <a:prstGeom prst="rect">
            <a:avLst/>
          </a:prstGeom>
          <a:noFill/>
        </p:spPr>
        <p:txBody>
          <a:bodyPr wrap="square" rtlCol="0">
            <a:spAutoFit/>
          </a:bodyPr>
          <a:lstStyle/>
          <a:p>
            <a:r>
              <a:rPr lang="en-US" sz="1400" dirty="0">
                <a:solidFill>
                  <a:schemeClr val="bg1">
                    <a:lumMod val="65000"/>
                  </a:schemeClr>
                </a:solidFill>
                <a:latin typeface="+mn-lt"/>
                <a:cs typeface="Calibri" panose="020F0502020204030204" pitchFamily="34" charset="0"/>
              </a:rPr>
              <a:t>James Hays</a:t>
            </a:r>
          </a:p>
        </p:txBody>
      </p:sp>
    </p:spTree>
    <p:extLst>
      <p:ext uri="{BB962C8B-B14F-4D97-AF65-F5344CB8AC3E}">
        <p14:creationId xmlns:p14="http://schemas.microsoft.com/office/powerpoint/2010/main" val="363508441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4514" name="Picture 1"/>
          <p:cNvPicPr>
            <a:picLocks noChangeArrowheads="1"/>
          </p:cNvPicPr>
          <p:nvPr/>
        </p:nvPicPr>
        <p:blipFill>
          <a:blip r:embed="rId2">
            <a:extLst>
              <a:ext uri="{28A0092B-C50C-407E-A947-70E740481C1C}">
                <a14:useLocalDpi xmlns:a14="http://schemas.microsoft.com/office/drawing/2010/main" val="0"/>
              </a:ext>
            </a:extLst>
          </a:blip>
          <a:srcRect t="3790" r="58810"/>
          <a:stretch>
            <a:fillRect/>
          </a:stretch>
        </p:blipFill>
        <p:spPr bwMode="auto">
          <a:xfrm>
            <a:off x="3024188" y="3721100"/>
            <a:ext cx="2322512" cy="257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64515" name="Rectangle 2"/>
          <p:cNvSpPr>
            <a:spLocks noGrp="1" noChangeArrowheads="1"/>
          </p:cNvSpPr>
          <p:nvPr>
            <p:ph type="title"/>
          </p:nvPr>
        </p:nvSpPr>
        <p:spPr>
          <a:xfrm>
            <a:off x="685800" y="-76200"/>
            <a:ext cx="7772400" cy="1143000"/>
          </a:xfrm>
        </p:spPr>
        <p:txBody>
          <a:bodyPr rIns="132080"/>
          <a:lstStyle/>
          <a:p>
            <a:pPr eaLnBrk="1" hangingPunct="1"/>
            <a:r>
              <a:rPr lang="en-US" altLang="en-US" sz="3600" dirty="0">
                <a:latin typeface="Calibri" panose="020F0502020204030204" pitchFamily="34" charset="0"/>
                <a:cs typeface="Calibri" panose="020F0502020204030204" pitchFamily="34" charset="0"/>
              </a:rPr>
              <a:t>SIFT descriptor formation</a:t>
            </a:r>
            <a:endParaRPr lang="en-US" altLang="en-US" sz="3600" dirty="0">
              <a:latin typeface="Calibri" panose="020F0502020204030204" pitchFamily="34" charset="0"/>
              <a:ea typeface="ヒラギノ明朝 ProN W6" charset="0"/>
              <a:cs typeface="Calibri" panose="020F0502020204030204" pitchFamily="34" charset="0"/>
            </a:endParaRPr>
          </a:p>
        </p:txBody>
      </p:sp>
      <p:sp>
        <p:nvSpPr>
          <p:cNvPr id="64516" name="Rectangle 3"/>
          <p:cNvSpPr>
            <a:spLocks noGrp="1" noChangeArrowheads="1"/>
          </p:cNvSpPr>
          <p:nvPr>
            <p:ph idx="1"/>
          </p:nvPr>
        </p:nvSpPr>
        <p:spPr>
          <a:xfrm>
            <a:off x="457200" y="914400"/>
            <a:ext cx="8382000" cy="2590800"/>
          </a:xfrm>
        </p:spPr>
        <p:txBody>
          <a:bodyPr rIns="132080"/>
          <a:lstStyle/>
          <a:p>
            <a:pPr eaLnBrk="1" hangingPunct="1"/>
            <a:r>
              <a:rPr lang="en-US" altLang="en-US" sz="2800" dirty="0">
                <a:latin typeface="Calibri" panose="020F0502020204030204" pitchFamily="34" charset="0"/>
                <a:cs typeface="Calibri" panose="020F0502020204030204" pitchFamily="34" charset="0"/>
              </a:rPr>
              <a:t>Compute on local 16 x 16 window around detection.</a:t>
            </a:r>
          </a:p>
          <a:p>
            <a:pPr eaLnBrk="1" hangingPunct="1"/>
            <a:r>
              <a:rPr lang="en-US" altLang="en-US" sz="2800" dirty="0">
                <a:latin typeface="Calibri" panose="020F0502020204030204" pitchFamily="34" charset="0"/>
                <a:cs typeface="Calibri" panose="020F0502020204030204" pitchFamily="34" charset="0"/>
              </a:rPr>
              <a:t>Rotate and scale window according to discovered orientation </a:t>
            </a:r>
            <a:r>
              <a:rPr lang="el-GR" sz="2800" i="1" dirty="0"/>
              <a:t>ϴ</a:t>
            </a:r>
            <a:r>
              <a:rPr lang="en-US" altLang="en-US" sz="2800" dirty="0">
                <a:latin typeface="Calibri" panose="020F0502020204030204" pitchFamily="34" charset="0"/>
                <a:cs typeface="Calibri" panose="020F0502020204030204" pitchFamily="34" charset="0"/>
              </a:rPr>
              <a:t> and scale </a:t>
            </a:r>
            <a:r>
              <a:rPr lang="el-GR" altLang="en-US" sz="2800" i="1" dirty="0">
                <a:latin typeface="Calibri" panose="020F0502020204030204" pitchFamily="34" charset="0"/>
                <a:cs typeface="Calibri" panose="020F0502020204030204" pitchFamily="34" charset="0"/>
              </a:rPr>
              <a:t>σ</a:t>
            </a:r>
            <a:r>
              <a:rPr lang="en-US" altLang="en-US" sz="2800" dirty="0">
                <a:latin typeface="Calibri" panose="020F0502020204030204" pitchFamily="34" charset="0"/>
                <a:cs typeface="Calibri" panose="020F0502020204030204" pitchFamily="34" charset="0"/>
              </a:rPr>
              <a:t> (gain invariance).</a:t>
            </a:r>
          </a:p>
          <a:p>
            <a:pPr eaLnBrk="1" hangingPunct="1"/>
            <a:r>
              <a:rPr lang="en-US" altLang="en-US" sz="2800" dirty="0">
                <a:latin typeface="Calibri" panose="020F0502020204030204" pitchFamily="34" charset="0"/>
                <a:cs typeface="Calibri" panose="020F0502020204030204" pitchFamily="34" charset="0"/>
              </a:rPr>
              <a:t>Compute gradients weighted by a Gaussian of variance half the window (for smooth falloff).</a:t>
            </a:r>
          </a:p>
        </p:txBody>
      </p:sp>
      <p:pic>
        <p:nvPicPr>
          <p:cNvPr id="64517" name="Picture 4"/>
          <p:cNvPicPr>
            <a:picLocks noChangeArrowheads="1"/>
          </p:cNvPicPr>
          <p:nvPr/>
        </p:nvPicPr>
        <p:blipFill>
          <a:blip r:embed="rId3" cstate="print">
            <a:extLst>
              <a:ext uri="{28A0092B-C50C-407E-A947-70E740481C1C}">
                <a14:useLocalDpi xmlns:a14="http://schemas.microsoft.com/office/drawing/2010/main" val="0"/>
              </a:ext>
            </a:extLst>
          </a:blip>
          <a:srcRect r="45232"/>
          <a:stretch>
            <a:fillRect/>
          </a:stretch>
        </p:blipFill>
        <p:spPr bwMode="auto">
          <a:xfrm>
            <a:off x="149225" y="3865563"/>
            <a:ext cx="2136775" cy="173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64518" name="Line 5"/>
          <p:cNvSpPr>
            <a:spLocks noChangeShapeType="1"/>
          </p:cNvSpPr>
          <p:nvPr/>
        </p:nvSpPr>
        <p:spPr bwMode="auto">
          <a:xfrm rot="10800000" flipH="1">
            <a:off x="1982788" y="3954463"/>
            <a:ext cx="1160462" cy="58737"/>
          </a:xfrm>
          <a:prstGeom prst="line">
            <a:avLst/>
          </a:prstGeom>
          <a:noFill/>
          <a:ln w="12700">
            <a:solidFill>
              <a:srgbClr val="86CD4D"/>
            </a:solidFill>
            <a:round/>
            <a:headEnd/>
            <a:tailEnd/>
          </a:ln>
          <a:extLst>
            <a:ext uri="{909E8E84-426E-40DD-AFC4-6F175D3DCCD1}">
              <a14:hiddenFill xmlns:a14="http://schemas.microsoft.com/office/drawing/2010/main">
                <a:noFill/>
              </a14:hiddenFill>
            </a:ext>
          </a:extLst>
        </p:spPr>
        <p:txBody>
          <a:bodyPr lIns="0" tIns="0" rIns="0" bIns="0"/>
          <a:lstStyle/>
          <a:p>
            <a:endParaRPr lang="en-US">
              <a:solidFill>
                <a:srgbClr val="000000"/>
              </a:solidFill>
              <a:latin typeface="Calibri" panose="020F0502020204030204" pitchFamily="34" charset="0"/>
              <a:cs typeface="Calibri" panose="020F0502020204030204" pitchFamily="34" charset="0"/>
            </a:endParaRPr>
          </a:p>
        </p:txBody>
      </p:sp>
      <p:sp>
        <p:nvSpPr>
          <p:cNvPr id="64519" name="Line 6"/>
          <p:cNvSpPr>
            <a:spLocks noChangeShapeType="1"/>
          </p:cNvSpPr>
          <p:nvPr/>
        </p:nvSpPr>
        <p:spPr bwMode="auto">
          <a:xfrm>
            <a:off x="1987550" y="4241800"/>
            <a:ext cx="1155700" cy="1670050"/>
          </a:xfrm>
          <a:prstGeom prst="line">
            <a:avLst/>
          </a:prstGeom>
          <a:noFill/>
          <a:ln w="12700">
            <a:solidFill>
              <a:srgbClr val="86CD4D"/>
            </a:solidFill>
            <a:round/>
            <a:headEnd/>
            <a:tailEnd/>
          </a:ln>
          <a:extLst>
            <a:ext uri="{909E8E84-426E-40DD-AFC4-6F175D3DCCD1}">
              <a14:hiddenFill xmlns:a14="http://schemas.microsoft.com/office/drawing/2010/main">
                <a:noFill/>
              </a14:hiddenFill>
            </a:ext>
          </a:extLst>
        </p:spPr>
        <p:txBody>
          <a:bodyPr lIns="0" tIns="0" rIns="0" bIns="0"/>
          <a:lstStyle/>
          <a:p>
            <a:endParaRPr lang="en-US">
              <a:solidFill>
                <a:srgbClr val="000000"/>
              </a:solidFill>
              <a:latin typeface="Calibri" panose="020F0502020204030204" pitchFamily="34" charset="0"/>
              <a:cs typeface="Calibri" panose="020F0502020204030204" pitchFamily="34" charset="0"/>
            </a:endParaRPr>
          </a:p>
        </p:txBody>
      </p:sp>
      <p:sp>
        <p:nvSpPr>
          <p:cNvPr id="8" name="Rectangle 4"/>
          <p:cNvSpPr>
            <a:spLocks/>
          </p:cNvSpPr>
          <p:nvPr/>
        </p:nvSpPr>
        <p:spPr bwMode="auto">
          <a:xfrm>
            <a:off x="2695870" y="6396994"/>
            <a:ext cx="301088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40639" bIns="0">
            <a:spAutoFit/>
          </a:bodyPr>
          <a:lstStyle>
            <a:lvl1pPr marL="39688"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en-US" sz="1700" dirty="0">
                <a:solidFill>
                  <a:srgbClr val="000000"/>
                </a:solidFill>
                <a:latin typeface="Calibri" panose="020F0502020204030204" pitchFamily="34" charset="0"/>
                <a:cs typeface="Calibri" panose="020F0502020204030204" pitchFamily="34" charset="0"/>
                <a:sym typeface="Times New Roman" pitchFamily="18" charset="0"/>
              </a:rPr>
              <a:t>Actually 16x16, only showing 8x8</a:t>
            </a:r>
          </a:p>
        </p:txBody>
      </p:sp>
      <p:sp>
        <p:nvSpPr>
          <p:cNvPr id="9" name="TextBox 8"/>
          <p:cNvSpPr txBox="1"/>
          <p:nvPr/>
        </p:nvSpPr>
        <p:spPr>
          <a:xfrm>
            <a:off x="8146560" y="6550223"/>
            <a:ext cx="1047584" cy="307777"/>
          </a:xfrm>
          <a:prstGeom prst="rect">
            <a:avLst/>
          </a:prstGeom>
          <a:noFill/>
        </p:spPr>
        <p:txBody>
          <a:bodyPr wrap="square" rtlCol="0">
            <a:spAutoFit/>
          </a:bodyPr>
          <a:lstStyle/>
          <a:p>
            <a:r>
              <a:rPr lang="en-US" sz="1400" dirty="0">
                <a:solidFill>
                  <a:schemeClr val="bg1">
                    <a:lumMod val="65000"/>
                  </a:schemeClr>
                </a:solidFill>
                <a:latin typeface="+mn-lt"/>
                <a:cs typeface="Calibri" panose="020F0502020204030204" pitchFamily="34" charset="0"/>
              </a:rPr>
              <a:t>James Hays</a:t>
            </a:r>
          </a:p>
        </p:txBody>
      </p:sp>
    </p:spTree>
    <p:extLst>
      <p:ext uri="{BB962C8B-B14F-4D97-AF65-F5344CB8AC3E}">
        <p14:creationId xmlns:p14="http://schemas.microsoft.com/office/powerpoint/2010/main" val="20397071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5538" name="Picture 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24188" y="3619500"/>
            <a:ext cx="5638800" cy="267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65539" name="Rectangle 2"/>
          <p:cNvSpPr>
            <a:spLocks noGrp="1" noChangeArrowheads="1"/>
          </p:cNvSpPr>
          <p:nvPr>
            <p:ph type="title"/>
          </p:nvPr>
        </p:nvSpPr>
        <p:spPr>
          <a:xfrm>
            <a:off x="685800" y="-76200"/>
            <a:ext cx="7772400" cy="1143000"/>
          </a:xfrm>
        </p:spPr>
        <p:txBody>
          <a:bodyPr rIns="132080"/>
          <a:lstStyle/>
          <a:p>
            <a:pPr eaLnBrk="1" hangingPunct="1"/>
            <a:r>
              <a:rPr lang="en-US" altLang="en-US" sz="3600" dirty="0">
                <a:latin typeface="Calibri" panose="020F0502020204030204" pitchFamily="34" charset="0"/>
                <a:cs typeface="Calibri" panose="020F0502020204030204" pitchFamily="34" charset="0"/>
              </a:rPr>
              <a:t>SIFT vector formation</a:t>
            </a:r>
            <a:endParaRPr lang="en-US" altLang="en-US" sz="3600" dirty="0">
              <a:latin typeface="Calibri" panose="020F0502020204030204" pitchFamily="34" charset="0"/>
              <a:ea typeface="ヒラギノ明朝 ProN W6" charset="0"/>
              <a:cs typeface="Calibri" panose="020F0502020204030204" pitchFamily="34" charset="0"/>
            </a:endParaRPr>
          </a:p>
        </p:txBody>
      </p:sp>
      <p:sp>
        <p:nvSpPr>
          <p:cNvPr id="65540" name="Rectangle 3"/>
          <p:cNvSpPr>
            <a:spLocks noGrp="1" noChangeArrowheads="1"/>
          </p:cNvSpPr>
          <p:nvPr>
            <p:ph idx="1"/>
          </p:nvPr>
        </p:nvSpPr>
        <p:spPr>
          <a:xfrm>
            <a:off x="228600" y="914400"/>
            <a:ext cx="8763000" cy="2590800"/>
          </a:xfrm>
        </p:spPr>
        <p:txBody>
          <a:bodyPr rIns="132080"/>
          <a:lstStyle/>
          <a:p>
            <a:pPr eaLnBrk="1" hangingPunct="1"/>
            <a:r>
              <a:rPr lang="en-US" altLang="en-US" sz="2800" dirty="0">
                <a:latin typeface="Calibri" panose="020F0502020204030204" pitchFamily="34" charset="0"/>
                <a:cs typeface="Calibri" panose="020F0502020204030204" pitchFamily="34" charset="0"/>
              </a:rPr>
              <a:t>4x4 array of gradient orientation histograms weighted by gradient magnitude.</a:t>
            </a:r>
          </a:p>
          <a:p>
            <a:pPr eaLnBrk="1" hangingPunct="1"/>
            <a:r>
              <a:rPr lang="en-US" altLang="en-US" sz="2800" dirty="0">
                <a:latin typeface="Calibri" panose="020F0502020204030204" pitchFamily="34" charset="0"/>
                <a:cs typeface="Calibri" panose="020F0502020204030204" pitchFamily="34" charset="0"/>
              </a:rPr>
              <a:t>Bin into 8 orientations x 4x4 array = 128 dimensions.</a:t>
            </a:r>
          </a:p>
        </p:txBody>
      </p:sp>
      <p:sp>
        <p:nvSpPr>
          <p:cNvPr id="65541" name="Rectangle 4"/>
          <p:cNvSpPr>
            <a:spLocks/>
          </p:cNvSpPr>
          <p:nvPr/>
        </p:nvSpPr>
        <p:spPr bwMode="auto">
          <a:xfrm>
            <a:off x="6144532" y="6413500"/>
            <a:ext cx="297914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40639" bIns="0">
            <a:spAutoFit/>
          </a:bodyPr>
          <a:lstStyle>
            <a:lvl1pPr marL="39688"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en-US" sz="1700" dirty="0">
                <a:solidFill>
                  <a:srgbClr val="000000"/>
                </a:solidFill>
                <a:latin typeface="Calibri" panose="020F0502020204030204" pitchFamily="34" charset="0"/>
                <a:cs typeface="Calibri" panose="020F0502020204030204" pitchFamily="34" charset="0"/>
                <a:sym typeface="Times New Roman" pitchFamily="18" charset="0"/>
              </a:rPr>
              <a:t>Showing only 2x2 here but is 4x4</a:t>
            </a:r>
          </a:p>
        </p:txBody>
      </p:sp>
      <p:pic>
        <p:nvPicPr>
          <p:cNvPr id="65542" name="Picture 5"/>
          <p:cNvPicPr>
            <a:picLocks noChangeArrowheads="1"/>
          </p:cNvPicPr>
          <p:nvPr/>
        </p:nvPicPr>
        <p:blipFill>
          <a:blip r:embed="rId3" cstate="print">
            <a:extLst>
              <a:ext uri="{28A0092B-C50C-407E-A947-70E740481C1C}">
                <a14:useLocalDpi xmlns:a14="http://schemas.microsoft.com/office/drawing/2010/main" val="0"/>
              </a:ext>
            </a:extLst>
          </a:blip>
          <a:srcRect r="45232"/>
          <a:stretch>
            <a:fillRect/>
          </a:stretch>
        </p:blipFill>
        <p:spPr bwMode="auto">
          <a:xfrm>
            <a:off x="149225" y="3865563"/>
            <a:ext cx="2136775" cy="173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65543" name="Line 6"/>
          <p:cNvSpPr>
            <a:spLocks noChangeShapeType="1"/>
          </p:cNvSpPr>
          <p:nvPr/>
        </p:nvSpPr>
        <p:spPr bwMode="auto">
          <a:xfrm rot="10800000" flipH="1">
            <a:off x="1982788" y="3954463"/>
            <a:ext cx="1160462" cy="58737"/>
          </a:xfrm>
          <a:prstGeom prst="line">
            <a:avLst/>
          </a:prstGeom>
          <a:noFill/>
          <a:ln w="12700">
            <a:solidFill>
              <a:srgbClr val="86CD4D"/>
            </a:solidFill>
            <a:round/>
            <a:headEnd/>
            <a:tailEnd/>
          </a:ln>
          <a:extLst>
            <a:ext uri="{909E8E84-426E-40DD-AFC4-6F175D3DCCD1}">
              <a14:hiddenFill xmlns:a14="http://schemas.microsoft.com/office/drawing/2010/main">
                <a:noFill/>
              </a14:hiddenFill>
            </a:ext>
          </a:extLst>
        </p:spPr>
        <p:txBody>
          <a:bodyPr lIns="0" tIns="0" rIns="0" bIns="0"/>
          <a:lstStyle/>
          <a:p>
            <a:endParaRPr lang="en-US">
              <a:solidFill>
                <a:srgbClr val="000000"/>
              </a:solidFill>
              <a:latin typeface="Calibri" panose="020F0502020204030204" pitchFamily="34" charset="0"/>
              <a:cs typeface="Calibri" panose="020F0502020204030204" pitchFamily="34" charset="0"/>
            </a:endParaRPr>
          </a:p>
        </p:txBody>
      </p:sp>
      <p:sp>
        <p:nvSpPr>
          <p:cNvPr id="65544" name="Line 7"/>
          <p:cNvSpPr>
            <a:spLocks noChangeShapeType="1"/>
          </p:cNvSpPr>
          <p:nvPr/>
        </p:nvSpPr>
        <p:spPr bwMode="auto">
          <a:xfrm>
            <a:off x="1987550" y="4241800"/>
            <a:ext cx="1155700" cy="1670050"/>
          </a:xfrm>
          <a:prstGeom prst="line">
            <a:avLst/>
          </a:prstGeom>
          <a:noFill/>
          <a:ln w="12700">
            <a:solidFill>
              <a:srgbClr val="86CD4D"/>
            </a:solidFill>
            <a:round/>
            <a:headEnd/>
            <a:tailEnd/>
          </a:ln>
          <a:extLst>
            <a:ext uri="{909E8E84-426E-40DD-AFC4-6F175D3DCCD1}">
              <a14:hiddenFill xmlns:a14="http://schemas.microsoft.com/office/drawing/2010/main">
                <a:noFill/>
              </a14:hiddenFill>
            </a:ext>
          </a:extLst>
        </p:spPr>
        <p:txBody>
          <a:bodyPr lIns="0" tIns="0" rIns="0" bIns="0"/>
          <a:lstStyle/>
          <a:p>
            <a:endParaRPr lang="en-US">
              <a:solidFill>
                <a:srgbClr val="000000"/>
              </a:solidFill>
              <a:latin typeface="Calibri" panose="020F0502020204030204" pitchFamily="34" charset="0"/>
              <a:cs typeface="Calibri" panose="020F0502020204030204" pitchFamily="34" charset="0"/>
            </a:endParaRPr>
          </a:p>
        </p:txBody>
      </p:sp>
      <p:sp>
        <p:nvSpPr>
          <p:cNvPr id="9" name="TextBox 8"/>
          <p:cNvSpPr txBox="1"/>
          <p:nvPr/>
        </p:nvSpPr>
        <p:spPr>
          <a:xfrm>
            <a:off x="8146560" y="6550223"/>
            <a:ext cx="1047584" cy="307777"/>
          </a:xfrm>
          <a:prstGeom prst="rect">
            <a:avLst/>
          </a:prstGeom>
          <a:noFill/>
        </p:spPr>
        <p:txBody>
          <a:bodyPr wrap="square" rtlCol="0">
            <a:spAutoFit/>
          </a:bodyPr>
          <a:lstStyle/>
          <a:p>
            <a:r>
              <a:rPr lang="en-US" sz="1400" dirty="0">
                <a:solidFill>
                  <a:schemeClr val="bg1">
                    <a:lumMod val="65000"/>
                  </a:schemeClr>
                </a:solidFill>
                <a:latin typeface="+mn-lt"/>
                <a:cs typeface="Calibri" panose="020F0502020204030204" pitchFamily="34" charset="0"/>
              </a:rPr>
              <a:t>James Hays</a:t>
            </a:r>
          </a:p>
        </p:txBody>
      </p:sp>
    </p:spTree>
    <p:extLst>
      <p:ext uri="{BB962C8B-B14F-4D97-AF65-F5344CB8AC3E}">
        <p14:creationId xmlns:p14="http://schemas.microsoft.com/office/powerpoint/2010/main" val="366534187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6562" name="Rectangle 1"/>
          <p:cNvSpPr>
            <a:spLocks noGrp="1" noChangeArrowheads="1"/>
          </p:cNvSpPr>
          <p:nvPr>
            <p:ph type="title"/>
          </p:nvPr>
        </p:nvSpPr>
        <p:spPr>
          <a:xfrm>
            <a:off x="685800" y="-76200"/>
            <a:ext cx="7772400" cy="1143000"/>
          </a:xfrm>
        </p:spPr>
        <p:txBody>
          <a:bodyPr rIns="132080"/>
          <a:lstStyle/>
          <a:p>
            <a:pPr eaLnBrk="1" hangingPunct="1"/>
            <a:r>
              <a:rPr lang="en-US" altLang="en-US" sz="3600" dirty="0">
                <a:latin typeface="Calibri" panose="020F0502020204030204" pitchFamily="34" charset="0"/>
                <a:cs typeface="Calibri" panose="020F0502020204030204" pitchFamily="34" charset="0"/>
              </a:rPr>
              <a:t>Ensure smoothness</a:t>
            </a:r>
            <a:endParaRPr lang="en-US" altLang="en-US" sz="3600" dirty="0">
              <a:latin typeface="Calibri" panose="020F0502020204030204" pitchFamily="34" charset="0"/>
              <a:ea typeface="ヒラギノ明朝 ProN W6" charset="0"/>
              <a:cs typeface="Calibri" panose="020F0502020204030204" pitchFamily="34" charset="0"/>
            </a:endParaRPr>
          </a:p>
        </p:txBody>
      </p:sp>
      <p:sp>
        <p:nvSpPr>
          <p:cNvPr id="66563" name="Rectangle 2"/>
          <p:cNvSpPr>
            <a:spLocks noGrp="1" noChangeArrowheads="1"/>
          </p:cNvSpPr>
          <p:nvPr>
            <p:ph idx="1"/>
          </p:nvPr>
        </p:nvSpPr>
        <p:spPr>
          <a:xfrm>
            <a:off x="457200" y="914400"/>
            <a:ext cx="8382000" cy="2590800"/>
          </a:xfrm>
        </p:spPr>
        <p:txBody>
          <a:bodyPr rIns="132080"/>
          <a:lstStyle/>
          <a:p>
            <a:pPr eaLnBrk="1" hangingPunct="1"/>
            <a:r>
              <a:rPr lang="en-US" altLang="en-US" dirty="0">
                <a:latin typeface="Calibri" panose="020F0502020204030204" pitchFamily="34" charset="0"/>
                <a:cs typeface="Calibri" panose="020F0502020204030204" pitchFamily="34" charset="0"/>
              </a:rPr>
              <a:t>Gaussian weight the magnitudes </a:t>
            </a:r>
          </a:p>
          <a:p>
            <a:pPr eaLnBrk="1" hangingPunct="1"/>
            <a:r>
              <a:rPr lang="en-US" altLang="en-US" dirty="0">
                <a:latin typeface="Calibri" panose="020F0502020204030204" pitchFamily="34" charset="0"/>
                <a:cs typeface="Calibri" panose="020F0502020204030204" pitchFamily="34" charset="0"/>
              </a:rPr>
              <a:t>Trilinear interpolation </a:t>
            </a:r>
          </a:p>
          <a:p>
            <a:pPr marL="782638" lvl="1" eaLnBrk="1" hangingPunct="1"/>
            <a:r>
              <a:rPr lang="en-US" altLang="en-US" dirty="0">
                <a:latin typeface="Calibri" panose="020F0502020204030204" pitchFamily="34" charset="0"/>
                <a:cs typeface="Calibri" panose="020F0502020204030204" pitchFamily="34" charset="0"/>
              </a:rPr>
              <a:t>A given gradient contributes to 8 bins: </a:t>
            </a:r>
            <a:br>
              <a:rPr lang="en-US" altLang="en-US" dirty="0">
                <a:latin typeface="Calibri" panose="020F0502020204030204" pitchFamily="34" charset="0"/>
                <a:cs typeface="Calibri" panose="020F0502020204030204" pitchFamily="34" charset="0"/>
              </a:rPr>
            </a:br>
            <a:r>
              <a:rPr lang="en-US" altLang="en-US" dirty="0">
                <a:latin typeface="Calibri" panose="020F0502020204030204" pitchFamily="34" charset="0"/>
                <a:cs typeface="Calibri" panose="020F0502020204030204" pitchFamily="34" charset="0"/>
              </a:rPr>
              <a:t>4 in space x 2 in orientation</a:t>
            </a:r>
          </a:p>
        </p:txBody>
      </p:sp>
      <p:pic>
        <p:nvPicPr>
          <p:cNvPr id="66564" name="Picture 3"/>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24188" y="3619500"/>
            <a:ext cx="5638800" cy="267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66565" name="Picture 4"/>
          <p:cNvPicPr>
            <a:picLocks noChangeArrowheads="1"/>
          </p:cNvPicPr>
          <p:nvPr/>
        </p:nvPicPr>
        <p:blipFill>
          <a:blip r:embed="rId3" cstate="print">
            <a:extLst>
              <a:ext uri="{28A0092B-C50C-407E-A947-70E740481C1C}">
                <a14:useLocalDpi xmlns:a14="http://schemas.microsoft.com/office/drawing/2010/main" val="0"/>
              </a:ext>
            </a:extLst>
          </a:blip>
          <a:srcRect r="45232"/>
          <a:stretch>
            <a:fillRect/>
          </a:stretch>
        </p:blipFill>
        <p:spPr bwMode="auto">
          <a:xfrm>
            <a:off x="149225" y="3865563"/>
            <a:ext cx="2136775" cy="173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66566" name="Line 5"/>
          <p:cNvSpPr>
            <a:spLocks noChangeShapeType="1"/>
          </p:cNvSpPr>
          <p:nvPr/>
        </p:nvSpPr>
        <p:spPr bwMode="auto">
          <a:xfrm rot="10800000" flipH="1">
            <a:off x="1982788" y="3954463"/>
            <a:ext cx="1160462" cy="58737"/>
          </a:xfrm>
          <a:prstGeom prst="line">
            <a:avLst/>
          </a:prstGeom>
          <a:noFill/>
          <a:ln w="12700">
            <a:solidFill>
              <a:srgbClr val="86CD4D"/>
            </a:solidFill>
            <a:round/>
            <a:headEnd/>
            <a:tailEnd/>
          </a:ln>
          <a:extLst>
            <a:ext uri="{909E8E84-426E-40DD-AFC4-6F175D3DCCD1}">
              <a14:hiddenFill xmlns:a14="http://schemas.microsoft.com/office/drawing/2010/main">
                <a:noFill/>
              </a14:hiddenFill>
            </a:ext>
          </a:extLst>
        </p:spPr>
        <p:txBody>
          <a:bodyPr lIns="0" tIns="0" rIns="0" bIns="0"/>
          <a:lstStyle/>
          <a:p>
            <a:endParaRPr lang="en-US">
              <a:solidFill>
                <a:srgbClr val="000000"/>
              </a:solidFill>
              <a:latin typeface="Calibri" panose="020F0502020204030204" pitchFamily="34" charset="0"/>
              <a:cs typeface="Calibri" panose="020F0502020204030204" pitchFamily="34" charset="0"/>
            </a:endParaRPr>
          </a:p>
        </p:txBody>
      </p:sp>
      <p:sp>
        <p:nvSpPr>
          <p:cNvPr id="66567" name="Line 6"/>
          <p:cNvSpPr>
            <a:spLocks noChangeShapeType="1"/>
          </p:cNvSpPr>
          <p:nvPr/>
        </p:nvSpPr>
        <p:spPr bwMode="auto">
          <a:xfrm>
            <a:off x="1987550" y="4241800"/>
            <a:ext cx="1155700" cy="1670050"/>
          </a:xfrm>
          <a:prstGeom prst="line">
            <a:avLst/>
          </a:prstGeom>
          <a:noFill/>
          <a:ln w="12700">
            <a:solidFill>
              <a:srgbClr val="86CD4D"/>
            </a:solidFill>
            <a:round/>
            <a:headEnd/>
            <a:tailEnd/>
          </a:ln>
          <a:extLst>
            <a:ext uri="{909E8E84-426E-40DD-AFC4-6F175D3DCCD1}">
              <a14:hiddenFill xmlns:a14="http://schemas.microsoft.com/office/drawing/2010/main">
                <a:noFill/>
              </a14:hiddenFill>
            </a:ext>
          </a:extLst>
        </p:spPr>
        <p:txBody>
          <a:bodyPr lIns="0" tIns="0" rIns="0" bIns="0"/>
          <a:lstStyle/>
          <a:p>
            <a:endParaRPr lang="en-US">
              <a:solidFill>
                <a:srgbClr val="000000"/>
              </a:solidFill>
              <a:latin typeface="Calibri" panose="020F0502020204030204" pitchFamily="34" charset="0"/>
              <a:cs typeface="Calibri" panose="020F0502020204030204" pitchFamily="34" charset="0"/>
            </a:endParaRPr>
          </a:p>
        </p:txBody>
      </p:sp>
      <p:sp>
        <p:nvSpPr>
          <p:cNvPr id="66568" name="Line 7"/>
          <p:cNvSpPr>
            <a:spLocks noChangeShapeType="1"/>
          </p:cNvSpPr>
          <p:nvPr/>
        </p:nvSpPr>
        <p:spPr bwMode="auto">
          <a:xfrm flipH="1">
            <a:off x="3767138" y="4498975"/>
            <a:ext cx="163512" cy="57150"/>
          </a:xfrm>
          <a:prstGeom prst="line">
            <a:avLst/>
          </a:prstGeom>
          <a:noFill/>
          <a:ln w="38100">
            <a:solidFill>
              <a:srgbClr val="FF2712"/>
            </a:solidFill>
            <a:round/>
            <a:headEnd type="stealth" w="med" len="med"/>
            <a:tailEnd/>
          </a:ln>
          <a:extLst>
            <a:ext uri="{909E8E84-426E-40DD-AFC4-6F175D3DCCD1}">
              <a14:hiddenFill xmlns:a14="http://schemas.microsoft.com/office/drawing/2010/main">
                <a:noFill/>
              </a14:hiddenFill>
            </a:ext>
          </a:extLst>
        </p:spPr>
        <p:txBody>
          <a:bodyPr lIns="0" tIns="0" rIns="0" bIns="0"/>
          <a:lstStyle/>
          <a:p>
            <a:endParaRPr lang="en-US">
              <a:solidFill>
                <a:srgbClr val="000000"/>
              </a:solidFill>
              <a:latin typeface="Calibri" panose="020F0502020204030204" pitchFamily="34" charset="0"/>
              <a:cs typeface="Calibri" panose="020F0502020204030204" pitchFamily="34" charset="0"/>
            </a:endParaRPr>
          </a:p>
        </p:txBody>
      </p:sp>
      <p:sp>
        <p:nvSpPr>
          <p:cNvPr id="66569" name="Line 8"/>
          <p:cNvSpPr>
            <a:spLocks noChangeShapeType="1"/>
          </p:cNvSpPr>
          <p:nvPr/>
        </p:nvSpPr>
        <p:spPr bwMode="auto">
          <a:xfrm flipH="1">
            <a:off x="7094538" y="5195888"/>
            <a:ext cx="211137" cy="223837"/>
          </a:xfrm>
          <a:prstGeom prst="line">
            <a:avLst/>
          </a:prstGeom>
          <a:noFill/>
          <a:ln w="38100">
            <a:solidFill>
              <a:srgbClr val="FF2712"/>
            </a:solidFill>
            <a:round/>
            <a:headEnd type="stealth" w="med" len="med"/>
            <a:tailEnd/>
          </a:ln>
          <a:extLst>
            <a:ext uri="{909E8E84-426E-40DD-AFC4-6F175D3DCCD1}">
              <a14:hiddenFill xmlns:a14="http://schemas.microsoft.com/office/drawing/2010/main">
                <a:noFill/>
              </a14:hiddenFill>
            </a:ext>
          </a:extLst>
        </p:spPr>
        <p:txBody>
          <a:bodyPr lIns="0" tIns="0" rIns="0" bIns="0"/>
          <a:lstStyle/>
          <a:p>
            <a:endParaRPr lang="en-US">
              <a:solidFill>
                <a:srgbClr val="000000"/>
              </a:solidFill>
              <a:latin typeface="Calibri" panose="020F0502020204030204" pitchFamily="34" charset="0"/>
              <a:cs typeface="Calibri" panose="020F0502020204030204" pitchFamily="34" charset="0"/>
            </a:endParaRPr>
          </a:p>
        </p:txBody>
      </p:sp>
      <p:sp>
        <p:nvSpPr>
          <p:cNvPr id="66570" name="Line 9"/>
          <p:cNvSpPr>
            <a:spLocks noChangeShapeType="1"/>
          </p:cNvSpPr>
          <p:nvPr/>
        </p:nvSpPr>
        <p:spPr bwMode="auto">
          <a:xfrm flipH="1">
            <a:off x="7094538" y="4217988"/>
            <a:ext cx="211137" cy="223837"/>
          </a:xfrm>
          <a:prstGeom prst="line">
            <a:avLst/>
          </a:prstGeom>
          <a:noFill/>
          <a:ln w="38100">
            <a:solidFill>
              <a:srgbClr val="FF2712"/>
            </a:solidFill>
            <a:round/>
            <a:headEnd type="stealth" w="med" len="med"/>
            <a:tailEnd/>
          </a:ln>
          <a:extLst>
            <a:ext uri="{909E8E84-426E-40DD-AFC4-6F175D3DCCD1}">
              <a14:hiddenFill xmlns:a14="http://schemas.microsoft.com/office/drawing/2010/main">
                <a:noFill/>
              </a14:hiddenFill>
            </a:ext>
          </a:extLst>
        </p:spPr>
        <p:txBody>
          <a:bodyPr lIns="0" tIns="0" rIns="0" bIns="0"/>
          <a:lstStyle/>
          <a:p>
            <a:endParaRPr lang="en-US">
              <a:solidFill>
                <a:srgbClr val="000000"/>
              </a:solidFill>
              <a:latin typeface="Calibri" panose="020F0502020204030204" pitchFamily="34" charset="0"/>
              <a:cs typeface="Calibri" panose="020F0502020204030204" pitchFamily="34" charset="0"/>
            </a:endParaRPr>
          </a:p>
        </p:txBody>
      </p:sp>
      <p:sp>
        <p:nvSpPr>
          <p:cNvPr id="66571" name="Line 10"/>
          <p:cNvSpPr>
            <a:spLocks noChangeShapeType="1"/>
          </p:cNvSpPr>
          <p:nvPr/>
        </p:nvSpPr>
        <p:spPr bwMode="auto">
          <a:xfrm flipH="1">
            <a:off x="8047038" y="5265738"/>
            <a:ext cx="173037" cy="166687"/>
          </a:xfrm>
          <a:prstGeom prst="line">
            <a:avLst/>
          </a:prstGeom>
          <a:noFill/>
          <a:ln w="38100">
            <a:solidFill>
              <a:srgbClr val="FF2712"/>
            </a:solidFill>
            <a:round/>
            <a:headEnd type="stealth" w="med" len="med"/>
            <a:tailEnd/>
          </a:ln>
          <a:extLst>
            <a:ext uri="{909E8E84-426E-40DD-AFC4-6F175D3DCCD1}">
              <a14:hiddenFill xmlns:a14="http://schemas.microsoft.com/office/drawing/2010/main">
                <a:noFill/>
              </a14:hiddenFill>
            </a:ext>
          </a:extLst>
        </p:spPr>
        <p:txBody>
          <a:bodyPr lIns="0" tIns="0" rIns="0" bIns="0"/>
          <a:lstStyle/>
          <a:p>
            <a:endParaRPr lang="en-US">
              <a:solidFill>
                <a:srgbClr val="000000"/>
              </a:solidFill>
              <a:latin typeface="Calibri" panose="020F0502020204030204" pitchFamily="34" charset="0"/>
              <a:cs typeface="Calibri" panose="020F0502020204030204" pitchFamily="34" charset="0"/>
            </a:endParaRPr>
          </a:p>
        </p:txBody>
      </p:sp>
      <p:sp>
        <p:nvSpPr>
          <p:cNvPr id="66572" name="Line 11"/>
          <p:cNvSpPr>
            <a:spLocks noChangeShapeType="1"/>
          </p:cNvSpPr>
          <p:nvPr/>
        </p:nvSpPr>
        <p:spPr bwMode="auto">
          <a:xfrm flipH="1">
            <a:off x="8085138" y="4089400"/>
            <a:ext cx="331787" cy="339725"/>
          </a:xfrm>
          <a:prstGeom prst="line">
            <a:avLst/>
          </a:prstGeom>
          <a:noFill/>
          <a:ln w="38100">
            <a:solidFill>
              <a:srgbClr val="FF2712"/>
            </a:solidFill>
            <a:round/>
            <a:headEnd type="stealth" w="med" len="med"/>
            <a:tailEnd/>
          </a:ln>
          <a:extLst>
            <a:ext uri="{909E8E84-426E-40DD-AFC4-6F175D3DCCD1}">
              <a14:hiddenFill xmlns:a14="http://schemas.microsoft.com/office/drawing/2010/main">
                <a:noFill/>
              </a14:hiddenFill>
            </a:ext>
          </a:extLst>
        </p:spPr>
        <p:txBody>
          <a:bodyPr lIns="0" tIns="0" rIns="0" bIns="0"/>
          <a:lstStyle/>
          <a:p>
            <a:endParaRPr lang="en-US">
              <a:solidFill>
                <a:srgbClr val="000000"/>
              </a:solidFill>
              <a:latin typeface="Calibri" panose="020F0502020204030204" pitchFamily="34" charset="0"/>
              <a:cs typeface="Calibri" panose="020F0502020204030204" pitchFamily="34" charset="0"/>
            </a:endParaRPr>
          </a:p>
        </p:txBody>
      </p:sp>
      <p:sp>
        <p:nvSpPr>
          <p:cNvPr id="66573" name="Line 12"/>
          <p:cNvSpPr>
            <a:spLocks noChangeShapeType="1"/>
          </p:cNvSpPr>
          <p:nvPr/>
        </p:nvSpPr>
        <p:spPr bwMode="auto">
          <a:xfrm flipH="1">
            <a:off x="8074025" y="4419600"/>
            <a:ext cx="304800" cy="0"/>
          </a:xfrm>
          <a:prstGeom prst="line">
            <a:avLst/>
          </a:prstGeom>
          <a:noFill/>
          <a:ln w="38100">
            <a:solidFill>
              <a:srgbClr val="FF2712"/>
            </a:solidFill>
            <a:round/>
            <a:headEnd type="stealth" w="med" len="med"/>
            <a:tailEnd/>
          </a:ln>
          <a:extLst>
            <a:ext uri="{909E8E84-426E-40DD-AFC4-6F175D3DCCD1}">
              <a14:hiddenFill xmlns:a14="http://schemas.microsoft.com/office/drawing/2010/main">
                <a:noFill/>
              </a14:hiddenFill>
            </a:ext>
          </a:extLst>
        </p:spPr>
        <p:txBody>
          <a:bodyPr lIns="0" tIns="0" rIns="0" bIns="0"/>
          <a:lstStyle/>
          <a:p>
            <a:endParaRPr lang="en-US">
              <a:solidFill>
                <a:srgbClr val="000000"/>
              </a:solidFill>
              <a:latin typeface="Calibri" panose="020F0502020204030204" pitchFamily="34" charset="0"/>
              <a:cs typeface="Calibri" panose="020F0502020204030204" pitchFamily="34" charset="0"/>
            </a:endParaRPr>
          </a:p>
        </p:txBody>
      </p:sp>
      <p:sp>
        <p:nvSpPr>
          <p:cNvPr id="66574" name="Line 13"/>
          <p:cNvSpPr>
            <a:spLocks noChangeShapeType="1"/>
          </p:cNvSpPr>
          <p:nvPr/>
        </p:nvSpPr>
        <p:spPr bwMode="auto">
          <a:xfrm flipH="1">
            <a:off x="8048625" y="5422900"/>
            <a:ext cx="466725" cy="0"/>
          </a:xfrm>
          <a:prstGeom prst="line">
            <a:avLst/>
          </a:prstGeom>
          <a:noFill/>
          <a:ln w="38100">
            <a:solidFill>
              <a:srgbClr val="FF2712"/>
            </a:solidFill>
            <a:round/>
            <a:headEnd type="stealth" w="med" len="med"/>
            <a:tailEnd/>
          </a:ln>
          <a:extLst>
            <a:ext uri="{909E8E84-426E-40DD-AFC4-6F175D3DCCD1}">
              <a14:hiddenFill xmlns:a14="http://schemas.microsoft.com/office/drawing/2010/main">
                <a:noFill/>
              </a14:hiddenFill>
            </a:ext>
          </a:extLst>
        </p:spPr>
        <p:txBody>
          <a:bodyPr lIns="0" tIns="0" rIns="0" bIns="0"/>
          <a:lstStyle/>
          <a:p>
            <a:endParaRPr lang="en-US">
              <a:solidFill>
                <a:srgbClr val="000000"/>
              </a:solidFill>
              <a:latin typeface="Calibri" panose="020F0502020204030204" pitchFamily="34" charset="0"/>
              <a:cs typeface="Calibri" panose="020F0502020204030204" pitchFamily="34" charset="0"/>
            </a:endParaRPr>
          </a:p>
        </p:txBody>
      </p:sp>
      <p:sp>
        <p:nvSpPr>
          <p:cNvPr id="66575" name="Line 14"/>
          <p:cNvSpPr>
            <a:spLocks noChangeShapeType="1"/>
          </p:cNvSpPr>
          <p:nvPr/>
        </p:nvSpPr>
        <p:spPr bwMode="auto">
          <a:xfrm flipH="1">
            <a:off x="7083425" y="5422900"/>
            <a:ext cx="376238" cy="0"/>
          </a:xfrm>
          <a:prstGeom prst="line">
            <a:avLst/>
          </a:prstGeom>
          <a:noFill/>
          <a:ln w="38100">
            <a:solidFill>
              <a:srgbClr val="FF2712"/>
            </a:solidFill>
            <a:round/>
            <a:headEnd type="stealth" w="med" len="med"/>
            <a:tailEnd/>
          </a:ln>
          <a:extLst>
            <a:ext uri="{909E8E84-426E-40DD-AFC4-6F175D3DCCD1}">
              <a14:hiddenFill xmlns:a14="http://schemas.microsoft.com/office/drawing/2010/main">
                <a:noFill/>
              </a14:hiddenFill>
            </a:ext>
          </a:extLst>
        </p:spPr>
        <p:txBody>
          <a:bodyPr lIns="0" tIns="0" rIns="0" bIns="0"/>
          <a:lstStyle/>
          <a:p>
            <a:endParaRPr lang="en-US">
              <a:solidFill>
                <a:srgbClr val="000000"/>
              </a:solidFill>
              <a:latin typeface="Calibri" panose="020F0502020204030204" pitchFamily="34" charset="0"/>
              <a:cs typeface="Calibri" panose="020F0502020204030204" pitchFamily="34" charset="0"/>
            </a:endParaRPr>
          </a:p>
        </p:txBody>
      </p:sp>
      <p:sp>
        <p:nvSpPr>
          <p:cNvPr id="66576" name="Line 15"/>
          <p:cNvSpPr>
            <a:spLocks noChangeShapeType="1"/>
          </p:cNvSpPr>
          <p:nvPr/>
        </p:nvSpPr>
        <p:spPr bwMode="auto">
          <a:xfrm flipH="1">
            <a:off x="7083425" y="4445000"/>
            <a:ext cx="376238" cy="0"/>
          </a:xfrm>
          <a:prstGeom prst="line">
            <a:avLst/>
          </a:prstGeom>
          <a:noFill/>
          <a:ln w="38100">
            <a:solidFill>
              <a:srgbClr val="FF2712"/>
            </a:solidFill>
            <a:round/>
            <a:headEnd type="stealth" w="med" len="med"/>
            <a:tailEnd/>
          </a:ln>
          <a:extLst>
            <a:ext uri="{909E8E84-426E-40DD-AFC4-6F175D3DCCD1}">
              <a14:hiddenFill xmlns:a14="http://schemas.microsoft.com/office/drawing/2010/main">
                <a:noFill/>
              </a14:hiddenFill>
            </a:ext>
          </a:extLst>
        </p:spPr>
        <p:txBody>
          <a:bodyPr lIns="0" tIns="0" rIns="0" bIns="0"/>
          <a:lstStyle/>
          <a:p>
            <a:endParaRPr lang="en-US">
              <a:solidFill>
                <a:srgbClr val="000000"/>
              </a:solidFill>
              <a:latin typeface="Calibri" panose="020F0502020204030204" pitchFamily="34" charset="0"/>
              <a:cs typeface="Calibri" panose="020F0502020204030204" pitchFamily="34" charset="0"/>
            </a:endParaRPr>
          </a:p>
        </p:txBody>
      </p:sp>
      <p:sp>
        <p:nvSpPr>
          <p:cNvPr id="66577" name="Freeform 16"/>
          <p:cNvSpPr>
            <a:spLocks/>
          </p:cNvSpPr>
          <p:nvPr/>
        </p:nvSpPr>
        <p:spPr bwMode="auto">
          <a:xfrm>
            <a:off x="2706688" y="4108450"/>
            <a:ext cx="2806700" cy="939800"/>
          </a:xfrm>
          <a:custGeom>
            <a:avLst/>
            <a:gdLst>
              <a:gd name="T0" fmla="*/ 0 w 21600"/>
              <a:gd name="T1" fmla="*/ 39960510 h 21600"/>
              <a:gd name="T2" fmla="*/ 182671859 w 21600"/>
              <a:gd name="T3" fmla="*/ 0 h 21600"/>
              <a:gd name="T4" fmla="*/ 364702076 w 21600"/>
              <a:gd name="T5" fmla="*/ 40889998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a:moveTo>
                  <a:pt x="0" y="21109"/>
                </a:moveTo>
                <a:cubicBezTo>
                  <a:pt x="2135" y="21109"/>
                  <a:pt x="6006" y="0"/>
                  <a:pt x="10819" y="0"/>
                </a:cubicBezTo>
                <a:cubicBezTo>
                  <a:pt x="15633" y="0"/>
                  <a:pt x="17913" y="21600"/>
                  <a:pt x="21600" y="21600"/>
                </a:cubicBezTo>
              </a:path>
            </a:pathLst>
          </a:custGeom>
          <a:noFill/>
          <a:ln w="38100" cap="flat">
            <a:solidFill>
              <a:srgbClr val="4A00E6"/>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solidFill>
                <a:srgbClr val="000000"/>
              </a:solidFill>
              <a:latin typeface="Calibri" panose="020F0502020204030204" pitchFamily="34" charset="0"/>
              <a:cs typeface="Calibri" panose="020F0502020204030204" pitchFamily="34" charset="0"/>
            </a:endParaRPr>
          </a:p>
        </p:txBody>
      </p:sp>
      <p:sp>
        <p:nvSpPr>
          <p:cNvPr id="18" name="TextBox 17"/>
          <p:cNvSpPr txBox="1"/>
          <p:nvPr/>
        </p:nvSpPr>
        <p:spPr>
          <a:xfrm>
            <a:off x="8146560" y="6550223"/>
            <a:ext cx="1047584" cy="307777"/>
          </a:xfrm>
          <a:prstGeom prst="rect">
            <a:avLst/>
          </a:prstGeom>
          <a:noFill/>
        </p:spPr>
        <p:txBody>
          <a:bodyPr wrap="square" rtlCol="0">
            <a:spAutoFit/>
          </a:bodyPr>
          <a:lstStyle/>
          <a:p>
            <a:r>
              <a:rPr lang="en-US" sz="1400" dirty="0">
                <a:solidFill>
                  <a:schemeClr val="bg1">
                    <a:lumMod val="65000"/>
                  </a:schemeClr>
                </a:solidFill>
                <a:latin typeface="+mn-lt"/>
                <a:cs typeface="Calibri" panose="020F0502020204030204" pitchFamily="34" charset="0"/>
              </a:rPr>
              <a:t>James Hays</a:t>
            </a:r>
          </a:p>
        </p:txBody>
      </p:sp>
    </p:spTree>
    <p:extLst>
      <p:ext uri="{BB962C8B-B14F-4D97-AF65-F5344CB8AC3E}">
        <p14:creationId xmlns:p14="http://schemas.microsoft.com/office/powerpoint/2010/main" val="138499059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7586" name="Rectangle 1"/>
          <p:cNvSpPr>
            <a:spLocks noGrp="1" noChangeArrowheads="1"/>
          </p:cNvSpPr>
          <p:nvPr>
            <p:ph type="title"/>
          </p:nvPr>
        </p:nvSpPr>
        <p:spPr>
          <a:xfrm>
            <a:off x="685800" y="-76200"/>
            <a:ext cx="7772400" cy="1143000"/>
          </a:xfrm>
        </p:spPr>
        <p:txBody>
          <a:bodyPr rIns="132080"/>
          <a:lstStyle/>
          <a:p>
            <a:pPr eaLnBrk="1" hangingPunct="1"/>
            <a:r>
              <a:rPr lang="en-US" altLang="en-US" sz="3600" dirty="0">
                <a:latin typeface="Calibri" panose="020F0502020204030204" pitchFamily="34" charset="0"/>
                <a:cs typeface="Calibri" panose="020F0502020204030204" pitchFamily="34" charset="0"/>
              </a:rPr>
              <a:t>Reduce effect of illumination</a:t>
            </a:r>
            <a:endParaRPr lang="en-US" altLang="en-US" sz="3600" dirty="0">
              <a:latin typeface="Calibri" panose="020F0502020204030204" pitchFamily="34" charset="0"/>
              <a:ea typeface="ヒラギノ明朝 ProN W6" charset="0"/>
              <a:cs typeface="Calibri" panose="020F0502020204030204" pitchFamily="34" charset="0"/>
            </a:endParaRPr>
          </a:p>
        </p:txBody>
      </p:sp>
      <p:sp>
        <p:nvSpPr>
          <p:cNvPr id="67587" name="Rectangle 2"/>
          <p:cNvSpPr>
            <a:spLocks noGrp="1" noChangeArrowheads="1"/>
          </p:cNvSpPr>
          <p:nvPr>
            <p:ph idx="1"/>
          </p:nvPr>
        </p:nvSpPr>
        <p:spPr>
          <a:xfrm>
            <a:off x="457200" y="914400"/>
            <a:ext cx="8382000" cy="2819400"/>
          </a:xfrm>
        </p:spPr>
        <p:txBody>
          <a:bodyPr rIns="132080"/>
          <a:lstStyle/>
          <a:p>
            <a:pPr eaLnBrk="1" hangingPunct="1"/>
            <a:r>
              <a:rPr lang="en-US" altLang="en-US" sz="2800" dirty="0">
                <a:latin typeface="Calibri" panose="020F0502020204030204" pitchFamily="34" charset="0"/>
                <a:cs typeface="Calibri" panose="020F0502020204030204" pitchFamily="34" charset="0"/>
              </a:rPr>
              <a:t>128-dim vector normalized to 1 </a:t>
            </a:r>
          </a:p>
          <a:p>
            <a:pPr eaLnBrk="1" hangingPunct="1"/>
            <a:r>
              <a:rPr lang="en-US" altLang="en-US" sz="2800" dirty="0">
                <a:latin typeface="Calibri" panose="020F0502020204030204" pitchFamily="34" charset="0"/>
                <a:cs typeface="Calibri" panose="020F0502020204030204" pitchFamily="34" charset="0"/>
              </a:rPr>
              <a:t>Threshold gradient magnitudes to avoid excessive influence of high gradients</a:t>
            </a:r>
          </a:p>
          <a:p>
            <a:pPr marL="782638" lvl="1" eaLnBrk="1" hangingPunct="1"/>
            <a:r>
              <a:rPr lang="en-US" altLang="en-US" dirty="0">
                <a:latin typeface="Calibri" panose="020F0502020204030204" pitchFamily="34" charset="0"/>
                <a:cs typeface="Calibri" panose="020F0502020204030204" pitchFamily="34" charset="0"/>
              </a:rPr>
              <a:t>After normalization, clamp gradients &gt; 0.2</a:t>
            </a:r>
          </a:p>
          <a:p>
            <a:pPr marL="782638" lvl="1" eaLnBrk="1" hangingPunct="1"/>
            <a:r>
              <a:rPr lang="en-US" altLang="en-US" dirty="0">
                <a:latin typeface="Calibri" panose="020F0502020204030204" pitchFamily="34" charset="0"/>
                <a:cs typeface="Calibri" panose="020F0502020204030204" pitchFamily="34" charset="0"/>
              </a:rPr>
              <a:t>Renormalize</a:t>
            </a:r>
          </a:p>
        </p:txBody>
      </p:sp>
      <p:pic>
        <p:nvPicPr>
          <p:cNvPr id="67588" name="Picture 3"/>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24188" y="3619500"/>
            <a:ext cx="5638800" cy="267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67589" name="Picture 4"/>
          <p:cNvPicPr>
            <a:picLocks noChangeArrowheads="1"/>
          </p:cNvPicPr>
          <p:nvPr/>
        </p:nvPicPr>
        <p:blipFill>
          <a:blip r:embed="rId3" cstate="print">
            <a:extLst>
              <a:ext uri="{28A0092B-C50C-407E-A947-70E740481C1C}">
                <a14:useLocalDpi xmlns:a14="http://schemas.microsoft.com/office/drawing/2010/main" val="0"/>
              </a:ext>
            </a:extLst>
          </a:blip>
          <a:srcRect r="45232"/>
          <a:stretch>
            <a:fillRect/>
          </a:stretch>
        </p:blipFill>
        <p:spPr bwMode="auto">
          <a:xfrm>
            <a:off x="149225" y="3865563"/>
            <a:ext cx="2136775" cy="173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67590" name="Line 5"/>
          <p:cNvSpPr>
            <a:spLocks noChangeShapeType="1"/>
          </p:cNvSpPr>
          <p:nvPr/>
        </p:nvSpPr>
        <p:spPr bwMode="auto">
          <a:xfrm rot="10800000" flipH="1">
            <a:off x="1982788" y="3954463"/>
            <a:ext cx="1160462" cy="58737"/>
          </a:xfrm>
          <a:prstGeom prst="line">
            <a:avLst/>
          </a:prstGeom>
          <a:noFill/>
          <a:ln w="12700">
            <a:solidFill>
              <a:srgbClr val="86CD4D"/>
            </a:solidFill>
            <a:round/>
            <a:headEnd/>
            <a:tailEnd/>
          </a:ln>
          <a:extLst>
            <a:ext uri="{909E8E84-426E-40DD-AFC4-6F175D3DCCD1}">
              <a14:hiddenFill xmlns:a14="http://schemas.microsoft.com/office/drawing/2010/main">
                <a:noFill/>
              </a14:hiddenFill>
            </a:ext>
          </a:extLst>
        </p:spPr>
        <p:txBody>
          <a:bodyPr lIns="0" tIns="0" rIns="0" bIns="0"/>
          <a:lstStyle/>
          <a:p>
            <a:endParaRPr lang="en-US">
              <a:solidFill>
                <a:srgbClr val="000000"/>
              </a:solidFill>
              <a:latin typeface="Calibri" panose="020F0502020204030204" pitchFamily="34" charset="0"/>
              <a:cs typeface="Calibri" panose="020F0502020204030204" pitchFamily="34" charset="0"/>
            </a:endParaRPr>
          </a:p>
        </p:txBody>
      </p:sp>
      <p:sp>
        <p:nvSpPr>
          <p:cNvPr id="67591" name="Line 6"/>
          <p:cNvSpPr>
            <a:spLocks noChangeShapeType="1"/>
          </p:cNvSpPr>
          <p:nvPr/>
        </p:nvSpPr>
        <p:spPr bwMode="auto">
          <a:xfrm>
            <a:off x="1987550" y="4241800"/>
            <a:ext cx="1155700" cy="1670050"/>
          </a:xfrm>
          <a:prstGeom prst="line">
            <a:avLst/>
          </a:prstGeom>
          <a:noFill/>
          <a:ln w="12700">
            <a:solidFill>
              <a:srgbClr val="86CD4D"/>
            </a:solidFill>
            <a:round/>
            <a:headEnd/>
            <a:tailEnd/>
          </a:ln>
          <a:extLst>
            <a:ext uri="{909E8E84-426E-40DD-AFC4-6F175D3DCCD1}">
              <a14:hiddenFill xmlns:a14="http://schemas.microsoft.com/office/drawing/2010/main">
                <a:noFill/>
              </a14:hiddenFill>
            </a:ext>
          </a:extLst>
        </p:spPr>
        <p:txBody>
          <a:bodyPr lIns="0" tIns="0" rIns="0" bIns="0"/>
          <a:lstStyle/>
          <a:p>
            <a:endParaRPr lang="en-US">
              <a:solidFill>
                <a:srgbClr val="000000"/>
              </a:solidFill>
              <a:latin typeface="Calibri" panose="020F0502020204030204" pitchFamily="34" charset="0"/>
              <a:cs typeface="Calibri" panose="020F0502020204030204" pitchFamily="34" charset="0"/>
            </a:endParaRPr>
          </a:p>
        </p:txBody>
      </p:sp>
      <p:sp>
        <p:nvSpPr>
          <p:cNvPr id="8" name="TextBox 7"/>
          <p:cNvSpPr txBox="1"/>
          <p:nvPr/>
        </p:nvSpPr>
        <p:spPr>
          <a:xfrm>
            <a:off x="8146560" y="6550223"/>
            <a:ext cx="1047584" cy="307777"/>
          </a:xfrm>
          <a:prstGeom prst="rect">
            <a:avLst/>
          </a:prstGeom>
          <a:noFill/>
        </p:spPr>
        <p:txBody>
          <a:bodyPr wrap="square" rtlCol="0">
            <a:spAutoFit/>
          </a:bodyPr>
          <a:lstStyle/>
          <a:p>
            <a:r>
              <a:rPr lang="en-US" sz="1400" dirty="0">
                <a:solidFill>
                  <a:schemeClr val="bg1">
                    <a:lumMod val="65000"/>
                  </a:schemeClr>
                </a:solidFill>
                <a:latin typeface="+mn-lt"/>
                <a:cs typeface="Calibri" panose="020F0502020204030204" pitchFamily="34" charset="0"/>
              </a:rPr>
              <a:t>James Hays</a:t>
            </a:r>
          </a:p>
        </p:txBody>
      </p:sp>
    </p:spTree>
    <p:extLst>
      <p:ext uri="{BB962C8B-B14F-4D97-AF65-F5344CB8AC3E}">
        <p14:creationId xmlns:p14="http://schemas.microsoft.com/office/powerpoint/2010/main" val="284031484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SIFT</a:t>
            </a:r>
          </a:p>
        </p:txBody>
      </p:sp>
      <p:sp>
        <p:nvSpPr>
          <p:cNvPr id="3" name="Content Placeholder 2"/>
          <p:cNvSpPr>
            <a:spLocks noGrp="1"/>
          </p:cNvSpPr>
          <p:nvPr>
            <p:ph idx="1"/>
          </p:nvPr>
        </p:nvSpPr>
        <p:spPr>
          <a:xfrm>
            <a:off x="381000" y="990600"/>
            <a:ext cx="8534400" cy="5135563"/>
          </a:xfrm>
        </p:spPr>
        <p:txBody>
          <a:bodyPr/>
          <a:lstStyle/>
          <a:p>
            <a:r>
              <a:rPr lang="en-US" dirty="0"/>
              <a:t>Find Difference of Gaussian scale-space extrema</a:t>
            </a:r>
          </a:p>
          <a:p>
            <a:r>
              <a:rPr lang="en-US" dirty="0"/>
              <a:t>Post-processing</a:t>
            </a:r>
          </a:p>
          <a:p>
            <a:pPr lvl="1"/>
            <a:r>
              <a:rPr lang="en-US" dirty="0"/>
              <a:t>Position interpolation</a:t>
            </a:r>
          </a:p>
          <a:p>
            <a:pPr lvl="1"/>
            <a:r>
              <a:rPr lang="en-US" dirty="0"/>
              <a:t>Discard low-contrast points</a:t>
            </a:r>
          </a:p>
          <a:p>
            <a:pPr lvl="1"/>
            <a:r>
              <a:rPr lang="en-US" dirty="0"/>
              <a:t>Eliminate points along edges</a:t>
            </a:r>
          </a:p>
        </p:txBody>
      </p:sp>
    </p:spTree>
    <p:extLst>
      <p:ext uri="{BB962C8B-B14F-4D97-AF65-F5344CB8AC3E}">
        <p14:creationId xmlns:p14="http://schemas.microsoft.com/office/powerpoint/2010/main" val="409495154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SIFT</a:t>
            </a:r>
          </a:p>
        </p:txBody>
      </p:sp>
      <p:sp>
        <p:nvSpPr>
          <p:cNvPr id="3" name="Content Placeholder 2"/>
          <p:cNvSpPr>
            <a:spLocks noGrp="1"/>
          </p:cNvSpPr>
          <p:nvPr>
            <p:ph idx="1"/>
          </p:nvPr>
        </p:nvSpPr>
        <p:spPr>
          <a:xfrm>
            <a:off x="381000" y="990600"/>
            <a:ext cx="8534400" cy="5135563"/>
          </a:xfrm>
        </p:spPr>
        <p:txBody>
          <a:bodyPr/>
          <a:lstStyle/>
          <a:p>
            <a:r>
              <a:rPr lang="en-US" dirty="0"/>
              <a:t>Find Difference of Gaussian scale-space extrema</a:t>
            </a:r>
          </a:p>
          <a:p>
            <a:r>
              <a:rPr lang="en-US" dirty="0"/>
              <a:t>Post-processing</a:t>
            </a:r>
          </a:p>
          <a:p>
            <a:pPr lvl="1"/>
            <a:r>
              <a:rPr lang="en-US" dirty="0"/>
              <a:t>Position interpolation</a:t>
            </a:r>
          </a:p>
          <a:p>
            <a:pPr lvl="1"/>
            <a:r>
              <a:rPr lang="en-US" dirty="0"/>
              <a:t>Discard low-contrast points</a:t>
            </a:r>
          </a:p>
          <a:p>
            <a:pPr lvl="1"/>
            <a:r>
              <a:rPr lang="en-US" dirty="0"/>
              <a:t>Eliminate points along edges</a:t>
            </a:r>
          </a:p>
          <a:p>
            <a:r>
              <a:rPr lang="en-US" dirty="0"/>
              <a:t>Orientation estimation</a:t>
            </a:r>
          </a:p>
        </p:txBody>
      </p:sp>
    </p:spTree>
    <p:extLst>
      <p:ext uri="{BB962C8B-B14F-4D97-AF65-F5344CB8AC3E}">
        <p14:creationId xmlns:p14="http://schemas.microsoft.com/office/powerpoint/2010/main" val="320621695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Footer Placeholder 4"/>
          <p:cNvSpPr>
            <a:spLocks noGrp="1"/>
          </p:cNvSpPr>
          <p:nvPr>
            <p:ph type="ftr" sz="quarter" idx="11"/>
          </p:nvPr>
        </p:nvSpPr>
        <p:spPr/>
        <p:txBody>
          <a:bodyPr/>
          <a:lstStyle/>
          <a:p>
            <a:pPr>
              <a:defRPr/>
            </a:pPr>
            <a:r>
              <a:rPr lang="en-US"/>
              <a:t>T. Tuytelaars, B. Leibe</a:t>
            </a:r>
          </a:p>
        </p:txBody>
      </p:sp>
      <p:grpSp>
        <p:nvGrpSpPr>
          <p:cNvPr id="2" name="Group 2"/>
          <p:cNvGrpSpPr>
            <a:grpSpLocks/>
          </p:cNvGrpSpPr>
          <p:nvPr/>
        </p:nvGrpSpPr>
        <p:grpSpPr bwMode="auto">
          <a:xfrm>
            <a:off x="2754313" y="4054475"/>
            <a:ext cx="2306637" cy="2327275"/>
            <a:chOff x="1735" y="2568"/>
            <a:chExt cx="1453" cy="1466"/>
          </a:xfrm>
        </p:grpSpPr>
        <p:sp>
          <p:nvSpPr>
            <p:cNvPr id="53319" name="Freeform 3"/>
            <p:cNvSpPr>
              <a:spLocks/>
            </p:cNvSpPr>
            <p:nvPr/>
          </p:nvSpPr>
          <p:spPr bwMode="auto">
            <a:xfrm>
              <a:off x="1742" y="2575"/>
              <a:ext cx="1438" cy="1451"/>
            </a:xfrm>
            <a:custGeom>
              <a:avLst/>
              <a:gdLst>
                <a:gd name="T0" fmla="*/ 1 w 8629"/>
                <a:gd name="T1" fmla="*/ 0 h 9641"/>
                <a:gd name="T2" fmla="*/ 1 w 8629"/>
                <a:gd name="T3" fmla="*/ 0 h 9641"/>
                <a:gd name="T4" fmla="*/ 1 w 8629"/>
                <a:gd name="T5" fmla="*/ 0 h 9641"/>
                <a:gd name="T6" fmla="*/ 1 w 8629"/>
                <a:gd name="T7" fmla="*/ 0 h 9641"/>
                <a:gd name="T8" fmla="*/ 1 w 8629"/>
                <a:gd name="T9" fmla="*/ 0 h 9641"/>
                <a:gd name="T10" fmla="*/ 1 w 8629"/>
                <a:gd name="T11" fmla="*/ 0 h 9641"/>
                <a:gd name="T12" fmla="*/ 1 w 8629"/>
                <a:gd name="T13" fmla="*/ 0 h 9641"/>
                <a:gd name="T14" fmla="*/ 1 w 8629"/>
                <a:gd name="T15" fmla="*/ 0 h 9641"/>
                <a:gd name="T16" fmla="*/ 1 w 8629"/>
                <a:gd name="T17" fmla="*/ 0 h 9641"/>
                <a:gd name="T18" fmla="*/ 1 w 8629"/>
                <a:gd name="T19" fmla="*/ 0 h 9641"/>
                <a:gd name="T20" fmla="*/ 1 w 8629"/>
                <a:gd name="T21" fmla="*/ 0 h 9641"/>
                <a:gd name="T22" fmla="*/ 1 w 8629"/>
                <a:gd name="T23" fmla="*/ 0 h 9641"/>
                <a:gd name="T24" fmla="*/ 1 w 8629"/>
                <a:gd name="T25" fmla="*/ 0 h 9641"/>
                <a:gd name="T26" fmla="*/ 1 w 8629"/>
                <a:gd name="T27" fmla="*/ 1 h 9641"/>
                <a:gd name="T28" fmla="*/ 1 w 8629"/>
                <a:gd name="T29" fmla="*/ 1 h 9641"/>
                <a:gd name="T30" fmla="*/ 1 w 8629"/>
                <a:gd name="T31" fmla="*/ 1 h 9641"/>
                <a:gd name="T32" fmla="*/ 1 w 8629"/>
                <a:gd name="T33" fmla="*/ 1 h 9641"/>
                <a:gd name="T34" fmla="*/ 1 w 8629"/>
                <a:gd name="T35" fmla="*/ 1 h 9641"/>
                <a:gd name="T36" fmla="*/ 1 w 8629"/>
                <a:gd name="T37" fmla="*/ 1 h 9641"/>
                <a:gd name="T38" fmla="*/ 1 w 8629"/>
                <a:gd name="T39" fmla="*/ 1 h 9641"/>
                <a:gd name="T40" fmla="*/ 1 w 8629"/>
                <a:gd name="T41" fmla="*/ 1 h 9641"/>
                <a:gd name="T42" fmla="*/ 0 w 8629"/>
                <a:gd name="T43" fmla="*/ 1 h 9641"/>
                <a:gd name="T44" fmla="*/ 0 w 8629"/>
                <a:gd name="T45" fmla="*/ 1 h 9641"/>
                <a:gd name="T46" fmla="*/ 0 w 8629"/>
                <a:gd name="T47" fmla="*/ 1 h 9641"/>
                <a:gd name="T48" fmla="*/ 0 w 8629"/>
                <a:gd name="T49" fmla="*/ 1 h 9641"/>
                <a:gd name="T50" fmla="*/ 0 w 8629"/>
                <a:gd name="T51" fmla="*/ 1 h 9641"/>
                <a:gd name="T52" fmla="*/ 0 w 8629"/>
                <a:gd name="T53" fmla="*/ 1 h 9641"/>
                <a:gd name="T54" fmla="*/ 0 w 8629"/>
                <a:gd name="T55" fmla="*/ 1 h 9641"/>
                <a:gd name="T56" fmla="*/ 0 w 8629"/>
                <a:gd name="T57" fmla="*/ 1 h 9641"/>
                <a:gd name="T58" fmla="*/ 0 w 8629"/>
                <a:gd name="T59" fmla="*/ 0 h 9641"/>
                <a:gd name="T60" fmla="*/ 0 w 8629"/>
                <a:gd name="T61" fmla="*/ 0 h 9641"/>
                <a:gd name="T62" fmla="*/ 0 w 8629"/>
                <a:gd name="T63" fmla="*/ 0 h 9641"/>
                <a:gd name="T64" fmla="*/ 0 w 8629"/>
                <a:gd name="T65" fmla="*/ 0 h 9641"/>
                <a:gd name="T66" fmla="*/ 0 w 8629"/>
                <a:gd name="T67" fmla="*/ 0 h 9641"/>
                <a:gd name="T68" fmla="*/ 0 w 8629"/>
                <a:gd name="T69" fmla="*/ 0 h 9641"/>
                <a:gd name="T70" fmla="*/ 0 w 8629"/>
                <a:gd name="T71" fmla="*/ 0 h 9641"/>
                <a:gd name="T72" fmla="*/ 0 w 8629"/>
                <a:gd name="T73" fmla="*/ 0 h 9641"/>
                <a:gd name="T74" fmla="*/ 0 w 8629"/>
                <a:gd name="T75" fmla="*/ 0 h 9641"/>
                <a:gd name="T76" fmla="*/ 0 w 8629"/>
                <a:gd name="T77" fmla="*/ 0 h 9641"/>
                <a:gd name="T78" fmla="*/ 0 w 8629"/>
                <a:gd name="T79" fmla="*/ 0 h 9641"/>
                <a:gd name="T80" fmla="*/ 0 w 8629"/>
                <a:gd name="T81" fmla="*/ 0 h 9641"/>
                <a:gd name="T82" fmla="*/ 0 w 8629"/>
                <a:gd name="T83" fmla="*/ 0 h 9641"/>
                <a:gd name="T84" fmla="*/ 0 w 8629"/>
                <a:gd name="T85" fmla="*/ 0 h 964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8629"/>
                <a:gd name="T130" fmla="*/ 0 h 9641"/>
                <a:gd name="T131" fmla="*/ 8629 w 8629"/>
                <a:gd name="T132" fmla="*/ 9641 h 964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8629" h="9641">
                  <a:moveTo>
                    <a:pt x="4314" y="0"/>
                  </a:moveTo>
                  <a:lnTo>
                    <a:pt x="4536" y="7"/>
                  </a:lnTo>
                  <a:lnTo>
                    <a:pt x="4754" y="25"/>
                  </a:lnTo>
                  <a:lnTo>
                    <a:pt x="4970" y="55"/>
                  </a:lnTo>
                  <a:lnTo>
                    <a:pt x="5182" y="98"/>
                  </a:lnTo>
                  <a:lnTo>
                    <a:pt x="5390" y="153"/>
                  </a:lnTo>
                  <a:lnTo>
                    <a:pt x="5594" y="217"/>
                  </a:lnTo>
                  <a:lnTo>
                    <a:pt x="5795" y="293"/>
                  </a:lnTo>
                  <a:lnTo>
                    <a:pt x="5991" y="380"/>
                  </a:lnTo>
                  <a:lnTo>
                    <a:pt x="6181" y="477"/>
                  </a:lnTo>
                  <a:lnTo>
                    <a:pt x="6368" y="583"/>
                  </a:lnTo>
                  <a:lnTo>
                    <a:pt x="6549" y="700"/>
                  </a:lnTo>
                  <a:lnTo>
                    <a:pt x="6724" y="825"/>
                  </a:lnTo>
                  <a:lnTo>
                    <a:pt x="6893" y="960"/>
                  </a:lnTo>
                  <a:lnTo>
                    <a:pt x="7056" y="1104"/>
                  </a:lnTo>
                  <a:lnTo>
                    <a:pt x="7213" y="1255"/>
                  </a:lnTo>
                  <a:lnTo>
                    <a:pt x="7363" y="1415"/>
                  </a:lnTo>
                  <a:lnTo>
                    <a:pt x="7505" y="1582"/>
                  </a:lnTo>
                  <a:lnTo>
                    <a:pt x="7641" y="1757"/>
                  </a:lnTo>
                  <a:lnTo>
                    <a:pt x="7769" y="1939"/>
                  </a:lnTo>
                  <a:lnTo>
                    <a:pt x="7890" y="2128"/>
                  </a:lnTo>
                  <a:lnTo>
                    <a:pt x="8002" y="2324"/>
                  </a:lnTo>
                  <a:lnTo>
                    <a:pt x="8106" y="2526"/>
                  </a:lnTo>
                  <a:lnTo>
                    <a:pt x="8202" y="2733"/>
                  </a:lnTo>
                  <a:lnTo>
                    <a:pt x="8289" y="2947"/>
                  </a:lnTo>
                  <a:lnTo>
                    <a:pt x="8366" y="3167"/>
                  </a:lnTo>
                  <a:lnTo>
                    <a:pt x="8433" y="3389"/>
                  </a:lnTo>
                  <a:lnTo>
                    <a:pt x="8492" y="3618"/>
                  </a:lnTo>
                  <a:lnTo>
                    <a:pt x="8541" y="3851"/>
                  </a:lnTo>
                  <a:lnTo>
                    <a:pt x="8578" y="4088"/>
                  </a:lnTo>
                  <a:lnTo>
                    <a:pt x="8606" y="4329"/>
                  </a:lnTo>
                  <a:lnTo>
                    <a:pt x="8623" y="4573"/>
                  </a:lnTo>
                  <a:lnTo>
                    <a:pt x="8629" y="4820"/>
                  </a:lnTo>
                  <a:lnTo>
                    <a:pt x="8623" y="5068"/>
                  </a:lnTo>
                  <a:lnTo>
                    <a:pt x="8606" y="5312"/>
                  </a:lnTo>
                  <a:lnTo>
                    <a:pt x="8578" y="5553"/>
                  </a:lnTo>
                  <a:lnTo>
                    <a:pt x="8541" y="5790"/>
                  </a:lnTo>
                  <a:lnTo>
                    <a:pt x="8492" y="6023"/>
                  </a:lnTo>
                  <a:lnTo>
                    <a:pt x="8433" y="6252"/>
                  </a:lnTo>
                  <a:lnTo>
                    <a:pt x="8366" y="6475"/>
                  </a:lnTo>
                  <a:lnTo>
                    <a:pt x="8289" y="6694"/>
                  </a:lnTo>
                  <a:lnTo>
                    <a:pt x="8202" y="6908"/>
                  </a:lnTo>
                  <a:lnTo>
                    <a:pt x="8106" y="7115"/>
                  </a:lnTo>
                  <a:lnTo>
                    <a:pt x="8002" y="7317"/>
                  </a:lnTo>
                  <a:lnTo>
                    <a:pt x="7890" y="7513"/>
                  </a:lnTo>
                  <a:lnTo>
                    <a:pt x="7769" y="7702"/>
                  </a:lnTo>
                  <a:lnTo>
                    <a:pt x="7641" y="7884"/>
                  </a:lnTo>
                  <a:lnTo>
                    <a:pt x="7505" y="8059"/>
                  </a:lnTo>
                  <a:lnTo>
                    <a:pt x="7363" y="8226"/>
                  </a:lnTo>
                  <a:lnTo>
                    <a:pt x="7213" y="8386"/>
                  </a:lnTo>
                  <a:lnTo>
                    <a:pt x="7056" y="8537"/>
                  </a:lnTo>
                  <a:lnTo>
                    <a:pt x="6893" y="8681"/>
                  </a:lnTo>
                  <a:lnTo>
                    <a:pt x="6724" y="8816"/>
                  </a:lnTo>
                  <a:lnTo>
                    <a:pt x="6549" y="8941"/>
                  </a:lnTo>
                  <a:lnTo>
                    <a:pt x="6368" y="9058"/>
                  </a:lnTo>
                  <a:lnTo>
                    <a:pt x="6181" y="9164"/>
                  </a:lnTo>
                  <a:lnTo>
                    <a:pt x="5991" y="9261"/>
                  </a:lnTo>
                  <a:lnTo>
                    <a:pt x="5795" y="9348"/>
                  </a:lnTo>
                  <a:lnTo>
                    <a:pt x="5594" y="9424"/>
                  </a:lnTo>
                  <a:lnTo>
                    <a:pt x="5390" y="9488"/>
                  </a:lnTo>
                  <a:lnTo>
                    <a:pt x="5182" y="9543"/>
                  </a:lnTo>
                  <a:lnTo>
                    <a:pt x="4970" y="9586"/>
                  </a:lnTo>
                  <a:lnTo>
                    <a:pt x="4754" y="9616"/>
                  </a:lnTo>
                  <a:lnTo>
                    <a:pt x="4536" y="9634"/>
                  </a:lnTo>
                  <a:lnTo>
                    <a:pt x="4314" y="9641"/>
                  </a:lnTo>
                  <a:lnTo>
                    <a:pt x="4093" y="9634"/>
                  </a:lnTo>
                  <a:lnTo>
                    <a:pt x="3875" y="9616"/>
                  </a:lnTo>
                  <a:lnTo>
                    <a:pt x="3659" y="9586"/>
                  </a:lnTo>
                  <a:lnTo>
                    <a:pt x="3447" y="9543"/>
                  </a:lnTo>
                  <a:lnTo>
                    <a:pt x="3238" y="9488"/>
                  </a:lnTo>
                  <a:lnTo>
                    <a:pt x="3034" y="9424"/>
                  </a:lnTo>
                  <a:lnTo>
                    <a:pt x="2833" y="9348"/>
                  </a:lnTo>
                  <a:lnTo>
                    <a:pt x="2638" y="9261"/>
                  </a:lnTo>
                  <a:lnTo>
                    <a:pt x="2447" y="9164"/>
                  </a:lnTo>
                  <a:lnTo>
                    <a:pt x="2260" y="9058"/>
                  </a:lnTo>
                  <a:lnTo>
                    <a:pt x="2080" y="8941"/>
                  </a:lnTo>
                  <a:lnTo>
                    <a:pt x="1905" y="8816"/>
                  </a:lnTo>
                  <a:lnTo>
                    <a:pt x="1736" y="8681"/>
                  </a:lnTo>
                  <a:lnTo>
                    <a:pt x="1573" y="8537"/>
                  </a:lnTo>
                  <a:lnTo>
                    <a:pt x="1416" y="8386"/>
                  </a:lnTo>
                  <a:lnTo>
                    <a:pt x="1266" y="8226"/>
                  </a:lnTo>
                  <a:lnTo>
                    <a:pt x="1124" y="8059"/>
                  </a:lnTo>
                  <a:lnTo>
                    <a:pt x="987" y="7884"/>
                  </a:lnTo>
                  <a:lnTo>
                    <a:pt x="860" y="7702"/>
                  </a:lnTo>
                  <a:lnTo>
                    <a:pt x="739" y="7513"/>
                  </a:lnTo>
                  <a:lnTo>
                    <a:pt x="627" y="7317"/>
                  </a:lnTo>
                  <a:lnTo>
                    <a:pt x="523" y="7115"/>
                  </a:lnTo>
                  <a:lnTo>
                    <a:pt x="426" y="6908"/>
                  </a:lnTo>
                  <a:lnTo>
                    <a:pt x="340" y="6694"/>
                  </a:lnTo>
                  <a:lnTo>
                    <a:pt x="262" y="6475"/>
                  </a:lnTo>
                  <a:lnTo>
                    <a:pt x="195" y="6252"/>
                  </a:lnTo>
                  <a:lnTo>
                    <a:pt x="137" y="6023"/>
                  </a:lnTo>
                  <a:lnTo>
                    <a:pt x="88" y="5790"/>
                  </a:lnTo>
                  <a:lnTo>
                    <a:pt x="50" y="5553"/>
                  </a:lnTo>
                  <a:lnTo>
                    <a:pt x="23" y="5312"/>
                  </a:lnTo>
                  <a:lnTo>
                    <a:pt x="6" y="5068"/>
                  </a:lnTo>
                  <a:lnTo>
                    <a:pt x="0" y="4820"/>
                  </a:lnTo>
                  <a:lnTo>
                    <a:pt x="6" y="4573"/>
                  </a:lnTo>
                  <a:lnTo>
                    <a:pt x="23" y="4329"/>
                  </a:lnTo>
                  <a:lnTo>
                    <a:pt x="50" y="4088"/>
                  </a:lnTo>
                  <a:lnTo>
                    <a:pt x="88" y="3851"/>
                  </a:lnTo>
                  <a:lnTo>
                    <a:pt x="137" y="3618"/>
                  </a:lnTo>
                  <a:lnTo>
                    <a:pt x="195" y="3389"/>
                  </a:lnTo>
                  <a:lnTo>
                    <a:pt x="262" y="3167"/>
                  </a:lnTo>
                  <a:lnTo>
                    <a:pt x="340" y="2947"/>
                  </a:lnTo>
                  <a:lnTo>
                    <a:pt x="426" y="2733"/>
                  </a:lnTo>
                  <a:lnTo>
                    <a:pt x="523" y="2526"/>
                  </a:lnTo>
                  <a:lnTo>
                    <a:pt x="627" y="2324"/>
                  </a:lnTo>
                  <a:lnTo>
                    <a:pt x="739" y="2128"/>
                  </a:lnTo>
                  <a:lnTo>
                    <a:pt x="860" y="1939"/>
                  </a:lnTo>
                  <a:lnTo>
                    <a:pt x="987" y="1757"/>
                  </a:lnTo>
                  <a:lnTo>
                    <a:pt x="1124" y="1582"/>
                  </a:lnTo>
                  <a:lnTo>
                    <a:pt x="1266" y="1415"/>
                  </a:lnTo>
                  <a:lnTo>
                    <a:pt x="1416" y="1255"/>
                  </a:lnTo>
                  <a:lnTo>
                    <a:pt x="1573" y="1104"/>
                  </a:lnTo>
                  <a:lnTo>
                    <a:pt x="1736" y="960"/>
                  </a:lnTo>
                  <a:lnTo>
                    <a:pt x="1905" y="825"/>
                  </a:lnTo>
                  <a:lnTo>
                    <a:pt x="2080" y="700"/>
                  </a:lnTo>
                  <a:lnTo>
                    <a:pt x="2260" y="583"/>
                  </a:lnTo>
                  <a:lnTo>
                    <a:pt x="2447" y="477"/>
                  </a:lnTo>
                  <a:lnTo>
                    <a:pt x="2638" y="380"/>
                  </a:lnTo>
                  <a:lnTo>
                    <a:pt x="2833" y="293"/>
                  </a:lnTo>
                  <a:lnTo>
                    <a:pt x="3034" y="217"/>
                  </a:lnTo>
                  <a:lnTo>
                    <a:pt x="3238" y="153"/>
                  </a:lnTo>
                  <a:lnTo>
                    <a:pt x="3447" y="98"/>
                  </a:lnTo>
                  <a:lnTo>
                    <a:pt x="3659" y="55"/>
                  </a:lnTo>
                  <a:lnTo>
                    <a:pt x="3875" y="25"/>
                  </a:lnTo>
                  <a:lnTo>
                    <a:pt x="4093" y="7"/>
                  </a:lnTo>
                  <a:lnTo>
                    <a:pt x="4314" y="0"/>
                  </a:lnTo>
                  <a:close/>
                </a:path>
              </a:pathLst>
            </a:custGeom>
            <a:solidFill>
              <a:srgbClr val="FFFFFF"/>
            </a:solidFill>
            <a:ln w="9525">
              <a:noFill/>
              <a:round/>
              <a:headEnd/>
              <a:tailEnd/>
            </a:ln>
          </p:spPr>
          <p:txBody>
            <a:bodyPr/>
            <a:lstStyle/>
            <a:p>
              <a:endParaRPr lang="en-US"/>
            </a:p>
          </p:txBody>
        </p:sp>
        <p:sp>
          <p:nvSpPr>
            <p:cNvPr id="53320" name="Freeform 4"/>
            <p:cNvSpPr>
              <a:spLocks/>
            </p:cNvSpPr>
            <p:nvPr/>
          </p:nvSpPr>
          <p:spPr bwMode="auto">
            <a:xfrm>
              <a:off x="2461" y="2568"/>
              <a:ext cx="727" cy="733"/>
            </a:xfrm>
            <a:custGeom>
              <a:avLst/>
              <a:gdLst>
                <a:gd name="T0" fmla="*/ 1 w 4360"/>
                <a:gd name="T1" fmla="*/ 0 h 4871"/>
                <a:gd name="T2" fmla="*/ 1 w 4360"/>
                <a:gd name="T3" fmla="*/ 0 h 4871"/>
                <a:gd name="T4" fmla="*/ 1 w 4360"/>
                <a:gd name="T5" fmla="*/ 0 h 4871"/>
                <a:gd name="T6" fmla="*/ 1 w 4360"/>
                <a:gd name="T7" fmla="*/ 0 h 4871"/>
                <a:gd name="T8" fmla="*/ 1 w 4360"/>
                <a:gd name="T9" fmla="*/ 0 h 4871"/>
                <a:gd name="T10" fmla="*/ 1 w 4360"/>
                <a:gd name="T11" fmla="*/ 0 h 4871"/>
                <a:gd name="T12" fmla="*/ 1 w 4360"/>
                <a:gd name="T13" fmla="*/ 0 h 4871"/>
                <a:gd name="T14" fmla="*/ 1 w 4360"/>
                <a:gd name="T15" fmla="*/ 0 h 4871"/>
                <a:gd name="T16" fmla="*/ 1 w 4360"/>
                <a:gd name="T17" fmla="*/ 0 h 4871"/>
                <a:gd name="T18" fmla="*/ 1 w 4360"/>
                <a:gd name="T19" fmla="*/ 0 h 4871"/>
                <a:gd name="T20" fmla="*/ 1 w 4360"/>
                <a:gd name="T21" fmla="*/ 0 h 4871"/>
                <a:gd name="T22" fmla="*/ 1 w 4360"/>
                <a:gd name="T23" fmla="*/ 0 h 4871"/>
                <a:gd name="T24" fmla="*/ 1 w 4360"/>
                <a:gd name="T25" fmla="*/ 0 h 4871"/>
                <a:gd name="T26" fmla="*/ 0 w 4360"/>
                <a:gd name="T27" fmla="*/ 0 h 4871"/>
                <a:gd name="T28" fmla="*/ 0 w 4360"/>
                <a:gd name="T29" fmla="*/ 0 h 4871"/>
                <a:gd name="T30" fmla="*/ 0 w 4360"/>
                <a:gd name="T31" fmla="*/ 0 h 4871"/>
                <a:gd name="T32" fmla="*/ 0 w 4360"/>
                <a:gd name="T33" fmla="*/ 0 h 4871"/>
                <a:gd name="T34" fmla="*/ 0 w 4360"/>
                <a:gd name="T35" fmla="*/ 0 h 4871"/>
                <a:gd name="T36" fmla="*/ 0 w 4360"/>
                <a:gd name="T37" fmla="*/ 0 h 4871"/>
                <a:gd name="T38" fmla="*/ 0 w 4360"/>
                <a:gd name="T39" fmla="*/ 0 h 4871"/>
                <a:gd name="T40" fmla="*/ 0 w 4360"/>
                <a:gd name="T41" fmla="*/ 0 h 4871"/>
                <a:gd name="T42" fmla="*/ 0 w 4360"/>
                <a:gd name="T43" fmla="*/ 0 h 4871"/>
                <a:gd name="T44" fmla="*/ 0 w 4360"/>
                <a:gd name="T45" fmla="*/ 0 h 4871"/>
                <a:gd name="T46" fmla="*/ 0 w 4360"/>
                <a:gd name="T47" fmla="*/ 0 h 4871"/>
                <a:gd name="T48" fmla="*/ 0 w 4360"/>
                <a:gd name="T49" fmla="*/ 0 h 4871"/>
                <a:gd name="T50" fmla="*/ 0 w 4360"/>
                <a:gd name="T51" fmla="*/ 0 h 4871"/>
                <a:gd name="T52" fmla="*/ 0 w 4360"/>
                <a:gd name="T53" fmla="*/ 0 h 4871"/>
                <a:gd name="T54" fmla="*/ 0 w 4360"/>
                <a:gd name="T55" fmla="*/ 0 h 4871"/>
                <a:gd name="T56" fmla="*/ 0 w 4360"/>
                <a:gd name="T57" fmla="*/ 0 h 4871"/>
                <a:gd name="T58" fmla="*/ 0 w 4360"/>
                <a:gd name="T59" fmla="*/ 0 h 4871"/>
                <a:gd name="T60" fmla="*/ 0 w 4360"/>
                <a:gd name="T61" fmla="*/ 0 h 4871"/>
                <a:gd name="T62" fmla="*/ 0 w 4360"/>
                <a:gd name="T63" fmla="*/ 0 h 4871"/>
                <a:gd name="T64" fmla="*/ 0 w 4360"/>
                <a:gd name="T65" fmla="*/ 0 h 4871"/>
                <a:gd name="T66" fmla="*/ 0 w 4360"/>
                <a:gd name="T67" fmla="*/ 0 h 4871"/>
                <a:gd name="T68" fmla="*/ 0 w 4360"/>
                <a:gd name="T69" fmla="*/ 0 h 4871"/>
                <a:gd name="T70" fmla="*/ 0 w 4360"/>
                <a:gd name="T71" fmla="*/ 0 h 4871"/>
                <a:gd name="T72" fmla="*/ 0 w 4360"/>
                <a:gd name="T73" fmla="*/ 0 h 4871"/>
                <a:gd name="T74" fmla="*/ 0 w 4360"/>
                <a:gd name="T75" fmla="*/ 0 h 4871"/>
                <a:gd name="T76" fmla="*/ 0 w 4360"/>
                <a:gd name="T77" fmla="*/ 0 h 4871"/>
                <a:gd name="T78" fmla="*/ 1 w 4360"/>
                <a:gd name="T79" fmla="*/ 0 h 4871"/>
                <a:gd name="T80" fmla="*/ 1 w 4360"/>
                <a:gd name="T81" fmla="*/ 0 h 4871"/>
                <a:gd name="T82" fmla="*/ 1 w 4360"/>
                <a:gd name="T83" fmla="*/ 0 h 4871"/>
                <a:gd name="T84" fmla="*/ 1 w 4360"/>
                <a:gd name="T85" fmla="*/ 0 h 4871"/>
                <a:gd name="T86" fmla="*/ 1 w 4360"/>
                <a:gd name="T87" fmla="*/ 0 h 4871"/>
                <a:gd name="T88" fmla="*/ 1 w 4360"/>
                <a:gd name="T89" fmla="*/ 0 h 4871"/>
                <a:gd name="T90" fmla="*/ 1 w 4360"/>
                <a:gd name="T91" fmla="*/ 0 h 4871"/>
                <a:gd name="T92" fmla="*/ 1 w 4360"/>
                <a:gd name="T93" fmla="*/ 0 h 4871"/>
                <a:gd name="T94" fmla="*/ 1 w 4360"/>
                <a:gd name="T95" fmla="*/ 0 h 4871"/>
                <a:gd name="T96" fmla="*/ 1 w 4360"/>
                <a:gd name="T97" fmla="*/ 0 h 4871"/>
                <a:gd name="T98" fmla="*/ 1 w 4360"/>
                <a:gd name="T99" fmla="*/ 0 h 4871"/>
                <a:gd name="T100" fmla="*/ 1 w 4360"/>
                <a:gd name="T101" fmla="*/ 0 h 4871"/>
                <a:gd name="T102" fmla="*/ 1 w 4360"/>
                <a:gd name="T103" fmla="*/ 0 h 487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360"/>
                <a:gd name="T157" fmla="*/ 0 h 4871"/>
                <a:gd name="T158" fmla="*/ 4360 w 4360"/>
                <a:gd name="T159" fmla="*/ 4871 h 487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360" h="4871">
                  <a:moveTo>
                    <a:pt x="4360" y="4871"/>
                  </a:moveTo>
                  <a:lnTo>
                    <a:pt x="4360" y="4871"/>
                  </a:lnTo>
                  <a:lnTo>
                    <a:pt x="4359" y="4809"/>
                  </a:lnTo>
                  <a:lnTo>
                    <a:pt x="4358" y="4747"/>
                  </a:lnTo>
                  <a:lnTo>
                    <a:pt x="4356" y="4684"/>
                  </a:lnTo>
                  <a:lnTo>
                    <a:pt x="4354" y="4621"/>
                  </a:lnTo>
                  <a:lnTo>
                    <a:pt x="4351" y="4560"/>
                  </a:lnTo>
                  <a:lnTo>
                    <a:pt x="4347" y="4498"/>
                  </a:lnTo>
                  <a:lnTo>
                    <a:pt x="4343" y="4437"/>
                  </a:lnTo>
                  <a:lnTo>
                    <a:pt x="4337" y="4374"/>
                  </a:lnTo>
                  <a:lnTo>
                    <a:pt x="4332" y="4313"/>
                  </a:lnTo>
                  <a:lnTo>
                    <a:pt x="4325" y="4252"/>
                  </a:lnTo>
                  <a:lnTo>
                    <a:pt x="4318" y="4192"/>
                  </a:lnTo>
                  <a:lnTo>
                    <a:pt x="4310" y="4131"/>
                  </a:lnTo>
                  <a:lnTo>
                    <a:pt x="4301" y="4071"/>
                  </a:lnTo>
                  <a:lnTo>
                    <a:pt x="4291" y="4011"/>
                  </a:lnTo>
                  <a:lnTo>
                    <a:pt x="4281" y="3951"/>
                  </a:lnTo>
                  <a:lnTo>
                    <a:pt x="4271" y="3892"/>
                  </a:lnTo>
                  <a:lnTo>
                    <a:pt x="4260" y="3833"/>
                  </a:lnTo>
                  <a:lnTo>
                    <a:pt x="4248" y="3774"/>
                  </a:lnTo>
                  <a:lnTo>
                    <a:pt x="4236" y="3715"/>
                  </a:lnTo>
                  <a:lnTo>
                    <a:pt x="4223" y="3656"/>
                  </a:lnTo>
                  <a:lnTo>
                    <a:pt x="4208" y="3599"/>
                  </a:lnTo>
                  <a:lnTo>
                    <a:pt x="4194" y="3541"/>
                  </a:lnTo>
                  <a:lnTo>
                    <a:pt x="4179" y="3483"/>
                  </a:lnTo>
                  <a:lnTo>
                    <a:pt x="4163" y="3426"/>
                  </a:lnTo>
                  <a:lnTo>
                    <a:pt x="4147" y="3369"/>
                  </a:lnTo>
                  <a:lnTo>
                    <a:pt x="4131" y="3311"/>
                  </a:lnTo>
                  <a:lnTo>
                    <a:pt x="4112" y="3256"/>
                  </a:lnTo>
                  <a:lnTo>
                    <a:pt x="4095" y="3199"/>
                  </a:lnTo>
                  <a:lnTo>
                    <a:pt x="4076" y="3144"/>
                  </a:lnTo>
                  <a:lnTo>
                    <a:pt x="4057" y="3089"/>
                  </a:lnTo>
                  <a:lnTo>
                    <a:pt x="4036" y="3033"/>
                  </a:lnTo>
                  <a:lnTo>
                    <a:pt x="4016" y="2979"/>
                  </a:lnTo>
                  <a:lnTo>
                    <a:pt x="3995" y="2923"/>
                  </a:lnTo>
                  <a:lnTo>
                    <a:pt x="3974" y="2870"/>
                  </a:lnTo>
                  <a:lnTo>
                    <a:pt x="3951" y="2816"/>
                  </a:lnTo>
                  <a:lnTo>
                    <a:pt x="3929" y="2763"/>
                  </a:lnTo>
                  <a:lnTo>
                    <a:pt x="3906" y="2710"/>
                  </a:lnTo>
                  <a:lnTo>
                    <a:pt x="3882" y="2657"/>
                  </a:lnTo>
                  <a:lnTo>
                    <a:pt x="3857" y="2605"/>
                  </a:lnTo>
                  <a:lnTo>
                    <a:pt x="3832" y="2553"/>
                  </a:lnTo>
                  <a:lnTo>
                    <a:pt x="3807" y="2502"/>
                  </a:lnTo>
                  <a:lnTo>
                    <a:pt x="3780" y="2450"/>
                  </a:lnTo>
                  <a:lnTo>
                    <a:pt x="3754" y="2399"/>
                  </a:lnTo>
                  <a:lnTo>
                    <a:pt x="3727" y="2349"/>
                  </a:lnTo>
                  <a:lnTo>
                    <a:pt x="3699" y="2299"/>
                  </a:lnTo>
                  <a:lnTo>
                    <a:pt x="3671" y="2249"/>
                  </a:lnTo>
                  <a:lnTo>
                    <a:pt x="3643" y="2200"/>
                  </a:lnTo>
                  <a:lnTo>
                    <a:pt x="3613" y="2151"/>
                  </a:lnTo>
                  <a:lnTo>
                    <a:pt x="3584" y="2102"/>
                  </a:lnTo>
                  <a:lnTo>
                    <a:pt x="3554" y="2055"/>
                  </a:lnTo>
                  <a:lnTo>
                    <a:pt x="3523" y="2007"/>
                  </a:lnTo>
                  <a:lnTo>
                    <a:pt x="3492" y="1960"/>
                  </a:lnTo>
                  <a:lnTo>
                    <a:pt x="3461" y="1914"/>
                  </a:lnTo>
                  <a:lnTo>
                    <a:pt x="3428" y="1867"/>
                  </a:lnTo>
                  <a:lnTo>
                    <a:pt x="3396" y="1821"/>
                  </a:lnTo>
                  <a:lnTo>
                    <a:pt x="3362" y="1776"/>
                  </a:lnTo>
                  <a:lnTo>
                    <a:pt x="3329" y="1731"/>
                  </a:lnTo>
                  <a:lnTo>
                    <a:pt x="3295" y="1686"/>
                  </a:lnTo>
                  <a:lnTo>
                    <a:pt x="3260" y="1642"/>
                  </a:lnTo>
                  <a:lnTo>
                    <a:pt x="3225" y="1599"/>
                  </a:lnTo>
                  <a:lnTo>
                    <a:pt x="3189" y="1556"/>
                  </a:lnTo>
                  <a:lnTo>
                    <a:pt x="3154" y="1513"/>
                  </a:lnTo>
                  <a:lnTo>
                    <a:pt x="3117" y="1471"/>
                  </a:lnTo>
                  <a:lnTo>
                    <a:pt x="3081" y="1430"/>
                  </a:lnTo>
                  <a:lnTo>
                    <a:pt x="3044" y="1389"/>
                  </a:lnTo>
                  <a:lnTo>
                    <a:pt x="3006" y="1348"/>
                  </a:lnTo>
                  <a:lnTo>
                    <a:pt x="2968" y="1307"/>
                  </a:lnTo>
                  <a:lnTo>
                    <a:pt x="2929" y="1268"/>
                  </a:lnTo>
                  <a:lnTo>
                    <a:pt x="2890" y="1229"/>
                  </a:lnTo>
                  <a:lnTo>
                    <a:pt x="2851" y="1191"/>
                  </a:lnTo>
                  <a:lnTo>
                    <a:pt x="2811" y="1152"/>
                  </a:lnTo>
                  <a:lnTo>
                    <a:pt x="2771" y="1115"/>
                  </a:lnTo>
                  <a:lnTo>
                    <a:pt x="2730" y="1078"/>
                  </a:lnTo>
                  <a:lnTo>
                    <a:pt x="2689" y="1042"/>
                  </a:lnTo>
                  <a:lnTo>
                    <a:pt x="2648" y="1005"/>
                  </a:lnTo>
                  <a:lnTo>
                    <a:pt x="2606" y="970"/>
                  </a:lnTo>
                  <a:lnTo>
                    <a:pt x="2564" y="935"/>
                  </a:lnTo>
                  <a:lnTo>
                    <a:pt x="2521" y="901"/>
                  </a:lnTo>
                  <a:lnTo>
                    <a:pt x="2479" y="867"/>
                  </a:lnTo>
                  <a:lnTo>
                    <a:pt x="2435" y="834"/>
                  </a:lnTo>
                  <a:lnTo>
                    <a:pt x="2392" y="802"/>
                  </a:lnTo>
                  <a:lnTo>
                    <a:pt x="2347" y="769"/>
                  </a:lnTo>
                  <a:lnTo>
                    <a:pt x="2303" y="737"/>
                  </a:lnTo>
                  <a:lnTo>
                    <a:pt x="2258" y="707"/>
                  </a:lnTo>
                  <a:lnTo>
                    <a:pt x="2213" y="676"/>
                  </a:lnTo>
                  <a:lnTo>
                    <a:pt x="2167" y="647"/>
                  </a:lnTo>
                  <a:lnTo>
                    <a:pt x="2121" y="619"/>
                  </a:lnTo>
                  <a:lnTo>
                    <a:pt x="2076" y="589"/>
                  </a:lnTo>
                  <a:lnTo>
                    <a:pt x="2029" y="562"/>
                  </a:lnTo>
                  <a:lnTo>
                    <a:pt x="1982" y="535"/>
                  </a:lnTo>
                  <a:lnTo>
                    <a:pt x="1935" y="508"/>
                  </a:lnTo>
                  <a:lnTo>
                    <a:pt x="1888" y="482"/>
                  </a:lnTo>
                  <a:lnTo>
                    <a:pt x="1840" y="457"/>
                  </a:lnTo>
                  <a:lnTo>
                    <a:pt x="1791" y="432"/>
                  </a:lnTo>
                  <a:lnTo>
                    <a:pt x="1743" y="407"/>
                  </a:lnTo>
                  <a:lnTo>
                    <a:pt x="1694" y="385"/>
                  </a:lnTo>
                  <a:lnTo>
                    <a:pt x="1646" y="361"/>
                  </a:lnTo>
                  <a:lnTo>
                    <a:pt x="1596" y="339"/>
                  </a:lnTo>
                  <a:lnTo>
                    <a:pt x="1547" y="318"/>
                  </a:lnTo>
                  <a:lnTo>
                    <a:pt x="1497" y="296"/>
                  </a:lnTo>
                  <a:lnTo>
                    <a:pt x="1446" y="276"/>
                  </a:lnTo>
                  <a:lnTo>
                    <a:pt x="1396" y="257"/>
                  </a:lnTo>
                  <a:lnTo>
                    <a:pt x="1345" y="237"/>
                  </a:lnTo>
                  <a:lnTo>
                    <a:pt x="1295" y="219"/>
                  </a:lnTo>
                  <a:lnTo>
                    <a:pt x="1243" y="202"/>
                  </a:lnTo>
                  <a:lnTo>
                    <a:pt x="1191" y="185"/>
                  </a:lnTo>
                  <a:lnTo>
                    <a:pt x="1140" y="170"/>
                  </a:lnTo>
                  <a:lnTo>
                    <a:pt x="1088" y="154"/>
                  </a:lnTo>
                  <a:lnTo>
                    <a:pt x="1035" y="139"/>
                  </a:lnTo>
                  <a:lnTo>
                    <a:pt x="983" y="126"/>
                  </a:lnTo>
                  <a:lnTo>
                    <a:pt x="930" y="112"/>
                  </a:lnTo>
                  <a:lnTo>
                    <a:pt x="877" y="100"/>
                  </a:lnTo>
                  <a:lnTo>
                    <a:pt x="824" y="87"/>
                  </a:lnTo>
                  <a:lnTo>
                    <a:pt x="770" y="77"/>
                  </a:lnTo>
                  <a:lnTo>
                    <a:pt x="717" y="66"/>
                  </a:lnTo>
                  <a:lnTo>
                    <a:pt x="663" y="57"/>
                  </a:lnTo>
                  <a:lnTo>
                    <a:pt x="608" y="47"/>
                  </a:lnTo>
                  <a:lnTo>
                    <a:pt x="555" y="40"/>
                  </a:lnTo>
                  <a:lnTo>
                    <a:pt x="500" y="32"/>
                  </a:lnTo>
                  <a:lnTo>
                    <a:pt x="444" y="25"/>
                  </a:lnTo>
                  <a:lnTo>
                    <a:pt x="390" y="19"/>
                  </a:lnTo>
                  <a:lnTo>
                    <a:pt x="335" y="15"/>
                  </a:lnTo>
                  <a:lnTo>
                    <a:pt x="279" y="10"/>
                  </a:lnTo>
                  <a:lnTo>
                    <a:pt x="224" y="7"/>
                  </a:lnTo>
                  <a:lnTo>
                    <a:pt x="168" y="3"/>
                  </a:lnTo>
                  <a:lnTo>
                    <a:pt x="112" y="2"/>
                  </a:lnTo>
                  <a:lnTo>
                    <a:pt x="57" y="0"/>
                  </a:lnTo>
                  <a:lnTo>
                    <a:pt x="0" y="0"/>
                  </a:lnTo>
                  <a:lnTo>
                    <a:pt x="0" y="102"/>
                  </a:lnTo>
                  <a:lnTo>
                    <a:pt x="56" y="103"/>
                  </a:lnTo>
                  <a:lnTo>
                    <a:pt x="110" y="103"/>
                  </a:lnTo>
                  <a:lnTo>
                    <a:pt x="165" y="105"/>
                  </a:lnTo>
                  <a:lnTo>
                    <a:pt x="220" y="109"/>
                  </a:lnTo>
                  <a:lnTo>
                    <a:pt x="274" y="112"/>
                  </a:lnTo>
                  <a:lnTo>
                    <a:pt x="328" y="116"/>
                  </a:lnTo>
                  <a:lnTo>
                    <a:pt x="382" y="121"/>
                  </a:lnTo>
                  <a:lnTo>
                    <a:pt x="436" y="127"/>
                  </a:lnTo>
                  <a:lnTo>
                    <a:pt x="489" y="133"/>
                  </a:lnTo>
                  <a:lnTo>
                    <a:pt x="543" y="140"/>
                  </a:lnTo>
                  <a:lnTo>
                    <a:pt x="596" y="148"/>
                  </a:lnTo>
                  <a:lnTo>
                    <a:pt x="649" y="157"/>
                  </a:lnTo>
                  <a:lnTo>
                    <a:pt x="701" y="166"/>
                  </a:lnTo>
                  <a:lnTo>
                    <a:pt x="754" y="176"/>
                  </a:lnTo>
                  <a:lnTo>
                    <a:pt x="807" y="188"/>
                  </a:lnTo>
                  <a:lnTo>
                    <a:pt x="859" y="199"/>
                  </a:lnTo>
                  <a:lnTo>
                    <a:pt x="911" y="211"/>
                  </a:lnTo>
                  <a:lnTo>
                    <a:pt x="963" y="224"/>
                  </a:lnTo>
                  <a:lnTo>
                    <a:pt x="1014" y="239"/>
                  </a:lnTo>
                  <a:lnTo>
                    <a:pt x="1065" y="252"/>
                  </a:lnTo>
                  <a:lnTo>
                    <a:pt x="1115" y="268"/>
                  </a:lnTo>
                  <a:lnTo>
                    <a:pt x="1167" y="284"/>
                  </a:lnTo>
                  <a:lnTo>
                    <a:pt x="1217" y="300"/>
                  </a:lnTo>
                  <a:lnTo>
                    <a:pt x="1267" y="317"/>
                  </a:lnTo>
                  <a:lnTo>
                    <a:pt x="1317" y="335"/>
                  </a:lnTo>
                  <a:lnTo>
                    <a:pt x="1366" y="353"/>
                  </a:lnTo>
                  <a:lnTo>
                    <a:pt x="1416" y="372"/>
                  </a:lnTo>
                  <a:lnTo>
                    <a:pt x="1466" y="392"/>
                  </a:lnTo>
                  <a:lnTo>
                    <a:pt x="1514" y="413"/>
                  </a:lnTo>
                  <a:lnTo>
                    <a:pt x="1563" y="434"/>
                  </a:lnTo>
                  <a:lnTo>
                    <a:pt x="1611" y="456"/>
                  </a:lnTo>
                  <a:lnTo>
                    <a:pt x="1659" y="477"/>
                  </a:lnTo>
                  <a:lnTo>
                    <a:pt x="1706" y="501"/>
                  </a:lnTo>
                  <a:lnTo>
                    <a:pt x="1754" y="525"/>
                  </a:lnTo>
                  <a:lnTo>
                    <a:pt x="1802" y="549"/>
                  </a:lnTo>
                  <a:lnTo>
                    <a:pt x="1848" y="573"/>
                  </a:lnTo>
                  <a:lnTo>
                    <a:pt x="1895" y="599"/>
                  </a:lnTo>
                  <a:lnTo>
                    <a:pt x="1940" y="625"/>
                  </a:lnTo>
                  <a:lnTo>
                    <a:pt x="1987" y="651"/>
                  </a:lnTo>
                  <a:lnTo>
                    <a:pt x="2032" y="679"/>
                  </a:lnTo>
                  <a:lnTo>
                    <a:pt x="2077" y="707"/>
                  </a:lnTo>
                  <a:lnTo>
                    <a:pt x="2122" y="735"/>
                  </a:lnTo>
                  <a:lnTo>
                    <a:pt x="2167" y="765"/>
                  </a:lnTo>
                  <a:lnTo>
                    <a:pt x="2211" y="794"/>
                  </a:lnTo>
                  <a:lnTo>
                    <a:pt x="2255" y="824"/>
                  </a:lnTo>
                  <a:lnTo>
                    <a:pt x="2299" y="855"/>
                  </a:lnTo>
                  <a:lnTo>
                    <a:pt x="2341" y="887"/>
                  </a:lnTo>
                  <a:lnTo>
                    <a:pt x="2384" y="918"/>
                  </a:lnTo>
                  <a:lnTo>
                    <a:pt x="2426" y="951"/>
                  </a:lnTo>
                  <a:lnTo>
                    <a:pt x="2469" y="984"/>
                  </a:lnTo>
                  <a:lnTo>
                    <a:pt x="2510" y="1018"/>
                  </a:lnTo>
                  <a:lnTo>
                    <a:pt x="2552" y="1052"/>
                  </a:lnTo>
                  <a:lnTo>
                    <a:pt x="2592" y="1087"/>
                  </a:lnTo>
                  <a:lnTo>
                    <a:pt x="2633" y="1122"/>
                  </a:lnTo>
                  <a:lnTo>
                    <a:pt x="2673" y="1157"/>
                  </a:lnTo>
                  <a:lnTo>
                    <a:pt x="2713" y="1193"/>
                  </a:lnTo>
                  <a:lnTo>
                    <a:pt x="2752" y="1230"/>
                  </a:lnTo>
                  <a:lnTo>
                    <a:pt x="2791" y="1268"/>
                  </a:lnTo>
                  <a:lnTo>
                    <a:pt x="2830" y="1305"/>
                  </a:lnTo>
                  <a:lnTo>
                    <a:pt x="2867" y="1344"/>
                  </a:lnTo>
                  <a:lnTo>
                    <a:pt x="2906" y="1382"/>
                  </a:lnTo>
                  <a:lnTo>
                    <a:pt x="2943" y="1422"/>
                  </a:lnTo>
                  <a:lnTo>
                    <a:pt x="2980" y="1461"/>
                  </a:lnTo>
                  <a:lnTo>
                    <a:pt x="3016" y="1502"/>
                  </a:lnTo>
                  <a:lnTo>
                    <a:pt x="3053" y="1543"/>
                  </a:lnTo>
                  <a:lnTo>
                    <a:pt x="3088" y="1583"/>
                  </a:lnTo>
                  <a:lnTo>
                    <a:pt x="3123" y="1625"/>
                  </a:lnTo>
                  <a:lnTo>
                    <a:pt x="3158" y="1667"/>
                  </a:lnTo>
                  <a:lnTo>
                    <a:pt x="3192" y="1710"/>
                  </a:lnTo>
                  <a:lnTo>
                    <a:pt x="3226" y="1753"/>
                  </a:lnTo>
                  <a:lnTo>
                    <a:pt x="3259" y="1797"/>
                  </a:lnTo>
                  <a:lnTo>
                    <a:pt x="3292" y="1841"/>
                  </a:lnTo>
                  <a:lnTo>
                    <a:pt x="3325" y="1885"/>
                  </a:lnTo>
                  <a:lnTo>
                    <a:pt x="3356" y="1931"/>
                  </a:lnTo>
                  <a:lnTo>
                    <a:pt x="3388" y="1975"/>
                  </a:lnTo>
                  <a:lnTo>
                    <a:pt x="3419" y="2021"/>
                  </a:lnTo>
                  <a:lnTo>
                    <a:pt x="3449" y="2067"/>
                  </a:lnTo>
                  <a:lnTo>
                    <a:pt x="3480" y="2114"/>
                  </a:lnTo>
                  <a:lnTo>
                    <a:pt x="3509" y="2161"/>
                  </a:lnTo>
                  <a:lnTo>
                    <a:pt x="3538" y="2208"/>
                  </a:lnTo>
                  <a:lnTo>
                    <a:pt x="3567" y="2256"/>
                  </a:lnTo>
                  <a:lnTo>
                    <a:pt x="3595" y="2304"/>
                  </a:lnTo>
                  <a:lnTo>
                    <a:pt x="3622" y="2352"/>
                  </a:lnTo>
                  <a:lnTo>
                    <a:pt x="3650" y="2402"/>
                  </a:lnTo>
                  <a:lnTo>
                    <a:pt x="3676" y="2451"/>
                  </a:lnTo>
                  <a:lnTo>
                    <a:pt x="3702" y="2501"/>
                  </a:lnTo>
                  <a:lnTo>
                    <a:pt x="3728" y="2551"/>
                  </a:lnTo>
                  <a:lnTo>
                    <a:pt x="3752" y="2601"/>
                  </a:lnTo>
                  <a:lnTo>
                    <a:pt x="3776" y="2652"/>
                  </a:lnTo>
                  <a:lnTo>
                    <a:pt x="3801" y="2703"/>
                  </a:lnTo>
                  <a:lnTo>
                    <a:pt x="3824" y="2755"/>
                  </a:lnTo>
                  <a:lnTo>
                    <a:pt x="3847" y="2807"/>
                  </a:lnTo>
                  <a:lnTo>
                    <a:pt x="3869" y="2859"/>
                  </a:lnTo>
                  <a:lnTo>
                    <a:pt x="3891" y="2912"/>
                  </a:lnTo>
                  <a:lnTo>
                    <a:pt x="3912" y="2964"/>
                  </a:lnTo>
                  <a:lnTo>
                    <a:pt x="3932" y="3018"/>
                  </a:lnTo>
                  <a:lnTo>
                    <a:pt x="3952" y="3072"/>
                  </a:lnTo>
                  <a:lnTo>
                    <a:pt x="3972" y="3126"/>
                  </a:lnTo>
                  <a:lnTo>
                    <a:pt x="3991" y="3180"/>
                  </a:lnTo>
                  <a:lnTo>
                    <a:pt x="4009" y="3234"/>
                  </a:lnTo>
                  <a:lnTo>
                    <a:pt x="4027" y="3290"/>
                  </a:lnTo>
                  <a:lnTo>
                    <a:pt x="4043" y="3344"/>
                  </a:lnTo>
                  <a:lnTo>
                    <a:pt x="4061" y="3400"/>
                  </a:lnTo>
                  <a:lnTo>
                    <a:pt x="4076" y="3456"/>
                  </a:lnTo>
                  <a:lnTo>
                    <a:pt x="4092" y="3512"/>
                  </a:lnTo>
                  <a:lnTo>
                    <a:pt x="4106" y="3568"/>
                  </a:lnTo>
                  <a:lnTo>
                    <a:pt x="4120" y="3625"/>
                  </a:lnTo>
                  <a:lnTo>
                    <a:pt x="4135" y="3682"/>
                  </a:lnTo>
                  <a:lnTo>
                    <a:pt x="4147" y="3739"/>
                  </a:lnTo>
                  <a:lnTo>
                    <a:pt x="4159" y="3797"/>
                  </a:lnTo>
                  <a:lnTo>
                    <a:pt x="4171" y="3854"/>
                  </a:lnTo>
                  <a:lnTo>
                    <a:pt x="4182" y="3912"/>
                  </a:lnTo>
                  <a:lnTo>
                    <a:pt x="4192" y="3971"/>
                  </a:lnTo>
                  <a:lnTo>
                    <a:pt x="4201" y="4030"/>
                  </a:lnTo>
                  <a:lnTo>
                    <a:pt x="4212" y="4088"/>
                  </a:lnTo>
                  <a:lnTo>
                    <a:pt x="4220" y="4147"/>
                  </a:lnTo>
                  <a:lnTo>
                    <a:pt x="4228" y="4206"/>
                  </a:lnTo>
                  <a:lnTo>
                    <a:pt x="4235" y="4266"/>
                  </a:lnTo>
                  <a:lnTo>
                    <a:pt x="4241" y="4325"/>
                  </a:lnTo>
                  <a:lnTo>
                    <a:pt x="4247" y="4385"/>
                  </a:lnTo>
                  <a:lnTo>
                    <a:pt x="4252" y="4445"/>
                  </a:lnTo>
                  <a:lnTo>
                    <a:pt x="4256" y="4506"/>
                  </a:lnTo>
                  <a:lnTo>
                    <a:pt x="4260" y="4566"/>
                  </a:lnTo>
                  <a:lnTo>
                    <a:pt x="4263" y="4627"/>
                  </a:lnTo>
                  <a:lnTo>
                    <a:pt x="4266" y="4688"/>
                  </a:lnTo>
                  <a:lnTo>
                    <a:pt x="4267" y="4749"/>
                  </a:lnTo>
                  <a:lnTo>
                    <a:pt x="4268" y="4810"/>
                  </a:lnTo>
                  <a:lnTo>
                    <a:pt x="4269" y="4871"/>
                  </a:lnTo>
                  <a:lnTo>
                    <a:pt x="4360" y="4871"/>
                  </a:lnTo>
                  <a:close/>
                </a:path>
              </a:pathLst>
            </a:custGeom>
            <a:solidFill>
              <a:srgbClr val="008FE0"/>
            </a:solidFill>
            <a:ln w="9525">
              <a:noFill/>
              <a:round/>
              <a:headEnd/>
              <a:tailEnd/>
            </a:ln>
          </p:spPr>
          <p:txBody>
            <a:bodyPr/>
            <a:lstStyle/>
            <a:p>
              <a:endParaRPr lang="en-US"/>
            </a:p>
          </p:txBody>
        </p:sp>
        <p:sp>
          <p:nvSpPr>
            <p:cNvPr id="53321" name="Freeform 5"/>
            <p:cNvSpPr>
              <a:spLocks/>
            </p:cNvSpPr>
            <p:nvPr/>
          </p:nvSpPr>
          <p:spPr bwMode="auto">
            <a:xfrm>
              <a:off x="2461" y="3301"/>
              <a:ext cx="727" cy="733"/>
            </a:xfrm>
            <a:custGeom>
              <a:avLst/>
              <a:gdLst>
                <a:gd name="T0" fmla="*/ 0 w 4360"/>
                <a:gd name="T1" fmla="*/ 0 h 4872"/>
                <a:gd name="T2" fmla="*/ 0 w 4360"/>
                <a:gd name="T3" fmla="*/ 0 h 4872"/>
                <a:gd name="T4" fmla="*/ 0 w 4360"/>
                <a:gd name="T5" fmla="*/ 0 h 4872"/>
                <a:gd name="T6" fmla="*/ 0 w 4360"/>
                <a:gd name="T7" fmla="*/ 0 h 4872"/>
                <a:gd name="T8" fmla="*/ 0 w 4360"/>
                <a:gd name="T9" fmla="*/ 0 h 4872"/>
                <a:gd name="T10" fmla="*/ 0 w 4360"/>
                <a:gd name="T11" fmla="*/ 0 h 4872"/>
                <a:gd name="T12" fmla="*/ 0 w 4360"/>
                <a:gd name="T13" fmla="*/ 0 h 4872"/>
                <a:gd name="T14" fmla="*/ 0 w 4360"/>
                <a:gd name="T15" fmla="*/ 0 h 4872"/>
                <a:gd name="T16" fmla="*/ 0 w 4360"/>
                <a:gd name="T17" fmla="*/ 0 h 4872"/>
                <a:gd name="T18" fmla="*/ 0 w 4360"/>
                <a:gd name="T19" fmla="*/ 0 h 4872"/>
                <a:gd name="T20" fmla="*/ 0 w 4360"/>
                <a:gd name="T21" fmla="*/ 0 h 4872"/>
                <a:gd name="T22" fmla="*/ 0 w 4360"/>
                <a:gd name="T23" fmla="*/ 0 h 4872"/>
                <a:gd name="T24" fmla="*/ 0 w 4360"/>
                <a:gd name="T25" fmla="*/ 0 h 4872"/>
                <a:gd name="T26" fmla="*/ 1 w 4360"/>
                <a:gd name="T27" fmla="*/ 0 h 4872"/>
                <a:gd name="T28" fmla="*/ 1 w 4360"/>
                <a:gd name="T29" fmla="*/ 0 h 4872"/>
                <a:gd name="T30" fmla="*/ 1 w 4360"/>
                <a:gd name="T31" fmla="*/ 0 h 4872"/>
                <a:gd name="T32" fmla="*/ 1 w 4360"/>
                <a:gd name="T33" fmla="*/ 0 h 4872"/>
                <a:gd name="T34" fmla="*/ 1 w 4360"/>
                <a:gd name="T35" fmla="*/ 0 h 4872"/>
                <a:gd name="T36" fmla="*/ 1 w 4360"/>
                <a:gd name="T37" fmla="*/ 0 h 4872"/>
                <a:gd name="T38" fmla="*/ 1 w 4360"/>
                <a:gd name="T39" fmla="*/ 0 h 4872"/>
                <a:gd name="T40" fmla="*/ 1 w 4360"/>
                <a:gd name="T41" fmla="*/ 0 h 4872"/>
                <a:gd name="T42" fmla="*/ 1 w 4360"/>
                <a:gd name="T43" fmla="*/ 0 h 4872"/>
                <a:gd name="T44" fmla="*/ 1 w 4360"/>
                <a:gd name="T45" fmla="*/ 0 h 4872"/>
                <a:gd name="T46" fmla="*/ 1 w 4360"/>
                <a:gd name="T47" fmla="*/ 0 h 4872"/>
                <a:gd name="T48" fmla="*/ 1 w 4360"/>
                <a:gd name="T49" fmla="*/ 0 h 4872"/>
                <a:gd name="T50" fmla="*/ 1 w 4360"/>
                <a:gd name="T51" fmla="*/ 0 h 4872"/>
                <a:gd name="T52" fmla="*/ 1 w 4360"/>
                <a:gd name="T53" fmla="*/ 0 h 4872"/>
                <a:gd name="T54" fmla="*/ 1 w 4360"/>
                <a:gd name="T55" fmla="*/ 0 h 4872"/>
                <a:gd name="T56" fmla="*/ 1 w 4360"/>
                <a:gd name="T57" fmla="*/ 0 h 4872"/>
                <a:gd name="T58" fmla="*/ 1 w 4360"/>
                <a:gd name="T59" fmla="*/ 0 h 4872"/>
                <a:gd name="T60" fmla="*/ 1 w 4360"/>
                <a:gd name="T61" fmla="*/ 0 h 4872"/>
                <a:gd name="T62" fmla="*/ 1 w 4360"/>
                <a:gd name="T63" fmla="*/ 0 h 4872"/>
                <a:gd name="T64" fmla="*/ 1 w 4360"/>
                <a:gd name="T65" fmla="*/ 0 h 4872"/>
                <a:gd name="T66" fmla="*/ 1 w 4360"/>
                <a:gd name="T67" fmla="*/ 0 h 4872"/>
                <a:gd name="T68" fmla="*/ 1 w 4360"/>
                <a:gd name="T69" fmla="*/ 0 h 4872"/>
                <a:gd name="T70" fmla="*/ 1 w 4360"/>
                <a:gd name="T71" fmla="*/ 0 h 4872"/>
                <a:gd name="T72" fmla="*/ 1 w 4360"/>
                <a:gd name="T73" fmla="*/ 0 h 4872"/>
                <a:gd name="T74" fmla="*/ 1 w 4360"/>
                <a:gd name="T75" fmla="*/ 0 h 4872"/>
                <a:gd name="T76" fmla="*/ 0 w 4360"/>
                <a:gd name="T77" fmla="*/ 0 h 4872"/>
                <a:gd name="T78" fmla="*/ 0 w 4360"/>
                <a:gd name="T79" fmla="*/ 0 h 4872"/>
                <a:gd name="T80" fmla="*/ 0 w 4360"/>
                <a:gd name="T81" fmla="*/ 0 h 4872"/>
                <a:gd name="T82" fmla="*/ 0 w 4360"/>
                <a:gd name="T83" fmla="*/ 0 h 4872"/>
                <a:gd name="T84" fmla="*/ 0 w 4360"/>
                <a:gd name="T85" fmla="*/ 0 h 4872"/>
                <a:gd name="T86" fmla="*/ 0 w 4360"/>
                <a:gd name="T87" fmla="*/ 0 h 4872"/>
                <a:gd name="T88" fmla="*/ 0 w 4360"/>
                <a:gd name="T89" fmla="*/ 0 h 4872"/>
                <a:gd name="T90" fmla="*/ 0 w 4360"/>
                <a:gd name="T91" fmla="*/ 0 h 4872"/>
                <a:gd name="T92" fmla="*/ 0 w 4360"/>
                <a:gd name="T93" fmla="*/ 0 h 4872"/>
                <a:gd name="T94" fmla="*/ 0 w 4360"/>
                <a:gd name="T95" fmla="*/ 0 h 4872"/>
                <a:gd name="T96" fmla="*/ 0 w 4360"/>
                <a:gd name="T97" fmla="*/ 0 h 4872"/>
                <a:gd name="T98" fmla="*/ 0 w 4360"/>
                <a:gd name="T99" fmla="*/ 0 h 4872"/>
                <a:gd name="T100" fmla="*/ 0 w 4360"/>
                <a:gd name="T101" fmla="*/ 0 h 4872"/>
                <a:gd name="T102" fmla="*/ 0 w 4360"/>
                <a:gd name="T103" fmla="*/ 0 h 487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360"/>
                <a:gd name="T157" fmla="*/ 0 h 4872"/>
                <a:gd name="T158" fmla="*/ 4360 w 4360"/>
                <a:gd name="T159" fmla="*/ 4872 h 487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360" h="4872">
                  <a:moveTo>
                    <a:pt x="0" y="4872"/>
                  </a:moveTo>
                  <a:lnTo>
                    <a:pt x="0" y="4872"/>
                  </a:lnTo>
                  <a:lnTo>
                    <a:pt x="57" y="4872"/>
                  </a:lnTo>
                  <a:lnTo>
                    <a:pt x="112" y="4870"/>
                  </a:lnTo>
                  <a:lnTo>
                    <a:pt x="168" y="4869"/>
                  </a:lnTo>
                  <a:lnTo>
                    <a:pt x="224" y="4865"/>
                  </a:lnTo>
                  <a:lnTo>
                    <a:pt x="279" y="4862"/>
                  </a:lnTo>
                  <a:lnTo>
                    <a:pt x="335" y="4857"/>
                  </a:lnTo>
                  <a:lnTo>
                    <a:pt x="390" y="4853"/>
                  </a:lnTo>
                  <a:lnTo>
                    <a:pt x="445" y="4847"/>
                  </a:lnTo>
                  <a:lnTo>
                    <a:pt x="500" y="4840"/>
                  </a:lnTo>
                  <a:lnTo>
                    <a:pt x="555" y="4832"/>
                  </a:lnTo>
                  <a:lnTo>
                    <a:pt x="608" y="4825"/>
                  </a:lnTo>
                  <a:lnTo>
                    <a:pt x="663" y="4815"/>
                  </a:lnTo>
                  <a:lnTo>
                    <a:pt x="717" y="4806"/>
                  </a:lnTo>
                  <a:lnTo>
                    <a:pt x="770" y="4796"/>
                  </a:lnTo>
                  <a:lnTo>
                    <a:pt x="824" y="4785"/>
                  </a:lnTo>
                  <a:lnTo>
                    <a:pt x="877" y="4773"/>
                  </a:lnTo>
                  <a:lnTo>
                    <a:pt x="930" y="4760"/>
                  </a:lnTo>
                  <a:lnTo>
                    <a:pt x="983" y="4746"/>
                  </a:lnTo>
                  <a:lnTo>
                    <a:pt x="1035" y="4733"/>
                  </a:lnTo>
                  <a:lnTo>
                    <a:pt x="1088" y="4718"/>
                  </a:lnTo>
                  <a:lnTo>
                    <a:pt x="1140" y="4702"/>
                  </a:lnTo>
                  <a:lnTo>
                    <a:pt x="1191" y="4687"/>
                  </a:lnTo>
                  <a:lnTo>
                    <a:pt x="1243" y="4670"/>
                  </a:lnTo>
                  <a:lnTo>
                    <a:pt x="1295" y="4653"/>
                  </a:lnTo>
                  <a:lnTo>
                    <a:pt x="1345" y="4635"/>
                  </a:lnTo>
                  <a:lnTo>
                    <a:pt x="1396" y="4615"/>
                  </a:lnTo>
                  <a:lnTo>
                    <a:pt x="1446" y="4596"/>
                  </a:lnTo>
                  <a:lnTo>
                    <a:pt x="1497" y="4576"/>
                  </a:lnTo>
                  <a:lnTo>
                    <a:pt x="1547" y="4554"/>
                  </a:lnTo>
                  <a:lnTo>
                    <a:pt x="1596" y="4533"/>
                  </a:lnTo>
                  <a:lnTo>
                    <a:pt x="1646" y="4511"/>
                  </a:lnTo>
                  <a:lnTo>
                    <a:pt x="1694" y="4488"/>
                  </a:lnTo>
                  <a:lnTo>
                    <a:pt x="1743" y="4465"/>
                  </a:lnTo>
                  <a:lnTo>
                    <a:pt x="1791" y="4440"/>
                  </a:lnTo>
                  <a:lnTo>
                    <a:pt x="1840" y="4415"/>
                  </a:lnTo>
                  <a:lnTo>
                    <a:pt x="1888" y="4390"/>
                  </a:lnTo>
                  <a:lnTo>
                    <a:pt x="1935" y="4364"/>
                  </a:lnTo>
                  <a:lnTo>
                    <a:pt x="1982" y="4337"/>
                  </a:lnTo>
                  <a:lnTo>
                    <a:pt x="2029" y="4310"/>
                  </a:lnTo>
                  <a:lnTo>
                    <a:pt x="2076" y="4283"/>
                  </a:lnTo>
                  <a:lnTo>
                    <a:pt x="2121" y="4255"/>
                  </a:lnTo>
                  <a:lnTo>
                    <a:pt x="2167" y="4225"/>
                  </a:lnTo>
                  <a:lnTo>
                    <a:pt x="2213" y="4196"/>
                  </a:lnTo>
                  <a:lnTo>
                    <a:pt x="2258" y="4165"/>
                  </a:lnTo>
                  <a:lnTo>
                    <a:pt x="2303" y="4135"/>
                  </a:lnTo>
                  <a:lnTo>
                    <a:pt x="2347" y="4103"/>
                  </a:lnTo>
                  <a:lnTo>
                    <a:pt x="2392" y="4070"/>
                  </a:lnTo>
                  <a:lnTo>
                    <a:pt x="2435" y="4039"/>
                  </a:lnTo>
                  <a:lnTo>
                    <a:pt x="2478" y="4005"/>
                  </a:lnTo>
                  <a:lnTo>
                    <a:pt x="2521" y="3971"/>
                  </a:lnTo>
                  <a:lnTo>
                    <a:pt x="2564" y="3937"/>
                  </a:lnTo>
                  <a:lnTo>
                    <a:pt x="2606" y="3902"/>
                  </a:lnTo>
                  <a:lnTo>
                    <a:pt x="2648" y="3867"/>
                  </a:lnTo>
                  <a:lnTo>
                    <a:pt x="2689" y="3830"/>
                  </a:lnTo>
                  <a:lnTo>
                    <a:pt x="2730" y="3794"/>
                  </a:lnTo>
                  <a:lnTo>
                    <a:pt x="2771" y="3757"/>
                  </a:lnTo>
                  <a:lnTo>
                    <a:pt x="2811" y="3720"/>
                  </a:lnTo>
                  <a:lnTo>
                    <a:pt x="2851" y="3681"/>
                  </a:lnTo>
                  <a:lnTo>
                    <a:pt x="2890" y="3643"/>
                  </a:lnTo>
                  <a:lnTo>
                    <a:pt x="2929" y="3604"/>
                  </a:lnTo>
                  <a:lnTo>
                    <a:pt x="2968" y="3565"/>
                  </a:lnTo>
                  <a:lnTo>
                    <a:pt x="3006" y="3524"/>
                  </a:lnTo>
                  <a:lnTo>
                    <a:pt x="3044" y="3483"/>
                  </a:lnTo>
                  <a:lnTo>
                    <a:pt x="3081" y="3443"/>
                  </a:lnTo>
                  <a:lnTo>
                    <a:pt x="3117" y="3401"/>
                  </a:lnTo>
                  <a:lnTo>
                    <a:pt x="3154" y="3359"/>
                  </a:lnTo>
                  <a:lnTo>
                    <a:pt x="3189" y="3316"/>
                  </a:lnTo>
                  <a:lnTo>
                    <a:pt x="3225" y="3273"/>
                  </a:lnTo>
                  <a:lnTo>
                    <a:pt x="3260" y="3230"/>
                  </a:lnTo>
                  <a:lnTo>
                    <a:pt x="3295" y="3186"/>
                  </a:lnTo>
                  <a:lnTo>
                    <a:pt x="3329" y="3141"/>
                  </a:lnTo>
                  <a:lnTo>
                    <a:pt x="3362" y="3096"/>
                  </a:lnTo>
                  <a:lnTo>
                    <a:pt x="3396" y="3051"/>
                  </a:lnTo>
                  <a:lnTo>
                    <a:pt x="3428" y="3005"/>
                  </a:lnTo>
                  <a:lnTo>
                    <a:pt x="3461" y="2958"/>
                  </a:lnTo>
                  <a:lnTo>
                    <a:pt x="3492" y="2912"/>
                  </a:lnTo>
                  <a:lnTo>
                    <a:pt x="3523" y="2865"/>
                  </a:lnTo>
                  <a:lnTo>
                    <a:pt x="3554" y="2817"/>
                  </a:lnTo>
                  <a:lnTo>
                    <a:pt x="3584" y="2770"/>
                  </a:lnTo>
                  <a:lnTo>
                    <a:pt x="3613" y="2721"/>
                  </a:lnTo>
                  <a:lnTo>
                    <a:pt x="3643" y="2672"/>
                  </a:lnTo>
                  <a:lnTo>
                    <a:pt x="3671" y="2623"/>
                  </a:lnTo>
                  <a:lnTo>
                    <a:pt x="3699" y="2573"/>
                  </a:lnTo>
                  <a:lnTo>
                    <a:pt x="3727" y="2523"/>
                  </a:lnTo>
                  <a:lnTo>
                    <a:pt x="3754" y="2473"/>
                  </a:lnTo>
                  <a:lnTo>
                    <a:pt x="3780" y="2422"/>
                  </a:lnTo>
                  <a:lnTo>
                    <a:pt x="3807" y="2372"/>
                  </a:lnTo>
                  <a:lnTo>
                    <a:pt x="3832" y="2320"/>
                  </a:lnTo>
                  <a:lnTo>
                    <a:pt x="3857" y="2267"/>
                  </a:lnTo>
                  <a:lnTo>
                    <a:pt x="3882" y="2215"/>
                  </a:lnTo>
                  <a:lnTo>
                    <a:pt x="3906" y="2162"/>
                  </a:lnTo>
                  <a:lnTo>
                    <a:pt x="3929" y="2109"/>
                  </a:lnTo>
                  <a:lnTo>
                    <a:pt x="3951" y="2056"/>
                  </a:lnTo>
                  <a:lnTo>
                    <a:pt x="3974" y="2002"/>
                  </a:lnTo>
                  <a:lnTo>
                    <a:pt x="3995" y="1949"/>
                  </a:lnTo>
                  <a:lnTo>
                    <a:pt x="4016" y="1893"/>
                  </a:lnTo>
                  <a:lnTo>
                    <a:pt x="4036" y="1839"/>
                  </a:lnTo>
                  <a:lnTo>
                    <a:pt x="4057" y="1783"/>
                  </a:lnTo>
                  <a:lnTo>
                    <a:pt x="4076" y="1728"/>
                  </a:lnTo>
                  <a:lnTo>
                    <a:pt x="4095" y="1673"/>
                  </a:lnTo>
                  <a:lnTo>
                    <a:pt x="4112" y="1616"/>
                  </a:lnTo>
                  <a:lnTo>
                    <a:pt x="4131" y="1561"/>
                  </a:lnTo>
                  <a:lnTo>
                    <a:pt x="4147" y="1503"/>
                  </a:lnTo>
                  <a:lnTo>
                    <a:pt x="4163" y="1446"/>
                  </a:lnTo>
                  <a:lnTo>
                    <a:pt x="4179" y="1389"/>
                  </a:lnTo>
                  <a:lnTo>
                    <a:pt x="4194" y="1331"/>
                  </a:lnTo>
                  <a:lnTo>
                    <a:pt x="4208" y="1273"/>
                  </a:lnTo>
                  <a:lnTo>
                    <a:pt x="4223" y="1216"/>
                  </a:lnTo>
                  <a:lnTo>
                    <a:pt x="4236" y="1157"/>
                  </a:lnTo>
                  <a:lnTo>
                    <a:pt x="4248" y="1098"/>
                  </a:lnTo>
                  <a:lnTo>
                    <a:pt x="4260" y="1039"/>
                  </a:lnTo>
                  <a:lnTo>
                    <a:pt x="4271" y="980"/>
                  </a:lnTo>
                  <a:lnTo>
                    <a:pt x="4281" y="921"/>
                  </a:lnTo>
                  <a:lnTo>
                    <a:pt x="4291" y="861"/>
                  </a:lnTo>
                  <a:lnTo>
                    <a:pt x="4301" y="801"/>
                  </a:lnTo>
                  <a:lnTo>
                    <a:pt x="4310" y="741"/>
                  </a:lnTo>
                  <a:lnTo>
                    <a:pt x="4318" y="680"/>
                  </a:lnTo>
                  <a:lnTo>
                    <a:pt x="4325" y="620"/>
                  </a:lnTo>
                  <a:lnTo>
                    <a:pt x="4332" y="559"/>
                  </a:lnTo>
                  <a:lnTo>
                    <a:pt x="4337" y="498"/>
                  </a:lnTo>
                  <a:lnTo>
                    <a:pt x="4343" y="435"/>
                  </a:lnTo>
                  <a:lnTo>
                    <a:pt x="4347" y="374"/>
                  </a:lnTo>
                  <a:lnTo>
                    <a:pt x="4351" y="312"/>
                  </a:lnTo>
                  <a:lnTo>
                    <a:pt x="4354" y="251"/>
                  </a:lnTo>
                  <a:lnTo>
                    <a:pt x="4356" y="188"/>
                  </a:lnTo>
                  <a:lnTo>
                    <a:pt x="4358" y="125"/>
                  </a:lnTo>
                  <a:lnTo>
                    <a:pt x="4359" y="63"/>
                  </a:lnTo>
                  <a:lnTo>
                    <a:pt x="4360" y="0"/>
                  </a:lnTo>
                  <a:lnTo>
                    <a:pt x="4269" y="0"/>
                  </a:lnTo>
                  <a:lnTo>
                    <a:pt x="4268" y="62"/>
                  </a:lnTo>
                  <a:lnTo>
                    <a:pt x="4267" y="123"/>
                  </a:lnTo>
                  <a:lnTo>
                    <a:pt x="4266" y="184"/>
                  </a:lnTo>
                  <a:lnTo>
                    <a:pt x="4263" y="245"/>
                  </a:lnTo>
                  <a:lnTo>
                    <a:pt x="4260" y="306"/>
                  </a:lnTo>
                  <a:lnTo>
                    <a:pt x="4256" y="366"/>
                  </a:lnTo>
                  <a:lnTo>
                    <a:pt x="4252" y="427"/>
                  </a:lnTo>
                  <a:lnTo>
                    <a:pt x="4247" y="487"/>
                  </a:lnTo>
                  <a:lnTo>
                    <a:pt x="4241" y="547"/>
                  </a:lnTo>
                  <a:lnTo>
                    <a:pt x="4235" y="606"/>
                  </a:lnTo>
                  <a:lnTo>
                    <a:pt x="4228" y="666"/>
                  </a:lnTo>
                  <a:lnTo>
                    <a:pt x="4220" y="725"/>
                  </a:lnTo>
                  <a:lnTo>
                    <a:pt x="4212" y="784"/>
                  </a:lnTo>
                  <a:lnTo>
                    <a:pt x="4201" y="842"/>
                  </a:lnTo>
                  <a:lnTo>
                    <a:pt x="4192" y="901"/>
                  </a:lnTo>
                  <a:lnTo>
                    <a:pt x="4182" y="960"/>
                  </a:lnTo>
                  <a:lnTo>
                    <a:pt x="4171" y="1018"/>
                  </a:lnTo>
                  <a:lnTo>
                    <a:pt x="4159" y="1075"/>
                  </a:lnTo>
                  <a:lnTo>
                    <a:pt x="4147" y="1133"/>
                  </a:lnTo>
                  <a:lnTo>
                    <a:pt x="4135" y="1190"/>
                  </a:lnTo>
                  <a:lnTo>
                    <a:pt x="4120" y="1247"/>
                  </a:lnTo>
                  <a:lnTo>
                    <a:pt x="4106" y="1304"/>
                  </a:lnTo>
                  <a:lnTo>
                    <a:pt x="4092" y="1360"/>
                  </a:lnTo>
                  <a:lnTo>
                    <a:pt x="4076" y="1416"/>
                  </a:lnTo>
                  <a:lnTo>
                    <a:pt x="4061" y="1472"/>
                  </a:lnTo>
                  <a:lnTo>
                    <a:pt x="4043" y="1528"/>
                  </a:lnTo>
                  <a:lnTo>
                    <a:pt x="4027" y="1582"/>
                  </a:lnTo>
                  <a:lnTo>
                    <a:pt x="4009" y="1638"/>
                  </a:lnTo>
                  <a:lnTo>
                    <a:pt x="3991" y="1692"/>
                  </a:lnTo>
                  <a:lnTo>
                    <a:pt x="3972" y="1746"/>
                  </a:lnTo>
                  <a:lnTo>
                    <a:pt x="3952" y="1800"/>
                  </a:lnTo>
                  <a:lnTo>
                    <a:pt x="3932" y="1854"/>
                  </a:lnTo>
                  <a:lnTo>
                    <a:pt x="3912" y="1908"/>
                  </a:lnTo>
                  <a:lnTo>
                    <a:pt x="3891" y="1960"/>
                  </a:lnTo>
                  <a:lnTo>
                    <a:pt x="3869" y="2013"/>
                  </a:lnTo>
                  <a:lnTo>
                    <a:pt x="3847" y="2065"/>
                  </a:lnTo>
                  <a:lnTo>
                    <a:pt x="3824" y="2117"/>
                  </a:lnTo>
                  <a:lnTo>
                    <a:pt x="3801" y="2169"/>
                  </a:lnTo>
                  <a:lnTo>
                    <a:pt x="3776" y="2220"/>
                  </a:lnTo>
                  <a:lnTo>
                    <a:pt x="3752" y="2271"/>
                  </a:lnTo>
                  <a:lnTo>
                    <a:pt x="3728" y="2321"/>
                  </a:lnTo>
                  <a:lnTo>
                    <a:pt x="3702" y="2372"/>
                  </a:lnTo>
                  <a:lnTo>
                    <a:pt x="3676" y="2421"/>
                  </a:lnTo>
                  <a:lnTo>
                    <a:pt x="3650" y="2470"/>
                  </a:lnTo>
                  <a:lnTo>
                    <a:pt x="3622" y="2520"/>
                  </a:lnTo>
                  <a:lnTo>
                    <a:pt x="3595" y="2568"/>
                  </a:lnTo>
                  <a:lnTo>
                    <a:pt x="3567" y="2616"/>
                  </a:lnTo>
                  <a:lnTo>
                    <a:pt x="3538" y="2664"/>
                  </a:lnTo>
                  <a:lnTo>
                    <a:pt x="3509" y="2711"/>
                  </a:lnTo>
                  <a:lnTo>
                    <a:pt x="3480" y="2758"/>
                  </a:lnTo>
                  <a:lnTo>
                    <a:pt x="3449" y="2805"/>
                  </a:lnTo>
                  <a:lnTo>
                    <a:pt x="3419" y="2851"/>
                  </a:lnTo>
                  <a:lnTo>
                    <a:pt x="3388" y="2897"/>
                  </a:lnTo>
                  <a:lnTo>
                    <a:pt x="3356" y="2942"/>
                  </a:lnTo>
                  <a:lnTo>
                    <a:pt x="3325" y="2987"/>
                  </a:lnTo>
                  <a:lnTo>
                    <a:pt x="3292" y="3031"/>
                  </a:lnTo>
                  <a:lnTo>
                    <a:pt x="3259" y="3075"/>
                  </a:lnTo>
                  <a:lnTo>
                    <a:pt x="3226" y="3119"/>
                  </a:lnTo>
                  <a:lnTo>
                    <a:pt x="3192" y="3162"/>
                  </a:lnTo>
                  <a:lnTo>
                    <a:pt x="3158" y="3205"/>
                  </a:lnTo>
                  <a:lnTo>
                    <a:pt x="3123" y="3247"/>
                  </a:lnTo>
                  <a:lnTo>
                    <a:pt x="3088" y="3289"/>
                  </a:lnTo>
                  <a:lnTo>
                    <a:pt x="3053" y="3329"/>
                  </a:lnTo>
                  <a:lnTo>
                    <a:pt x="3016" y="3370"/>
                  </a:lnTo>
                  <a:lnTo>
                    <a:pt x="2980" y="3411"/>
                  </a:lnTo>
                  <a:lnTo>
                    <a:pt x="2943" y="3450"/>
                  </a:lnTo>
                  <a:lnTo>
                    <a:pt x="2906" y="3490"/>
                  </a:lnTo>
                  <a:lnTo>
                    <a:pt x="2867" y="3528"/>
                  </a:lnTo>
                  <a:lnTo>
                    <a:pt x="2830" y="3567"/>
                  </a:lnTo>
                  <a:lnTo>
                    <a:pt x="2791" y="3604"/>
                  </a:lnTo>
                  <a:lnTo>
                    <a:pt x="2752" y="3642"/>
                  </a:lnTo>
                  <a:lnTo>
                    <a:pt x="2713" y="3679"/>
                  </a:lnTo>
                  <a:lnTo>
                    <a:pt x="2673" y="3715"/>
                  </a:lnTo>
                  <a:lnTo>
                    <a:pt x="2633" y="3750"/>
                  </a:lnTo>
                  <a:lnTo>
                    <a:pt x="2592" y="3785"/>
                  </a:lnTo>
                  <a:lnTo>
                    <a:pt x="2552" y="3820"/>
                  </a:lnTo>
                  <a:lnTo>
                    <a:pt x="2510" y="3854"/>
                  </a:lnTo>
                  <a:lnTo>
                    <a:pt x="2469" y="3888"/>
                  </a:lnTo>
                  <a:lnTo>
                    <a:pt x="2426" y="3921"/>
                  </a:lnTo>
                  <a:lnTo>
                    <a:pt x="2384" y="3954"/>
                  </a:lnTo>
                  <a:lnTo>
                    <a:pt x="2341" y="3985"/>
                  </a:lnTo>
                  <a:lnTo>
                    <a:pt x="2299" y="4017"/>
                  </a:lnTo>
                  <a:lnTo>
                    <a:pt x="2255" y="4048"/>
                  </a:lnTo>
                  <a:lnTo>
                    <a:pt x="2211" y="4078"/>
                  </a:lnTo>
                  <a:lnTo>
                    <a:pt x="2167" y="4108"/>
                  </a:lnTo>
                  <a:lnTo>
                    <a:pt x="2122" y="4137"/>
                  </a:lnTo>
                  <a:lnTo>
                    <a:pt x="2077" y="4165"/>
                  </a:lnTo>
                  <a:lnTo>
                    <a:pt x="2032" y="4193"/>
                  </a:lnTo>
                  <a:lnTo>
                    <a:pt x="1987" y="4221"/>
                  </a:lnTo>
                  <a:lnTo>
                    <a:pt x="1940" y="4247"/>
                  </a:lnTo>
                  <a:lnTo>
                    <a:pt x="1895" y="4273"/>
                  </a:lnTo>
                  <a:lnTo>
                    <a:pt x="1848" y="4299"/>
                  </a:lnTo>
                  <a:lnTo>
                    <a:pt x="1802" y="4324"/>
                  </a:lnTo>
                  <a:lnTo>
                    <a:pt x="1754" y="4347"/>
                  </a:lnTo>
                  <a:lnTo>
                    <a:pt x="1706" y="4371"/>
                  </a:lnTo>
                  <a:lnTo>
                    <a:pt x="1659" y="4395"/>
                  </a:lnTo>
                  <a:lnTo>
                    <a:pt x="1611" y="4416"/>
                  </a:lnTo>
                  <a:lnTo>
                    <a:pt x="1563" y="4438"/>
                  </a:lnTo>
                  <a:lnTo>
                    <a:pt x="1514" y="4459"/>
                  </a:lnTo>
                  <a:lnTo>
                    <a:pt x="1466" y="4480"/>
                  </a:lnTo>
                  <a:lnTo>
                    <a:pt x="1416" y="4500"/>
                  </a:lnTo>
                  <a:lnTo>
                    <a:pt x="1366" y="4519"/>
                  </a:lnTo>
                  <a:lnTo>
                    <a:pt x="1317" y="4537"/>
                  </a:lnTo>
                  <a:lnTo>
                    <a:pt x="1267" y="4555"/>
                  </a:lnTo>
                  <a:lnTo>
                    <a:pt x="1217" y="4572"/>
                  </a:lnTo>
                  <a:lnTo>
                    <a:pt x="1167" y="4588"/>
                  </a:lnTo>
                  <a:lnTo>
                    <a:pt x="1115" y="4604"/>
                  </a:lnTo>
                  <a:lnTo>
                    <a:pt x="1065" y="4620"/>
                  </a:lnTo>
                  <a:lnTo>
                    <a:pt x="1014" y="4633"/>
                  </a:lnTo>
                  <a:lnTo>
                    <a:pt x="963" y="4648"/>
                  </a:lnTo>
                  <a:lnTo>
                    <a:pt x="911" y="4661"/>
                  </a:lnTo>
                  <a:lnTo>
                    <a:pt x="859" y="4673"/>
                  </a:lnTo>
                  <a:lnTo>
                    <a:pt x="807" y="4684"/>
                  </a:lnTo>
                  <a:lnTo>
                    <a:pt x="754" y="4696"/>
                  </a:lnTo>
                  <a:lnTo>
                    <a:pt x="701" y="4706"/>
                  </a:lnTo>
                  <a:lnTo>
                    <a:pt x="649" y="4715"/>
                  </a:lnTo>
                  <a:lnTo>
                    <a:pt x="596" y="4724"/>
                  </a:lnTo>
                  <a:lnTo>
                    <a:pt x="543" y="4732"/>
                  </a:lnTo>
                  <a:lnTo>
                    <a:pt x="489" y="4739"/>
                  </a:lnTo>
                  <a:lnTo>
                    <a:pt x="435" y="4745"/>
                  </a:lnTo>
                  <a:lnTo>
                    <a:pt x="382" y="4751"/>
                  </a:lnTo>
                  <a:lnTo>
                    <a:pt x="328" y="4756"/>
                  </a:lnTo>
                  <a:lnTo>
                    <a:pt x="274" y="4760"/>
                  </a:lnTo>
                  <a:lnTo>
                    <a:pt x="220" y="4763"/>
                  </a:lnTo>
                  <a:lnTo>
                    <a:pt x="165" y="4767"/>
                  </a:lnTo>
                  <a:lnTo>
                    <a:pt x="110" y="4769"/>
                  </a:lnTo>
                  <a:lnTo>
                    <a:pt x="56" y="4769"/>
                  </a:lnTo>
                  <a:lnTo>
                    <a:pt x="0" y="4770"/>
                  </a:lnTo>
                  <a:lnTo>
                    <a:pt x="0" y="4872"/>
                  </a:lnTo>
                  <a:close/>
                </a:path>
              </a:pathLst>
            </a:custGeom>
            <a:solidFill>
              <a:srgbClr val="008FE0"/>
            </a:solidFill>
            <a:ln w="9525">
              <a:noFill/>
              <a:round/>
              <a:headEnd/>
              <a:tailEnd/>
            </a:ln>
          </p:spPr>
          <p:txBody>
            <a:bodyPr/>
            <a:lstStyle/>
            <a:p>
              <a:endParaRPr lang="en-US"/>
            </a:p>
          </p:txBody>
        </p:sp>
        <p:sp>
          <p:nvSpPr>
            <p:cNvPr id="53322" name="Freeform 6"/>
            <p:cNvSpPr>
              <a:spLocks/>
            </p:cNvSpPr>
            <p:nvPr/>
          </p:nvSpPr>
          <p:spPr bwMode="auto">
            <a:xfrm>
              <a:off x="1735" y="3301"/>
              <a:ext cx="726" cy="733"/>
            </a:xfrm>
            <a:custGeom>
              <a:avLst/>
              <a:gdLst>
                <a:gd name="T0" fmla="*/ 0 w 4359"/>
                <a:gd name="T1" fmla="*/ 0 h 4872"/>
                <a:gd name="T2" fmla="*/ 0 w 4359"/>
                <a:gd name="T3" fmla="*/ 0 h 4872"/>
                <a:gd name="T4" fmla="*/ 0 w 4359"/>
                <a:gd name="T5" fmla="*/ 0 h 4872"/>
                <a:gd name="T6" fmla="*/ 0 w 4359"/>
                <a:gd name="T7" fmla="*/ 0 h 4872"/>
                <a:gd name="T8" fmla="*/ 0 w 4359"/>
                <a:gd name="T9" fmla="*/ 0 h 4872"/>
                <a:gd name="T10" fmla="*/ 0 w 4359"/>
                <a:gd name="T11" fmla="*/ 0 h 4872"/>
                <a:gd name="T12" fmla="*/ 0 w 4359"/>
                <a:gd name="T13" fmla="*/ 0 h 4872"/>
                <a:gd name="T14" fmla="*/ 0 w 4359"/>
                <a:gd name="T15" fmla="*/ 0 h 4872"/>
                <a:gd name="T16" fmla="*/ 0 w 4359"/>
                <a:gd name="T17" fmla="*/ 0 h 4872"/>
                <a:gd name="T18" fmla="*/ 0 w 4359"/>
                <a:gd name="T19" fmla="*/ 0 h 4872"/>
                <a:gd name="T20" fmla="*/ 0 w 4359"/>
                <a:gd name="T21" fmla="*/ 0 h 4872"/>
                <a:gd name="T22" fmla="*/ 0 w 4359"/>
                <a:gd name="T23" fmla="*/ 0 h 4872"/>
                <a:gd name="T24" fmla="*/ 0 w 4359"/>
                <a:gd name="T25" fmla="*/ 0 h 4872"/>
                <a:gd name="T26" fmla="*/ 0 w 4359"/>
                <a:gd name="T27" fmla="*/ 0 h 4872"/>
                <a:gd name="T28" fmla="*/ 0 w 4359"/>
                <a:gd name="T29" fmla="*/ 0 h 4872"/>
                <a:gd name="T30" fmla="*/ 0 w 4359"/>
                <a:gd name="T31" fmla="*/ 0 h 4872"/>
                <a:gd name="T32" fmla="*/ 0 w 4359"/>
                <a:gd name="T33" fmla="*/ 0 h 4872"/>
                <a:gd name="T34" fmla="*/ 0 w 4359"/>
                <a:gd name="T35" fmla="*/ 0 h 4872"/>
                <a:gd name="T36" fmla="*/ 0 w 4359"/>
                <a:gd name="T37" fmla="*/ 0 h 4872"/>
                <a:gd name="T38" fmla="*/ 0 w 4359"/>
                <a:gd name="T39" fmla="*/ 0 h 4872"/>
                <a:gd name="T40" fmla="*/ 0 w 4359"/>
                <a:gd name="T41" fmla="*/ 0 h 4872"/>
                <a:gd name="T42" fmla="*/ 0 w 4359"/>
                <a:gd name="T43" fmla="*/ 0 h 4872"/>
                <a:gd name="T44" fmla="*/ 0 w 4359"/>
                <a:gd name="T45" fmla="*/ 0 h 4872"/>
                <a:gd name="T46" fmla="*/ 0 w 4359"/>
                <a:gd name="T47" fmla="*/ 0 h 4872"/>
                <a:gd name="T48" fmla="*/ 0 w 4359"/>
                <a:gd name="T49" fmla="*/ 0 h 4872"/>
                <a:gd name="T50" fmla="*/ 0 w 4359"/>
                <a:gd name="T51" fmla="*/ 0 h 4872"/>
                <a:gd name="T52" fmla="*/ 0 w 4359"/>
                <a:gd name="T53" fmla="*/ 0 h 4872"/>
                <a:gd name="T54" fmla="*/ 0 w 4359"/>
                <a:gd name="T55" fmla="*/ 0 h 4872"/>
                <a:gd name="T56" fmla="*/ 0 w 4359"/>
                <a:gd name="T57" fmla="*/ 0 h 4872"/>
                <a:gd name="T58" fmla="*/ 0 w 4359"/>
                <a:gd name="T59" fmla="*/ 0 h 4872"/>
                <a:gd name="T60" fmla="*/ 0 w 4359"/>
                <a:gd name="T61" fmla="*/ 0 h 4872"/>
                <a:gd name="T62" fmla="*/ 0 w 4359"/>
                <a:gd name="T63" fmla="*/ 0 h 4872"/>
                <a:gd name="T64" fmla="*/ 0 w 4359"/>
                <a:gd name="T65" fmla="*/ 0 h 4872"/>
                <a:gd name="T66" fmla="*/ 0 w 4359"/>
                <a:gd name="T67" fmla="*/ 0 h 4872"/>
                <a:gd name="T68" fmla="*/ 0 w 4359"/>
                <a:gd name="T69" fmla="*/ 0 h 4872"/>
                <a:gd name="T70" fmla="*/ 0 w 4359"/>
                <a:gd name="T71" fmla="*/ 0 h 4872"/>
                <a:gd name="T72" fmla="*/ 0 w 4359"/>
                <a:gd name="T73" fmla="*/ 0 h 4872"/>
                <a:gd name="T74" fmla="*/ 0 w 4359"/>
                <a:gd name="T75" fmla="*/ 0 h 4872"/>
                <a:gd name="T76" fmla="*/ 0 w 4359"/>
                <a:gd name="T77" fmla="*/ 0 h 4872"/>
                <a:gd name="T78" fmla="*/ 0 w 4359"/>
                <a:gd name="T79" fmla="*/ 0 h 4872"/>
                <a:gd name="T80" fmla="*/ 0 w 4359"/>
                <a:gd name="T81" fmla="*/ 0 h 4872"/>
                <a:gd name="T82" fmla="*/ 0 w 4359"/>
                <a:gd name="T83" fmla="*/ 0 h 4872"/>
                <a:gd name="T84" fmla="*/ 0 w 4359"/>
                <a:gd name="T85" fmla="*/ 0 h 4872"/>
                <a:gd name="T86" fmla="*/ 0 w 4359"/>
                <a:gd name="T87" fmla="*/ 0 h 4872"/>
                <a:gd name="T88" fmla="*/ 0 w 4359"/>
                <a:gd name="T89" fmla="*/ 0 h 4872"/>
                <a:gd name="T90" fmla="*/ 0 w 4359"/>
                <a:gd name="T91" fmla="*/ 0 h 4872"/>
                <a:gd name="T92" fmla="*/ 0 w 4359"/>
                <a:gd name="T93" fmla="*/ 0 h 4872"/>
                <a:gd name="T94" fmla="*/ 0 w 4359"/>
                <a:gd name="T95" fmla="*/ 0 h 4872"/>
                <a:gd name="T96" fmla="*/ 0 w 4359"/>
                <a:gd name="T97" fmla="*/ 0 h 4872"/>
                <a:gd name="T98" fmla="*/ 0 w 4359"/>
                <a:gd name="T99" fmla="*/ 0 h 4872"/>
                <a:gd name="T100" fmla="*/ 0 w 4359"/>
                <a:gd name="T101" fmla="*/ 0 h 4872"/>
                <a:gd name="T102" fmla="*/ 0 w 4359"/>
                <a:gd name="T103" fmla="*/ 0 h 487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359"/>
                <a:gd name="T157" fmla="*/ 0 h 4872"/>
                <a:gd name="T158" fmla="*/ 4359 w 4359"/>
                <a:gd name="T159" fmla="*/ 4872 h 487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359" h="4872">
                  <a:moveTo>
                    <a:pt x="0" y="0"/>
                  </a:moveTo>
                  <a:lnTo>
                    <a:pt x="0" y="0"/>
                  </a:lnTo>
                  <a:lnTo>
                    <a:pt x="0" y="63"/>
                  </a:lnTo>
                  <a:lnTo>
                    <a:pt x="1" y="125"/>
                  </a:lnTo>
                  <a:lnTo>
                    <a:pt x="3" y="188"/>
                  </a:lnTo>
                  <a:lnTo>
                    <a:pt x="6" y="251"/>
                  </a:lnTo>
                  <a:lnTo>
                    <a:pt x="9" y="312"/>
                  </a:lnTo>
                  <a:lnTo>
                    <a:pt x="13" y="374"/>
                  </a:lnTo>
                  <a:lnTo>
                    <a:pt x="17" y="435"/>
                  </a:lnTo>
                  <a:lnTo>
                    <a:pt x="22" y="498"/>
                  </a:lnTo>
                  <a:lnTo>
                    <a:pt x="28" y="559"/>
                  </a:lnTo>
                  <a:lnTo>
                    <a:pt x="35" y="620"/>
                  </a:lnTo>
                  <a:lnTo>
                    <a:pt x="42" y="680"/>
                  </a:lnTo>
                  <a:lnTo>
                    <a:pt x="50" y="741"/>
                  </a:lnTo>
                  <a:lnTo>
                    <a:pt x="58" y="801"/>
                  </a:lnTo>
                  <a:lnTo>
                    <a:pt x="68" y="861"/>
                  </a:lnTo>
                  <a:lnTo>
                    <a:pt x="78" y="921"/>
                  </a:lnTo>
                  <a:lnTo>
                    <a:pt x="89" y="980"/>
                  </a:lnTo>
                  <a:lnTo>
                    <a:pt x="100" y="1039"/>
                  </a:lnTo>
                  <a:lnTo>
                    <a:pt x="112" y="1098"/>
                  </a:lnTo>
                  <a:lnTo>
                    <a:pt x="124" y="1157"/>
                  </a:lnTo>
                  <a:lnTo>
                    <a:pt x="137" y="1216"/>
                  </a:lnTo>
                  <a:lnTo>
                    <a:pt x="152" y="1273"/>
                  </a:lnTo>
                  <a:lnTo>
                    <a:pt x="166" y="1331"/>
                  </a:lnTo>
                  <a:lnTo>
                    <a:pt x="181" y="1389"/>
                  </a:lnTo>
                  <a:lnTo>
                    <a:pt x="196" y="1446"/>
                  </a:lnTo>
                  <a:lnTo>
                    <a:pt x="212" y="1503"/>
                  </a:lnTo>
                  <a:lnTo>
                    <a:pt x="229" y="1561"/>
                  </a:lnTo>
                  <a:lnTo>
                    <a:pt x="247" y="1616"/>
                  </a:lnTo>
                  <a:lnTo>
                    <a:pt x="265" y="1673"/>
                  </a:lnTo>
                  <a:lnTo>
                    <a:pt x="283" y="1728"/>
                  </a:lnTo>
                  <a:lnTo>
                    <a:pt x="302" y="1783"/>
                  </a:lnTo>
                  <a:lnTo>
                    <a:pt x="323" y="1839"/>
                  </a:lnTo>
                  <a:lnTo>
                    <a:pt x="343" y="1893"/>
                  </a:lnTo>
                  <a:lnTo>
                    <a:pt x="364" y="1949"/>
                  </a:lnTo>
                  <a:lnTo>
                    <a:pt x="385" y="2002"/>
                  </a:lnTo>
                  <a:lnTo>
                    <a:pt x="408" y="2056"/>
                  </a:lnTo>
                  <a:lnTo>
                    <a:pt x="431" y="2109"/>
                  </a:lnTo>
                  <a:lnTo>
                    <a:pt x="454" y="2162"/>
                  </a:lnTo>
                  <a:lnTo>
                    <a:pt x="477" y="2215"/>
                  </a:lnTo>
                  <a:lnTo>
                    <a:pt x="502" y="2267"/>
                  </a:lnTo>
                  <a:lnTo>
                    <a:pt x="527" y="2320"/>
                  </a:lnTo>
                  <a:lnTo>
                    <a:pt x="552" y="2372"/>
                  </a:lnTo>
                  <a:lnTo>
                    <a:pt x="579" y="2422"/>
                  </a:lnTo>
                  <a:lnTo>
                    <a:pt x="605" y="2473"/>
                  </a:lnTo>
                  <a:lnTo>
                    <a:pt x="632" y="2523"/>
                  </a:lnTo>
                  <a:lnTo>
                    <a:pt x="660" y="2573"/>
                  </a:lnTo>
                  <a:lnTo>
                    <a:pt x="688" y="2623"/>
                  </a:lnTo>
                  <a:lnTo>
                    <a:pt x="717" y="2672"/>
                  </a:lnTo>
                  <a:lnTo>
                    <a:pt x="746" y="2721"/>
                  </a:lnTo>
                  <a:lnTo>
                    <a:pt x="776" y="2770"/>
                  </a:lnTo>
                  <a:lnTo>
                    <a:pt x="805" y="2817"/>
                  </a:lnTo>
                  <a:lnTo>
                    <a:pt x="837" y="2865"/>
                  </a:lnTo>
                  <a:lnTo>
                    <a:pt x="868" y="2912"/>
                  </a:lnTo>
                  <a:lnTo>
                    <a:pt x="900" y="2958"/>
                  </a:lnTo>
                  <a:lnTo>
                    <a:pt x="932" y="3005"/>
                  </a:lnTo>
                  <a:lnTo>
                    <a:pt x="964" y="3051"/>
                  </a:lnTo>
                  <a:lnTo>
                    <a:pt x="998" y="3096"/>
                  </a:lnTo>
                  <a:lnTo>
                    <a:pt x="1031" y="3141"/>
                  </a:lnTo>
                  <a:lnTo>
                    <a:pt x="1066" y="3186"/>
                  </a:lnTo>
                  <a:lnTo>
                    <a:pt x="1100" y="3230"/>
                  </a:lnTo>
                  <a:lnTo>
                    <a:pt x="1134" y="3273"/>
                  </a:lnTo>
                  <a:lnTo>
                    <a:pt x="1170" y="3316"/>
                  </a:lnTo>
                  <a:lnTo>
                    <a:pt x="1206" y="3359"/>
                  </a:lnTo>
                  <a:lnTo>
                    <a:pt x="1243" y="3401"/>
                  </a:lnTo>
                  <a:lnTo>
                    <a:pt x="1279" y="3443"/>
                  </a:lnTo>
                  <a:lnTo>
                    <a:pt x="1317" y="3483"/>
                  </a:lnTo>
                  <a:lnTo>
                    <a:pt x="1354" y="3524"/>
                  </a:lnTo>
                  <a:lnTo>
                    <a:pt x="1392" y="3565"/>
                  </a:lnTo>
                  <a:lnTo>
                    <a:pt x="1431" y="3604"/>
                  </a:lnTo>
                  <a:lnTo>
                    <a:pt x="1469" y="3643"/>
                  </a:lnTo>
                  <a:lnTo>
                    <a:pt x="1509" y="3681"/>
                  </a:lnTo>
                  <a:lnTo>
                    <a:pt x="1548" y="3720"/>
                  </a:lnTo>
                  <a:lnTo>
                    <a:pt x="1589" y="3757"/>
                  </a:lnTo>
                  <a:lnTo>
                    <a:pt x="1629" y="3794"/>
                  </a:lnTo>
                  <a:lnTo>
                    <a:pt x="1671" y="3830"/>
                  </a:lnTo>
                  <a:lnTo>
                    <a:pt x="1712" y="3867"/>
                  </a:lnTo>
                  <a:lnTo>
                    <a:pt x="1754" y="3902"/>
                  </a:lnTo>
                  <a:lnTo>
                    <a:pt x="1796" y="3937"/>
                  </a:lnTo>
                  <a:lnTo>
                    <a:pt x="1839" y="3971"/>
                  </a:lnTo>
                  <a:lnTo>
                    <a:pt x="1881" y="4005"/>
                  </a:lnTo>
                  <a:lnTo>
                    <a:pt x="1925" y="4039"/>
                  </a:lnTo>
                  <a:lnTo>
                    <a:pt x="1968" y="4070"/>
                  </a:lnTo>
                  <a:lnTo>
                    <a:pt x="2012" y="4103"/>
                  </a:lnTo>
                  <a:lnTo>
                    <a:pt x="2056" y="4135"/>
                  </a:lnTo>
                  <a:lnTo>
                    <a:pt x="2102" y="4165"/>
                  </a:lnTo>
                  <a:lnTo>
                    <a:pt x="2146" y="4196"/>
                  </a:lnTo>
                  <a:lnTo>
                    <a:pt x="2192" y="4225"/>
                  </a:lnTo>
                  <a:lnTo>
                    <a:pt x="2238" y="4255"/>
                  </a:lnTo>
                  <a:lnTo>
                    <a:pt x="2284" y="4283"/>
                  </a:lnTo>
                  <a:lnTo>
                    <a:pt x="2331" y="4310"/>
                  </a:lnTo>
                  <a:lnTo>
                    <a:pt x="2377" y="4337"/>
                  </a:lnTo>
                  <a:lnTo>
                    <a:pt x="2425" y="4364"/>
                  </a:lnTo>
                  <a:lnTo>
                    <a:pt x="2472" y="4390"/>
                  </a:lnTo>
                  <a:lnTo>
                    <a:pt x="2520" y="4415"/>
                  </a:lnTo>
                  <a:lnTo>
                    <a:pt x="2568" y="4440"/>
                  </a:lnTo>
                  <a:lnTo>
                    <a:pt x="2616" y="4465"/>
                  </a:lnTo>
                  <a:lnTo>
                    <a:pt x="2666" y="4488"/>
                  </a:lnTo>
                  <a:lnTo>
                    <a:pt x="2714" y="4511"/>
                  </a:lnTo>
                  <a:lnTo>
                    <a:pt x="2764" y="4533"/>
                  </a:lnTo>
                  <a:lnTo>
                    <a:pt x="2813" y="4554"/>
                  </a:lnTo>
                  <a:lnTo>
                    <a:pt x="2863" y="4576"/>
                  </a:lnTo>
                  <a:lnTo>
                    <a:pt x="2913" y="4596"/>
                  </a:lnTo>
                  <a:lnTo>
                    <a:pt x="2963" y="4615"/>
                  </a:lnTo>
                  <a:lnTo>
                    <a:pt x="3014" y="4635"/>
                  </a:lnTo>
                  <a:lnTo>
                    <a:pt x="3066" y="4653"/>
                  </a:lnTo>
                  <a:lnTo>
                    <a:pt x="3116" y="4670"/>
                  </a:lnTo>
                  <a:lnTo>
                    <a:pt x="3168" y="4687"/>
                  </a:lnTo>
                  <a:lnTo>
                    <a:pt x="3220" y="4702"/>
                  </a:lnTo>
                  <a:lnTo>
                    <a:pt x="3272" y="4718"/>
                  </a:lnTo>
                  <a:lnTo>
                    <a:pt x="3325" y="4733"/>
                  </a:lnTo>
                  <a:lnTo>
                    <a:pt x="3377" y="4746"/>
                  </a:lnTo>
                  <a:lnTo>
                    <a:pt x="3430" y="4760"/>
                  </a:lnTo>
                  <a:lnTo>
                    <a:pt x="3483" y="4773"/>
                  </a:lnTo>
                  <a:lnTo>
                    <a:pt x="3536" y="4785"/>
                  </a:lnTo>
                  <a:lnTo>
                    <a:pt x="3590" y="4796"/>
                  </a:lnTo>
                  <a:lnTo>
                    <a:pt x="3643" y="4806"/>
                  </a:lnTo>
                  <a:lnTo>
                    <a:pt x="3697" y="4815"/>
                  </a:lnTo>
                  <a:lnTo>
                    <a:pt x="3751" y="4825"/>
                  </a:lnTo>
                  <a:lnTo>
                    <a:pt x="3805" y="4832"/>
                  </a:lnTo>
                  <a:lnTo>
                    <a:pt x="3860" y="4840"/>
                  </a:lnTo>
                  <a:lnTo>
                    <a:pt x="3915" y="4847"/>
                  </a:lnTo>
                  <a:lnTo>
                    <a:pt x="3969" y="4853"/>
                  </a:lnTo>
                  <a:lnTo>
                    <a:pt x="4025" y="4857"/>
                  </a:lnTo>
                  <a:lnTo>
                    <a:pt x="4080" y="4862"/>
                  </a:lnTo>
                  <a:lnTo>
                    <a:pt x="4135" y="4865"/>
                  </a:lnTo>
                  <a:lnTo>
                    <a:pt x="4191" y="4869"/>
                  </a:lnTo>
                  <a:lnTo>
                    <a:pt x="4248" y="4870"/>
                  </a:lnTo>
                  <a:lnTo>
                    <a:pt x="4303" y="4872"/>
                  </a:lnTo>
                  <a:lnTo>
                    <a:pt x="4359" y="4872"/>
                  </a:lnTo>
                  <a:lnTo>
                    <a:pt x="4359" y="4770"/>
                  </a:lnTo>
                  <a:lnTo>
                    <a:pt x="4304" y="4769"/>
                  </a:lnTo>
                  <a:lnTo>
                    <a:pt x="4250" y="4769"/>
                  </a:lnTo>
                  <a:lnTo>
                    <a:pt x="4195" y="4767"/>
                  </a:lnTo>
                  <a:lnTo>
                    <a:pt x="4140" y="4763"/>
                  </a:lnTo>
                  <a:lnTo>
                    <a:pt x="4086" y="4760"/>
                  </a:lnTo>
                  <a:lnTo>
                    <a:pt x="4032" y="4756"/>
                  </a:lnTo>
                  <a:lnTo>
                    <a:pt x="3977" y="4751"/>
                  </a:lnTo>
                  <a:lnTo>
                    <a:pt x="3924" y="4745"/>
                  </a:lnTo>
                  <a:lnTo>
                    <a:pt x="3870" y="4739"/>
                  </a:lnTo>
                  <a:lnTo>
                    <a:pt x="3817" y="4732"/>
                  </a:lnTo>
                  <a:lnTo>
                    <a:pt x="3764" y="4724"/>
                  </a:lnTo>
                  <a:lnTo>
                    <a:pt x="3710" y="4715"/>
                  </a:lnTo>
                  <a:lnTo>
                    <a:pt x="3658" y="4706"/>
                  </a:lnTo>
                  <a:lnTo>
                    <a:pt x="3605" y="4696"/>
                  </a:lnTo>
                  <a:lnTo>
                    <a:pt x="3553" y="4684"/>
                  </a:lnTo>
                  <a:lnTo>
                    <a:pt x="3501" y="4673"/>
                  </a:lnTo>
                  <a:lnTo>
                    <a:pt x="3449" y="4661"/>
                  </a:lnTo>
                  <a:lnTo>
                    <a:pt x="3397" y="4648"/>
                  </a:lnTo>
                  <a:lnTo>
                    <a:pt x="3346" y="4633"/>
                  </a:lnTo>
                  <a:lnTo>
                    <a:pt x="3295" y="4620"/>
                  </a:lnTo>
                  <a:lnTo>
                    <a:pt x="3244" y="4604"/>
                  </a:lnTo>
                  <a:lnTo>
                    <a:pt x="3193" y="4588"/>
                  </a:lnTo>
                  <a:lnTo>
                    <a:pt x="3142" y="4572"/>
                  </a:lnTo>
                  <a:lnTo>
                    <a:pt x="3093" y="4555"/>
                  </a:lnTo>
                  <a:lnTo>
                    <a:pt x="3042" y="4537"/>
                  </a:lnTo>
                  <a:lnTo>
                    <a:pt x="2993" y="4519"/>
                  </a:lnTo>
                  <a:lnTo>
                    <a:pt x="2943" y="4500"/>
                  </a:lnTo>
                  <a:lnTo>
                    <a:pt x="2894" y="4480"/>
                  </a:lnTo>
                  <a:lnTo>
                    <a:pt x="2846" y="4459"/>
                  </a:lnTo>
                  <a:lnTo>
                    <a:pt x="2797" y="4438"/>
                  </a:lnTo>
                  <a:lnTo>
                    <a:pt x="2749" y="4416"/>
                  </a:lnTo>
                  <a:lnTo>
                    <a:pt x="2700" y="4395"/>
                  </a:lnTo>
                  <a:lnTo>
                    <a:pt x="2653" y="4371"/>
                  </a:lnTo>
                  <a:lnTo>
                    <a:pt x="2605" y="4347"/>
                  </a:lnTo>
                  <a:lnTo>
                    <a:pt x="2558" y="4324"/>
                  </a:lnTo>
                  <a:lnTo>
                    <a:pt x="2512" y="4299"/>
                  </a:lnTo>
                  <a:lnTo>
                    <a:pt x="2465" y="4273"/>
                  </a:lnTo>
                  <a:lnTo>
                    <a:pt x="2419" y="4247"/>
                  </a:lnTo>
                  <a:lnTo>
                    <a:pt x="2373" y="4221"/>
                  </a:lnTo>
                  <a:lnTo>
                    <a:pt x="2328" y="4193"/>
                  </a:lnTo>
                  <a:lnTo>
                    <a:pt x="2282" y="4165"/>
                  </a:lnTo>
                  <a:lnTo>
                    <a:pt x="2238" y="4137"/>
                  </a:lnTo>
                  <a:lnTo>
                    <a:pt x="2193" y="4108"/>
                  </a:lnTo>
                  <a:lnTo>
                    <a:pt x="2149" y="4078"/>
                  </a:lnTo>
                  <a:lnTo>
                    <a:pt x="2105" y="4048"/>
                  </a:lnTo>
                  <a:lnTo>
                    <a:pt x="2061" y="4017"/>
                  </a:lnTo>
                  <a:lnTo>
                    <a:pt x="2018" y="3985"/>
                  </a:lnTo>
                  <a:lnTo>
                    <a:pt x="1975" y="3954"/>
                  </a:lnTo>
                  <a:lnTo>
                    <a:pt x="1933" y="3921"/>
                  </a:lnTo>
                  <a:lnTo>
                    <a:pt x="1891" y="3888"/>
                  </a:lnTo>
                  <a:lnTo>
                    <a:pt x="1849" y="3854"/>
                  </a:lnTo>
                  <a:lnTo>
                    <a:pt x="1808" y="3820"/>
                  </a:lnTo>
                  <a:lnTo>
                    <a:pt x="1767" y="3785"/>
                  </a:lnTo>
                  <a:lnTo>
                    <a:pt x="1726" y="3750"/>
                  </a:lnTo>
                  <a:lnTo>
                    <a:pt x="1687" y="3715"/>
                  </a:lnTo>
                  <a:lnTo>
                    <a:pt x="1646" y="3679"/>
                  </a:lnTo>
                  <a:lnTo>
                    <a:pt x="1608" y="3642"/>
                  </a:lnTo>
                  <a:lnTo>
                    <a:pt x="1569" y="3604"/>
                  </a:lnTo>
                  <a:lnTo>
                    <a:pt x="1530" y="3567"/>
                  </a:lnTo>
                  <a:lnTo>
                    <a:pt x="1492" y="3528"/>
                  </a:lnTo>
                  <a:lnTo>
                    <a:pt x="1454" y="3490"/>
                  </a:lnTo>
                  <a:lnTo>
                    <a:pt x="1417" y="3450"/>
                  </a:lnTo>
                  <a:lnTo>
                    <a:pt x="1380" y="3411"/>
                  </a:lnTo>
                  <a:lnTo>
                    <a:pt x="1344" y="3370"/>
                  </a:lnTo>
                  <a:lnTo>
                    <a:pt x="1307" y="3329"/>
                  </a:lnTo>
                  <a:lnTo>
                    <a:pt x="1272" y="3289"/>
                  </a:lnTo>
                  <a:lnTo>
                    <a:pt x="1237" y="3247"/>
                  </a:lnTo>
                  <a:lnTo>
                    <a:pt x="1202" y="3205"/>
                  </a:lnTo>
                  <a:lnTo>
                    <a:pt x="1168" y="3162"/>
                  </a:lnTo>
                  <a:lnTo>
                    <a:pt x="1134" y="3119"/>
                  </a:lnTo>
                  <a:lnTo>
                    <a:pt x="1101" y="3075"/>
                  </a:lnTo>
                  <a:lnTo>
                    <a:pt x="1068" y="3031"/>
                  </a:lnTo>
                  <a:lnTo>
                    <a:pt x="1035" y="2987"/>
                  </a:lnTo>
                  <a:lnTo>
                    <a:pt x="1003" y="2942"/>
                  </a:lnTo>
                  <a:lnTo>
                    <a:pt x="971" y="2897"/>
                  </a:lnTo>
                  <a:lnTo>
                    <a:pt x="941" y="2851"/>
                  </a:lnTo>
                  <a:lnTo>
                    <a:pt x="910" y="2805"/>
                  </a:lnTo>
                  <a:lnTo>
                    <a:pt x="880" y="2758"/>
                  </a:lnTo>
                  <a:lnTo>
                    <a:pt x="851" y="2712"/>
                  </a:lnTo>
                  <a:lnTo>
                    <a:pt x="822" y="2664"/>
                  </a:lnTo>
                  <a:lnTo>
                    <a:pt x="793" y="2616"/>
                  </a:lnTo>
                  <a:lnTo>
                    <a:pt x="765" y="2568"/>
                  </a:lnTo>
                  <a:lnTo>
                    <a:pt x="738" y="2520"/>
                  </a:lnTo>
                  <a:lnTo>
                    <a:pt x="710" y="2470"/>
                  </a:lnTo>
                  <a:lnTo>
                    <a:pt x="684" y="2421"/>
                  </a:lnTo>
                  <a:lnTo>
                    <a:pt x="658" y="2372"/>
                  </a:lnTo>
                  <a:lnTo>
                    <a:pt x="632" y="2321"/>
                  </a:lnTo>
                  <a:lnTo>
                    <a:pt x="607" y="2271"/>
                  </a:lnTo>
                  <a:lnTo>
                    <a:pt x="583" y="2220"/>
                  </a:lnTo>
                  <a:lnTo>
                    <a:pt x="558" y="2169"/>
                  </a:lnTo>
                  <a:lnTo>
                    <a:pt x="535" y="2117"/>
                  </a:lnTo>
                  <a:lnTo>
                    <a:pt x="513" y="2065"/>
                  </a:lnTo>
                  <a:lnTo>
                    <a:pt x="491" y="2013"/>
                  </a:lnTo>
                  <a:lnTo>
                    <a:pt x="469" y="1960"/>
                  </a:lnTo>
                  <a:lnTo>
                    <a:pt x="448" y="1908"/>
                  </a:lnTo>
                  <a:lnTo>
                    <a:pt x="427" y="1854"/>
                  </a:lnTo>
                  <a:lnTo>
                    <a:pt x="407" y="1800"/>
                  </a:lnTo>
                  <a:lnTo>
                    <a:pt x="387" y="1746"/>
                  </a:lnTo>
                  <a:lnTo>
                    <a:pt x="369" y="1692"/>
                  </a:lnTo>
                  <a:lnTo>
                    <a:pt x="351" y="1638"/>
                  </a:lnTo>
                  <a:lnTo>
                    <a:pt x="333" y="1582"/>
                  </a:lnTo>
                  <a:lnTo>
                    <a:pt x="316" y="1528"/>
                  </a:lnTo>
                  <a:lnTo>
                    <a:pt x="299" y="1472"/>
                  </a:lnTo>
                  <a:lnTo>
                    <a:pt x="283" y="1416"/>
                  </a:lnTo>
                  <a:lnTo>
                    <a:pt x="268" y="1360"/>
                  </a:lnTo>
                  <a:lnTo>
                    <a:pt x="253" y="1304"/>
                  </a:lnTo>
                  <a:lnTo>
                    <a:pt x="240" y="1247"/>
                  </a:lnTo>
                  <a:lnTo>
                    <a:pt x="225" y="1190"/>
                  </a:lnTo>
                  <a:lnTo>
                    <a:pt x="212" y="1133"/>
                  </a:lnTo>
                  <a:lnTo>
                    <a:pt x="200" y="1075"/>
                  </a:lnTo>
                  <a:lnTo>
                    <a:pt x="189" y="1018"/>
                  </a:lnTo>
                  <a:lnTo>
                    <a:pt x="178" y="960"/>
                  </a:lnTo>
                  <a:lnTo>
                    <a:pt x="168" y="901"/>
                  </a:lnTo>
                  <a:lnTo>
                    <a:pt x="158" y="842"/>
                  </a:lnTo>
                  <a:lnTo>
                    <a:pt x="149" y="784"/>
                  </a:lnTo>
                  <a:lnTo>
                    <a:pt x="140" y="725"/>
                  </a:lnTo>
                  <a:lnTo>
                    <a:pt x="132" y="666"/>
                  </a:lnTo>
                  <a:lnTo>
                    <a:pt x="125" y="606"/>
                  </a:lnTo>
                  <a:lnTo>
                    <a:pt x="119" y="547"/>
                  </a:lnTo>
                  <a:lnTo>
                    <a:pt x="113" y="487"/>
                  </a:lnTo>
                  <a:lnTo>
                    <a:pt x="108" y="427"/>
                  </a:lnTo>
                  <a:lnTo>
                    <a:pt x="103" y="366"/>
                  </a:lnTo>
                  <a:lnTo>
                    <a:pt x="100" y="306"/>
                  </a:lnTo>
                  <a:lnTo>
                    <a:pt x="96" y="245"/>
                  </a:lnTo>
                  <a:lnTo>
                    <a:pt x="94" y="184"/>
                  </a:lnTo>
                  <a:lnTo>
                    <a:pt x="92" y="123"/>
                  </a:lnTo>
                  <a:lnTo>
                    <a:pt x="91" y="62"/>
                  </a:lnTo>
                  <a:lnTo>
                    <a:pt x="91" y="0"/>
                  </a:lnTo>
                  <a:lnTo>
                    <a:pt x="0" y="0"/>
                  </a:lnTo>
                  <a:close/>
                </a:path>
              </a:pathLst>
            </a:custGeom>
            <a:solidFill>
              <a:srgbClr val="008FE0"/>
            </a:solidFill>
            <a:ln w="9525">
              <a:noFill/>
              <a:round/>
              <a:headEnd/>
              <a:tailEnd/>
            </a:ln>
          </p:spPr>
          <p:txBody>
            <a:bodyPr/>
            <a:lstStyle/>
            <a:p>
              <a:endParaRPr lang="en-US"/>
            </a:p>
          </p:txBody>
        </p:sp>
        <p:sp>
          <p:nvSpPr>
            <p:cNvPr id="53323" name="Freeform 7"/>
            <p:cNvSpPr>
              <a:spLocks/>
            </p:cNvSpPr>
            <p:nvPr/>
          </p:nvSpPr>
          <p:spPr bwMode="auto">
            <a:xfrm>
              <a:off x="1735" y="2568"/>
              <a:ext cx="726" cy="733"/>
            </a:xfrm>
            <a:custGeom>
              <a:avLst/>
              <a:gdLst>
                <a:gd name="T0" fmla="*/ 0 w 4359"/>
                <a:gd name="T1" fmla="*/ 0 h 4871"/>
                <a:gd name="T2" fmla="*/ 0 w 4359"/>
                <a:gd name="T3" fmla="*/ 0 h 4871"/>
                <a:gd name="T4" fmla="*/ 0 w 4359"/>
                <a:gd name="T5" fmla="*/ 0 h 4871"/>
                <a:gd name="T6" fmla="*/ 0 w 4359"/>
                <a:gd name="T7" fmla="*/ 0 h 4871"/>
                <a:gd name="T8" fmla="*/ 0 w 4359"/>
                <a:gd name="T9" fmla="*/ 0 h 4871"/>
                <a:gd name="T10" fmla="*/ 0 w 4359"/>
                <a:gd name="T11" fmla="*/ 0 h 4871"/>
                <a:gd name="T12" fmla="*/ 0 w 4359"/>
                <a:gd name="T13" fmla="*/ 0 h 4871"/>
                <a:gd name="T14" fmla="*/ 0 w 4359"/>
                <a:gd name="T15" fmla="*/ 0 h 4871"/>
                <a:gd name="T16" fmla="*/ 0 w 4359"/>
                <a:gd name="T17" fmla="*/ 0 h 4871"/>
                <a:gd name="T18" fmla="*/ 0 w 4359"/>
                <a:gd name="T19" fmla="*/ 0 h 4871"/>
                <a:gd name="T20" fmla="*/ 0 w 4359"/>
                <a:gd name="T21" fmla="*/ 0 h 4871"/>
                <a:gd name="T22" fmla="*/ 0 w 4359"/>
                <a:gd name="T23" fmla="*/ 0 h 4871"/>
                <a:gd name="T24" fmla="*/ 0 w 4359"/>
                <a:gd name="T25" fmla="*/ 0 h 4871"/>
                <a:gd name="T26" fmla="*/ 0 w 4359"/>
                <a:gd name="T27" fmla="*/ 0 h 4871"/>
                <a:gd name="T28" fmla="*/ 0 w 4359"/>
                <a:gd name="T29" fmla="*/ 0 h 4871"/>
                <a:gd name="T30" fmla="*/ 0 w 4359"/>
                <a:gd name="T31" fmla="*/ 0 h 4871"/>
                <a:gd name="T32" fmla="*/ 0 w 4359"/>
                <a:gd name="T33" fmla="*/ 0 h 4871"/>
                <a:gd name="T34" fmla="*/ 0 w 4359"/>
                <a:gd name="T35" fmla="*/ 0 h 4871"/>
                <a:gd name="T36" fmla="*/ 0 w 4359"/>
                <a:gd name="T37" fmla="*/ 0 h 4871"/>
                <a:gd name="T38" fmla="*/ 0 w 4359"/>
                <a:gd name="T39" fmla="*/ 0 h 4871"/>
                <a:gd name="T40" fmla="*/ 0 w 4359"/>
                <a:gd name="T41" fmla="*/ 0 h 4871"/>
                <a:gd name="T42" fmla="*/ 0 w 4359"/>
                <a:gd name="T43" fmla="*/ 0 h 4871"/>
                <a:gd name="T44" fmla="*/ 0 w 4359"/>
                <a:gd name="T45" fmla="*/ 0 h 4871"/>
                <a:gd name="T46" fmla="*/ 0 w 4359"/>
                <a:gd name="T47" fmla="*/ 0 h 4871"/>
                <a:gd name="T48" fmla="*/ 0 w 4359"/>
                <a:gd name="T49" fmla="*/ 0 h 4871"/>
                <a:gd name="T50" fmla="*/ 0 w 4359"/>
                <a:gd name="T51" fmla="*/ 0 h 4871"/>
                <a:gd name="T52" fmla="*/ 0 w 4359"/>
                <a:gd name="T53" fmla="*/ 0 h 4871"/>
                <a:gd name="T54" fmla="*/ 0 w 4359"/>
                <a:gd name="T55" fmla="*/ 0 h 4871"/>
                <a:gd name="T56" fmla="*/ 0 w 4359"/>
                <a:gd name="T57" fmla="*/ 0 h 4871"/>
                <a:gd name="T58" fmla="*/ 0 w 4359"/>
                <a:gd name="T59" fmla="*/ 0 h 4871"/>
                <a:gd name="T60" fmla="*/ 0 w 4359"/>
                <a:gd name="T61" fmla="*/ 0 h 4871"/>
                <a:gd name="T62" fmla="*/ 0 w 4359"/>
                <a:gd name="T63" fmla="*/ 0 h 4871"/>
                <a:gd name="T64" fmla="*/ 0 w 4359"/>
                <a:gd name="T65" fmla="*/ 0 h 4871"/>
                <a:gd name="T66" fmla="*/ 0 w 4359"/>
                <a:gd name="T67" fmla="*/ 0 h 4871"/>
                <a:gd name="T68" fmla="*/ 0 w 4359"/>
                <a:gd name="T69" fmla="*/ 0 h 4871"/>
                <a:gd name="T70" fmla="*/ 0 w 4359"/>
                <a:gd name="T71" fmla="*/ 0 h 4871"/>
                <a:gd name="T72" fmla="*/ 0 w 4359"/>
                <a:gd name="T73" fmla="*/ 0 h 4871"/>
                <a:gd name="T74" fmla="*/ 0 w 4359"/>
                <a:gd name="T75" fmla="*/ 0 h 4871"/>
                <a:gd name="T76" fmla="*/ 0 w 4359"/>
                <a:gd name="T77" fmla="*/ 0 h 4871"/>
                <a:gd name="T78" fmla="*/ 0 w 4359"/>
                <a:gd name="T79" fmla="*/ 0 h 4871"/>
                <a:gd name="T80" fmla="*/ 0 w 4359"/>
                <a:gd name="T81" fmla="*/ 0 h 4871"/>
                <a:gd name="T82" fmla="*/ 0 w 4359"/>
                <a:gd name="T83" fmla="*/ 0 h 4871"/>
                <a:gd name="T84" fmla="*/ 0 w 4359"/>
                <a:gd name="T85" fmla="*/ 0 h 4871"/>
                <a:gd name="T86" fmla="*/ 0 w 4359"/>
                <a:gd name="T87" fmla="*/ 0 h 4871"/>
                <a:gd name="T88" fmla="*/ 0 w 4359"/>
                <a:gd name="T89" fmla="*/ 0 h 4871"/>
                <a:gd name="T90" fmla="*/ 0 w 4359"/>
                <a:gd name="T91" fmla="*/ 0 h 4871"/>
                <a:gd name="T92" fmla="*/ 0 w 4359"/>
                <a:gd name="T93" fmla="*/ 0 h 4871"/>
                <a:gd name="T94" fmla="*/ 0 w 4359"/>
                <a:gd name="T95" fmla="*/ 0 h 4871"/>
                <a:gd name="T96" fmla="*/ 0 w 4359"/>
                <a:gd name="T97" fmla="*/ 0 h 4871"/>
                <a:gd name="T98" fmla="*/ 0 w 4359"/>
                <a:gd name="T99" fmla="*/ 0 h 4871"/>
                <a:gd name="T100" fmla="*/ 0 w 4359"/>
                <a:gd name="T101" fmla="*/ 0 h 4871"/>
                <a:gd name="T102" fmla="*/ 0 w 4359"/>
                <a:gd name="T103" fmla="*/ 0 h 487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359"/>
                <a:gd name="T157" fmla="*/ 0 h 4871"/>
                <a:gd name="T158" fmla="*/ 4359 w 4359"/>
                <a:gd name="T159" fmla="*/ 4871 h 487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359" h="4871">
                  <a:moveTo>
                    <a:pt x="4359" y="0"/>
                  </a:moveTo>
                  <a:lnTo>
                    <a:pt x="4359" y="0"/>
                  </a:lnTo>
                  <a:lnTo>
                    <a:pt x="4303" y="0"/>
                  </a:lnTo>
                  <a:lnTo>
                    <a:pt x="4248" y="2"/>
                  </a:lnTo>
                  <a:lnTo>
                    <a:pt x="4191" y="3"/>
                  </a:lnTo>
                  <a:lnTo>
                    <a:pt x="4135" y="7"/>
                  </a:lnTo>
                  <a:lnTo>
                    <a:pt x="4080" y="10"/>
                  </a:lnTo>
                  <a:lnTo>
                    <a:pt x="4025" y="15"/>
                  </a:lnTo>
                  <a:lnTo>
                    <a:pt x="3969" y="19"/>
                  </a:lnTo>
                  <a:lnTo>
                    <a:pt x="3915" y="25"/>
                  </a:lnTo>
                  <a:lnTo>
                    <a:pt x="3860" y="32"/>
                  </a:lnTo>
                  <a:lnTo>
                    <a:pt x="3805" y="40"/>
                  </a:lnTo>
                  <a:lnTo>
                    <a:pt x="3751" y="47"/>
                  </a:lnTo>
                  <a:lnTo>
                    <a:pt x="3697" y="57"/>
                  </a:lnTo>
                  <a:lnTo>
                    <a:pt x="3643" y="66"/>
                  </a:lnTo>
                  <a:lnTo>
                    <a:pt x="3590" y="77"/>
                  </a:lnTo>
                  <a:lnTo>
                    <a:pt x="3536" y="87"/>
                  </a:lnTo>
                  <a:lnTo>
                    <a:pt x="3483" y="100"/>
                  </a:lnTo>
                  <a:lnTo>
                    <a:pt x="3430" y="112"/>
                  </a:lnTo>
                  <a:lnTo>
                    <a:pt x="3377" y="126"/>
                  </a:lnTo>
                  <a:lnTo>
                    <a:pt x="3325" y="139"/>
                  </a:lnTo>
                  <a:lnTo>
                    <a:pt x="3272" y="154"/>
                  </a:lnTo>
                  <a:lnTo>
                    <a:pt x="3220" y="170"/>
                  </a:lnTo>
                  <a:lnTo>
                    <a:pt x="3168" y="185"/>
                  </a:lnTo>
                  <a:lnTo>
                    <a:pt x="3116" y="202"/>
                  </a:lnTo>
                  <a:lnTo>
                    <a:pt x="3066" y="219"/>
                  </a:lnTo>
                  <a:lnTo>
                    <a:pt x="3014" y="237"/>
                  </a:lnTo>
                  <a:lnTo>
                    <a:pt x="2963" y="257"/>
                  </a:lnTo>
                  <a:lnTo>
                    <a:pt x="2913" y="276"/>
                  </a:lnTo>
                  <a:lnTo>
                    <a:pt x="2863" y="296"/>
                  </a:lnTo>
                  <a:lnTo>
                    <a:pt x="2813" y="318"/>
                  </a:lnTo>
                  <a:lnTo>
                    <a:pt x="2764" y="339"/>
                  </a:lnTo>
                  <a:lnTo>
                    <a:pt x="2714" y="361"/>
                  </a:lnTo>
                  <a:lnTo>
                    <a:pt x="2666" y="385"/>
                  </a:lnTo>
                  <a:lnTo>
                    <a:pt x="2616" y="407"/>
                  </a:lnTo>
                  <a:lnTo>
                    <a:pt x="2568" y="432"/>
                  </a:lnTo>
                  <a:lnTo>
                    <a:pt x="2520" y="457"/>
                  </a:lnTo>
                  <a:lnTo>
                    <a:pt x="2472" y="482"/>
                  </a:lnTo>
                  <a:lnTo>
                    <a:pt x="2425" y="508"/>
                  </a:lnTo>
                  <a:lnTo>
                    <a:pt x="2377" y="535"/>
                  </a:lnTo>
                  <a:lnTo>
                    <a:pt x="2331" y="562"/>
                  </a:lnTo>
                  <a:lnTo>
                    <a:pt x="2284" y="589"/>
                  </a:lnTo>
                  <a:lnTo>
                    <a:pt x="2238" y="619"/>
                  </a:lnTo>
                  <a:lnTo>
                    <a:pt x="2192" y="647"/>
                  </a:lnTo>
                  <a:lnTo>
                    <a:pt x="2146" y="676"/>
                  </a:lnTo>
                  <a:lnTo>
                    <a:pt x="2102" y="707"/>
                  </a:lnTo>
                  <a:lnTo>
                    <a:pt x="2056" y="737"/>
                  </a:lnTo>
                  <a:lnTo>
                    <a:pt x="2012" y="769"/>
                  </a:lnTo>
                  <a:lnTo>
                    <a:pt x="1968" y="802"/>
                  </a:lnTo>
                  <a:lnTo>
                    <a:pt x="1925" y="834"/>
                  </a:lnTo>
                  <a:lnTo>
                    <a:pt x="1881" y="867"/>
                  </a:lnTo>
                  <a:lnTo>
                    <a:pt x="1839" y="901"/>
                  </a:lnTo>
                  <a:lnTo>
                    <a:pt x="1796" y="935"/>
                  </a:lnTo>
                  <a:lnTo>
                    <a:pt x="1754" y="970"/>
                  </a:lnTo>
                  <a:lnTo>
                    <a:pt x="1712" y="1005"/>
                  </a:lnTo>
                  <a:lnTo>
                    <a:pt x="1671" y="1042"/>
                  </a:lnTo>
                  <a:lnTo>
                    <a:pt x="1629" y="1078"/>
                  </a:lnTo>
                  <a:lnTo>
                    <a:pt x="1589" y="1115"/>
                  </a:lnTo>
                  <a:lnTo>
                    <a:pt x="1548" y="1152"/>
                  </a:lnTo>
                  <a:lnTo>
                    <a:pt x="1509" y="1191"/>
                  </a:lnTo>
                  <a:lnTo>
                    <a:pt x="1469" y="1229"/>
                  </a:lnTo>
                  <a:lnTo>
                    <a:pt x="1431" y="1268"/>
                  </a:lnTo>
                  <a:lnTo>
                    <a:pt x="1392" y="1307"/>
                  </a:lnTo>
                  <a:lnTo>
                    <a:pt x="1354" y="1348"/>
                  </a:lnTo>
                  <a:lnTo>
                    <a:pt x="1317" y="1389"/>
                  </a:lnTo>
                  <a:lnTo>
                    <a:pt x="1279" y="1430"/>
                  </a:lnTo>
                  <a:lnTo>
                    <a:pt x="1243" y="1471"/>
                  </a:lnTo>
                  <a:lnTo>
                    <a:pt x="1206" y="1513"/>
                  </a:lnTo>
                  <a:lnTo>
                    <a:pt x="1170" y="1556"/>
                  </a:lnTo>
                  <a:lnTo>
                    <a:pt x="1134" y="1599"/>
                  </a:lnTo>
                  <a:lnTo>
                    <a:pt x="1100" y="1642"/>
                  </a:lnTo>
                  <a:lnTo>
                    <a:pt x="1066" y="1686"/>
                  </a:lnTo>
                  <a:lnTo>
                    <a:pt x="1031" y="1731"/>
                  </a:lnTo>
                  <a:lnTo>
                    <a:pt x="998" y="1776"/>
                  </a:lnTo>
                  <a:lnTo>
                    <a:pt x="964" y="1821"/>
                  </a:lnTo>
                  <a:lnTo>
                    <a:pt x="932" y="1867"/>
                  </a:lnTo>
                  <a:lnTo>
                    <a:pt x="900" y="1914"/>
                  </a:lnTo>
                  <a:lnTo>
                    <a:pt x="868" y="1960"/>
                  </a:lnTo>
                  <a:lnTo>
                    <a:pt x="837" y="2007"/>
                  </a:lnTo>
                  <a:lnTo>
                    <a:pt x="805" y="2055"/>
                  </a:lnTo>
                  <a:lnTo>
                    <a:pt x="776" y="2102"/>
                  </a:lnTo>
                  <a:lnTo>
                    <a:pt x="746" y="2151"/>
                  </a:lnTo>
                  <a:lnTo>
                    <a:pt x="717" y="2200"/>
                  </a:lnTo>
                  <a:lnTo>
                    <a:pt x="688" y="2249"/>
                  </a:lnTo>
                  <a:lnTo>
                    <a:pt x="660" y="2299"/>
                  </a:lnTo>
                  <a:lnTo>
                    <a:pt x="632" y="2349"/>
                  </a:lnTo>
                  <a:lnTo>
                    <a:pt x="605" y="2399"/>
                  </a:lnTo>
                  <a:lnTo>
                    <a:pt x="579" y="2450"/>
                  </a:lnTo>
                  <a:lnTo>
                    <a:pt x="552" y="2502"/>
                  </a:lnTo>
                  <a:lnTo>
                    <a:pt x="527" y="2553"/>
                  </a:lnTo>
                  <a:lnTo>
                    <a:pt x="502" y="2605"/>
                  </a:lnTo>
                  <a:lnTo>
                    <a:pt x="477" y="2657"/>
                  </a:lnTo>
                  <a:lnTo>
                    <a:pt x="454" y="2710"/>
                  </a:lnTo>
                  <a:lnTo>
                    <a:pt x="431" y="2763"/>
                  </a:lnTo>
                  <a:lnTo>
                    <a:pt x="408" y="2816"/>
                  </a:lnTo>
                  <a:lnTo>
                    <a:pt x="385" y="2870"/>
                  </a:lnTo>
                  <a:lnTo>
                    <a:pt x="364" y="2923"/>
                  </a:lnTo>
                  <a:lnTo>
                    <a:pt x="343" y="2979"/>
                  </a:lnTo>
                  <a:lnTo>
                    <a:pt x="323" y="3033"/>
                  </a:lnTo>
                  <a:lnTo>
                    <a:pt x="302" y="3089"/>
                  </a:lnTo>
                  <a:lnTo>
                    <a:pt x="283" y="3144"/>
                  </a:lnTo>
                  <a:lnTo>
                    <a:pt x="265" y="3199"/>
                  </a:lnTo>
                  <a:lnTo>
                    <a:pt x="247" y="3256"/>
                  </a:lnTo>
                  <a:lnTo>
                    <a:pt x="229" y="3311"/>
                  </a:lnTo>
                  <a:lnTo>
                    <a:pt x="212" y="3369"/>
                  </a:lnTo>
                  <a:lnTo>
                    <a:pt x="196" y="3426"/>
                  </a:lnTo>
                  <a:lnTo>
                    <a:pt x="181" y="3483"/>
                  </a:lnTo>
                  <a:lnTo>
                    <a:pt x="166" y="3541"/>
                  </a:lnTo>
                  <a:lnTo>
                    <a:pt x="152" y="3599"/>
                  </a:lnTo>
                  <a:lnTo>
                    <a:pt x="137" y="3656"/>
                  </a:lnTo>
                  <a:lnTo>
                    <a:pt x="124" y="3715"/>
                  </a:lnTo>
                  <a:lnTo>
                    <a:pt x="112" y="3774"/>
                  </a:lnTo>
                  <a:lnTo>
                    <a:pt x="100" y="3833"/>
                  </a:lnTo>
                  <a:lnTo>
                    <a:pt x="89" y="3892"/>
                  </a:lnTo>
                  <a:lnTo>
                    <a:pt x="78" y="3951"/>
                  </a:lnTo>
                  <a:lnTo>
                    <a:pt x="68" y="4011"/>
                  </a:lnTo>
                  <a:lnTo>
                    <a:pt x="58" y="4071"/>
                  </a:lnTo>
                  <a:lnTo>
                    <a:pt x="50" y="4131"/>
                  </a:lnTo>
                  <a:lnTo>
                    <a:pt x="42" y="4192"/>
                  </a:lnTo>
                  <a:lnTo>
                    <a:pt x="35" y="4252"/>
                  </a:lnTo>
                  <a:lnTo>
                    <a:pt x="28" y="4313"/>
                  </a:lnTo>
                  <a:lnTo>
                    <a:pt x="22" y="4374"/>
                  </a:lnTo>
                  <a:lnTo>
                    <a:pt x="17" y="4437"/>
                  </a:lnTo>
                  <a:lnTo>
                    <a:pt x="13" y="4498"/>
                  </a:lnTo>
                  <a:lnTo>
                    <a:pt x="9" y="4560"/>
                  </a:lnTo>
                  <a:lnTo>
                    <a:pt x="6" y="4621"/>
                  </a:lnTo>
                  <a:lnTo>
                    <a:pt x="3" y="4684"/>
                  </a:lnTo>
                  <a:lnTo>
                    <a:pt x="1" y="4747"/>
                  </a:lnTo>
                  <a:lnTo>
                    <a:pt x="0" y="4809"/>
                  </a:lnTo>
                  <a:lnTo>
                    <a:pt x="0" y="4871"/>
                  </a:lnTo>
                  <a:lnTo>
                    <a:pt x="91" y="4871"/>
                  </a:lnTo>
                  <a:lnTo>
                    <a:pt x="91" y="4810"/>
                  </a:lnTo>
                  <a:lnTo>
                    <a:pt x="92" y="4749"/>
                  </a:lnTo>
                  <a:lnTo>
                    <a:pt x="94" y="4688"/>
                  </a:lnTo>
                  <a:lnTo>
                    <a:pt x="96" y="4627"/>
                  </a:lnTo>
                  <a:lnTo>
                    <a:pt x="100" y="4566"/>
                  </a:lnTo>
                  <a:lnTo>
                    <a:pt x="103" y="4506"/>
                  </a:lnTo>
                  <a:lnTo>
                    <a:pt x="108" y="4445"/>
                  </a:lnTo>
                  <a:lnTo>
                    <a:pt x="113" y="4385"/>
                  </a:lnTo>
                  <a:lnTo>
                    <a:pt x="119" y="4325"/>
                  </a:lnTo>
                  <a:lnTo>
                    <a:pt x="125" y="4266"/>
                  </a:lnTo>
                  <a:lnTo>
                    <a:pt x="132" y="4206"/>
                  </a:lnTo>
                  <a:lnTo>
                    <a:pt x="140" y="4147"/>
                  </a:lnTo>
                  <a:lnTo>
                    <a:pt x="149" y="4088"/>
                  </a:lnTo>
                  <a:lnTo>
                    <a:pt x="158" y="4030"/>
                  </a:lnTo>
                  <a:lnTo>
                    <a:pt x="168" y="3971"/>
                  </a:lnTo>
                  <a:lnTo>
                    <a:pt x="178" y="3912"/>
                  </a:lnTo>
                  <a:lnTo>
                    <a:pt x="189" y="3854"/>
                  </a:lnTo>
                  <a:lnTo>
                    <a:pt x="200" y="3797"/>
                  </a:lnTo>
                  <a:lnTo>
                    <a:pt x="212" y="3739"/>
                  </a:lnTo>
                  <a:lnTo>
                    <a:pt x="225" y="3682"/>
                  </a:lnTo>
                  <a:lnTo>
                    <a:pt x="240" y="3625"/>
                  </a:lnTo>
                  <a:lnTo>
                    <a:pt x="253" y="3568"/>
                  </a:lnTo>
                  <a:lnTo>
                    <a:pt x="268" y="3512"/>
                  </a:lnTo>
                  <a:lnTo>
                    <a:pt x="283" y="3456"/>
                  </a:lnTo>
                  <a:lnTo>
                    <a:pt x="299" y="3400"/>
                  </a:lnTo>
                  <a:lnTo>
                    <a:pt x="316" y="3344"/>
                  </a:lnTo>
                  <a:lnTo>
                    <a:pt x="333" y="3290"/>
                  </a:lnTo>
                  <a:lnTo>
                    <a:pt x="351" y="3234"/>
                  </a:lnTo>
                  <a:lnTo>
                    <a:pt x="369" y="3180"/>
                  </a:lnTo>
                  <a:lnTo>
                    <a:pt x="387" y="3126"/>
                  </a:lnTo>
                  <a:lnTo>
                    <a:pt x="407" y="3072"/>
                  </a:lnTo>
                  <a:lnTo>
                    <a:pt x="427" y="3018"/>
                  </a:lnTo>
                  <a:lnTo>
                    <a:pt x="448" y="2964"/>
                  </a:lnTo>
                  <a:lnTo>
                    <a:pt x="469" y="2912"/>
                  </a:lnTo>
                  <a:lnTo>
                    <a:pt x="491" y="2859"/>
                  </a:lnTo>
                  <a:lnTo>
                    <a:pt x="513" y="2807"/>
                  </a:lnTo>
                  <a:lnTo>
                    <a:pt x="535" y="2755"/>
                  </a:lnTo>
                  <a:lnTo>
                    <a:pt x="558" y="2703"/>
                  </a:lnTo>
                  <a:lnTo>
                    <a:pt x="583" y="2652"/>
                  </a:lnTo>
                  <a:lnTo>
                    <a:pt x="607" y="2601"/>
                  </a:lnTo>
                  <a:lnTo>
                    <a:pt x="632" y="2551"/>
                  </a:lnTo>
                  <a:lnTo>
                    <a:pt x="658" y="2501"/>
                  </a:lnTo>
                  <a:lnTo>
                    <a:pt x="684" y="2451"/>
                  </a:lnTo>
                  <a:lnTo>
                    <a:pt x="710" y="2402"/>
                  </a:lnTo>
                  <a:lnTo>
                    <a:pt x="738" y="2352"/>
                  </a:lnTo>
                  <a:lnTo>
                    <a:pt x="765" y="2304"/>
                  </a:lnTo>
                  <a:lnTo>
                    <a:pt x="793" y="2256"/>
                  </a:lnTo>
                  <a:lnTo>
                    <a:pt x="822" y="2208"/>
                  </a:lnTo>
                  <a:lnTo>
                    <a:pt x="851" y="2160"/>
                  </a:lnTo>
                  <a:lnTo>
                    <a:pt x="880" y="2114"/>
                  </a:lnTo>
                  <a:lnTo>
                    <a:pt x="910" y="2067"/>
                  </a:lnTo>
                  <a:lnTo>
                    <a:pt x="941" y="2021"/>
                  </a:lnTo>
                  <a:lnTo>
                    <a:pt x="971" y="1975"/>
                  </a:lnTo>
                  <a:lnTo>
                    <a:pt x="1003" y="1931"/>
                  </a:lnTo>
                  <a:lnTo>
                    <a:pt x="1035" y="1885"/>
                  </a:lnTo>
                  <a:lnTo>
                    <a:pt x="1068" y="1841"/>
                  </a:lnTo>
                  <a:lnTo>
                    <a:pt x="1101" y="1797"/>
                  </a:lnTo>
                  <a:lnTo>
                    <a:pt x="1134" y="1753"/>
                  </a:lnTo>
                  <a:lnTo>
                    <a:pt x="1168" y="1710"/>
                  </a:lnTo>
                  <a:lnTo>
                    <a:pt x="1202" y="1667"/>
                  </a:lnTo>
                  <a:lnTo>
                    <a:pt x="1237" y="1625"/>
                  </a:lnTo>
                  <a:lnTo>
                    <a:pt x="1272" y="1583"/>
                  </a:lnTo>
                  <a:lnTo>
                    <a:pt x="1307" y="1543"/>
                  </a:lnTo>
                  <a:lnTo>
                    <a:pt x="1344" y="1502"/>
                  </a:lnTo>
                  <a:lnTo>
                    <a:pt x="1380" y="1461"/>
                  </a:lnTo>
                  <a:lnTo>
                    <a:pt x="1417" y="1422"/>
                  </a:lnTo>
                  <a:lnTo>
                    <a:pt x="1454" y="1382"/>
                  </a:lnTo>
                  <a:lnTo>
                    <a:pt x="1492" y="1344"/>
                  </a:lnTo>
                  <a:lnTo>
                    <a:pt x="1530" y="1305"/>
                  </a:lnTo>
                  <a:lnTo>
                    <a:pt x="1569" y="1268"/>
                  </a:lnTo>
                  <a:lnTo>
                    <a:pt x="1608" y="1230"/>
                  </a:lnTo>
                  <a:lnTo>
                    <a:pt x="1646" y="1193"/>
                  </a:lnTo>
                  <a:lnTo>
                    <a:pt x="1687" y="1157"/>
                  </a:lnTo>
                  <a:lnTo>
                    <a:pt x="1726" y="1122"/>
                  </a:lnTo>
                  <a:lnTo>
                    <a:pt x="1767" y="1087"/>
                  </a:lnTo>
                  <a:lnTo>
                    <a:pt x="1808" y="1052"/>
                  </a:lnTo>
                  <a:lnTo>
                    <a:pt x="1849" y="1018"/>
                  </a:lnTo>
                  <a:lnTo>
                    <a:pt x="1891" y="984"/>
                  </a:lnTo>
                  <a:lnTo>
                    <a:pt x="1933" y="951"/>
                  </a:lnTo>
                  <a:lnTo>
                    <a:pt x="1975" y="918"/>
                  </a:lnTo>
                  <a:lnTo>
                    <a:pt x="2018" y="887"/>
                  </a:lnTo>
                  <a:lnTo>
                    <a:pt x="2061" y="855"/>
                  </a:lnTo>
                  <a:lnTo>
                    <a:pt x="2105" y="824"/>
                  </a:lnTo>
                  <a:lnTo>
                    <a:pt x="2149" y="794"/>
                  </a:lnTo>
                  <a:lnTo>
                    <a:pt x="2193" y="765"/>
                  </a:lnTo>
                  <a:lnTo>
                    <a:pt x="2238" y="735"/>
                  </a:lnTo>
                  <a:lnTo>
                    <a:pt x="2282" y="707"/>
                  </a:lnTo>
                  <a:lnTo>
                    <a:pt x="2328" y="679"/>
                  </a:lnTo>
                  <a:lnTo>
                    <a:pt x="2373" y="651"/>
                  </a:lnTo>
                  <a:lnTo>
                    <a:pt x="2419" y="625"/>
                  </a:lnTo>
                  <a:lnTo>
                    <a:pt x="2465" y="599"/>
                  </a:lnTo>
                  <a:lnTo>
                    <a:pt x="2512" y="573"/>
                  </a:lnTo>
                  <a:lnTo>
                    <a:pt x="2558" y="549"/>
                  </a:lnTo>
                  <a:lnTo>
                    <a:pt x="2605" y="525"/>
                  </a:lnTo>
                  <a:lnTo>
                    <a:pt x="2653" y="501"/>
                  </a:lnTo>
                  <a:lnTo>
                    <a:pt x="2700" y="477"/>
                  </a:lnTo>
                  <a:lnTo>
                    <a:pt x="2749" y="456"/>
                  </a:lnTo>
                  <a:lnTo>
                    <a:pt x="2797" y="434"/>
                  </a:lnTo>
                  <a:lnTo>
                    <a:pt x="2846" y="413"/>
                  </a:lnTo>
                  <a:lnTo>
                    <a:pt x="2894" y="392"/>
                  </a:lnTo>
                  <a:lnTo>
                    <a:pt x="2943" y="372"/>
                  </a:lnTo>
                  <a:lnTo>
                    <a:pt x="2993" y="353"/>
                  </a:lnTo>
                  <a:lnTo>
                    <a:pt x="3042" y="335"/>
                  </a:lnTo>
                  <a:lnTo>
                    <a:pt x="3093" y="317"/>
                  </a:lnTo>
                  <a:lnTo>
                    <a:pt x="3142" y="300"/>
                  </a:lnTo>
                  <a:lnTo>
                    <a:pt x="3193" y="284"/>
                  </a:lnTo>
                  <a:lnTo>
                    <a:pt x="3244" y="268"/>
                  </a:lnTo>
                  <a:lnTo>
                    <a:pt x="3295" y="252"/>
                  </a:lnTo>
                  <a:lnTo>
                    <a:pt x="3346" y="239"/>
                  </a:lnTo>
                  <a:lnTo>
                    <a:pt x="3397" y="224"/>
                  </a:lnTo>
                  <a:lnTo>
                    <a:pt x="3449" y="211"/>
                  </a:lnTo>
                  <a:lnTo>
                    <a:pt x="3501" y="199"/>
                  </a:lnTo>
                  <a:lnTo>
                    <a:pt x="3553" y="188"/>
                  </a:lnTo>
                  <a:lnTo>
                    <a:pt x="3605" y="176"/>
                  </a:lnTo>
                  <a:lnTo>
                    <a:pt x="3658" y="166"/>
                  </a:lnTo>
                  <a:lnTo>
                    <a:pt x="3710" y="157"/>
                  </a:lnTo>
                  <a:lnTo>
                    <a:pt x="3764" y="148"/>
                  </a:lnTo>
                  <a:lnTo>
                    <a:pt x="3817" y="140"/>
                  </a:lnTo>
                  <a:lnTo>
                    <a:pt x="3870" y="133"/>
                  </a:lnTo>
                  <a:lnTo>
                    <a:pt x="3924" y="127"/>
                  </a:lnTo>
                  <a:lnTo>
                    <a:pt x="3977" y="121"/>
                  </a:lnTo>
                  <a:lnTo>
                    <a:pt x="4032" y="116"/>
                  </a:lnTo>
                  <a:lnTo>
                    <a:pt x="4086" y="112"/>
                  </a:lnTo>
                  <a:lnTo>
                    <a:pt x="4140" y="109"/>
                  </a:lnTo>
                  <a:lnTo>
                    <a:pt x="4195" y="105"/>
                  </a:lnTo>
                  <a:lnTo>
                    <a:pt x="4250" y="103"/>
                  </a:lnTo>
                  <a:lnTo>
                    <a:pt x="4304" y="103"/>
                  </a:lnTo>
                  <a:lnTo>
                    <a:pt x="4359" y="102"/>
                  </a:lnTo>
                  <a:lnTo>
                    <a:pt x="4359" y="0"/>
                  </a:lnTo>
                  <a:close/>
                </a:path>
              </a:pathLst>
            </a:custGeom>
            <a:solidFill>
              <a:srgbClr val="008FE0"/>
            </a:solidFill>
            <a:ln w="9525">
              <a:noFill/>
              <a:round/>
              <a:headEnd/>
              <a:tailEnd/>
            </a:ln>
          </p:spPr>
          <p:txBody>
            <a:bodyPr/>
            <a:lstStyle/>
            <a:p>
              <a:endParaRPr lang="en-US"/>
            </a:p>
          </p:txBody>
        </p:sp>
        <p:sp>
          <p:nvSpPr>
            <p:cNvPr id="53324" name="Freeform 8"/>
            <p:cNvSpPr>
              <a:spLocks/>
            </p:cNvSpPr>
            <p:nvPr/>
          </p:nvSpPr>
          <p:spPr bwMode="auto">
            <a:xfrm>
              <a:off x="1971" y="2827"/>
              <a:ext cx="485" cy="513"/>
            </a:xfrm>
            <a:custGeom>
              <a:avLst/>
              <a:gdLst>
                <a:gd name="T0" fmla="*/ 0 w 2905"/>
                <a:gd name="T1" fmla="*/ 0 h 3409"/>
                <a:gd name="T2" fmla="*/ 0 w 2905"/>
                <a:gd name="T3" fmla="*/ 0 h 3409"/>
                <a:gd name="T4" fmla="*/ 0 w 2905"/>
                <a:gd name="T5" fmla="*/ 0 h 3409"/>
                <a:gd name="T6" fmla="*/ 0 w 2905"/>
                <a:gd name="T7" fmla="*/ 0 h 3409"/>
                <a:gd name="T8" fmla="*/ 0 w 2905"/>
                <a:gd name="T9" fmla="*/ 0 h 3409"/>
                <a:gd name="T10" fmla="*/ 0 w 2905"/>
                <a:gd name="T11" fmla="*/ 0 h 3409"/>
                <a:gd name="T12" fmla="*/ 0 w 2905"/>
                <a:gd name="T13" fmla="*/ 0 h 3409"/>
                <a:gd name="T14" fmla="*/ 0 w 2905"/>
                <a:gd name="T15" fmla="*/ 0 h 3409"/>
                <a:gd name="T16" fmla="*/ 0 w 2905"/>
                <a:gd name="T17" fmla="*/ 0 h 3409"/>
                <a:gd name="T18" fmla="*/ 0 w 2905"/>
                <a:gd name="T19" fmla="*/ 0 h 340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05"/>
                <a:gd name="T31" fmla="*/ 0 h 3409"/>
                <a:gd name="T32" fmla="*/ 2905 w 2905"/>
                <a:gd name="T33" fmla="*/ 3409 h 340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05" h="3409">
                  <a:moveTo>
                    <a:pt x="95" y="3357"/>
                  </a:moveTo>
                  <a:lnTo>
                    <a:pt x="85" y="3409"/>
                  </a:lnTo>
                  <a:lnTo>
                    <a:pt x="2905" y="69"/>
                  </a:lnTo>
                  <a:lnTo>
                    <a:pt x="2838" y="0"/>
                  </a:lnTo>
                  <a:lnTo>
                    <a:pt x="19" y="3339"/>
                  </a:lnTo>
                  <a:lnTo>
                    <a:pt x="9" y="3391"/>
                  </a:lnTo>
                  <a:lnTo>
                    <a:pt x="19" y="3339"/>
                  </a:lnTo>
                  <a:lnTo>
                    <a:pt x="0" y="3362"/>
                  </a:lnTo>
                  <a:lnTo>
                    <a:pt x="9" y="3391"/>
                  </a:lnTo>
                  <a:lnTo>
                    <a:pt x="95" y="3357"/>
                  </a:lnTo>
                  <a:close/>
                </a:path>
              </a:pathLst>
            </a:custGeom>
            <a:solidFill>
              <a:srgbClr val="DC2B19"/>
            </a:solidFill>
            <a:ln w="9525">
              <a:noFill/>
              <a:round/>
              <a:headEnd/>
              <a:tailEnd/>
            </a:ln>
          </p:spPr>
          <p:txBody>
            <a:bodyPr/>
            <a:lstStyle/>
            <a:p>
              <a:endParaRPr lang="en-US"/>
            </a:p>
          </p:txBody>
        </p:sp>
        <p:sp>
          <p:nvSpPr>
            <p:cNvPr id="53325" name="Freeform 9"/>
            <p:cNvSpPr>
              <a:spLocks/>
            </p:cNvSpPr>
            <p:nvPr/>
          </p:nvSpPr>
          <p:spPr bwMode="auto">
            <a:xfrm>
              <a:off x="1973" y="3332"/>
              <a:ext cx="133" cy="351"/>
            </a:xfrm>
            <a:custGeom>
              <a:avLst/>
              <a:gdLst>
                <a:gd name="T0" fmla="*/ 0 w 799"/>
                <a:gd name="T1" fmla="*/ 0 h 2329"/>
                <a:gd name="T2" fmla="*/ 0 w 799"/>
                <a:gd name="T3" fmla="*/ 0 h 2329"/>
                <a:gd name="T4" fmla="*/ 0 w 799"/>
                <a:gd name="T5" fmla="*/ 0 h 2329"/>
                <a:gd name="T6" fmla="*/ 0 w 799"/>
                <a:gd name="T7" fmla="*/ 0 h 2329"/>
                <a:gd name="T8" fmla="*/ 0 w 799"/>
                <a:gd name="T9" fmla="*/ 0 h 2329"/>
                <a:gd name="T10" fmla="*/ 0 w 799"/>
                <a:gd name="T11" fmla="*/ 0 h 2329"/>
                <a:gd name="T12" fmla="*/ 0 w 799"/>
                <a:gd name="T13" fmla="*/ 0 h 2329"/>
                <a:gd name="T14" fmla="*/ 0 w 799"/>
                <a:gd name="T15" fmla="*/ 0 h 2329"/>
                <a:gd name="T16" fmla="*/ 0 w 799"/>
                <a:gd name="T17" fmla="*/ 0 h 2329"/>
                <a:gd name="T18" fmla="*/ 0 w 799"/>
                <a:gd name="T19" fmla="*/ 0 h 23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99"/>
                <a:gd name="T31" fmla="*/ 0 h 2329"/>
                <a:gd name="T32" fmla="*/ 799 w 799"/>
                <a:gd name="T33" fmla="*/ 2329 h 23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99" h="2329">
                  <a:moveTo>
                    <a:pt x="736" y="2211"/>
                  </a:moveTo>
                  <a:lnTo>
                    <a:pt x="799" y="2240"/>
                  </a:lnTo>
                  <a:lnTo>
                    <a:pt x="86" y="0"/>
                  </a:lnTo>
                  <a:lnTo>
                    <a:pt x="0" y="34"/>
                  </a:lnTo>
                  <a:lnTo>
                    <a:pt x="713" y="2274"/>
                  </a:lnTo>
                  <a:lnTo>
                    <a:pt x="777" y="2302"/>
                  </a:lnTo>
                  <a:lnTo>
                    <a:pt x="713" y="2274"/>
                  </a:lnTo>
                  <a:lnTo>
                    <a:pt x="731" y="2329"/>
                  </a:lnTo>
                  <a:lnTo>
                    <a:pt x="777" y="2302"/>
                  </a:lnTo>
                  <a:lnTo>
                    <a:pt x="736" y="2211"/>
                  </a:lnTo>
                  <a:close/>
                </a:path>
              </a:pathLst>
            </a:custGeom>
            <a:solidFill>
              <a:srgbClr val="DC2B19"/>
            </a:solidFill>
            <a:ln w="9525">
              <a:noFill/>
              <a:round/>
              <a:headEnd/>
              <a:tailEnd/>
            </a:ln>
          </p:spPr>
          <p:txBody>
            <a:bodyPr/>
            <a:lstStyle/>
            <a:p>
              <a:endParaRPr lang="en-US"/>
            </a:p>
          </p:txBody>
        </p:sp>
        <p:sp>
          <p:nvSpPr>
            <p:cNvPr id="53326" name="Freeform 10"/>
            <p:cNvSpPr>
              <a:spLocks/>
            </p:cNvSpPr>
            <p:nvPr/>
          </p:nvSpPr>
          <p:spPr bwMode="auto">
            <a:xfrm>
              <a:off x="2096" y="3323"/>
              <a:ext cx="663" cy="356"/>
            </a:xfrm>
            <a:custGeom>
              <a:avLst/>
              <a:gdLst>
                <a:gd name="T0" fmla="*/ 0 w 3980"/>
                <a:gd name="T1" fmla="*/ 0 h 2368"/>
                <a:gd name="T2" fmla="*/ 0 w 3980"/>
                <a:gd name="T3" fmla="*/ 0 h 2368"/>
                <a:gd name="T4" fmla="*/ 0 w 3980"/>
                <a:gd name="T5" fmla="*/ 0 h 2368"/>
                <a:gd name="T6" fmla="*/ 0 w 3980"/>
                <a:gd name="T7" fmla="*/ 0 h 2368"/>
                <a:gd name="T8" fmla="*/ 0 w 3980"/>
                <a:gd name="T9" fmla="*/ 0 h 2368"/>
                <a:gd name="T10" fmla="*/ 0 w 3980"/>
                <a:gd name="T11" fmla="*/ 0 h 2368"/>
                <a:gd name="T12" fmla="*/ 0 60000 65536"/>
                <a:gd name="T13" fmla="*/ 0 60000 65536"/>
                <a:gd name="T14" fmla="*/ 0 60000 65536"/>
                <a:gd name="T15" fmla="*/ 0 60000 65536"/>
                <a:gd name="T16" fmla="*/ 0 60000 65536"/>
                <a:gd name="T17" fmla="*/ 0 60000 65536"/>
                <a:gd name="T18" fmla="*/ 0 w 3980"/>
                <a:gd name="T19" fmla="*/ 0 h 2368"/>
                <a:gd name="T20" fmla="*/ 3980 w 3980"/>
                <a:gd name="T21" fmla="*/ 2368 h 2368"/>
              </a:gdLst>
              <a:ahLst/>
              <a:cxnLst>
                <a:cxn ang="T12">
                  <a:pos x="T0" y="T1"/>
                </a:cxn>
                <a:cxn ang="T13">
                  <a:pos x="T2" y="T3"/>
                </a:cxn>
                <a:cxn ang="T14">
                  <a:pos x="T4" y="T5"/>
                </a:cxn>
                <a:cxn ang="T15">
                  <a:pos x="T6" y="T7"/>
                </a:cxn>
                <a:cxn ang="T16">
                  <a:pos x="T8" y="T9"/>
                </a:cxn>
                <a:cxn ang="T17">
                  <a:pos x="T10" y="T11"/>
                </a:cxn>
              </a:cxnLst>
              <a:rect l="T18" t="T19" r="T20" b="T21"/>
              <a:pathLst>
                <a:path w="3980" h="2368">
                  <a:moveTo>
                    <a:pt x="3959" y="45"/>
                  </a:moveTo>
                  <a:lnTo>
                    <a:pt x="3938" y="0"/>
                  </a:lnTo>
                  <a:lnTo>
                    <a:pt x="0" y="2277"/>
                  </a:lnTo>
                  <a:lnTo>
                    <a:pt x="41" y="2368"/>
                  </a:lnTo>
                  <a:lnTo>
                    <a:pt x="3980" y="90"/>
                  </a:lnTo>
                  <a:lnTo>
                    <a:pt x="3959" y="45"/>
                  </a:lnTo>
                  <a:close/>
                </a:path>
              </a:pathLst>
            </a:custGeom>
            <a:solidFill>
              <a:srgbClr val="DC2B19"/>
            </a:solidFill>
            <a:ln w="9525">
              <a:noFill/>
              <a:round/>
              <a:headEnd/>
              <a:tailEnd/>
            </a:ln>
          </p:spPr>
          <p:txBody>
            <a:bodyPr/>
            <a:lstStyle/>
            <a:p>
              <a:endParaRPr lang="en-US"/>
            </a:p>
          </p:txBody>
        </p:sp>
        <p:sp>
          <p:nvSpPr>
            <p:cNvPr id="53327" name="Freeform 11"/>
            <p:cNvSpPr>
              <a:spLocks/>
            </p:cNvSpPr>
            <p:nvPr/>
          </p:nvSpPr>
          <p:spPr bwMode="auto">
            <a:xfrm>
              <a:off x="2401" y="3425"/>
              <a:ext cx="528" cy="322"/>
            </a:xfrm>
            <a:custGeom>
              <a:avLst/>
              <a:gdLst>
                <a:gd name="T0" fmla="*/ 0 w 3171"/>
                <a:gd name="T1" fmla="*/ 0 h 2138"/>
                <a:gd name="T2" fmla="*/ 0 w 3171"/>
                <a:gd name="T3" fmla="*/ 0 h 2138"/>
                <a:gd name="T4" fmla="*/ 0 w 3171"/>
                <a:gd name="T5" fmla="*/ 0 h 2138"/>
                <a:gd name="T6" fmla="*/ 0 w 3171"/>
                <a:gd name="T7" fmla="*/ 0 h 2138"/>
                <a:gd name="T8" fmla="*/ 0 w 3171"/>
                <a:gd name="T9" fmla="*/ 0 h 2138"/>
                <a:gd name="T10" fmla="*/ 0 w 3171"/>
                <a:gd name="T11" fmla="*/ 0 h 2138"/>
                <a:gd name="T12" fmla="*/ 0 60000 65536"/>
                <a:gd name="T13" fmla="*/ 0 60000 65536"/>
                <a:gd name="T14" fmla="*/ 0 60000 65536"/>
                <a:gd name="T15" fmla="*/ 0 60000 65536"/>
                <a:gd name="T16" fmla="*/ 0 60000 65536"/>
                <a:gd name="T17" fmla="*/ 0 60000 65536"/>
                <a:gd name="T18" fmla="*/ 0 w 3171"/>
                <a:gd name="T19" fmla="*/ 0 h 2138"/>
                <a:gd name="T20" fmla="*/ 3171 w 3171"/>
                <a:gd name="T21" fmla="*/ 2138 h 2138"/>
              </a:gdLst>
              <a:ahLst/>
              <a:cxnLst>
                <a:cxn ang="T12">
                  <a:pos x="T0" y="T1"/>
                </a:cxn>
                <a:cxn ang="T13">
                  <a:pos x="T2" y="T3"/>
                </a:cxn>
                <a:cxn ang="T14">
                  <a:pos x="T4" y="T5"/>
                </a:cxn>
                <a:cxn ang="T15">
                  <a:pos x="T6" y="T7"/>
                </a:cxn>
                <a:cxn ang="T16">
                  <a:pos x="T8" y="T9"/>
                </a:cxn>
                <a:cxn ang="T17">
                  <a:pos x="T10" y="T11"/>
                </a:cxn>
              </a:cxnLst>
              <a:rect l="T18" t="T19" r="T20" b="T21"/>
              <a:pathLst>
                <a:path w="3171" h="2138">
                  <a:moveTo>
                    <a:pt x="3147" y="43"/>
                  </a:moveTo>
                  <a:lnTo>
                    <a:pt x="3125" y="0"/>
                  </a:lnTo>
                  <a:lnTo>
                    <a:pt x="0" y="2049"/>
                  </a:lnTo>
                  <a:lnTo>
                    <a:pt x="45" y="2138"/>
                  </a:lnTo>
                  <a:lnTo>
                    <a:pt x="3171" y="87"/>
                  </a:lnTo>
                  <a:lnTo>
                    <a:pt x="3147" y="43"/>
                  </a:lnTo>
                  <a:close/>
                </a:path>
              </a:pathLst>
            </a:custGeom>
            <a:solidFill>
              <a:srgbClr val="DC2B19"/>
            </a:solidFill>
            <a:ln w="9525">
              <a:noFill/>
              <a:round/>
              <a:headEnd/>
              <a:tailEnd/>
            </a:ln>
          </p:spPr>
          <p:txBody>
            <a:bodyPr/>
            <a:lstStyle/>
            <a:p>
              <a:endParaRPr lang="en-US"/>
            </a:p>
          </p:txBody>
        </p:sp>
        <p:sp>
          <p:nvSpPr>
            <p:cNvPr id="53328" name="Freeform 12"/>
            <p:cNvSpPr>
              <a:spLocks/>
            </p:cNvSpPr>
            <p:nvPr/>
          </p:nvSpPr>
          <p:spPr bwMode="auto">
            <a:xfrm>
              <a:off x="2677" y="2901"/>
              <a:ext cx="356" cy="227"/>
            </a:xfrm>
            <a:custGeom>
              <a:avLst/>
              <a:gdLst>
                <a:gd name="T0" fmla="*/ 0 w 2136"/>
                <a:gd name="T1" fmla="*/ 0 h 1515"/>
                <a:gd name="T2" fmla="*/ 0 w 2136"/>
                <a:gd name="T3" fmla="*/ 0 h 1515"/>
                <a:gd name="T4" fmla="*/ 0 w 2136"/>
                <a:gd name="T5" fmla="*/ 0 h 1515"/>
                <a:gd name="T6" fmla="*/ 0 w 2136"/>
                <a:gd name="T7" fmla="*/ 0 h 1515"/>
                <a:gd name="T8" fmla="*/ 0 w 2136"/>
                <a:gd name="T9" fmla="*/ 0 h 1515"/>
                <a:gd name="T10" fmla="*/ 0 w 2136"/>
                <a:gd name="T11" fmla="*/ 0 h 1515"/>
                <a:gd name="T12" fmla="*/ 0 w 2136"/>
                <a:gd name="T13" fmla="*/ 0 h 1515"/>
                <a:gd name="T14" fmla="*/ 0 w 2136"/>
                <a:gd name="T15" fmla="*/ 0 h 1515"/>
                <a:gd name="T16" fmla="*/ 0 w 2136"/>
                <a:gd name="T17" fmla="*/ 0 h 1515"/>
                <a:gd name="T18" fmla="*/ 0 w 2136"/>
                <a:gd name="T19" fmla="*/ 0 h 15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36"/>
                <a:gd name="T31" fmla="*/ 0 h 1515"/>
                <a:gd name="T32" fmla="*/ 2136 w 2136"/>
                <a:gd name="T33" fmla="*/ 1515 h 15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36" h="1515">
                  <a:moveTo>
                    <a:pt x="104" y="90"/>
                  </a:moveTo>
                  <a:lnTo>
                    <a:pt x="35" y="141"/>
                  </a:lnTo>
                  <a:lnTo>
                    <a:pt x="2090" y="1515"/>
                  </a:lnTo>
                  <a:lnTo>
                    <a:pt x="2136" y="1428"/>
                  </a:lnTo>
                  <a:lnTo>
                    <a:pt x="82" y="54"/>
                  </a:lnTo>
                  <a:lnTo>
                    <a:pt x="13" y="105"/>
                  </a:lnTo>
                  <a:lnTo>
                    <a:pt x="82" y="54"/>
                  </a:lnTo>
                  <a:lnTo>
                    <a:pt x="0" y="0"/>
                  </a:lnTo>
                  <a:lnTo>
                    <a:pt x="13" y="105"/>
                  </a:lnTo>
                  <a:lnTo>
                    <a:pt x="104" y="90"/>
                  </a:lnTo>
                  <a:close/>
                </a:path>
              </a:pathLst>
            </a:custGeom>
            <a:solidFill>
              <a:srgbClr val="DC2B19"/>
            </a:solidFill>
            <a:ln w="9525">
              <a:noFill/>
              <a:round/>
              <a:headEnd/>
              <a:tailEnd/>
            </a:ln>
          </p:spPr>
          <p:txBody>
            <a:bodyPr/>
            <a:lstStyle/>
            <a:p>
              <a:endParaRPr lang="en-US"/>
            </a:p>
          </p:txBody>
        </p:sp>
        <p:sp>
          <p:nvSpPr>
            <p:cNvPr id="53329" name="Freeform 13"/>
            <p:cNvSpPr>
              <a:spLocks/>
            </p:cNvSpPr>
            <p:nvPr/>
          </p:nvSpPr>
          <p:spPr bwMode="auto">
            <a:xfrm>
              <a:off x="2679" y="2913"/>
              <a:ext cx="75" cy="410"/>
            </a:xfrm>
            <a:custGeom>
              <a:avLst/>
              <a:gdLst>
                <a:gd name="T0" fmla="*/ 0 w 446"/>
                <a:gd name="T1" fmla="*/ 0 h 2717"/>
                <a:gd name="T2" fmla="*/ 0 w 446"/>
                <a:gd name="T3" fmla="*/ 0 h 2717"/>
                <a:gd name="T4" fmla="*/ 0 w 446"/>
                <a:gd name="T5" fmla="*/ 0 h 2717"/>
                <a:gd name="T6" fmla="*/ 0 w 446"/>
                <a:gd name="T7" fmla="*/ 0 h 2717"/>
                <a:gd name="T8" fmla="*/ 0 w 446"/>
                <a:gd name="T9" fmla="*/ 0 h 2717"/>
                <a:gd name="T10" fmla="*/ 0 w 446"/>
                <a:gd name="T11" fmla="*/ 0 h 2717"/>
                <a:gd name="T12" fmla="*/ 0 60000 65536"/>
                <a:gd name="T13" fmla="*/ 0 60000 65536"/>
                <a:gd name="T14" fmla="*/ 0 60000 65536"/>
                <a:gd name="T15" fmla="*/ 0 60000 65536"/>
                <a:gd name="T16" fmla="*/ 0 60000 65536"/>
                <a:gd name="T17" fmla="*/ 0 60000 65536"/>
                <a:gd name="T18" fmla="*/ 0 w 446"/>
                <a:gd name="T19" fmla="*/ 0 h 2717"/>
                <a:gd name="T20" fmla="*/ 446 w 446"/>
                <a:gd name="T21" fmla="*/ 2717 h 2717"/>
              </a:gdLst>
              <a:ahLst/>
              <a:cxnLst>
                <a:cxn ang="T12">
                  <a:pos x="T0" y="T1"/>
                </a:cxn>
                <a:cxn ang="T13">
                  <a:pos x="T2" y="T3"/>
                </a:cxn>
                <a:cxn ang="T14">
                  <a:pos x="T4" y="T5"/>
                </a:cxn>
                <a:cxn ang="T15">
                  <a:pos x="T6" y="T7"/>
                </a:cxn>
                <a:cxn ang="T16">
                  <a:pos x="T8" y="T9"/>
                </a:cxn>
                <a:cxn ang="T17">
                  <a:pos x="T10" y="T11"/>
                </a:cxn>
              </a:cxnLst>
              <a:rect l="T18" t="T19" r="T20" b="T21"/>
              <a:pathLst>
                <a:path w="446" h="2717">
                  <a:moveTo>
                    <a:pt x="402" y="2710"/>
                  </a:moveTo>
                  <a:lnTo>
                    <a:pt x="446" y="2702"/>
                  </a:lnTo>
                  <a:lnTo>
                    <a:pt x="91" y="0"/>
                  </a:lnTo>
                  <a:lnTo>
                    <a:pt x="0" y="15"/>
                  </a:lnTo>
                  <a:lnTo>
                    <a:pt x="356" y="2717"/>
                  </a:lnTo>
                  <a:lnTo>
                    <a:pt x="402" y="2710"/>
                  </a:lnTo>
                  <a:close/>
                </a:path>
              </a:pathLst>
            </a:custGeom>
            <a:solidFill>
              <a:srgbClr val="DC2B19"/>
            </a:solidFill>
            <a:ln w="9525">
              <a:noFill/>
              <a:round/>
              <a:headEnd/>
              <a:tailEnd/>
            </a:ln>
          </p:spPr>
          <p:txBody>
            <a:bodyPr/>
            <a:lstStyle/>
            <a:p>
              <a:endParaRPr lang="en-US"/>
            </a:p>
          </p:txBody>
        </p:sp>
      </p:grpSp>
      <p:sp>
        <p:nvSpPr>
          <p:cNvPr id="3546126" name="Freeform 14"/>
          <p:cNvSpPr>
            <a:spLocks/>
          </p:cNvSpPr>
          <p:nvPr/>
        </p:nvSpPr>
        <p:spPr bwMode="auto">
          <a:xfrm>
            <a:off x="4932363" y="4292600"/>
            <a:ext cx="360362" cy="298450"/>
          </a:xfrm>
          <a:custGeom>
            <a:avLst/>
            <a:gdLst>
              <a:gd name="T0" fmla="*/ 2147483647 w 1361"/>
              <a:gd name="T1" fmla="*/ 2147483647 h 1317"/>
              <a:gd name="T2" fmla="*/ 2147483647 w 1361"/>
              <a:gd name="T3" fmla="*/ 2147483647 h 1317"/>
              <a:gd name="T4" fmla="*/ 2147483647 w 1361"/>
              <a:gd name="T5" fmla="*/ 2147483647 h 1317"/>
              <a:gd name="T6" fmla="*/ 2147483647 w 1361"/>
              <a:gd name="T7" fmla="*/ 2147483647 h 1317"/>
              <a:gd name="T8" fmla="*/ 2147483647 w 1361"/>
              <a:gd name="T9" fmla="*/ 2147483647 h 1317"/>
              <a:gd name="T10" fmla="*/ 2147483647 w 1361"/>
              <a:gd name="T11" fmla="*/ 2147483647 h 1317"/>
              <a:gd name="T12" fmla="*/ 2147483647 w 1361"/>
              <a:gd name="T13" fmla="*/ 2147483647 h 1317"/>
              <a:gd name="T14" fmla="*/ 2147483647 w 1361"/>
              <a:gd name="T15" fmla="*/ 2147483647 h 1317"/>
              <a:gd name="T16" fmla="*/ 2147483647 w 1361"/>
              <a:gd name="T17" fmla="*/ 2147483647 h 1317"/>
              <a:gd name="T18" fmla="*/ 2147483647 w 1361"/>
              <a:gd name="T19" fmla="*/ 2147483647 h 1317"/>
              <a:gd name="T20" fmla="*/ 2147483647 w 1361"/>
              <a:gd name="T21" fmla="*/ 2147483647 h 1317"/>
              <a:gd name="T22" fmla="*/ 2147483647 w 1361"/>
              <a:gd name="T23" fmla="*/ 2147483647 h 1317"/>
              <a:gd name="T24" fmla="*/ 2147483647 w 1361"/>
              <a:gd name="T25" fmla="*/ 2147483647 h 1317"/>
              <a:gd name="T26" fmla="*/ 2147483647 w 1361"/>
              <a:gd name="T27" fmla="*/ 2147483647 h 1317"/>
              <a:gd name="T28" fmla="*/ 2147483647 w 1361"/>
              <a:gd name="T29" fmla="*/ 2147483647 h 1317"/>
              <a:gd name="T30" fmla="*/ 2147483647 w 1361"/>
              <a:gd name="T31" fmla="*/ 2147483647 h 1317"/>
              <a:gd name="T32" fmla="*/ 2147483647 w 1361"/>
              <a:gd name="T33" fmla="*/ 2147483647 h 1317"/>
              <a:gd name="T34" fmla="*/ 2147483647 w 1361"/>
              <a:gd name="T35" fmla="*/ 2147483647 h 1317"/>
              <a:gd name="T36" fmla="*/ 2147483647 w 1361"/>
              <a:gd name="T37" fmla="*/ 2147483647 h 1317"/>
              <a:gd name="T38" fmla="*/ 2147483647 w 1361"/>
              <a:gd name="T39" fmla="*/ 2147483647 h 1317"/>
              <a:gd name="T40" fmla="*/ 2147483647 w 1361"/>
              <a:gd name="T41" fmla="*/ 2147483647 h 1317"/>
              <a:gd name="T42" fmla="*/ 2147483647 w 1361"/>
              <a:gd name="T43" fmla="*/ 2147483647 h 1317"/>
              <a:gd name="T44" fmla="*/ 2147483647 w 1361"/>
              <a:gd name="T45" fmla="*/ 2147483647 h 1317"/>
              <a:gd name="T46" fmla="*/ 2147483647 w 1361"/>
              <a:gd name="T47" fmla="*/ 2147483647 h 1317"/>
              <a:gd name="T48" fmla="*/ 2147483647 w 1361"/>
              <a:gd name="T49" fmla="*/ 2147483647 h 1317"/>
              <a:gd name="T50" fmla="*/ 2147483647 w 1361"/>
              <a:gd name="T51" fmla="*/ 2147483647 h 1317"/>
              <a:gd name="T52" fmla="*/ 2147483647 w 1361"/>
              <a:gd name="T53" fmla="*/ 2147483647 h 1317"/>
              <a:gd name="T54" fmla="*/ 2147483647 w 1361"/>
              <a:gd name="T55" fmla="*/ 2147483647 h 1317"/>
              <a:gd name="T56" fmla="*/ 2147483647 w 1361"/>
              <a:gd name="T57" fmla="*/ 2147483647 h 1317"/>
              <a:gd name="T58" fmla="*/ 2147483647 w 1361"/>
              <a:gd name="T59" fmla="*/ 2147483647 h 1317"/>
              <a:gd name="T60" fmla="*/ 2147483647 w 1361"/>
              <a:gd name="T61" fmla="*/ 2147483647 h 1317"/>
              <a:gd name="T62" fmla="*/ 2147483647 w 1361"/>
              <a:gd name="T63" fmla="*/ 2147483647 h 1317"/>
              <a:gd name="T64" fmla="*/ 2147483647 w 1361"/>
              <a:gd name="T65" fmla="*/ 2147483647 h 1317"/>
              <a:gd name="T66" fmla="*/ 2147483647 w 1361"/>
              <a:gd name="T67" fmla="*/ 2147483647 h 1317"/>
              <a:gd name="T68" fmla="*/ 2147483647 w 1361"/>
              <a:gd name="T69" fmla="*/ 2147483647 h 1317"/>
              <a:gd name="T70" fmla="*/ 2147483647 w 1361"/>
              <a:gd name="T71" fmla="*/ 2147483647 h 1317"/>
              <a:gd name="T72" fmla="*/ 2147483647 w 1361"/>
              <a:gd name="T73" fmla="*/ 2147483647 h 1317"/>
              <a:gd name="T74" fmla="*/ 2147483647 w 1361"/>
              <a:gd name="T75" fmla="*/ 2147483647 h 1317"/>
              <a:gd name="T76" fmla="*/ 2147483647 w 1361"/>
              <a:gd name="T77" fmla="*/ 2147483647 h 1317"/>
              <a:gd name="T78" fmla="*/ 2147483647 w 1361"/>
              <a:gd name="T79" fmla="*/ 2147483647 h 1317"/>
              <a:gd name="T80" fmla="*/ 2147483647 w 1361"/>
              <a:gd name="T81" fmla="*/ 2147483647 h 1317"/>
              <a:gd name="T82" fmla="*/ 2147483647 w 1361"/>
              <a:gd name="T83" fmla="*/ 2147483647 h 1317"/>
              <a:gd name="T84" fmla="*/ 2147483647 w 1361"/>
              <a:gd name="T85" fmla="*/ 2147483647 h 1317"/>
              <a:gd name="T86" fmla="*/ 2147483647 w 1361"/>
              <a:gd name="T87" fmla="*/ 0 h 131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361"/>
              <a:gd name="T133" fmla="*/ 0 h 1317"/>
              <a:gd name="T134" fmla="*/ 1361 w 1361"/>
              <a:gd name="T135" fmla="*/ 1317 h 131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361" h="1317">
                <a:moveTo>
                  <a:pt x="1361" y="0"/>
                </a:moveTo>
                <a:lnTo>
                  <a:pt x="625" y="1317"/>
                </a:lnTo>
                <a:lnTo>
                  <a:pt x="624" y="1307"/>
                </a:lnTo>
                <a:lnTo>
                  <a:pt x="622" y="1296"/>
                </a:lnTo>
                <a:lnTo>
                  <a:pt x="621" y="1285"/>
                </a:lnTo>
                <a:lnTo>
                  <a:pt x="619" y="1275"/>
                </a:lnTo>
                <a:lnTo>
                  <a:pt x="618" y="1265"/>
                </a:lnTo>
                <a:lnTo>
                  <a:pt x="616" y="1254"/>
                </a:lnTo>
                <a:lnTo>
                  <a:pt x="614" y="1244"/>
                </a:lnTo>
                <a:lnTo>
                  <a:pt x="613" y="1233"/>
                </a:lnTo>
                <a:lnTo>
                  <a:pt x="611" y="1223"/>
                </a:lnTo>
                <a:lnTo>
                  <a:pt x="609" y="1213"/>
                </a:lnTo>
                <a:lnTo>
                  <a:pt x="607" y="1203"/>
                </a:lnTo>
                <a:lnTo>
                  <a:pt x="605" y="1193"/>
                </a:lnTo>
                <a:lnTo>
                  <a:pt x="603" y="1184"/>
                </a:lnTo>
                <a:lnTo>
                  <a:pt x="601" y="1173"/>
                </a:lnTo>
                <a:lnTo>
                  <a:pt x="599" y="1163"/>
                </a:lnTo>
                <a:lnTo>
                  <a:pt x="597" y="1153"/>
                </a:lnTo>
                <a:lnTo>
                  <a:pt x="594" y="1143"/>
                </a:lnTo>
                <a:lnTo>
                  <a:pt x="592" y="1134"/>
                </a:lnTo>
                <a:lnTo>
                  <a:pt x="590" y="1124"/>
                </a:lnTo>
                <a:lnTo>
                  <a:pt x="587" y="1114"/>
                </a:lnTo>
                <a:lnTo>
                  <a:pt x="585" y="1104"/>
                </a:lnTo>
                <a:lnTo>
                  <a:pt x="582" y="1094"/>
                </a:lnTo>
                <a:lnTo>
                  <a:pt x="580" y="1085"/>
                </a:lnTo>
                <a:lnTo>
                  <a:pt x="577" y="1075"/>
                </a:lnTo>
                <a:lnTo>
                  <a:pt x="574" y="1066"/>
                </a:lnTo>
                <a:lnTo>
                  <a:pt x="572" y="1057"/>
                </a:lnTo>
                <a:lnTo>
                  <a:pt x="568" y="1047"/>
                </a:lnTo>
                <a:lnTo>
                  <a:pt x="565" y="1038"/>
                </a:lnTo>
                <a:lnTo>
                  <a:pt x="562" y="1029"/>
                </a:lnTo>
                <a:lnTo>
                  <a:pt x="559" y="1019"/>
                </a:lnTo>
                <a:lnTo>
                  <a:pt x="556" y="1009"/>
                </a:lnTo>
                <a:lnTo>
                  <a:pt x="553" y="1000"/>
                </a:lnTo>
                <a:lnTo>
                  <a:pt x="550" y="991"/>
                </a:lnTo>
                <a:lnTo>
                  <a:pt x="547" y="982"/>
                </a:lnTo>
                <a:lnTo>
                  <a:pt x="543" y="973"/>
                </a:lnTo>
                <a:lnTo>
                  <a:pt x="540" y="964"/>
                </a:lnTo>
                <a:lnTo>
                  <a:pt x="537" y="955"/>
                </a:lnTo>
                <a:lnTo>
                  <a:pt x="533" y="946"/>
                </a:lnTo>
                <a:lnTo>
                  <a:pt x="530" y="937"/>
                </a:lnTo>
                <a:lnTo>
                  <a:pt x="527" y="928"/>
                </a:lnTo>
                <a:lnTo>
                  <a:pt x="523" y="919"/>
                </a:lnTo>
                <a:lnTo>
                  <a:pt x="519" y="910"/>
                </a:lnTo>
                <a:lnTo>
                  <a:pt x="516" y="902"/>
                </a:lnTo>
                <a:lnTo>
                  <a:pt x="512" y="893"/>
                </a:lnTo>
                <a:lnTo>
                  <a:pt x="508" y="884"/>
                </a:lnTo>
                <a:lnTo>
                  <a:pt x="504" y="876"/>
                </a:lnTo>
                <a:lnTo>
                  <a:pt x="501" y="867"/>
                </a:lnTo>
                <a:lnTo>
                  <a:pt x="497" y="859"/>
                </a:lnTo>
                <a:lnTo>
                  <a:pt x="493" y="850"/>
                </a:lnTo>
                <a:lnTo>
                  <a:pt x="489" y="842"/>
                </a:lnTo>
                <a:lnTo>
                  <a:pt x="483" y="833"/>
                </a:lnTo>
                <a:lnTo>
                  <a:pt x="479" y="825"/>
                </a:lnTo>
                <a:lnTo>
                  <a:pt x="475" y="816"/>
                </a:lnTo>
                <a:lnTo>
                  <a:pt x="471" y="808"/>
                </a:lnTo>
                <a:lnTo>
                  <a:pt x="467" y="800"/>
                </a:lnTo>
                <a:lnTo>
                  <a:pt x="462" y="791"/>
                </a:lnTo>
                <a:lnTo>
                  <a:pt x="458" y="783"/>
                </a:lnTo>
                <a:lnTo>
                  <a:pt x="453" y="775"/>
                </a:lnTo>
                <a:lnTo>
                  <a:pt x="449" y="767"/>
                </a:lnTo>
                <a:lnTo>
                  <a:pt x="444" y="760"/>
                </a:lnTo>
                <a:lnTo>
                  <a:pt x="440" y="752"/>
                </a:lnTo>
                <a:lnTo>
                  <a:pt x="435" y="744"/>
                </a:lnTo>
                <a:lnTo>
                  <a:pt x="430" y="736"/>
                </a:lnTo>
                <a:lnTo>
                  <a:pt x="425" y="728"/>
                </a:lnTo>
                <a:lnTo>
                  <a:pt x="420" y="720"/>
                </a:lnTo>
                <a:lnTo>
                  <a:pt x="416" y="712"/>
                </a:lnTo>
                <a:lnTo>
                  <a:pt x="411" y="704"/>
                </a:lnTo>
                <a:lnTo>
                  <a:pt x="406" y="696"/>
                </a:lnTo>
                <a:lnTo>
                  <a:pt x="399" y="689"/>
                </a:lnTo>
                <a:lnTo>
                  <a:pt x="394" y="682"/>
                </a:lnTo>
                <a:lnTo>
                  <a:pt x="389" y="674"/>
                </a:lnTo>
                <a:lnTo>
                  <a:pt x="384" y="667"/>
                </a:lnTo>
                <a:lnTo>
                  <a:pt x="379" y="659"/>
                </a:lnTo>
                <a:lnTo>
                  <a:pt x="373" y="651"/>
                </a:lnTo>
                <a:lnTo>
                  <a:pt x="368" y="644"/>
                </a:lnTo>
                <a:lnTo>
                  <a:pt x="362" y="636"/>
                </a:lnTo>
                <a:lnTo>
                  <a:pt x="357" y="629"/>
                </a:lnTo>
                <a:lnTo>
                  <a:pt x="351" y="622"/>
                </a:lnTo>
                <a:lnTo>
                  <a:pt x="346" y="615"/>
                </a:lnTo>
                <a:lnTo>
                  <a:pt x="340" y="608"/>
                </a:lnTo>
                <a:lnTo>
                  <a:pt x="334" y="600"/>
                </a:lnTo>
                <a:lnTo>
                  <a:pt x="329" y="593"/>
                </a:lnTo>
                <a:lnTo>
                  <a:pt x="323" y="587"/>
                </a:lnTo>
                <a:lnTo>
                  <a:pt x="316" y="580"/>
                </a:lnTo>
                <a:lnTo>
                  <a:pt x="310" y="572"/>
                </a:lnTo>
                <a:lnTo>
                  <a:pt x="304" y="565"/>
                </a:lnTo>
                <a:lnTo>
                  <a:pt x="298" y="558"/>
                </a:lnTo>
                <a:lnTo>
                  <a:pt x="292" y="551"/>
                </a:lnTo>
                <a:lnTo>
                  <a:pt x="286" y="545"/>
                </a:lnTo>
                <a:lnTo>
                  <a:pt x="279" y="538"/>
                </a:lnTo>
                <a:lnTo>
                  <a:pt x="273" y="531"/>
                </a:lnTo>
                <a:lnTo>
                  <a:pt x="267" y="524"/>
                </a:lnTo>
                <a:lnTo>
                  <a:pt x="261" y="519"/>
                </a:lnTo>
                <a:lnTo>
                  <a:pt x="254" y="512"/>
                </a:lnTo>
                <a:lnTo>
                  <a:pt x="248" y="505"/>
                </a:lnTo>
                <a:lnTo>
                  <a:pt x="241" y="498"/>
                </a:lnTo>
                <a:lnTo>
                  <a:pt x="233" y="492"/>
                </a:lnTo>
                <a:lnTo>
                  <a:pt x="227" y="486"/>
                </a:lnTo>
                <a:lnTo>
                  <a:pt x="220" y="479"/>
                </a:lnTo>
                <a:lnTo>
                  <a:pt x="213" y="473"/>
                </a:lnTo>
                <a:lnTo>
                  <a:pt x="207" y="467"/>
                </a:lnTo>
                <a:lnTo>
                  <a:pt x="200" y="460"/>
                </a:lnTo>
                <a:lnTo>
                  <a:pt x="193" y="454"/>
                </a:lnTo>
                <a:lnTo>
                  <a:pt x="186" y="449"/>
                </a:lnTo>
                <a:lnTo>
                  <a:pt x="179" y="442"/>
                </a:lnTo>
                <a:lnTo>
                  <a:pt x="172" y="436"/>
                </a:lnTo>
                <a:lnTo>
                  <a:pt x="165" y="429"/>
                </a:lnTo>
                <a:lnTo>
                  <a:pt x="157" y="424"/>
                </a:lnTo>
                <a:lnTo>
                  <a:pt x="149" y="418"/>
                </a:lnTo>
                <a:lnTo>
                  <a:pt x="142" y="412"/>
                </a:lnTo>
                <a:lnTo>
                  <a:pt x="135" y="406"/>
                </a:lnTo>
                <a:lnTo>
                  <a:pt x="127" y="400"/>
                </a:lnTo>
                <a:lnTo>
                  <a:pt x="120" y="394"/>
                </a:lnTo>
                <a:lnTo>
                  <a:pt x="112" y="389"/>
                </a:lnTo>
                <a:lnTo>
                  <a:pt x="105" y="383"/>
                </a:lnTo>
                <a:lnTo>
                  <a:pt x="97" y="377"/>
                </a:lnTo>
                <a:lnTo>
                  <a:pt x="89" y="372"/>
                </a:lnTo>
                <a:lnTo>
                  <a:pt x="82" y="366"/>
                </a:lnTo>
                <a:lnTo>
                  <a:pt x="74" y="360"/>
                </a:lnTo>
                <a:lnTo>
                  <a:pt x="65" y="356"/>
                </a:lnTo>
                <a:lnTo>
                  <a:pt x="57" y="350"/>
                </a:lnTo>
                <a:lnTo>
                  <a:pt x="49" y="344"/>
                </a:lnTo>
                <a:lnTo>
                  <a:pt x="41" y="339"/>
                </a:lnTo>
                <a:lnTo>
                  <a:pt x="33" y="334"/>
                </a:lnTo>
                <a:lnTo>
                  <a:pt x="25" y="329"/>
                </a:lnTo>
                <a:lnTo>
                  <a:pt x="17" y="323"/>
                </a:lnTo>
                <a:lnTo>
                  <a:pt x="9" y="318"/>
                </a:lnTo>
                <a:lnTo>
                  <a:pt x="0" y="313"/>
                </a:lnTo>
                <a:lnTo>
                  <a:pt x="1361" y="0"/>
                </a:lnTo>
                <a:close/>
              </a:path>
            </a:pathLst>
          </a:custGeom>
          <a:solidFill>
            <a:srgbClr val="1F1A17"/>
          </a:solidFill>
          <a:ln w="9525">
            <a:noFill/>
            <a:round/>
            <a:headEnd/>
            <a:tailEnd/>
          </a:ln>
        </p:spPr>
        <p:txBody>
          <a:bodyPr/>
          <a:lstStyle/>
          <a:p>
            <a:endParaRPr lang="en-US"/>
          </a:p>
        </p:txBody>
      </p:sp>
      <p:sp>
        <p:nvSpPr>
          <p:cNvPr id="3546127" name="Freeform 15"/>
          <p:cNvSpPr>
            <a:spLocks/>
          </p:cNvSpPr>
          <p:nvPr/>
        </p:nvSpPr>
        <p:spPr bwMode="auto">
          <a:xfrm>
            <a:off x="3870325" y="4384675"/>
            <a:ext cx="1257300" cy="901700"/>
          </a:xfrm>
          <a:custGeom>
            <a:avLst/>
            <a:gdLst>
              <a:gd name="T0" fmla="*/ 2147483647 w 4749"/>
              <a:gd name="T1" fmla="*/ 2147483647 h 3780"/>
              <a:gd name="T2" fmla="*/ 2147483647 w 4749"/>
              <a:gd name="T3" fmla="*/ 2147483647 h 3780"/>
              <a:gd name="T4" fmla="*/ 2147483647 w 4749"/>
              <a:gd name="T5" fmla="*/ 2147483647 h 3780"/>
              <a:gd name="T6" fmla="*/ 2147483647 w 4749"/>
              <a:gd name="T7" fmla="*/ 0 h 3780"/>
              <a:gd name="T8" fmla="*/ 0 w 4749"/>
              <a:gd name="T9" fmla="*/ 2147483647 h 3780"/>
              <a:gd name="T10" fmla="*/ 2147483647 w 4749"/>
              <a:gd name="T11" fmla="*/ 2147483647 h 3780"/>
              <a:gd name="T12" fmla="*/ 0 60000 65536"/>
              <a:gd name="T13" fmla="*/ 0 60000 65536"/>
              <a:gd name="T14" fmla="*/ 0 60000 65536"/>
              <a:gd name="T15" fmla="*/ 0 60000 65536"/>
              <a:gd name="T16" fmla="*/ 0 60000 65536"/>
              <a:gd name="T17" fmla="*/ 0 60000 65536"/>
              <a:gd name="T18" fmla="*/ 0 w 4749"/>
              <a:gd name="T19" fmla="*/ 0 h 3780"/>
              <a:gd name="T20" fmla="*/ 4749 w 4749"/>
              <a:gd name="T21" fmla="*/ 3780 h 3780"/>
            </a:gdLst>
            <a:ahLst/>
            <a:cxnLst>
              <a:cxn ang="T12">
                <a:pos x="T0" y="T1"/>
              </a:cxn>
              <a:cxn ang="T13">
                <a:pos x="T2" y="T3"/>
              </a:cxn>
              <a:cxn ang="T14">
                <a:pos x="T4" y="T5"/>
              </a:cxn>
              <a:cxn ang="T15">
                <a:pos x="T6" y="T7"/>
              </a:cxn>
              <a:cxn ang="T16">
                <a:pos x="T8" y="T9"/>
              </a:cxn>
              <a:cxn ang="T17">
                <a:pos x="T10" y="T11"/>
              </a:cxn>
            </a:cxnLst>
            <a:rect l="T18" t="T19" r="T20" b="T21"/>
            <a:pathLst>
              <a:path w="4749" h="3780">
                <a:moveTo>
                  <a:pt x="53" y="3696"/>
                </a:moveTo>
                <a:lnTo>
                  <a:pt x="105" y="3780"/>
                </a:lnTo>
                <a:lnTo>
                  <a:pt x="4749" y="168"/>
                </a:lnTo>
                <a:lnTo>
                  <a:pt x="4645" y="0"/>
                </a:lnTo>
                <a:lnTo>
                  <a:pt x="0" y="3612"/>
                </a:lnTo>
                <a:lnTo>
                  <a:pt x="53" y="3696"/>
                </a:lnTo>
                <a:close/>
              </a:path>
            </a:pathLst>
          </a:custGeom>
          <a:solidFill>
            <a:srgbClr val="1F1A17"/>
          </a:solidFill>
          <a:ln w="9525">
            <a:noFill/>
            <a:round/>
            <a:headEnd/>
            <a:tailEnd/>
          </a:ln>
        </p:spPr>
        <p:txBody>
          <a:bodyPr/>
          <a:lstStyle/>
          <a:p>
            <a:endParaRPr lang="en-US"/>
          </a:p>
        </p:txBody>
      </p:sp>
      <p:sp useBgFill="1">
        <p:nvSpPr>
          <p:cNvPr id="3546128" name="Rectangle 16"/>
          <p:cNvSpPr>
            <a:spLocks noChangeArrowheads="1"/>
          </p:cNvSpPr>
          <p:nvPr/>
        </p:nvSpPr>
        <p:spPr bwMode="auto">
          <a:xfrm>
            <a:off x="1763713" y="3429000"/>
            <a:ext cx="3816350" cy="3313113"/>
          </a:xfrm>
          <a:prstGeom prst="rect">
            <a:avLst/>
          </a:prstGeom>
          <a:ln w="9525">
            <a:noFill/>
            <a:miter lim="800000"/>
            <a:headEnd/>
            <a:tailEnd/>
          </a:ln>
        </p:spPr>
        <p:txBody>
          <a:bodyPr wrap="none" anchor="ctr"/>
          <a:lstStyle/>
          <a:p>
            <a:pPr eaLnBrk="0" hangingPunct="0"/>
            <a:endParaRPr lang="de-CH"/>
          </a:p>
        </p:txBody>
      </p:sp>
      <p:sp>
        <p:nvSpPr>
          <p:cNvPr id="53255" name="Rectangle 17"/>
          <p:cNvSpPr>
            <a:spLocks noGrp="1" noRot="1" noChangeArrowheads="1"/>
          </p:cNvSpPr>
          <p:nvPr>
            <p:ph type="title"/>
          </p:nvPr>
        </p:nvSpPr>
        <p:spPr/>
        <p:txBody>
          <a:bodyPr/>
          <a:lstStyle/>
          <a:p>
            <a:pPr eaLnBrk="1" hangingPunct="1"/>
            <a:r>
              <a:rPr lang="en-US" dirty="0"/>
              <a:t>SIFT Orientation Normalization</a:t>
            </a:r>
          </a:p>
        </p:txBody>
      </p:sp>
      <p:sp>
        <p:nvSpPr>
          <p:cNvPr id="3546130" name="Rectangle 18"/>
          <p:cNvSpPr>
            <a:spLocks noGrp="1" noRot="1" noChangeArrowheads="1"/>
          </p:cNvSpPr>
          <p:nvPr>
            <p:ph type="body" idx="1"/>
          </p:nvPr>
        </p:nvSpPr>
        <p:spPr/>
        <p:txBody>
          <a:bodyPr/>
          <a:lstStyle/>
          <a:p>
            <a:pPr eaLnBrk="1" hangingPunct="1"/>
            <a:r>
              <a:rPr lang="en-US" dirty="0"/>
              <a:t>Compute orientation histogram</a:t>
            </a:r>
          </a:p>
          <a:p>
            <a:pPr eaLnBrk="1" hangingPunct="1"/>
            <a:r>
              <a:rPr lang="en-US" dirty="0"/>
              <a:t>Select dominant orientation </a:t>
            </a:r>
            <a:r>
              <a:rPr lang="el-GR" i="1" dirty="0"/>
              <a:t>ϴ</a:t>
            </a:r>
            <a:endParaRPr lang="en-US" i="1" dirty="0"/>
          </a:p>
          <a:p>
            <a:pPr eaLnBrk="1" hangingPunct="1"/>
            <a:r>
              <a:rPr lang="en-US" dirty="0"/>
              <a:t>Normalize: rotate to fixed orientation </a:t>
            </a:r>
          </a:p>
        </p:txBody>
      </p:sp>
      <p:grpSp>
        <p:nvGrpSpPr>
          <p:cNvPr id="3" name="Group 19"/>
          <p:cNvGrpSpPr>
            <a:grpSpLocks/>
          </p:cNvGrpSpPr>
          <p:nvPr/>
        </p:nvGrpSpPr>
        <p:grpSpPr bwMode="auto">
          <a:xfrm>
            <a:off x="6084870" y="4652955"/>
            <a:ext cx="2608254" cy="1690684"/>
            <a:chOff x="3787" y="2931"/>
            <a:chExt cx="1643" cy="1065"/>
          </a:xfrm>
        </p:grpSpPr>
        <p:sp>
          <p:nvSpPr>
            <p:cNvPr id="53277" name="Freeform 20"/>
            <p:cNvSpPr>
              <a:spLocks/>
            </p:cNvSpPr>
            <p:nvPr/>
          </p:nvSpPr>
          <p:spPr bwMode="auto">
            <a:xfrm>
              <a:off x="3860" y="2931"/>
              <a:ext cx="1446" cy="15"/>
            </a:xfrm>
            <a:custGeom>
              <a:avLst/>
              <a:gdLst>
                <a:gd name="T0" fmla="*/ 1 w 8674"/>
                <a:gd name="T1" fmla="*/ 0 h 103"/>
                <a:gd name="T2" fmla="*/ 1 w 8674"/>
                <a:gd name="T3" fmla="*/ 0 h 103"/>
                <a:gd name="T4" fmla="*/ 0 w 8674"/>
                <a:gd name="T5" fmla="*/ 0 h 103"/>
                <a:gd name="T6" fmla="*/ 0 w 8674"/>
                <a:gd name="T7" fmla="*/ 0 h 103"/>
                <a:gd name="T8" fmla="*/ 1 w 8674"/>
                <a:gd name="T9" fmla="*/ 0 h 103"/>
                <a:gd name="T10" fmla="*/ 1 w 8674"/>
                <a:gd name="T11" fmla="*/ 0 h 103"/>
                <a:gd name="T12" fmla="*/ 1 w 8674"/>
                <a:gd name="T13" fmla="*/ 0 h 103"/>
                <a:gd name="T14" fmla="*/ 1 w 8674"/>
                <a:gd name="T15" fmla="*/ 0 h 103"/>
                <a:gd name="T16" fmla="*/ 1 w 8674"/>
                <a:gd name="T17" fmla="*/ 0 h 103"/>
                <a:gd name="T18" fmla="*/ 1 w 8674"/>
                <a:gd name="T19" fmla="*/ 0 h 10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674"/>
                <a:gd name="T31" fmla="*/ 0 h 103"/>
                <a:gd name="T32" fmla="*/ 8674 w 8674"/>
                <a:gd name="T33" fmla="*/ 103 h 10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674" h="103">
                  <a:moveTo>
                    <a:pt x="8674" y="52"/>
                  </a:moveTo>
                  <a:lnTo>
                    <a:pt x="8629" y="0"/>
                  </a:lnTo>
                  <a:lnTo>
                    <a:pt x="0" y="0"/>
                  </a:lnTo>
                  <a:lnTo>
                    <a:pt x="0" y="103"/>
                  </a:lnTo>
                  <a:lnTo>
                    <a:pt x="8629" y="103"/>
                  </a:lnTo>
                  <a:lnTo>
                    <a:pt x="8582" y="52"/>
                  </a:lnTo>
                  <a:lnTo>
                    <a:pt x="8674" y="52"/>
                  </a:lnTo>
                  <a:lnTo>
                    <a:pt x="8674" y="0"/>
                  </a:lnTo>
                  <a:lnTo>
                    <a:pt x="8629" y="0"/>
                  </a:lnTo>
                  <a:lnTo>
                    <a:pt x="8674" y="52"/>
                  </a:lnTo>
                  <a:close/>
                </a:path>
              </a:pathLst>
            </a:custGeom>
            <a:solidFill>
              <a:srgbClr val="1F1A17"/>
            </a:solidFill>
            <a:ln w="9525">
              <a:noFill/>
              <a:round/>
              <a:headEnd/>
              <a:tailEnd/>
            </a:ln>
          </p:spPr>
          <p:txBody>
            <a:bodyPr/>
            <a:lstStyle/>
            <a:p>
              <a:endParaRPr lang="en-US"/>
            </a:p>
          </p:txBody>
        </p:sp>
        <p:sp>
          <p:nvSpPr>
            <p:cNvPr id="53278" name="Freeform 21"/>
            <p:cNvSpPr>
              <a:spLocks/>
            </p:cNvSpPr>
            <p:nvPr/>
          </p:nvSpPr>
          <p:spPr bwMode="auto">
            <a:xfrm>
              <a:off x="5291" y="2939"/>
              <a:ext cx="15" cy="794"/>
            </a:xfrm>
            <a:custGeom>
              <a:avLst/>
              <a:gdLst>
                <a:gd name="T0" fmla="*/ 0 w 92"/>
                <a:gd name="T1" fmla="*/ 0 h 5560"/>
                <a:gd name="T2" fmla="*/ 0 w 92"/>
                <a:gd name="T3" fmla="*/ 0 h 5560"/>
                <a:gd name="T4" fmla="*/ 0 w 92"/>
                <a:gd name="T5" fmla="*/ 0 h 5560"/>
                <a:gd name="T6" fmla="*/ 0 w 92"/>
                <a:gd name="T7" fmla="*/ 0 h 5560"/>
                <a:gd name="T8" fmla="*/ 0 w 92"/>
                <a:gd name="T9" fmla="*/ 0 h 5560"/>
                <a:gd name="T10" fmla="*/ 0 w 92"/>
                <a:gd name="T11" fmla="*/ 0 h 5560"/>
                <a:gd name="T12" fmla="*/ 0 w 92"/>
                <a:gd name="T13" fmla="*/ 0 h 5560"/>
                <a:gd name="T14" fmla="*/ 0 w 92"/>
                <a:gd name="T15" fmla="*/ 0 h 5560"/>
                <a:gd name="T16" fmla="*/ 0 w 92"/>
                <a:gd name="T17" fmla="*/ 0 h 5560"/>
                <a:gd name="T18" fmla="*/ 0 w 92"/>
                <a:gd name="T19" fmla="*/ 0 h 556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
                <a:gd name="T31" fmla="*/ 0 h 5560"/>
                <a:gd name="T32" fmla="*/ 92 w 92"/>
                <a:gd name="T33" fmla="*/ 5560 h 556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 h="5560">
                  <a:moveTo>
                    <a:pt x="47" y="5560"/>
                  </a:moveTo>
                  <a:lnTo>
                    <a:pt x="92" y="5509"/>
                  </a:lnTo>
                  <a:lnTo>
                    <a:pt x="92" y="0"/>
                  </a:lnTo>
                  <a:lnTo>
                    <a:pt x="0" y="0"/>
                  </a:lnTo>
                  <a:lnTo>
                    <a:pt x="0" y="5509"/>
                  </a:lnTo>
                  <a:lnTo>
                    <a:pt x="47" y="5458"/>
                  </a:lnTo>
                  <a:lnTo>
                    <a:pt x="47" y="5560"/>
                  </a:lnTo>
                  <a:lnTo>
                    <a:pt x="92" y="5560"/>
                  </a:lnTo>
                  <a:lnTo>
                    <a:pt x="92" y="5509"/>
                  </a:lnTo>
                  <a:lnTo>
                    <a:pt x="47" y="5560"/>
                  </a:lnTo>
                  <a:close/>
                </a:path>
              </a:pathLst>
            </a:custGeom>
            <a:solidFill>
              <a:srgbClr val="1F1A17"/>
            </a:solidFill>
            <a:ln w="9525">
              <a:noFill/>
              <a:round/>
              <a:headEnd/>
              <a:tailEnd/>
            </a:ln>
          </p:spPr>
          <p:txBody>
            <a:bodyPr/>
            <a:lstStyle/>
            <a:p>
              <a:endParaRPr lang="en-US"/>
            </a:p>
          </p:txBody>
        </p:sp>
        <p:sp>
          <p:nvSpPr>
            <p:cNvPr id="53279" name="Freeform 22"/>
            <p:cNvSpPr>
              <a:spLocks/>
            </p:cNvSpPr>
            <p:nvPr/>
          </p:nvSpPr>
          <p:spPr bwMode="auto">
            <a:xfrm>
              <a:off x="3853" y="3718"/>
              <a:ext cx="1445" cy="15"/>
            </a:xfrm>
            <a:custGeom>
              <a:avLst/>
              <a:gdLst>
                <a:gd name="T0" fmla="*/ 0 w 8674"/>
                <a:gd name="T1" fmla="*/ 0 h 102"/>
                <a:gd name="T2" fmla="*/ 0 w 8674"/>
                <a:gd name="T3" fmla="*/ 0 h 102"/>
                <a:gd name="T4" fmla="*/ 1 w 8674"/>
                <a:gd name="T5" fmla="*/ 0 h 102"/>
                <a:gd name="T6" fmla="*/ 1 w 8674"/>
                <a:gd name="T7" fmla="*/ 0 h 102"/>
                <a:gd name="T8" fmla="*/ 0 w 8674"/>
                <a:gd name="T9" fmla="*/ 0 h 102"/>
                <a:gd name="T10" fmla="*/ 0 w 8674"/>
                <a:gd name="T11" fmla="*/ 0 h 102"/>
                <a:gd name="T12" fmla="*/ 0 w 8674"/>
                <a:gd name="T13" fmla="*/ 0 h 102"/>
                <a:gd name="T14" fmla="*/ 0 w 8674"/>
                <a:gd name="T15" fmla="*/ 0 h 102"/>
                <a:gd name="T16" fmla="*/ 0 w 8674"/>
                <a:gd name="T17" fmla="*/ 0 h 102"/>
                <a:gd name="T18" fmla="*/ 0 w 8674"/>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674"/>
                <a:gd name="T31" fmla="*/ 0 h 102"/>
                <a:gd name="T32" fmla="*/ 8674 w 8674"/>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674" h="102">
                  <a:moveTo>
                    <a:pt x="0" y="51"/>
                  </a:moveTo>
                  <a:lnTo>
                    <a:pt x="45" y="102"/>
                  </a:lnTo>
                  <a:lnTo>
                    <a:pt x="8674" y="102"/>
                  </a:lnTo>
                  <a:lnTo>
                    <a:pt x="8674" y="0"/>
                  </a:lnTo>
                  <a:lnTo>
                    <a:pt x="45" y="0"/>
                  </a:lnTo>
                  <a:lnTo>
                    <a:pt x="91" y="51"/>
                  </a:lnTo>
                  <a:lnTo>
                    <a:pt x="0" y="51"/>
                  </a:lnTo>
                  <a:lnTo>
                    <a:pt x="0" y="102"/>
                  </a:lnTo>
                  <a:lnTo>
                    <a:pt x="45" y="102"/>
                  </a:lnTo>
                  <a:lnTo>
                    <a:pt x="0" y="51"/>
                  </a:lnTo>
                  <a:close/>
                </a:path>
              </a:pathLst>
            </a:custGeom>
            <a:solidFill>
              <a:srgbClr val="1F1A17"/>
            </a:solidFill>
            <a:ln w="9525">
              <a:noFill/>
              <a:round/>
              <a:headEnd/>
              <a:tailEnd/>
            </a:ln>
          </p:spPr>
          <p:txBody>
            <a:bodyPr/>
            <a:lstStyle/>
            <a:p>
              <a:endParaRPr lang="en-US"/>
            </a:p>
          </p:txBody>
        </p:sp>
        <p:sp>
          <p:nvSpPr>
            <p:cNvPr id="53280" name="Freeform 23"/>
            <p:cNvSpPr>
              <a:spLocks/>
            </p:cNvSpPr>
            <p:nvPr/>
          </p:nvSpPr>
          <p:spPr bwMode="auto">
            <a:xfrm>
              <a:off x="3853" y="2931"/>
              <a:ext cx="15" cy="795"/>
            </a:xfrm>
            <a:custGeom>
              <a:avLst/>
              <a:gdLst>
                <a:gd name="T0" fmla="*/ 0 w 91"/>
                <a:gd name="T1" fmla="*/ 0 h 5561"/>
                <a:gd name="T2" fmla="*/ 0 w 91"/>
                <a:gd name="T3" fmla="*/ 0 h 5561"/>
                <a:gd name="T4" fmla="*/ 0 w 91"/>
                <a:gd name="T5" fmla="*/ 0 h 5561"/>
                <a:gd name="T6" fmla="*/ 0 w 91"/>
                <a:gd name="T7" fmla="*/ 0 h 5561"/>
                <a:gd name="T8" fmla="*/ 0 w 91"/>
                <a:gd name="T9" fmla="*/ 0 h 5561"/>
                <a:gd name="T10" fmla="*/ 0 w 91"/>
                <a:gd name="T11" fmla="*/ 0 h 5561"/>
                <a:gd name="T12" fmla="*/ 0 w 91"/>
                <a:gd name="T13" fmla="*/ 0 h 5561"/>
                <a:gd name="T14" fmla="*/ 0 w 91"/>
                <a:gd name="T15" fmla="*/ 0 h 5561"/>
                <a:gd name="T16" fmla="*/ 0 w 91"/>
                <a:gd name="T17" fmla="*/ 0 h 5561"/>
                <a:gd name="T18" fmla="*/ 0 w 91"/>
                <a:gd name="T19" fmla="*/ 0 h 556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5561"/>
                <a:gd name="T32" fmla="*/ 91 w 91"/>
                <a:gd name="T33" fmla="*/ 5561 h 556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5561">
                  <a:moveTo>
                    <a:pt x="45" y="0"/>
                  </a:moveTo>
                  <a:lnTo>
                    <a:pt x="0" y="52"/>
                  </a:lnTo>
                  <a:lnTo>
                    <a:pt x="0" y="5561"/>
                  </a:lnTo>
                  <a:lnTo>
                    <a:pt x="91" y="5561"/>
                  </a:lnTo>
                  <a:lnTo>
                    <a:pt x="91" y="52"/>
                  </a:lnTo>
                  <a:lnTo>
                    <a:pt x="45" y="103"/>
                  </a:lnTo>
                  <a:lnTo>
                    <a:pt x="45" y="0"/>
                  </a:lnTo>
                  <a:lnTo>
                    <a:pt x="0" y="0"/>
                  </a:lnTo>
                  <a:lnTo>
                    <a:pt x="0" y="52"/>
                  </a:lnTo>
                  <a:lnTo>
                    <a:pt x="45" y="0"/>
                  </a:lnTo>
                  <a:close/>
                </a:path>
              </a:pathLst>
            </a:custGeom>
            <a:solidFill>
              <a:srgbClr val="1F1A17"/>
            </a:solidFill>
            <a:ln w="9525">
              <a:noFill/>
              <a:round/>
              <a:headEnd/>
              <a:tailEnd/>
            </a:ln>
          </p:spPr>
          <p:txBody>
            <a:bodyPr/>
            <a:lstStyle/>
            <a:p>
              <a:endParaRPr lang="en-US"/>
            </a:p>
          </p:txBody>
        </p:sp>
        <p:sp>
          <p:nvSpPr>
            <p:cNvPr id="53281" name="Rectangle 24"/>
            <p:cNvSpPr>
              <a:spLocks noChangeArrowheads="1"/>
            </p:cNvSpPr>
            <p:nvPr/>
          </p:nvSpPr>
          <p:spPr bwMode="auto">
            <a:xfrm>
              <a:off x="3860" y="3529"/>
              <a:ext cx="206" cy="197"/>
            </a:xfrm>
            <a:prstGeom prst="rect">
              <a:avLst/>
            </a:prstGeom>
            <a:solidFill>
              <a:srgbClr val="DC2B19"/>
            </a:solidFill>
            <a:ln w="9525">
              <a:noFill/>
              <a:miter lim="800000"/>
              <a:headEnd/>
              <a:tailEnd/>
            </a:ln>
          </p:spPr>
          <p:txBody>
            <a:bodyPr/>
            <a:lstStyle/>
            <a:p>
              <a:pPr eaLnBrk="0" hangingPunct="0"/>
              <a:endParaRPr lang="de-CH"/>
            </a:p>
          </p:txBody>
        </p:sp>
        <p:sp>
          <p:nvSpPr>
            <p:cNvPr id="53282" name="Freeform 25"/>
            <p:cNvSpPr>
              <a:spLocks/>
            </p:cNvSpPr>
            <p:nvPr/>
          </p:nvSpPr>
          <p:spPr bwMode="auto">
            <a:xfrm>
              <a:off x="3860" y="3522"/>
              <a:ext cx="213" cy="14"/>
            </a:xfrm>
            <a:custGeom>
              <a:avLst/>
              <a:gdLst>
                <a:gd name="T0" fmla="*/ 0 w 1279"/>
                <a:gd name="T1" fmla="*/ 0 h 102"/>
                <a:gd name="T2" fmla="*/ 0 w 1279"/>
                <a:gd name="T3" fmla="*/ 0 h 102"/>
                <a:gd name="T4" fmla="*/ 0 w 1279"/>
                <a:gd name="T5" fmla="*/ 0 h 102"/>
                <a:gd name="T6" fmla="*/ 0 w 1279"/>
                <a:gd name="T7" fmla="*/ 0 h 102"/>
                <a:gd name="T8" fmla="*/ 0 w 1279"/>
                <a:gd name="T9" fmla="*/ 0 h 102"/>
                <a:gd name="T10" fmla="*/ 0 w 1279"/>
                <a:gd name="T11" fmla="*/ 0 h 102"/>
                <a:gd name="T12" fmla="*/ 0 w 1279"/>
                <a:gd name="T13" fmla="*/ 0 h 102"/>
                <a:gd name="T14" fmla="*/ 0 w 1279"/>
                <a:gd name="T15" fmla="*/ 0 h 102"/>
                <a:gd name="T16" fmla="*/ 0 w 1279"/>
                <a:gd name="T17" fmla="*/ 0 h 102"/>
                <a:gd name="T18" fmla="*/ 0 w 1279"/>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9"/>
                <a:gd name="T31" fmla="*/ 0 h 102"/>
                <a:gd name="T32" fmla="*/ 1279 w 1279"/>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9" h="102">
                  <a:moveTo>
                    <a:pt x="1279" y="51"/>
                  </a:moveTo>
                  <a:lnTo>
                    <a:pt x="1233" y="0"/>
                  </a:lnTo>
                  <a:lnTo>
                    <a:pt x="0" y="0"/>
                  </a:lnTo>
                  <a:lnTo>
                    <a:pt x="0" y="102"/>
                  </a:lnTo>
                  <a:lnTo>
                    <a:pt x="1233" y="102"/>
                  </a:lnTo>
                  <a:lnTo>
                    <a:pt x="1188" y="51"/>
                  </a:lnTo>
                  <a:lnTo>
                    <a:pt x="1279" y="51"/>
                  </a:lnTo>
                  <a:lnTo>
                    <a:pt x="1279" y="0"/>
                  </a:lnTo>
                  <a:lnTo>
                    <a:pt x="1233" y="0"/>
                  </a:lnTo>
                  <a:lnTo>
                    <a:pt x="1279" y="51"/>
                  </a:lnTo>
                  <a:close/>
                </a:path>
              </a:pathLst>
            </a:custGeom>
            <a:solidFill>
              <a:srgbClr val="1F1A17"/>
            </a:solidFill>
            <a:ln w="9525">
              <a:noFill/>
              <a:round/>
              <a:headEnd/>
              <a:tailEnd/>
            </a:ln>
          </p:spPr>
          <p:txBody>
            <a:bodyPr/>
            <a:lstStyle/>
            <a:p>
              <a:endParaRPr lang="en-US"/>
            </a:p>
          </p:txBody>
        </p:sp>
        <p:sp>
          <p:nvSpPr>
            <p:cNvPr id="53283" name="Freeform 26"/>
            <p:cNvSpPr>
              <a:spLocks/>
            </p:cNvSpPr>
            <p:nvPr/>
          </p:nvSpPr>
          <p:spPr bwMode="auto">
            <a:xfrm>
              <a:off x="4058" y="3529"/>
              <a:ext cx="15" cy="204"/>
            </a:xfrm>
            <a:custGeom>
              <a:avLst/>
              <a:gdLst>
                <a:gd name="T0" fmla="*/ 0 w 91"/>
                <a:gd name="T1" fmla="*/ 0 h 1429"/>
                <a:gd name="T2" fmla="*/ 0 w 91"/>
                <a:gd name="T3" fmla="*/ 0 h 1429"/>
                <a:gd name="T4" fmla="*/ 0 w 91"/>
                <a:gd name="T5" fmla="*/ 0 h 1429"/>
                <a:gd name="T6" fmla="*/ 0 w 91"/>
                <a:gd name="T7" fmla="*/ 0 h 1429"/>
                <a:gd name="T8" fmla="*/ 0 w 91"/>
                <a:gd name="T9" fmla="*/ 0 h 1429"/>
                <a:gd name="T10" fmla="*/ 0 w 91"/>
                <a:gd name="T11" fmla="*/ 0 h 1429"/>
                <a:gd name="T12" fmla="*/ 0 w 91"/>
                <a:gd name="T13" fmla="*/ 0 h 1429"/>
                <a:gd name="T14" fmla="*/ 0 w 91"/>
                <a:gd name="T15" fmla="*/ 0 h 1429"/>
                <a:gd name="T16" fmla="*/ 0 w 91"/>
                <a:gd name="T17" fmla="*/ 0 h 1429"/>
                <a:gd name="T18" fmla="*/ 0 w 91"/>
                <a:gd name="T19" fmla="*/ 0 h 14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1429"/>
                <a:gd name="T32" fmla="*/ 91 w 91"/>
                <a:gd name="T33" fmla="*/ 1429 h 14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1429">
                  <a:moveTo>
                    <a:pt x="45" y="1429"/>
                  </a:moveTo>
                  <a:lnTo>
                    <a:pt x="91" y="1378"/>
                  </a:lnTo>
                  <a:lnTo>
                    <a:pt x="91" y="0"/>
                  </a:lnTo>
                  <a:lnTo>
                    <a:pt x="0" y="0"/>
                  </a:lnTo>
                  <a:lnTo>
                    <a:pt x="0" y="1378"/>
                  </a:lnTo>
                  <a:lnTo>
                    <a:pt x="45" y="1327"/>
                  </a:lnTo>
                  <a:lnTo>
                    <a:pt x="45" y="1429"/>
                  </a:lnTo>
                  <a:lnTo>
                    <a:pt x="91" y="1429"/>
                  </a:lnTo>
                  <a:lnTo>
                    <a:pt x="91" y="1378"/>
                  </a:lnTo>
                  <a:lnTo>
                    <a:pt x="45" y="1429"/>
                  </a:lnTo>
                  <a:close/>
                </a:path>
              </a:pathLst>
            </a:custGeom>
            <a:solidFill>
              <a:srgbClr val="1F1A17"/>
            </a:solidFill>
            <a:ln w="9525">
              <a:noFill/>
              <a:round/>
              <a:headEnd/>
              <a:tailEnd/>
            </a:ln>
          </p:spPr>
          <p:txBody>
            <a:bodyPr/>
            <a:lstStyle/>
            <a:p>
              <a:endParaRPr lang="en-US"/>
            </a:p>
          </p:txBody>
        </p:sp>
        <p:sp>
          <p:nvSpPr>
            <p:cNvPr id="53284" name="Freeform 27"/>
            <p:cNvSpPr>
              <a:spLocks/>
            </p:cNvSpPr>
            <p:nvPr/>
          </p:nvSpPr>
          <p:spPr bwMode="auto">
            <a:xfrm>
              <a:off x="3853" y="3718"/>
              <a:ext cx="213" cy="15"/>
            </a:xfrm>
            <a:custGeom>
              <a:avLst/>
              <a:gdLst>
                <a:gd name="T0" fmla="*/ 0 w 1278"/>
                <a:gd name="T1" fmla="*/ 0 h 102"/>
                <a:gd name="T2" fmla="*/ 0 w 1278"/>
                <a:gd name="T3" fmla="*/ 0 h 102"/>
                <a:gd name="T4" fmla="*/ 0 w 1278"/>
                <a:gd name="T5" fmla="*/ 0 h 102"/>
                <a:gd name="T6" fmla="*/ 0 w 1278"/>
                <a:gd name="T7" fmla="*/ 0 h 102"/>
                <a:gd name="T8" fmla="*/ 0 w 1278"/>
                <a:gd name="T9" fmla="*/ 0 h 102"/>
                <a:gd name="T10" fmla="*/ 0 w 1278"/>
                <a:gd name="T11" fmla="*/ 0 h 102"/>
                <a:gd name="T12" fmla="*/ 0 w 1278"/>
                <a:gd name="T13" fmla="*/ 0 h 102"/>
                <a:gd name="T14" fmla="*/ 0 w 1278"/>
                <a:gd name="T15" fmla="*/ 0 h 102"/>
                <a:gd name="T16" fmla="*/ 0 w 1278"/>
                <a:gd name="T17" fmla="*/ 0 h 102"/>
                <a:gd name="T18" fmla="*/ 0 w 1278"/>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2"/>
                <a:gd name="T32" fmla="*/ 1278 w 1278"/>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2">
                  <a:moveTo>
                    <a:pt x="0" y="51"/>
                  </a:moveTo>
                  <a:lnTo>
                    <a:pt x="45" y="102"/>
                  </a:lnTo>
                  <a:lnTo>
                    <a:pt x="1278" y="102"/>
                  </a:lnTo>
                  <a:lnTo>
                    <a:pt x="1278" y="0"/>
                  </a:lnTo>
                  <a:lnTo>
                    <a:pt x="45" y="0"/>
                  </a:lnTo>
                  <a:lnTo>
                    <a:pt x="91" y="51"/>
                  </a:lnTo>
                  <a:lnTo>
                    <a:pt x="0" y="51"/>
                  </a:lnTo>
                  <a:lnTo>
                    <a:pt x="0" y="102"/>
                  </a:lnTo>
                  <a:lnTo>
                    <a:pt x="45" y="102"/>
                  </a:lnTo>
                  <a:lnTo>
                    <a:pt x="0" y="51"/>
                  </a:lnTo>
                  <a:close/>
                </a:path>
              </a:pathLst>
            </a:custGeom>
            <a:solidFill>
              <a:srgbClr val="1F1A17"/>
            </a:solidFill>
            <a:ln w="9525">
              <a:noFill/>
              <a:round/>
              <a:headEnd/>
              <a:tailEnd/>
            </a:ln>
          </p:spPr>
          <p:txBody>
            <a:bodyPr/>
            <a:lstStyle/>
            <a:p>
              <a:endParaRPr lang="en-US"/>
            </a:p>
          </p:txBody>
        </p:sp>
        <p:sp>
          <p:nvSpPr>
            <p:cNvPr id="53285" name="Freeform 28"/>
            <p:cNvSpPr>
              <a:spLocks/>
            </p:cNvSpPr>
            <p:nvPr/>
          </p:nvSpPr>
          <p:spPr bwMode="auto">
            <a:xfrm>
              <a:off x="3853" y="3522"/>
              <a:ext cx="15" cy="204"/>
            </a:xfrm>
            <a:custGeom>
              <a:avLst/>
              <a:gdLst>
                <a:gd name="T0" fmla="*/ 0 w 91"/>
                <a:gd name="T1" fmla="*/ 0 h 1429"/>
                <a:gd name="T2" fmla="*/ 0 w 91"/>
                <a:gd name="T3" fmla="*/ 0 h 1429"/>
                <a:gd name="T4" fmla="*/ 0 w 91"/>
                <a:gd name="T5" fmla="*/ 0 h 1429"/>
                <a:gd name="T6" fmla="*/ 0 w 91"/>
                <a:gd name="T7" fmla="*/ 0 h 1429"/>
                <a:gd name="T8" fmla="*/ 0 w 91"/>
                <a:gd name="T9" fmla="*/ 0 h 1429"/>
                <a:gd name="T10" fmla="*/ 0 w 91"/>
                <a:gd name="T11" fmla="*/ 0 h 1429"/>
                <a:gd name="T12" fmla="*/ 0 w 91"/>
                <a:gd name="T13" fmla="*/ 0 h 1429"/>
                <a:gd name="T14" fmla="*/ 0 w 91"/>
                <a:gd name="T15" fmla="*/ 0 h 1429"/>
                <a:gd name="T16" fmla="*/ 0 w 91"/>
                <a:gd name="T17" fmla="*/ 0 h 1429"/>
                <a:gd name="T18" fmla="*/ 0 w 91"/>
                <a:gd name="T19" fmla="*/ 0 h 14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1429"/>
                <a:gd name="T32" fmla="*/ 91 w 91"/>
                <a:gd name="T33" fmla="*/ 1429 h 14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1429">
                  <a:moveTo>
                    <a:pt x="45" y="0"/>
                  </a:moveTo>
                  <a:lnTo>
                    <a:pt x="0" y="51"/>
                  </a:lnTo>
                  <a:lnTo>
                    <a:pt x="0" y="1429"/>
                  </a:lnTo>
                  <a:lnTo>
                    <a:pt x="91" y="1429"/>
                  </a:lnTo>
                  <a:lnTo>
                    <a:pt x="91" y="51"/>
                  </a:lnTo>
                  <a:lnTo>
                    <a:pt x="45" y="102"/>
                  </a:lnTo>
                  <a:lnTo>
                    <a:pt x="45" y="0"/>
                  </a:lnTo>
                  <a:lnTo>
                    <a:pt x="0" y="0"/>
                  </a:lnTo>
                  <a:lnTo>
                    <a:pt x="0" y="51"/>
                  </a:lnTo>
                  <a:lnTo>
                    <a:pt x="45" y="0"/>
                  </a:lnTo>
                  <a:close/>
                </a:path>
              </a:pathLst>
            </a:custGeom>
            <a:solidFill>
              <a:srgbClr val="1F1A17"/>
            </a:solidFill>
            <a:ln w="9525">
              <a:noFill/>
              <a:round/>
              <a:headEnd/>
              <a:tailEnd/>
            </a:ln>
          </p:spPr>
          <p:txBody>
            <a:bodyPr/>
            <a:lstStyle/>
            <a:p>
              <a:endParaRPr lang="en-US"/>
            </a:p>
          </p:txBody>
        </p:sp>
        <p:sp>
          <p:nvSpPr>
            <p:cNvPr id="53286" name="Rectangle 29"/>
            <p:cNvSpPr>
              <a:spLocks noChangeArrowheads="1"/>
            </p:cNvSpPr>
            <p:nvPr/>
          </p:nvSpPr>
          <p:spPr bwMode="auto">
            <a:xfrm>
              <a:off x="4066" y="3135"/>
              <a:ext cx="205" cy="591"/>
            </a:xfrm>
            <a:prstGeom prst="rect">
              <a:avLst/>
            </a:prstGeom>
            <a:solidFill>
              <a:srgbClr val="DC2B19"/>
            </a:solidFill>
            <a:ln w="9525">
              <a:noFill/>
              <a:miter lim="800000"/>
              <a:headEnd/>
              <a:tailEnd/>
            </a:ln>
          </p:spPr>
          <p:txBody>
            <a:bodyPr/>
            <a:lstStyle/>
            <a:p>
              <a:pPr eaLnBrk="0" hangingPunct="0"/>
              <a:endParaRPr lang="de-CH"/>
            </a:p>
          </p:txBody>
        </p:sp>
        <p:sp>
          <p:nvSpPr>
            <p:cNvPr id="53287" name="Freeform 30"/>
            <p:cNvSpPr>
              <a:spLocks/>
            </p:cNvSpPr>
            <p:nvPr/>
          </p:nvSpPr>
          <p:spPr bwMode="auto">
            <a:xfrm>
              <a:off x="4066" y="3128"/>
              <a:ext cx="213" cy="15"/>
            </a:xfrm>
            <a:custGeom>
              <a:avLst/>
              <a:gdLst>
                <a:gd name="T0" fmla="*/ 0 w 1278"/>
                <a:gd name="T1" fmla="*/ 0 h 102"/>
                <a:gd name="T2" fmla="*/ 0 w 1278"/>
                <a:gd name="T3" fmla="*/ 0 h 102"/>
                <a:gd name="T4" fmla="*/ 0 w 1278"/>
                <a:gd name="T5" fmla="*/ 0 h 102"/>
                <a:gd name="T6" fmla="*/ 0 w 1278"/>
                <a:gd name="T7" fmla="*/ 0 h 102"/>
                <a:gd name="T8" fmla="*/ 0 w 1278"/>
                <a:gd name="T9" fmla="*/ 0 h 102"/>
                <a:gd name="T10" fmla="*/ 0 w 1278"/>
                <a:gd name="T11" fmla="*/ 0 h 102"/>
                <a:gd name="T12" fmla="*/ 0 w 1278"/>
                <a:gd name="T13" fmla="*/ 0 h 102"/>
                <a:gd name="T14" fmla="*/ 0 w 1278"/>
                <a:gd name="T15" fmla="*/ 0 h 102"/>
                <a:gd name="T16" fmla="*/ 0 w 1278"/>
                <a:gd name="T17" fmla="*/ 0 h 102"/>
                <a:gd name="T18" fmla="*/ 0 w 1278"/>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2"/>
                <a:gd name="T32" fmla="*/ 1278 w 1278"/>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2">
                  <a:moveTo>
                    <a:pt x="1278" y="51"/>
                  </a:moveTo>
                  <a:lnTo>
                    <a:pt x="1233" y="0"/>
                  </a:lnTo>
                  <a:lnTo>
                    <a:pt x="0" y="0"/>
                  </a:lnTo>
                  <a:lnTo>
                    <a:pt x="0" y="102"/>
                  </a:lnTo>
                  <a:lnTo>
                    <a:pt x="1233" y="102"/>
                  </a:lnTo>
                  <a:lnTo>
                    <a:pt x="1186" y="51"/>
                  </a:lnTo>
                  <a:lnTo>
                    <a:pt x="1278" y="51"/>
                  </a:lnTo>
                  <a:lnTo>
                    <a:pt x="1278" y="0"/>
                  </a:lnTo>
                  <a:lnTo>
                    <a:pt x="1233" y="0"/>
                  </a:lnTo>
                  <a:lnTo>
                    <a:pt x="1278" y="51"/>
                  </a:lnTo>
                  <a:close/>
                </a:path>
              </a:pathLst>
            </a:custGeom>
            <a:solidFill>
              <a:srgbClr val="1F1A17"/>
            </a:solidFill>
            <a:ln w="9525">
              <a:noFill/>
              <a:round/>
              <a:headEnd/>
              <a:tailEnd/>
            </a:ln>
          </p:spPr>
          <p:txBody>
            <a:bodyPr/>
            <a:lstStyle/>
            <a:p>
              <a:endParaRPr lang="en-US"/>
            </a:p>
          </p:txBody>
        </p:sp>
        <p:sp>
          <p:nvSpPr>
            <p:cNvPr id="53288" name="Freeform 31"/>
            <p:cNvSpPr>
              <a:spLocks/>
            </p:cNvSpPr>
            <p:nvPr/>
          </p:nvSpPr>
          <p:spPr bwMode="auto">
            <a:xfrm>
              <a:off x="4264" y="3135"/>
              <a:ext cx="15" cy="598"/>
            </a:xfrm>
            <a:custGeom>
              <a:avLst/>
              <a:gdLst>
                <a:gd name="T0" fmla="*/ 0 w 92"/>
                <a:gd name="T1" fmla="*/ 0 h 4184"/>
                <a:gd name="T2" fmla="*/ 0 w 92"/>
                <a:gd name="T3" fmla="*/ 0 h 4184"/>
                <a:gd name="T4" fmla="*/ 0 w 92"/>
                <a:gd name="T5" fmla="*/ 0 h 4184"/>
                <a:gd name="T6" fmla="*/ 0 w 92"/>
                <a:gd name="T7" fmla="*/ 0 h 4184"/>
                <a:gd name="T8" fmla="*/ 0 w 92"/>
                <a:gd name="T9" fmla="*/ 0 h 4184"/>
                <a:gd name="T10" fmla="*/ 0 w 92"/>
                <a:gd name="T11" fmla="*/ 0 h 4184"/>
                <a:gd name="T12" fmla="*/ 0 w 92"/>
                <a:gd name="T13" fmla="*/ 0 h 4184"/>
                <a:gd name="T14" fmla="*/ 0 w 92"/>
                <a:gd name="T15" fmla="*/ 0 h 4184"/>
                <a:gd name="T16" fmla="*/ 0 w 92"/>
                <a:gd name="T17" fmla="*/ 0 h 4184"/>
                <a:gd name="T18" fmla="*/ 0 w 92"/>
                <a:gd name="T19" fmla="*/ 0 h 418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
                <a:gd name="T31" fmla="*/ 0 h 4184"/>
                <a:gd name="T32" fmla="*/ 92 w 92"/>
                <a:gd name="T33" fmla="*/ 4184 h 418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 h="4184">
                  <a:moveTo>
                    <a:pt x="47" y="4184"/>
                  </a:moveTo>
                  <a:lnTo>
                    <a:pt x="92" y="4133"/>
                  </a:lnTo>
                  <a:lnTo>
                    <a:pt x="92" y="0"/>
                  </a:lnTo>
                  <a:lnTo>
                    <a:pt x="0" y="0"/>
                  </a:lnTo>
                  <a:lnTo>
                    <a:pt x="0" y="4133"/>
                  </a:lnTo>
                  <a:lnTo>
                    <a:pt x="47" y="4082"/>
                  </a:lnTo>
                  <a:lnTo>
                    <a:pt x="47" y="4184"/>
                  </a:lnTo>
                  <a:lnTo>
                    <a:pt x="92" y="4184"/>
                  </a:lnTo>
                  <a:lnTo>
                    <a:pt x="92" y="4133"/>
                  </a:lnTo>
                  <a:lnTo>
                    <a:pt x="47" y="4184"/>
                  </a:lnTo>
                  <a:close/>
                </a:path>
              </a:pathLst>
            </a:custGeom>
            <a:solidFill>
              <a:srgbClr val="1F1A17"/>
            </a:solidFill>
            <a:ln w="9525">
              <a:noFill/>
              <a:round/>
              <a:headEnd/>
              <a:tailEnd/>
            </a:ln>
          </p:spPr>
          <p:txBody>
            <a:bodyPr/>
            <a:lstStyle/>
            <a:p>
              <a:endParaRPr lang="en-US"/>
            </a:p>
          </p:txBody>
        </p:sp>
        <p:sp>
          <p:nvSpPr>
            <p:cNvPr id="53289" name="Freeform 32"/>
            <p:cNvSpPr>
              <a:spLocks/>
            </p:cNvSpPr>
            <p:nvPr/>
          </p:nvSpPr>
          <p:spPr bwMode="auto">
            <a:xfrm>
              <a:off x="4058" y="3718"/>
              <a:ext cx="213" cy="15"/>
            </a:xfrm>
            <a:custGeom>
              <a:avLst/>
              <a:gdLst>
                <a:gd name="T0" fmla="*/ 0 w 1278"/>
                <a:gd name="T1" fmla="*/ 0 h 102"/>
                <a:gd name="T2" fmla="*/ 0 w 1278"/>
                <a:gd name="T3" fmla="*/ 0 h 102"/>
                <a:gd name="T4" fmla="*/ 0 w 1278"/>
                <a:gd name="T5" fmla="*/ 0 h 102"/>
                <a:gd name="T6" fmla="*/ 0 w 1278"/>
                <a:gd name="T7" fmla="*/ 0 h 102"/>
                <a:gd name="T8" fmla="*/ 0 w 1278"/>
                <a:gd name="T9" fmla="*/ 0 h 102"/>
                <a:gd name="T10" fmla="*/ 0 w 1278"/>
                <a:gd name="T11" fmla="*/ 0 h 102"/>
                <a:gd name="T12" fmla="*/ 0 w 1278"/>
                <a:gd name="T13" fmla="*/ 0 h 102"/>
                <a:gd name="T14" fmla="*/ 0 w 1278"/>
                <a:gd name="T15" fmla="*/ 0 h 102"/>
                <a:gd name="T16" fmla="*/ 0 w 1278"/>
                <a:gd name="T17" fmla="*/ 0 h 102"/>
                <a:gd name="T18" fmla="*/ 0 w 1278"/>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2"/>
                <a:gd name="T32" fmla="*/ 1278 w 1278"/>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2">
                  <a:moveTo>
                    <a:pt x="0" y="51"/>
                  </a:moveTo>
                  <a:lnTo>
                    <a:pt x="45" y="102"/>
                  </a:lnTo>
                  <a:lnTo>
                    <a:pt x="1278" y="102"/>
                  </a:lnTo>
                  <a:lnTo>
                    <a:pt x="1278" y="0"/>
                  </a:lnTo>
                  <a:lnTo>
                    <a:pt x="45" y="0"/>
                  </a:lnTo>
                  <a:lnTo>
                    <a:pt x="91" y="51"/>
                  </a:lnTo>
                  <a:lnTo>
                    <a:pt x="0" y="51"/>
                  </a:lnTo>
                  <a:lnTo>
                    <a:pt x="0" y="102"/>
                  </a:lnTo>
                  <a:lnTo>
                    <a:pt x="45" y="102"/>
                  </a:lnTo>
                  <a:lnTo>
                    <a:pt x="0" y="51"/>
                  </a:lnTo>
                  <a:close/>
                </a:path>
              </a:pathLst>
            </a:custGeom>
            <a:solidFill>
              <a:srgbClr val="1F1A17"/>
            </a:solidFill>
            <a:ln w="9525">
              <a:noFill/>
              <a:round/>
              <a:headEnd/>
              <a:tailEnd/>
            </a:ln>
          </p:spPr>
          <p:txBody>
            <a:bodyPr/>
            <a:lstStyle/>
            <a:p>
              <a:endParaRPr lang="en-US"/>
            </a:p>
          </p:txBody>
        </p:sp>
        <p:sp>
          <p:nvSpPr>
            <p:cNvPr id="53290" name="Freeform 33"/>
            <p:cNvSpPr>
              <a:spLocks/>
            </p:cNvSpPr>
            <p:nvPr/>
          </p:nvSpPr>
          <p:spPr bwMode="auto">
            <a:xfrm>
              <a:off x="4058" y="3128"/>
              <a:ext cx="15" cy="598"/>
            </a:xfrm>
            <a:custGeom>
              <a:avLst/>
              <a:gdLst>
                <a:gd name="T0" fmla="*/ 0 w 91"/>
                <a:gd name="T1" fmla="*/ 0 h 4184"/>
                <a:gd name="T2" fmla="*/ 0 w 91"/>
                <a:gd name="T3" fmla="*/ 0 h 4184"/>
                <a:gd name="T4" fmla="*/ 0 w 91"/>
                <a:gd name="T5" fmla="*/ 0 h 4184"/>
                <a:gd name="T6" fmla="*/ 0 w 91"/>
                <a:gd name="T7" fmla="*/ 0 h 4184"/>
                <a:gd name="T8" fmla="*/ 0 w 91"/>
                <a:gd name="T9" fmla="*/ 0 h 4184"/>
                <a:gd name="T10" fmla="*/ 0 w 91"/>
                <a:gd name="T11" fmla="*/ 0 h 4184"/>
                <a:gd name="T12" fmla="*/ 0 w 91"/>
                <a:gd name="T13" fmla="*/ 0 h 4184"/>
                <a:gd name="T14" fmla="*/ 0 w 91"/>
                <a:gd name="T15" fmla="*/ 0 h 4184"/>
                <a:gd name="T16" fmla="*/ 0 w 91"/>
                <a:gd name="T17" fmla="*/ 0 h 4184"/>
                <a:gd name="T18" fmla="*/ 0 w 91"/>
                <a:gd name="T19" fmla="*/ 0 h 418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4184"/>
                <a:gd name="T32" fmla="*/ 91 w 91"/>
                <a:gd name="T33" fmla="*/ 4184 h 418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4184">
                  <a:moveTo>
                    <a:pt x="45" y="0"/>
                  </a:moveTo>
                  <a:lnTo>
                    <a:pt x="0" y="51"/>
                  </a:lnTo>
                  <a:lnTo>
                    <a:pt x="0" y="4184"/>
                  </a:lnTo>
                  <a:lnTo>
                    <a:pt x="91" y="4184"/>
                  </a:lnTo>
                  <a:lnTo>
                    <a:pt x="91" y="51"/>
                  </a:lnTo>
                  <a:lnTo>
                    <a:pt x="45" y="102"/>
                  </a:lnTo>
                  <a:lnTo>
                    <a:pt x="45" y="0"/>
                  </a:lnTo>
                  <a:lnTo>
                    <a:pt x="0" y="0"/>
                  </a:lnTo>
                  <a:lnTo>
                    <a:pt x="0" y="51"/>
                  </a:lnTo>
                  <a:lnTo>
                    <a:pt x="45" y="0"/>
                  </a:lnTo>
                  <a:close/>
                </a:path>
              </a:pathLst>
            </a:custGeom>
            <a:solidFill>
              <a:srgbClr val="1F1A17"/>
            </a:solidFill>
            <a:ln w="9525">
              <a:noFill/>
              <a:round/>
              <a:headEnd/>
              <a:tailEnd/>
            </a:ln>
          </p:spPr>
          <p:txBody>
            <a:bodyPr/>
            <a:lstStyle/>
            <a:p>
              <a:endParaRPr lang="en-US"/>
            </a:p>
          </p:txBody>
        </p:sp>
        <p:sp>
          <p:nvSpPr>
            <p:cNvPr id="53291" name="Rectangle 34"/>
            <p:cNvSpPr>
              <a:spLocks noChangeArrowheads="1"/>
            </p:cNvSpPr>
            <p:nvPr/>
          </p:nvSpPr>
          <p:spPr bwMode="auto">
            <a:xfrm>
              <a:off x="4271" y="3332"/>
              <a:ext cx="206" cy="394"/>
            </a:xfrm>
            <a:prstGeom prst="rect">
              <a:avLst/>
            </a:prstGeom>
            <a:solidFill>
              <a:srgbClr val="DC2B19"/>
            </a:solidFill>
            <a:ln w="9525">
              <a:noFill/>
              <a:miter lim="800000"/>
              <a:headEnd/>
              <a:tailEnd/>
            </a:ln>
          </p:spPr>
          <p:txBody>
            <a:bodyPr/>
            <a:lstStyle/>
            <a:p>
              <a:pPr eaLnBrk="0" hangingPunct="0"/>
              <a:endParaRPr lang="de-CH"/>
            </a:p>
          </p:txBody>
        </p:sp>
        <p:sp>
          <p:nvSpPr>
            <p:cNvPr id="53292" name="Freeform 35"/>
            <p:cNvSpPr>
              <a:spLocks/>
            </p:cNvSpPr>
            <p:nvPr/>
          </p:nvSpPr>
          <p:spPr bwMode="auto">
            <a:xfrm>
              <a:off x="4264" y="3325"/>
              <a:ext cx="213" cy="14"/>
            </a:xfrm>
            <a:custGeom>
              <a:avLst/>
              <a:gdLst>
                <a:gd name="T0" fmla="*/ 0 w 1279"/>
                <a:gd name="T1" fmla="*/ 0 h 102"/>
                <a:gd name="T2" fmla="*/ 0 w 1279"/>
                <a:gd name="T3" fmla="*/ 0 h 102"/>
                <a:gd name="T4" fmla="*/ 0 w 1279"/>
                <a:gd name="T5" fmla="*/ 0 h 102"/>
                <a:gd name="T6" fmla="*/ 0 w 1279"/>
                <a:gd name="T7" fmla="*/ 0 h 102"/>
                <a:gd name="T8" fmla="*/ 0 w 1279"/>
                <a:gd name="T9" fmla="*/ 0 h 102"/>
                <a:gd name="T10" fmla="*/ 0 w 1279"/>
                <a:gd name="T11" fmla="*/ 0 h 102"/>
                <a:gd name="T12" fmla="*/ 0 w 1279"/>
                <a:gd name="T13" fmla="*/ 0 h 102"/>
                <a:gd name="T14" fmla="*/ 0 w 1279"/>
                <a:gd name="T15" fmla="*/ 0 h 102"/>
                <a:gd name="T16" fmla="*/ 0 w 1279"/>
                <a:gd name="T17" fmla="*/ 0 h 102"/>
                <a:gd name="T18" fmla="*/ 0 w 1279"/>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9"/>
                <a:gd name="T31" fmla="*/ 0 h 102"/>
                <a:gd name="T32" fmla="*/ 1279 w 1279"/>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9" h="102">
                  <a:moveTo>
                    <a:pt x="92" y="51"/>
                  </a:moveTo>
                  <a:lnTo>
                    <a:pt x="47" y="102"/>
                  </a:lnTo>
                  <a:lnTo>
                    <a:pt x="1279" y="102"/>
                  </a:lnTo>
                  <a:lnTo>
                    <a:pt x="1279" y="0"/>
                  </a:lnTo>
                  <a:lnTo>
                    <a:pt x="47" y="0"/>
                  </a:lnTo>
                  <a:lnTo>
                    <a:pt x="0" y="51"/>
                  </a:lnTo>
                  <a:lnTo>
                    <a:pt x="47" y="0"/>
                  </a:lnTo>
                  <a:lnTo>
                    <a:pt x="0" y="0"/>
                  </a:lnTo>
                  <a:lnTo>
                    <a:pt x="0" y="51"/>
                  </a:lnTo>
                  <a:lnTo>
                    <a:pt x="92" y="51"/>
                  </a:lnTo>
                  <a:close/>
                </a:path>
              </a:pathLst>
            </a:custGeom>
            <a:solidFill>
              <a:srgbClr val="1F1A17"/>
            </a:solidFill>
            <a:ln w="9525">
              <a:noFill/>
              <a:round/>
              <a:headEnd/>
              <a:tailEnd/>
            </a:ln>
          </p:spPr>
          <p:txBody>
            <a:bodyPr/>
            <a:lstStyle/>
            <a:p>
              <a:endParaRPr lang="en-US"/>
            </a:p>
          </p:txBody>
        </p:sp>
        <p:sp>
          <p:nvSpPr>
            <p:cNvPr id="53293" name="Freeform 36"/>
            <p:cNvSpPr>
              <a:spLocks/>
            </p:cNvSpPr>
            <p:nvPr/>
          </p:nvSpPr>
          <p:spPr bwMode="auto">
            <a:xfrm>
              <a:off x="4264" y="3332"/>
              <a:ext cx="15" cy="401"/>
            </a:xfrm>
            <a:custGeom>
              <a:avLst/>
              <a:gdLst>
                <a:gd name="T0" fmla="*/ 0 w 92"/>
                <a:gd name="T1" fmla="*/ 0 h 2806"/>
                <a:gd name="T2" fmla="*/ 0 w 92"/>
                <a:gd name="T3" fmla="*/ 0 h 2806"/>
                <a:gd name="T4" fmla="*/ 0 w 92"/>
                <a:gd name="T5" fmla="*/ 0 h 2806"/>
                <a:gd name="T6" fmla="*/ 0 w 92"/>
                <a:gd name="T7" fmla="*/ 0 h 2806"/>
                <a:gd name="T8" fmla="*/ 0 w 92"/>
                <a:gd name="T9" fmla="*/ 0 h 2806"/>
                <a:gd name="T10" fmla="*/ 0 w 92"/>
                <a:gd name="T11" fmla="*/ 0 h 2806"/>
                <a:gd name="T12" fmla="*/ 0 w 92"/>
                <a:gd name="T13" fmla="*/ 0 h 2806"/>
                <a:gd name="T14" fmla="*/ 0 w 92"/>
                <a:gd name="T15" fmla="*/ 0 h 2806"/>
                <a:gd name="T16" fmla="*/ 0 w 92"/>
                <a:gd name="T17" fmla="*/ 0 h 2806"/>
                <a:gd name="T18" fmla="*/ 0 w 92"/>
                <a:gd name="T19" fmla="*/ 0 h 28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
                <a:gd name="T31" fmla="*/ 0 h 2806"/>
                <a:gd name="T32" fmla="*/ 92 w 92"/>
                <a:gd name="T33" fmla="*/ 2806 h 28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 h="2806">
                  <a:moveTo>
                    <a:pt x="47" y="2704"/>
                  </a:moveTo>
                  <a:lnTo>
                    <a:pt x="92" y="2755"/>
                  </a:lnTo>
                  <a:lnTo>
                    <a:pt x="92" y="0"/>
                  </a:lnTo>
                  <a:lnTo>
                    <a:pt x="0" y="0"/>
                  </a:lnTo>
                  <a:lnTo>
                    <a:pt x="0" y="2755"/>
                  </a:lnTo>
                  <a:lnTo>
                    <a:pt x="47" y="2806"/>
                  </a:lnTo>
                  <a:lnTo>
                    <a:pt x="0" y="2755"/>
                  </a:lnTo>
                  <a:lnTo>
                    <a:pt x="0" y="2806"/>
                  </a:lnTo>
                  <a:lnTo>
                    <a:pt x="47" y="2806"/>
                  </a:lnTo>
                  <a:lnTo>
                    <a:pt x="47" y="2704"/>
                  </a:lnTo>
                  <a:close/>
                </a:path>
              </a:pathLst>
            </a:custGeom>
            <a:solidFill>
              <a:srgbClr val="1F1A17"/>
            </a:solidFill>
            <a:ln w="9525">
              <a:noFill/>
              <a:round/>
              <a:headEnd/>
              <a:tailEnd/>
            </a:ln>
          </p:spPr>
          <p:txBody>
            <a:bodyPr/>
            <a:lstStyle/>
            <a:p>
              <a:endParaRPr lang="en-US"/>
            </a:p>
          </p:txBody>
        </p:sp>
        <p:sp>
          <p:nvSpPr>
            <p:cNvPr id="53294" name="Freeform 37"/>
            <p:cNvSpPr>
              <a:spLocks/>
            </p:cNvSpPr>
            <p:nvPr/>
          </p:nvSpPr>
          <p:spPr bwMode="auto">
            <a:xfrm>
              <a:off x="4271" y="3718"/>
              <a:ext cx="213" cy="15"/>
            </a:xfrm>
            <a:custGeom>
              <a:avLst/>
              <a:gdLst>
                <a:gd name="T0" fmla="*/ 0 w 1277"/>
                <a:gd name="T1" fmla="*/ 0 h 102"/>
                <a:gd name="T2" fmla="*/ 0 w 1277"/>
                <a:gd name="T3" fmla="*/ 0 h 102"/>
                <a:gd name="T4" fmla="*/ 0 w 1277"/>
                <a:gd name="T5" fmla="*/ 0 h 102"/>
                <a:gd name="T6" fmla="*/ 0 w 1277"/>
                <a:gd name="T7" fmla="*/ 0 h 102"/>
                <a:gd name="T8" fmla="*/ 0 w 1277"/>
                <a:gd name="T9" fmla="*/ 0 h 102"/>
                <a:gd name="T10" fmla="*/ 0 w 1277"/>
                <a:gd name="T11" fmla="*/ 0 h 102"/>
                <a:gd name="T12" fmla="*/ 0 w 1277"/>
                <a:gd name="T13" fmla="*/ 0 h 102"/>
                <a:gd name="T14" fmla="*/ 0 w 1277"/>
                <a:gd name="T15" fmla="*/ 0 h 102"/>
                <a:gd name="T16" fmla="*/ 0 w 1277"/>
                <a:gd name="T17" fmla="*/ 0 h 102"/>
                <a:gd name="T18" fmla="*/ 0 w 1277"/>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7"/>
                <a:gd name="T31" fmla="*/ 0 h 102"/>
                <a:gd name="T32" fmla="*/ 1277 w 1277"/>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7" h="102">
                  <a:moveTo>
                    <a:pt x="1186" y="51"/>
                  </a:moveTo>
                  <a:lnTo>
                    <a:pt x="1232" y="0"/>
                  </a:lnTo>
                  <a:lnTo>
                    <a:pt x="0" y="0"/>
                  </a:lnTo>
                  <a:lnTo>
                    <a:pt x="0" y="102"/>
                  </a:lnTo>
                  <a:lnTo>
                    <a:pt x="1232" y="102"/>
                  </a:lnTo>
                  <a:lnTo>
                    <a:pt x="1277" y="51"/>
                  </a:lnTo>
                  <a:lnTo>
                    <a:pt x="1232" y="102"/>
                  </a:lnTo>
                  <a:lnTo>
                    <a:pt x="1277" y="102"/>
                  </a:lnTo>
                  <a:lnTo>
                    <a:pt x="1277" y="51"/>
                  </a:lnTo>
                  <a:lnTo>
                    <a:pt x="1186" y="51"/>
                  </a:lnTo>
                  <a:close/>
                </a:path>
              </a:pathLst>
            </a:custGeom>
            <a:solidFill>
              <a:srgbClr val="1F1A17"/>
            </a:solidFill>
            <a:ln w="9525">
              <a:noFill/>
              <a:round/>
              <a:headEnd/>
              <a:tailEnd/>
            </a:ln>
          </p:spPr>
          <p:txBody>
            <a:bodyPr/>
            <a:lstStyle/>
            <a:p>
              <a:endParaRPr lang="en-US"/>
            </a:p>
          </p:txBody>
        </p:sp>
        <p:sp>
          <p:nvSpPr>
            <p:cNvPr id="53295" name="Freeform 38"/>
            <p:cNvSpPr>
              <a:spLocks/>
            </p:cNvSpPr>
            <p:nvPr/>
          </p:nvSpPr>
          <p:spPr bwMode="auto">
            <a:xfrm>
              <a:off x="4469" y="3325"/>
              <a:ext cx="15" cy="401"/>
            </a:xfrm>
            <a:custGeom>
              <a:avLst/>
              <a:gdLst>
                <a:gd name="T0" fmla="*/ 0 w 91"/>
                <a:gd name="T1" fmla="*/ 0 h 2806"/>
                <a:gd name="T2" fmla="*/ 0 w 91"/>
                <a:gd name="T3" fmla="*/ 0 h 2806"/>
                <a:gd name="T4" fmla="*/ 0 w 91"/>
                <a:gd name="T5" fmla="*/ 0 h 2806"/>
                <a:gd name="T6" fmla="*/ 0 w 91"/>
                <a:gd name="T7" fmla="*/ 0 h 2806"/>
                <a:gd name="T8" fmla="*/ 0 w 91"/>
                <a:gd name="T9" fmla="*/ 0 h 2806"/>
                <a:gd name="T10" fmla="*/ 0 w 91"/>
                <a:gd name="T11" fmla="*/ 0 h 2806"/>
                <a:gd name="T12" fmla="*/ 0 w 91"/>
                <a:gd name="T13" fmla="*/ 0 h 2806"/>
                <a:gd name="T14" fmla="*/ 0 w 91"/>
                <a:gd name="T15" fmla="*/ 0 h 2806"/>
                <a:gd name="T16" fmla="*/ 0 w 91"/>
                <a:gd name="T17" fmla="*/ 0 h 2806"/>
                <a:gd name="T18" fmla="*/ 0 w 91"/>
                <a:gd name="T19" fmla="*/ 0 h 28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2806"/>
                <a:gd name="T32" fmla="*/ 91 w 91"/>
                <a:gd name="T33" fmla="*/ 2806 h 28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2806">
                  <a:moveTo>
                    <a:pt x="46" y="102"/>
                  </a:moveTo>
                  <a:lnTo>
                    <a:pt x="0" y="51"/>
                  </a:lnTo>
                  <a:lnTo>
                    <a:pt x="0" y="2806"/>
                  </a:lnTo>
                  <a:lnTo>
                    <a:pt x="91" y="2806"/>
                  </a:lnTo>
                  <a:lnTo>
                    <a:pt x="91" y="51"/>
                  </a:lnTo>
                  <a:lnTo>
                    <a:pt x="46" y="0"/>
                  </a:lnTo>
                  <a:lnTo>
                    <a:pt x="91" y="51"/>
                  </a:lnTo>
                  <a:lnTo>
                    <a:pt x="91" y="0"/>
                  </a:lnTo>
                  <a:lnTo>
                    <a:pt x="46" y="0"/>
                  </a:lnTo>
                  <a:lnTo>
                    <a:pt x="46" y="102"/>
                  </a:lnTo>
                  <a:close/>
                </a:path>
              </a:pathLst>
            </a:custGeom>
            <a:solidFill>
              <a:srgbClr val="1F1A17"/>
            </a:solidFill>
            <a:ln w="9525">
              <a:noFill/>
              <a:round/>
              <a:headEnd/>
              <a:tailEnd/>
            </a:ln>
          </p:spPr>
          <p:txBody>
            <a:bodyPr/>
            <a:lstStyle/>
            <a:p>
              <a:endParaRPr lang="en-US"/>
            </a:p>
          </p:txBody>
        </p:sp>
        <p:sp>
          <p:nvSpPr>
            <p:cNvPr id="53296" name="Rectangle 39"/>
            <p:cNvSpPr>
              <a:spLocks noChangeArrowheads="1"/>
            </p:cNvSpPr>
            <p:nvPr/>
          </p:nvSpPr>
          <p:spPr bwMode="auto">
            <a:xfrm>
              <a:off x="4477" y="3595"/>
              <a:ext cx="205" cy="131"/>
            </a:xfrm>
            <a:prstGeom prst="rect">
              <a:avLst/>
            </a:prstGeom>
            <a:solidFill>
              <a:srgbClr val="DC2B19"/>
            </a:solidFill>
            <a:ln w="9525">
              <a:noFill/>
              <a:miter lim="800000"/>
              <a:headEnd/>
              <a:tailEnd/>
            </a:ln>
          </p:spPr>
          <p:txBody>
            <a:bodyPr/>
            <a:lstStyle/>
            <a:p>
              <a:pPr eaLnBrk="0" hangingPunct="0"/>
              <a:endParaRPr lang="de-CH"/>
            </a:p>
          </p:txBody>
        </p:sp>
        <p:sp>
          <p:nvSpPr>
            <p:cNvPr id="53297" name="Freeform 40"/>
            <p:cNvSpPr>
              <a:spLocks/>
            </p:cNvSpPr>
            <p:nvPr/>
          </p:nvSpPr>
          <p:spPr bwMode="auto">
            <a:xfrm>
              <a:off x="4477" y="3587"/>
              <a:ext cx="213" cy="15"/>
            </a:xfrm>
            <a:custGeom>
              <a:avLst/>
              <a:gdLst>
                <a:gd name="T0" fmla="*/ 0 w 1278"/>
                <a:gd name="T1" fmla="*/ 0 h 101"/>
                <a:gd name="T2" fmla="*/ 0 w 1278"/>
                <a:gd name="T3" fmla="*/ 0 h 101"/>
                <a:gd name="T4" fmla="*/ 0 w 1278"/>
                <a:gd name="T5" fmla="*/ 0 h 101"/>
                <a:gd name="T6" fmla="*/ 0 w 1278"/>
                <a:gd name="T7" fmla="*/ 0 h 101"/>
                <a:gd name="T8" fmla="*/ 0 w 1278"/>
                <a:gd name="T9" fmla="*/ 0 h 101"/>
                <a:gd name="T10" fmla="*/ 0 w 1278"/>
                <a:gd name="T11" fmla="*/ 0 h 101"/>
                <a:gd name="T12" fmla="*/ 0 w 1278"/>
                <a:gd name="T13" fmla="*/ 0 h 101"/>
                <a:gd name="T14" fmla="*/ 0 w 1278"/>
                <a:gd name="T15" fmla="*/ 0 h 101"/>
                <a:gd name="T16" fmla="*/ 0 w 1278"/>
                <a:gd name="T17" fmla="*/ 0 h 101"/>
                <a:gd name="T18" fmla="*/ 0 w 1278"/>
                <a:gd name="T19" fmla="*/ 0 h 10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1"/>
                <a:gd name="T32" fmla="*/ 1278 w 1278"/>
                <a:gd name="T33" fmla="*/ 101 h 10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1">
                  <a:moveTo>
                    <a:pt x="1278" y="51"/>
                  </a:moveTo>
                  <a:lnTo>
                    <a:pt x="1232" y="0"/>
                  </a:lnTo>
                  <a:lnTo>
                    <a:pt x="0" y="0"/>
                  </a:lnTo>
                  <a:lnTo>
                    <a:pt x="0" y="101"/>
                  </a:lnTo>
                  <a:lnTo>
                    <a:pt x="1232" y="101"/>
                  </a:lnTo>
                  <a:lnTo>
                    <a:pt x="1187" y="51"/>
                  </a:lnTo>
                  <a:lnTo>
                    <a:pt x="1278" y="51"/>
                  </a:lnTo>
                  <a:lnTo>
                    <a:pt x="1278" y="0"/>
                  </a:lnTo>
                  <a:lnTo>
                    <a:pt x="1232" y="0"/>
                  </a:lnTo>
                  <a:lnTo>
                    <a:pt x="1278" y="51"/>
                  </a:lnTo>
                  <a:close/>
                </a:path>
              </a:pathLst>
            </a:custGeom>
            <a:solidFill>
              <a:srgbClr val="1F1A17"/>
            </a:solidFill>
            <a:ln w="9525">
              <a:noFill/>
              <a:round/>
              <a:headEnd/>
              <a:tailEnd/>
            </a:ln>
          </p:spPr>
          <p:txBody>
            <a:bodyPr/>
            <a:lstStyle/>
            <a:p>
              <a:endParaRPr lang="en-US"/>
            </a:p>
          </p:txBody>
        </p:sp>
        <p:sp>
          <p:nvSpPr>
            <p:cNvPr id="53298" name="Freeform 41"/>
            <p:cNvSpPr>
              <a:spLocks/>
            </p:cNvSpPr>
            <p:nvPr/>
          </p:nvSpPr>
          <p:spPr bwMode="auto">
            <a:xfrm>
              <a:off x="4674" y="3595"/>
              <a:ext cx="16" cy="138"/>
            </a:xfrm>
            <a:custGeom>
              <a:avLst/>
              <a:gdLst>
                <a:gd name="T0" fmla="*/ 0 w 91"/>
                <a:gd name="T1" fmla="*/ 0 h 969"/>
                <a:gd name="T2" fmla="*/ 0 w 91"/>
                <a:gd name="T3" fmla="*/ 0 h 969"/>
                <a:gd name="T4" fmla="*/ 0 w 91"/>
                <a:gd name="T5" fmla="*/ 0 h 969"/>
                <a:gd name="T6" fmla="*/ 0 w 91"/>
                <a:gd name="T7" fmla="*/ 0 h 969"/>
                <a:gd name="T8" fmla="*/ 0 w 91"/>
                <a:gd name="T9" fmla="*/ 0 h 969"/>
                <a:gd name="T10" fmla="*/ 0 w 91"/>
                <a:gd name="T11" fmla="*/ 0 h 969"/>
                <a:gd name="T12" fmla="*/ 0 w 91"/>
                <a:gd name="T13" fmla="*/ 0 h 969"/>
                <a:gd name="T14" fmla="*/ 0 w 91"/>
                <a:gd name="T15" fmla="*/ 0 h 969"/>
                <a:gd name="T16" fmla="*/ 0 w 91"/>
                <a:gd name="T17" fmla="*/ 0 h 969"/>
                <a:gd name="T18" fmla="*/ 0 w 91"/>
                <a:gd name="T19" fmla="*/ 0 h 9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969"/>
                <a:gd name="T32" fmla="*/ 91 w 91"/>
                <a:gd name="T33" fmla="*/ 969 h 96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969">
                  <a:moveTo>
                    <a:pt x="45" y="969"/>
                  </a:moveTo>
                  <a:lnTo>
                    <a:pt x="91" y="918"/>
                  </a:lnTo>
                  <a:lnTo>
                    <a:pt x="91" y="0"/>
                  </a:lnTo>
                  <a:lnTo>
                    <a:pt x="0" y="0"/>
                  </a:lnTo>
                  <a:lnTo>
                    <a:pt x="0" y="918"/>
                  </a:lnTo>
                  <a:lnTo>
                    <a:pt x="45" y="867"/>
                  </a:lnTo>
                  <a:lnTo>
                    <a:pt x="45" y="969"/>
                  </a:lnTo>
                  <a:lnTo>
                    <a:pt x="91" y="969"/>
                  </a:lnTo>
                  <a:lnTo>
                    <a:pt x="91" y="918"/>
                  </a:lnTo>
                  <a:lnTo>
                    <a:pt x="45" y="969"/>
                  </a:lnTo>
                  <a:close/>
                </a:path>
              </a:pathLst>
            </a:custGeom>
            <a:solidFill>
              <a:srgbClr val="1F1A17"/>
            </a:solidFill>
            <a:ln w="9525">
              <a:noFill/>
              <a:round/>
              <a:headEnd/>
              <a:tailEnd/>
            </a:ln>
          </p:spPr>
          <p:txBody>
            <a:bodyPr/>
            <a:lstStyle/>
            <a:p>
              <a:endParaRPr lang="en-US"/>
            </a:p>
          </p:txBody>
        </p:sp>
        <p:sp>
          <p:nvSpPr>
            <p:cNvPr id="53299" name="Freeform 42"/>
            <p:cNvSpPr>
              <a:spLocks/>
            </p:cNvSpPr>
            <p:nvPr/>
          </p:nvSpPr>
          <p:spPr bwMode="auto">
            <a:xfrm>
              <a:off x="4469" y="3718"/>
              <a:ext cx="213" cy="15"/>
            </a:xfrm>
            <a:custGeom>
              <a:avLst/>
              <a:gdLst>
                <a:gd name="T0" fmla="*/ 0 w 1278"/>
                <a:gd name="T1" fmla="*/ 0 h 102"/>
                <a:gd name="T2" fmla="*/ 0 w 1278"/>
                <a:gd name="T3" fmla="*/ 0 h 102"/>
                <a:gd name="T4" fmla="*/ 0 w 1278"/>
                <a:gd name="T5" fmla="*/ 0 h 102"/>
                <a:gd name="T6" fmla="*/ 0 w 1278"/>
                <a:gd name="T7" fmla="*/ 0 h 102"/>
                <a:gd name="T8" fmla="*/ 0 w 1278"/>
                <a:gd name="T9" fmla="*/ 0 h 102"/>
                <a:gd name="T10" fmla="*/ 0 w 1278"/>
                <a:gd name="T11" fmla="*/ 0 h 102"/>
                <a:gd name="T12" fmla="*/ 0 w 1278"/>
                <a:gd name="T13" fmla="*/ 0 h 102"/>
                <a:gd name="T14" fmla="*/ 0 w 1278"/>
                <a:gd name="T15" fmla="*/ 0 h 102"/>
                <a:gd name="T16" fmla="*/ 0 w 1278"/>
                <a:gd name="T17" fmla="*/ 0 h 102"/>
                <a:gd name="T18" fmla="*/ 0 w 1278"/>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2"/>
                <a:gd name="T32" fmla="*/ 1278 w 1278"/>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2">
                  <a:moveTo>
                    <a:pt x="0" y="51"/>
                  </a:moveTo>
                  <a:lnTo>
                    <a:pt x="46" y="102"/>
                  </a:lnTo>
                  <a:lnTo>
                    <a:pt x="1278" y="102"/>
                  </a:lnTo>
                  <a:lnTo>
                    <a:pt x="1278" y="0"/>
                  </a:lnTo>
                  <a:lnTo>
                    <a:pt x="46" y="0"/>
                  </a:lnTo>
                  <a:lnTo>
                    <a:pt x="91" y="51"/>
                  </a:lnTo>
                  <a:lnTo>
                    <a:pt x="0" y="51"/>
                  </a:lnTo>
                  <a:lnTo>
                    <a:pt x="0" y="102"/>
                  </a:lnTo>
                  <a:lnTo>
                    <a:pt x="46" y="102"/>
                  </a:lnTo>
                  <a:lnTo>
                    <a:pt x="0" y="51"/>
                  </a:lnTo>
                  <a:close/>
                </a:path>
              </a:pathLst>
            </a:custGeom>
            <a:solidFill>
              <a:srgbClr val="1F1A17"/>
            </a:solidFill>
            <a:ln w="9525">
              <a:noFill/>
              <a:round/>
              <a:headEnd/>
              <a:tailEnd/>
            </a:ln>
          </p:spPr>
          <p:txBody>
            <a:bodyPr/>
            <a:lstStyle/>
            <a:p>
              <a:endParaRPr lang="en-US"/>
            </a:p>
          </p:txBody>
        </p:sp>
        <p:sp>
          <p:nvSpPr>
            <p:cNvPr id="53300" name="Freeform 43"/>
            <p:cNvSpPr>
              <a:spLocks/>
            </p:cNvSpPr>
            <p:nvPr/>
          </p:nvSpPr>
          <p:spPr bwMode="auto">
            <a:xfrm>
              <a:off x="4469" y="3587"/>
              <a:ext cx="15" cy="139"/>
            </a:xfrm>
            <a:custGeom>
              <a:avLst/>
              <a:gdLst>
                <a:gd name="T0" fmla="*/ 0 w 91"/>
                <a:gd name="T1" fmla="*/ 0 h 969"/>
                <a:gd name="T2" fmla="*/ 0 w 91"/>
                <a:gd name="T3" fmla="*/ 0 h 969"/>
                <a:gd name="T4" fmla="*/ 0 w 91"/>
                <a:gd name="T5" fmla="*/ 0 h 969"/>
                <a:gd name="T6" fmla="*/ 0 w 91"/>
                <a:gd name="T7" fmla="*/ 0 h 969"/>
                <a:gd name="T8" fmla="*/ 0 w 91"/>
                <a:gd name="T9" fmla="*/ 0 h 969"/>
                <a:gd name="T10" fmla="*/ 0 w 91"/>
                <a:gd name="T11" fmla="*/ 0 h 969"/>
                <a:gd name="T12" fmla="*/ 0 w 91"/>
                <a:gd name="T13" fmla="*/ 0 h 969"/>
                <a:gd name="T14" fmla="*/ 0 w 91"/>
                <a:gd name="T15" fmla="*/ 0 h 969"/>
                <a:gd name="T16" fmla="*/ 0 w 91"/>
                <a:gd name="T17" fmla="*/ 0 h 969"/>
                <a:gd name="T18" fmla="*/ 0 w 91"/>
                <a:gd name="T19" fmla="*/ 0 h 9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969"/>
                <a:gd name="T32" fmla="*/ 91 w 91"/>
                <a:gd name="T33" fmla="*/ 969 h 96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969">
                  <a:moveTo>
                    <a:pt x="46" y="0"/>
                  </a:moveTo>
                  <a:lnTo>
                    <a:pt x="0" y="51"/>
                  </a:lnTo>
                  <a:lnTo>
                    <a:pt x="0" y="969"/>
                  </a:lnTo>
                  <a:lnTo>
                    <a:pt x="91" y="969"/>
                  </a:lnTo>
                  <a:lnTo>
                    <a:pt x="91" y="51"/>
                  </a:lnTo>
                  <a:lnTo>
                    <a:pt x="46" y="101"/>
                  </a:lnTo>
                  <a:lnTo>
                    <a:pt x="46" y="0"/>
                  </a:lnTo>
                  <a:lnTo>
                    <a:pt x="0" y="0"/>
                  </a:lnTo>
                  <a:lnTo>
                    <a:pt x="0" y="51"/>
                  </a:lnTo>
                  <a:lnTo>
                    <a:pt x="46" y="0"/>
                  </a:lnTo>
                  <a:close/>
                </a:path>
              </a:pathLst>
            </a:custGeom>
            <a:solidFill>
              <a:srgbClr val="1F1A17"/>
            </a:solidFill>
            <a:ln w="9525">
              <a:noFill/>
              <a:round/>
              <a:headEnd/>
              <a:tailEnd/>
            </a:ln>
          </p:spPr>
          <p:txBody>
            <a:bodyPr/>
            <a:lstStyle/>
            <a:p>
              <a:endParaRPr lang="en-US"/>
            </a:p>
          </p:txBody>
        </p:sp>
        <p:sp>
          <p:nvSpPr>
            <p:cNvPr id="53301" name="Rectangle 44"/>
            <p:cNvSpPr>
              <a:spLocks noChangeArrowheads="1"/>
            </p:cNvSpPr>
            <p:nvPr/>
          </p:nvSpPr>
          <p:spPr bwMode="auto">
            <a:xfrm>
              <a:off x="4682" y="3529"/>
              <a:ext cx="206" cy="197"/>
            </a:xfrm>
            <a:prstGeom prst="rect">
              <a:avLst/>
            </a:prstGeom>
            <a:solidFill>
              <a:srgbClr val="DC2B19"/>
            </a:solidFill>
            <a:ln w="9525">
              <a:noFill/>
              <a:miter lim="800000"/>
              <a:headEnd/>
              <a:tailEnd/>
            </a:ln>
          </p:spPr>
          <p:txBody>
            <a:bodyPr/>
            <a:lstStyle/>
            <a:p>
              <a:pPr eaLnBrk="0" hangingPunct="0"/>
              <a:endParaRPr lang="de-CH"/>
            </a:p>
          </p:txBody>
        </p:sp>
        <p:sp>
          <p:nvSpPr>
            <p:cNvPr id="53302" name="Freeform 45"/>
            <p:cNvSpPr>
              <a:spLocks/>
            </p:cNvSpPr>
            <p:nvPr/>
          </p:nvSpPr>
          <p:spPr bwMode="auto">
            <a:xfrm>
              <a:off x="4682" y="3522"/>
              <a:ext cx="213" cy="14"/>
            </a:xfrm>
            <a:custGeom>
              <a:avLst/>
              <a:gdLst>
                <a:gd name="T0" fmla="*/ 0 w 1279"/>
                <a:gd name="T1" fmla="*/ 0 h 102"/>
                <a:gd name="T2" fmla="*/ 0 w 1279"/>
                <a:gd name="T3" fmla="*/ 0 h 102"/>
                <a:gd name="T4" fmla="*/ 0 w 1279"/>
                <a:gd name="T5" fmla="*/ 0 h 102"/>
                <a:gd name="T6" fmla="*/ 0 w 1279"/>
                <a:gd name="T7" fmla="*/ 0 h 102"/>
                <a:gd name="T8" fmla="*/ 0 w 1279"/>
                <a:gd name="T9" fmla="*/ 0 h 102"/>
                <a:gd name="T10" fmla="*/ 0 w 1279"/>
                <a:gd name="T11" fmla="*/ 0 h 102"/>
                <a:gd name="T12" fmla="*/ 0 w 1279"/>
                <a:gd name="T13" fmla="*/ 0 h 102"/>
                <a:gd name="T14" fmla="*/ 0 w 1279"/>
                <a:gd name="T15" fmla="*/ 0 h 102"/>
                <a:gd name="T16" fmla="*/ 0 w 1279"/>
                <a:gd name="T17" fmla="*/ 0 h 102"/>
                <a:gd name="T18" fmla="*/ 0 w 1279"/>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9"/>
                <a:gd name="T31" fmla="*/ 0 h 102"/>
                <a:gd name="T32" fmla="*/ 1279 w 1279"/>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9" h="102">
                  <a:moveTo>
                    <a:pt x="1279" y="51"/>
                  </a:moveTo>
                  <a:lnTo>
                    <a:pt x="1233" y="0"/>
                  </a:lnTo>
                  <a:lnTo>
                    <a:pt x="0" y="0"/>
                  </a:lnTo>
                  <a:lnTo>
                    <a:pt x="0" y="102"/>
                  </a:lnTo>
                  <a:lnTo>
                    <a:pt x="1233" y="102"/>
                  </a:lnTo>
                  <a:lnTo>
                    <a:pt x="1188" y="51"/>
                  </a:lnTo>
                  <a:lnTo>
                    <a:pt x="1279" y="51"/>
                  </a:lnTo>
                  <a:lnTo>
                    <a:pt x="1279" y="0"/>
                  </a:lnTo>
                  <a:lnTo>
                    <a:pt x="1233" y="0"/>
                  </a:lnTo>
                  <a:lnTo>
                    <a:pt x="1279" y="51"/>
                  </a:lnTo>
                  <a:close/>
                </a:path>
              </a:pathLst>
            </a:custGeom>
            <a:solidFill>
              <a:srgbClr val="1F1A17"/>
            </a:solidFill>
            <a:ln w="9525">
              <a:noFill/>
              <a:round/>
              <a:headEnd/>
              <a:tailEnd/>
            </a:ln>
          </p:spPr>
          <p:txBody>
            <a:bodyPr/>
            <a:lstStyle/>
            <a:p>
              <a:endParaRPr lang="en-US"/>
            </a:p>
          </p:txBody>
        </p:sp>
        <p:sp>
          <p:nvSpPr>
            <p:cNvPr id="53303" name="Freeform 46"/>
            <p:cNvSpPr>
              <a:spLocks/>
            </p:cNvSpPr>
            <p:nvPr/>
          </p:nvSpPr>
          <p:spPr bwMode="auto">
            <a:xfrm>
              <a:off x="4880" y="3529"/>
              <a:ext cx="15" cy="204"/>
            </a:xfrm>
            <a:custGeom>
              <a:avLst/>
              <a:gdLst>
                <a:gd name="T0" fmla="*/ 0 w 91"/>
                <a:gd name="T1" fmla="*/ 0 h 1429"/>
                <a:gd name="T2" fmla="*/ 0 w 91"/>
                <a:gd name="T3" fmla="*/ 0 h 1429"/>
                <a:gd name="T4" fmla="*/ 0 w 91"/>
                <a:gd name="T5" fmla="*/ 0 h 1429"/>
                <a:gd name="T6" fmla="*/ 0 w 91"/>
                <a:gd name="T7" fmla="*/ 0 h 1429"/>
                <a:gd name="T8" fmla="*/ 0 w 91"/>
                <a:gd name="T9" fmla="*/ 0 h 1429"/>
                <a:gd name="T10" fmla="*/ 0 w 91"/>
                <a:gd name="T11" fmla="*/ 0 h 1429"/>
                <a:gd name="T12" fmla="*/ 0 w 91"/>
                <a:gd name="T13" fmla="*/ 0 h 1429"/>
                <a:gd name="T14" fmla="*/ 0 w 91"/>
                <a:gd name="T15" fmla="*/ 0 h 1429"/>
                <a:gd name="T16" fmla="*/ 0 w 91"/>
                <a:gd name="T17" fmla="*/ 0 h 1429"/>
                <a:gd name="T18" fmla="*/ 0 w 91"/>
                <a:gd name="T19" fmla="*/ 0 h 14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1429"/>
                <a:gd name="T32" fmla="*/ 91 w 91"/>
                <a:gd name="T33" fmla="*/ 1429 h 14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1429">
                  <a:moveTo>
                    <a:pt x="45" y="1429"/>
                  </a:moveTo>
                  <a:lnTo>
                    <a:pt x="91" y="1378"/>
                  </a:lnTo>
                  <a:lnTo>
                    <a:pt x="91" y="0"/>
                  </a:lnTo>
                  <a:lnTo>
                    <a:pt x="0" y="0"/>
                  </a:lnTo>
                  <a:lnTo>
                    <a:pt x="0" y="1378"/>
                  </a:lnTo>
                  <a:lnTo>
                    <a:pt x="45" y="1327"/>
                  </a:lnTo>
                  <a:lnTo>
                    <a:pt x="45" y="1429"/>
                  </a:lnTo>
                  <a:lnTo>
                    <a:pt x="91" y="1429"/>
                  </a:lnTo>
                  <a:lnTo>
                    <a:pt x="91" y="1378"/>
                  </a:lnTo>
                  <a:lnTo>
                    <a:pt x="45" y="1429"/>
                  </a:lnTo>
                  <a:close/>
                </a:path>
              </a:pathLst>
            </a:custGeom>
            <a:solidFill>
              <a:srgbClr val="1F1A17"/>
            </a:solidFill>
            <a:ln w="9525">
              <a:noFill/>
              <a:round/>
              <a:headEnd/>
              <a:tailEnd/>
            </a:ln>
          </p:spPr>
          <p:txBody>
            <a:bodyPr/>
            <a:lstStyle/>
            <a:p>
              <a:endParaRPr lang="en-US"/>
            </a:p>
          </p:txBody>
        </p:sp>
        <p:sp>
          <p:nvSpPr>
            <p:cNvPr id="53304" name="Freeform 47"/>
            <p:cNvSpPr>
              <a:spLocks/>
            </p:cNvSpPr>
            <p:nvPr/>
          </p:nvSpPr>
          <p:spPr bwMode="auto">
            <a:xfrm>
              <a:off x="4674" y="3718"/>
              <a:ext cx="214" cy="15"/>
            </a:xfrm>
            <a:custGeom>
              <a:avLst/>
              <a:gdLst>
                <a:gd name="T0" fmla="*/ 0 w 1278"/>
                <a:gd name="T1" fmla="*/ 0 h 102"/>
                <a:gd name="T2" fmla="*/ 0 w 1278"/>
                <a:gd name="T3" fmla="*/ 0 h 102"/>
                <a:gd name="T4" fmla="*/ 0 w 1278"/>
                <a:gd name="T5" fmla="*/ 0 h 102"/>
                <a:gd name="T6" fmla="*/ 0 w 1278"/>
                <a:gd name="T7" fmla="*/ 0 h 102"/>
                <a:gd name="T8" fmla="*/ 0 w 1278"/>
                <a:gd name="T9" fmla="*/ 0 h 102"/>
                <a:gd name="T10" fmla="*/ 0 w 1278"/>
                <a:gd name="T11" fmla="*/ 0 h 102"/>
                <a:gd name="T12" fmla="*/ 0 w 1278"/>
                <a:gd name="T13" fmla="*/ 0 h 102"/>
                <a:gd name="T14" fmla="*/ 0 w 1278"/>
                <a:gd name="T15" fmla="*/ 0 h 102"/>
                <a:gd name="T16" fmla="*/ 0 w 1278"/>
                <a:gd name="T17" fmla="*/ 0 h 102"/>
                <a:gd name="T18" fmla="*/ 0 w 1278"/>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2"/>
                <a:gd name="T32" fmla="*/ 1278 w 1278"/>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2">
                  <a:moveTo>
                    <a:pt x="0" y="51"/>
                  </a:moveTo>
                  <a:lnTo>
                    <a:pt x="45" y="102"/>
                  </a:lnTo>
                  <a:lnTo>
                    <a:pt x="1278" y="102"/>
                  </a:lnTo>
                  <a:lnTo>
                    <a:pt x="1278" y="0"/>
                  </a:lnTo>
                  <a:lnTo>
                    <a:pt x="45" y="0"/>
                  </a:lnTo>
                  <a:lnTo>
                    <a:pt x="91" y="51"/>
                  </a:lnTo>
                  <a:lnTo>
                    <a:pt x="0" y="51"/>
                  </a:lnTo>
                  <a:lnTo>
                    <a:pt x="0" y="102"/>
                  </a:lnTo>
                  <a:lnTo>
                    <a:pt x="45" y="102"/>
                  </a:lnTo>
                  <a:lnTo>
                    <a:pt x="0" y="51"/>
                  </a:lnTo>
                  <a:close/>
                </a:path>
              </a:pathLst>
            </a:custGeom>
            <a:solidFill>
              <a:srgbClr val="1F1A17"/>
            </a:solidFill>
            <a:ln w="9525">
              <a:noFill/>
              <a:round/>
              <a:headEnd/>
              <a:tailEnd/>
            </a:ln>
          </p:spPr>
          <p:txBody>
            <a:bodyPr/>
            <a:lstStyle/>
            <a:p>
              <a:endParaRPr lang="en-US"/>
            </a:p>
          </p:txBody>
        </p:sp>
        <p:sp>
          <p:nvSpPr>
            <p:cNvPr id="53305" name="Freeform 48"/>
            <p:cNvSpPr>
              <a:spLocks/>
            </p:cNvSpPr>
            <p:nvPr/>
          </p:nvSpPr>
          <p:spPr bwMode="auto">
            <a:xfrm>
              <a:off x="4674" y="3522"/>
              <a:ext cx="16" cy="204"/>
            </a:xfrm>
            <a:custGeom>
              <a:avLst/>
              <a:gdLst>
                <a:gd name="T0" fmla="*/ 0 w 91"/>
                <a:gd name="T1" fmla="*/ 0 h 1429"/>
                <a:gd name="T2" fmla="*/ 0 w 91"/>
                <a:gd name="T3" fmla="*/ 0 h 1429"/>
                <a:gd name="T4" fmla="*/ 0 w 91"/>
                <a:gd name="T5" fmla="*/ 0 h 1429"/>
                <a:gd name="T6" fmla="*/ 0 w 91"/>
                <a:gd name="T7" fmla="*/ 0 h 1429"/>
                <a:gd name="T8" fmla="*/ 0 w 91"/>
                <a:gd name="T9" fmla="*/ 0 h 1429"/>
                <a:gd name="T10" fmla="*/ 0 w 91"/>
                <a:gd name="T11" fmla="*/ 0 h 1429"/>
                <a:gd name="T12" fmla="*/ 0 w 91"/>
                <a:gd name="T13" fmla="*/ 0 h 1429"/>
                <a:gd name="T14" fmla="*/ 0 w 91"/>
                <a:gd name="T15" fmla="*/ 0 h 1429"/>
                <a:gd name="T16" fmla="*/ 0 w 91"/>
                <a:gd name="T17" fmla="*/ 0 h 1429"/>
                <a:gd name="T18" fmla="*/ 0 w 91"/>
                <a:gd name="T19" fmla="*/ 0 h 14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1429"/>
                <a:gd name="T32" fmla="*/ 91 w 91"/>
                <a:gd name="T33" fmla="*/ 1429 h 14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1429">
                  <a:moveTo>
                    <a:pt x="45" y="0"/>
                  </a:moveTo>
                  <a:lnTo>
                    <a:pt x="0" y="51"/>
                  </a:lnTo>
                  <a:lnTo>
                    <a:pt x="0" y="1429"/>
                  </a:lnTo>
                  <a:lnTo>
                    <a:pt x="91" y="1429"/>
                  </a:lnTo>
                  <a:lnTo>
                    <a:pt x="91" y="51"/>
                  </a:lnTo>
                  <a:lnTo>
                    <a:pt x="45" y="102"/>
                  </a:lnTo>
                  <a:lnTo>
                    <a:pt x="45" y="0"/>
                  </a:lnTo>
                  <a:lnTo>
                    <a:pt x="0" y="0"/>
                  </a:lnTo>
                  <a:lnTo>
                    <a:pt x="0" y="51"/>
                  </a:lnTo>
                  <a:lnTo>
                    <a:pt x="45" y="0"/>
                  </a:lnTo>
                  <a:close/>
                </a:path>
              </a:pathLst>
            </a:custGeom>
            <a:solidFill>
              <a:srgbClr val="1F1A17"/>
            </a:solidFill>
            <a:ln w="9525">
              <a:noFill/>
              <a:round/>
              <a:headEnd/>
              <a:tailEnd/>
            </a:ln>
          </p:spPr>
          <p:txBody>
            <a:bodyPr/>
            <a:lstStyle/>
            <a:p>
              <a:endParaRPr lang="en-US"/>
            </a:p>
          </p:txBody>
        </p:sp>
        <p:sp>
          <p:nvSpPr>
            <p:cNvPr id="53306" name="Rectangle 49"/>
            <p:cNvSpPr>
              <a:spLocks noChangeArrowheads="1"/>
            </p:cNvSpPr>
            <p:nvPr/>
          </p:nvSpPr>
          <p:spPr bwMode="auto">
            <a:xfrm>
              <a:off x="4888" y="3660"/>
              <a:ext cx="205" cy="66"/>
            </a:xfrm>
            <a:prstGeom prst="rect">
              <a:avLst/>
            </a:prstGeom>
            <a:solidFill>
              <a:srgbClr val="DC2B19"/>
            </a:solidFill>
            <a:ln w="9525">
              <a:noFill/>
              <a:miter lim="800000"/>
              <a:headEnd/>
              <a:tailEnd/>
            </a:ln>
          </p:spPr>
          <p:txBody>
            <a:bodyPr/>
            <a:lstStyle/>
            <a:p>
              <a:pPr eaLnBrk="0" hangingPunct="0"/>
              <a:endParaRPr lang="de-CH"/>
            </a:p>
          </p:txBody>
        </p:sp>
        <p:sp>
          <p:nvSpPr>
            <p:cNvPr id="53307" name="Freeform 50"/>
            <p:cNvSpPr>
              <a:spLocks/>
            </p:cNvSpPr>
            <p:nvPr/>
          </p:nvSpPr>
          <p:spPr bwMode="auto">
            <a:xfrm>
              <a:off x="4880" y="3653"/>
              <a:ext cx="213" cy="14"/>
            </a:xfrm>
            <a:custGeom>
              <a:avLst/>
              <a:gdLst>
                <a:gd name="T0" fmla="*/ 0 w 1278"/>
                <a:gd name="T1" fmla="*/ 0 h 102"/>
                <a:gd name="T2" fmla="*/ 0 w 1278"/>
                <a:gd name="T3" fmla="*/ 0 h 102"/>
                <a:gd name="T4" fmla="*/ 0 w 1278"/>
                <a:gd name="T5" fmla="*/ 0 h 102"/>
                <a:gd name="T6" fmla="*/ 0 w 1278"/>
                <a:gd name="T7" fmla="*/ 0 h 102"/>
                <a:gd name="T8" fmla="*/ 0 w 1278"/>
                <a:gd name="T9" fmla="*/ 0 h 102"/>
                <a:gd name="T10" fmla="*/ 0 w 1278"/>
                <a:gd name="T11" fmla="*/ 0 h 102"/>
                <a:gd name="T12" fmla="*/ 0 w 1278"/>
                <a:gd name="T13" fmla="*/ 0 h 102"/>
                <a:gd name="T14" fmla="*/ 0 w 1278"/>
                <a:gd name="T15" fmla="*/ 0 h 102"/>
                <a:gd name="T16" fmla="*/ 0 w 1278"/>
                <a:gd name="T17" fmla="*/ 0 h 102"/>
                <a:gd name="T18" fmla="*/ 0 w 1278"/>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2"/>
                <a:gd name="T32" fmla="*/ 1278 w 1278"/>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2">
                  <a:moveTo>
                    <a:pt x="91" y="51"/>
                  </a:moveTo>
                  <a:lnTo>
                    <a:pt x="45" y="102"/>
                  </a:lnTo>
                  <a:lnTo>
                    <a:pt x="1278" y="102"/>
                  </a:lnTo>
                  <a:lnTo>
                    <a:pt x="1278" y="0"/>
                  </a:lnTo>
                  <a:lnTo>
                    <a:pt x="45" y="0"/>
                  </a:lnTo>
                  <a:lnTo>
                    <a:pt x="0" y="51"/>
                  </a:lnTo>
                  <a:lnTo>
                    <a:pt x="45" y="0"/>
                  </a:lnTo>
                  <a:lnTo>
                    <a:pt x="0" y="0"/>
                  </a:lnTo>
                  <a:lnTo>
                    <a:pt x="0" y="51"/>
                  </a:lnTo>
                  <a:lnTo>
                    <a:pt x="91" y="51"/>
                  </a:lnTo>
                  <a:close/>
                </a:path>
              </a:pathLst>
            </a:custGeom>
            <a:solidFill>
              <a:srgbClr val="1F1A17"/>
            </a:solidFill>
            <a:ln w="9525">
              <a:noFill/>
              <a:round/>
              <a:headEnd/>
              <a:tailEnd/>
            </a:ln>
          </p:spPr>
          <p:txBody>
            <a:bodyPr/>
            <a:lstStyle/>
            <a:p>
              <a:endParaRPr lang="en-US"/>
            </a:p>
          </p:txBody>
        </p:sp>
        <p:sp>
          <p:nvSpPr>
            <p:cNvPr id="53308" name="Freeform 51"/>
            <p:cNvSpPr>
              <a:spLocks/>
            </p:cNvSpPr>
            <p:nvPr/>
          </p:nvSpPr>
          <p:spPr bwMode="auto">
            <a:xfrm>
              <a:off x="4880" y="3660"/>
              <a:ext cx="15" cy="73"/>
            </a:xfrm>
            <a:custGeom>
              <a:avLst/>
              <a:gdLst>
                <a:gd name="T0" fmla="*/ 0 w 91"/>
                <a:gd name="T1" fmla="*/ 0 h 510"/>
                <a:gd name="T2" fmla="*/ 0 w 91"/>
                <a:gd name="T3" fmla="*/ 0 h 510"/>
                <a:gd name="T4" fmla="*/ 0 w 91"/>
                <a:gd name="T5" fmla="*/ 0 h 510"/>
                <a:gd name="T6" fmla="*/ 0 w 91"/>
                <a:gd name="T7" fmla="*/ 0 h 510"/>
                <a:gd name="T8" fmla="*/ 0 w 91"/>
                <a:gd name="T9" fmla="*/ 0 h 510"/>
                <a:gd name="T10" fmla="*/ 0 w 91"/>
                <a:gd name="T11" fmla="*/ 0 h 510"/>
                <a:gd name="T12" fmla="*/ 0 w 91"/>
                <a:gd name="T13" fmla="*/ 0 h 510"/>
                <a:gd name="T14" fmla="*/ 0 w 91"/>
                <a:gd name="T15" fmla="*/ 0 h 510"/>
                <a:gd name="T16" fmla="*/ 0 w 91"/>
                <a:gd name="T17" fmla="*/ 0 h 510"/>
                <a:gd name="T18" fmla="*/ 0 w 91"/>
                <a:gd name="T19" fmla="*/ 0 h 5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510"/>
                <a:gd name="T32" fmla="*/ 91 w 91"/>
                <a:gd name="T33" fmla="*/ 510 h 51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510">
                  <a:moveTo>
                    <a:pt x="45" y="408"/>
                  </a:moveTo>
                  <a:lnTo>
                    <a:pt x="91" y="459"/>
                  </a:lnTo>
                  <a:lnTo>
                    <a:pt x="91" y="0"/>
                  </a:lnTo>
                  <a:lnTo>
                    <a:pt x="0" y="0"/>
                  </a:lnTo>
                  <a:lnTo>
                    <a:pt x="0" y="459"/>
                  </a:lnTo>
                  <a:lnTo>
                    <a:pt x="45" y="510"/>
                  </a:lnTo>
                  <a:lnTo>
                    <a:pt x="0" y="459"/>
                  </a:lnTo>
                  <a:lnTo>
                    <a:pt x="0" y="510"/>
                  </a:lnTo>
                  <a:lnTo>
                    <a:pt x="45" y="510"/>
                  </a:lnTo>
                  <a:lnTo>
                    <a:pt x="45" y="408"/>
                  </a:lnTo>
                  <a:close/>
                </a:path>
              </a:pathLst>
            </a:custGeom>
            <a:solidFill>
              <a:srgbClr val="1F1A17"/>
            </a:solidFill>
            <a:ln w="9525">
              <a:noFill/>
              <a:round/>
              <a:headEnd/>
              <a:tailEnd/>
            </a:ln>
          </p:spPr>
          <p:txBody>
            <a:bodyPr/>
            <a:lstStyle/>
            <a:p>
              <a:endParaRPr lang="en-US"/>
            </a:p>
          </p:txBody>
        </p:sp>
        <p:sp>
          <p:nvSpPr>
            <p:cNvPr id="53309" name="Freeform 52"/>
            <p:cNvSpPr>
              <a:spLocks/>
            </p:cNvSpPr>
            <p:nvPr/>
          </p:nvSpPr>
          <p:spPr bwMode="auto">
            <a:xfrm>
              <a:off x="4888" y="3718"/>
              <a:ext cx="213" cy="15"/>
            </a:xfrm>
            <a:custGeom>
              <a:avLst/>
              <a:gdLst>
                <a:gd name="T0" fmla="*/ 0 w 1279"/>
                <a:gd name="T1" fmla="*/ 0 h 102"/>
                <a:gd name="T2" fmla="*/ 0 w 1279"/>
                <a:gd name="T3" fmla="*/ 0 h 102"/>
                <a:gd name="T4" fmla="*/ 0 w 1279"/>
                <a:gd name="T5" fmla="*/ 0 h 102"/>
                <a:gd name="T6" fmla="*/ 0 w 1279"/>
                <a:gd name="T7" fmla="*/ 0 h 102"/>
                <a:gd name="T8" fmla="*/ 0 w 1279"/>
                <a:gd name="T9" fmla="*/ 0 h 102"/>
                <a:gd name="T10" fmla="*/ 0 w 1279"/>
                <a:gd name="T11" fmla="*/ 0 h 102"/>
                <a:gd name="T12" fmla="*/ 0 w 1279"/>
                <a:gd name="T13" fmla="*/ 0 h 102"/>
                <a:gd name="T14" fmla="*/ 0 w 1279"/>
                <a:gd name="T15" fmla="*/ 0 h 102"/>
                <a:gd name="T16" fmla="*/ 0 w 1279"/>
                <a:gd name="T17" fmla="*/ 0 h 102"/>
                <a:gd name="T18" fmla="*/ 0 w 1279"/>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9"/>
                <a:gd name="T31" fmla="*/ 0 h 102"/>
                <a:gd name="T32" fmla="*/ 1279 w 1279"/>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9" h="102">
                  <a:moveTo>
                    <a:pt x="1187" y="51"/>
                  </a:moveTo>
                  <a:lnTo>
                    <a:pt x="1233" y="0"/>
                  </a:lnTo>
                  <a:lnTo>
                    <a:pt x="0" y="0"/>
                  </a:lnTo>
                  <a:lnTo>
                    <a:pt x="0" y="102"/>
                  </a:lnTo>
                  <a:lnTo>
                    <a:pt x="1233" y="102"/>
                  </a:lnTo>
                  <a:lnTo>
                    <a:pt x="1279" y="51"/>
                  </a:lnTo>
                  <a:lnTo>
                    <a:pt x="1233" y="102"/>
                  </a:lnTo>
                  <a:lnTo>
                    <a:pt x="1279" y="102"/>
                  </a:lnTo>
                  <a:lnTo>
                    <a:pt x="1279" y="51"/>
                  </a:lnTo>
                  <a:lnTo>
                    <a:pt x="1187" y="51"/>
                  </a:lnTo>
                  <a:close/>
                </a:path>
              </a:pathLst>
            </a:custGeom>
            <a:solidFill>
              <a:srgbClr val="1F1A17"/>
            </a:solidFill>
            <a:ln w="9525">
              <a:noFill/>
              <a:round/>
              <a:headEnd/>
              <a:tailEnd/>
            </a:ln>
          </p:spPr>
          <p:txBody>
            <a:bodyPr/>
            <a:lstStyle/>
            <a:p>
              <a:endParaRPr lang="en-US"/>
            </a:p>
          </p:txBody>
        </p:sp>
        <p:sp>
          <p:nvSpPr>
            <p:cNvPr id="53310" name="Freeform 53"/>
            <p:cNvSpPr>
              <a:spLocks/>
            </p:cNvSpPr>
            <p:nvPr/>
          </p:nvSpPr>
          <p:spPr bwMode="auto">
            <a:xfrm>
              <a:off x="5085" y="3653"/>
              <a:ext cx="16" cy="73"/>
            </a:xfrm>
            <a:custGeom>
              <a:avLst/>
              <a:gdLst>
                <a:gd name="T0" fmla="*/ 0 w 92"/>
                <a:gd name="T1" fmla="*/ 0 h 510"/>
                <a:gd name="T2" fmla="*/ 0 w 92"/>
                <a:gd name="T3" fmla="*/ 0 h 510"/>
                <a:gd name="T4" fmla="*/ 0 w 92"/>
                <a:gd name="T5" fmla="*/ 0 h 510"/>
                <a:gd name="T6" fmla="*/ 0 w 92"/>
                <a:gd name="T7" fmla="*/ 0 h 510"/>
                <a:gd name="T8" fmla="*/ 0 w 92"/>
                <a:gd name="T9" fmla="*/ 0 h 510"/>
                <a:gd name="T10" fmla="*/ 0 w 92"/>
                <a:gd name="T11" fmla="*/ 0 h 510"/>
                <a:gd name="T12" fmla="*/ 0 w 92"/>
                <a:gd name="T13" fmla="*/ 0 h 510"/>
                <a:gd name="T14" fmla="*/ 0 w 92"/>
                <a:gd name="T15" fmla="*/ 0 h 510"/>
                <a:gd name="T16" fmla="*/ 0 w 92"/>
                <a:gd name="T17" fmla="*/ 0 h 510"/>
                <a:gd name="T18" fmla="*/ 0 w 92"/>
                <a:gd name="T19" fmla="*/ 0 h 5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
                <a:gd name="T31" fmla="*/ 0 h 510"/>
                <a:gd name="T32" fmla="*/ 92 w 92"/>
                <a:gd name="T33" fmla="*/ 510 h 51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 h="510">
                  <a:moveTo>
                    <a:pt x="46" y="102"/>
                  </a:moveTo>
                  <a:lnTo>
                    <a:pt x="0" y="51"/>
                  </a:lnTo>
                  <a:lnTo>
                    <a:pt x="0" y="510"/>
                  </a:lnTo>
                  <a:lnTo>
                    <a:pt x="92" y="510"/>
                  </a:lnTo>
                  <a:lnTo>
                    <a:pt x="92" y="51"/>
                  </a:lnTo>
                  <a:lnTo>
                    <a:pt x="46" y="0"/>
                  </a:lnTo>
                  <a:lnTo>
                    <a:pt x="92" y="51"/>
                  </a:lnTo>
                  <a:lnTo>
                    <a:pt x="92" y="0"/>
                  </a:lnTo>
                  <a:lnTo>
                    <a:pt x="46" y="0"/>
                  </a:lnTo>
                  <a:lnTo>
                    <a:pt x="46" y="102"/>
                  </a:lnTo>
                  <a:close/>
                </a:path>
              </a:pathLst>
            </a:custGeom>
            <a:solidFill>
              <a:srgbClr val="1F1A17"/>
            </a:solidFill>
            <a:ln w="9525">
              <a:noFill/>
              <a:round/>
              <a:headEnd/>
              <a:tailEnd/>
            </a:ln>
          </p:spPr>
          <p:txBody>
            <a:bodyPr/>
            <a:lstStyle/>
            <a:p>
              <a:endParaRPr lang="en-US"/>
            </a:p>
          </p:txBody>
        </p:sp>
        <p:sp>
          <p:nvSpPr>
            <p:cNvPr id="53311" name="Rectangle 54"/>
            <p:cNvSpPr>
              <a:spLocks noChangeArrowheads="1"/>
            </p:cNvSpPr>
            <p:nvPr/>
          </p:nvSpPr>
          <p:spPr bwMode="auto">
            <a:xfrm>
              <a:off x="5093" y="3595"/>
              <a:ext cx="205" cy="131"/>
            </a:xfrm>
            <a:prstGeom prst="rect">
              <a:avLst/>
            </a:prstGeom>
            <a:solidFill>
              <a:srgbClr val="DC2B19"/>
            </a:solidFill>
            <a:ln w="9525">
              <a:noFill/>
              <a:miter lim="800000"/>
              <a:headEnd/>
              <a:tailEnd/>
            </a:ln>
          </p:spPr>
          <p:txBody>
            <a:bodyPr/>
            <a:lstStyle/>
            <a:p>
              <a:pPr eaLnBrk="0" hangingPunct="0"/>
              <a:endParaRPr lang="de-CH"/>
            </a:p>
          </p:txBody>
        </p:sp>
        <p:sp>
          <p:nvSpPr>
            <p:cNvPr id="53312" name="Freeform 55"/>
            <p:cNvSpPr>
              <a:spLocks/>
            </p:cNvSpPr>
            <p:nvPr/>
          </p:nvSpPr>
          <p:spPr bwMode="auto">
            <a:xfrm>
              <a:off x="5093" y="3587"/>
              <a:ext cx="213" cy="15"/>
            </a:xfrm>
            <a:custGeom>
              <a:avLst/>
              <a:gdLst>
                <a:gd name="T0" fmla="*/ 0 w 1278"/>
                <a:gd name="T1" fmla="*/ 0 h 101"/>
                <a:gd name="T2" fmla="*/ 0 w 1278"/>
                <a:gd name="T3" fmla="*/ 0 h 101"/>
                <a:gd name="T4" fmla="*/ 0 w 1278"/>
                <a:gd name="T5" fmla="*/ 0 h 101"/>
                <a:gd name="T6" fmla="*/ 0 w 1278"/>
                <a:gd name="T7" fmla="*/ 0 h 101"/>
                <a:gd name="T8" fmla="*/ 0 w 1278"/>
                <a:gd name="T9" fmla="*/ 0 h 101"/>
                <a:gd name="T10" fmla="*/ 0 w 1278"/>
                <a:gd name="T11" fmla="*/ 0 h 101"/>
                <a:gd name="T12" fmla="*/ 0 w 1278"/>
                <a:gd name="T13" fmla="*/ 0 h 101"/>
                <a:gd name="T14" fmla="*/ 0 w 1278"/>
                <a:gd name="T15" fmla="*/ 0 h 101"/>
                <a:gd name="T16" fmla="*/ 0 w 1278"/>
                <a:gd name="T17" fmla="*/ 0 h 101"/>
                <a:gd name="T18" fmla="*/ 0 w 1278"/>
                <a:gd name="T19" fmla="*/ 0 h 10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1"/>
                <a:gd name="T32" fmla="*/ 1278 w 1278"/>
                <a:gd name="T33" fmla="*/ 101 h 10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1">
                  <a:moveTo>
                    <a:pt x="1278" y="51"/>
                  </a:moveTo>
                  <a:lnTo>
                    <a:pt x="1233" y="0"/>
                  </a:lnTo>
                  <a:lnTo>
                    <a:pt x="0" y="0"/>
                  </a:lnTo>
                  <a:lnTo>
                    <a:pt x="0" y="101"/>
                  </a:lnTo>
                  <a:lnTo>
                    <a:pt x="1233" y="101"/>
                  </a:lnTo>
                  <a:lnTo>
                    <a:pt x="1186" y="51"/>
                  </a:lnTo>
                  <a:lnTo>
                    <a:pt x="1278" y="51"/>
                  </a:lnTo>
                  <a:lnTo>
                    <a:pt x="1278" y="0"/>
                  </a:lnTo>
                  <a:lnTo>
                    <a:pt x="1233" y="0"/>
                  </a:lnTo>
                  <a:lnTo>
                    <a:pt x="1278" y="51"/>
                  </a:lnTo>
                  <a:close/>
                </a:path>
              </a:pathLst>
            </a:custGeom>
            <a:solidFill>
              <a:srgbClr val="1F1A17"/>
            </a:solidFill>
            <a:ln w="9525">
              <a:noFill/>
              <a:round/>
              <a:headEnd/>
              <a:tailEnd/>
            </a:ln>
          </p:spPr>
          <p:txBody>
            <a:bodyPr/>
            <a:lstStyle/>
            <a:p>
              <a:endParaRPr lang="en-US"/>
            </a:p>
          </p:txBody>
        </p:sp>
        <p:sp>
          <p:nvSpPr>
            <p:cNvPr id="53313" name="Freeform 56"/>
            <p:cNvSpPr>
              <a:spLocks/>
            </p:cNvSpPr>
            <p:nvPr/>
          </p:nvSpPr>
          <p:spPr bwMode="auto">
            <a:xfrm>
              <a:off x="5291" y="3595"/>
              <a:ext cx="15" cy="138"/>
            </a:xfrm>
            <a:custGeom>
              <a:avLst/>
              <a:gdLst>
                <a:gd name="T0" fmla="*/ 0 w 92"/>
                <a:gd name="T1" fmla="*/ 0 h 969"/>
                <a:gd name="T2" fmla="*/ 0 w 92"/>
                <a:gd name="T3" fmla="*/ 0 h 969"/>
                <a:gd name="T4" fmla="*/ 0 w 92"/>
                <a:gd name="T5" fmla="*/ 0 h 969"/>
                <a:gd name="T6" fmla="*/ 0 w 92"/>
                <a:gd name="T7" fmla="*/ 0 h 969"/>
                <a:gd name="T8" fmla="*/ 0 w 92"/>
                <a:gd name="T9" fmla="*/ 0 h 969"/>
                <a:gd name="T10" fmla="*/ 0 w 92"/>
                <a:gd name="T11" fmla="*/ 0 h 969"/>
                <a:gd name="T12" fmla="*/ 0 w 92"/>
                <a:gd name="T13" fmla="*/ 0 h 969"/>
                <a:gd name="T14" fmla="*/ 0 w 92"/>
                <a:gd name="T15" fmla="*/ 0 h 969"/>
                <a:gd name="T16" fmla="*/ 0 w 92"/>
                <a:gd name="T17" fmla="*/ 0 h 969"/>
                <a:gd name="T18" fmla="*/ 0 w 92"/>
                <a:gd name="T19" fmla="*/ 0 h 9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
                <a:gd name="T31" fmla="*/ 0 h 969"/>
                <a:gd name="T32" fmla="*/ 92 w 92"/>
                <a:gd name="T33" fmla="*/ 969 h 96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 h="969">
                  <a:moveTo>
                    <a:pt x="47" y="969"/>
                  </a:moveTo>
                  <a:lnTo>
                    <a:pt x="92" y="918"/>
                  </a:lnTo>
                  <a:lnTo>
                    <a:pt x="92" y="0"/>
                  </a:lnTo>
                  <a:lnTo>
                    <a:pt x="0" y="0"/>
                  </a:lnTo>
                  <a:lnTo>
                    <a:pt x="0" y="918"/>
                  </a:lnTo>
                  <a:lnTo>
                    <a:pt x="47" y="867"/>
                  </a:lnTo>
                  <a:lnTo>
                    <a:pt x="47" y="969"/>
                  </a:lnTo>
                  <a:lnTo>
                    <a:pt x="92" y="969"/>
                  </a:lnTo>
                  <a:lnTo>
                    <a:pt x="92" y="918"/>
                  </a:lnTo>
                  <a:lnTo>
                    <a:pt x="47" y="969"/>
                  </a:lnTo>
                  <a:close/>
                </a:path>
              </a:pathLst>
            </a:custGeom>
            <a:solidFill>
              <a:srgbClr val="1F1A17"/>
            </a:solidFill>
            <a:ln w="9525">
              <a:noFill/>
              <a:round/>
              <a:headEnd/>
              <a:tailEnd/>
            </a:ln>
          </p:spPr>
          <p:txBody>
            <a:bodyPr/>
            <a:lstStyle/>
            <a:p>
              <a:endParaRPr lang="en-US"/>
            </a:p>
          </p:txBody>
        </p:sp>
        <p:sp>
          <p:nvSpPr>
            <p:cNvPr id="53314" name="Freeform 57"/>
            <p:cNvSpPr>
              <a:spLocks/>
            </p:cNvSpPr>
            <p:nvPr/>
          </p:nvSpPr>
          <p:spPr bwMode="auto">
            <a:xfrm>
              <a:off x="5085" y="3718"/>
              <a:ext cx="213" cy="15"/>
            </a:xfrm>
            <a:custGeom>
              <a:avLst/>
              <a:gdLst>
                <a:gd name="T0" fmla="*/ 0 w 1279"/>
                <a:gd name="T1" fmla="*/ 0 h 102"/>
                <a:gd name="T2" fmla="*/ 0 w 1279"/>
                <a:gd name="T3" fmla="*/ 0 h 102"/>
                <a:gd name="T4" fmla="*/ 0 w 1279"/>
                <a:gd name="T5" fmla="*/ 0 h 102"/>
                <a:gd name="T6" fmla="*/ 0 w 1279"/>
                <a:gd name="T7" fmla="*/ 0 h 102"/>
                <a:gd name="T8" fmla="*/ 0 w 1279"/>
                <a:gd name="T9" fmla="*/ 0 h 102"/>
                <a:gd name="T10" fmla="*/ 0 w 1279"/>
                <a:gd name="T11" fmla="*/ 0 h 102"/>
                <a:gd name="T12" fmla="*/ 0 w 1279"/>
                <a:gd name="T13" fmla="*/ 0 h 102"/>
                <a:gd name="T14" fmla="*/ 0 w 1279"/>
                <a:gd name="T15" fmla="*/ 0 h 102"/>
                <a:gd name="T16" fmla="*/ 0 w 1279"/>
                <a:gd name="T17" fmla="*/ 0 h 102"/>
                <a:gd name="T18" fmla="*/ 0 w 1279"/>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9"/>
                <a:gd name="T31" fmla="*/ 0 h 102"/>
                <a:gd name="T32" fmla="*/ 1279 w 1279"/>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9" h="102">
                  <a:moveTo>
                    <a:pt x="0" y="51"/>
                  </a:moveTo>
                  <a:lnTo>
                    <a:pt x="46" y="102"/>
                  </a:lnTo>
                  <a:lnTo>
                    <a:pt x="1279" y="102"/>
                  </a:lnTo>
                  <a:lnTo>
                    <a:pt x="1279" y="0"/>
                  </a:lnTo>
                  <a:lnTo>
                    <a:pt x="46" y="0"/>
                  </a:lnTo>
                  <a:lnTo>
                    <a:pt x="92" y="51"/>
                  </a:lnTo>
                  <a:lnTo>
                    <a:pt x="0" y="51"/>
                  </a:lnTo>
                  <a:lnTo>
                    <a:pt x="0" y="102"/>
                  </a:lnTo>
                  <a:lnTo>
                    <a:pt x="46" y="102"/>
                  </a:lnTo>
                  <a:lnTo>
                    <a:pt x="0" y="51"/>
                  </a:lnTo>
                  <a:close/>
                </a:path>
              </a:pathLst>
            </a:custGeom>
            <a:solidFill>
              <a:srgbClr val="1F1A17"/>
            </a:solidFill>
            <a:ln w="9525">
              <a:noFill/>
              <a:round/>
              <a:headEnd/>
              <a:tailEnd/>
            </a:ln>
          </p:spPr>
          <p:txBody>
            <a:bodyPr/>
            <a:lstStyle/>
            <a:p>
              <a:endParaRPr lang="en-US"/>
            </a:p>
          </p:txBody>
        </p:sp>
        <p:sp>
          <p:nvSpPr>
            <p:cNvPr id="53315" name="Freeform 58"/>
            <p:cNvSpPr>
              <a:spLocks/>
            </p:cNvSpPr>
            <p:nvPr/>
          </p:nvSpPr>
          <p:spPr bwMode="auto">
            <a:xfrm>
              <a:off x="5085" y="3587"/>
              <a:ext cx="16" cy="139"/>
            </a:xfrm>
            <a:custGeom>
              <a:avLst/>
              <a:gdLst>
                <a:gd name="T0" fmla="*/ 0 w 92"/>
                <a:gd name="T1" fmla="*/ 0 h 969"/>
                <a:gd name="T2" fmla="*/ 0 w 92"/>
                <a:gd name="T3" fmla="*/ 0 h 969"/>
                <a:gd name="T4" fmla="*/ 0 w 92"/>
                <a:gd name="T5" fmla="*/ 0 h 969"/>
                <a:gd name="T6" fmla="*/ 0 w 92"/>
                <a:gd name="T7" fmla="*/ 0 h 969"/>
                <a:gd name="T8" fmla="*/ 0 w 92"/>
                <a:gd name="T9" fmla="*/ 0 h 969"/>
                <a:gd name="T10" fmla="*/ 0 w 92"/>
                <a:gd name="T11" fmla="*/ 0 h 969"/>
                <a:gd name="T12" fmla="*/ 0 w 92"/>
                <a:gd name="T13" fmla="*/ 0 h 969"/>
                <a:gd name="T14" fmla="*/ 0 w 92"/>
                <a:gd name="T15" fmla="*/ 0 h 969"/>
                <a:gd name="T16" fmla="*/ 0 w 92"/>
                <a:gd name="T17" fmla="*/ 0 h 969"/>
                <a:gd name="T18" fmla="*/ 0 w 92"/>
                <a:gd name="T19" fmla="*/ 0 h 9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
                <a:gd name="T31" fmla="*/ 0 h 969"/>
                <a:gd name="T32" fmla="*/ 92 w 92"/>
                <a:gd name="T33" fmla="*/ 969 h 96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 h="969">
                  <a:moveTo>
                    <a:pt x="46" y="0"/>
                  </a:moveTo>
                  <a:lnTo>
                    <a:pt x="0" y="51"/>
                  </a:lnTo>
                  <a:lnTo>
                    <a:pt x="0" y="969"/>
                  </a:lnTo>
                  <a:lnTo>
                    <a:pt x="92" y="969"/>
                  </a:lnTo>
                  <a:lnTo>
                    <a:pt x="92" y="51"/>
                  </a:lnTo>
                  <a:lnTo>
                    <a:pt x="46" y="101"/>
                  </a:lnTo>
                  <a:lnTo>
                    <a:pt x="46" y="0"/>
                  </a:lnTo>
                  <a:lnTo>
                    <a:pt x="0" y="0"/>
                  </a:lnTo>
                  <a:lnTo>
                    <a:pt x="0" y="51"/>
                  </a:lnTo>
                  <a:lnTo>
                    <a:pt x="46" y="0"/>
                  </a:lnTo>
                  <a:close/>
                </a:path>
              </a:pathLst>
            </a:custGeom>
            <a:solidFill>
              <a:srgbClr val="1F1A17"/>
            </a:solidFill>
            <a:ln w="9525">
              <a:noFill/>
              <a:round/>
              <a:headEnd/>
              <a:tailEnd/>
            </a:ln>
          </p:spPr>
          <p:txBody>
            <a:bodyPr/>
            <a:lstStyle/>
            <a:p>
              <a:endParaRPr lang="en-US"/>
            </a:p>
          </p:txBody>
        </p:sp>
        <p:sp>
          <p:nvSpPr>
            <p:cNvPr id="53316" name="Rectangle 59"/>
            <p:cNvSpPr>
              <a:spLocks noChangeArrowheads="1"/>
            </p:cNvSpPr>
            <p:nvPr/>
          </p:nvSpPr>
          <p:spPr bwMode="auto">
            <a:xfrm>
              <a:off x="3787" y="3785"/>
              <a:ext cx="98" cy="211"/>
            </a:xfrm>
            <a:prstGeom prst="rect">
              <a:avLst/>
            </a:prstGeom>
            <a:noFill/>
            <a:ln w="9525">
              <a:noFill/>
              <a:miter lim="800000"/>
              <a:headEnd/>
              <a:tailEnd/>
            </a:ln>
          </p:spPr>
          <p:txBody>
            <a:bodyPr wrap="none" lIns="0" tIns="0" rIns="0" bIns="0">
              <a:spAutoFit/>
            </a:bodyPr>
            <a:lstStyle/>
            <a:p>
              <a:pPr eaLnBrk="0" hangingPunct="0"/>
              <a:r>
                <a:rPr lang="en-US" sz="2200">
                  <a:solidFill>
                    <a:srgbClr val="000000"/>
                  </a:solidFill>
                  <a:latin typeface="AvantGarde Bk BT" pitchFamily="34" charset="0"/>
                </a:rPr>
                <a:t>0</a:t>
              </a:r>
              <a:endParaRPr lang="en-US">
                <a:latin typeface="Tahoma" pitchFamily="34" charset="0"/>
              </a:endParaRPr>
            </a:p>
          </p:txBody>
        </p:sp>
        <p:sp>
          <p:nvSpPr>
            <p:cNvPr id="53317" name="Rectangle 60"/>
            <p:cNvSpPr>
              <a:spLocks noChangeArrowheads="1"/>
            </p:cNvSpPr>
            <p:nvPr/>
          </p:nvSpPr>
          <p:spPr bwMode="auto">
            <a:xfrm>
              <a:off x="5230" y="3764"/>
              <a:ext cx="98" cy="211"/>
            </a:xfrm>
            <a:prstGeom prst="rect">
              <a:avLst/>
            </a:prstGeom>
            <a:noFill/>
            <a:ln w="9525">
              <a:noFill/>
              <a:miter lim="800000"/>
              <a:headEnd/>
              <a:tailEnd/>
            </a:ln>
          </p:spPr>
          <p:txBody>
            <a:bodyPr wrap="none" lIns="0" tIns="0" rIns="0" bIns="0">
              <a:spAutoFit/>
            </a:bodyPr>
            <a:lstStyle/>
            <a:p>
              <a:pPr eaLnBrk="0" hangingPunct="0"/>
              <a:r>
                <a:rPr lang="en-US" sz="2200">
                  <a:solidFill>
                    <a:srgbClr val="000000"/>
                  </a:solidFill>
                  <a:latin typeface="AvantGarde Bk BT" pitchFamily="34" charset="0"/>
                </a:rPr>
                <a:t>2</a:t>
              </a:r>
              <a:endParaRPr lang="en-US">
                <a:latin typeface="Tahoma" pitchFamily="34" charset="0"/>
              </a:endParaRPr>
            </a:p>
          </p:txBody>
        </p:sp>
        <p:sp>
          <p:nvSpPr>
            <p:cNvPr id="53318" name="Rectangle 61"/>
            <p:cNvSpPr>
              <a:spLocks noChangeArrowheads="1"/>
            </p:cNvSpPr>
            <p:nvPr/>
          </p:nvSpPr>
          <p:spPr bwMode="auto">
            <a:xfrm>
              <a:off x="5333" y="3746"/>
              <a:ext cx="97" cy="211"/>
            </a:xfrm>
            <a:prstGeom prst="rect">
              <a:avLst/>
            </a:prstGeom>
            <a:noFill/>
            <a:ln w="9525">
              <a:noFill/>
              <a:miter lim="800000"/>
              <a:headEnd/>
              <a:tailEnd/>
            </a:ln>
          </p:spPr>
          <p:txBody>
            <a:bodyPr wrap="none" lIns="0" tIns="0" rIns="0" bIns="0">
              <a:spAutoFit/>
            </a:bodyPr>
            <a:lstStyle/>
            <a:p>
              <a:pPr eaLnBrk="0" hangingPunct="0"/>
              <a:r>
                <a:rPr lang="en-US" sz="2200">
                  <a:solidFill>
                    <a:srgbClr val="000000"/>
                  </a:solidFill>
                  <a:latin typeface="Symbol" pitchFamily="18" charset="2"/>
                </a:rPr>
                <a:t>p</a:t>
              </a:r>
              <a:endParaRPr lang="en-US">
                <a:latin typeface="Tahoma" pitchFamily="34" charset="0"/>
              </a:endParaRPr>
            </a:p>
          </p:txBody>
        </p:sp>
      </p:grpSp>
      <p:sp>
        <p:nvSpPr>
          <p:cNvPr id="3546174" name="Freeform 62"/>
          <p:cNvSpPr>
            <a:spLocks/>
          </p:cNvSpPr>
          <p:nvPr/>
        </p:nvSpPr>
        <p:spPr bwMode="auto">
          <a:xfrm>
            <a:off x="6608763" y="5991225"/>
            <a:ext cx="125412" cy="109538"/>
          </a:xfrm>
          <a:custGeom>
            <a:avLst/>
            <a:gdLst>
              <a:gd name="T0" fmla="*/ 2147483647 w 477"/>
              <a:gd name="T1" fmla="*/ 2147483647 h 485"/>
              <a:gd name="T2" fmla="*/ 2147483647 w 477"/>
              <a:gd name="T3" fmla="*/ 0 h 485"/>
              <a:gd name="T4" fmla="*/ 0 w 477"/>
              <a:gd name="T5" fmla="*/ 2147483647 h 485"/>
              <a:gd name="T6" fmla="*/ 2147483647 w 477"/>
              <a:gd name="T7" fmla="*/ 2147483647 h 485"/>
              <a:gd name="T8" fmla="*/ 2147483647 w 477"/>
              <a:gd name="T9" fmla="*/ 0 h 485"/>
              <a:gd name="T10" fmla="*/ 2147483647 w 477"/>
              <a:gd name="T11" fmla="*/ 2147483647 h 485"/>
              <a:gd name="T12" fmla="*/ 0 60000 65536"/>
              <a:gd name="T13" fmla="*/ 0 60000 65536"/>
              <a:gd name="T14" fmla="*/ 0 60000 65536"/>
              <a:gd name="T15" fmla="*/ 0 60000 65536"/>
              <a:gd name="T16" fmla="*/ 0 60000 65536"/>
              <a:gd name="T17" fmla="*/ 0 60000 65536"/>
              <a:gd name="T18" fmla="*/ 0 w 477"/>
              <a:gd name="T19" fmla="*/ 0 h 485"/>
              <a:gd name="T20" fmla="*/ 477 w 477"/>
              <a:gd name="T21" fmla="*/ 485 h 485"/>
            </a:gdLst>
            <a:ahLst/>
            <a:cxnLst>
              <a:cxn ang="T12">
                <a:pos x="T0" y="T1"/>
              </a:cxn>
              <a:cxn ang="T13">
                <a:pos x="T2" y="T3"/>
              </a:cxn>
              <a:cxn ang="T14">
                <a:pos x="T4" y="T5"/>
              </a:cxn>
              <a:cxn ang="T15">
                <a:pos x="T6" y="T7"/>
              </a:cxn>
              <a:cxn ang="T16">
                <a:pos x="T8" y="T9"/>
              </a:cxn>
              <a:cxn ang="T17">
                <a:pos x="T10" y="T11"/>
              </a:cxn>
            </a:cxnLst>
            <a:rect l="T18" t="T19" r="T20" b="T21"/>
            <a:pathLst>
              <a:path w="477" h="485">
                <a:moveTo>
                  <a:pt x="477" y="485"/>
                </a:moveTo>
                <a:lnTo>
                  <a:pt x="239" y="0"/>
                </a:lnTo>
                <a:lnTo>
                  <a:pt x="0" y="485"/>
                </a:lnTo>
                <a:lnTo>
                  <a:pt x="477" y="485"/>
                </a:lnTo>
                <a:lnTo>
                  <a:pt x="239" y="0"/>
                </a:lnTo>
                <a:lnTo>
                  <a:pt x="477" y="485"/>
                </a:lnTo>
                <a:close/>
              </a:path>
            </a:pathLst>
          </a:custGeom>
          <a:solidFill>
            <a:srgbClr val="1F1A17"/>
          </a:solidFill>
          <a:ln w="9525">
            <a:noFill/>
            <a:round/>
            <a:headEnd/>
            <a:tailEnd/>
          </a:ln>
        </p:spPr>
        <p:txBody>
          <a:bodyPr/>
          <a:lstStyle/>
          <a:p>
            <a:endParaRPr lang="en-US"/>
          </a:p>
        </p:txBody>
      </p:sp>
      <p:sp>
        <p:nvSpPr>
          <p:cNvPr id="3546175" name="Freeform 63"/>
          <p:cNvSpPr>
            <a:spLocks/>
          </p:cNvSpPr>
          <p:nvPr/>
        </p:nvSpPr>
        <p:spPr bwMode="auto">
          <a:xfrm>
            <a:off x="6659563" y="6091238"/>
            <a:ext cx="23812" cy="176212"/>
          </a:xfrm>
          <a:custGeom>
            <a:avLst/>
            <a:gdLst>
              <a:gd name="T0" fmla="*/ 2147483647 w 92"/>
              <a:gd name="T1" fmla="*/ 2147483647 h 775"/>
              <a:gd name="T2" fmla="*/ 2147483647 w 92"/>
              <a:gd name="T3" fmla="*/ 2147483647 h 775"/>
              <a:gd name="T4" fmla="*/ 2147483647 w 92"/>
              <a:gd name="T5" fmla="*/ 0 h 775"/>
              <a:gd name="T6" fmla="*/ 0 w 92"/>
              <a:gd name="T7" fmla="*/ 0 h 775"/>
              <a:gd name="T8" fmla="*/ 0 w 92"/>
              <a:gd name="T9" fmla="*/ 2147483647 h 775"/>
              <a:gd name="T10" fmla="*/ 2147483647 w 92"/>
              <a:gd name="T11" fmla="*/ 2147483647 h 775"/>
              <a:gd name="T12" fmla="*/ 0 60000 65536"/>
              <a:gd name="T13" fmla="*/ 0 60000 65536"/>
              <a:gd name="T14" fmla="*/ 0 60000 65536"/>
              <a:gd name="T15" fmla="*/ 0 60000 65536"/>
              <a:gd name="T16" fmla="*/ 0 60000 65536"/>
              <a:gd name="T17" fmla="*/ 0 60000 65536"/>
              <a:gd name="T18" fmla="*/ 0 w 92"/>
              <a:gd name="T19" fmla="*/ 0 h 775"/>
              <a:gd name="T20" fmla="*/ 92 w 92"/>
              <a:gd name="T21" fmla="*/ 775 h 775"/>
            </a:gdLst>
            <a:ahLst/>
            <a:cxnLst>
              <a:cxn ang="T12">
                <a:pos x="T0" y="T1"/>
              </a:cxn>
              <a:cxn ang="T13">
                <a:pos x="T2" y="T3"/>
              </a:cxn>
              <a:cxn ang="T14">
                <a:pos x="T4" y="T5"/>
              </a:cxn>
              <a:cxn ang="T15">
                <a:pos x="T6" y="T7"/>
              </a:cxn>
              <a:cxn ang="T16">
                <a:pos x="T8" y="T9"/>
              </a:cxn>
              <a:cxn ang="T17">
                <a:pos x="T10" y="T11"/>
              </a:cxn>
            </a:cxnLst>
            <a:rect l="T18" t="T19" r="T20" b="T21"/>
            <a:pathLst>
              <a:path w="92" h="775">
                <a:moveTo>
                  <a:pt x="47" y="775"/>
                </a:moveTo>
                <a:lnTo>
                  <a:pt x="92" y="775"/>
                </a:lnTo>
                <a:lnTo>
                  <a:pt x="92" y="0"/>
                </a:lnTo>
                <a:lnTo>
                  <a:pt x="0" y="0"/>
                </a:lnTo>
                <a:lnTo>
                  <a:pt x="0" y="775"/>
                </a:lnTo>
                <a:lnTo>
                  <a:pt x="47" y="775"/>
                </a:lnTo>
                <a:close/>
              </a:path>
            </a:pathLst>
          </a:custGeom>
          <a:solidFill>
            <a:srgbClr val="1F1A17"/>
          </a:solidFill>
          <a:ln w="9525">
            <a:noFill/>
            <a:round/>
            <a:headEnd/>
            <a:tailEnd/>
          </a:ln>
        </p:spPr>
        <p:txBody>
          <a:bodyPr/>
          <a:lstStyle/>
          <a:p>
            <a:endParaRPr lang="en-US"/>
          </a:p>
        </p:txBody>
      </p:sp>
      <p:grpSp>
        <p:nvGrpSpPr>
          <p:cNvPr id="4" name="Group 64"/>
          <p:cNvGrpSpPr>
            <a:grpSpLocks/>
          </p:cNvGrpSpPr>
          <p:nvPr/>
        </p:nvGrpSpPr>
        <p:grpSpPr bwMode="auto">
          <a:xfrm rot="-3389670">
            <a:off x="3437731" y="3626645"/>
            <a:ext cx="2625725" cy="4246562"/>
            <a:chOff x="3948" y="1525"/>
            <a:chExt cx="1654" cy="2585"/>
          </a:xfrm>
        </p:grpSpPr>
        <p:sp>
          <p:nvSpPr>
            <p:cNvPr id="53263" name="AutoShape 65"/>
            <p:cNvSpPr>
              <a:spLocks noChangeAspect="1" noChangeArrowheads="1" noTextEdit="1"/>
            </p:cNvSpPr>
            <p:nvPr/>
          </p:nvSpPr>
          <p:spPr bwMode="auto">
            <a:xfrm>
              <a:off x="3948" y="1525"/>
              <a:ext cx="1654" cy="2585"/>
            </a:xfrm>
            <a:prstGeom prst="rect">
              <a:avLst/>
            </a:prstGeom>
            <a:noFill/>
            <a:ln w="9525">
              <a:noFill/>
              <a:miter lim="800000"/>
              <a:headEnd/>
              <a:tailEnd/>
            </a:ln>
          </p:spPr>
          <p:txBody>
            <a:bodyPr/>
            <a:lstStyle/>
            <a:p>
              <a:endParaRPr lang="en-US"/>
            </a:p>
          </p:txBody>
        </p:sp>
        <p:sp>
          <p:nvSpPr>
            <p:cNvPr id="53264" name="Freeform 66"/>
            <p:cNvSpPr>
              <a:spLocks/>
            </p:cNvSpPr>
            <p:nvPr/>
          </p:nvSpPr>
          <p:spPr bwMode="auto">
            <a:xfrm>
              <a:off x="4035" y="1532"/>
              <a:ext cx="1438" cy="1378"/>
            </a:xfrm>
            <a:custGeom>
              <a:avLst/>
              <a:gdLst>
                <a:gd name="T0" fmla="*/ 1 w 8629"/>
                <a:gd name="T1" fmla="*/ 0 h 9641"/>
                <a:gd name="T2" fmla="*/ 1 w 8629"/>
                <a:gd name="T3" fmla="*/ 0 h 9641"/>
                <a:gd name="T4" fmla="*/ 1 w 8629"/>
                <a:gd name="T5" fmla="*/ 0 h 9641"/>
                <a:gd name="T6" fmla="*/ 1 w 8629"/>
                <a:gd name="T7" fmla="*/ 0 h 9641"/>
                <a:gd name="T8" fmla="*/ 1 w 8629"/>
                <a:gd name="T9" fmla="*/ 0 h 9641"/>
                <a:gd name="T10" fmla="*/ 1 w 8629"/>
                <a:gd name="T11" fmla="*/ 0 h 9641"/>
                <a:gd name="T12" fmla="*/ 1 w 8629"/>
                <a:gd name="T13" fmla="*/ 0 h 9641"/>
                <a:gd name="T14" fmla="*/ 1 w 8629"/>
                <a:gd name="T15" fmla="*/ 0 h 9641"/>
                <a:gd name="T16" fmla="*/ 1 w 8629"/>
                <a:gd name="T17" fmla="*/ 0 h 9641"/>
                <a:gd name="T18" fmla="*/ 1 w 8629"/>
                <a:gd name="T19" fmla="*/ 0 h 9641"/>
                <a:gd name="T20" fmla="*/ 1 w 8629"/>
                <a:gd name="T21" fmla="*/ 0 h 9641"/>
                <a:gd name="T22" fmla="*/ 1 w 8629"/>
                <a:gd name="T23" fmla="*/ 0 h 9641"/>
                <a:gd name="T24" fmla="*/ 1 w 8629"/>
                <a:gd name="T25" fmla="*/ 0 h 9641"/>
                <a:gd name="T26" fmla="*/ 1 w 8629"/>
                <a:gd name="T27" fmla="*/ 0 h 9641"/>
                <a:gd name="T28" fmla="*/ 1 w 8629"/>
                <a:gd name="T29" fmla="*/ 0 h 9641"/>
                <a:gd name="T30" fmla="*/ 1 w 8629"/>
                <a:gd name="T31" fmla="*/ 0 h 9641"/>
                <a:gd name="T32" fmla="*/ 1 w 8629"/>
                <a:gd name="T33" fmla="*/ 1 h 9641"/>
                <a:gd name="T34" fmla="*/ 1 w 8629"/>
                <a:gd name="T35" fmla="*/ 1 h 9641"/>
                <a:gd name="T36" fmla="*/ 1 w 8629"/>
                <a:gd name="T37" fmla="*/ 1 h 9641"/>
                <a:gd name="T38" fmla="*/ 1 w 8629"/>
                <a:gd name="T39" fmla="*/ 1 h 9641"/>
                <a:gd name="T40" fmla="*/ 1 w 8629"/>
                <a:gd name="T41" fmla="*/ 1 h 9641"/>
                <a:gd name="T42" fmla="*/ 0 w 8629"/>
                <a:gd name="T43" fmla="*/ 1 h 9641"/>
                <a:gd name="T44" fmla="*/ 0 w 8629"/>
                <a:gd name="T45" fmla="*/ 1 h 9641"/>
                <a:gd name="T46" fmla="*/ 0 w 8629"/>
                <a:gd name="T47" fmla="*/ 1 h 9641"/>
                <a:gd name="T48" fmla="*/ 0 w 8629"/>
                <a:gd name="T49" fmla="*/ 1 h 9641"/>
                <a:gd name="T50" fmla="*/ 0 w 8629"/>
                <a:gd name="T51" fmla="*/ 1 h 9641"/>
                <a:gd name="T52" fmla="*/ 0 w 8629"/>
                <a:gd name="T53" fmla="*/ 0 h 9641"/>
                <a:gd name="T54" fmla="*/ 0 w 8629"/>
                <a:gd name="T55" fmla="*/ 0 h 9641"/>
                <a:gd name="T56" fmla="*/ 0 w 8629"/>
                <a:gd name="T57" fmla="*/ 0 h 9641"/>
                <a:gd name="T58" fmla="*/ 0 w 8629"/>
                <a:gd name="T59" fmla="*/ 0 h 9641"/>
                <a:gd name="T60" fmla="*/ 0 w 8629"/>
                <a:gd name="T61" fmla="*/ 0 h 9641"/>
                <a:gd name="T62" fmla="*/ 0 w 8629"/>
                <a:gd name="T63" fmla="*/ 0 h 9641"/>
                <a:gd name="T64" fmla="*/ 0 w 8629"/>
                <a:gd name="T65" fmla="*/ 0 h 9641"/>
                <a:gd name="T66" fmla="*/ 0 w 8629"/>
                <a:gd name="T67" fmla="*/ 0 h 9641"/>
                <a:gd name="T68" fmla="*/ 0 w 8629"/>
                <a:gd name="T69" fmla="*/ 0 h 9641"/>
                <a:gd name="T70" fmla="*/ 0 w 8629"/>
                <a:gd name="T71" fmla="*/ 0 h 9641"/>
                <a:gd name="T72" fmla="*/ 0 w 8629"/>
                <a:gd name="T73" fmla="*/ 0 h 9641"/>
                <a:gd name="T74" fmla="*/ 0 w 8629"/>
                <a:gd name="T75" fmla="*/ 0 h 9641"/>
                <a:gd name="T76" fmla="*/ 0 w 8629"/>
                <a:gd name="T77" fmla="*/ 0 h 9641"/>
                <a:gd name="T78" fmla="*/ 0 w 8629"/>
                <a:gd name="T79" fmla="*/ 0 h 9641"/>
                <a:gd name="T80" fmla="*/ 0 w 8629"/>
                <a:gd name="T81" fmla="*/ 0 h 9641"/>
                <a:gd name="T82" fmla="*/ 0 w 8629"/>
                <a:gd name="T83" fmla="*/ 0 h 9641"/>
                <a:gd name="T84" fmla="*/ 0 w 8629"/>
                <a:gd name="T85" fmla="*/ 0 h 964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8629"/>
                <a:gd name="T130" fmla="*/ 0 h 9641"/>
                <a:gd name="T131" fmla="*/ 8629 w 8629"/>
                <a:gd name="T132" fmla="*/ 9641 h 964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8629" h="9641">
                  <a:moveTo>
                    <a:pt x="4314" y="0"/>
                  </a:moveTo>
                  <a:lnTo>
                    <a:pt x="4536" y="7"/>
                  </a:lnTo>
                  <a:lnTo>
                    <a:pt x="4754" y="25"/>
                  </a:lnTo>
                  <a:lnTo>
                    <a:pt x="4970" y="55"/>
                  </a:lnTo>
                  <a:lnTo>
                    <a:pt x="5182" y="98"/>
                  </a:lnTo>
                  <a:lnTo>
                    <a:pt x="5390" y="153"/>
                  </a:lnTo>
                  <a:lnTo>
                    <a:pt x="5594" y="217"/>
                  </a:lnTo>
                  <a:lnTo>
                    <a:pt x="5795" y="293"/>
                  </a:lnTo>
                  <a:lnTo>
                    <a:pt x="5991" y="380"/>
                  </a:lnTo>
                  <a:lnTo>
                    <a:pt x="6181" y="477"/>
                  </a:lnTo>
                  <a:lnTo>
                    <a:pt x="6368" y="583"/>
                  </a:lnTo>
                  <a:lnTo>
                    <a:pt x="6549" y="700"/>
                  </a:lnTo>
                  <a:lnTo>
                    <a:pt x="6724" y="825"/>
                  </a:lnTo>
                  <a:lnTo>
                    <a:pt x="6893" y="960"/>
                  </a:lnTo>
                  <a:lnTo>
                    <a:pt x="7056" y="1104"/>
                  </a:lnTo>
                  <a:lnTo>
                    <a:pt x="7213" y="1255"/>
                  </a:lnTo>
                  <a:lnTo>
                    <a:pt x="7363" y="1415"/>
                  </a:lnTo>
                  <a:lnTo>
                    <a:pt x="7505" y="1582"/>
                  </a:lnTo>
                  <a:lnTo>
                    <a:pt x="7641" y="1757"/>
                  </a:lnTo>
                  <a:lnTo>
                    <a:pt x="7769" y="1939"/>
                  </a:lnTo>
                  <a:lnTo>
                    <a:pt x="7890" y="2128"/>
                  </a:lnTo>
                  <a:lnTo>
                    <a:pt x="8002" y="2324"/>
                  </a:lnTo>
                  <a:lnTo>
                    <a:pt x="8106" y="2526"/>
                  </a:lnTo>
                  <a:lnTo>
                    <a:pt x="8202" y="2733"/>
                  </a:lnTo>
                  <a:lnTo>
                    <a:pt x="8289" y="2947"/>
                  </a:lnTo>
                  <a:lnTo>
                    <a:pt x="8366" y="3167"/>
                  </a:lnTo>
                  <a:lnTo>
                    <a:pt x="8433" y="3389"/>
                  </a:lnTo>
                  <a:lnTo>
                    <a:pt x="8492" y="3618"/>
                  </a:lnTo>
                  <a:lnTo>
                    <a:pt x="8541" y="3851"/>
                  </a:lnTo>
                  <a:lnTo>
                    <a:pt x="8578" y="4088"/>
                  </a:lnTo>
                  <a:lnTo>
                    <a:pt x="8606" y="4329"/>
                  </a:lnTo>
                  <a:lnTo>
                    <a:pt x="8623" y="4573"/>
                  </a:lnTo>
                  <a:lnTo>
                    <a:pt x="8629" y="4820"/>
                  </a:lnTo>
                  <a:lnTo>
                    <a:pt x="8623" y="5068"/>
                  </a:lnTo>
                  <a:lnTo>
                    <a:pt x="8606" y="5312"/>
                  </a:lnTo>
                  <a:lnTo>
                    <a:pt x="8578" y="5553"/>
                  </a:lnTo>
                  <a:lnTo>
                    <a:pt x="8541" y="5790"/>
                  </a:lnTo>
                  <a:lnTo>
                    <a:pt x="8492" y="6023"/>
                  </a:lnTo>
                  <a:lnTo>
                    <a:pt x="8433" y="6252"/>
                  </a:lnTo>
                  <a:lnTo>
                    <a:pt x="8366" y="6475"/>
                  </a:lnTo>
                  <a:lnTo>
                    <a:pt x="8289" y="6694"/>
                  </a:lnTo>
                  <a:lnTo>
                    <a:pt x="8202" y="6908"/>
                  </a:lnTo>
                  <a:lnTo>
                    <a:pt x="8106" y="7115"/>
                  </a:lnTo>
                  <a:lnTo>
                    <a:pt x="8002" y="7317"/>
                  </a:lnTo>
                  <a:lnTo>
                    <a:pt x="7890" y="7513"/>
                  </a:lnTo>
                  <a:lnTo>
                    <a:pt x="7769" y="7702"/>
                  </a:lnTo>
                  <a:lnTo>
                    <a:pt x="7641" y="7884"/>
                  </a:lnTo>
                  <a:lnTo>
                    <a:pt x="7505" y="8059"/>
                  </a:lnTo>
                  <a:lnTo>
                    <a:pt x="7363" y="8226"/>
                  </a:lnTo>
                  <a:lnTo>
                    <a:pt x="7213" y="8386"/>
                  </a:lnTo>
                  <a:lnTo>
                    <a:pt x="7056" y="8537"/>
                  </a:lnTo>
                  <a:lnTo>
                    <a:pt x="6893" y="8681"/>
                  </a:lnTo>
                  <a:lnTo>
                    <a:pt x="6724" y="8816"/>
                  </a:lnTo>
                  <a:lnTo>
                    <a:pt x="6549" y="8941"/>
                  </a:lnTo>
                  <a:lnTo>
                    <a:pt x="6368" y="9058"/>
                  </a:lnTo>
                  <a:lnTo>
                    <a:pt x="6181" y="9164"/>
                  </a:lnTo>
                  <a:lnTo>
                    <a:pt x="5991" y="9261"/>
                  </a:lnTo>
                  <a:lnTo>
                    <a:pt x="5795" y="9348"/>
                  </a:lnTo>
                  <a:lnTo>
                    <a:pt x="5594" y="9424"/>
                  </a:lnTo>
                  <a:lnTo>
                    <a:pt x="5390" y="9488"/>
                  </a:lnTo>
                  <a:lnTo>
                    <a:pt x="5182" y="9543"/>
                  </a:lnTo>
                  <a:lnTo>
                    <a:pt x="4970" y="9586"/>
                  </a:lnTo>
                  <a:lnTo>
                    <a:pt x="4754" y="9616"/>
                  </a:lnTo>
                  <a:lnTo>
                    <a:pt x="4536" y="9634"/>
                  </a:lnTo>
                  <a:lnTo>
                    <a:pt x="4314" y="9641"/>
                  </a:lnTo>
                  <a:lnTo>
                    <a:pt x="4093" y="9634"/>
                  </a:lnTo>
                  <a:lnTo>
                    <a:pt x="3875" y="9616"/>
                  </a:lnTo>
                  <a:lnTo>
                    <a:pt x="3659" y="9586"/>
                  </a:lnTo>
                  <a:lnTo>
                    <a:pt x="3447" y="9543"/>
                  </a:lnTo>
                  <a:lnTo>
                    <a:pt x="3238" y="9488"/>
                  </a:lnTo>
                  <a:lnTo>
                    <a:pt x="3034" y="9424"/>
                  </a:lnTo>
                  <a:lnTo>
                    <a:pt x="2833" y="9348"/>
                  </a:lnTo>
                  <a:lnTo>
                    <a:pt x="2638" y="9261"/>
                  </a:lnTo>
                  <a:lnTo>
                    <a:pt x="2447" y="9164"/>
                  </a:lnTo>
                  <a:lnTo>
                    <a:pt x="2260" y="9058"/>
                  </a:lnTo>
                  <a:lnTo>
                    <a:pt x="2080" y="8941"/>
                  </a:lnTo>
                  <a:lnTo>
                    <a:pt x="1905" y="8816"/>
                  </a:lnTo>
                  <a:lnTo>
                    <a:pt x="1736" y="8681"/>
                  </a:lnTo>
                  <a:lnTo>
                    <a:pt x="1573" y="8537"/>
                  </a:lnTo>
                  <a:lnTo>
                    <a:pt x="1416" y="8386"/>
                  </a:lnTo>
                  <a:lnTo>
                    <a:pt x="1266" y="8226"/>
                  </a:lnTo>
                  <a:lnTo>
                    <a:pt x="1124" y="8059"/>
                  </a:lnTo>
                  <a:lnTo>
                    <a:pt x="987" y="7884"/>
                  </a:lnTo>
                  <a:lnTo>
                    <a:pt x="860" y="7702"/>
                  </a:lnTo>
                  <a:lnTo>
                    <a:pt x="739" y="7513"/>
                  </a:lnTo>
                  <a:lnTo>
                    <a:pt x="627" y="7317"/>
                  </a:lnTo>
                  <a:lnTo>
                    <a:pt x="523" y="7115"/>
                  </a:lnTo>
                  <a:lnTo>
                    <a:pt x="426" y="6908"/>
                  </a:lnTo>
                  <a:lnTo>
                    <a:pt x="340" y="6694"/>
                  </a:lnTo>
                  <a:lnTo>
                    <a:pt x="262" y="6475"/>
                  </a:lnTo>
                  <a:lnTo>
                    <a:pt x="195" y="6252"/>
                  </a:lnTo>
                  <a:lnTo>
                    <a:pt x="137" y="6023"/>
                  </a:lnTo>
                  <a:lnTo>
                    <a:pt x="88" y="5790"/>
                  </a:lnTo>
                  <a:lnTo>
                    <a:pt x="50" y="5553"/>
                  </a:lnTo>
                  <a:lnTo>
                    <a:pt x="23" y="5312"/>
                  </a:lnTo>
                  <a:lnTo>
                    <a:pt x="6" y="5068"/>
                  </a:lnTo>
                  <a:lnTo>
                    <a:pt x="0" y="4820"/>
                  </a:lnTo>
                  <a:lnTo>
                    <a:pt x="6" y="4573"/>
                  </a:lnTo>
                  <a:lnTo>
                    <a:pt x="23" y="4329"/>
                  </a:lnTo>
                  <a:lnTo>
                    <a:pt x="50" y="4088"/>
                  </a:lnTo>
                  <a:lnTo>
                    <a:pt x="88" y="3851"/>
                  </a:lnTo>
                  <a:lnTo>
                    <a:pt x="137" y="3618"/>
                  </a:lnTo>
                  <a:lnTo>
                    <a:pt x="195" y="3389"/>
                  </a:lnTo>
                  <a:lnTo>
                    <a:pt x="262" y="3167"/>
                  </a:lnTo>
                  <a:lnTo>
                    <a:pt x="340" y="2947"/>
                  </a:lnTo>
                  <a:lnTo>
                    <a:pt x="426" y="2733"/>
                  </a:lnTo>
                  <a:lnTo>
                    <a:pt x="523" y="2526"/>
                  </a:lnTo>
                  <a:lnTo>
                    <a:pt x="627" y="2324"/>
                  </a:lnTo>
                  <a:lnTo>
                    <a:pt x="739" y="2128"/>
                  </a:lnTo>
                  <a:lnTo>
                    <a:pt x="860" y="1939"/>
                  </a:lnTo>
                  <a:lnTo>
                    <a:pt x="987" y="1757"/>
                  </a:lnTo>
                  <a:lnTo>
                    <a:pt x="1124" y="1582"/>
                  </a:lnTo>
                  <a:lnTo>
                    <a:pt x="1266" y="1415"/>
                  </a:lnTo>
                  <a:lnTo>
                    <a:pt x="1416" y="1255"/>
                  </a:lnTo>
                  <a:lnTo>
                    <a:pt x="1573" y="1104"/>
                  </a:lnTo>
                  <a:lnTo>
                    <a:pt x="1736" y="960"/>
                  </a:lnTo>
                  <a:lnTo>
                    <a:pt x="1905" y="825"/>
                  </a:lnTo>
                  <a:lnTo>
                    <a:pt x="2080" y="700"/>
                  </a:lnTo>
                  <a:lnTo>
                    <a:pt x="2260" y="583"/>
                  </a:lnTo>
                  <a:lnTo>
                    <a:pt x="2447" y="477"/>
                  </a:lnTo>
                  <a:lnTo>
                    <a:pt x="2638" y="380"/>
                  </a:lnTo>
                  <a:lnTo>
                    <a:pt x="2833" y="293"/>
                  </a:lnTo>
                  <a:lnTo>
                    <a:pt x="3034" y="217"/>
                  </a:lnTo>
                  <a:lnTo>
                    <a:pt x="3238" y="153"/>
                  </a:lnTo>
                  <a:lnTo>
                    <a:pt x="3447" y="98"/>
                  </a:lnTo>
                  <a:lnTo>
                    <a:pt x="3659" y="55"/>
                  </a:lnTo>
                  <a:lnTo>
                    <a:pt x="3875" y="25"/>
                  </a:lnTo>
                  <a:lnTo>
                    <a:pt x="4093" y="7"/>
                  </a:lnTo>
                  <a:lnTo>
                    <a:pt x="4314" y="0"/>
                  </a:lnTo>
                  <a:close/>
                </a:path>
              </a:pathLst>
            </a:custGeom>
            <a:solidFill>
              <a:srgbClr val="FFFFFF"/>
            </a:solidFill>
            <a:ln w="9525">
              <a:noFill/>
              <a:round/>
              <a:headEnd/>
              <a:tailEnd/>
            </a:ln>
          </p:spPr>
          <p:txBody>
            <a:bodyPr/>
            <a:lstStyle/>
            <a:p>
              <a:endParaRPr lang="en-US"/>
            </a:p>
          </p:txBody>
        </p:sp>
        <p:sp>
          <p:nvSpPr>
            <p:cNvPr id="53265" name="Freeform 67"/>
            <p:cNvSpPr>
              <a:spLocks/>
            </p:cNvSpPr>
            <p:nvPr/>
          </p:nvSpPr>
          <p:spPr bwMode="auto">
            <a:xfrm>
              <a:off x="4754" y="1525"/>
              <a:ext cx="727" cy="696"/>
            </a:xfrm>
            <a:custGeom>
              <a:avLst/>
              <a:gdLst>
                <a:gd name="T0" fmla="*/ 1 w 4360"/>
                <a:gd name="T1" fmla="*/ 0 h 4871"/>
                <a:gd name="T2" fmla="*/ 1 w 4360"/>
                <a:gd name="T3" fmla="*/ 0 h 4871"/>
                <a:gd name="T4" fmla="*/ 1 w 4360"/>
                <a:gd name="T5" fmla="*/ 0 h 4871"/>
                <a:gd name="T6" fmla="*/ 1 w 4360"/>
                <a:gd name="T7" fmla="*/ 0 h 4871"/>
                <a:gd name="T8" fmla="*/ 1 w 4360"/>
                <a:gd name="T9" fmla="*/ 0 h 4871"/>
                <a:gd name="T10" fmla="*/ 1 w 4360"/>
                <a:gd name="T11" fmla="*/ 0 h 4871"/>
                <a:gd name="T12" fmla="*/ 1 w 4360"/>
                <a:gd name="T13" fmla="*/ 0 h 4871"/>
                <a:gd name="T14" fmla="*/ 1 w 4360"/>
                <a:gd name="T15" fmla="*/ 0 h 4871"/>
                <a:gd name="T16" fmla="*/ 1 w 4360"/>
                <a:gd name="T17" fmla="*/ 0 h 4871"/>
                <a:gd name="T18" fmla="*/ 1 w 4360"/>
                <a:gd name="T19" fmla="*/ 0 h 4871"/>
                <a:gd name="T20" fmla="*/ 1 w 4360"/>
                <a:gd name="T21" fmla="*/ 0 h 4871"/>
                <a:gd name="T22" fmla="*/ 1 w 4360"/>
                <a:gd name="T23" fmla="*/ 0 h 4871"/>
                <a:gd name="T24" fmla="*/ 1 w 4360"/>
                <a:gd name="T25" fmla="*/ 0 h 4871"/>
                <a:gd name="T26" fmla="*/ 0 w 4360"/>
                <a:gd name="T27" fmla="*/ 0 h 4871"/>
                <a:gd name="T28" fmla="*/ 0 w 4360"/>
                <a:gd name="T29" fmla="*/ 0 h 4871"/>
                <a:gd name="T30" fmla="*/ 0 w 4360"/>
                <a:gd name="T31" fmla="*/ 0 h 4871"/>
                <a:gd name="T32" fmla="*/ 0 w 4360"/>
                <a:gd name="T33" fmla="*/ 0 h 4871"/>
                <a:gd name="T34" fmla="*/ 0 w 4360"/>
                <a:gd name="T35" fmla="*/ 0 h 4871"/>
                <a:gd name="T36" fmla="*/ 0 w 4360"/>
                <a:gd name="T37" fmla="*/ 0 h 4871"/>
                <a:gd name="T38" fmla="*/ 0 w 4360"/>
                <a:gd name="T39" fmla="*/ 0 h 4871"/>
                <a:gd name="T40" fmla="*/ 0 w 4360"/>
                <a:gd name="T41" fmla="*/ 0 h 4871"/>
                <a:gd name="T42" fmla="*/ 0 w 4360"/>
                <a:gd name="T43" fmla="*/ 0 h 4871"/>
                <a:gd name="T44" fmla="*/ 0 w 4360"/>
                <a:gd name="T45" fmla="*/ 0 h 4871"/>
                <a:gd name="T46" fmla="*/ 0 w 4360"/>
                <a:gd name="T47" fmla="*/ 0 h 4871"/>
                <a:gd name="T48" fmla="*/ 0 w 4360"/>
                <a:gd name="T49" fmla="*/ 0 h 4871"/>
                <a:gd name="T50" fmla="*/ 0 w 4360"/>
                <a:gd name="T51" fmla="*/ 0 h 4871"/>
                <a:gd name="T52" fmla="*/ 0 w 4360"/>
                <a:gd name="T53" fmla="*/ 0 h 4871"/>
                <a:gd name="T54" fmla="*/ 0 w 4360"/>
                <a:gd name="T55" fmla="*/ 0 h 4871"/>
                <a:gd name="T56" fmla="*/ 0 w 4360"/>
                <a:gd name="T57" fmla="*/ 0 h 4871"/>
                <a:gd name="T58" fmla="*/ 0 w 4360"/>
                <a:gd name="T59" fmla="*/ 0 h 4871"/>
                <a:gd name="T60" fmla="*/ 0 w 4360"/>
                <a:gd name="T61" fmla="*/ 0 h 4871"/>
                <a:gd name="T62" fmla="*/ 0 w 4360"/>
                <a:gd name="T63" fmla="*/ 0 h 4871"/>
                <a:gd name="T64" fmla="*/ 0 w 4360"/>
                <a:gd name="T65" fmla="*/ 0 h 4871"/>
                <a:gd name="T66" fmla="*/ 0 w 4360"/>
                <a:gd name="T67" fmla="*/ 0 h 4871"/>
                <a:gd name="T68" fmla="*/ 0 w 4360"/>
                <a:gd name="T69" fmla="*/ 0 h 4871"/>
                <a:gd name="T70" fmla="*/ 0 w 4360"/>
                <a:gd name="T71" fmla="*/ 0 h 4871"/>
                <a:gd name="T72" fmla="*/ 0 w 4360"/>
                <a:gd name="T73" fmla="*/ 0 h 4871"/>
                <a:gd name="T74" fmla="*/ 0 w 4360"/>
                <a:gd name="T75" fmla="*/ 0 h 4871"/>
                <a:gd name="T76" fmla="*/ 0 w 4360"/>
                <a:gd name="T77" fmla="*/ 0 h 4871"/>
                <a:gd name="T78" fmla="*/ 1 w 4360"/>
                <a:gd name="T79" fmla="*/ 0 h 4871"/>
                <a:gd name="T80" fmla="*/ 1 w 4360"/>
                <a:gd name="T81" fmla="*/ 0 h 4871"/>
                <a:gd name="T82" fmla="*/ 1 w 4360"/>
                <a:gd name="T83" fmla="*/ 0 h 4871"/>
                <a:gd name="T84" fmla="*/ 1 w 4360"/>
                <a:gd name="T85" fmla="*/ 0 h 4871"/>
                <a:gd name="T86" fmla="*/ 1 w 4360"/>
                <a:gd name="T87" fmla="*/ 0 h 4871"/>
                <a:gd name="T88" fmla="*/ 1 w 4360"/>
                <a:gd name="T89" fmla="*/ 0 h 4871"/>
                <a:gd name="T90" fmla="*/ 1 w 4360"/>
                <a:gd name="T91" fmla="*/ 0 h 4871"/>
                <a:gd name="T92" fmla="*/ 1 w 4360"/>
                <a:gd name="T93" fmla="*/ 0 h 4871"/>
                <a:gd name="T94" fmla="*/ 1 w 4360"/>
                <a:gd name="T95" fmla="*/ 0 h 4871"/>
                <a:gd name="T96" fmla="*/ 1 w 4360"/>
                <a:gd name="T97" fmla="*/ 0 h 4871"/>
                <a:gd name="T98" fmla="*/ 1 w 4360"/>
                <a:gd name="T99" fmla="*/ 0 h 4871"/>
                <a:gd name="T100" fmla="*/ 1 w 4360"/>
                <a:gd name="T101" fmla="*/ 0 h 4871"/>
                <a:gd name="T102" fmla="*/ 1 w 4360"/>
                <a:gd name="T103" fmla="*/ 0 h 487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360"/>
                <a:gd name="T157" fmla="*/ 0 h 4871"/>
                <a:gd name="T158" fmla="*/ 4360 w 4360"/>
                <a:gd name="T159" fmla="*/ 4871 h 487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360" h="4871">
                  <a:moveTo>
                    <a:pt x="4360" y="4871"/>
                  </a:moveTo>
                  <a:lnTo>
                    <a:pt x="4360" y="4871"/>
                  </a:lnTo>
                  <a:lnTo>
                    <a:pt x="4359" y="4809"/>
                  </a:lnTo>
                  <a:lnTo>
                    <a:pt x="4358" y="4747"/>
                  </a:lnTo>
                  <a:lnTo>
                    <a:pt x="4356" y="4684"/>
                  </a:lnTo>
                  <a:lnTo>
                    <a:pt x="4354" y="4621"/>
                  </a:lnTo>
                  <a:lnTo>
                    <a:pt x="4351" y="4560"/>
                  </a:lnTo>
                  <a:lnTo>
                    <a:pt x="4347" y="4498"/>
                  </a:lnTo>
                  <a:lnTo>
                    <a:pt x="4343" y="4437"/>
                  </a:lnTo>
                  <a:lnTo>
                    <a:pt x="4337" y="4374"/>
                  </a:lnTo>
                  <a:lnTo>
                    <a:pt x="4332" y="4313"/>
                  </a:lnTo>
                  <a:lnTo>
                    <a:pt x="4325" y="4252"/>
                  </a:lnTo>
                  <a:lnTo>
                    <a:pt x="4318" y="4192"/>
                  </a:lnTo>
                  <a:lnTo>
                    <a:pt x="4310" y="4131"/>
                  </a:lnTo>
                  <a:lnTo>
                    <a:pt x="4301" y="4071"/>
                  </a:lnTo>
                  <a:lnTo>
                    <a:pt x="4291" y="4011"/>
                  </a:lnTo>
                  <a:lnTo>
                    <a:pt x="4281" y="3951"/>
                  </a:lnTo>
                  <a:lnTo>
                    <a:pt x="4271" y="3892"/>
                  </a:lnTo>
                  <a:lnTo>
                    <a:pt x="4260" y="3833"/>
                  </a:lnTo>
                  <a:lnTo>
                    <a:pt x="4248" y="3774"/>
                  </a:lnTo>
                  <a:lnTo>
                    <a:pt x="4236" y="3715"/>
                  </a:lnTo>
                  <a:lnTo>
                    <a:pt x="4223" y="3656"/>
                  </a:lnTo>
                  <a:lnTo>
                    <a:pt x="4208" y="3599"/>
                  </a:lnTo>
                  <a:lnTo>
                    <a:pt x="4194" y="3541"/>
                  </a:lnTo>
                  <a:lnTo>
                    <a:pt x="4179" y="3483"/>
                  </a:lnTo>
                  <a:lnTo>
                    <a:pt x="4163" y="3426"/>
                  </a:lnTo>
                  <a:lnTo>
                    <a:pt x="4147" y="3369"/>
                  </a:lnTo>
                  <a:lnTo>
                    <a:pt x="4131" y="3311"/>
                  </a:lnTo>
                  <a:lnTo>
                    <a:pt x="4112" y="3256"/>
                  </a:lnTo>
                  <a:lnTo>
                    <a:pt x="4095" y="3199"/>
                  </a:lnTo>
                  <a:lnTo>
                    <a:pt x="4076" y="3144"/>
                  </a:lnTo>
                  <a:lnTo>
                    <a:pt x="4057" y="3089"/>
                  </a:lnTo>
                  <a:lnTo>
                    <a:pt x="4036" y="3033"/>
                  </a:lnTo>
                  <a:lnTo>
                    <a:pt x="4016" y="2979"/>
                  </a:lnTo>
                  <a:lnTo>
                    <a:pt x="3995" y="2923"/>
                  </a:lnTo>
                  <a:lnTo>
                    <a:pt x="3974" y="2870"/>
                  </a:lnTo>
                  <a:lnTo>
                    <a:pt x="3951" y="2816"/>
                  </a:lnTo>
                  <a:lnTo>
                    <a:pt x="3929" y="2763"/>
                  </a:lnTo>
                  <a:lnTo>
                    <a:pt x="3906" y="2710"/>
                  </a:lnTo>
                  <a:lnTo>
                    <a:pt x="3882" y="2657"/>
                  </a:lnTo>
                  <a:lnTo>
                    <a:pt x="3857" y="2605"/>
                  </a:lnTo>
                  <a:lnTo>
                    <a:pt x="3832" y="2553"/>
                  </a:lnTo>
                  <a:lnTo>
                    <a:pt x="3807" y="2502"/>
                  </a:lnTo>
                  <a:lnTo>
                    <a:pt x="3780" y="2450"/>
                  </a:lnTo>
                  <a:lnTo>
                    <a:pt x="3754" y="2399"/>
                  </a:lnTo>
                  <a:lnTo>
                    <a:pt x="3727" y="2349"/>
                  </a:lnTo>
                  <a:lnTo>
                    <a:pt x="3699" y="2299"/>
                  </a:lnTo>
                  <a:lnTo>
                    <a:pt x="3671" y="2249"/>
                  </a:lnTo>
                  <a:lnTo>
                    <a:pt x="3643" y="2200"/>
                  </a:lnTo>
                  <a:lnTo>
                    <a:pt x="3613" y="2151"/>
                  </a:lnTo>
                  <a:lnTo>
                    <a:pt x="3584" y="2102"/>
                  </a:lnTo>
                  <a:lnTo>
                    <a:pt x="3554" y="2055"/>
                  </a:lnTo>
                  <a:lnTo>
                    <a:pt x="3523" y="2007"/>
                  </a:lnTo>
                  <a:lnTo>
                    <a:pt x="3492" y="1960"/>
                  </a:lnTo>
                  <a:lnTo>
                    <a:pt x="3461" y="1914"/>
                  </a:lnTo>
                  <a:lnTo>
                    <a:pt x="3428" y="1867"/>
                  </a:lnTo>
                  <a:lnTo>
                    <a:pt x="3396" y="1821"/>
                  </a:lnTo>
                  <a:lnTo>
                    <a:pt x="3362" y="1776"/>
                  </a:lnTo>
                  <a:lnTo>
                    <a:pt x="3329" y="1731"/>
                  </a:lnTo>
                  <a:lnTo>
                    <a:pt x="3295" y="1686"/>
                  </a:lnTo>
                  <a:lnTo>
                    <a:pt x="3260" y="1642"/>
                  </a:lnTo>
                  <a:lnTo>
                    <a:pt x="3225" y="1599"/>
                  </a:lnTo>
                  <a:lnTo>
                    <a:pt x="3189" y="1556"/>
                  </a:lnTo>
                  <a:lnTo>
                    <a:pt x="3154" y="1513"/>
                  </a:lnTo>
                  <a:lnTo>
                    <a:pt x="3117" y="1471"/>
                  </a:lnTo>
                  <a:lnTo>
                    <a:pt x="3081" y="1430"/>
                  </a:lnTo>
                  <a:lnTo>
                    <a:pt x="3044" y="1389"/>
                  </a:lnTo>
                  <a:lnTo>
                    <a:pt x="3006" y="1348"/>
                  </a:lnTo>
                  <a:lnTo>
                    <a:pt x="2968" y="1307"/>
                  </a:lnTo>
                  <a:lnTo>
                    <a:pt x="2929" y="1268"/>
                  </a:lnTo>
                  <a:lnTo>
                    <a:pt x="2890" y="1229"/>
                  </a:lnTo>
                  <a:lnTo>
                    <a:pt x="2851" y="1191"/>
                  </a:lnTo>
                  <a:lnTo>
                    <a:pt x="2811" y="1152"/>
                  </a:lnTo>
                  <a:lnTo>
                    <a:pt x="2771" y="1115"/>
                  </a:lnTo>
                  <a:lnTo>
                    <a:pt x="2730" y="1078"/>
                  </a:lnTo>
                  <a:lnTo>
                    <a:pt x="2689" y="1042"/>
                  </a:lnTo>
                  <a:lnTo>
                    <a:pt x="2648" y="1005"/>
                  </a:lnTo>
                  <a:lnTo>
                    <a:pt x="2606" y="970"/>
                  </a:lnTo>
                  <a:lnTo>
                    <a:pt x="2564" y="935"/>
                  </a:lnTo>
                  <a:lnTo>
                    <a:pt x="2521" y="901"/>
                  </a:lnTo>
                  <a:lnTo>
                    <a:pt x="2479" y="867"/>
                  </a:lnTo>
                  <a:lnTo>
                    <a:pt x="2435" y="834"/>
                  </a:lnTo>
                  <a:lnTo>
                    <a:pt x="2392" y="802"/>
                  </a:lnTo>
                  <a:lnTo>
                    <a:pt x="2347" y="769"/>
                  </a:lnTo>
                  <a:lnTo>
                    <a:pt x="2303" y="737"/>
                  </a:lnTo>
                  <a:lnTo>
                    <a:pt x="2258" y="707"/>
                  </a:lnTo>
                  <a:lnTo>
                    <a:pt x="2213" y="676"/>
                  </a:lnTo>
                  <a:lnTo>
                    <a:pt x="2167" y="647"/>
                  </a:lnTo>
                  <a:lnTo>
                    <a:pt x="2121" y="619"/>
                  </a:lnTo>
                  <a:lnTo>
                    <a:pt x="2076" y="589"/>
                  </a:lnTo>
                  <a:lnTo>
                    <a:pt x="2029" y="562"/>
                  </a:lnTo>
                  <a:lnTo>
                    <a:pt x="1982" y="535"/>
                  </a:lnTo>
                  <a:lnTo>
                    <a:pt x="1935" y="508"/>
                  </a:lnTo>
                  <a:lnTo>
                    <a:pt x="1888" y="482"/>
                  </a:lnTo>
                  <a:lnTo>
                    <a:pt x="1840" y="457"/>
                  </a:lnTo>
                  <a:lnTo>
                    <a:pt x="1791" y="432"/>
                  </a:lnTo>
                  <a:lnTo>
                    <a:pt x="1743" y="407"/>
                  </a:lnTo>
                  <a:lnTo>
                    <a:pt x="1694" y="385"/>
                  </a:lnTo>
                  <a:lnTo>
                    <a:pt x="1646" y="361"/>
                  </a:lnTo>
                  <a:lnTo>
                    <a:pt x="1596" y="339"/>
                  </a:lnTo>
                  <a:lnTo>
                    <a:pt x="1547" y="318"/>
                  </a:lnTo>
                  <a:lnTo>
                    <a:pt x="1497" y="296"/>
                  </a:lnTo>
                  <a:lnTo>
                    <a:pt x="1446" y="276"/>
                  </a:lnTo>
                  <a:lnTo>
                    <a:pt x="1396" y="257"/>
                  </a:lnTo>
                  <a:lnTo>
                    <a:pt x="1345" y="237"/>
                  </a:lnTo>
                  <a:lnTo>
                    <a:pt x="1295" y="219"/>
                  </a:lnTo>
                  <a:lnTo>
                    <a:pt x="1243" y="202"/>
                  </a:lnTo>
                  <a:lnTo>
                    <a:pt x="1191" y="185"/>
                  </a:lnTo>
                  <a:lnTo>
                    <a:pt x="1140" y="170"/>
                  </a:lnTo>
                  <a:lnTo>
                    <a:pt x="1088" y="154"/>
                  </a:lnTo>
                  <a:lnTo>
                    <a:pt x="1035" y="139"/>
                  </a:lnTo>
                  <a:lnTo>
                    <a:pt x="983" y="126"/>
                  </a:lnTo>
                  <a:lnTo>
                    <a:pt x="930" y="112"/>
                  </a:lnTo>
                  <a:lnTo>
                    <a:pt x="877" y="100"/>
                  </a:lnTo>
                  <a:lnTo>
                    <a:pt x="824" y="87"/>
                  </a:lnTo>
                  <a:lnTo>
                    <a:pt x="770" y="77"/>
                  </a:lnTo>
                  <a:lnTo>
                    <a:pt x="717" y="66"/>
                  </a:lnTo>
                  <a:lnTo>
                    <a:pt x="663" y="57"/>
                  </a:lnTo>
                  <a:lnTo>
                    <a:pt x="608" y="47"/>
                  </a:lnTo>
                  <a:lnTo>
                    <a:pt x="555" y="40"/>
                  </a:lnTo>
                  <a:lnTo>
                    <a:pt x="500" y="32"/>
                  </a:lnTo>
                  <a:lnTo>
                    <a:pt x="444" y="25"/>
                  </a:lnTo>
                  <a:lnTo>
                    <a:pt x="390" y="19"/>
                  </a:lnTo>
                  <a:lnTo>
                    <a:pt x="335" y="15"/>
                  </a:lnTo>
                  <a:lnTo>
                    <a:pt x="279" y="10"/>
                  </a:lnTo>
                  <a:lnTo>
                    <a:pt x="224" y="7"/>
                  </a:lnTo>
                  <a:lnTo>
                    <a:pt x="168" y="3"/>
                  </a:lnTo>
                  <a:lnTo>
                    <a:pt x="112" y="2"/>
                  </a:lnTo>
                  <a:lnTo>
                    <a:pt x="57" y="0"/>
                  </a:lnTo>
                  <a:lnTo>
                    <a:pt x="0" y="0"/>
                  </a:lnTo>
                  <a:lnTo>
                    <a:pt x="0" y="102"/>
                  </a:lnTo>
                  <a:lnTo>
                    <a:pt x="56" y="103"/>
                  </a:lnTo>
                  <a:lnTo>
                    <a:pt x="110" y="103"/>
                  </a:lnTo>
                  <a:lnTo>
                    <a:pt x="165" y="105"/>
                  </a:lnTo>
                  <a:lnTo>
                    <a:pt x="220" y="109"/>
                  </a:lnTo>
                  <a:lnTo>
                    <a:pt x="274" y="112"/>
                  </a:lnTo>
                  <a:lnTo>
                    <a:pt x="328" y="116"/>
                  </a:lnTo>
                  <a:lnTo>
                    <a:pt x="382" y="121"/>
                  </a:lnTo>
                  <a:lnTo>
                    <a:pt x="436" y="127"/>
                  </a:lnTo>
                  <a:lnTo>
                    <a:pt x="489" y="133"/>
                  </a:lnTo>
                  <a:lnTo>
                    <a:pt x="543" y="140"/>
                  </a:lnTo>
                  <a:lnTo>
                    <a:pt x="596" y="148"/>
                  </a:lnTo>
                  <a:lnTo>
                    <a:pt x="649" y="157"/>
                  </a:lnTo>
                  <a:lnTo>
                    <a:pt x="701" y="166"/>
                  </a:lnTo>
                  <a:lnTo>
                    <a:pt x="754" y="176"/>
                  </a:lnTo>
                  <a:lnTo>
                    <a:pt x="807" y="188"/>
                  </a:lnTo>
                  <a:lnTo>
                    <a:pt x="859" y="199"/>
                  </a:lnTo>
                  <a:lnTo>
                    <a:pt x="911" y="211"/>
                  </a:lnTo>
                  <a:lnTo>
                    <a:pt x="963" y="224"/>
                  </a:lnTo>
                  <a:lnTo>
                    <a:pt x="1014" y="239"/>
                  </a:lnTo>
                  <a:lnTo>
                    <a:pt x="1065" y="252"/>
                  </a:lnTo>
                  <a:lnTo>
                    <a:pt x="1115" y="268"/>
                  </a:lnTo>
                  <a:lnTo>
                    <a:pt x="1167" y="284"/>
                  </a:lnTo>
                  <a:lnTo>
                    <a:pt x="1217" y="300"/>
                  </a:lnTo>
                  <a:lnTo>
                    <a:pt x="1267" y="317"/>
                  </a:lnTo>
                  <a:lnTo>
                    <a:pt x="1317" y="335"/>
                  </a:lnTo>
                  <a:lnTo>
                    <a:pt x="1366" y="353"/>
                  </a:lnTo>
                  <a:lnTo>
                    <a:pt x="1416" y="372"/>
                  </a:lnTo>
                  <a:lnTo>
                    <a:pt x="1466" y="392"/>
                  </a:lnTo>
                  <a:lnTo>
                    <a:pt x="1514" y="413"/>
                  </a:lnTo>
                  <a:lnTo>
                    <a:pt x="1563" y="434"/>
                  </a:lnTo>
                  <a:lnTo>
                    <a:pt x="1611" y="456"/>
                  </a:lnTo>
                  <a:lnTo>
                    <a:pt x="1659" y="477"/>
                  </a:lnTo>
                  <a:lnTo>
                    <a:pt x="1706" y="501"/>
                  </a:lnTo>
                  <a:lnTo>
                    <a:pt x="1754" y="525"/>
                  </a:lnTo>
                  <a:lnTo>
                    <a:pt x="1802" y="549"/>
                  </a:lnTo>
                  <a:lnTo>
                    <a:pt x="1848" y="573"/>
                  </a:lnTo>
                  <a:lnTo>
                    <a:pt x="1895" y="599"/>
                  </a:lnTo>
                  <a:lnTo>
                    <a:pt x="1940" y="625"/>
                  </a:lnTo>
                  <a:lnTo>
                    <a:pt x="1987" y="651"/>
                  </a:lnTo>
                  <a:lnTo>
                    <a:pt x="2032" y="679"/>
                  </a:lnTo>
                  <a:lnTo>
                    <a:pt x="2077" y="707"/>
                  </a:lnTo>
                  <a:lnTo>
                    <a:pt x="2122" y="735"/>
                  </a:lnTo>
                  <a:lnTo>
                    <a:pt x="2167" y="765"/>
                  </a:lnTo>
                  <a:lnTo>
                    <a:pt x="2211" y="794"/>
                  </a:lnTo>
                  <a:lnTo>
                    <a:pt x="2255" y="824"/>
                  </a:lnTo>
                  <a:lnTo>
                    <a:pt x="2299" y="855"/>
                  </a:lnTo>
                  <a:lnTo>
                    <a:pt x="2341" y="887"/>
                  </a:lnTo>
                  <a:lnTo>
                    <a:pt x="2384" y="918"/>
                  </a:lnTo>
                  <a:lnTo>
                    <a:pt x="2426" y="951"/>
                  </a:lnTo>
                  <a:lnTo>
                    <a:pt x="2469" y="984"/>
                  </a:lnTo>
                  <a:lnTo>
                    <a:pt x="2510" y="1018"/>
                  </a:lnTo>
                  <a:lnTo>
                    <a:pt x="2552" y="1052"/>
                  </a:lnTo>
                  <a:lnTo>
                    <a:pt x="2592" y="1087"/>
                  </a:lnTo>
                  <a:lnTo>
                    <a:pt x="2633" y="1122"/>
                  </a:lnTo>
                  <a:lnTo>
                    <a:pt x="2673" y="1157"/>
                  </a:lnTo>
                  <a:lnTo>
                    <a:pt x="2713" y="1193"/>
                  </a:lnTo>
                  <a:lnTo>
                    <a:pt x="2752" y="1230"/>
                  </a:lnTo>
                  <a:lnTo>
                    <a:pt x="2791" y="1268"/>
                  </a:lnTo>
                  <a:lnTo>
                    <a:pt x="2830" y="1305"/>
                  </a:lnTo>
                  <a:lnTo>
                    <a:pt x="2867" y="1344"/>
                  </a:lnTo>
                  <a:lnTo>
                    <a:pt x="2906" y="1382"/>
                  </a:lnTo>
                  <a:lnTo>
                    <a:pt x="2943" y="1422"/>
                  </a:lnTo>
                  <a:lnTo>
                    <a:pt x="2980" y="1461"/>
                  </a:lnTo>
                  <a:lnTo>
                    <a:pt x="3016" y="1502"/>
                  </a:lnTo>
                  <a:lnTo>
                    <a:pt x="3053" y="1543"/>
                  </a:lnTo>
                  <a:lnTo>
                    <a:pt x="3088" y="1583"/>
                  </a:lnTo>
                  <a:lnTo>
                    <a:pt x="3123" y="1625"/>
                  </a:lnTo>
                  <a:lnTo>
                    <a:pt x="3158" y="1667"/>
                  </a:lnTo>
                  <a:lnTo>
                    <a:pt x="3192" y="1710"/>
                  </a:lnTo>
                  <a:lnTo>
                    <a:pt x="3226" y="1753"/>
                  </a:lnTo>
                  <a:lnTo>
                    <a:pt x="3259" y="1797"/>
                  </a:lnTo>
                  <a:lnTo>
                    <a:pt x="3292" y="1841"/>
                  </a:lnTo>
                  <a:lnTo>
                    <a:pt x="3325" y="1885"/>
                  </a:lnTo>
                  <a:lnTo>
                    <a:pt x="3356" y="1931"/>
                  </a:lnTo>
                  <a:lnTo>
                    <a:pt x="3388" y="1975"/>
                  </a:lnTo>
                  <a:lnTo>
                    <a:pt x="3419" y="2021"/>
                  </a:lnTo>
                  <a:lnTo>
                    <a:pt x="3449" y="2067"/>
                  </a:lnTo>
                  <a:lnTo>
                    <a:pt x="3480" y="2114"/>
                  </a:lnTo>
                  <a:lnTo>
                    <a:pt x="3509" y="2161"/>
                  </a:lnTo>
                  <a:lnTo>
                    <a:pt x="3538" y="2208"/>
                  </a:lnTo>
                  <a:lnTo>
                    <a:pt x="3567" y="2256"/>
                  </a:lnTo>
                  <a:lnTo>
                    <a:pt x="3595" y="2304"/>
                  </a:lnTo>
                  <a:lnTo>
                    <a:pt x="3622" y="2352"/>
                  </a:lnTo>
                  <a:lnTo>
                    <a:pt x="3650" y="2402"/>
                  </a:lnTo>
                  <a:lnTo>
                    <a:pt x="3676" y="2451"/>
                  </a:lnTo>
                  <a:lnTo>
                    <a:pt x="3702" y="2501"/>
                  </a:lnTo>
                  <a:lnTo>
                    <a:pt x="3728" y="2551"/>
                  </a:lnTo>
                  <a:lnTo>
                    <a:pt x="3752" y="2601"/>
                  </a:lnTo>
                  <a:lnTo>
                    <a:pt x="3776" y="2652"/>
                  </a:lnTo>
                  <a:lnTo>
                    <a:pt x="3801" y="2703"/>
                  </a:lnTo>
                  <a:lnTo>
                    <a:pt x="3824" y="2755"/>
                  </a:lnTo>
                  <a:lnTo>
                    <a:pt x="3847" y="2807"/>
                  </a:lnTo>
                  <a:lnTo>
                    <a:pt x="3869" y="2859"/>
                  </a:lnTo>
                  <a:lnTo>
                    <a:pt x="3891" y="2912"/>
                  </a:lnTo>
                  <a:lnTo>
                    <a:pt x="3912" y="2964"/>
                  </a:lnTo>
                  <a:lnTo>
                    <a:pt x="3932" y="3018"/>
                  </a:lnTo>
                  <a:lnTo>
                    <a:pt x="3952" y="3072"/>
                  </a:lnTo>
                  <a:lnTo>
                    <a:pt x="3972" y="3126"/>
                  </a:lnTo>
                  <a:lnTo>
                    <a:pt x="3991" y="3180"/>
                  </a:lnTo>
                  <a:lnTo>
                    <a:pt x="4009" y="3234"/>
                  </a:lnTo>
                  <a:lnTo>
                    <a:pt x="4027" y="3290"/>
                  </a:lnTo>
                  <a:lnTo>
                    <a:pt x="4043" y="3344"/>
                  </a:lnTo>
                  <a:lnTo>
                    <a:pt x="4061" y="3400"/>
                  </a:lnTo>
                  <a:lnTo>
                    <a:pt x="4076" y="3456"/>
                  </a:lnTo>
                  <a:lnTo>
                    <a:pt x="4092" y="3512"/>
                  </a:lnTo>
                  <a:lnTo>
                    <a:pt x="4106" y="3568"/>
                  </a:lnTo>
                  <a:lnTo>
                    <a:pt x="4120" y="3625"/>
                  </a:lnTo>
                  <a:lnTo>
                    <a:pt x="4135" y="3682"/>
                  </a:lnTo>
                  <a:lnTo>
                    <a:pt x="4147" y="3739"/>
                  </a:lnTo>
                  <a:lnTo>
                    <a:pt x="4159" y="3797"/>
                  </a:lnTo>
                  <a:lnTo>
                    <a:pt x="4171" y="3854"/>
                  </a:lnTo>
                  <a:lnTo>
                    <a:pt x="4182" y="3912"/>
                  </a:lnTo>
                  <a:lnTo>
                    <a:pt x="4192" y="3971"/>
                  </a:lnTo>
                  <a:lnTo>
                    <a:pt x="4201" y="4030"/>
                  </a:lnTo>
                  <a:lnTo>
                    <a:pt x="4212" y="4088"/>
                  </a:lnTo>
                  <a:lnTo>
                    <a:pt x="4220" y="4147"/>
                  </a:lnTo>
                  <a:lnTo>
                    <a:pt x="4228" y="4206"/>
                  </a:lnTo>
                  <a:lnTo>
                    <a:pt x="4235" y="4266"/>
                  </a:lnTo>
                  <a:lnTo>
                    <a:pt x="4241" y="4325"/>
                  </a:lnTo>
                  <a:lnTo>
                    <a:pt x="4247" y="4385"/>
                  </a:lnTo>
                  <a:lnTo>
                    <a:pt x="4252" y="4445"/>
                  </a:lnTo>
                  <a:lnTo>
                    <a:pt x="4256" y="4506"/>
                  </a:lnTo>
                  <a:lnTo>
                    <a:pt x="4260" y="4566"/>
                  </a:lnTo>
                  <a:lnTo>
                    <a:pt x="4263" y="4627"/>
                  </a:lnTo>
                  <a:lnTo>
                    <a:pt x="4266" y="4688"/>
                  </a:lnTo>
                  <a:lnTo>
                    <a:pt x="4267" y="4749"/>
                  </a:lnTo>
                  <a:lnTo>
                    <a:pt x="4268" y="4810"/>
                  </a:lnTo>
                  <a:lnTo>
                    <a:pt x="4269" y="4871"/>
                  </a:lnTo>
                  <a:lnTo>
                    <a:pt x="4360" y="4871"/>
                  </a:lnTo>
                  <a:close/>
                </a:path>
              </a:pathLst>
            </a:custGeom>
            <a:solidFill>
              <a:srgbClr val="008FE0"/>
            </a:solidFill>
            <a:ln w="9525">
              <a:noFill/>
              <a:round/>
              <a:headEnd/>
              <a:tailEnd/>
            </a:ln>
          </p:spPr>
          <p:txBody>
            <a:bodyPr/>
            <a:lstStyle/>
            <a:p>
              <a:endParaRPr lang="en-US"/>
            </a:p>
          </p:txBody>
        </p:sp>
        <p:sp>
          <p:nvSpPr>
            <p:cNvPr id="53266" name="Freeform 68"/>
            <p:cNvSpPr>
              <a:spLocks/>
            </p:cNvSpPr>
            <p:nvPr/>
          </p:nvSpPr>
          <p:spPr bwMode="auto">
            <a:xfrm>
              <a:off x="4754" y="2221"/>
              <a:ext cx="727" cy="696"/>
            </a:xfrm>
            <a:custGeom>
              <a:avLst/>
              <a:gdLst>
                <a:gd name="T0" fmla="*/ 0 w 4360"/>
                <a:gd name="T1" fmla="*/ 0 h 4872"/>
                <a:gd name="T2" fmla="*/ 0 w 4360"/>
                <a:gd name="T3" fmla="*/ 0 h 4872"/>
                <a:gd name="T4" fmla="*/ 0 w 4360"/>
                <a:gd name="T5" fmla="*/ 0 h 4872"/>
                <a:gd name="T6" fmla="*/ 0 w 4360"/>
                <a:gd name="T7" fmla="*/ 0 h 4872"/>
                <a:gd name="T8" fmla="*/ 0 w 4360"/>
                <a:gd name="T9" fmla="*/ 0 h 4872"/>
                <a:gd name="T10" fmla="*/ 0 w 4360"/>
                <a:gd name="T11" fmla="*/ 0 h 4872"/>
                <a:gd name="T12" fmla="*/ 0 w 4360"/>
                <a:gd name="T13" fmla="*/ 0 h 4872"/>
                <a:gd name="T14" fmla="*/ 0 w 4360"/>
                <a:gd name="T15" fmla="*/ 0 h 4872"/>
                <a:gd name="T16" fmla="*/ 0 w 4360"/>
                <a:gd name="T17" fmla="*/ 0 h 4872"/>
                <a:gd name="T18" fmla="*/ 0 w 4360"/>
                <a:gd name="T19" fmla="*/ 0 h 4872"/>
                <a:gd name="T20" fmla="*/ 0 w 4360"/>
                <a:gd name="T21" fmla="*/ 0 h 4872"/>
                <a:gd name="T22" fmla="*/ 0 w 4360"/>
                <a:gd name="T23" fmla="*/ 0 h 4872"/>
                <a:gd name="T24" fmla="*/ 0 w 4360"/>
                <a:gd name="T25" fmla="*/ 0 h 4872"/>
                <a:gd name="T26" fmla="*/ 1 w 4360"/>
                <a:gd name="T27" fmla="*/ 0 h 4872"/>
                <a:gd name="T28" fmla="*/ 1 w 4360"/>
                <a:gd name="T29" fmla="*/ 0 h 4872"/>
                <a:gd name="T30" fmla="*/ 1 w 4360"/>
                <a:gd name="T31" fmla="*/ 0 h 4872"/>
                <a:gd name="T32" fmla="*/ 1 w 4360"/>
                <a:gd name="T33" fmla="*/ 0 h 4872"/>
                <a:gd name="T34" fmla="*/ 1 w 4360"/>
                <a:gd name="T35" fmla="*/ 0 h 4872"/>
                <a:gd name="T36" fmla="*/ 1 w 4360"/>
                <a:gd name="T37" fmla="*/ 0 h 4872"/>
                <a:gd name="T38" fmla="*/ 1 w 4360"/>
                <a:gd name="T39" fmla="*/ 0 h 4872"/>
                <a:gd name="T40" fmla="*/ 1 w 4360"/>
                <a:gd name="T41" fmla="*/ 0 h 4872"/>
                <a:gd name="T42" fmla="*/ 1 w 4360"/>
                <a:gd name="T43" fmla="*/ 0 h 4872"/>
                <a:gd name="T44" fmla="*/ 1 w 4360"/>
                <a:gd name="T45" fmla="*/ 0 h 4872"/>
                <a:gd name="T46" fmla="*/ 1 w 4360"/>
                <a:gd name="T47" fmla="*/ 0 h 4872"/>
                <a:gd name="T48" fmla="*/ 1 w 4360"/>
                <a:gd name="T49" fmla="*/ 0 h 4872"/>
                <a:gd name="T50" fmla="*/ 1 w 4360"/>
                <a:gd name="T51" fmla="*/ 0 h 4872"/>
                <a:gd name="T52" fmla="*/ 1 w 4360"/>
                <a:gd name="T53" fmla="*/ 0 h 4872"/>
                <a:gd name="T54" fmla="*/ 1 w 4360"/>
                <a:gd name="T55" fmla="*/ 0 h 4872"/>
                <a:gd name="T56" fmla="*/ 1 w 4360"/>
                <a:gd name="T57" fmla="*/ 0 h 4872"/>
                <a:gd name="T58" fmla="*/ 1 w 4360"/>
                <a:gd name="T59" fmla="*/ 0 h 4872"/>
                <a:gd name="T60" fmla="*/ 1 w 4360"/>
                <a:gd name="T61" fmla="*/ 0 h 4872"/>
                <a:gd name="T62" fmla="*/ 1 w 4360"/>
                <a:gd name="T63" fmla="*/ 0 h 4872"/>
                <a:gd name="T64" fmla="*/ 1 w 4360"/>
                <a:gd name="T65" fmla="*/ 0 h 4872"/>
                <a:gd name="T66" fmla="*/ 1 w 4360"/>
                <a:gd name="T67" fmla="*/ 0 h 4872"/>
                <a:gd name="T68" fmla="*/ 1 w 4360"/>
                <a:gd name="T69" fmla="*/ 0 h 4872"/>
                <a:gd name="T70" fmla="*/ 1 w 4360"/>
                <a:gd name="T71" fmla="*/ 0 h 4872"/>
                <a:gd name="T72" fmla="*/ 1 w 4360"/>
                <a:gd name="T73" fmla="*/ 0 h 4872"/>
                <a:gd name="T74" fmla="*/ 1 w 4360"/>
                <a:gd name="T75" fmla="*/ 0 h 4872"/>
                <a:gd name="T76" fmla="*/ 0 w 4360"/>
                <a:gd name="T77" fmla="*/ 0 h 4872"/>
                <a:gd name="T78" fmla="*/ 0 w 4360"/>
                <a:gd name="T79" fmla="*/ 0 h 4872"/>
                <a:gd name="T80" fmla="*/ 0 w 4360"/>
                <a:gd name="T81" fmla="*/ 0 h 4872"/>
                <a:gd name="T82" fmla="*/ 0 w 4360"/>
                <a:gd name="T83" fmla="*/ 0 h 4872"/>
                <a:gd name="T84" fmla="*/ 0 w 4360"/>
                <a:gd name="T85" fmla="*/ 0 h 4872"/>
                <a:gd name="T86" fmla="*/ 0 w 4360"/>
                <a:gd name="T87" fmla="*/ 0 h 4872"/>
                <a:gd name="T88" fmla="*/ 0 w 4360"/>
                <a:gd name="T89" fmla="*/ 0 h 4872"/>
                <a:gd name="T90" fmla="*/ 0 w 4360"/>
                <a:gd name="T91" fmla="*/ 0 h 4872"/>
                <a:gd name="T92" fmla="*/ 0 w 4360"/>
                <a:gd name="T93" fmla="*/ 0 h 4872"/>
                <a:gd name="T94" fmla="*/ 0 w 4360"/>
                <a:gd name="T95" fmla="*/ 0 h 4872"/>
                <a:gd name="T96" fmla="*/ 0 w 4360"/>
                <a:gd name="T97" fmla="*/ 0 h 4872"/>
                <a:gd name="T98" fmla="*/ 0 w 4360"/>
                <a:gd name="T99" fmla="*/ 0 h 4872"/>
                <a:gd name="T100" fmla="*/ 0 w 4360"/>
                <a:gd name="T101" fmla="*/ 0 h 4872"/>
                <a:gd name="T102" fmla="*/ 0 w 4360"/>
                <a:gd name="T103" fmla="*/ 0 h 487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360"/>
                <a:gd name="T157" fmla="*/ 0 h 4872"/>
                <a:gd name="T158" fmla="*/ 4360 w 4360"/>
                <a:gd name="T159" fmla="*/ 4872 h 487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360" h="4872">
                  <a:moveTo>
                    <a:pt x="0" y="4872"/>
                  </a:moveTo>
                  <a:lnTo>
                    <a:pt x="0" y="4872"/>
                  </a:lnTo>
                  <a:lnTo>
                    <a:pt x="57" y="4872"/>
                  </a:lnTo>
                  <a:lnTo>
                    <a:pt x="112" y="4870"/>
                  </a:lnTo>
                  <a:lnTo>
                    <a:pt x="168" y="4869"/>
                  </a:lnTo>
                  <a:lnTo>
                    <a:pt x="224" y="4865"/>
                  </a:lnTo>
                  <a:lnTo>
                    <a:pt x="279" y="4862"/>
                  </a:lnTo>
                  <a:lnTo>
                    <a:pt x="335" y="4857"/>
                  </a:lnTo>
                  <a:lnTo>
                    <a:pt x="390" y="4853"/>
                  </a:lnTo>
                  <a:lnTo>
                    <a:pt x="445" y="4847"/>
                  </a:lnTo>
                  <a:lnTo>
                    <a:pt x="500" y="4840"/>
                  </a:lnTo>
                  <a:lnTo>
                    <a:pt x="555" y="4832"/>
                  </a:lnTo>
                  <a:lnTo>
                    <a:pt x="608" y="4825"/>
                  </a:lnTo>
                  <a:lnTo>
                    <a:pt x="663" y="4815"/>
                  </a:lnTo>
                  <a:lnTo>
                    <a:pt x="717" y="4806"/>
                  </a:lnTo>
                  <a:lnTo>
                    <a:pt x="770" y="4796"/>
                  </a:lnTo>
                  <a:lnTo>
                    <a:pt x="824" y="4785"/>
                  </a:lnTo>
                  <a:lnTo>
                    <a:pt x="877" y="4773"/>
                  </a:lnTo>
                  <a:lnTo>
                    <a:pt x="930" y="4760"/>
                  </a:lnTo>
                  <a:lnTo>
                    <a:pt x="983" y="4746"/>
                  </a:lnTo>
                  <a:lnTo>
                    <a:pt x="1035" y="4733"/>
                  </a:lnTo>
                  <a:lnTo>
                    <a:pt x="1088" y="4718"/>
                  </a:lnTo>
                  <a:lnTo>
                    <a:pt x="1140" y="4702"/>
                  </a:lnTo>
                  <a:lnTo>
                    <a:pt x="1191" y="4687"/>
                  </a:lnTo>
                  <a:lnTo>
                    <a:pt x="1243" y="4670"/>
                  </a:lnTo>
                  <a:lnTo>
                    <a:pt x="1295" y="4653"/>
                  </a:lnTo>
                  <a:lnTo>
                    <a:pt x="1345" y="4635"/>
                  </a:lnTo>
                  <a:lnTo>
                    <a:pt x="1396" y="4615"/>
                  </a:lnTo>
                  <a:lnTo>
                    <a:pt x="1446" y="4596"/>
                  </a:lnTo>
                  <a:lnTo>
                    <a:pt x="1497" y="4576"/>
                  </a:lnTo>
                  <a:lnTo>
                    <a:pt x="1547" y="4554"/>
                  </a:lnTo>
                  <a:lnTo>
                    <a:pt x="1596" y="4533"/>
                  </a:lnTo>
                  <a:lnTo>
                    <a:pt x="1646" y="4511"/>
                  </a:lnTo>
                  <a:lnTo>
                    <a:pt x="1694" y="4488"/>
                  </a:lnTo>
                  <a:lnTo>
                    <a:pt x="1743" y="4465"/>
                  </a:lnTo>
                  <a:lnTo>
                    <a:pt x="1791" y="4440"/>
                  </a:lnTo>
                  <a:lnTo>
                    <a:pt x="1840" y="4415"/>
                  </a:lnTo>
                  <a:lnTo>
                    <a:pt x="1888" y="4390"/>
                  </a:lnTo>
                  <a:lnTo>
                    <a:pt x="1935" y="4364"/>
                  </a:lnTo>
                  <a:lnTo>
                    <a:pt x="1982" y="4337"/>
                  </a:lnTo>
                  <a:lnTo>
                    <a:pt x="2029" y="4310"/>
                  </a:lnTo>
                  <a:lnTo>
                    <a:pt x="2076" y="4283"/>
                  </a:lnTo>
                  <a:lnTo>
                    <a:pt x="2121" y="4255"/>
                  </a:lnTo>
                  <a:lnTo>
                    <a:pt x="2167" y="4225"/>
                  </a:lnTo>
                  <a:lnTo>
                    <a:pt x="2213" y="4196"/>
                  </a:lnTo>
                  <a:lnTo>
                    <a:pt x="2258" y="4165"/>
                  </a:lnTo>
                  <a:lnTo>
                    <a:pt x="2303" y="4135"/>
                  </a:lnTo>
                  <a:lnTo>
                    <a:pt x="2347" y="4103"/>
                  </a:lnTo>
                  <a:lnTo>
                    <a:pt x="2392" y="4070"/>
                  </a:lnTo>
                  <a:lnTo>
                    <a:pt x="2435" y="4039"/>
                  </a:lnTo>
                  <a:lnTo>
                    <a:pt x="2478" y="4005"/>
                  </a:lnTo>
                  <a:lnTo>
                    <a:pt x="2521" y="3971"/>
                  </a:lnTo>
                  <a:lnTo>
                    <a:pt x="2564" y="3937"/>
                  </a:lnTo>
                  <a:lnTo>
                    <a:pt x="2606" y="3902"/>
                  </a:lnTo>
                  <a:lnTo>
                    <a:pt x="2648" y="3867"/>
                  </a:lnTo>
                  <a:lnTo>
                    <a:pt x="2689" y="3830"/>
                  </a:lnTo>
                  <a:lnTo>
                    <a:pt x="2730" y="3794"/>
                  </a:lnTo>
                  <a:lnTo>
                    <a:pt x="2771" y="3757"/>
                  </a:lnTo>
                  <a:lnTo>
                    <a:pt x="2811" y="3720"/>
                  </a:lnTo>
                  <a:lnTo>
                    <a:pt x="2851" y="3681"/>
                  </a:lnTo>
                  <a:lnTo>
                    <a:pt x="2890" y="3643"/>
                  </a:lnTo>
                  <a:lnTo>
                    <a:pt x="2929" y="3604"/>
                  </a:lnTo>
                  <a:lnTo>
                    <a:pt x="2968" y="3565"/>
                  </a:lnTo>
                  <a:lnTo>
                    <a:pt x="3006" y="3524"/>
                  </a:lnTo>
                  <a:lnTo>
                    <a:pt x="3044" y="3483"/>
                  </a:lnTo>
                  <a:lnTo>
                    <a:pt x="3081" y="3443"/>
                  </a:lnTo>
                  <a:lnTo>
                    <a:pt x="3117" y="3401"/>
                  </a:lnTo>
                  <a:lnTo>
                    <a:pt x="3154" y="3359"/>
                  </a:lnTo>
                  <a:lnTo>
                    <a:pt x="3189" y="3316"/>
                  </a:lnTo>
                  <a:lnTo>
                    <a:pt x="3225" y="3273"/>
                  </a:lnTo>
                  <a:lnTo>
                    <a:pt x="3260" y="3230"/>
                  </a:lnTo>
                  <a:lnTo>
                    <a:pt x="3295" y="3186"/>
                  </a:lnTo>
                  <a:lnTo>
                    <a:pt x="3329" y="3141"/>
                  </a:lnTo>
                  <a:lnTo>
                    <a:pt x="3362" y="3096"/>
                  </a:lnTo>
                  <a:lnTo>
                    <a:pt x="3396" y="3051"/>
                  </a:lnTo>
                  <a:lnTo>
                    <a:pt x="3428" y="3005"/>
                  </a:lnTo>
                  <a:lnTo>
                    <a:pt x="3461" y="2958"/>
                  </a:lnTo>
                  <a:lnTo>
                    <a:pt x="3492" y="2912"/>
                  </a:lnTo>
                  <a:lnTo>
                    <a:pt x="3523" y="2865"/>
                  </a:lnTo>
                  <a:lnTo>
                    <a:pt x="3554" y="2817"/>
                  </a:lnTo>
                  <a:lnTo>
                    <a:pt x="3584" y="2770"/>
                  </a:lnTo>
                  <a:lnTo>
                    <a:pt x="3613" y="2721"/>
                  </a:lnTo>
                  <a:lnTo>
                    <a:pt x="3643" y="2672"/>
                  </a:lnTo>
                  <a:lnTo>
                    <a:pt x="3671" y="2623"/>
                  </a:lnTo>
                  <a:lnTo>
                    <a:pt x="3699" y="2573"/>
                  </a:lnTo>
                  <a:lnTo>
                    <a:pt x="3727" y="2523"/>
                  </a:lnTo>
                  <a:lnTo>
                    <a:pt x="3754" y="2473"/>
                  </a:lnTo>
                  <a:lnTo>
                    <a:pt x="3780" y="2422"/>
                  </a:lnTo>
                  <a:lnTo>
                    <a:pt x="3807" y="2372"/>
                  </a:lnTo>
                  <a:lnTo>
                    <a:pt x="3832" y="2320"/>
                  </a:lnTo>
                  <a:lnTo>
                    <a:pt x="3857" y="2267"/>
                  </a:lnTo>
                  <a:lnTo>
                    <a:pt x="3882" y="2215"/>
                  </a:lnTo>
                  <a:lnTo>
                    <a:pt x="3906" y="2162"/>
                  </a:lnTo>
                  <a:lnTo>
                    <a:pt x="3929" y="2109"/>
                  </a:lnTo>
                  <a:lnTo>
                    <a:pt x="3951" y="2056"/>
                  </a:lnTo>
                  <a:lnTo>
                    <a:pt x="3974" y="2002"/>
                  </a:lnTo>
                  <a:lnTo>
                    <a:pt x="3995" y="1949"/>
                  </a:lnTo>
                  <a:lnTo>
                    <a:pt x="4016" y="1893"/>
                  </a:lnTo>
                  <a:lnTo>
                    <a:pt x="4036" y="1839"/>
                  </a:lnTo>
                  <a:lnTo>
                    <a:pt x="4057" y="1783"/>
                  </a:lnTo>
                  <a:lnTo>
                    <a:pt x="4076" y="1728"/>
                  </a:lnTo>
                  <a:lnTo>
                    <a:pt x="4095" y="1673"/>
                  </a:lnTo>
                  <a:lnTo>
                    <a:pt x="4112" y="1616"/>
                  </a:lnTo>
                  <a:lnTo>
                    <a:pt x="4131" y="1561"/>
                  </a:lnTo>
                  <a:lnTo>
                    <a:pt x="4147" y="1503"/>
                  </a:lnTo>
                  <a:lnTo>
                    <a:pt x="4163" y="1446"/>
                  </a:lnTo>
                  <a:lnTo>
                    <a:pt x="4179" y="1389"/>
                  </a:lnTo>
                  <a:lnTo>
                    <a:pt x="4194" y="1331"/>
                  </a:lnTo>
                  <a:lnTo>
                    <a:pt x="4208" y="1273"/>
                  </a:lnTo>
                  <a:lnTo>
                    <a:pt x="4223" y="1216"/>
                  </a:lnTo>
                  <a:lnTo>
                    <a:pt x="4236" y="1157"/>
                  </a:lnTo>
                  <a:lnTo>
                    <a:pt x="4248" y="1098"/>
                  </a:lnTo>
                  <a:lnTo>
                    <a:pt x="4260" y="1039"/>
                  </a:lnTo>
                  <a:lnTo>
                    <a:pt x="4271" y="980"/>
                  </a:lnTo>
                  <a:lnTo>
                    <a:pt x="4281" y="921"/>
                  </a:lnTo>
                  <a:lnTo>
                    <a:pt x="4291" y="861"/>
                  </a:lnTo>
                  <a:lnTo>
                    <a:pt x="4301" y="801"/>
                  </a:lnTo>
                  <a:lnTo>
                    <a:pt x="4310" y="741"/>
                  </a:lnTo>
                  <a:lnTo>
                    <a:pt x="4318" y="680"/>
                  </a:lnTo>
                  <a:lnTo>
                    <a:pt x="4325" y="620"/>
                  </a:lnTo>
                  <a:lnTo>
                    <a:pt x="4332" y="559"/>
                  </a:lnTo>
                  <a:lnTo>
                    <a:pt x="4337" y="498"/>
                  </a:lnTo>
                  <a:lnTo>
                    <a:pt x="4343" y="435"/>
                  </a:lnTo>
                  <a:lnTo>
                    <a:pt x="4347" y="374"/>
                  </a:lnTo>
                  <a:lnTo>
                    <a:pt x="4351" y="312"/>
                  </a:lnTo>
                  <a:lnTo>
                    <a:pt x="4354" y="251"/>
                  </a:lnTo>
                  <a:lnTo>
                    <a:pt x="4356" y="188"/>
                  </a:lnTo>
                  <a:lnTo>
                    <a:pt x="4358" y="125"/>
                  </a:lnTo>
                  <a:lnTo>
                    <a:pt x="4359" y="63"/>
                  </a:lnTo>
                  <a:lnTo>
                    <a:pt x="4360" y="0"/>
                  </a:lnTo>
                  <a:lnTo>
                    <a:pt x="4269" y="0"/>
                  </a:lnTo>
                  <a:lnTo>
                    <a:pt x="4268" y="62"/>
                  </a:lnTo>
                  <a:lnTo>
                    <a:pt x="4267" y="123"/>
                  </a:lnTo>
                  <a:lnTo>
                    <a:pt x="4266" y="184"/>
                  </a:lnTo>
                  <a:lnTo>
                    <a:pt x="4263" y="245"/>
                  </a:lnTo>
                  <a:lnTo>
                    <a:pt x="4260" y="306"/>
                  </a:lnTo>
                  <a:lnTo>
                    <a:pt x="4256" y="366"/>
                  </a:lnTo>
                  <a:lnTo>
                    <a:pt x="4252" y="427"/>
                  </a:lnTo>
                  <a:lnTo>
                    <a:pt x="4247" y="487"/>
                  </a:lnTo>
                  <a:lnTo>
                    <a:pt x="4241" y="547"/>
                  </a:lnTo>
                  <a:lnTo>
                    <a:pt x="4235" y="606"/>
                  </a:lnTo>
                  <a:lnTo>
                    <a:pt x="4228" y="666"/>
                  </a:lnTo>
                  <a:lnTo>
                    <a:pt x="4220" y="725"/>
                  </a:lnTo>
                  <a:lnTo>
                    <a:pt x="4212" y="784"/>
                  </a:lnTo>
                  <a:lnTo>
                    <a:pt x="4201" y="842"/>
                  </a:lnTo>
                  <a:lnTo>
                    <a:pt x="4192" y="901"/>
                  </a:lnTo>
                  <a:lnTo>
                    <a:pt x="4182" y="960"/>
                  </a:lnTo>
                  <a:lnTo>
                    <a:pt x="4171" y="1018"/>
                  </a:lnTo>
                  <a:lnTo>
                    <a:pt x="4159" y="1075"/>
                  </a:lnTo>
                  <a:lnTo>
                    <a:pt x="4147" y="1133"/>
                  </a:lnTo>
                  <a:lnTo>
                    <a:pt x="4135" y="1190"/>
                  </a:lnTo>
                  <a:lnTo>
                    <a:pt x="4120" y="1247"/>
                  </a:lnTo>
                  <a:lnTo>
                    <a:pt x="4106" y="1304"/>
                  </a:lnTo>
                  <a:lnTo>
                    <a:pt x="4092" y="1360"/>
                  </a:lnTo>
                  <a:lnTo>
                    <a:pt x="4076" y="1416"/>
                  </a:lnTo>
                  <a:lnTo>
                    <a:pt x="4061" y="1472"/>
                  </a:lnTo>
                  <a:lnTo>
                    <a:pt x="4043" y="1528"/>
                  </a:lnTo>
                  <a:lnTo>
                    <a:pt x="4027" y="1582"/>
                  </a:lnTo>
                  <a:lnTo>
                    <a:pt x="4009" y="1638"/>
                  </a:lnTo>
                  <a:lnTo>
                    <a:pt x="3991" y="1692"/>
                  </a:lnTo>
                  <a:lnTo>
                    <a:pt x="3972" y="1746"/>
                  </a:lnTo>
                  <a:lnTo>
                    <a:pt x="3952" y="1800"/>
                  </a:lnTo>
                  <a:lnTo>
                    <a:pt x="3932" y="1854"/>
                  </a:lnTo>
                  <a:lnTo>
                    <a:pt x="3912" y="1908"/>
                  </a:lnTo>
                  <a:lnTo>
                    <a:pt x="3891" y="1960"/>
                  </a:lnTo>
                  <a:lnTo>
                    <a:pt x="3869" y="2013"/>
                  </a:lnTo>
                  <a:lnTo>
                    <a:pt x="3847" y="2065"/>
                  </a:lnTo>
                  <a:lnTo>
                    <a:pt x="3824" y="2117"/>
                  </a:lnTo>
                  <a:lnTo>
                    <a:pt x="3801" y="2169"/>
                  </a:lnTo>
                  <a:lnTo>
                    <a:pt x="3776" y="2220"/>
                  </a:lnTo>
                  <a:lnTo>
                    <a:pt x="3752" y="2271"/>
                  </a:lnTo>
                  <a:lnTo>
                    <a:pt x="3728" y="2321"/>
                  </a:lnTo>
                  <a:lnTo>
                    <a:pt x="3702" y="2372"/>
                  </a:lnTo>
                  <a:lnTo>
                    <a:pt x="3676" y="2421"/>
                  </a:lnTo>
                  <a:lnTo>
                    <a:pt x="3650" y="2470"/>
                  </a:lnTo>
                  <a:lnTo>
                    <a:pt x="3622" y="2520"/>
                  </a:lnTo>
                  <a:lnTo>
                    <a:pt x="3595" y="2568"/>
                  </a:lnTo>
                  <a:lnTo>
                    <a:pt x="3567" y="2616"/>
                  </a:lnTo>
                  <a:lnTo>
                    <a:pt x="3538" y="2664"/>
                  </a:lnTo>
                  <a:lnTo>
                    <a:pt x="3509" y="2711"/>
                  </a:lnTo>
                  <a:lnTo>
                    <a:pt x="3480" y="2758"/>
                  </a:lnTo>
                  <a:lnTo>
                    <a:pt x="3449" y="2805"/>
                  </a:lnTo>
                  <a:lnTo>
                    <a:pt x="3419" y="2851"/>
                  </a:lnTo>
                  <a:lnTo>
                    <a:pt x="3388" y="2897"/>
                  </a:lnTo>
                  <a:lnTo>
                    <a:pt x="3356" y="2942"/>
                  </a:lnTo>
                  <a:lnTo>
                    <a:pt x="3325" y="2987"/>
                  </a:lnTo>
                  <a:lnTo>
                    <a:pt x="3292" y="3031"/>
                  </a:lnTo>
                  <a:lnTo>
                    <a:pt x="3259" y="3075"/>
                  </a:lnTo>
                  <a:lnTo>
                    <a:pt x="3226" y="3119"/>
                  </a:lnTo>
                  <a:lnTo>
                    <a:pt x="3192" y="3162"/>
                  </a:lnTo>
                  <a:lnTo>
                    <a:pt x="3158" y="3205"/>
                  </a:lnTo>
                  <a:lnTo>
                    <a:pt x="3123" y="3247"/>
                  </a:lnTo>
                  <a:lnTo>
                    <a:pt x="3088" y="3289"/>
                  </a:lnTo>
                  <a:lnTo>
                    <a:pt x="3053" y="3329"/>
                  </a:lnTo>
                  <a:lnTo>
                    <a:pt x="3016" y="3370"/>
                  </a:lnTo>
                  <a:lnTo>
                    <a:pt x="2980" y="3411"/>
                  </a:lnTo>
                  <a:lnTo>
                    <a:pt x="2943" y="3450"/>
                  </a:lnTo>
                  <a:lnTo>
                    <a:pt x="2906" y="3490"/>
                  </a:lnTo>
                  <a:lnTo>
                    <a:pt x="2867" y="3528"/>
                  </a:lnTo>
                  <a:lnTo>
                    <a:pt x="2830" y="3567"/>
                  </a:lnTo>
                  <a:lnTo>
                    <a:pt x="2791" y="3604"/>
                  </a:lnTo>
                  <a:lnTo>
                    <a:pt x="2752" y="3642"/>
                  </a:lnTo>
                  <a:lnTo>
                    <a:pt x="2713" y="3679"/>
                  </a:lnTo>
                  <a:lnTo>
                    <a:pt x="2673" y="3715"/>
                  </a:lnTo>
                  <a:lnTo>
                    <a:pt x="2633" y="3750"/>
                  </a:lnTo>
                  <a:lnTo>
                    <a:pt x="2592" y="3785"/>
                  </a:lnTo>
                  <a:lnTo>
                    <a:pt x="2552" y="3820"/>
                  </a:lnTo>
                  <a:lnTo>
                    <a:pt x="2510" y="3854"/>
                  </a:lnTo>
                  <a:lnTo>
                    <a:pt x="2469" y="3888"/>
                  </a:lnTo>
                  <a:lnTo>
                    <a:pt x="2426" y="3921"/>
                  </a:lnTo>
                  <a:lnTo>
                    <a:pt x="2384" y="3954"/>
                  </a:lnTo>
                  <a:lnTo>
                    <a:pt x="2341" y="3985"/>
                  </a:lnTo>
                  <a:lnTo>
                    <a:pt x="2299" y="4017"/>
                  </a:lnTo>
                  <a:lnTo>
                    <a:pt x="2255" y="4048"/>
                  </a:lnTo>
                  <a:lnTo>
                    <a:pt x="2211" y="4078"/>
                  </a:lnTo>
                  <a:lnTo>
                    <a:pt x="2167" y="4108"/>
                  </a:lnTo>
                  <a:lnTo>
                    <a:pt x="2122" y="4137"/>
                  </a:lnTo>
                  <a:lnTo>
                    <a:pt x="2077" y="4165"/>
                  </a:lnTo>
                  <a:lnTo>
                    <a:pt x="2032" y="4193"/>
                  </a:lnTo>
                  <a:lnTo>
                    <a:pt x="1987" y="4221"/>
                  </a:lnTo>
                  <a:lnTo>
                    <a:pt x="1940" y="4247"/>
                  </a:lnTo>
                  <a:lnTo>
                    <a:pt x="1895" y="4273"/>
                  </a:lnTo>
                  <a:lnTo>
                    <a:pt x="1848" y="4299"/>
                  </a:lnTo>
                  <a:lnTo>
                    <a:pt x="1802" y="4324"/>
                  </a:lnTo>
                  <a:lnTo>
                    <a:pt x="1754" y="4347"/>
                  </a:lnTo>
                  <a:lnTo>
                    <a:pt x="1706" y="4371"/>
                  </a:lnTo>
                  <a:lnTo>
                    <a:pt x="1659" y="4395"/>
                  </a:lnTo>
                  <a:lnTo>
                    <a:pt x="1611" y="4416"/>
                  </a:lnTo>
                  <a:lnTo>
                    <a:pt x="1563" y="4438"/>
                  </a:lnTo>
                  <a:lnTo>
                    <a:pt x="1514" y="4459"/>
                  </a:lnTo>
                  <a:lnTo>
                    <a:pt x="1466" y="4480"/>
                  </a:lnTo>
                  <a:lnTo>
                    <a:pt x="1416" y="4500"/>
                  </a:lnTo>
                  <a:lnTo>
                    <a:pt x="1366" y="4519"/>
                  </a:lnTo>
                  <a:lnTo>
                    <a:pt x="1317" y="4537"/>
                  </a:lnTo>
                  <a:lnTo>
                    <a:pt x="1267" y="4555"/>
                  </a:lnTo>
                  <a:lnTo>
                    <a:pt x="1217" y="4572"/>
                  </a:lnTo>
                  <a:lnTo>
                    <a:pt x="1167" y="4588"/>
                  </a:lnTo>
                  <a:lnTo>
                    <a:pt x="1115" y="4604"/>
                  </a:lnTo>
                  <a:lnTo>
                    <a:pt x="1065" y="4620"/>
                  </a:lnTo>
                  <a:lnTo>
                    <a:pt x="1014" y="4633"/>
                  </a:lnTo>
                  <a:lnTo>
                    <a:pt x="963" y="4648"/>
                  </a:lnTo>
                  <a:lnTo>
                    <a:pt x="911" y="4661"/>
                  </a:lnTo>
                  <a:lnTo>
                    <a:pt x="859" y="4673"/>
                  </a:lnTo>
                  <a:lnTo>
                    <a:pt x="807" y="4684"/>
                  </a:lnTo>
                  <a:lnTo>
                    <a:pt x="754" y="4696"/>
                  </a:lnTo>
                  <a:lnTo>
                    <a:pt x="701" y="4706"/>
                  </a:lnTo>
                  <a:lnTo>
                    <a:pt x="649" y="4715"/>
                  </a:lnTo>
                  <a:lnTo>
                    <a:pt x="596" y="4724"/>
                  </a:lnTo>
                  <a:lnTo>
                    <a:pt x="543" y="4732"/>
                  </a:lnTo>
                  <a:lnTo>
                    <a:pt x="489" y="4739"/>
                  </a:lnTo>
                  <a:lnTo>
                    <a:pt x="435" y="4745"/>
                  </a:lnTo>
                  <a:lnTo>
                    <a:pt x="382" y="4751"/>
                  </a:lnTo>
                  <a:lnTo>
                    <a:pt x="328" y="4756"/>
                  </a:lnTo>
                  <a:lnTo>
                    <a:pt x="274" y="4760"/>
                  </a:lnTo>
                  <a:lnTo>
                    <a:pt x="220" y="4763"/>
                  </a:lnTo>
                  <a:lnTo>
                    <a:pt x="165" y="4767"/>
                  </a:lnTo>
                  <a:lnTo>
                    <a:pt x="110" y="4769"/>
                  </a:lnTo>
                  <a:lnTo>
                    <a:pt x="56" y="4769"/>
                  </a:lnTo>
                  <a:lnTo>
                    <a:pt x="0" y="4770"/>
                  </a:lnTo>
                  <a:lnTo>
                    <a:pt x="0" y="4872"/>
                  </a:lnTo>
                  <a:close/>
                </a:path>
              </a:pathLst>
            </a:custGeom>
            <a:solidFill>
              <a:srgbClr val="008FE0"/>
            </a:solidFill>
            <a:ln w="9525">
              <a:noFill/>
              <a:round/>
              <a:headEnd/>
              <a:tailEnd/>
            </a:ln>
          </p:spPr>
          <p:txBody>
            <a:bodyPr/>
            <a:lstStyle/>
            <a:p>
              <a:endParaRPr lang="en-US"/>
            </a:p>
          </p:txBody>
        </p:sp>
        <p:sp>
          <p:nvSpPr>
            <p:cNvPr id="53267" name="Freeform 69"/>
            <p:cNvSpPr>
              <a:spLocks/>
            </p:cNvSpPr>
            <p:nvPr/>
          </p:nvSpPr>
          <p:spPr bwMode="auto">
            <a:xfrm>
              <a:off x="4028" y="2221"/>
              <a:ext cx="726" cy="696"/>
            </a:xfrm>
            <a:custGeom>
              <a:avLst/>
              <a:gdLst>
                <a:gd name="T0" fmla="*/ 0 w 4359"/>
                <a:gd name="T1" fmla="*/ 0 h 4872"/>
                <a:gd name="T2" fmla="*/ 0 w 4359"/>
                <a:gd name="T3" fmla="*/ 0 h 4872"/>
                <a:gd name="T4" fmla="*/ 0 w 4359"/>
                <a:gd name="T5" fmla="*/ 0 h 4872"/>
                <a:gd name="T6" fmla="*/ 0 w 4359"/>
                <a:gd name="T7" fmla="*/ 0 h 4872"/>
                <a:gd name="T8" fmla="*/ 0 w 4359"/>
                <a:gd name="T9" fmla="*/ 0 h 4872"/>
                <a:gd name="T10" fmla="*/ 0 w 4359"/>
                <a:gd name="T11" fmla="*/ 0 h 4872"/>
                <a:gd name="T12" fmla="*/ 0 w 4359"/>
                <a:gd name="T13" fmla="*/ 0 h 4872"/>
                <a:gd name="T14" fmla="*/ 0 w 4359"/>
                <a:gd name="T15" fmla="*/ 0 h 4872"/>
                <a:gd name="T16" fmla="*/ 0 w 4359"/>
                <a:gd name="T17" fmla="*/ 0 h 4872"/>
                <a:gd name="T18" fmla="*/ 0 w 4359"/>
                <a:gd name="T19" fmla="*/ 0 h 4872"/>
                <a:gd name="T20" fmla="*/ 0 w 4359"/>
                <a:gd name="T21" fmla="*/ 0 h 4872"/>
                <a:gd name="T22" fmla="*/ 0 w 4359"/>
                <a:gd name="T23" fmla="*/ 0 h 4872"/>
                <a:gd name="T24" fmla="*/ 0 w 4359"/>
                <a:gd name="T25" fmla="*/ 0 h 4872"/>
                <a:gd name="T26" fmla="*/ 0 w 4359"/>
                <a:gd name="T27" fmla="*/ 0 h 4872"/>
                <a:gd name="T28" fmla="*/ 0 w 4359"/>
                <a:gd name="T29" fmla="*/ 0 h 4872"/>
                <a:gd name="T30" fmla="*/ 0 w 4359"/>
                <a:gd name="T31" fmla="*/ 0 h 4872"/>
                <a:gd name="T32" fmla="*/ 0 w 4359"/>
                <a:gd name="T33" fmla="*/ 0 h 4872"/>
                <a:gd name="T34" fmla="*/ 0 w 4359"/>
                <a:gd name="T35" fmla="*/ 0 h 4872"/>
                <a:gd name="T36" fmla="*/ 0 w 4359"/>
                <a:gd name="T37" fmla="*/ 0 h 4872"/>
                <a:gd name="T38" fmla="*/ 0 w 4359"/>
                <a:gd name="T39" fmla="*/ 0 h 4872"/>
                <a:gd name="T40" fmla="*/ 0 w 4359"/>
                <a:gd name="T41" fmla="*/ 0 h 4872"/>
                <a:gd name="T42" fmla="*/ 0 w 4359"/>
                <a:gd name="T43" fmla="*/ 0 h 4872"/>
                <a:gd name="T44" fmla="*/ 0 w 4359"/>
                <a:gd name="T45" fmla="*/ 0 h 4872"/>
                <a:gd name="T46" fmla="*/ 0 w 4359"/>
                <a:gd name="T47" fmla="*/ 0 h 4872"/>
                <a:gd name="T48" fmla="*/ 0 w 4359"/>
                <a:gd name="T49" fmla="*/ 0 h 4872"/>
                <a:gd name="T50" fmla="*/ 0 w 4359"/>
                <a:gd name="T51" fmla="*/ 0 h 4872"/>
                <a:gd name="T52" fmla="*/ 0 w 4359"/>
                <a:gd name="T53" fmla="*/ 0 h 4872"/>
                <a:gd name="T54" fmla="*/ 0 w 4359"/>
                <a:gd name="T55" fmla="*/ 0 h 4872"/>
                <a:gd name="T56" fmla="*/ 0 w 4359"/>
                <a:gd name="T57" fmla="*/ 0 h 4872"/>
                <a:gd name="T58" fmla="*/ 0 w 4359"/>
                <a:gd name="T59" fmla="*/ 0 h 4872"/>
                <a:gd name="T60" fmla="*/ 0 w 4359"/>
                <a:gd name="T61" fmla="*/ 0 h 4872"/>
                <a:gd name="T62" fmla="*/ 0 w 4359"/>
                <a:gd name="T63" fmla="*/ 0 h 4872"/>
                <a:gd name="T64" fmla="*/ 0 w 4359"/>
                <a:gd name="T65" fmla="*/ 0 h 4872"/>
                <a:gd name="T66" fmla="*/ 0 w 4359"/>
                <a:gd name="T67" fmla="*/ 0 h 4872"/>
                <a:gd name="T68" fmla="*/ 0 w 4359"/>
                <a:gd name="T69" fmla="*/ 0 h 4872"/>
                <a:gd name="T70" fmla="*/ 0 w 4359"/>
                <a:gd name="T71" fmla="*/ 0 h 4872"/>
                <a:gd name="T72" fmla="*/ 0 w 4359"/>
                <a:gd name="T73" fmla="*/ 0 h 4872"/>
                <a:gd name="T74" fmla="*/ 0 w 4359"/>
                <a:gd name="T75" fmla="*/ 0 h 4872"/>
                <a:gd name="T76" fmla="*/ 0 w 4359"/>
                <a:gd name="T77" fmla="*/ 0 h 4872"/>
                <a:gd name="T78" fmla="*/ 0 w 4359"/>
                <a:gd name="T79" fmla="*/ 0 h 4872"/>
                <a:gd name="T80" fmla="*/ 0 w 4359"/>
                <a:gd name="T81" fmla="*/ 0 h 4872"/>
                <a:gd name="T82" fmla="*/ 0 w 4359"/>
                <a:gd name="T83" fmla="*/ 0 h 4872"/>
                <a:gd name="T84" fmla="*/ 0 w 4359"/>
                <a:gd name="T85" fmla="*/ 0 h 4872"/>
                <a:gd name="T86" fmla="*/ 0 w 4359"/>
                <a:gd name="T87" fmla="*/ 0 h 4872"/>
                <a:gd name="T88" fmla="*/ 0 w 4359"/>
                <a:gd name="T89" fmla="*/ 0 h 4872"/>
                <a:gd name="T90" fmla="*/ 0 w 4359"/>
                <a:gd name="T91" fmla="*/ 0 h 4872"/>
                <a:gd name="T92" fmla="*/ 0 w 4359"/>
                <a:gd name="T93" fmla="*/ 0 h 4872"/>
                <a:gd name="T94" fmla="*/ 0 w 4359"/>
                <a:gd name="T95" fmla="*/ 0 h 4872"/>
                <a:gd name="T96" fmla="*/ 0 w 4359"/>
                <a:gd name="T97" fmla="*/ 0 h 4872"/>
                <a:gd name="T98" fmla="*/ 0 w 4359"/>
                <a:gd name="T99" fmla="*/ 0 h 4872"/>
                <a:gd name="T100" fmla="*/ 0 w 4359"/>
                <a:gd name="T101" fmla="*/ 0 h 4872"/>
                <a:gd name="T102" fmla="*/ 0 w 4359"/>
                <a:gd name="T103" fmla="*/ 0 h 487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359"/>
                <a:gd name="T157" fmla="*/ 0 h 4872"/>
                <a:gd name="T158" fmla="*/ 4359 w 4359"/>
                <a:gd name="T159" fmla="*/ 4872 h 487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359" h="4872">
                  <a:moveTo>
                    <a:pt x="0" y="0"/>
                  </a:moveTo>
                  <a:lnTo>
                    <a:pt x="0" y="0"/>
                  </a:lnTo>
                  <a:lnTo>
                    <a:pt x="0" y="63"/>
                  </a:lnTo>
                  <a:lnTo>
                    <a:pt x="1" y="125"/>
                  </a:lnTo>
                  <a:lnTo>
                    <a:pt x="3" y="188"/>
                  </a:lnTo>
                  <a:lnTo>
                    <a:pt x="6" y="251"/>
                  </a:lnTo>
                  <a:lnTo>
                    <a:pt x="9" y="312"/>
                  </a:lnTo>
                  <a:lnTo>
                    <a:pt x="13" y="374"/>
                  </a:lnTo>
                  <a:lnTo>
                    <a:pt x="17" y="435"/>
                  </a:lnTo>
                  <a:lnTo>
                    <a:pt x="22" y="498"/>
                  </a:lnTo>
                  <a:lnTo>
                    <a:pt x="28" y="559"/>
                  </a:lnTo>
                  <a:lnTo>
                    <a:pt x="35" y="620"/>
                  </a:lnTo>
                  <a:lnTo>
                    <a:pt x="42" y="680"/>
                  </a:lnTo>
                  <a:lnTo>
                    <a:pt x="50" y="741"/>
                  </a:lnTo>
                  <a:lnTo>
                    <a:pt x="58" y="801"/>
                  </a:lnTo>
                  <a:lnTo>
                    <a:pt x="68" y="861"/>
                  </a:lnTo>
                  <a:lnTo>
                    <a:pt x="78" y="921"/>
                  </a:lnTo>
                  <a:lnTo>
                    <a:pt x="89" y="980"/>
                  </a:lnTo>
                  <a:lnTo>
                    <a:pt x="100" y="1039"/>
                  </a:lnTo>
                  <a:lnTo>
                    <a:pt x="112" y="1098"/>
                  </a:lnTo>
                  <a:lnTo>
                    <a:pt x="124" y="1157"/>
                  </a:lnTo>
                  <a:lnTo>
                    <a:pt x="137" y="1216"/>
                  </a:lnTo>
                  <a:lnTo>
                    <a:pt x="152" y="1273"/>
                  </a:lnTo>
                  <a:lnTo>
                    <a:pt x="166" y="1331"/>
                  </a:lnTo>
                  <a:lnTo>
                    <a:pt x="181" y="1389"/>
                  </a:lnTo>
                  <a:lnTo>
                    <a:pt x="196" y="1446"/>
                  </a:lnTo>
                  <a:lnTo>
                    <a:pt x="212" y="1503"/>
                  </a:lnTo>
                  <a:lnTo>
                    <a:pt x="229" y="1561"/>
                  </a:lnTo>
                  <a:lnTo>
                    <a:pt x="247" y="1616"/>
                  </a:lnTo>
                  <a:lnTo>
                    <a:pt x="265" y="1673"/>
                  </a:lnTo>
                  <a:lnTo>
                    <a:pt x="283" y="1728"/>
                  </a:lnTo>
                  <a:lnTo>
                    <a:pt x="302" y="1783"/>
                  </a:lnTo>
                  <a:lnTo>
                    <a:pt x="323" y="1839"/>
                  </a:lnTo>
                  <a:lnTo>
                    <a:pt x="343" y="1893"/>
                  </a:lnTo>
                  <a:lnTo>
                    <a:pt x="364" y="1949"/>
                  </a:lnTo>
                  <a:lnTo>
                    <a:pt x="385" y="2002"/>
                  </a:lnTo>
                  <a:lnTo>
                    <a:pt x="408" y="2056"/>
                  </a:lnTo>
                  <a:lnTo>
                    <a:pt x="431" y="2109"/>
                  </a:lnTo>
                  <a:lnTo>
                    <a:pt x="454" y="2162"/>
                  </a:lnTo>
                  <a:lnTo>
                    <a:pt x="477" y="2215"/>
                  </a:lnTo>
                  <a:lnTo>
                    <a:pt x="502" y="2267"/>
                  </a:lnTo>
                  <a:lnTo>
                    <a:pt x="527" y="2320"/>
                  </a:lnTo>
                  <a:lnTo>
                    <a:pt x="552" y="2372"/>
                  </a:lnTo>
                  <a:lnTo>
                    <a:pt x="579" y="2422"/>
                  </a:lnTo>
                  <a:lnTo>
                    <a:pt x="605" y="2473"/>
                  </a:lnTo>
                  <a:lnTo>
                    <a:pt x="632" y="2523"/>
                  </a:lnTo>
                  <a:lnTo>
                    <a:pt x="660" y="2573"/>
                  </a:lnTo>
                  <a:lnTo>
                    <a:pt x="688" y="2623"/>
                  </a:lnTo>
                  <a:lnTo>
                    <a:pt x="717" y="2672"/>
                  </a:lnTo>
                  <a:lnTo>
                    <a:pt x="746" y="2721"/>
                  </a:lnTo>
                  <a:lnTo>
                    <a:pt x="776" y="2770"/>
                  </a:lnTo>
                  <a:lnTo>
                    <a:pt x="805" y="2817"/>
                  </a:lnTo>
                  <a:lnTo>
                    <a:pt x="837" y="2865"/>
                  </a:lnTo>
                  <a:lnTo>
                    <a:pt x="868" y="2912"/>
                  </a:lnTo>
                  <a:lnTo>
                    <a:pt x="900" y="2958"/>
                  </a:lnTo>
                  <a:lnTo>
                    <a:pt x="932" y="3005"/>
                  </a:lnTo>
                  <a:lnTo>
                    <a:pt x="964" y="3051"/>
                  </a:lnTo>
                  <a:lnTo>
                    <a:pt x="998" y="3096"/>
                  </a:lnTo>
                  <a:lnTo>
                    <a:pt x="1031" y="3141"/>
                  </a:lnTo>
                  <a:lnTo>
                    <a:pt x="1066" y="3186"/>
                  </a:lnTo>
                  <a:lnTo>
                    <a:pt x="1100" y="3230"/>
                  </a:lnTo>
                  <a:lnTo>
                    <a:pt x="1134" y="3273"/>
                  </a:lnTo>
                  <a:lnTo>
                    <a:pt x="1170" y="3316"/>
                  </a:lnTo>
                  <a:lnTo>
                    <a:pt x="1206" y="3359"/>
                  </a:lnTo>
                  <a:lnTo>
                    <a:pt x="1243" y="3401"/>
                  </a:lnTo>
                  <a:lnTo>
                    <a:pt x="1279" y="3443"/>
                  </a:lnTo>
                  <a:lnTo>
                    <a:pt x="1317" y="3483"/>
                  </a:lnTo>
                  <a:lnTo>
                    <a:pt x="1354" y="3524"/>
                  </a:lnTo>
                  <a:lnTo>
                    <a:pt x="1392" y="3565"/>
                  </a:lnTo>
                  <a:lnTo>
                    <a:pt x="1431" y="3604"/>
                  </a:lnTo>
                  <a:lnTo>
                    <a:pt x="1469" y="3643"/>
                  </a:lnTo>
                  <a:lnTo>
                    <a:pt x="1509" y="3681"/>
                  </a:lnTo>
                  <a:lnTo>
                    <a:pt x="1548" y="3720"/>
                  </a:lnTo>
                  <a:lnTo>
                    <a:pt x="1589" y="3757"/>
                  </a:lnTo>
                  <a:lnTo>
                    <a:pt x="1629" y="3794"/>
                  </a:lnTo>
                  <a:lnTo>
                    <a:pt x="1671" y="3830"/>
                  </a:lnTo>
                  <a:lnTo>
                    <a:pt x="1712" y="3867"/>
                  </a:lnTo>
                  <a:lnTo>
                    <a:pt x="1754" y="3902"/>
                  </a:lnTo>
                  <a:lnTo>
                    <a:pt x="1796" y="3937"/>
                  </a:lnTo>
                  <a:lnTo>
                    <a:pt x="1839" y="3971"/>
                  </a:lnTo>
                  <a:lnTo>
                    <a:pt x="1881" y="4005"/>
                  </a:lnTo>
                  <a:lnTo>
                    <a:pt x="1925" y="4039"/>
                  </a:lnTo>
                  <a:lnTo>
                    <a:pt x="1968" y="4070"/>
                  </a:lnTo>
                  <a:lnTo>
                    <a:pt x="2012" y="4103"/>
                  </a:lnTo>
                  <a:lnTo>
                    <a:pt x="2056" y="4135"/>
                  </a:lnTo>
                  <a:lnTo>
                    <a:pt x="2102" y="4165"/>
                  </a:lnTo>
                  <a:lnTo>
                    <a:pt x="2146" y="4196"/>
                  </a:lnTo>
                  <a:lnTo>
                    <a:pt x="2192" y="4225"/>
                  </a:lnTo>
                  <a:lnTo>
                    <a:pt x="2238" y="4255"/>
                  </a:lnTo>
                  <a:lnTo>
                    <a:pt x="2284" y="4283"/>
                  </a:lnTo>
                  <a:lnTo>
                    <a:pt x="2331" y="4310"/>
                  </a:lnTo>
                  <a:lnTo>
                    <a:pt x="2377" y="4337"/>
                  </a:lnTo>
                  <a:lnTo>
                    <a:pt x="2425" y="4364"/>
                  </a:lnTo>
                  <a:lnTo>
                    <a:pt x="2472" y="4390"/>
                  </a:lnTo>
                  <a:lnTo>
                    <a:pt x="2520" y="4415"/>
                  </a:lnTo>
                  <a:lnTo>
                    <a:pt x="2568" y="4440"/>
                  </a:lnTo>
                  <a:lnTo>
                    <a:pt x="2616" y="4465"/>
                  </a:lnTo>
                  <a:lnTo>
                    <a:pt x="2666" y="4488"/>
                  </a:lnTo>
                  <a:lnTo>
                    <a:pt x="2714" y="4511"/>
                  </a:lnTo>
                  <a:lnTo>
                    <a:pt x="2764" y="4533"/>
                  </a:lnTo>
                  <a:lnTo>
                    <a:pt x="2813" y="4554"/>
                  </a:lnTo>
                  <a:lnTo>
                    <a:pt x="2863" y="4576"/>
                  </a:lnTo>
                  <a:lnTo>
                    <a:pt x="2913" y="4596"/>
                  </a:lnTo>
                  <a:lnTo>
                    <a:pt x="2963" y="4615"/>
                  </a:lnTo>
                  <a:lnTo>
                    <a:pt x="3014" y="4635"/>
                  </a:lnTo>
                  <a:lnTo>
                    <a:pt x="3066" y="4653"/>
                  </a:lnTo>
                  <a:lnTo>
                    <a:pt x="3116" y="4670"/>
                  </a:lnTo>
                  <a:lnTo>
                    <a:pt x="3168" y="4687"/>
                  </a:lnTo>
                  <a:lnTo>
                    <a:pt x="3220" y="4702"/>
                  </a:lnTo>
                  <a:lnTo>
                    <a:pt x="3272" y="4718"/>
                  </a:lnTo>
                  <a:lnTo>
                    <a:pt x="3325" y="4733"/>
                  </a:lnTo>
                  <a:lnTo>
                    <a:pt x="3377" y="4746"/>
                  </a:lnTo>
                  <a:lnTo>
                    <a:pt x="3430" y="4760"/>
                  </a:lnTo>
                  <a:lnTo>
                    <a:pt x="3483" y="4773"/>
                  </a:lnTo>
                  <a:lnTo>
                    <a:pt x="3536" y="4785"/>
                  </a:lnTo>
                  <a:lnTo>
                    <a:pt x="3590" y="4796"/>
                  </a:lnTo>
                  <a:lnTo>
                    <a:pt x="3643" y="4806"/>
                  </a:lnTo>
                  <a:lnTo>
                    <a:pt x="3697" y="4815"/>
                  </a:lnTo>
                  <a:lnTo>
                    <a:pt x="3751" y="4825"/>
                  </a:lnTo>
                  <a:lnTo>
                    <a:pt x="3805" y="4832"/>
                  </a:lnTo>
                  <a:lnTo>
                    <a:pt x="3860" y="4840"/>
                  </a:lnTo>
                  <a:lnTo>
                    <a:pt x="3915" y="4847"/>
                  </a:lnTo>
                  <a:lnTo>
                    <a:pt x="3969" y="4853"/>
                  </a:lnTo>
                  <a:lnTo>
                    <a:pt x="4025" y="4857"/>
                  </a:lnTo>
                  <a:lnTo>
                    <a:pt x="4080" y="4862"/>
                  </a:lnTo>
                  <a:lnTo>
                    <a:pt x="4135" y="4865"/>
                  </a:lnTo>
                  <a:lnTo>
                    <a:pt x="4191" y="4869"/>
                  </a:lnTo>
                  <a:lnTo>
                    <a:pt x="4248" y="4870"/>
                  </a:lnTo>
                  <a:lnTo>
                    <a:pt x="4303" y="4872"/>
                  </a:lnTo>
                  <a:lnTo>
                    <a:pt x="4359" y="4872"/>
                  </a:lnTo>
                  <a:lnTo>
                    <a:pt x="4359" y="4770"/>
                  </a:lnTo>
                  <a:lnTo>
                    <a:pt x="4304" y="4769"/>
                  </a:lnTo>
                  <a:lnTo>
                    <a:pt x="4250" y="4769"/>
                  </a:lnTo>
                  <a:lnTo>
                    <a:pt x="4195" y="4767"/>
                  </a:lnTo>
                  <a:lnTo>
                    <a:pt x="4140" y="4763"/>
                  </a:lnTo>
                  <a:lnTo>
                    <a:pt x="4086" y="4760"/>
                  </a:lnTo>
                  <a:lnTo>
                    <a:pt x="4032" y="4756"/>
                  </a:lnTo>
                  <a:lnTo>
                    <a:pt x="3977" y="4751"/>
                  </a:lnTo>
                  <a:lnTo>
                    <a:pt x="3924" y="4745"/>
                  </a:lnTo>
                  <a:lnTo>
                    <a:pt x="3870" y="4739"/>
                  </a:lnTo>
                  <a:lnTo>
                    <a:pt x="3817" y="4732"/>
                  </a:lnTo>
                  <a:lnTo>
                    <a:pt x="3764" y="4724"/>
                  </a:lnTo>
                  <a:lnTo>
                    <a:pt x="3710" y="4715"/>
                  </a:lnTo>
                  <a:lnTo>
                    <a:pt x="3658" y="4706"/>
                  </a:lnTo>
                  <a:lnTo>
                    <a:pt x="3605" y="4696"/>
                  </a:lnTo>
                  <a:lnTo>
                    <a:pt x="3553" y="4684"/>
                  </a:lnTo>
                  <a:lnTo>
                    <a:pt x="3501" y="4673"/>
                  </a:lnTo>
                  <a:lnTo>
                    <a:pt x="3449" y="4661"/>
                  </a:lnTo>
                  <a:lnTo>
                    <a:pt x="3397" y="4648"/>
                  </a:lnTo>
                  <a:lnTo>
                    <a:pt x="3346" y="4633"/>
                  </a:lnTo>
                  <a:lnTo>
                    <a:pt x="3295" y="4620"/>
                  </a:lnTo>
                  <a:lnTo>
                    <a:pt x="3244" y="4604"/>
                  </a:lnTo>
                  <a:lnTo>
                    <a:pt x="3193" y="4588"/>
                  </a:lnTo>
                  <a:lnTo>
                    <a:pt x="3142" y="4572"/>
                  </a:lnTo>
                  <a:lnTo>
                    <a:pt x="3093" y="4555"/>
                  </a:lnTo>
                  <a:lnTo>
                    <a:pt x="3042" y="4537"/>
                  </a:lnTo>
                  <a:lnTo>
                    <a:pt x="2993" y="4519"/>
                  </a:lnTo>
                  <a:lnTo>
                    <a:pt x="2943" y="4500"/>
                  </a:lnTo>
                  <a:lnTo>
                    <a:pt x="2894" y="4480"/>
                  </a:lnTo>
                  <a:lnTo>
                    <a:pt x="2846" y="4459"/>
                  </a:lnTo>
                  <a:lnTo>
                    <a:pt x="2797" y="4438"/>
                  </a:lnTo>
                  <a:lnTo>
                    <a:pt x="2749" y="4416"/>
                  </a:lnTo>
                  <a:lnTo>
                    <a:pt x="2700" y="4395"/>
                  </a:lnTo>
                  <a:lnTo>
                    <a:pt x="2653" y="4371"/>
                  </a:lnTo>
                  <a:lnTo>
                    <a:pt x="2605" y="4347"/>
                  </a:lnTo>
                  <a:lnTo>
                    <a:pt x="2558" y="4324"/>
                  </a:lnTo>
                  <a:lnTo>
                    <a:pt x="2512" y="4299"/>
                  </a:lnTo>
                  <a:lnTo>
                    <a:pt x="2465" y="4273"/>
                  </a:lnTo>
                  <a:lnTo>
                    <a:pt x="2419" y="4247"/>
                  </a:lnTo>
                  <a:lnTo>
                    <a:pt x="2373" y="4221"/>
                  </a:lnTo>
                  <a:lnTo>
                    <a:pt x="2328" y="4193"/>
                  </a:lnTo>
                  <a:lnTo>
                    <a:pt x="2282" y="4165"/>
                  </a:lnTo>
                  <a:lnTo>
                    <a:pt x="2238" y="4137"/>
                  </a:lnTo>
                  <a:lnTo>
                    <a:pt x="2193" y="4108"/>
                  </a:lnTo>
                  <a:lnTo>
                    <a:pt x="2149" y="4078"/>
                  </a:lnTo>
                  <a:lnTo>
                    <a:pt x="2105" y="4048"/>
                  </a:lnTo>
                  <a:lnTo>
                    <a:pt x="2061" y="4017"/>
                  </a:lnTo>
                  <a:lnTo>
                    <a:pt x="2018" y="3985"/>
                  </a:lnTo>
                  <a:lnTo>
                    <a:pt x="1975" y="3954"/>
                  </a:lnTo>
                  <a:lnTo>
                    <a:pt x="1933" y="3921"/>
                  </a:lnTo>
                  <a:lnTo>
                    <a:pt x="1891" y="3888"/>
                  </a:lnTo>
                  <a:lnTo>
                    <a:pt x="1849" y="3854"/>
                  </a:lnTo>
                  <a:lnTo>
                    <a:pt x="1808" y="3820"/>
                  </a:lnTo>
                  <a:lnTo>
                    <a:pt x="1767" y="3785"/>
                  </a:lnTo>
                  <a:lnTo>
                    <a:pt x="1726" y="3750"/>
                  </a:lnTo>
                  <a:lnTo>
                    <a:pt x="1687" y="3715"/>
                  </a:lnTo>
                  <a:lnTo>
                    <a:pt x="1646" y="3679"/>
                  </a:lnTo>
                  <a:lnTo>
                    <a:pt x="1608" y="3642"/>
                  </a:lnTo>
                  <a:lnTo>
                    <a:pt x="1569" y="3604"/>
                  </a:lnTo>
                  <a:lnTo>
                    <a:pt x="1530" y="3567"/>
                  </a:lnTo>
                  <a:lnTo>
                    <a:pt x="1492" y="3528"/>
                  </a:lnTo>
                  <a:lnTo>
                    <a:pt x="1454" y="3490"/>
                  </a:lnTo>
                  <a:lnTo>
                    <a:pt x="1417" y="3450"/>
                  </a:lnTo>
                  <a:lnTo>
                    <a:pt x="1380" y="3411"/>
                  </a:lnTo>
                  <a:lnTo>
                    <a:pt x="1344" y="3370"/>
                  </a:lnTo>
                  <a:lnTo>
                    <a:pt x="1307" y="3329"/>
                  </a:lnTo>
                  <a:lnTo>
                    <a:pt x="1272" y="3289"/>
                  </a:lnTo>
                  <a:lnTo>
                    <a:pt x="1237" y="3247"/>
                  </a:lnTo>
                  <a:lnTo>
                    <a:pt x="1202" y="3205"/>
                  </a:lnTo>
                  <a:lnTo>
                    <a:pt x="1168" y="3162"/>
                  </a:lnTo>
                  <a:lnTo>
                    <a:pt x="1134" y="3119"/>
                  </a:lnTo>
                  <a:lnTo>
                    <a:pt x="1101" y="3075"/>
                  </a:lnTo>
                  <a:lnTo>
                    <a:pt x="1068" y="3031"/>
                  </a:lnTo>
                  <a:lnTo>
                    <a:pt x="1035" y="2987"/>
                  </a:lnTo>
                  <a:lnTo>
                    <a:pt x="1003" y="2942"/>
                  </a:lnTo>
                  <a:lnTo>
                    <a:pt x="971" y="2897"/>
                  </a:lnTo>
                  <a:lnTo>
                    <a:pt x="941" y="2851"/>
                  </a:lnTo>
                  <a:lnTo>
                    <a:pt x="910" y="2805"/>
                  </a:lnTo>
                  <a:lnTo>
                    <a:pt x="880" y="2758"/>
                  </a:lnTo>
                  <a:lnTo>
                    <a:pt x="851" y="2712"/>
                  </a:lnTo>
                  <a:lnTo>
                    <a:pt x="822" y="2664"/>
                  </a:lnTo>
                  <a:lnTo>
                    <a:pt x="793" y="2616"/>
                  </a:lnTo>
                  <a:lnTo>
                    <a:pt x="765" y="2568"/>
                  </a:lnTo>
                  <a:lnTo>
                    <a:pt x="738" y="2520"/>
                  </a:lnTo>
                  <a:lnTo>
                    <a:pt x="710" y="2470"/>
                  </a:lnTo>
                  <a:lnTo>
                    <a:pt x="684" y="2421"/>
                  </a:lnTo>
                  <a:lnTo>
                    <a:pt x="658" y="2372"/>
                  </a:lnTo>
                  <a:lnTo>
                    <a:pt x="632" y="2321"/>
                  </a:lnTo>
                  <a:lnTo>
                    <a:pt x="607" y="2271"/>
                  </a:lnTo>
                  <a:lnTo>
                    <a:pt x="583" y="2220"/>
                  </a:lnTo>
                  <a:lnTo>
                    <a:pt x="558" y="2169"/>
                  </a:lnTo>
                  <a:lnTo>
                    <a:pt x="535" y="2117"/>
                  </a:lnTo>
                  <a:lnTo>
                    <a:pt x="513" y="2065"/>
                  </a:lnTo>
                  <a:lnTo>
                    <a:pt x="491" y="2013"/>
                  </a:lnTo>
                  <a:lnTo>
                    <a:pt x="469" y="1960"/>
                  </a:lnTo>
                  <a:lnTo>
                    <a:pt x="448" y="1908"/>
                  </a:lnTo>
                  <a:lnTo>
                    <a:pt x="427" y="1854"/>
                  </a:lnTo>
                  <a:lnTo>
                    <a:pt x="407" y="1800"/>
                  </a:lnTo>
                  <a:lnTo>
                    <a:pt x="387" y="1746"/>
                  </a:lnTo>
                  <a:lnTo>
                    <a:pt x="369" y="1692"/>
                  </a:lnTo>
                  <a:lnTo>
                    <a:pt x="351" y="1638"/>
                  </a:lnTo>
                  <a:lnTo>
                    <a:pt x="333" y="1582"/>
                  </a:lnTo>
                  <a:lnTo>
                    <a:pt x="316" y="1528"/>
                  </a:lnTo>
                  <a:lnTo>
                    <a:pt x="299" y="1472"/>
                  </a:lnTo>
                  <a:lnTo>
                    <a:pt x="283" y="1416"/>
                  </a:lnTo>
                  <a:lnTo>
                    <a:pt x="268" y="1360"/>
                  </a:lnTo>
                  <a:lnTo>
                    <a:pt x="253" y="1304"/>
                  </a:lnTo>
                  <a:lnTo>
                    <a:pt x="240" y="1247"/>
                  </a:lnTo>
                  <a:lnTo>
                    <a:pt x="225" y="1190"/>
                  </a:lnTo>
                  <a:lnTo>
                    <a:pt x="212" y="1133"/>
                  </a:lnTo>
                  <a:lnTo>
                    <a:pt x="200" y="1075"/>
                  </a:lnTo>
                  <a:lnTo>
                    <a:pt x="189" y="1018"/>
                  </a:lnTo>
                  <a:lnTo>
                    <a:pt x="178" y="960"/>
                  </a:lnTo>
                  <a:lnTo>
                    <a:pt x="168" y="901"/>
                  </a:lnTo>
                  <a:lnTo>
                    <a:pt x="158" y="842"/>
                  </a:lnTo>
                  <a:lnTo>
                    <a:pt x="149" y="784"/>
                  </a:lnTo>
                  <a:lnTo>
                    <a:pt x="140" y="725"/>
                  </a:lnTo>
                  <a:lnTo>
                    <a:pt x="132" y="666"/>
                  </a:lnTo>
                  <a:lnTo>
                    <a:pt x="125" y="606"/>
                  </a:lnTo>
                  <a:lnTo>
                    <a:pt x="119" y="547"/>
                  </a:lnTo>
                  <a:lnTo>
                    <a:pt x="113" y="487"/>
                  </a:lnTo>
                  <a:lnTo>
                    <a:pt x="108" y="427"/>
                  </a:lnTo>
                  <a:lnTo>
                    <a:pt x="103" y="366"/>
                  </a:lnTo>
                  <a:lnTo>
                    <a:pt x="100" y="306"/>
                  </a:lnTo>
                  <a:lnTo>
                    <a:pt x="96" y="245"/>
                  </a:lnTo>
                  <a:lnTo>
                    <a:pt x="94" y="184"/>
                  </a:lnTo>
                  <a:lnTo>
                    <a:pt x="92" y="123"/>
                  </a:lnTo>
                  <a:lnTo>
                    <a:pt x="91" y="62"/>
                  </a:lnTo>
                  <a:lnTo>
                    <a:pt x="91" y="0"/>
                  </a:lnTo>
                  <a:lnTo>
                    <a:pt x="0" y="0"/>
                  </a:lnTo>
                  <a:close/>
                </a:path>
              </a:pathLst>
            </a:custGeom>
            <a:solidFill>
              <a:srgbClr val="008FE0"/>
            </a:solidFill>
            <a:ln w="9525">
              <a:noFill/>
              <a:round/>
              <a:headEnd/>
              <a:tailEnd/>
            </a:ln>
          </p:spPr>
          <p:txBody>
            <a:bodyPr/>
            <a:lstStyle/>
            <a:p>
              <a:endParaRPr lang="en-US"/>
            </a:p>
          </p:txBody>
        </p:sp>
        <p:sp>
          <p:nvSpPr>
            <p:cNvPr id="53268" name="Freeform 70"/>
            <p:cNvSpPr>
              <a:spLocks/>
            </p:cNvSpPr>
            <p:nvPr/>
          </p:nvSpPr>
          <p:spPr bwMode="auto">
            <a:xfrm>
              <a:off x="4028" y="1525"/>
              <a:ext cx="726" cy="696"/>
            </a:xfrm>
            <a:custGeom>
              <a:avLst/>
              <a:gdLst>
                <a:gd name="T0" fmla="*/ 0 w 4359"/>
                <a:gd name="T1" fmla="*/ 0 h 4871"/>
                <a:gd name="T2" fmla="*/ 0 w 4359"/>
                <a:gd name="T3" fmla="*/ 0 h 4871"/>
                <a:gd name="T4" fmla="*/ 0 w 4359"/>
                <a:gd name="T5" fmla="*/ 0 h 4871"/>
                <a:gd name="T6" fmla="*/ 0 w 4359"/>
                <a:gd name="T7" fmla="*/ 0 h 4871"/>
                <a:gd name="T8" fmla="*/ 0 w 4359"/>
                <a:gd name="T9" fmla="*/ 0 h 4871"/>
                <a:gd name="T10" fmla="*/ 0 w 4359"/>
                <a:gd name="T11" fmla="*/ 0 h 4871"/>
                <a:gd name="T12" fmla="*/ 0 w 4359"/>
                <a:gd name="T13" fmla="*/ 0 h 4871"/>
                <a:gd name="T14" fmla="*/ 0 w 4359"/>
                <a:gd name="T15" fmla="*/ 0 h 4871"/>
                <a:gd name="T16" fmla="*/ 0 w 4359"/>
                <a:gd name="T17" fmla="*/ 0 h 4871"/>
                <a:gd name="T18" fmla="*/ 0 w 4359"/>
                <a:gd name="T19" fmla="*/ 0 h 4871"/>
                <a:gd name="T20" fmla="*/ 0 w 4359"/>
                <a:gd name="T21" fmla="*/ 0 h 4871"/>
                <a:gd name="T22" fmla="*/ 0 w 4359"/>
                <a:gd name="T23" fmla="*/ 0 h 4871"/>
                <a:gd name="T24" fmla="*/ 0 w 4359"/>
                <a:gd name="T25" fmla="*/ 0 h 4871"/>
                <a:gd name="T26" fmla="*/ 0 w 4359"/>
                <a:gd name="T27" fmla="*/ 0 h 4871"/>
                <a:gd name="T28" fmla="*/ 0 w 4359"/>
                <a:gd name="T29" fmla="*/ 0 h 4871"/>
                <a:gd name="T30" fmla="*/ 0 w 4359"/>
                <a:gd name="T31" fmla="*/ 0 h 4871"/>
                <a:gd name="T32" fmla="*/ 0 w 4359"/>
                <a:gd name="T33" fmla="*/ 0 h 4871"/>
                <a:gd name="T34" fmla="*/ 0 w 4359"/>
                <a:gd name="T35" fmla="*/ 0 h 4871"/>
                <a:gd name="T36" fmla="*/ 0 w 4359"/>
                <a:gd name="T37" fmla="*/ 0 h 4871"/>
                <a:gd name="T38" fmla="*/ 0 w 4359"/>
                <a:gd name="T39" fmla="*/ 0 h 4871"/>
                <a:gd name="T40" fmla="*/ 0 w 4359"/>
                <a:gd name="T41" fmla="*/ 0 h 4871"/>
                <a:gd name="T42" fmla="*/ 0 w 4359"/>
                <a:gd name="T43" fmla="*/ 0 h 4871"/>
                <a:gd name="T44" fmla="*/ 0 w 4359"/>
                <a:gd name="T45" fmla="*/ 0 h 4871"/>
                <a:gd name="T46" fmla="*/ 0 w 4359"/>
                <a:gd name="T47" fmla="*/ 0 h 4871"/>
                <a:gd name="T48" fmla="*/ 0 w 4359"/>
                <a:gd name="T49" fmla="*/ 0 h 4871"/>
                <a:gd name="T50" fmla="*/ 0 w 4359"/>
                <a:gd name="T51" fmla="*/ 0 h 4871"/>
                <a:gd name="T52" fmla="*/ 0 w 4359"/>
                <a:gd name="T53" fmla="*/ 0 h 4871"/>
                <a:gd name="T54" fmla="*/ 0 w 4359"/>
                <a:gd name="T55" fmla="*/ 0 h 4871"/>
                <a:gd name="T56" fmla="*/ 0 w 4359"/>
                <a:gd name="T57" fmla="*/ 0 h 4871"/>
                <a:gd name="T58" fmla="*/ 0 w 4359"/>
                <a:gd name="T59" fmla="*/ 0 h 4871"/>
                <a:gd name="T60" fmla="*/ 0 w 4359"/>
                <a:gd name="T61" fmla="*/ 0 h 4871"/>
                <a:gd name="T62" fmla="*/ 0 w 4359"/>
                <a:gd name="T63" fmla="*/ 0 h 4871"/>
                <a:gd name="T64" fmla="*/ 0 w 4359"/>
                <a:gd name="T65" fmla="*/ 0 h 4871"/>
                <a:gd name="T66" fmla="*/ 0 w 4359"/>
                <a:gd name="T67" fmla="*/ 0 h 4871"/>
                <a:gd name="T68" fmla="*/ 0 w 4359"/>
                <a:gd name="T69" fmla="*/ 0 h 4871"/>
                <a:gd name="T70" fmla="*/ 0 w 4359"/>
                <a:gd name="T71" fmla="*/ 0 h 4871"/>
                <a:gd name="T72" fmla="*/ 0 w 4359"/>
                <a:gd name="T73" fmla="*/ 0 h 4871"/>
                <a:gd name="T74" fmla="*/ 0 w 4359"/>
                <a:gd name="T75" fmla="*/ 0 h 4871"/>
                <a:gd name="T76" fmla="*/ 0 w 4359"/>
                <a:gd name="T77" fmla="*/ 0 h 4871"/>
                <a:gd name="T78" fmla="*/ 0 w 4359"/>
                <a:gd name="T79" fmla="*/ 0 h 4871"/>
                <a:gd name="T80" fmla="*/ 0 w 4359"/>
                <a:gd name="T81" fmla="*/ 0 h 4871"/>
                <a:gd name="T82" fmla="*/ 0 w 4359"/>
                <a:gd name="T83" fmla="*/ 0 h 4871"/>
                <a:gd name="T84" fmla="*/ 0 w 4359"/>
                <a:gd name="T85" fmla="*/ 0 h 4871"/>
                <a:gd name="T86" fmla="*/ 0 w 4359"/>
                <a:gd name="T87" fmla="*/ 0 h 4871"/>
                <a:gd name="T88" fmla="*/ 0 w 4359"/>
                <a:gd name="T89" fmla="*/ 0 h 4871"/>
                <a:gd name="T90" fmla="*/ 0 w 4359"/>
                <a:gd name="T91" fmla="*/ 0 h 4871"/>
                <a:gd name="T92" fmla="*/ 0 w 4359"/>
                <a:gd name="T93" fmla="*/ 0 h 4871"/>
                <a:gd name="T94" fmla="*/ 0 w 4359"/>
                <a:gd name="T95" fmla="*/ 0 h 4871"/>
                <a:gd name="T96" fmla="*/ 0 w 4359"/>
                <a:gd name="T97" fmla="*/ 0 h 4871"/>
                <a:gd name="T98" fmla="*/ 0 w 4359"/>
                <a:gd name="T99" fmla="*/ 0 h 4871"/>
                <a:gd name="T100" fmla="*/ 0 w 4359"/>
                <a:gd name="T101" fmla="*/ 0 h 4871"/>
                <a:gd name="T102" fmla="*/ 0 w 4359"/>
                <a:gd name="T103" fmla="*/ 0 h 487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359"/>
                <a:gd name="T157" fmla="*/ 0 h 4871"/>
                <a:gd name="T158" fmla="*/ 4359 w 4359"/>
                <a:gd name="T159" fmla="*/ 4871 h 487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359" h="4871">
                  <a:moveTo>
                    <a:pt x="4359" y="0"/>
                  </a:moveTo>
                  <a:lnTo>
                    <a:pt x="4359" y="0"/>
                  </a:lnTo>
                  <a:lnTo>
                    <a:pt x="4303" y="0"/>
                  </a:lnTo>
                  <a:lnTo>
                    <a:pt x="4248" y="2"/>
                  </a:lnTo>
                  <a:lnTo>
                    <a:pt x="4191" y="3"/>
                  </a:lnTo>
                  <a:lnTo>
                    <a:pt x="4135" y="7"/>
                  </a:lnTo>
                  <a:lnTo>
                    <a:pt x="4080" y="10"/>
                  </a:lnTo>
                  <a:lnTo>
                    <a:pt x="4025" y="15"/>
                  </a:lnTo>
                  <a:lnTo>
                    <a:pt x="3969" y="19"/>
                  </a:lnTo>
                  <a:lnTo>
                    <a:pt x="3915" y="25"/>
                  </a:lnTo>
                  <a:lnTo>
                    <a:pt x="3860" y="32"/>
                  </a:lnTo>
                  <a:lnTo>
                    <a:pt x="3805" y="40"/>
                  </a:lnTo>
                  <a:lnTo>
                    <a:pt x="3751" y="47"/>
                  </a:lnTo>
                  <a:lnTo>
                    <a:pt x="3697" y="57"/>
                  </a:lnTo>
                  <a:lnTo>
                    <a:pt x="3643" y="66"/>
                  </a:lnTo>
                  <a:lnTo>
                    <a:pt x="3590" y="77"/>
                  </a:lnTo>
                  <a:lnTo>
                    <a:pt x="3536" y="87"/>
                  </a:lnTo>
                  <a:lnTo>
                    <a:pt x="3483" y="100"/>
                  </a:lnTo>
                  <a:lnTo>
                    <a:pt x="3430" y="112"/>
                  </a:lnTo>
                  <a:lnTo>
                    <a:pt x="3377" y="126"/>
                  </a:lnTo>
                  <a:lnTo>
                    <a:pt x="3325" y="139"/>
                  </a:lnTo>
                  <a:lnTo>
                    <a:pt x="3272" y="154"/>
                  </a:lnTo>
                  <a:lnTo>
                    <a:pt x="3220" y="170"/>
                  </a:lnTo>
                  <a:lnTo>
                    <a:pt x="3168" y="185"/>
                  </a:lnTo>
                  <a:lnTo>
                    <a:pt x="3116" y="202"/>
                  </a:lnTo>
                  <a:lnTo>
                    <a:pt x="3066" y="219"/>
                  </a:lnTo>
                  <a:lnTo>
                    <a:pt x="3014" y="237"/>
                  </a:lnTo>
                  <a:lnTo>
                    <a:pt x="2963" y="257"/>
                  </a:lnTo>
                  <a:lnTo>
                    <a:pt x="2913" y="276"/>
                  </a:lnTo>
                  <a:lnTo>
                    <a:pt x="2863" y="296"/>
                  </a:lnTo>
                  <a:lnTo>
                    <a:pt x="2813" y="318"/>
                  </a:lnTo>
                  <a:lnTo>
                    <a:pt x="2764" y="339"/>
                  </a:lnTo>
                  <a:lnTo>
                    <a:pt x="2714" y="361"/>
                  </a:lnTo>
                  <a:lnTo>
                    <a:pt x="2666" y="385"/>
                  </a:lnTo>
                  <a:lnTo>
                    <a:pt x="2616" y="407"/>
                  </a:lnTo>
                  <a:lnTo>
                    <a:pt x="2568" y="432"/>
                  </a:lnTo>
                  <a:lnTo>
                    <a:pt x="2520" y="457"/>
                  </a:lnTo>
                  <a:lnTo>
                    <a:pt x="2472" y="482"/>
                  </a:lnTo>
                  <a:lnTo>
                    <a:pt x="2425" y="508"/>
                  </a:lnTo>
                  <a:lnTo>
                    <a:pt x="2377" y="535"/>
                  </a:lnTo>
                  <a:lnTo>
                    <a:pt x="2331" y="562"/>
                  </a:lnTo>
                  <a:lnTo>
                    <a:pt x="2284" y="589"/>
                  </a:lnTo>
                  <a:lnTo>
                    <a:pt x="2238" y="619"/>
                  </a:lnTo>
                  <a:lnTo>
                    <a:pt x="2192" y="647"/>
                  </a:lnTo>
                  <a:lnTo>
                    <a:pt x="2146" y="676"/>
                  </a:lnTo>
                  <a:lnTo>
                    <a:pt x="2102" y="707"/>
                  </a:lnTo>
                  <a:lnTo>
                    <a:pt x="2056" y="737"/>
                  </a:lnTo>
                  <a:lnTo>
                    <a:pt x="2012" y="769"/>
                  </a:lnTo>
                  <a:lnTo>
                    <a:pt x="1968" y="802"/>
                  </a:lnTo>
                  <a:lnTo>
                    <a:pt x="1925" y="834"/>
                  </a:lnTo>
                  <a:lnTo>
                    <a:pt x="1881" y="867"/>
                  </a:lnTo>
                  <a:lnTo>
                    <a:pt x="1839" y="901"/>
                  </a:lnTo>
                  <a:lnTo>
                    <a:pt x="1796" y="935"/>
                  </a:lnTo>
                  <a:lnTo>
                    <a:pt x="1754" y="970"/>
                  </a:lnTo>
                  <a:lnTo>
                    <a:pt x="1712" y="1005"/>
                  </a:lnTo>
                  <a:lnTo>
                    <a:pt x="1671" y="1042"/>
                  </a:lnTo>
                  <a:lnTo>
                    <a:pt x="1629" y="1078"/>
                  </a:lnTo>
                  <a:lnTo>
                    <a:pt x="1589" y="1115"/>
                  </a:lnTo>
                  <a:lnTo>
                    <a:pt x="1548" y="1152"/>
                  </a:lnTo>
                  <a:lnTo>
                    <a:pt x="1509" y="1191"/>
                  </a:lnTo>
                  <a:lnTo>
                    <a:pt x="1469" y="1229"/>
                  </a:lnTo>
                  <a:lnTo>
                    <a:pt x="1431" y="1268"/>
                  </a:lnTo>
                  <a:lnTo>
                    <a:pt x="1392" y="1307"/>
                  </a:lnTo>
                  <a:lnTo>
                    <a:pt x="1354" y="1348"/>
                  </a:lnTo>
                  <a:lnTo>
                    <a:pt x="1317" y="1389"/>
                  </a:lnTo>
                  <a:lnTo>
                    <a:pt x="1279" y="1430"/>
                  </a:lnTo>
                  <a:lnTo>
                    <a:pt x="1243" y="1471"/>
                  </a:lnTo>
                  <a:lnTo>
                    <a:pt x="1206" y="1513"/>
                  </a:lnTo>
                  <a:lnTo>
                    <a:pt x="1170" y="1556"/>
                  </a:lnTo>
                  <a:lnTo>
                    <a:pt x="1134" y="1599"/>
                  </a:lnTo>
                  <a:lnTo>
                    <a:pt x="1100" y="1642"/>
                  </a:lnTo>
                  <a:lnTo>
                    <a:pt x="1066" y="1686"/>
                  </a:lnTo>
                  <a:lnTo>
                    <a:pt x="1031" y="1731"/>
                  </a:lnTo>
                  <a:lnTo>
                    <a:pt x="998" y="1776"/>
                  </a:lnTo>
                  <a:lnTo>
                    <a:pt x="964" y="1821"/>
                  </a:lnTo>
                  <a:lnTo>
                    <a:pt x="932" y="1867"/>
                  </a:lnTo>
                  <a:lnTo>
                    <a:pt x="900" y="1914"/>
                  </a:lnTo>
                  <a:lnTo>
                    <a:pt x="868" y="1960"/>
                  </a:lnTo>
                  <a:lnTo>
                    <a:pt x="837" y="2007"/>
                  </a:lnTo>
                  <a:lnTo>
                    <a:pt x="805" y="2055"/>
                  </a:lnTo>
                  <a:lnTo>
                    <a:pt x="776" y="2102"/>
                  </a:lnTo>
                  <a:lnTo>
                    <a:pt x="746" y="2151"/>
                  </a:lnTo>
                  <a:lnTo>
                    <a:pt x="717" y="2200"/>
                  </a:lnTo>
                  <a:lnTo>
                    <a:pt x="688" y="2249"/>
                  </a:lnTo>
                  <a:lnTo>
                    <a:pt x="660" y="2299"/>
                  </a:lnTo>
                  <a:lnTo>
                    <a:pt x="632" y="2349"/>
                  </a:lnTo>
                  <a:lnTo>
                    <a:pt x="605" y="2399"/>
                  </a:lnTo>
                  <a:lnTo>
                    <a:pt x="579" y="2450"/>
                  </a:lnTo>
                  <a:lnTo>
                    <a:pt x="552" y="2502"/>
                  </a:lnTo>
                  <a:lnTo>
                    <a:pt x="527" y="2553"/>
                  </a:lnTo>
                  <a:lnTo>
                    <a:pt x="502" y="2605"/>
                  </a:lnTo>
                  <a:lnTo>
                    <a:pt x="477" y="2657"/>
                  </a:lnTo>
                  <a:lnTo>
                    <a:pt x="454" y="2710"/>
                  </a:lnTo>
                  <a:lnTo>
                    <a:pt x="431" y="2763"/>
                  </a:lnTo>
                  <a:lnTo>
                    <a:pt x="408" y="2816"/>
                  </a:lnTo>
                  <a:lnTo>
                    <a:pt x="385" y="2870"/>
                  </a:lnTo>
                  <a:lnTo>
                    <a:pt x="364" y="2923"/>
                  </a:lnTo>
                  <a:lnTo>
                    <a:pt x="343" y="2979"/>
                  </a:lnTo>
                  <a:lnTo>
                    <a:pt x="323" y="3033"/>
                  </a:lnTo>
                  <a:lnTo>
                    <a:pt x="302" y="3089"/>
                  </a:lnTo>
                  <a:lnTo>
                    <a:pt x="283" y="3144"/>
                  </a:lnTo>
                  <a:lnTo>
                    <a:pt x="265" y="3199"/>
                  </a:lnTo>
                  <a:lnTo>
                    <a:pt x="247" y="3256"/>
                  </a:lnTo>
                  <a:lnTo>
                    <a:pt x="229" y="3311"/>
                  </a:lnTo>
                  <a:lnTo>
                    <a:pt x="212" y="3369"/>
                  </a:lnTo>
                  <a:lnTo>
                    <a:pt x="196" y="3426"/>
                  </a:lnTo>
                  <a:lnTo>
                    <a:pt x="181" y="3483"/>
                  </a:lnTo>
                  <a:lnTo>
                    <a:pt x="166" y="3541"/>
                  </a:lnTo>
                  <a:lnTo>
                    <a:pt x="152" y="3599"/>
                  </a:lnTo>
                  <a:lnTo>
                    <a:pt x="137" y="3656"/>
                  </a:lnTo>
                  <a:lnTo>
                    <a:pt x="124" y="3715"/>
                  </a:lnTo>
                  <a:lnTo>
                    <a:pt x="112" y="3774"/>
                  </a:lnTo>
                  <a:lnTo>
                    <a:pt x="100" y="3833"/>
                  </a:lnTo>
                  <a:lnTo>
                    <a:pt x="89" y="3892"/>
                  </a:lnTo>
                  <a:lnTo>
                    <a:pt x="78" y="3951"/>
                  </a:lnTo>
                  <a:lnTo>
                    <a:pt x="68" y="4011"/>
                  </a:lnTo>
                  <a:lnTo>
                    <a:pt x="58" y="4071"/>
                  </a:lnTo>
                  <a:lnTo>
                    <a:pt x="50" y="4131"/>
                  </a:lnTo>
                  <a:lnTo>
                    <a:pt x="42" y="4192"/>
                  </a:lnTo>
                  <a:lnTo>
                    <a:pt x="35" y="4252"/>
                  </a:lnTo>
                  <a:lnTo>
                    <a:pt x="28" y="4313"/>
                  </a:lnTo>
                  <a:lnTo>
                    <a:pt x="22" y="4374"/>
                  </a:lnTo>
                  <a:lnTo>
                    <a:pt x="17" y="4437"/>
                  </a:lnTo>
                  <a:lnTo>
                    <a:pt x="13" y="4498"/>
                  </a:lnTo>
                  <a:lnTo>
                    <a:pt x="9" y="4560"/>
                  </a:lnTo>
                  <a:lnTo>
                    <a:pt x="6" y="4621"/>
                  </a:lnTo>
                  <a:lnTo>
                    <a:pt x="3" y="4684"/>
                  </a:lnTo>
                  <a:lnTo>
                    <a:pt x="1" y="4747"/>
                  </a:lnTo>
                  <a:lnTo>
                    <a:pt x="0" y="4809"/>
                  </a:lnTo>
                  <a:lnTo>
                    <a:pt x="0" y="4871"/>
                  </a:lnTo>
                  <a:lnTo>
                    <a:pt x="91" y="4871"/>
                  </a:lnTo>
                  <a:lnTo>
                    <a:pt x="91" y="4810"/>
                  </a:lnTo>
                  <a:lnTo>
                    <a:pt x="92" y="4749"/>
                  </a:lnTo>
                  <a:lnTo>
                    <a:pt x="94" y="4688"/>
                  </a:lnTo>
                  <a:lnTo>
                    <a:pt x="96" y="4627"/>
                  </a:lnTo>
                  <a:lnTo>
                    <a:pt x="100" y="4566"/>
                  </a:lnTo>
                  <a:lnTo>
                    <a:pt x="103" y="4506"/>
                  </a:lnTo>
                  <a:lnTo>
                    <a:pt x="108" y="4445"/>
                  </a:lnTo>
                  <a:lnTo>
                    <a:pt x="113" y="4385"/>
                  </a:lnTo>
                  <a:lnTo>
                    <a:pt x="119" y="4325"/>
                  </a:lnTo>
                  <a:lnTo>
                    <a:pt x="125" y="4266"/>
                  </a:lnTo>
                  <a:lnTo>
                    <a:pt x="132" y="4206"/>
                  </a:lnTo>
                  <a:lnTo>
                    <a:pt x="140" y="4147"/>
                  </a:lnTo>
                  <a:lnTo>
                    <a:pt x="149" y="4088"/>
                  </a:lnTo>
                  <a:lnTo>
                    <a:pt x="158" y="4030"/>
                  </a:lnTo>
                  <a:lnTo>
                    <a:pt x="168" y="3971"/>
                  </a:lnTo>
                  <a:lnTo>
                    <a:pt x="178" y="3912"/>
                  </a:lnTo>
                  <a:lnTo>
                    <a:pt x="189" y="3854"/>
                  </a:lnTo>
                  <a:lnTo>
                    <a:pt x="200" y="3797"/>
                  </a:lnTo>
                  <a:lnTo>
                    <a:pt x="212" y="3739"/>
                  </a:lnTo>
                  <a:lnTo>
                    <a:pt x="225" y="3682"/>
                  </a:lnTo>
                  <a:lnTo>
                    <a:pt x="240" y="3625"/>
                  </a:lnTo>
                  <a:lnTo>
                    <a:pt x="253" y="3568"/>
                  </a:lnTo>
                  <a:lnTo>
                    <a:pt x="268" y="3512"/>
                  </a:lnTo>
                  <a:lnTo>
                    <a:pt x="283" y="3456"/>
                  </a:lnTo>
                  <a:lnTo>
                    <a:pt x="299" y="3400"/>
                  </a:lnTo>
                  <a:lnTo>
                    <a:pt x="316" y="3344"/>
                  </a:lnTo>
                  <a:lnTo>
                    <a:pt x="333" y="3290"/>
                  </a:lnTo>
                  <a:lnTo>
                    <a:pt x="351" y="3234"/>
                  </a:lnTo>
                  <a:lnTo>
                    <a:pt x="369" y="3180"/>
                  </a:lnTo>
                  <a:lnTo>
                    <a:pt x="387" y="3126"/>
                  </a:lnTo>
                  <a:lnTo>
                    <a:pt x="407" y="3072"/>
                  </a:lnTo>
                  <a:lnTo>
                    <a:pt x="427" y="3018"/>
                  </a:lnTo>
                  <a:lnTo>
                    <a:pt x="448" y="2964"/>
                  </a:lnTo>
                  <a:lnTo>
                    <a:pt x="469" y="2912"/>
                  </a:lnTo>
                  <a:lnTo>
                    <a:pt x="491" y="2859"/>
                  </a:lnTo>
                  <a:lnTo>
                    <a:pt x="513" y="2807"/>
                  </a:lnTo>
                  <a:lnTo>
                    <a:pt x="535" y="2755"/>
                  </a:lnTo>
                  <a:lnTo>
                    <a:pt x="558" y="2703"/>
                  </a:lnTo>
                  <a:lnTo>
                    <a:pt x="583" y="2652"/>
                  </a:lnTo>
                  <a:lnTo>
                    <a:pt x="607" y="2601"/>
                  </a:lnTo>
                  <a:lnTo>
                    <a:pt x="632" y="2551"/>
                  </a:lnTo>
                  <a:lnTo>
                    <a:pt x="658" y="2501"/>
                  </a:lnTo>
                  <a:lnTo>
                    <a:pt x="684" y="2451"/>
                  </a:lnTo>
                  <a:lnTo>
                    <a:pt x="710" y="2402"/>
                  </a:lnTo>
                  <a:lnTo>
                    <a:pt x="738" y="2352"/>
                  </a:lnTo>
                  <a:lnTo>
                    <a:pt x="765" y="2304"/>
                  </a:lnTo>
                  <a:lnTo>
                    <a:pt x="793" y="2256"/>
                  </a:lnTo>
                  <a:lnTo>
                    <a:pt x="822" y="2208"/>
                  </a:lnTo>
                  <a:lnTo>
                    <a:pt x="851" y="2160"/>
                  </a:lnTo>
                  <a:lnTo>
                    <a:pt x="880" y="2114"/>
                  </a:lnTo>
                  <a:lnTo>
                    <a:pt x="910" y="2067"/>
                  </a:lnTo>
                  <a:lnTo>
                    <a:pt x="941" y="2021"/>
                  </a:lnTo>
                  <a:lnTo>
                    <a:pt x="971" y="1975"/>
                  </a:lnTo>
                  <a:lnTo>
                    <a:pt x="1003" y="1931"/>
                  </a:lnTo>
                  <a:lnTo>
                    <a:pt x="1035" y="1885"/>
                  </a:lnTo>
                  <a:lnTo>
                    <a:pt x="1068" y="1841"/>
                  </a:lnTo>
                  <a:lnTo>
                    <a:pt x="1101" y="1797"/>
                  </a:lnTo>
                  <a:lnTo>
                    <a:pt x="1134" y="1753"/>
                  </a:lnTo>
                  <a:lnTo>
                    <a:pt x="1168" y="1710"/>
                  </a:lnTo>
                  <a:lnTo>
                    <a:pt x="1202" y="1667"/>
                  </a:lnTo>
                  <a:lnTo>
                    <a:pt x="1237" y="1625"/>
                  </a:lnTo>
                  <a:lnTo>
                    <a:pt x="1272" y="1583"/>
                  </a:lnTo>
                  <a:lnTo>
                    <a:pt x="1307" y="1543"/>
                  </a:lnTo>
                  <a:lnTo>
                    <a:pt x="1344" y="1502"/>
                  </a:lnTo>
                  <a:lnTo>
                    <a:pt x="1380" y="1461"/>
                  </a:lnTo>
                  <a:lnTo>
                    <a:pt x="1417" y="1422"/>
                  </a:lnTo>
                  <a:lnTo>
                    <a:pt x="1454" y="1382"/>
                  </a:lnTo>
                  <a:lnTo>
                    <a:pt x="1492" y="1344"/>
                  </a:lnTo>
                  <a:lnTo>
                    <a:pt x="1530" y="1305"/>
                  </a:lnTo>
                  <a:lnTo>
                    <a:pt x="1569" y="1268"/>
                  </a:lnTo>
                  <a:lnTo>
                    <a:pt x="1608" y="1230"/>
                  </a:lnTo>
                  <a:lnTo>
                    <a:pt x="1646" y="1193"/>
                  </a:lnTo>
                  <a:lnTo>
                    <a:pt x="1687" y="1157"/>
                  </a:lnTo>
                  <a:lnTo>
                    <a:pt x="1726" y="1122"/>
                  </a:lnTo>
                  <a:lnTo>
                    <a:pt x="1767" y="1087"/>
                  </a:lnTo>
                  <a:lnTo>
                    <a:pt x="1808" y="1052"/>
                  </a:lnTo>
                  <a:lnTo>
                    <a:pt x="1849" y="1018"/>
                  </a:lnTo>
                  <a:lnTo>
                    <a:pt x="1891" y="984"/>
                  </a:lnTo>
                  <a:lnTo>
                    <a:pt x="1933" y="951"/>
                  </a:lnTo>
                  <a:lnTo>
                    <a:pt x="1975" y="918"/>
                  </a:lnTo>
                  <a:lnTo>
                    <a:pt x="2018" y="887"/>
                  </a:lnTo>
                  <a:lnTo>
                    <a:pt x="2061" y="855"/>
                  </a:lnTo>
                  <a:lnTo>
                    <a:pt x="2105" y="824"/>
                  </a:lnTo>
                  <a:lnTo>
                    <a:pt x="2149" y="794"/>
                  </a:lnTo>
                  <a:lnTo>
                    <a:pt x="2193" y="765"/>
                  </a:lnTo>
                  <a:lnTo>
                    <a:pt x="2238" y="735"/>
                  </a:lnTo>
                  <a:lnTo>
                    <a:pt x="2282" y="707"/>
                  </a:lnTo>
                  <a:lnTo>
                    <a:pt x="2328" y="679"/>
                  </a:lnTo>
                  <a:lnTo>
                    <a:pt x="2373" y="651"/>
                  </a:lnTo>
                  <a:lnTo>
                    <a:pt x="2419" y="625"/>
                  </a:lnTo>
                  <a:lnTo>
                    <a:pt x="2465" y="599"/>
                  </a:lnTo>
                  <a:lnTo>
                    <a:pt x="2512" y="573"/>
                  </a:lnTo>
                  <a:lnTo>
                    <a:pt x="2558" y="549"/>
                  </a:lnTo>
                  <a:lnTo>
                    <a:pt x="2605" y="525"/>
                  </a:lnTo>
                  <a:lnTo>
                    <a:pt x="2653" y="501"/>
                  </a:lnTo>
                  <a:lnTo>
                    <a:pt x="2700" y="477"/>
                  </a:lnTo>
                  <a:lnTo>
                    <a:pt x="2749" y="456"/>
                  </a:lnTo>
                  <a:lnTo>
                    <a:pt x="2797" y="434"/>
                  </a:lnTo>
                  <a:lnTo>
                    <a:pt x="2846" y="413"/>
                  </a:lnTo>
                  <a:lnTo>
                    <a:pt x="2894" y="392"/>
                  </a:lnTo>
                  <a:lnTo>
                    <a:pt x="2943" y="372"/>
                  </a:lnTo>
                  <a:lnTo>
                    <a:pt x="2993" y="353"/>
                  </a:lnTo>
                  <a:lnTo>
                    <a:pt x="3042" y="335"/>
                  </a:lnTo>
                  <a:lnTo>
                    <a:pt x="3093" y="317"/>
                  </a:lnTo>
                  <a:lnTo>
                    <a:pt x="3142" y="300"/>
                  </a:lnTo>
                  <a:lnTo>
                    <a:pt x="3193" y="284"/>
                  </a:lnTo>
                  <a:lnTo>
                    <a:pt x="3244" y="268"/>
                  </a:lnTo>
                  <a:lnTo>
                    <a:pt x="3295" y="252"/>
                  </a:lnTo>
                  <a:lnTo>
                    <a:pt x="3346" y="239"/>
                  </a:lnTo>
                  <a:lnTo>
                    <a:pt x="3397" y="224"/>
                  </a:lnTo>
                  <a:lnTo>
                    <a:pt x="3449" y="211"/>
                  </a:lnTo>
                  <a:lnTo>
                    <a:pt x="3501" y="199"/>
                  </a:lnTo>
                  <a:lnTo>
                    <a:pt x="3553" y="188"/>
                  </a:lnTo>
                  <a:lnTo>
                    <a:pt x="3605" y="176"/>
                  </a:lnTo>
                  <a:lnTo>
                    <a:pt x="3658" y="166"/>
                  </a:lnTo>
                  <a:lnTo>
                    <a:pt x="3710" y="157"/>
                  </a:lnTo>
                  <a:lnTo>
                    <a:pt x="3764" y="148"/>
                  </a:lnTo>
                  <a:lnTo>
                    <a:pt x="3817" y="140"/>
                  </a:lnTo>
                  <a:lnTo>
                    <a:pt x="3870" y="133"/>
                  </a:lnTo>
                  <a:lnTo>
                    <a:pt x="3924" y="127"/>
                  </a:lnTo>
                  <a:lnTo>
                    <a:pt x="3977" y="121"/>
                  </a:lnTo>
                  <a:lnTo>
                    <a:pt x="4032" y="116"/>
                  </a:lnTo>
                  <a:lnTo>
                    <a:pt x="4086" y="112"/>
                  </a:lnTo>
                  <a:lnTo>
                    <a:pt x="4140" y="109"/>
                  </a:lnTo>
                  <a:lnTo>
                    <a:pt x="4195" y="105"/>
                  </a:lnTo>
                  <a:lnTo>
                    <a:pt x="4250" y="103"/>
                  </a:lnTo>
                  <a:lnTo>
                    <a:pt x="4304" y="103"/>
                  </a:lnTo>
                  <a:lnTo>
                    <a:pt x="4359" y="102"/>
                  </a:lnTo>
                  <a:lnTo>
                    <a:pt x="4359" y="0"/>
                  </a:lnTo>
                  <a:close/>
                </a:path>
              </a:pathLst>
            </a:custGeom>
            <a:solidFill>
              <a:srgbClr val="008FE0"/>
            </a:solidFill>
            <a:ln w="9525">
              <a:noFill/>
              <a:round/>
              <a:headEnd/>
              <a:tailEnd/>
            </a:ln>
          </p:spPr>
          <p:txBody>
            <a:bodyPr/>
            <a:lstStyle/>
            <a:p>
              <a:endParaRPr lang="en-US"/>
            </a:p>
          </p:txBody>
        </p:sp>
        <p:sp>
          <p:nvSpPr>
            <p:cNvPr id="53269" name="Freeform 71"/>
            <p:cNvSpPr>
              <a:spLocks/>
            </p:cNvSpPr>
            <p:nvPr/>
          </p:nvSpPr>
          <p:spPr bwMode="auto">
            <a:xfrm>
              <a:off x="4264" y="1771"/>
              <a:ext cx="485" cy="487"/>
            </a:xfrm>
            <a:custGeom>
              <a:avLst/>
              <a:gdLst>
                <a:gd name="T0" fmla="*/ 0 w 2905"/>
                <a:gd name="T1" fmla="*/ 0 h 3409"/>
                <a:gd name="T2" fmla="*/ 0 w 2905"/>
                <a:gd name="T3" fmla="*/ 0 h 3409"/>
                <a:gd name="T4" fmla="*/ 0 w 2905"/>
                <a:gd name="T5" fmla="*/ 0 h 3409"/>
                <a:gd name="T6" fmla="*/ 0 w 2905"/>
                <a:gd name="T7" fmla="*/ 0 h 3409"/>
                <a:gd name="T8" fmla="*/ 0 w 2905"/>
                <a:gd name="T9" fmla="*/ 0 h 3409"/>
                <a:gd name="T10" fmla="*/ 0 w 2905"/>
                <a:gd name="T11" fmla="*/ 0 h 3409"/>
                <a:gd name="T12" fmla="*/ 0 w 2905"/>
                <a:gd name="T13" fmla="*/ 0 h 3409"/>
                <a:gd name="T14" fmla="*/ 0 w 2905"/>
                <a:gd name="T15" fmla="*/ 0 h 3409"/>
                <a:gd name="T16" fmla="*/ 0 w 2905"/>
                <a:gd name="T17" fmla="*/ 0 h 3409"/>
                <a:gd name="T18" fmla="*/ 0 w 2905"/>
                <a:gd name="T19" fmla="*/ 0 h 340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05"/>
                <a:gd name="T31" fmla="*/ 0 h 3409"/>
                <a:gd name="T32" fmla="*/ 2905 w 2905"/>
                <a:gd name="T33" fmla="*/ 3409 h 340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05" h="3409">
                  <a:moveTo>
                    <a:pt x="95" y="3357"/>
                  </a:moveTo>
                  <a:lnTo>
                    <a:pt x="85" y="3409"/>
                  </a:lnTo>
                  <a:lnTo>
                    <a:pt x="2905" y="69"/>
                  </a:lnTo>
                  <a:lnTo>
                    <a:pt x="2838" y="0"/>
                  </a:lnTo>
                  <a:lnTo>
                    <a:pt x="19" y="3339"/>
                  </a:lnTo>
                  <a:lnTo>
                    <a:pt x="9" y="3391"/>
                  </a:lnTo>
                  <a:lnTo>
                    <a:pt x="19" y="3339"/>
                  </a:lnTo>
                  <a:lnTo>
                    <a:pt x="0" y="3362"/>
                  </a:lnTo>
                  <a:lnTo>
                    <a:pt x="9" y="3391"/>
                  </a:lnTo>
                  <a:lnTo>
                    <a:pt x="95" y="3357"/>
                  </a:lnTo>
                  <a:close/>
                </a:path>
              </a:pathLst>
            </a:custGeom>
            <a:solidFill>
              <a:srgbClr val="DC2B19"/>
            </a:solidFill>
            <a:ln w="9525">
              <a:noFill/>
              <a:round/>
              <a:headEnd/>
              <a:tailEnd/>
            </a:ln>
          </p:spPr>
          <p:txBody>
            <a:bodyPr/>
            <a:lstStyle/>
            <a:p>
              <a:endParaRPr lang="en-US"/>
            </a:p>
          </p:txBody>
        </p:sp>
        <p:sp>
          <p:nvSpPr>
            <p:cNvPr id="53270" name="Freeform 72"/>
            <p:cNvSpPr>
              <a:spLocks/>
            </p:cNvSpPr>
            <p:nvPr/>
          </p:nvSpPr>
          <p:spPr bwMode="auto">
            <a:xfrm>
              <a:off x="4266" y="2251"/>
              <a:ext cx="133" cy="333"/>
            </a:xfrm>
            <a:custGeom>
              <a:avLst/>
              <a:gdLst>
                <a:gd name="T0" fmla="*/ 0 w 799"/>
                <a:gd name="T1" fmla="*/ 0 h 2329"/>
                <a:gd name="T2" fmla="*/ 0 w 799"/>
                <a:gd name="T3" fmla="*/ 0 h 2329"/>
                <a:gd name="T4" fmla="*/ 0 w 799"/>
                <a:gd name="T5" fmla="*/ 0 h 2329"/>
                <a:gd name="T6" fmla="*/ 0 w 799"/>
                <a:gd name="T7" fmla="*/ 0 h 2329"/>
                <a:gd name="T8" fmla="*/ 0 w 799"/>
                <a:gd name="T9" fmla="*/ 0 h 2329"/>
                <a:gd name="T10" fmla="*/ 0 w 799"/>
                <a:gd name="T11" fmla="*/ 0 h 2329"/>
                <a:gd name="T12" fmla="*/ 0 w 799"/>
                <a:gd name="T13" fmla="*/ 0 h 2329"/>
                <a:gd name="T14" fmla="*/ 0 w 799"/>
                <a:gd name="T15" fmla="*/ 0 h 2329"/>
                <a:gd name="T16" fmla="*/ 0 w 799"/>
                <a:gd name="T17" fmla="*/ 0 h 2329"/>
                <a:gd name="T18" fmla="*/ 0 w 799"/>
                <a:gd name="T19" fmla="*/ 0 h 23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99"/>
                <a:gd name="T31" fmla="*/ 0 h 2329"/>
                <a:gd name="T32" fmla="*/ 799 w 799"/>
                <a:gd name="T33" fmla="*/ 2329 h 23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99" h="2329">
                  <a:moveTo>
                    <a:pt x="736" y="2211"/>
                  </a:moveTo>
                  <a:lnTo>
                    <a:pt x="799" y="2240"/>
                  </a:lnTo>
                  <a:lnTo>
                    <a:pt x="86" y="0"/>
                  </a:lnTo>
                  <a:lnTo>
                    <a:pt x="0" y="34"/>
                  </a:lnTo>
                  <a:lnTo>
                    <a:pt x="713" y="2274"/>
                  </a:lnTo>
                  <a:lnTo>
                    <a:pt x="777" y="2302"/>
                  </a:lnTo>
                  <a:lnTo>
                    <a:pt x="713" y="2274"/>
                  </a:lnTo>
                  <a:lnTo>
                    <a:pt x="731" y="2329"/>
                  </a:lnTo>
                  <a:lnTo>
                    <a:pt x="777" y="2302"/>
                  </a:lnTo>
                  <a:lnTo>
                    <a:pt x="736" y="2211"/>
                  </a:lnTo>
                  <a:close/>
                </a:path>
              </a:pathLst>
            </a:custGeom>
            <a:solidFill>
              <a:srgbClr val="DC2B19"/>
            </a:solidFill>
            <a:ln w="9525">
              <a:noFill/>
              <a:round/>
              <a:headEnd/>
              <a:tailEnd/>
            </a:ln>
          </p:spPr>
          <p:txBody>
            <a:bodyPr/>
            <a:lstStyle/>
            <a:p>
              <a:endParaRPr lang="en-US"/>
            </a:p>
          </p:txBody>
        </p:sp>
        <p:sp>
          <p:nvSpPr>
            <p:cNvPr id="53271" name="Freeform 73"/>
            <p:cNvSpPr>
              <a:spLocks/>
            </p:cNvSpPr>
            <p:nvPr/>
          </p:nvSpPr>
          <p:spPr bwMode="auto">
            <a:xfrm>
              <a:off x="4389" y="2242"/>
              <a:ext cx="663" cy="338"/>
            </a:xfrm>
            <a:custGeom>
              <a:avLst/>
              <a:gdLst>
                <a:gd name="T0" fmla="*/ 0 w 3980"/>
                <a:gd name="T1" fmla="*/ 0 h 2368"/>
                <a:gd name="T2" fmla="*/ 0 w 3980"/>
                <a:gd name="T3" fmla="*/ 0 h 2368"/>
                <a:gd name="T4" fmla="*/ 0 w 3980"/>
                <a:gd name="T5" fmla="*/ 0 h 2368"/>
                <a:gd name="T6" fmla="*/ 0 w 3980"/>
                <a:gd name="T7" fmla="*/ 0 h 2368"/>
                <a:gd name="T8" fmla="*/ 0 w 3980"/>
                <a:gd name="T9" fmla="*/ 0 h 2368"/>
                <a:gd name="T10" fmla="*/ 0 w 3980"/>
                <a:gd name="T11" fmla="*/ 0 h 2368"/>
                <a:gd name="T12" fmla="*/ 0 60000 65536"/>
                <a:gd name="T13" fmla="*/ 0 60000 65536"/>
                <a:gd name="T14" fmla="*/ 0 60000 65536"/>
                <a:gd name="T15" fmla="*/ 0 60000 65536"/>
                <a:gd name="T16" fmla="*/ 0 60000 65536"/>
                <a:gd name="T17" fmla="*/ 0 60000 65536"/>
                <a:gd name="T18" fmla="*/ 0 w 3980"/>
                <a:gd name="T19" fmla="*/ 0 h 2368"/>
                <a:gd name="T20" fmla="*/ 3980 w 3980"/>
                <a:gd name="T21" fmla="*/ 2368 h 2368"/>
              </a:gdLst>
              <a:ahLst/>
              <a:cxnLst>
                <a:cxn ang="T12">
                  <a:pos x="T0" y="T1"/>
                </a:cxn>
                <a:cxn ang="T13">
                  <a:pos x="T2" y="T3"/>
                </a:cxn>
                <a:cxn ang="T14">
                  <a:pos x="T4" y="T5"/>
                </a:cxn>
                <a:cxn ang="T15">
                  <a:pos x="T6" y="T7"/>
                </a:cxn>
                <a:cxn ang="T16">
                  <a:pos x="T8" y="T9"/>
                </a:cxn>
                <a:cxn ang="T17">
                  <a:pos x="T10" y="T11"/>
                </a:cxn>
              </a:cxnLst>
              <a:rect l="T18" t="T19" r="T20" b="T21"/>
              <a:pathLst>
                <a:path w="3980" h="2368">
                  <a:moveTo>
                    <a:pt x="3959" y="45"/>
                  </a:moveTo>
                  <a:lnTo>
                    <a:pt x="3938" y="0"/>
                  </a:lnTo>
                  <a:lnTo>
                    <a:pt x="0" y="2277"/>
                  </a:lnTo>
                  <a:lnTo>
                    <a:pt x="41" y="2368"/>
                  </a:lnTo>
                  <a:lnTo>
                    <a:pt x="3980" y="90"/>
                  </a:lnTo>
                  <a:lnTo>
                    <a:pt x="3959" y="45"/>
                  </a:lnTo>
                  <a:close/>
                </a:path>
              </a:pathLst>
            </a:custGeom>
            <a:solidFill>
              <a:srgbClr val="DC2B19"/>
            </a:solidFill>
            <a:ln w="9525">
              <a:noFill/>
              <a:round/>
              <a:headEnd/>
              <a:tailEnd/>
            </a:ln>
          </p:spPr>
          <p:txBody>
            <a:bodyPr/>
            <a:lstStyle/>
            <a:p>
              <a:endParaRPr lang="en-US"/>
            </a:p>
          </p:txBody>
        </p:sp>
        <p:sp>
          <p:nvSpPr>
            <p:cNvPr id="53272" name="Freeform 74"/>
            <p:cNvSpPr>
              <a:spLocks/>
            </p:cNvSpPr>
            <p:nvPr/>
          </p:nvSpPr>
          <p:spPr bwMode="auto">
            <a:xfrm>
              <a:off x="4694" y="2339"/>
              <a:ext cx="528" cy="306"/>
            </a:xfrm>
            <a:custGeom>
              <a:avLst/>
              <a:gdLst>
                <a:gd name="T0" fmla="*/ 0 w 3171"/>
                <a:gd name="T1" fmla="*/ 0 h 2138"/>
                <a:gd name="T2" fmla="*/ 0 w 3171"/>
                <a:gd name="T3" fmla="*/ 0 h 2138"/>
                <a:gd name="T4" fmla="*/ 0 w 3171"/>
                <a:gd name="T5" fmla="*/ 0 h 2138"/>
                <a:gd name="T6" fmla="*/ 0 w 3171"/>
                <a:gd name="T7" fmla="*/ 0 h 2138"/>
                <a:gd name="T8" fmla="*/ 0 w 3171"/>
                <a:gd name="T9" fmla="*/ 0 h 2138"/>
                <a:gd name="T10" fmla="*/ 0 w 3171"/>
                <a:gd name="T11" fmla="*/ 0 h 2138"/>
                <a:gd name="T12" fmla="*/ 0 60000 65536"/>
                <a:gd name="T13" fmla="*/ 0 60000 65536"/>
                <a:gd name="T14" fmla="*/ 0 60000 65536"/>
                <a:gd name="T15" fmla="*/ 0 60000 65536"/>
                <a:gd name="T16" fmla="*/ 0 60000 65536"/>
                <a:gd name="T17" fmla="*/ 0 60000 65536"/>
                <a:gd name="T18" fmla="*/ 0 w 3171"/>
                <a:gd name="T19" fmla="*/ 0 h 2138"/>
                <a:gd name="T20" fmla="*/ 3171 w 3171"/>
                <a:gd name="T21" fmla="*/ 2138 h 2138"/>
              </a:gdLst>
              <a:ahLst/>
              <a:cxnLst>
                <a:cxn ang="T12">
                  <a:pos x="T0" y="T1"/>
                </a:cxn>
                <a:cxn ang="T13">
                  <a:pos x="T2" y="T3"/>
                </a:cxn>
                <a:cxn ang="T14">
                  <a:pos x="T4" y="T5"/>
                </a:cxn>
                <a:cxn ang="T15">
                  <a:pos x="T6" y="T7"/>
                </a:cxn>
                <a:cxn ang="T16">
                  <a:pos x="T8" y="T9"/>
                </a:cxn>
                <a:cxn ang="T17">
                  <a:pos x="T10" y="T11"/>
                </a:cxn>
              </a:cxnLst>
              <a:rect l="T18" t="T19" r="T20" b="T21"/>
              <a:pathLst>
                <a:path w="3171" h="2138">
                  <a:moveTo>
                    <a:pt x="3147" y="43"/>
                  </a:moveTo>
                  <a:lnTo>
                    <a:pt x="3125" y="0"/>
                  </a:lnTo>
                  <a:lnTo>
                    <a:pt x="0" y="2049"/>
                  </a:lnTo>
                  <a:lnTo>
                    <a:pt x="45" y="2138"/>
                  </a:lnTo>
                  <a:lnTo>
                    <a:pt x="3171" y="87"/>
                  </a:lnTo>
                  <a:lnTo>
                    <a:pt x="3147" y="43"/>
                  </a:lnTo>
                  <a:close/>
                </a:path>
              </a:pathLst>
            </a:custGeom>
            <a:solidFill>
              <a:srgbClr val="DC2B19"/>
            </a:solidFill>
            <a:ln w="9525">
              <a:noFill/>
              <a:round/>
              <a:headEnd/>
              <a:tailEnd/>
            </a:ln>
          </p:spPr>
          <p:txBody>
            <a:bodyPr/>
            <a:lstStyle/>
            <a:p>
              <a:endParaRPr lang="en-US"/>
            </a:p>
          </p:txBody>
        </p:sp>
        <p:sp>
          <p:nvSpPr>
            <p:cNvPr id="53273" name="Freeform 75"/>
            <p:cNvSpPr>
              <a:spLocks/>
            </p:cNvSpPr>
            <p:nvPr/>
          </p:nvSpPr>
          <p:spPr bwMode="auto">
            <a:xfrm>
              <a:off x="4970" y="1841"/>
              <a:ext cx="356" cy="216"/>
            </a:xfrm>
            <a:custGeom>
              <a:avLst/>
              <a:gdLst>
                <a:gd name="T0" fmla="*/ 0 w 2136"/>
                <a:gd name="T1" fmla="*/ 0 h 1515"/>
                <a:gd name="T2" fmla="*/ 0 w 2136"/>
                <a:gd name="T3" fmla="*/ 0 h 1515"/>
                <a:gd name="T4" fmla="*/ 0 w 2136"/>
                <a:gd name="T5" fmla="*/ 0 h 1515"/>
                <a:gd name="T6" fmla="*/ 0 w 2136"/>
                <a:gd name="T7" fmla="*/ 0 h 1515"/>
                <a:gd name="T8" fmla="*/ 0 w 2136"/>
                <a:gd name="T9" fmla="*/ 0 h 1515"/>
                <a:gd name="T10" fmla="*/ 0 w 2136"/>
                <a:gd name="T11" fmla="*/ 0 h 1515"/>
                <a:gd name="T12" fmla="*/ 0 w 2136"/>
                <a:gd name="T13" fmla="*/ 0 h 1515"/>
                <a:gd name="T14" fmla="*/ 0 w 2136"/>
                <a:gd name="T15" fmla="*/ 0 h 1515"/>
                <a:gd name="T16" fmla="*/ 0 w 2136"/>
                <a:gd name="T17" fmla="*/ 0 h 1515"/>
                <a:gd name="T18" fmla="*/ 0 w 2136"/>
                <a:gd name="T19" fmla="*/ 0 h 15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36"/>
                <a:gd name="T31" fmla="*/ 0 h 1515"/>
                <a:gd name="T32" fmla="*/ 2136 w 2136"/>
                <a:gd name="T33" fmla="*/ 1515 h 15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36" h="1515">
                  <a:moveTo>
                    <a:pt x="104" y="90"/>
                  </a:moveTo>
                  <a:lnTo>
                    <a:pt x="35" y="141"/>
                  </a:lnTo>
                  <a:lnTo>
                    <a:pt x="2090" y="1515"/>
                  </a:lnTo>
                  <a:lnTo>
                    <a:pt x="2136" y="1428"/>
                  </a:lnTo>
                  <a:lnTo>
                    <a:pt x="82" y="54"/>
                  </a:lnTo>
                  <a:lnTo>
                    <a:pt x="13" y="105"/>
                  </a:lnTo>
                  <a:lnTo>
                    <a:pt x="82" y="54"/>
                  </a:lnTo>
                  <a:lnTo>
                    <a:pt x="0" y="0"/>
                  </a:lnTo>
                  <a:lnTo>
                    <a:pt x="13" y="105"/>
                  </a:lnTo>
                  <a:lnTo>
                    <a:pt x="104" y="90"/>
                  </a:lnTo>
                  <a:close/>
                </a:path>
              </a:pathLst>
            </a:custGeom>
            <a:solidFill>
              <a:srgbClr val="DC2B19"/>
            </a:solidFill>
            <a:ln w="9525">
              <a:noFill/>
              <a:round/>
              <a:headEnd/>
              <a:tailEnd/>
            </a:ln>
          </p:spPr>
          <p:txBody>
            <a:bodyPr/>
            <a:lstStyle/>
            <a:p>
              <a:endParaRPr lang="en-US"/>
            </a:p>
          </p:txBody>
        </p:sp>
        <p:sp>
          <p:nvSpPr>
            <p:cNvPr id="53274" name="Freeform 76"/>
            <p:cNvSpPr>
              <a:spLocks/>
            </p:cNvSpPr>
            <p:nvPr/>
          </p:nvSpPr>
          <p:spPr bwMode="auto">
            <a:xfrm>
              <a:off x="4972" y="1853"/>
              <a:ext cx="75" cy="389"/>
            </a:xfrm>
            <a:custGeom>
              <a:avLst/>
              <a:gdLst>
                <a:gd name="T0" fmla="*/ 0 w 446"/>
                <a:gd name="T1" fmla="*/ 0 h 2717"/>
                <a:gd name="T2" fmla="*/ 0 w 446"/>
                <a:gd name="T3" fmla="*/ 0 h 2717"/>
                <a:gd name="T4" fmla="*/ 0 w 446"/>
                <a:gd name="T5" fmla="*/ 0 h 2717"/>
                <a:gd name="T6" fmla="*/ 0 w 446"/>
                <a:gd name="T7" fmla="*/ 0 h 2717"/>
                <a:gd name="T8" fmla="*/ 0 w 446"/>
                <a:gd name="T9" fmla="*/ 0 h 2717"/>
                <a:gd name="T10" fmla="*/ 0 w 446"/>
                <a:gd name="T11" fmla="*/ 0 h 2717"/>
                <a:gd name="T12" fmla="*/ 0 60000 65536"/>
                <a:gd name="T13" fmla="*/ 0 60000 65536"/>
                <a:gd name="T14" fmla="*/ 0 60000 65536"/>
                <a:gd name="T15" fmla="*/ 0 60000 65536"/>
                <a:gd name="T16" fmla="*/ 0 60000 65536"/>
                <a:gd name="T17" fmla="*/ 0 60000 65536"/>
                <a:gd name="T18" fmla="*/ 0 w 446"/>
                <a:gd name="T19" fmla="*/ 0 h 2717"/>
                <a:gd name="T20" fmla="*/ 446 w 446"/>
                <a:gd name="T21" fmla="*/ 2717 h 2717"/>
              </a:gdLst>
              <a:ahLst/>
              <a:cxnLst>
                <a:cxn ang="T12">
                  <a:pos x="T0" y="T1"/>
                </a:cxn>
                <a:cxn ang="T13">
                  <a:pos x="T2" y="T3"/>
                </a:cxn>
                <a:cxn ang="T14">
                  <a:pos x="T4" y="T5"/>
                </a:cxn>
                <a:cxn ang="T15">
                  <a:pos x="T6" y="T7"/>
                </a:cxn>
                <a:cxn ang="T16">
                  <a:pos x="T8" y="T9"/>
                </a:cxn>
                <a:cxn ang="T17">
                  <a:pos x="T10" y="T11"/>
                </a:cxn>
              </a:cxnLst>
              <a:rect l="T18" t="T19" r="T20" b="T21"/>
              <a:pathLst>
                <a:path w="446" h="2717">
                  <a:moveTo>
                    <a:pt x="402" y="2710"/>
                  </a:moveTo>
                  <a:lnTo>
                    <a:pt x="446" y="2702"/>
                  </a:lnTo>
                  <a:lnTo>
                    <a:pt x="91" y="0"/>
                  </a:lnTo>
                  <a:lnTo>
                    <a:pt x="0" y="15"/>
                  </a:lnTo>
                  <a:lnTo>
                    <a:pt x="356" y="2717"/>
                  </a:lnTo>
                  <a:lnTo>
                    <a:pt x="402" y="2710"/>
                  </a:lnTo>
                  <a:close/>
                </a:path>
              </a:pathLst>
            </a:custGeom>
            <a:solidFill>
              <a:srgbClr val="DC2B19"/>
            </a:solidFill>
            <a:ln w="9525">
              <a:noFill/>
              <a:round/>
              <a:headEnd/>
              <a:tailEnd/>
            </a:ln>
          </p:spPr>
          <p:txBody>
            <a:bodyPr/>
            <a:lstStyle/>
            <a:p>
              <a:endParaRPr lang="en-US"/>
            </a:p>
          </p:txBody>
        </p:sp>
        <p:sp>
          <p:nvSpPr>
            <p:cNvPr id="53275" name="Freeform 77"/>
            <p:cNvSpPr>
              <a:spLocks/>
            </p:cNvSpPr>
            <p:nvPr/>
          </p:nvSpPr>
          <p:spPr bwMode="auto">
            <a:xfrm>
              <a:off x="5375" y="1663"/>
              <a:ext cx="227" cy="188"/>
            </a:xfrm>
            <a:custGeom>
              <a:avLst/>
              <a:gdLst>
                <a:gd name="T0" fmla="*/ 0 w 1361"/>
                <a:gd name="T1" fmla="*/ 0 h 1317"/>
                <a:gd name="T2" fmla="*/ 0 w 1361"/>
                <a:gd name="T3" fmla="*/ 0 h 1317"/>
                <a:gd name="T4" fmla="*/ 0 w 1361"/>
                <a:gd name="T5" fmla="*/ 0 h 1317"/>
                <a:gd name="T6" fmla="*/ 0 w 1361"/>
                <a:gd name="T7" fmla="*/ 0 h 1317"/>
                <a:gd name="T8" fmla="*/ 0 w 1361"/>
                <a:gd name="T9" fmla="*/ 0 h 1317"/>
                <a:gd name="T10" fmla="*/ 0 w 1361"/>
                <a:gd name="T11" fmla="*/ 0 h 1317"/>
                <a:gd name="T12" fmla="*/ 0 w 1361"/>
                <a:gd name="T13" fmla="*/ 0 h 1317"/>
                <a:gd name="T14" fmla="*/ 0 w 1361"/>
                <a:gd name="T15" fmla="*/ 0 h 1317"/>
                <a:gd name="T16" fmla="*/ 0 w 1361"/>
                <a:gd name="T17" fmla="*/ 0 h 1317"/>
                <a:gd name="T18" fmla="*/ 0 w 1361"/>
                <a:gd name="T19" fmla="*/ 0 h 1317"/>
                <a:gd name="T20" fmla="*/ 0 w 1361"/>
                <a:gd name="T21" fmla="*/ 0 h 1317"/>
                <a:gd name="T22" fmla="*/ 0 w 1361"/>
                <a:gd name="T23" fmla="*/ 0 h 1317"/>
                <a:gd name="T24" fmla="*/ 0 w 1361"/>
                <a:gd name="T25" fmla="*/ 0 h 1317"/>
                <a:gd name="T26" fmla="*/ 0 w 1361"/>
                <a:gd name="T27" fmla="*/ 0 h 1317"/>
                <a:gd name="T28" fmla="*/ 0 w 1361"/>
                <a:gd name="T29" fmla="*/ 0 h 1317"/>
                <a:gd name="T30" fmla="*/ 0 w 1361"/>
                <a:gd name="T31" fmla="*/ 0 h 1317"/>
                <a:gd name="T32" fmla="*/ 0 w 1361"/>
                <a:gd name="T33" fmla="*/ 0 h 1317"/>
                <a:gd name="T34" fmla="*/ 0 w 1361"/>
                <a:gd name="T35" fmla="*/ 0 h 1317"/>
                <a:gd name="T36" fmla="*/ 0 w 1361"/>
                <a:gd name="T37" fmla="*/ 0 h 1317"/>
                <a:gd name="T38" fmla="*/ 0 w 1361"/>
                <a:gd name="T39" fmla="*/ 0 h 1317"/>
                <a:gd name="T40" fmla="*/ 0 w 1361"/>
                <a:gd name="T41" fmla="*/ 0 h 1317"/>
                <a:gd name="T42" fmla="*/ 0 w 1361"/>
                <a:gd name="T43" fmla="*/ 0 h 1317"/>
                <a:gd name="T44" fmla="*/ 0 w 1361"/>
                <a:gd name="T45" fmla="*/ 0 h 1317"/>
                <a:gd name="T46" fmla="*/ 0 w 1361"/>
                <a:gd name="T47" fmla="*/ 0 h 1317"/>
                <a:gd name="T48" fmla="*/ 0 w 1361"/>
                <a:gd name="T49" fmla="*/ 0 h 1317"/>
                <a:gd name="T50" fmla="*/ 0 w 1361"/>
                <a:gd name="T51" fmla="*/ 0 h 1317"/>
                <a:gd name="T52" fmla="*/ 0 w 1361"/>
                <a:gd name="T53" fmla="*/ 0 h 1317"/>
                <a:gd name="T54" fmla="*/ 0 w 1361"/>
                <a:gd name="T55" fmla="*/ 0 h 1317"/>
                <a:gd name="T56" fmla="*/ 0 w 1361"/>
                <a:gd name="T57" fmla="*/ 0 h 1317"/>
                <a:gd name="T58" fmla="*/ 0 w 1361"/>
                <a:gd name="T59" fmla="*/ 0 h 1317"/>
                <a:gd name="T60" fmla="*/ 0 w 1361"/>
                <a:gd name="T61" fmla="*/ 0 h 1317"/>
                <a:gd name="T62" fmla="*/ 0 w 1361"/>
                <a:gd name="T63" fmla="*/ 0 h 1317"/>
                <a:gd name="T64" fmla="*/ 0 w 1361"/>
                <a:gd name="T65" fmla="*/ 0 h 1317"/>
                <a:gd name="T66" fmla="*/ 0 w 1361"/>
                <a:gd name="T67" fmla="*/ 0 h 1317"/>
                <a:gd name="T68" fmla="*/ 0 w 1361"/>
                <a:gd name="T69" fmla="*/ 0 h 1317"/>
                <a:gd name="T70" fmla="*/ 0 w 1361"/>
                <a:gd name="T71" fmla="*/ 0 h 1317"/>
                <a:gd name="T72" fmla="*/ 0 w 1361"/>
                <a:gd name="T73" fmla="*/ 0 h 1317"/>
                <a:gd name="T74" fmla="*/ 0 w 1361"/>
                <a:gd name="T75" fmla="*/ 0 h 1317"/>
                <a:gd name="T76" fmla="*/ 0 w 1361"/>
                <a:gd name="T77" fmla="*/ 0 h 1317"/>
                <a:gd name="T78" fmla="*/ 0 w 1361"/>
                <a:gd name="T79" fmla="*/ 0 h 1317"/>
                <a:gd name="T80" fmla="*/ 0 w 1361"/>
                <a:gd name="T81" fmla="*/ 0 h 1317"/>
                <a:gd name="T82" fmla="*/ 0 w 1361"/>
                <a:gd name="T83" fmla="*/ 0 h 1317"/>
                <a:gd name="T84" fmla="*/ 0 w 1361"/>
                <a:gd name="T85" fmla="*/ 0 h 1317"/>
                <a:gd name="T86" fmla="*/ 0 w 1361"/>
                <a:gd name="T87" fmla="*/ 0 h 131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361"/>
                <a:gd name="T133" fmla="*/ 0 h 1317"/>
                <a:gd name="T134" fmla="*/ 1361 w 1361"/>
                <a:gd name="T135" fmla="*/ 1317 h 131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361" h="1317">
                  <a:moveTo>
                    <a:pt x="1361" y="0"/>
                  </a:moveTo>
                  <a:lnTo>
                    <a:pt x="625" y="1317"/>
                  </a:lnTo>
                  <a:lnTo>
                    <a:pt x="624" y="1307"/>
                  </a:lnTo>
                  <a:lnTo>
                    <a:pt x="622" y="1296"/>
                  </a:lnTo>
                  <a:lnTo>
                    <a:pt x="621" y="1285"/>
                  </a:lnTo>
                  <a:lnTo>
                    <a:pt x="619" y="1275"/>
                  </a:lnTo>
                  <a:lnTo>
                    <a:pt x="618" y="1265"/>
                  </a:lnTo>
                  <a:lnTo>
                    <a:pt x="616" y="1254"/>
                  </a:lnTo>
                  <a:lnTo>
                    <a:pt x="614" y="1244"/>
                  </a:lnTo>
                  <a:lnTo>
                    <a:pt x="613" y="1233"/>
                  </a:lnTo>
                  <a:lnTo>
                    <a:pt x="611" y="1223"/>
                  </a:lnTo>
                  <a:lnTo>
                    <a:pt x="609" y="1213"/>
                  </a:lnTo>
                  <a:lnTo>
                    <a:pt x="607" y="1203"/>
                  </a:lnTo>
                  <a:lnTo>
                    <a:pt x="605" y="1193"/>
                  </a:lnTo>
                  <a:lnTo>
                    <a:pt x="603" y="1184"/>
                  </a:lnTo>
                  <a:lnTo>
                    <a:pt x="601" y="1173"/>
                  </a:lnTo>
                  <a:lnTo>
                    <a:pt x="599" y="1163"/>
                  </a:lnTo>
                  <a:lnTo>
                    <a:pt x="597" y="1153"/>
                  </a:lnTo>
                  <a:lnTo>
                    <a:pt x="594" y="1143"/>
                  </a:lnTo>
                  <a:lnTo>
                    <a:pt x="592" y="1134"/>
                  </a:lnTo>
                  <a:lnTo>
                    <a:pt x="590" y="1124"/>
                  </a:lnTo>
                  <a:lnTo>
                    <a:pt x="587" y="1114"/>
                  </a:lnTo>
                  <a:lnTo>
                    <a:pt x="585" y="1104"/>
                  </a:lnTo>
                  <a:lnTo>
                    <a:pt x="582" y="1094"/>
                  </a:lnTo>
                  <a:lnTo>
                    <a:pt x="580" y="1085"/>
                  </a:lnTo>
                  <a:lnTo>
                    <a:pt x="577" y="1075"/>
                  </a:lnTo>
                  <a:lnTo>
                    <a:pt x="574" y="1066"/>
                  </a:lnTo>
                  <a:lnTo>
                    <a:pt x="572" y="1057"/>
                  </a:lnTo>
                  <a:lnTo>
                    <a:pt x="568" y="1047"/>
                  </a:lnTo>
                  <a:lnTo>
                    <a:pt x="565" y="1038"/>
                  </a:lnTo>
                  <a:lnTo>
                    <a:pt x="562" y="1029"/>
                  </a:lnTo>
                  <a:lnTo>
                    <a:pt x="559" y="1019"/>
                  </a:lnTo>
                  <a:lnTo>
                    <a:pt x="556" y="1009"/>
                  </a:lnTo>
                  <a:lnTo>
                    <a:pt x="553" y="1000"/>
                  </a:lnTo>
                  <a:lnTo>
                    <a:pt x="550" y="991"/>
                  </a:lnTo>
                  <a:lnTo>
                    <a:pt x="547" y="982"/>
                  </a:lnTo>
                  <a:lnTo>
                    <a:pt x="543" y="973"/>
                  </a:lnTo>
                  <a:lnTo>
                    <a:pt x="540" y="964"/>
                  </a:lnTo>
                  <a:lnTo>
                    <a:pt x="537" y="955"/>
                  </a:lnTo>
                  <a:lnTo>
                    <a:pt x="533" y="946"/>
                  </a:lnTo>
                  <a:lnTo>
                    <a:pt x="530" y="937"/>
                  </a:lnTo>
                  <a:lnTo>
                    <a:pt x="527" y="928"/>
                  </a:lnTo>
                  <a:lnTo>
                    <a:pt x="523" y="919"/>
                  </a:lnTo>
                  <a:lnTo>
                    <a:pt x="519" y="910"/>
                  </a:lnTo>
                  <a:lnTo>
                    <a:pt x="516" y="902"/>
                  </a:lnTo>
                  <a:lnTo>
                    <a:pt x="512" y="893"/>
                  </a:lnTo>
                  <a:lnTo>
                    <a:pt x="508" y="884"/>
                  </a:lnTo>
                  <a:lnTo>
                    <a:pt x="504" y="876"/>
                  </a:lnTo>
                  <a:lnTo>
                    <a:pt x="501" y="867"/>
                  </a:lnTo>
                  <a:lnTo>
                    <a:pt x="497" y="859"/>
                  </a:lnTo>
                  <a:lnTo>
                    <a:pt x="493" y="850"/>
                  </a:lnTo>
                  <a:lnTo>
                    <a:pt x="489" y="842"/>
                  </a:lnTo>
                  <a:lnTo>
                    <a:pt x="483" y="833"/>
                  </a:lnTo>
                  <a:lnTo>
                    <a:pt x="479" y="825"/>
                  </a:lnTo>
                  <a:lnTo>
                    <a:pt x="475" y="816"/>
                  </a:lnTo>
                  <a:lnTo>
                    <a:pt x="471" y="808"/>
                  </a:lnTo>
                  <a:lnTo>
                    <a:pt x="467" y="800"/>
                  </a:lnTo>
                  <a:lnTo>
                    <a:pt x="462" y="791"/>
                  </a:lnTo>
                  <a:lnTo>
                    <a:pt x="458" y="783"/>
                  </a:lnTo>
                  <a:lnTo>
                    <a:pt x="453" y="775"/>
                  </a:lnTo>
                  <a:lnTo>
                    <a:pt x="449" y="767"/>
                  </a:lnTo>
                  <a:lnTo>
                    <a:pt x="444" y="760"/>
                  </a:lnTo>
                  <a:lnTo>
                    <a:pt x="440" y="752"/>
                  </a:lnTo>
                  <a:lnTo>
                    <a:pt x="435" y="744"/>
                  </a:lnTo>
                  <a:lnTo>
                    <a:pt x="430" y="736"/>
                  </a:lnTo>
                  <a:lnTo>
                    <a:pt x="425" y="728"/>
                  </a:lnTo>
                  <a:lnTo>
                    <a:pt x="420" y="720"/>
                  </a:lnTo>
                  <a:lnTo>
                    <a:pt x="416" y="712"/>
                  </a:lnTo>
                  <a:lnTo>
                    <a:pt x="411" y="704"/>
                  </a:lnTo>
                  <a:lnTo>
                    <a:pt x="406" y="696"/>
                  </a:lnTo>
                  <a:lnTo>
                    <a:pt x="399" y="689"/>
                  </a:lnTo>
                  <a:lnTo>
                    <a:pt x="394" y="682"/>
                  </a:lnTo>
                  <a:lnTo>
                    <a:pt x="389" y="674"/>
                  </a:lnTo>
                  <a:lnTo>
                    <a:pt x="384" y="667"/>
                  </a:lnTo>
                  <a:lnTo>
                    <a:pt x="379" y="659"/>
                  </a:lnTo>
                  <a:lnTo>
                    <a:pt x="373" y="651"/>
                  </a:lnTo>
                  <a:lnTo>
                    <a:pt x="368" y="644"/>
                  </a:lnTo>
                  <a:lnTo>
                    <a:pt x="362" y="636"/>
                  </a:lnTo>
                  <a:lnTo>
                    <a:pt x="357" y="629"/>
                  </a:lnTo>
                  <a:lnTo>
                    <a:pt x="351" y="622"/>
                  </a:lnTo>
                  <a:lnTo>
                    <a:pt x="346" y="615"/>
                  </a:lnTo>
                  <a:lnTo>
                    <a:pt x="340" y="608"/>
                  </a:lnTo>
                  <a:lnTo>
                    <a:pt x="334" y="600"/>
                  </a:lnTo>
                  <a:lnTo>
                    <a:pt x="329" y="593"/>
                  </a:lnTo>
                  <a:lnTo>
                    <a:pt x="323" y="587"/>
                  </a:lnTo>
                  <a:lnTo>
                    <a:pt x="316" y="580"/>
                  </a:lnTo>
                  <a:lnTo>
                    <a:pt x="310" y="572"/>
                  </a:lnTo>
                  <a:lnTo>
                    <a:pt x="304" y="565"/>
                  </a:lnTo>
                  <a:lnTo>
                    <a:pt x="298" y="558"/>
                  </a:lnTo>
                  <a:lnTo>
                    <a:pt x="292" y="551"/>
                  </a:lnTo>
                  <a:lnTo>
                    <a:pt x="286" y="545"/>
                  </a:lnTo>
                  <a:lnTo>
                    <a:pt x="279" y="538"/>
                  </a:lnTo>
                  <a:lnTo>
                    <a:pt x="273" y="531"/>
                  </a:lnTo>
                  <a:lnTo>
                    <a:pt x="267" y="524"/>
                  </a:lnTo>
                  <a:lnTo>
                    <a:pt x="261" y="519"/>
                  </a:lnTo>
                  <a:lnTo>
                    <a:pt x="254" y="512"/>
                  </a:lnTo>
                  <a:lnTo>
                    <a:pt x="248" y="505"/>
                  </a:lnTo>
                  <a:lnTo>
                    <a:pt x="241" y="498"/>
                  </a:lnTo>
                  <a:lnTo>
                    <a:pt x="233" y="492"/>
                  </a:lnTo>
                  <a:lnTo>
                    <a:pt x="227" y="486"/>
                  </a:lnTo>
                  <a:lnTo>
                    <a:pt x="220" y="479"/>
                  </a:lnTo>
                  <a:lnTo>
                    <a:pt x="213" y="473"/>
                  </a:lnTo>
                  <a:lnTo>
                    <a:pt x="207" y="467"/>
                  </a:lnTo>
                  <a:lnTo>
                    <a:pt x="200" y="460"/>
                  </a:lnTo>
                  <a:lnTo>
                    <a:pt x="193" y="454"/>
                  </a:lnTo>
                  <a:lnTo>
                    <a:pt x="186" y="449"/>
                  </a:lnTo>
                  <a:lnTo>
                    <a:pt x="179" y="442"/>
                  </a:lnTo>
                  <a:lnTo>
                    <a:pt x="172" y="436"/>
                  </a:lnTo>
                  <a:lnTo>
                    <a:pt x="165" y="429"/>
                  </a:lnTo>
                  <a:lnTo>
                    <a:pt x="157" y="424"/>
                  </a:lnTo>
                  <a:lnTo>
                    <a:pt x="149" y="418"/>
                  </a:lnTo>
                  <a:lnTo>
                    <a:pt x="142" y="412"/>
                  </a:lnTo>
                  <a:lnTo>
                    <a:pt x="135" y="406"/>
                  </a:lnTo>
                  <a:lnTo>
                    <a:pt x="127" y="400"/>
                  </a:lnTo>
                  <a:lnTo>
                    <a:pt x="120" y="394"/>
                  </a:lnTo>
                  <a:lnTo>
                    <a:pt x="112" y="389"/>
                  </a:lnTo>
                  <a:lnTo>
                    <a:pt x="105" y="383"/>
                  </a:lnTo>
                  <a:lnTo>
                    <a:pt x="97" y="377"/>
                  </a:lnTo>
                  <a:lnTo>
                    <a:pt x="89" y="372"/>
                  </a:lnTo>
                  <a:lnTo>
                    <a:pt x="82" y="366"/>
                  </a:lnTo>
                  <a:lnTo>
                    <a:pt x="74" y="360"/>
                  </a:lnTo>
                  <a:lnTo>
                    <a:pt x="65" y="356"/>
                  </a:lnTo>
                  <a:lnTo>
                    <a:pt x="57" y="350"/>
                  </a:lnTo>
                  <a:lnTo>
                    <a:pt x="49" y="344"/>
                  </a:lnTo>
                  <a:lnTo>
                    <a:pt x="41" y="339"/>
                  </a:lnTo>
                  <a:lnTo>
                    <a:pt x="33" y="334"/>
                  </a:lnTo>
                  <a:lnTo>
                    <a:pt x="25" y="329"/>
                  </a:lnTo>
                  <a:lnTo>
                    <a:pt x="17" y="323"/>
                  </a:lnTo>
                  <a:lnTo>
                    <a:pt x="9" y="318"/>
                  </a:lnTo>
                  <a:lnTo>
                    <a:pt x="0" y="313"/>
                  </a:lnTo>
                  <a:lnTo>
                    <a:pt x="1361" y="0"/>
                  </a:lnTo>
                  <a:close/>
                </a:path>
              </a:pathLst>
            </a:custGeom>
            <a:solidFill>
              <a:srgbClr val="1F1A17"/>
            </a:solidFill>
            <a:ln w="9525">
              <a:noFill/>
              <a:round/>
              <a:headEnd/>
              <a:tailEnd/>
            </a:ln>
          </p:spPr>
          <p:txBody>
            <a:bodyPr/>
            <a:lstStyle/>
            <a:p>
              <a:endParaRPr lang="en-US"/>
            </a:p>
          </p:txBody>
        </p:sp>
        <p:sp>
          <p:nvSpPr>
            <p:cNvPr id="53276" name="Freeform 78"/>
            <p:cNvSpPr>
              <a:spLocks/>
            </p:cNvSpPr>
            <p:nvPr/>
          </p:nvSpPr>
          <p:spPr bwMode="auto">
            <a:xfrm>
              <a:off x="4731" y="1709"/>
              <a:ext cx="792" cy="540"/>
            </a:xfrm>
            <a:custGeom>
              <a:avLst/>
              <a:gdLst>
                <a:gd name="T0" fmla="*/ 0 w 4749"/>
                <a:gd name="T1" fmla="*/ 0 h 3780"/>
                <a:gd name="T2" fmla="*/ 0 w 4749"/>
                <a:gd name="T3" fmla="*/ 0 h 3780"/>
                <a:gd name="T4" fmla="*/ 1 w 4749"/>
                <a:gd name="T5" fmla="*/ 0 h 3780"/>
                <a:gd name="T6" fmla="*/ 1 w 4749"/>
                <a:gd name="T7" fmla="*/ 0 h 3780"/>
                <a:gd name="T8" fmla="*/ 0 w 4749"/>
                <a:gd name="T9" fmla="*/ 0 h 3780"/>
                <a:gd name="T10" fmla="*/ 0 w 4749"/>
                <a:gd name="T11" fmla="*/ 0 h 3780"/>
                <a:gd name="T12" fmla="*/ 0 60000 65536"/>
                <a:gd name="T13" fmla="*/ 0 60000 65536"/>
                <a:gd name="T14" fmla="*/ 0 60000 65536"/>
                <a:gd name="T15" fmla="*/ 0 60000 65536"/>
                <a:gd name="T16" fmla="*/ 0 60000 65536"/>
                <a:gd name="T17" fmla="*/ 0 60000 65536"/>
                <a:gd name="T18" fmla="*/ 0 w 4749"/>
                <a:gd name="T19" fmla="*/ 0 h 3780"/>
                <a:gd name="T20" fmla="*/ 4749 w 4749"/>
                <a:gd name="T21" fmla="*/ 3780 h 3780"/>
              </a:gdLst>
              <a:ahLst/>
              <a:cxnLst>
                <a:cxn ang="T12">
                  <a:pos x="T0" y="T1"/>
                </a:cxn>
                <a:cxn ang="T13">
                  <a:pos x="T2" y="T3"/>
                </a:cxn>
                <a:cxn ang="T14">
                  <a:pos x="T4" y="T5"/>
                </a:cxn>
                <a:cxn ang="T15">
                  <a:pos x="T6" y="T7"/>
                </a:cxn>
                <a:cxn ang="T16">
                  <a:pos x="T8" y="T9"/>
                </a:cxn>
                <a:cxn ang="T17">
                  <a:pos x="T10" y="T11"/>
                </a:cxn>
              </a:cxnLst>
              <a:rect l="T18" t="T19" r="T20" b="T21"/>
              <a:pathLst>
                <a:path w="4749" h="3780">
                  <a:moveTo>
                    <a:pt x="53" y="3696"/>
                  </a:moveTo>
                  <a:lnTo>
                    <a:pt x="105" y="3780"/>
                  </a:lnTo>
                  <a:lnTo>
                    <a:pt x="4749" y="168"/>
                  </a:lnTo>
                  <a:lnTo>
                    <a:pt x="4645" y="0"/>
                  </a:lnTo>
                  <a:lnTo>
                    <a:pt x="0" y="3612"/>
                  </a:lnTo>
                  <a:lnTo>
                    <a:pt x="53" y="3696"/>
                  </a:lnTo>
                  <a:close/>
                </a:path>
              </a:pathLst>
            </a:custGeom>
            <a:solidFill>
              <a:srgbClr val="1F1A17"/>
            </a:solidFill>
            <a:ln w="9525">
              <a:noFill/>
              <a:round/>
              <a:headEnd/>
              <a:tailEnd/>
            </a:ln>
          </p:spPr>
          <p:txBody>
            <a:bodyPr/>
            <a:lstStyle/>
            <a:p>
              <a:endParaRPr lang="en-US"/>
            </a:p>
          </p:txBody>
        </p:sp>
      </p:grpSp>
      <p:sp>
        <p:nvSpPr>
          <p:cNvPr id="53261" name="AutoShape 79"/>
          <p:cNvSpPr>
            <a:spLocks noChangeAspect="1" noChangeArrowheads="1" noTextEdit="1"/>
          </p:cNvSpPr>
          <p:nvPr/>
        </p:nvSpPr>
        <p:spPr bwMode="auto">
          <a:xfrm>
            <a:off x="2593975" y="4076700"/>
            <a:ext cx="2625725" cy="4321175"/>
          </a:xfrm>
          <a:prstGeom prst="rect">
            <a:avLst/>
          </a:prstGeom>
          <a:noFill/>
          <a:ln w="9525">
            <a:noFill/>
            <a:miter lim="800000"/>
            <a:headEnd/>
            <a:tailEnd/>
          </a:ln>
        </p:spPr>
        <p:txBody>
          <a:bodyPr/>
          <a:lstStyle/>
          <a:p>
            <a:endParaRPr lang="en-US"/>
          </a:p>
        </p:txBody>
      </p:sp>
      <p:sp>
        <p:nvSpPr>
          <p:cNvPr id="3546192" name="Text Box 80"/>
          <p:cNvSpPr txBox="1">
            <a:spLocks noChangeArrowheads="1"/>
          </p:cNvSpPr>
          <p:nvPr/>
        </p:nvSpPr>
        <p:spPr bwMode="auto">
          <a:xfrm>
            <a:off x="35878" y="6486208"/>
            <a:ext cx="1870075" cy="369887"/>
          </a:xfrm>
          <a:prstGeom prst="rect">
            <a:avLst/>
          </a:prstGeom>
          <a:noFill/>
          <a:ln w="9525">
            <a:noFill/>
            <a:miter lim="800000"/>
            <a:headEnd/>
            <a:tailEnd/>
          </a:ln>
          <a:effectLst/>
        </p:spPr>
        <p:txBody>
          <a:bodyPr wrap="none">
            <a:spAutoFit/>
          </a:bodyPr>
          <a:lstStyle/>
          <a:p>
            <a:pPr eaLnBrk="0" hangingPunct="0">
              <a:defRPr/>
            </a:pPr>
            <a:r>
              <a:rPr lang="en-US" dirty="0">
                <a:solidFill>
                  <a:schemeClr val="bg1">
                    <a:lumMod val="65000"/>
                  </a:schemeClr>
                </a:solidFill>
                <a:latin typeface="+mj-lt"/>
              </a:rPr>
              <a:t>[Lowe, SIFT, 1999]</a:t>
            </a:r>
          </a:p>
        </p:txBody>
      </p:sp>
      <p:grpSp>
        <p:nvGrpSpPr>
          <p:cNvPr id="8" name="Group 7"/>
          <p:cNvGrpSpPr/>
          <p:nvPr/>
        </p:nvGrpSpPr>
        <p:grpSpPr>
          <a:xfrm>
            <a:off x="6086057" y="4653253"/>
            <a:ext cx="2608254" cy="1690684"/>
            <a:chOff x="6157177" y="2824453"/>
            <a:chExt cx="2608254" cy="1690684"/>
          </a:xfrm>
        </p:grpSpPr>
        <p:sp>
          <p:nvSpPr>
            <p:cNvPr id="84" name="Freeform 20"/>
            <p:cNvSpPr>
              <a:spLocks/>
            </p:cNvSpPr>
            <p:nvPr/>
          </p:nvSpPr>
          <p:spPr bwMode="auto">
            <a:xfrm>
              <a:off x="6273064" y="2824453"/>
              <a:ext cx="2295518" cy="23812"/>
            </a:xfrm>
            <a:custGeom>
              <a:avLst/>
              <a:gdLst>
                <a:gd name="T0" fmla="*/ 1 w 8674"/>
                <a:gd name="T1" fmla="*/ 0 h 103"/>
                <a:gd name="T2" fmla="*/ 1 w 8674"/>
                <a:gd name="T3" fmla="*/ 0 h 103"/>
                <a:gd name="T4" fmla="*/ 0 w 8674"/>
                <a:gd name="T5" fmla="*/ 0 h 103"/>
                <a:gd name="T6" fmla="*/ 0 w 8674"/>
                <a:gd name="T7" fmla="*/ 0 h 103"/>
                <a:gd name="T8" fmla="*/ 1 w 8674"/>
                <a:gd name="T9" fmla="*/ 0 h 103"/>
                <a:gd name="T10" fmla="*/ 1 w 8674"/>
                <a:gd name="T11" fmla="*/ 0 h 103"/>
                <a:gd name="T12" fmla="*/ 1 w 8674"/>
                <a:gd name="T13" fmla="*/ 0 h 103"/>
                <a:gd name="T14" fmla="*/ 1 w 8674"/>
                <a:gd name="T15" fmla="*/ 0 h 103"/>
                <a:gd name="T16" fmla="*/ 1 w 8674"/>
                <a:gd name="T17" fmla="*/ 0 h 103"/>
                <a:gd name="T18" fmla="*/ 1 w 8674"/>
                <a:gd name="T19" fmla="*/ 0 h 10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674"/>
                <a:gd name="T31" fmla="*/ 0 h 103"/>
                <a:gd name="T32" fmla="*/ 8674 w 8674"/>
                <a:gd name="T33" fmla="*/ 103 h 10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674" h="103">
                  <a:moveTo>
                    <a:pt x="8674" y="52"/>
                  </a:moveTo>
                  <a:lnTo>
                    <a:pt x="8629" y="0"/>
                  </a:lnTo>
                  <a:lnTo>
                    <a:pt x="0" y="0"/>
                  </a:lnTo>
                  <a:lnTo>
                    <a:pt x="0" y="103"/>
                  </a:lnTo>
                  <a:lnTo>
                    <a:pt x="8629" y="103"/>
                  </a:lnTo>
                  <a:lnTo>
                    <a:pt x="8582" y="52"/>
                  </a:lnTo>
                  <a:lnTo>
                    <a:pt x="8674" y="52"/>
                  </a:lnTo>
                  <a:lnTo>
                    <a:pt x="8674" y="0"/>
                  </a:lnTo>
                  <a:lnTo>
                    <a:pt x="8629" y="0"/>
                  </a:lnTo>
                  <a:lnTo>
                    <a:pt x="8674" y="52"/>
                  </a:lnTo>
                  <a:close/>
                </a:path>
              </a:pathLst>
            </a:custGeom>
            <a:solidFill>
              <a:srgbClr val="1F1A17"/>
            </a:solidFill>
            <a:ln w="9525">
              <a:noFill/>
              <a:round/>
              <a:headEnd/>
              <a:tailEnd/>
            </a:ln>
          </p:spPr>
          <p:txBody>
            <a:bodyPr/>
            <a:lstStyle/>
            <a:p>
              <a:endParaRPr lang="en-US"/>
            </a:p>
          </p:txBody>
        </p:sp>
        <p:sp>
          <p:nvSpPr>
            <p:cNvPr id="85" name="Freeform 21"/>
            <p:cNvSpPr>
              <a:spLocks/>
            </p:cNvSpPr>
            <p:nvPr/>
          </p:nvSpPr>
          <p:spPr bwMode="auto">
            <a:xfrm>
              <a:off x="8544769" y="2837153"/>
              <a:ext cx="23812" cy="1260472"/>
            </a:xfrm>
            <a:custGeom>
              <a:avLst/>
              <a:gdLst>
                <a:gd name="T0" fmla="*/ 0 w 92"/>
                <a:gd name="T1" fmla="*/ 0 h 5560"/>
                <a:gd name="T2" fmla="*/ 0 w 92"/>
                <a:gd name="T3" fmla="*/ 0 h 5560"/>
                <a:gd name="T4" fmla="*/ 0 w 92"/>
                <a:gd name="T5" fmla="*/ 0 h 5560"/>
                <a:gd name="T6" fmla="*/ 0 w 92"/>
                <a:gd name="T7" fmla="*/ 0 h 5560"/>
                <a:gd name="T8" fmla="*/ 0 w 92"/>
                <a:gd name="T9" fmla="*/ 0 h 5560"/>
                <a:gd name="T10" fmla="*/ 0 w 92"/>
                <a:gd name="T11" fmla="*/ 0 h 5560"/>
                <a:gd name="T12" fmla="*/ 0 w 92"/>
                <a:gd name="T13" fmla="*/ 0 h 5560"/>
                <a:gd name="T14" fmla="*/ 0 w 92"/>
                <a:gd name="T15" fmla="*/ 0 h 5560"/>
                <a:gd name="T16" fmla="*/ 0 w 92"/>
                <a:gd name="T17" fmla="*/ 0 h 5560"/>
                <a:gd name="T18" fmla="*/ 0 w 92"/>
                <a:gd name="T19" fmla="*/ 0 h 556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
                <a:gd name="T31" fmla="*/ 0 h 5560"/>
                <a:gd name="T32" fmla="*/ 92 w 92"/>
                <a:gd name="T33" fmla="*/ 5560 h 556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 h="5560">
                  <a:moveTo>
                    <a:pt x="47" y="5560"/>
                  </a:moveTo>
                  <a:lnTo>
                    <a:pt x="92" y="5509"/>
                  </a:lnTo>
                  <a:lnTo>
                    <a:pt x="92" y="0"/>
                  </a:lnTo>
                  <a:lnTo>
                    <a:pt x="0" y="0"/>
                  </a:lnTo>
                  <a:lnTo>
                    <a:pt x="0" y="5509"/>
                  </a:lnTo>
                  <a:lnTo>
                    <a:pt x="47" y="5458"/>
                  </a:lnTo>
                  <a:lnTo>
                    <a:pt x="47" y="5560"/>
                  </a:lnTo>
                  <a:lnTo>
                    <a:pt x="92" y="5560"/>
                  </a:lnTo>
                  <a:lnTo>
                    <a:pt x="92" y="5509"/>
                  </a:lnTo>
                  <a:lnTo>
                    <a:pt x="47" y="5560"/>
                  </a:lnTo>
                  <a:close/>
                </a:path>
              </a:pathLst>
            </a:custGeom>
            <a:solidFill>
              <a:srgbClr val="1F1A17"/>
            </a:solidFill>
            <a:ln w="9525">
              <a:noFill/>
              <a:round/>
              <a:headEnd/>
              <a:tailEnd/>
            </a:ln>
          </p:spPr>
          <p:txBody>
            <a:bodyPr/>
            <a:lstStyle/>
            <a:p>
              <a:endParaRPr lang="en-US"/>
            </a:p>
          </p:txBody>
        </p:sp>
        <p:sp>
          <p:nvSpPr>
            <p:cNvPr id="86" name="Freeform 22"/>
            <p:cNvSpPr>
              <a:spLocks/>
            </p:cNvSpPr>
            <p:nvPr/>
          </p:nvSpPr>
          <p:spPr bwMode="auto">
            <a:xfrm>
              <a:off x="6261952" y="4073813"/>
              <a:ext cx="2293930" cy="23812"/>
            </a:xfrm>
            <a:custGeom>
              <a:avLst/>
              <a:gdLst>
                <a:gd name="T0" fmla="*/ 0 w 8674"/>
                <a:gd name="T1" fmla="*/ 0 h 102"/>
                <a:gd name="T2" fmla="*/ 0 w 8674"/>
                <a:gd name="T3" fmla="*/ 0 h 102"/>
                <a:gd name="T4" fmla="*/ 1 w 8674"/>
                <a:gd name="T5" fmla="*/ 0 h 102"/>
                <a:gd name="T6" fmla="*/ 1 w 8674"/>
                <a:gd name="T7" fmla="*/ 0 h 102"/>
                <a:gd name="T8" fmla="*/ 0 w 8674"/>
                <a:gd name="T9" fmla="*/ 0 h 102"/>
                <a:gd name="T10" fmla="*/ 0 w 8674"/>
                <a:gd name="T11" fmla="*/ 0 h 102"/>
                <a:gd name="T12" fmla="*/ 0 w 8674"/>
                <a:gd name="T13" fmla="*/ 0 h 102"/>
                <a:gd name="T14" fmla="*/ 0 w 8674"/>
                <a:gd name="T15" fmla="*/ 0 h 102"/>
                <a:gd name="T16" fmla="*/ 0 w 8674"/>
                <a:gd name="T17" fmla="*/ 0 h 102"/>
                <a:gd name="T18" fmla="*/ 0 w 8674"/>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674"/>
                <a:gd name="T31" fmla="*/ 0 h 102"/>
                <a:gd name="T32" fmla="*/ 8674 w 8674"/>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674" h="102">
                  <a:moveTo>
                    <a:pt x="0" y="51"/>
                  </a:moveTo>
                  <a:lnTo>
                    <a:pt x="45" y="102"/>
                  </a:lnTo>
                  <a:lnTo>
                    <a:pt x="8674" y="102"/>
                  </a:lnTo>
                  <a:lnTo>
                    <a:pt x="8674" y="0"/>
                  </a:lnTo>
                  <a:lnTo>
                    <a:pt x="45" y="0"/>
                  </a:lnTo>
                  <a:lnTo>
                    <a:pt x="91" y="51"/>
                  </a:lnTo>
                  <a:lnTo>
                    <a:pt x="0" y="51"/>
                  </a:lnTo>
                  <a:lnTo>
                    <a:pt x="0" y="102"/>
                  </a:lnTo>
                  <a:lnTo>
                    <a:pt x="45" y="102"/>
                  </a:lnTo>
                  <a:lnTo>
                    <a:pt x="0" y="51"/>
                  </a:lnTo>
                  <a:close/>
                </a:path>
              </a:pathLst>
            </a:custGeom>
            <a:solidFill>
              <a:srgbClr val="1F1A17"/>
            </a:solidFill>
            <a:ln w="9525">
              <a:noFill/>
              <a:round/>
              <a:headEnd/>
              <a:tailEnd/>
            </a:ln>
          </p:spPr>
          <p:txBody>
            <a:bodyPr/>
            <a:lstStyle/>
            <a:p>
              <a:endParaRPr lang="en-US"/>
            </a:p>
          </p:txBody>
        </p:sp>
        <p:sp>
          <p:nvSpPr>
            <p:cNvPr id="87" name="Freeform 23"/>
            <p:cNvSpPr>
              <a:spLocks/>
            </p:cNvSpPr>
            <p:nvPr/>
          </p:nvSpPr>
          <p:spPr bwMode="auto">
            <a:xfrm>
              <a:off x="6261952" y="2824453"/>
              <a:ext cx="23812" cy="1262060"/>
            </a:xfrm>
            <a:custGeom>
              <a:avLst/>
              <a:gdLst>
                <a:gd name="T0" fmla="*/ 0 w 91"/>
                <a:gd name="T1" fmla="*/ 0 h 5561"/>
                <a:gd name="T2" fmla="*/ 0 w 91"/>
                <a:gd name="T3" fmla="*/ 0 h 5561"/>
                <a:gd name="T4" fmla="*/ 0 w 91"/>
                <a:gd name="T5" fmla="*/ 0 h 5561"/>
                <a:gd name="T6" fmla="*/ 0 w 91"/>
                <a:gd name="T7" fmla="*/ 0 h 5561"/>
                <a:gd name="T8" fmla="*/ 0 w 91"/>
                <a:gd name="T9" fmla="*/ 0 h 5561"/>
                <a:gd name="T10" fmla="*/ 0 w 91"/>
                <a:gd name="T11" fmla="*/ 0 h 5561"/>
                <a:gd name="T12" fmla="*/ 0 w 91"/>
                <a:gd name="T13" fmla="*/ 0 h 5561"/>
                <a:gd name="T14" fmla="*/ 0 w 91"/>
                <a:gd name="T15" fmla="*/ 0 h 5561"/>
                <a:gd name="T16" fmla="*/ 0 w 91"/>
                <a:gd name="T17" fmla="*/ 0 h 5561"/>
                <a:gd name="T18" fmla="*/ 0 w 91"/>
                <a:gd name="T19" fmla="*/ 0 h 556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5561"/>
                <a:gd name="T32" fmla="*/ 91 w 91"/>
                <a:gd name="T33" fmla="*/ 5561 h 556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5561">
                  <a:moveTo>
                    <a:pt x="45" y="0"/>
                  </a:moveTo>
                  <a:lnTo>
                    <a:pt x="0" y="52"/>
                  </a:lnTo>
                  <a:lnTo>
                    <a:pt x="0" y="5561"/>
                  </a:lnTo>
                  <a:lnTo>
                    <a:pt x="91" y="5561"/>
                  </a:lnTo>
                  <a:lnTo>
                    <a:pt x="91" y="52"/>
                  </a:lnTo>
                  <a:lnTo>
                    <a:pt x="45" y="103"/>
                  </a:lnTo>
                  <a:lnTo>
                    <a:pt x="45" y="0"/>
                  </a:lnTo>
                  <a:lnTo>
                    <a:pt x="0" y="0"/>
                  </a:lnTo>
                  <a:lnTo>
                    <a:pt x="0" y="52"/>
                  </a:lnTo>
                  <a:lnTo>
                    <a:pt x="45" y="0"/>
                  </a:lnTo>
                  <a:close/>
                </a:path>
              </a:pathLst>
            </a:custGeom>
            <a:solidFill>
              <a:srgbClr val="1F1A17"/>
            </a:solidFill>
            <a:ln w="9525">
              <a:noFill/>
              <a:round/>
              <a:headEnd/>
              <a:tailEnd/>
            </a:ln>
          </p:spPr>
          <p:txBody>
            <a:bodyPr/>
            <a:lstStyle/>
            <a:p>
              <a:endParaRPr lang="en-US"/>
            </a:p>
          </p:txBody>
        </p:sp>
        <p:sp>
          <p:nvSpPr>
            <p:cNvPr id="88" name="Rectangle 24"/>
            <p:cNvSpPr>
              <a:spLocks noChangeArrowheads="1"/>
            </p:cNvSpPr>
            <p:nvPr/>
          </p:nvSpPr>
          <p:spPr bwMode="auto">
            <a:xfrm>
              <a:off x="8225098" y="3771656"/>
              <a:ext cx="327024" cy="312737"/>
            </a:xfrm>
            <a:prstGeom prst="rect">
              <a:avLst/>
            </a:prstGeom>
            <a:solidFill>
              <a:srgbClr val="DC2B19"/>
            </a:solidFill>
            <a:ln w="9525">
              <a:noFill/>
              <a:miter lim="800000"/>
              <a:headEnd/>
              <a:tailEnd/>
            </a:ln>
          </p:spPr>
          <p:txBody>
            <a:bodyPr/>
            <a:lstStyle/>
            <a:p>
              <a:pPr eaLnBrk="0" hangingPunct="0"/>
              <a:endParaRPr lang="de-CH"/>
            </a:p>
          </p:txBody>
        </p:sp>
        <p:sp>
          <p:nvSpPr>
            <p:cNvPr id="89" name="Freeform 25"/>
            <p:cNvSpPr>
              <a:spLocks/>
            </p:cNvSpPr>
            <p:nvPr/>
          </p:nvSpPr>
          <p:spPr bwMode="auto">
            <a:xfrm>
              <a:off x="8235844" y="3770541"/>
              <a:ext cx="338136" cy="22225"/>
            </a:xfrm>
            <a:custGeom>
              <a:avLst/>
              <a:gdLst>
                <a:gd name="T0" fmla="*/ 0 w 1279"/>
                <a:gd name="T1" fmla="*/ 0 h 102"/>
                <a:gd name="T2" fmla="*/ 0 w 1279"/>
                <a:gd name="T3" fmla="*/ 0 h 102"/>
                <a:gd name="T4" fmla="*/ 0 w 1279"/>
                <a:gd name="T5" fmla="*/ 0 h 102"/>
                <a:gd name="T6" fmla="*/ 0 w 1279"/>
                <a:gd name="T7" fmla="*/ 0 h 102"/>
                <a:gd name="T8" fmla="*/ 0 w 1279"/>
                <a:gd name="T9" fmla="*/ 0 h 102"/>
                <a:gd name="T10" fmla="*/ 0 w 1279"/>
                <a:gd name="T11" fmla="*/ 0 h 102"/>
                <a:gd name="T12" fmla="*/ 0 w 1279"/>
                <a:gd name="T13" fmla="*/ 0 h 102"/>
                <a:gd name="T14" fmla="*/ 0 w 1279"/>
                <a:gd name="T15" fmla="*/ 0 h 102"/>
                <a:gd name="T16" fmla="*/ 0 w 1279"/>
                <a:gd name="T17" fmla="*/ 0 h 102"/>
                <a:gd name="T18" fmla="*/ 0 w 1279"/>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9"/>
                <a:gd name="T31" fmla="*/ 0 h 102"/>
                <a:gd name="T32" fmla="*/ 1279 w 1279"/>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9" h="102">
                  <a:moveTo>
                    <a:pt x="1279" y="51"/>
                  </a:moveTo>
                  <a:lnTo>
                    <a:pt x="1233" y="0"/>
                  </a:lnTo>
                  <a:lnTo>
                    <a:pt x="0" y="0"/>
                  </a:lnTo>
                  <a:lnTo>
                    <a:pt x="0" y="102"/>
                  </a:lnTo>
                  <a:lnTo>
                    <a:pt x="1233" y="102"/>
                  </a:lnTo>
                  <a:lnTo>
                    <a:pt x="1188" y="51"/>
                  </a:lnTo>
                  <a:lnTo>
                    <a:pt x="1279" y="51"/>
                  </a:lnTo>
                  <a:lnTo>
                    <a:pt x="1279" y="0"/>
                  </a:lnTo>
                  <a:lnTo>
                    <a:pt x="1233" y="0"/>
                  </a:lnTo>
                  <a:lnTo>
                    <a:pt x="1279" y="51"/>
                  </a:lnTo>
                  <a:close/>
                </a:path>
              </a:pathLst>
            </a:custGeom>
            <a:solidFill>
              <a:srgbClr val="1F1A17"/>
            </a:solidFill>
            <a:ln w="9525">
              <a:noFill/>
              <a:round/>
              <a:headEnd/>
              <a:tailEnd/>
            </a:ln>
          </p:spPr>
          <p:txBody>
            <a:bodyPr/>
            <a:lstStyle/>
            <a:p>
              <a:endParaRPr lang="en-US"/>
            </a:p>
          </p:txBody>
        </p:sp>
        <p:sp>
          <p:nvSpPr>
            <p:cNvPr id="90" name="Freeform 26"/>
            <p:cNvSpPr>
              <a:spLocks/>
            </p:cNvSpPr>
            <p:nvPr/>
          </p:nvSpPr>
          <p:spPr bwMode="auto">
            <a:xfrm>
              <a:off x="6273800" y="3773776"/>
              <a:ext cx="23812" cy="323849"/>
            </a:xfrm>
            <a:custGeom>
              <a:avLst/>
              <a:gdLst>
                <a:gd name="T0" fmla="*/ 0 w 91"/>
                <a:gd name="T1" fmla="*/ 0 h 1429"/>
                <a:gd name="T2" fmla="*/ 0 w 91"/>
                <a:gd name="T3" fmla="*/ 0 h 1429"/>
                <a:gd name="T4" fmla="*/ 0 w 91"/>
                <a:gd name="T5" fmla="*/ 0 h 1429"/>
                <a:gd name="T6" fmla="*/ 0 w 91"/>
                <a:gd name="T7" fmla="*/ 0 h 1429"/>
                <a:gd name="T8" fmla="*/ 0 w 91"/>
                <a:gd name="T9" fmla="*/ 0 h 1429"/>
                <a:gd name="T10" fmla="*/ 0 w 91"/>
                <a:gd name="T11" fmla="*/ 0 h 1429"/>
                <a:gd name="T12" fmla="*/ 0 w 91"/>
                <a:gd name="T13" fmla="*/ 0 h 1429"/>
                <a:gd name="T14" fmla="*/ 0 w 91"/>
                <a:gd name="T15" fmla="*/ 0 h 1429"/>
                <a:gd name="T16" fmla="*/ 0 w 91"/>
                <a:gd name="T17" fmla="*/ 0 h 1429"/>
                <a:gd name="T18" fmla="*/ 0 w 91"/>
                <a:gd name="T19" fmla="*/ 0 h 14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1429"/>
                <a:gd name="T32" fmla="*/ 91 w 91"/>
                <a:gd name="T33" fmla="*/ 1429 h 14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1429">
                  <a:moveTo>
                    <a:pt x="45" y="1429"/>
                  </a:moveTo>
                  <a:lnTo>
                    <a:pt x="91" y="1378"/>
                  </a:lnTo>
                  <a:lnTo>
                    <a:pt x="91" y="0"/>
                  </a:lnTo>
                  <a:lnTo>
                    <a:pt x="0" y="0"/>
                  </a:lnTo>
                  <a:lnTo>
                    <a:pt x="0" y="1378"/>
                  </a:lnTo>
                  <a:lnTo>
                    <a:pt x="45" y="1327"/>
                  </a:lnTo>
                  <a:lnTo>
                    <a:pt x="45" y="1429"/>
                  </a:lnTo>
                  <a:lnTo>
                    <a:pt x="91" y="1429"/>
                  </a:lnTo>
                  <a:lnTo>
                    <a:pt x="91" y="1378"/>
                  </a:lnTo>
                  <a:lnTo>
                    <a:pt x="45" y="1429"/>
                  </a:lnTo>
                  <a:close/>
                </a:path>
              </a:pathLst>
            </a:custGeom>
            <a:solidFill>
              <a:srgbClr val="1F1A17"/>
            </a:solidFill>
            <a:ln w="9525">
              <a:noFill/>
              <a:round/>
              <a:headEnd/>
              <a:tailEnd/>
            </a:ln>
          </p:spPr>
          <p:txBody>
            <a:bodyPr/>
            <a:lstStyle/>
            <a:p>
              <a:endParaRPr lang="en-US"/>
            </a:p>
          </p:txBody>
        </p:sp>
        <p:sp>
          <p:nvSpPr>
            <p:cNvPr id="91" name="Freeform 27"/>
            <p:cNvSpPr>
              <a:spLocks/>
            </p:cNvSpPr>
            <p:nvPr/>
          </p:nvSpPr>
          <p:spPr bwMode="auto">
            <a:xfrm>
              <a:off x="6261952" y="4073813"/>
              <a:ext cx="338136" cy="23812"/>
            </a:xfrm>
            <a:custGeom>
              <a:avLst/>
              <a:gdLst>
                <a:gd name="T0" fmla="*/ 0 w 1278"/>
                <a:gd name="T1" fmla="*/ 0 h 102"/>
                <a:gd name="T2" fmla="*/ 0 w 1278"/>
                <a:gd name="T3" fmla="*/ 0 h 102"/>
                <a:gd name="T4" fmla="*/ 0 w 1278"/>
                <a:gd name="T5" fmla="*/ 0 h 102"/>
                <a:gd name="T6" fmla="*/ 0 w 1278"/>
                <a:gd name="T7" fmla="*/ 0 h 102"/>
                <a:gd name="T8" fmla="*/ 0 w 1278"/>
                <a:gd name="T9" fmla="*/ 0 h 102"/>
                <a:gd name="T10" fmla="*/ 0 w 1278"/>
                <a:gd name="T11" fmla="*/ 0 h 102"/>
                <a:gd name="T12" fmla="*/ 0 w 1278"/>
                <a:gd name="T13" fmla="*/ 0 h 102"/>
                <a:gd name="T14" fmla="*/ 0 w 1278"/>
                <a:gd name="T15" fmla="*/ 0 h 102"/>
                <a:gd name="T16" fmla="*/ 0 w 1278"/>
                <a:gd name="T17" fmla="*/ 0 h 102"/>
                <a:gd name="T18" fmla="*/ 0 w 1278"/>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2"/>
                <a:gd name="T32" fmla="*/ 1278 w 1278"/>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2">
                  <a:moveTo>
                    <a:pt x="0" y="51"/>
                  </a:moveTo>
                  <a:lnTo>
                    <a:pt x="45" y="102"/>
                  </a:lnTo>
                  <a:lnTo>
                    <a:pt x="1278" y="102"/>
                  </a:lnTo>
                  <a:lnTo>
                    <a:pt x="1278" y="0"/>
                  </a:lnTo>
                  <a:lnTo>
                    <a:pt x="45" y="0"/>
                  </a:lnTo>
                  <a:lnTo>
                    <a:pt x="91" y="51"/>
                  </a:lnTo>
                  <a:lnTo>
                    <a:pt x="0" y="51"/>
                  </a:lnTo>
                  <a:lnTo>
                    <a:pt x="0" y="102"/>
                  </a:lnTo>
                  <a:lnTo>
                    <a:pt x="45" y="102"/>
                  </a:lnTo>
                  <a:lnTo>
                    <a:pt x="0" y="51"/>
                  </a:lnTo>
                  <a:close/>
                </a:path>
              </a:pathLst>
            </a:custGeom>
            <a:solidFill>
              <a:srgbClr val="1F1A17"/>
            </a:solidFill>
            <a:ln w="9525">
              <a:noFill/>
              <a:round/>
              <a:headEnd/>
              <a:tailEnd/>
            </a:ln>
          </p:spPr>
          <p:txBody>
            <a:bodyPr/>
            <a:lstStyle/>
            <a:p>
              <a:endParaRPr lang="en-US"/>
            </a:p>
          </p:txBody>
        </p:sp>
        <p:sp>
          <p:nvSpPr>
            <p:cNvPr id="92" name="Freeform 28"/>
            <p:cNvSpPr>
              <a:spLocks/>
            </p:cNvSpPr>
            <p:nvPr/>
          </p:nvSpPr>
          <p:spPr bwMode="auto">
            <a:xfrm>
              <a:off x="6261952" y="3762664"/>
              <a:ext cx="23812" cy="323849"/>
            </a:xfrm>
            <a:custGeom>
              <a:avLst/>
              <a:gdLst>
                <a:gd name="T0" fmla="*/ 0 w 91"/>
                <a:gd name="T1" fmla="*/ 0 h 1429"/>
                <a:gd name="T2" fmla="*/ 0 w 91"/>
                <a:gd name="T3" fmla="*/ 0 h 1429"/>
                <a:gd name="T4" fmla="*/ 0 w 91"/>
                <a:gd name="T5" fmla="*/ 0 h 1429"/>
                <a:gd name="T6" fmla="*/ 0 w 91"/>
                <a:gd name="T7" fmla="*/ 0 h 1429"/>
                <a:gd name="T8" fmla="*/ 0 w 91"/>
                <a:gd name="T9" fmla="*/ 0 h 1429"/>
                <a:gd name="T10" fmla="*/ 0 w 91"/>
                <a:gd name="T11" fmla="*/ 0 h 1429"/>
                <a:gd name="T12" fmla="*/ 0 w 91"/>
                <a:gd name="T13" fmla="*/ 0 h 1429"/>
                <a:gd name="T14" fmla="*/ 0 w 91"/>
                <a:gd name="T15" fmla="*/ 0 h 1429"/>
                <a:gd name="T16" fmla="*/ 0 w 91"/>
                <a:gd name="T17" fmla="*/ 0 h 1429"/>
                <a:gd name="T18" fmla="*/ 0 w 91"/>
                <a:gd name="T19" fmla="*/ 0 h 14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1429"/>
                <a:gd name="T32" fmla="*/ 91 w 91"/>
                <a:gd name="T33" fmla="*/ 1429 h 14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1429">
                  <a:moveTo>
                    <a:pt x="45" y="0"/>
                  </a:moveTo>
                  <a:lnTo>
                    <a:pt x="0" y="51"/>
                  </a:lnTo>
                  <a:lnTo>
                    <a:pt x="0" y="1429"/>
                  </a:lnTo>
                  <a:lnTo>
                    <a:pt x="91" y="1429"/>
                  </a:lnTo>
                  <a:lnTo>
                    <a:pt x="91" y="51"/>
                  </a:lnTo>
                  <a:lnTo>
                    <a:pt x="45" y="102"/>
                  </a:lnTo>
                  <a:lnTo>
                    <a:pt x="45" y="0"/>
                  </a:lnTo>
                  <a:lnTo>
                    <a:pt x="0" y="0"/>
                  </a:lnTo>
                  <a:lnTo>
                    <a:pt x="0" y="51"/>
                  </a:lnTo>
                  <a:lnTo>
                    <a:pt x="45" y="0"/>
                  </a:lnTo>
                  <a:close/>
                </a:path>
              </a:pathLst>
            </a:custGeom>
            <a:solidFill>
              <a:srgbClr val="1F1A17"/>
            </a:solidFill>
            <a:ln w="9525">
              <a:noFill/>
              <a:round/>
              <a:headEnd/>
              <a:tailEnd/>
            </a:ln>
          </p:spPr>
          <p:txBody>
            <a:bodyPr/>
            <a:lstStyle/>
            <a:p>
              <a:endParaRPr lang="en-US"/>
            </a:p>
          </p:txBody>
        </p:sp>
        <p:sp>
          <p:nvSpPr>
            <p:cNvPr id="93" name="Rectangle 29"/>
            <p:cNvSpPr>
              <a:spLocks noChangeArrowheads="1"/>
            </p:cNvSpPr>
            <p:nvPr/>
          </p:nvSpPr>
          <p:spPr bwMode="auto">
            <a:xfrm>
              <a:off x="6286500" y="3148302"/>
              <a:ext cx="325436" cy="938211"/>
            </a:xfrm>
            <a:prstGeom prst="rect">
              <a:avLst/>
            </a:prstGeom>
            <a:solidFill>
              <a:srgbClr val="DC2B19"/>
            </a:solidFill>
            <a:ln w="9525">
              <a:noFill/>
              <a:miter lim="800000"/>
              <a:headEnd/>
              <a:tailEnd/>
            </a:ln>
          </p:spPr>
          <p:txBody>
            <a:bodyPr/>
            <a:lstStyle/>
            <a:p>
              <a:pPr eaLnBrk="0" hangingPunct="0"/>
              <a:endParaRPr lang="de-CH"/>
            </a:p>
          </p:txBody>
        </p:sp>
        <p:sp>
          <p:nvSpPr>
            <p:cNvPr id="94" name="Freeform 30"/>
            <p:cNvSpPr>
              <a:spLocks/>
            </p:cNvSpPr>
            <p:nvPr/>
          </p:nvSpPr>
          <p:spPr bwMode="auto">
            <a:xfrm>
              <a:off x="6286500" y="3137190"/>
              <a:ext cx="338136" cy="23812"/>
            </a:xfrm>
            <a:custGeom>
              <a:avLst/>
              <a:gdLst>
                <a:gd name="T0" fmla="*/ 0 w 1278"/>
                <a:gd name="T1" fmla="*/ 0 h 102"/>
                <a:gd name="T2" fmla="*/ 0 w 1278"/>
                <a:gd name="T3" fmla="*/ 0 h 102"/>
                <a:gd name="T4" fmla="*/ 0 w 1278"/>
                <a:gd name="T5" fmla="*/ 0 h 102"/>
                <a:gd name="T6" fmla="*/ 0 w 1278"/>
                <a:gd name="T7" fmla="*/ 0 h 102"/>
                <a:gd name="T8" fmla="*/ 0 w 1278"/>
                <a:gd name="T9" fmla="*/ 0 h 102"/>
                <a:gd name="T10" fmla="*/ 0 w 1278"/>
                <a:gd name="T11" fmla="*/ 0 h 102"/>
                <a:gd name="T12" fmla="*/ 0 w 1278"/>
                <a:gd name="T13" fmla="*/ 0 h 102"/>
                <a:gd name="T14" fmla="*/ 0 w 1278"/>
                <a:gd name="T15" fmla="*/ 0 h 102"/>
                <a:gd name="T16" fmla="*/ 0 w 1278"/>
                <a:gd name="T17" fmla="*/ 0 h 102"/>
                <a:gd name="T18" fmla="*/ 0 w 1278"/>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2"/>
                <a:gd name="T32" fmla="*/ 1278 w 1278"/>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2">
                  <a:moveTo>
                    <a:pt x="1278" y="51"/>
                  </a:moveTo>
                  <a:lnTo>
                    <a:pt x="1233" y="0"/>
                  </a:lnTo>
                  <a:lnTo>
                    <a:pt x="0" y="0"/>
                  </a:lnTo>
                  <a:lnTo>
                    <a:pt x="0" y="102"/>
                  </a:lnTo>
                  <a:lnTo>
                    <a:pt x="1233" y="102"/>
                  </a:lnTo>
                  <a:lnTo>
                    <a:pt x="1186" y="51"/>
                  </a:lnTo>
                  <a:lnTo>
                    <a:pt x="1278" y="51"/>
                  </a:lnTo>
                  <a:lnTo>
                    <a:pt x="1278" y="0"/>
                  </a:lnTo>
                  <a:lnTo>
                    <a:pt x="1233" y="0"/>
                  </a:lnTo>
                  <a:lnTo>
                    <a:pt x="1278" y="51"/>
                  </a:lnTo>
                  <a:close/>
                </a:path>
              </a:pathLst>
            </a:custGeom>
            <a:solidFill>
              <a:srgbClr val="1F1A17"/>
            </a:solidFill>
            <a:ln w="9525">
              <a:noFill/>
              <a:round/>
              <a:headEnd/>
              <a:tailEnd/>
            </a:ln>
          </p:spPr>
          <p:txBody>
            <a:bodyPr/>
            <a:lstStyle/>
            <a:p>
              <a:endParaRPr lang="en-US"/>
            </a:p>
          </p:txBody>
        </p:sp>
        <p:sp>
          <p:nvSpPr>
            <p:cNvPr id="95" name="Freeform 31"/>
            <p:cNvSpPr>
              <a:spLocks/>
            </p:cNvSpPr>
            <p:nvPr/>
          </p:nvSpPr>
          <p:spPr bwMode="auto">
            <a:xfrm>
              <a:off x="6600824" y="3148302"/>
              <a:ext cx="23812" cy="949323"/>
            </a:xfrm>
            <a:custGeom>
              <a:avLst/>
              <a:gdLst>
                <a:gd name="T0" fmla="*/ 0 w 92"/>
                <a:gd name="T1" fmla="*/ 0 h 4184"/>
                <a:gd name="T2" fmla="*/ 0 w 92"/>
                <a:gd name="T3" fmla="*/ 0 h 4184"/>
                <a:gd name="T4" fmla="*/ 0 w 92"/>
                <a:gd name="T5" fmla="*/ 0 h 4184"/>
                <a:gd name="T6" fmla="*/ 0 w 92"/>
                <a:gd name="T7" fmla="*/ 0 h 4184"/>
                <a:gd name="T8" fmla="*/ 0 w 92"/>
                <a:gd name="T9" fmla="*/ 0 h 4184"/>
                <a:gd name="T10" fmla="*/ 0 w 92"/>
                <a:gd name="T11" fmla="*/ 0 h 4184"/>
                <a:gd name="T12" fmla="*/ 0 w 92"/>
                <a:gd name="T13" fmla="*/ 0 h 4184"/>
                <a:gd name="T14" fmla="*/ 0 w 92"/>
                <a:gd name="T15" fmla="*/ 0 h 4184"/>
                <a:gd name="T16" fmla="*/ 0 w 92"/>
                <a:gd name="T17" fmla="*/ 0 h 4184"/>
                <a:gd name="T18" fmla="*/ 0 w 92"/>
                <a:gd name="T19" fmla="*/ 0 h 418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
                <a:gd name="T31" fmla="*/ 0 h 4184"/>
                <a:gd name="T32" fmla="*/ 92 w 92"/>
                <a:gd name="T33" fmla="*/ 4184 h 418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 h="4184">
                  <a:moveTo>
                    <a:pt x="47" y="4184"/>
                  </a:moveTo>
                  <a:lnTo>
                    <a:pt x="92" y="4133"/>
                  </a:lnTo>
                  <a:lnTo>
                    <a:pt x="92" y="0"/>
                  </a:lnTo>
                  <a:lnTo>
                    <a:pt x="0" y="0"/>
                  </a:lnTo>
                  <a:lnTo>
                    <a:pt x="0" y="4133"/>
                  </a:lnTo>
                  <a:lnTo>
                    <a:pt x="47" y="4082"/>
                  </a:lnTo>
                  <a:lnTo>
                    <a:pt x="47" y="4184"/>
                  </a:lnTo>
                  <a:lnTo>
                    <a:pt x="92" y="4184"/>
                  </a:lnTo>
                  <a:lnTo>
                    <a:pt x="92" y="4133"/>
                  </a:lnTo>
                  <a:lnTo>
                    <a:pt x="47" y="4184"/>
                  </a:lnTo>
                  <a:close/>
                </a:path>
              </a:pathLst>
            </a:custGeom>
            <a:solidFill>
              <a:srgbClr val="1F1A17"/>
            </a:solidFill>
            <a:ln w="9525">
              <a:noFill/>
              <a:round/>
              <a:headEnd/>
              <a:tailEnd/>
            </a:ln>
          </p:spPr>
          <p:txBody>
            <a:bodyPr/>
            <a:lstStyle/>
            <a:p>
              <a:endParaRPr lang="en-US"/>
            </a:p>
          </p:txBody>
        </p:sp>
        <p:sp>
          <p:nvSpPr>
            <p:cNvPr id="96" name="Freeform 32"/>
            <p:cNvSpPr>
              <a:spLocks/>
            </p:cNvSpPr>
            <p:nvPr/>
          </p:nvSpPr>
          <p:spPr bwMode="auto">
            <a:xfrm>
              <a:off x="6273800" y="4073813"/>
              <a:ext cx="338136" cy="23812"/>
            </a:xfrm>
            <a:custGeom>
              <a:avLst/>
              <a:gdLst>
                <a:gd name="T0" fmla="*/ 0 w 1278"/>
                <a:gd name="T1" fmla="*/ 0 h 102"/>
                <a:gd name="T2" fmla="*/ 0 w 1278"/>
                <a:gd name="T3" fmla="*/ 0 h 102"/>
                <a:gd name="T4" fmla="*/ 0 w 1278"/>
                <a:gd name="T5" fmla="*/ 0 h 102"/>
                <a:gd name="T6" fmla="*/ 0 w 1278"/>
                <a:gd name="T7" fmla="*/ 0 h 102"/>
                <a:gd name="T8" fmla="*/ 0 w 1278"/>
                <a:gd name="T9" fmla="*/ 0 h 102"/>
                <a:gd name="T10" fmla="*/ 0 w 1278"/>
                <a:gd name="T11" fmla="*/ 0 h 102"/>
                <a:gd name="T12" fmla="*/ 0 w 1278"/>
                <a:gd name="T13" fmla="*/ 0 h 102"/>
                <a:gd name="T14" fmla="*/ 0 w 1278"/>
                <a:gd name="T15" fmla="*/ 0 h 102"/>
                <a:gd name="T16" fmla="*/ 0 w 1278"/>
                <a:gd name="T17" fmla="*/ 0 h 102"/>
                <a:gd name="T18" fmla="*/ 0 w 1278"/>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2"/>
                <a:gd name="T32" fmla="*/ 1278 w 1278"/>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2">
                  <a:moveTo>
                    <a:pt x="0" y="51"/>
                  </a:moveTo>
                  <a:lnTo>
                    <a:pt x="45" y="102"/>
                  </a:lnTo>
                  <a:lnTo>
                    <a:pt x="1278" y="102"/>
                  </a:lnTo>
                  <a:lnTo>
                    <a:pt x="1278" y="0"/>
                  </a:lnTo>
                  <a:lnTo>
                    <a:pt x="45" y="0"/>
                  </a:lnTo>
                  <a:lnTo>
                    <a:pt x="91" y="51"/>
                  </a:lnTo>
                  <a:lnTo>
                    <a:pt x="0" y="51"/>
                  </a:lnTo>
                  <a:lnTo>
                    <a:pt x="0" y="102"/>
                  </a:lnTo>
                  <a:lnTo>
                    <a:pt x="45" y="102"/>
                  </a:lnTo>
                  <a:lnTo>
                    <a:pt x="0" y="51"/>
                  </a:lnTo>
                  <a:close/>
                </a:path>
              </a:pathLst>
            </a:custGeom>
            <a:solidFill>
              <a:srgbClr val="1F1A17"/>
            </a:solidFill>
            <a:ln w="9525">
              <a:noFill/>
              <a:round/>
              <a:headEnd/>
              <a:tailEnd/>
            </a:ln>
          </p:spPr>
          <p:txBody>
            <a:bodyPr/>
            <a:lstStyle/>
            <a:p>
              <a:endParaRPr lang="en-US"/>
            </a:p>
          </p:txBody>
        </p:sp>
        <p:sp>
          <p:nvSpPr>
            <p:cNvPr id="97" name="Freeform 33"/>
            <p:cNvSpPr>
              <a:spLocks/>
            </p:cNvSpPr>
            <p:nvPr/>
          </p:nvSpPr>
          <p:spPr bwMode="auto">
            <a:xfrm>
              <a:off x="6273800" y="3137190"/>
              <a:ext cx="23812" cy="949323"/>
            </a:xfrm>
            <a:custGeom>
              <a:avLst/>
              <a:gdLst>
                <a:gd name="T0" fmla="*/ 0 w 91"/>
                <a:gd name="T1" fmla="*/ 0 h 4184"/>
                <a:gd name="T2" fmla="*/ 0 w 91"/>
                <a:gd name="T3" fmla="*/ 0 h 4184"/>
                <a:gd name="T4" fmla="*/ 0 w 91"/>
                <a:gd name="T5" fmla="*/ 0 h 4184"/>
                <a:gd name="T6" fmla="*/ 0 w 91"/>
                <a:gd name="T7" fmla="*/ 0 h 4184"/>
                <a:gd name="T8" fmla="*/ 0 w 91"/>
                <a:gd name="T9" fmla="*/ 0 h 4184"/>
                <a:gd name="T10" fmla="*/ 0 w 91"/>
                <a:gd name="T11" fmla="*/ 0 h 4184"/>
                <a:gd name="T12" fmla="*/ 0 w 91"/>
                <a:gd name="T13" fmla="*/ 0 h 4184"/>
                <a:gd name="T14" fmla="*/ 0 w 91"/>
                <a:gd name="T15" fmla="*/ 0 h 4184"/>
                <a:gd name="T16" fmla="*/ 0 w 91"/>
                <a:gd name="T17" fmla="*/ 0 h 4184"/>
                <a:gd name="T18" fmla="*/ 0 w 91"/>
                <a:gd name="T19" fmla="*/ 0 h 418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4184"/>
                <a:gd name="T32" fmla="*/ 91 w 91"/>
                <a:gd name="T33" fmla="*/ 4184 h 418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4184">
                  <a:moveTo>
                    <a:pt x="45" y="0"/>
                  </a:moveTo>
                  <a:lnTo>
                    <a:pt x="0" y="51"/>
                  </a:lnTo>
                  <a:lnTo>
                    <a:pt x="0" y="4184"/>
                  </a:lnTo>
                  <a:lnTo>
                    <a:pt x="91" y="4184"/>
                  </a:lnTo>
                  <a:lnTo>
                    <a:pt x="91" y="51"/>
                  </a:lnTo>
                  <a:lnTo>
                    <a:pt x="45" y="102"/>
                  </a:lnTo>
                  <a:lnTo>
                    <a:pt x="45" y="0"/>
                  </a:lnTo>
                  <a:lnTo>
                    <a:pt x="0" y="0"/>
                  </a:lnTo>
                  <a:lnTo>
                    <a:pt x="0" y="51"/>
                  </a:lnTo>
                  <a:lnTo>
                    <a:pt x="45" y="0"/>
                  </a:lnTo>
                  <a:close/>
                </a:path>
              </a:pathLst>
            </a:custGeom>
            <a:solidFill>
              <a:srgbClr val="1F1A17"/>
            </a:solidFill>
            <a:ln w="9525">
              <a:noFill/>
              <a:round/>
              <a:headEnd/>
              <a:tailEnd/>
            </a:ln>
          </p:spPr>
          <p:txBody>
            <a:bodyPr/>
            <a:lstStyle/>
            <a:p>
              <a:endParaRPr lang="en-US"/>
            </a:p>
          </p:txBody>
        </p:sp>
        <p:sp>
          <p:nvSpPr>
            <p:cNvPr id="98" name="Rectangle 34"/>
            <p:cNvSpPr>
              <a:spLocks noChangeArrowheads="1"/>
            </p:cNvSpPr>
            <p:nvPr/>
          </p:nvSpPr>
          <p:spPr bwMode="auto">
            <a:xfrm>
              <a:off x="6611936" y="3461039"/>
              <a:ext cx="327025" cy="625474"/>
            </a:xfrm>
            <a:prstGeom prst="rect">
              <a:avLst/>
            </a:prstGeom>
            <a:solidFill>
              <a:srgbClr val="DC2B19"/>
            </a:solidFill>
            <a:ln w="9525">
              <a:noFill/>
              <a:miter lim="800000"/>
              <a:headEnd/>
              <a:tailEnd/>
            </a:ln>
          </p:spPr>
          <p:txBody>
            <a:bodyPr/>
            <a:lstStyle/>
            <a:p>
              <a:pPr eaLnBrk="0" hangingPunct="0"/>
              <a:endParaRPr lang="de-CH"/>
            </a:p>
          </p:txBody>
        </p:sp>
        <p:sp>
          <p:nvSpPr>
            <p:cNvPr id="99" name="Freeform 35"/>
            <p:cNvSpPr>
              <a:spLocks/>
            </p:cNvSpPr>
            <p:nvPr/>
          </p:nvSpPr>
          <p:spPr bwMode="auto">
            <a:xfrm>
              <a:off x="6600824" y="3449927"/>
              <a:ext cx="338136" cy="22225"/>
            </a:xfrm>
            <a:custGeom>
              <a:avLst/>
              <a:gdLst>
                <a:gd name="T0" fmla="*/ 0 w 1279"/>
                <a:gd name="T1" fmla="*/ 0 h 102"/>
                <a:gd name="T2" fmla="*/ 0 w 1279"/>
                <a:gd name="T3" fmla="*/ 0 h 102"/>
                <a:gd name="T4" fmla="*/ 0 w 1279"/>
                <a:gd name="T5" fmla="*/ 0 h 102"/>
                <a:gd name="T6" fmla="*/ 0 w 1279"/>
                <a:gd name="T7" fmla="*/ 0 h 102"/>
                <a:gd name="T8" fmla="*/ 0 w 1279"/>
                <a:gd name="T9" fmla="*/ 0 h 102"/>
                <a:gd name="T10" fmla="*/ 0 w 1279"/>
                <a:gd name="T11" fmla="*/ 0 h 102"/>
                <a:gd name="T12" fmla="*/ 0 w 1279"/>
                <a:gd name="T13" fmla="*/ 0 h 102"/>
                <a:gd name="T14" fmla="*/ 0 w 1279"/>
                <a:gd name="T15" fmla="*/ 0 h 102"/>
                <a:gd name="T16" fmla="*/ 0 w 1279"/>
                <a:gd name="T17" fmla="*/ 0 h 102"/>
                <a:gd name="T18" fmla="*/ 0 w 1279"/>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9"/>
                <a:gd name="T31" fmla="*/ 0 h 102"/>
                <a:gd name="T32" fmla="*/ 1279 w 1279"/>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9" h="102">
                  <a:moveTo>
                    <a:pt x="92" y="51"/>
                  </a:moveTo>
                  <a:lnTo>
                    <a:pt x="47" y="102"/>
                  </a:lnTo>
                  <a:lnTo>
                    <a:pt x="1279" y="102"/>
                  </a:lnTo>
                  <a:lnTo>
                    <a:pt x="1279" y="0"/>
                  </a:lnTo>
                  <a:lnTo>
                    <a:pt x="47" y="0"/>
                  </a:lnTo>
                  <a:lnTo>
                    <a:pt x="0" y="51"/>
                  </a:lnTo>
                  <a:lnTo>
                    <a:pt x="47" y="0"/>
                  </a:lnTo>
                  <a:lnTo>
                    <a:pt x="0" y="0"/>
                  </a:lnTo>
                  <a:lnTo>
                    <a:pt x="0" y="51"/>
                  </a:lnTo>
                  <a:lnTo>
                    <a:pt x="92" y="51"/>
                  </a:lnTo>
                  <a:close/>
                </a:path>
              </a:pathLst>
            </a:custGeom>
            <a:solidFill>
              <a:srgbClr val="1F1A17"/>
            </a:solidFill>
            <a:ln w="9525">
              <a:noFill/>
              <a:round/>
              <a:headEnd/>
              <a:tailEnd/>
            </a:ln>
          </p:spPr>
          <p:txBody>
            <a:bodyPr/>
            <a:lstStyle/>
            <a:p>
              <a:endParaRPr lang="en-US"/>
            </a:p>
          </p:txBody>
        </p:sp>
        <p:sp>
          <p:nvSpPr>
            <p:cNvPr id="100" name="Freeform 36"/>
            <p:cNvSpPr>
              <a:spLocks/>
            </p:cNvSpPr>
            <p:nvPr/>
          </p:nvSpPr>
          <p:spPr bwMode="auto">
            <a:xfrm>
              <a:off x="6600824" y="3461039"/>
              <a:ext cx="23812" cy="636586"/>
            </a:xfrm>
            <a:custGeom>
              <a:avLst/>
              <a:gdLst>
                <a:gd name="T0" fmla="*/ 0 w 92"/>
                <a:gd name="T1" fmla="*/ 0 h 2806"/>
                <a:gd name="T2" fmla="*/ 0 w 92"/>
                <a:gd name="T3" fmla="*/ 0 h 2806"/>
                <a:gd name="T4" fmla="*/ 0 w 92"/>
                <a:gd name="T5" fmla="*/ 0 h 2806"/>
                <a:gd name="T6" fmla="*/ 0 w 92"/>
                <a:gd name="T7" fmla="*/ 0 h 2806"/>
                <a:gd name="T8" fmla="*/ 0 w 92"/>
                <a:gd name="T9" fmla="*/ 0 h 2806"/>
                <a:gd name="T10" fmla="*/ 0 w 92"/>
                <a:gd name="T11" fmla="*/ 0 h 2806"/>
                <a:gd name="T12" fmla="*/ 0 w 92"/>
                <a:gd name="T13" fmla="*/ 0 h 2806"/>
                <a:gd name="T14" fmla="*/ 0 w 92"/>
                <a:gd name="T15" fmla="*/ 0 h 2806"/>
                <a:gd name="T16" fmla="*/ 0 w 92"/>
                <a:gd name="T17" fmla="*/ 0 h 2806"/>
                <a:gd name="T18" fmla="*/ 0 w 92"/>
                <a:gd name="T19" fmla="*/ 0 h 28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
                <a:gd name="T31" fmla="*/ 0 h 2806"/>
                <a:gd name="T32" fmla="*/ 92 w 92"/>
                <a:gd name="T33" fmla="*/ 2806 h 28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 h="2806">
                  <a:moveTo>
                    <a:pt x="47" y="2704"/>
                  </a:moveTo>
                  <a:lnTo>
                    <a:pt x="92" y="2755"/>
                  </a:lnTo>
                  <a:lnTo>
                    <a:pt x="92" y="0"/>
                  </a:lnTo>
                  <a:lnTo>
                    <a:pt x="0" y="0"/>
                  </a:lnTo>
                  <a:lnTo>
                    <a:pt x="0" y="2755"/>
                  </a:lnTo>
                  <a:lnTo>
                    <a:pt x="47" y="2806"/>
                  </a:lnTo>
                  <a:lnTo>
                    <a:pt x="0" y="2755"/>
                  </a:lnTo>
                  <a:lnTo>
                    <a:pt x="0" y="2806"/>
                  </a:lnTo>
                  <a:lnTo>
                    <a:pt x="47" y="2806"/>
                  </a:lnTo>
                  <a:lnTo>
                    <a:pt x="47" y="2704"/>
                  </a:lnTo>
                  <a:close/>
                </a:path>
              </a:pathLst>
            </a:custGeom>
            <a:solidFill>
              <a:srgbClr val="1F1A17"/>
            </a:solidFill>
            <a:ln w="9525">
              <a:noFill/>
              <a:round/>
              <a:headEnd/>
              <a:tailEnd/>
            </a:ln>
          </p:spPr>
          <p:txBody>
            <a:bodyPr/>
            <a:lstStyle/>
            <a:p>
              <a:endParaRPr lang="en-US"/>
            </a:p>
          </p:txBody>
        </p:sp>
        <p:sp>
          <p:nvSpPr>
            <p:cNvPr id="101" name="Freeform 37"/>
            <p:cNvSpPr>
              <a:spLocks/>
            </p:cNvSpPr>
            <p:nvPr/>
          </p:nvSpPr>
          <p:spPr bwMode="auto">
            <a:xfrm>
              <a:off x="6611936" y="4073813"/>
              <a:ext cx="338136" cy="23812"/>
            </a:xfrm>
            <a:custGeom>
              <a:avLst/>
              <a:gdLst>
                <a:gd name="T0" fmla="*/ 0 w 1277"/>
                <a:gd name="T1" fmla="*/ 0 h 102"/>
                <a:gd name="T2" fmla="*/ 0 w 1277"/>
                <a:gd name="T3" fmla="*/ 0 h 102"/>
                <a:gd name="T4" fmla="*/ 0 w 1277"/>
                <a:gd name="T5" fmla="*/ 0 h 102"/>
                <a:gd name="T6" fmla="*/ 0 w 1277"/>
                <a:gd name="T7" fmla="*/ 0 h 102"/>
                <a:gd name="T8" fmla="*/ 0 w 1277"/>
                <a:gd name="T9" fmla="*/ 0 h 102"/>
                <a:gd name="T10" fmla="*/ 0 w 1277"/>
                <a:gd name="T11" fmla="*/ 0 h 102"/>
                <a:gd name="T12" fmla="*/ 0 w 1277"/>
                <a:gd name="T13" fmla="*/ 0 h 102"/>
                <a:gd name="T14" fmla="*/ 0 w 1277"/>
                <a:gd name="T15" fmla="*/ 0 h 102"/>
                <a:gd name="T16" fmla="*/ 0 w 1277"/>
                <a:gd name="T17" fmla="*/ 0 h 102"/>
                <a:gd name="T18" fmla="*/ 0 w 1277"/>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7"/>
                <a:gd name="T31" fmla="*/ 0 h 102"/>
                <a:gd name="T32" fmla="*/ 1277 w 1277"/>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7" h="102">
                  <a:moveTo>
                    <a:pt x="1186" y="51"/>
                  </a:moveTo>
                  <a:lnTo>
                    <a:pt x="1232" y="0"/>
                  </a:lnTo>
                  <a:lnTo>
                    <a:pt x="0" y="0"/>
                  </a:lnTo>
                  <a:lnTo>
                    <a:pt x="0" y="102"/>
                  </a:lnTo>
                  <a:lnTo>
                    <a:pt x="1232" y="102"/>
                  </a:lnTo>
                  <a:lnTo>
                    <a:pt x="1277" y="51"/>
                  </a:lnTo>
                  <a:lnTo>
                    <a:pt x="1232" y="102"/>
                  </a:lnTo>
                  <a:lnTo>
                    <a:pt x="1277" y="102"/>
                  </a:lnTo>
                  <a:lnTo>
                    <a:pt x="1277" y="51"/>
                  </a:lnTo>
                  <a:lnTo>
                    <a:pt x="1186" y="51"/>
                  </a:lnTo>
                  <a:close/>
                </a:path>
              </a:pathLst>
            </a:custGeom>
            <a:solidFill>
              <a:srgbClr val="1F1A17"/>
            </a:solidFill>
            <a:ln w="9525">
              <a:noFill/>
              <a:round/>
              <a:headEnd/>
              <a:tailEnd/>
            </a:ln>
          </p:spPr>
          <p:txBody>
            <a:bodyPr/>
            <a:lstStyle/>
            <a:p>
              <a:endParaRPr lang="en-US"/>
            </a:p>
          </p:txBody>
        </p:sp>
        <p:sp>
          <p:nvSpPr>
            <p:cNvPr id="102" name="Freeform 38"/>
            <p:cNvSpPr>
              <a:spLocks/>
            </p:cNvSpPr>
            <p:nvPr/>
          </p:nvSpPr>
          <p:spPr bwMode="auto">
            <a:xfrm>
              <a:off x="6926260" y="3449927"/>
              <a:ext cx="23812" cy="636586"/>
            </a:xfrm>
            <a:custGeom>
              <a:avLst/>
              <a:gdLst>
                <a:gd name="T0" fmla="*/ 0 w 91"/>
                <a:gd name="T1" fmla="*/ 0 h 2806"/>
                <a:gd name="T2" fmla="*/ 0 w 91"/>
                <a:gd name="T3" fmla="*/ 0 h 2806"/>
                <a:gd name="T4" fmla="*/ 0 w 91"/>
                <a:gd name="T5" fmla="*/ 0 h 2806"/>
                <a:gd name="T6" fmla="*/ 0 w 91"/>
                <a:gd name="T7" fmla="*/ 0 h 2806"/>
                <a:gd name="T8" fmla="*/ 0 w 91"/>
                <a:gd name="T9" fmla="*/ 0 h 2806"/>
                <a:gd name="T10" fmla="*/ 0 w 91"/>
                <a:gd name="T11" fmla="*/ 0 h 2806"/>
                <a:gd name="T12" fmla="*/ 0 w 91"/>
                <a:gd name="T13" fmla="*/ 0 h 2806"/>
                <a:gd name="T14" fmla="*/ 0 w 91"/>
                <a:gd name="T15" fmla="*/ 0 h 2806"/>
                <a:gd name="T16" fmla="*/ 0 w 91"/>
                <a:gd name="T17" fmla="*/ 0 h 2806"/>
                <a:gd name="T18" fmla="*/ 0 w 91"/>
                <a:gd name="T19" fmla="*/ 0 h 28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2806"/>
                <a:gd name="T32" fmla="*/ 91 w 91"/>
                <a:gd name="T33" fmla="*/ 2806 h 28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2806">
                  <a:moveTo>
                    <a:pt x="46" y="102"/>
                  </a:moveTo>
                  <a:lnTo>
                    <a:pt x="0" y="51"/>
                  </a:lnTo>
                  <a:lnTo>
                    <a:pt x="0" y="2806"/>
                  </a:lnTo>
                  <a:lnTo>
                    <a:pt x="91" y="2806"/>
                  </a:lnTo>
                  <a:lnTo>
                    <a:pt x="91" y="51"/>
                  </a:lnTo>
                  <a:lnTo>
                    <a:pt x="46" y="0"/>
                  </a:lnTo>
                  <a:lnTo>
                    <a:pt x="91" y="51"/>
                  </a:lnTo>
                  <a:lnTo>
                    <a:pt x="91" y="0"/>
                  </a:lnTo>
                  <a:lnTo>
                    <a:pt x="46" y="0"/>
                  </a:lnTo>
                  <a:lnTo>
                    <a:pt x="46" y="102"/>
                  </a:lnTo>
                  <a:close/>
                </a:path>
              </a:pathLst>
            </a:custGeom>
            <a:solidFill>
              <a:srgbClr val="1F1A17"/>
            </a:solidFill>
            <a:ln w="9525">
              <a:noFill/>
              <a:round/>
              <a:headEnd/>
              <a:tailEnd/>
            </a:ln>
          </p:spPr>
          <p:txBody>
            <a:bodyPr/>
            <a:lstStyle/>
            <a:p>
              <a:endParaRPr lang="en-US"/>
            </a:p>
          </p:txBody>
        </p:sp>
        <p:sp>
          <p:nvSpPr>
            <p:cNvPr id="103" name="Rectangle 39"/>
            <p:cNvSpPr>
              <a:spLocks noChangeArrowheads="1"/>
            </p:cNvSpPr>
            <p:nvPr/>
          </p:nvSpPr>
          <p:spPr bwMode="auto">
            <a:xfrm>
              <a:off x="6938960" y="3878551"/>
              <a:ext cx="325436" cy="207962"/>
            </a:xfrm>
            <a:prstGeom prst="rect">
              <a:avLst/>
            </a:prstGeom>
            <a:solidFill>
              <a:srgbClr val="DC2B19"/>
            </a:solidFill>
            <a:ln w="9525">
              <a:noFill/>
              <a:miter lim="800000"/>
              <a:headEnd/>
              <a:tailEnd/>
            </a:ln>
          </p:spPr>
          <p:txBody>
            <a:bodyPr/>
            <a:lstStyle/>
            <a:p>
              <a:pPr eaLnBrk="0" hangingPunct="0"/>
              <a:endParaRPr lang="de-CH"/>
            </a:p>
          </p:txBody>
        </p:sp>
        <p:sp>
          <p:nvSpPr>
            <p:cNvPr id="104" name="Freeform 40"/>
            <p:cNvSpPr>
              <a:spLocks/>
            </p:cNvSpPr>
            <p:nvPr/>
          </p:nvSpPr>
          <p:spPr bwMode="auto">
            <a:xfrm>
              <a:off x="6938960" y="3865851"/>
              <a:ext cx="338136" cy="23812"/>
            </a:xfrm>
            <a:custGeom>
              <a:avLst/>
              <a:gdLst>
                <a:gd name="T0" fmla="*/ 0 w 1278"/>
                <a:gd name="T1" fmla="*/ 0 h 101"/>
                <a:gd name="T2" fmla="*/ 0 w 1278"/>
                <a:gd name="T3" fmla="*/ 0 h 101"/>
                <a:gd name="T4" fmla="*/ 0 w 1278"/>
                <a:gd name="T5" fmla="*/ 0 h 101"/>
                <a:gd name="T6" fmla="*/ 0 w 1278"/>
                <a:gd name="T7" fmla="*/ 0 h 101"/>
                <a:gd name="T8" fmla="*/ 0 w 1278"/>
                <a:gd name="T9" fmla="*/ 0 h 101"/>
                <a:gd name="T10" fmla="*/ 0 w 1278"/>
                <a:gd name="T11" fmla="*/ 0 h 101"/>
                <a:gd name="T12" fmla="*/ 0 w 1278"/>
                <a:gd name="T13" fmla="*/ 0 h 101"/>
                <a:gd name="T14" fmla="*/ 0 w 1278"/>
                <a:gd name="T15" fmla="*/ 0 h 101"/>
                <a:gd name="T16" fmla="*/ 0 w 1278"/>
                <a:gd name="T17" fmla="*/ 0 h 101"/>
                <a:gd name="T18" fmla="*/ 0 w 1278"/>
                <a:gd name="T19" fmla="*/ 0 h 10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1"/>
                <a:gd name="T32" fmla="*/ 1278 w 1278"/>
                <a:gd name="T33" fmla="*/ 101 h 10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1">
                  <a:moveTo>
                    <a:pt x="1278" y="51"/>
                  </a:moveTo>
                  <a:lnTo>
                    <a:pt x="1232" y="0"/>
                  </a:lnTo>
                  <a:lnTo>
                    <a:pt x="0" y="0"/>
                  </a:lnTo>
                  <a:lnTo>
                    <a:pt x="0" y="101"/>
                  </a:lnTo>
                  <a:lnTo>
                    <a:pt x="1232" y="101"/>
                  </a:lnTo>
                  <a:lnTo>
                    <a:pt x="1187" y="51"/>
                  </a:lnTo>
                  <a:lnTo>
                    <a:pt x="1278" y="51"/>
                  </a:lnTo>
                  <a:lnTo>
                    <a:pt x="1278" y="0"/>
                  </a:lnTo>
                  <a:lnTo>
                    <a:pt x="1232" y="0"/>
                  </a:lnTo>
                  <a:lnTo>
                    <a:pt x="1278" y="51"/>
                  </a:lnTo>
                  <a:close/>
                </a:path>
              </a:pathLst>
            </a:custGeom>
            <a:solidFill>
              <a:srgbClr val="1F1A17"/>
            </a:solidFill>
            <a:ln w="9525">
              <a:noFill/>
              <a:round/>
              <a:headEnd/>
              <a:tailEnd/>
            </a:ln>
          </p:spPr>
          <p:txBody>
            <a:bodyPr/>
            <a:lstStyle/>
            <a:p>
              <a:endParaRPr lang="en-US"/>
            </a:p>
          </p:txBody>
        </p:sp>
        <p:sp>
          <p:nvSpPr>
            <p:cNvPr id="105" name="Freeform 41"/>
            <p:cNvSpPr>
              <a:spLocks/>
            </p:cNvSpPr>
            <p:nvPr/>
          </p:nvSpPr>
          <p:spPr bwMode="auto">
            <a:xfrm>
              <a:off x="7251697" y="3878551"/>
              <a:ext cx="25400" cy="219075"/>
            </a:xfrm>
            <a:custGeom>
              <a:avLst/>
              <a:gdLst>
                <a:gd name="T0" fmla="*/ 0 w 91"/>
                <a:gd name="T1" fmla="*/ 0 h 969"/>
                <a:gd name="T2" fmla="*/ 0 w 91"/>
                <a:gd name="T3" fmla="*/ 0 h 969"/>
                <a:gd name="T4" fmla="*/ 0 w 91"/>
                <a:gd name="T5" fmla="*/ 0 h 969"/>
                <a:gd name="T6" fmla="*/ 0 w 91"/>
                <a:gd name="T7" fmla="*/ 0 h 969"/>
                <a:gd name="T8" fmla="*/ 0 w 91"/>
                <a:gd name="T9" fmla="*/ 0 h 969"/>
                <a:gd name="T10" fmla="*/ 0 w 91"/>
                <a:gd name="T11" fmla="*/ 0 h 969"/>
                <a:gd name="T12" fmla="*/ 0 w 91"/>
                <a:gd name="T13" fmla="*/ 0 h 969"/>
                <a:gd name="T14" fmla="*/ 0 w 91"/>
                <a:gd name="T15" fmla="*/ 0 h 969"/>
                <a:gd name="T16" fmla="*/ 0 w 91"/>
                <a:gd name="T17" fmla="*/ 0 h 969"/>
                <a:gd name="T18" fmla="*/ 0 w 91"/>
                <a:gd name="T19" fmla="*/ 0 h 9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969"/>
                <a:gd name="T32" fmla="*/ 91 w 91"/>
                <a:gd name="T33" fmla="*/ 969 h 96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969">
                  <a:moveTo>
                    <a:pt x="45" y="969"/>
                  </a:moveTo>
                  <a:lnTo>
                    <a:pt x="91" y="918"/>
                  </a:lnTo>
                  <a:lnTo>
                    <a:pt x="91" y="0"/>
                  </a:lnTo>
                  <a:lnTo>
                    <a:pt x="0" y="0"/>
                  </a:lnTo>
                  <a:lnTo>
                    <a:pt x="0" y="918"/>
                  </a:lnTo>
                  <a:lnTo>
                    <a:pt x="45" y="867"/>
                  </a:lnTo>
                  <a:lnTo>
                    <a:pt x="45" y="969"/>
                  </a:lnTo>
                  <a:lnTo>
                    <a:pt x="91" y="969"/>
                  </a:lnTo>
                  <a:lnTo>
                    <a:pt x="91" y="918"/>
                  </a:lnTo>
                  <a:lnTo>
                    <a:pt x="45" y="969"/>
                  </a:lnTo>
                  <a:close/>
                </a:path>
              </a:pathLst>
            </a:custGeom>
            <a:solidFill>
              <a:srgbClr val="1F1A17"/>
            </a:solidFill>
            <a:ln w="9525">
              <a:noFill/>
              <a:round/>
              <a:headEnd/>
              <a:tailEnd/>
            </a:ln>
          </p:spPr>
          <p:txBody>
            <a:bodyPr/>
            <a:lstStyle/>
            <a:p>
              <a:endParaRPr lang="en-US"/>
            </a:p>
          </p:txBody>
        </p:sp>
        <p:sp>
          <p:nvSpPr>
            <p:cNvPr id="106" name="Freeform 42"/>
            <p:cNvSpPr>
              <a:spLocks/>
            </p:cNvSpPr>
            <p:nvPr/>
          </p:nvSpPr>
          <p:spPr bwMode="auto">
            <a:xfrm>
              <a:off x="6926260" y="4073813"/>
              <a:ext cx="338136" cy="23812"/>
            </a:xfrm>
            <a:custGeom>
              <a:avLst/>
              <a:gdLst>
                <a:gd name="T0" fmla="*/ 0 w 1278"/>
                <a:gd name="T1" fmla="*/ 0 h 102"/>
                <a:gd name="T2" fmla="*/ 0 w 1278"/>
                <a:gd name="T3" fmla="*/ 0 h 102"/>
                <a:gd name="T4" fmla="*/ 0 w 1278"/>
                <a:gd name="T5" fmla="*/ 0 h 102"/>
                <a:gd name="T6" fmla="*/ 0 w 1278"/>
                <a:gd name="T7" fmla="*/ 0 h 102"/>
                <a:gd name="T8" fmla="*/ 0 w 1278"/>
                <a:gd name="T9" fmla="*/ 0 h 102"/>
                <a:gd name="T10" fmla="*/ 0 w 1278"/>
                <a:gd name="T11" fmla="*/ 0 h 102"/>
                <a:gd name="T12" fmla="*/ 0 w 1278"/>
                <a:gd name="T13" fmla="*/ 0 h 102"/>
                <a:gd name="T14" fmla="*/ 0 w 1278"/>
                <a:gd name="T15" fmla="*/ 0 h 102"/>
                <a:gd name="T16" fmla="*/ 0 w 1278"/>
                <a:gd name="T17" fmla="*/ 0 h 102"/>
                <a:gd name="T18" fmla="*/ 0 w 1278"/>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2"/>
                <a:gd name="T32" fmla="*/ 1278 w 1278"/>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2">
                  <a:moveTo>
                    <a:pt x="0" y="51"/>
                  </a:moveTo>
                  <a:lnTo>
                    <a:pt x="46" y="102"/>
                  </a:lnTo>
                  <a:lnTo>
                    <a:pt x="1278" y="102"/>
                  </a:lnTo>
                  <a:lnTo>
                    <a:pt x="1278" y="0"/>
                  </a:lnTo>
                  <a:lnTo>
                    <a:pt x="46" y="0"/>
                  </a:lnTo>
                  <a:lnTo>
                    <a:pt x="91" y="51"/>
                  </a:lnTo>
                  <a:lnTo>
                    <a:pt x="0" y="51"/>
                  </a:lnTo>
                  <a:lnTo>
                    <a:pt x="0" y="102"/>
                  </a:lnTo>
                  <a:lnTo>
                    <a:pt x="46" y="102"/>
                  </a:lnTo>
                  <a:lnTo>
                    <a:pt x="0" y="51"/>
                  </a:lnTo>
                  <a:close/>
                </a:path>
              </a:pathLst>
            </a:custGeom>
            <a:solidFill>
              <a:srgbClr val="1F1A17"/>
            </a:solidFill>
            <a:ln w="9525">
              <a:noFill/>
              <a:round/>
              <a:headEnd/>
              <a:tailEnd/>
            </a:ln>
          </p:spPr>
          <p:txBody>
            <a:bodyPr/>
            <a:lstStyle/>
            <a:p>
              <a:endParaRPr lang="en-US"/>
            </a:p>
          </p:txBody>
        </p:sp>
        <p:sp>
          <p:nvSpPr>
            <p:cNvPr id="107" name="Freeform 43"/>
            <p:cNvSpPr>
              <a:spLocks/>
            </p:cNvSpPr>
            <p:nvPr/>
          </p:nvSpPr>
          <p:spPr bwMode="auto">
            <a:xfrm>
              <a:off x="6926260" y="3865851"/>
              <a:ext cx="23812" cy="220662"/>
            </a:xfrm>
            <a:custGeom>
              <a:avLst/>
              <a:gdLst>
                <a:gd name="T0" fmla="*/ 0 w 91"/>
                <a:gd name="T1" fmla="*/ 0 h 969"/>
                <a:gd name="T2" fmla="*/ 0 w 91"/>
                <a:gd name="T3" fmla="*/ 0 h 969"/>
                <a:gd name="T4" fmla="*/ 0 w 91"/>
                <a:gd name="T5" fmla="*/ 0 h 969"/>
                <a:gd name="T6" fmla="*/ 0 w 91"/>
                <a:gd name="T7" fmla="*/ 0 h 969"/>
                <a:gd name="T8" fmla="*/ 0 w 91"/>
                <a:gd name="T9" fmla="*/ 0 h 969"/>
                <a:gd name="T10" fmla="*/ 0 w 91"/>
                <a:gd name="T11" fmla="*/ 0 h 969"/>
                <a:gd name="T12" fmla="*/ 0 w 91"/>
                <a:gd name="T13" fmla="*/ 0 h 969"/>
                <a:gd name="T14" fmla="*/ 0 w 91"/>
                <a:gd name="T15" fmla="*/ 0 h 969"/>
                <a:gd name="T16" fmla="*/ 0 w 91"/>
                <a:gd name="T17" fmla="*/ 0 h 969"/>
                <a:gd name="T18" fmla="*/ 0 w 91"/>
                <a:gd name="T19" fmla="*/ 0 h 9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969"/>
                <a:gd name="T32" fmla="*/ 91 w 91"/>
                <a:gd name="T33" fmla="*/ 969 h 96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969">
                  <a:moveTo>
                    <a:pt x="46" y="0"/>
                  </a:moveTo>
                  <a:lnTo>
                    <a:pt x="0" y="51"/>
                  </a:lnTo>
                  <a:lnTo>
                    <a:pt x="0" y="969"/>
                  </a:lnTo>
                  <a:lnTo>
                    <a:pt x="91" y="969"/>
                  </a:lnTo>
                  <a:lnTo>
                    <a:pt x="91" y="51"/>
                  </a:lnTo>
                  <a:lnTo>
                    <a:pt x="46" y="101"/>
                  </a:lnTo>
                  <a:lnTo>
                    <a:pt x="46" y="0"/>
                  </a:lnTo>
                  <a:lnTo>
                    <a:pt x="0" y="0"/>
                  </a:lnTo>
                  <a:lnTo>
                    <a:pt x="0" y="51"/>
                  </a:lnTo>
                  <a:lnTo>
                    <a:pt x="46" y="0"/>
                  </a:lnTo>
                  <a:close/>
                </a:path>
              </a:pathLst>
            </a:custGeom>
            <a:solidFill>
              <a:srgbClr val="1F1A17"/>
            </a:solidFill>
            <a:ln w="9525">
              <a:noFill/>
              <a:round/>
              <a:headEnd/>
              <a:tailEnd/>
            </a:ln>
          </p:spPr>
          <p:txBody>
            <a:bodyPr/>
            <a:lstStyle/>
            <a:p>
              <a:endParaRPr lang="en-US"/>
            </a:p>
          </p:txBody>
        </p:sp>
        <p:sp>
          <p:nvSpPr>
            <p:cNvPr id="108" name="Rectangle 44"/>
            <p:cNvSpPr>
              <a:spLocks noChangeArrowheads="1"/>
            </p:cNvSpPr>
            <p:nvPr/>
          </p:nvSpPr>
          <p:spPr bwMode="auto">
            <a:xfrm>
              <a:off x="7264397" y="3773776"/>
              <a:ext cx="327025" cy="312737"/>
            </a:xfrm>
            <a:prstGeom prst="rect">
              <a:avLst/>
            </a:prstGeom>
            <a:solidFill>
              <a:srgbClr val="DC2B19"/>
            </a:solidFill>
            <a:ln w="9525">
              <a:noFill/>
              <a:miter lim="800000"/>
              <a:headEnd/>
              <a:tailEnd/>
            </a:ln>
          </p:spPr>
          <p:txBody>
            <a:bodyPr/>
            <a:lstStyle/>
            <a:p>
              <a:pPr eaLnBrk="0" hangingPunct="0"/>
              <a:endParaRPr lang="de-CH"/>
            </a:p>
          </p:txBody>
        </p:sp>
        <p:sp>
          <p:nvSpPr>
            <p:cNvPr id="109" name="Freeform 45"/>
            <p:cNvSpPr>
              <a:spLocks/>
            </p:cNvSpPr>
            <p:nvPr/>
          </p:nvSpPr>
          <p:spPr bwMode="auto">
            <a:xfrm>
              <a:off x="7264397" y="3762664"/>
              <a:ext cx="338136" cy="22225"/>
            </a:xfrm>
            <a:custGeom>
              <a:avLst/>
              <a:gdLst>
                <a:gd name="T0" fmla="*/ 0 w 1279"/>
                <a:gd name="T1" fmla="*/ 0 h 102"/>
                <a:gd name="T2" fmla="*/ 0 w 1279"/>
                <a:gd name="T3" fmla="*/ 0 h 102"/>
                <a:gd name="T4" fmla="*/ 0 w 1279"/>
                <a:gd name="T5" fmla="*/ 0 h 102"/>
                <a:gd name="T6" fmla="*/ 0 w 1279"/>
                <a:gd name="T7" fmla="*/ 0 h 102"/>
                <a:gd name="T8" fmla="*/ 0 w 1279"/>
                <a:gd name="T9" fmla="*/ 0 h 102"/>
                <a:gd name="T10" fmla="*/ 0 w 1279"/>
                <a:gd name="T11" fmla="*/ 0 h 102"/>
                <a:gd name="T12" fmla="*/ 0 w 1279"/>
                <a:gd name="T13" fmla="*/ 0 h 102"/>
                <a:gd name="T14" fmla="*/ 0 w 1279"/>
                <a:gd name="T15" fmla="*/ 0 h 102"/>
                <a:gd name="T16" fmla="*/ 0 w 1279"/>
                <a:gd name="T17" fmla="*/ 0 h 102"/>
                <a:gd name="T18" fmla="*/ 0 w 1279"/>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9"/>
                <a:gd name="T31" fmla="*/ 0 h 102"/>
                <a:gd name="T32" fmla="*/ 1279 w 1279"/>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9" h="102">
                  <a:moveTo>
                    <a:pt x="1279" y="51"/>
                  </a:moveTo>
                  <a:lnTo>
                    <a:pt x="1233" y="0"/>
                  </a:lnTo>
                  <a:lnTo>
                    <a:pt x="0" y="0"/>
                  </a:lnTo>
                  <a:lnTo>
                    <a:pt x="0" y="102"/>
                  </a:lnTo>
                  <a:lnTo>
                    <a:pt x="1233" y="102"/>
                  </a:lnTo>
                  <a:lnTo>
                    <a:pt x="1188" y="51"/>
                  </a:lnTo>
                  <a:lnTo>
                    <a:pt x="1279" y="51"/>
                  </a:lnTo>
                  <a:lnTo>
                    <a:pt x="1279" y="0"/>
                  </a:lnTo>
                  <a:lnTo>
                    <a:pt x="1233" y="0"/>
                  </a:lnTo>
                  <a:lnTo>
                    <a:pt x="1279" y="51"/>
                  </a:lnTo>
                  <a:close/>
                </a:path>
              </a:pathLst>
            </a:custGeom>
            <a:solidFill>
              <a:srgbClr val="1F1A17"/>
            </a:solidFill>
            <a:ln w="9525">
              <a:noFill/>
              <a:round/>
              <a:headEnd/>
              <a:tailEnd/>
            </a:ln>
          </p:spPr>
          <p:txBody>
            <a:bodyPr/>
            <a:lstStyle/>
            <a:p>
              <a:endParaRPr lang="en-US"/>
            </a:p>
          </p:txBody>
        </p:sp>
        <p:sp>
          <p:nvSpPr>
            <p:cNvPr id="110" name="Freeform 46"/>
            <p:cNvSpPr>
              <a:spLocks/>
            </p:cNvSpPr>
            <p:nvPr/>
          </p:nvSpPr>
          <p:spPr bwMode="auto">
            <a:xfrm>
              <a:off x="7578721" y="3773776"/>
              <a:ext cx="23812" cy="323849"/>
            </a:xfrm>
            <a:custGeom>
              <a:avLst/>
              <a:gdLst>
                <a:gd name="T0" fmla="*/ 0 w 91"/>
                <a:gd name="T1" fmla="*/ 0 h 1429"/>
                <a:gd name="T2" fmla="*/ 0 w 91"/>
                <a:gd name="T3" fmla="*/ 0 h 1429"/>
                <a:gd name="T4" fmla="*/ 0 w 91"/>
                <a:gd name="T5" fmla="*/ 0 h 1429"/>
                <a:gd name="T6" fmla="*/ 0 w 91"/>
                <a:gd name="T7" fmla="*/ 0 h 1429"/>
                <a:gd name="T8" fmla="*/ 0 w 91"/>
                <a:gd name="T9" fmla="*/ 0 h 1429"/>
                <a:gd name="T10" fmla="*/ 0 w 91"/>
                <a:gd name="T11" fmla="*/ 0 h 1429"/>
                <a:gd name="T12" fmla="*/ 0 w 91"/>
                <a:gd name="T13" fmla="*/ 0 h 1429"/>
                <a:gd name="T14" fmla="*/ 0 w 91"/>
                <a:gd name="T15" fmla="*/ 0 h 1429"/>
                <a:gd name="T16" fmla="*/ 0 w 91"/>
                <a:gd name="T17" fmla="*/ 0 h 1429"/>
                <a:gd name="T18" fmla="*/ 0 w 91"/>
                <a:gd name="T19" fmla="*/ 0 h 14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1429"/>
                <a:gd name="T32" fmla="*/ 91 w 91"/>
                <a:gd name="T33" fmla="*/ 1429 h 14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1429">
                  <a:moveTo>
                    <a:pt x="45" y="1429"/>
                  </a:moveTo>
                  <a:lnTo>
                    <a:pt x="91" y="1378"/>
                  </a:lnTo>
                  <a:lnTo>
                    <a:pt x="91" y="0"/>
                  </a:lnTo>
                  <a:lnTo>
                    <a:pt x="0" y="0"/>
                  </a:lnTo>
                  <a:lnTo>
                    <a:pt x="0" y="1378"/>
                  </a:lnTo>
                  <a:lnTo>
                    <a:pt x="45" y="1327"/>
                  </a:lnTo>
                  <a:lnTo>
                    <a:pt x="45" y="1429"/>
                  </a:lnTo>
                  <a:lnTo>
                    <a:pt x="91" y="1429"/>
                  </a:lnTo>
                  <a:lnTo>
                    <a:pt x="91" y="1378"/>
                  </a:lnTo>
                  <a:lnTo>
                    <a:pt x="45" y="1429"/>
                  </a:lnTo>
                  <a:close/>
                </a:path>
              </a:pathLst>
            </a:custGeom>
            <a:solidFill>
              <a:srgbClr val="1F1A17"/>
            </a:solidFill>
            <a:ln w="9525">
              <a:noFill/>
              <a:round/>
              <a:headEnd/>
              <a:tailEnd/>
            </a:ln>
          </p:spPr>
          <p:txBody>
            <a:bodyPr/>
            <a:lstStyle/>
            <a:p>
              <a:endParaRPr lang="en-US"/>
            </a:p>
          </p:txBody>
        </p:sp>
        <p:sp>
          <p:nvSpPr>
            <p:cNvPr id="111" name="Freeform 47"/>
            <p:cNvSpPr>
              <a:spLocks/>
            </p:cNvSpPr>
            <p:nvPr/>
          </p:nvSpPr>
          <p:spPr bwMode="auto">
            <a:xfrm>
              <a:off x="7251697" y="4073813"/>
              <a:ext cx="339724" cy="23812"/>
            </a:xfrm>
            <a:custGeom>
              <a:avLst/>
              <a:gdLst>
                <a:gd name="T0" fmla="*/ 0 w 1278"/>
                <a:gd name="T1" fmla="*/ 0 h 102"/>
                <a:gd name="T2" fmla="*/ 0 w 1278"/>
                <a:gd name="T3" fmla="*/ 0 h 102"/>
                <a:gd name="T4" fmla="*/ 0 w 1278"/>
                <a:gd name="T5" fmla="*/ 0 h 102"/>
                <a:gd name="T6" fmla="*/ 0 w 1278"/>
                <a:gd name="T7" fmla="*/ 0 h 102"/>
                <a:gd name="T8" fmla="*/ 0 w 1278"/>
                <a:gd name="T9" fmla="*/ 0 h 102"/>
                <a:gd name="T10" fmla="*/ 0 w 1278"/>
                <a:gd name="T11" fmla="*/ 0 h 102"/>
                <a:gd name="T12" fmla="*/ 0 w 1278"/>
                <a:gd name="T13" fmla="*/ 0 h 102"/>
                <a:gd name="T14" fmla="*/ 0 w 1278"/>
                <a:gd name="T15" fmla="*/ 0 h 102"/>
                <a:gd name="T16" fmla="*/ 0 w 1278"/>
                <a:gd name="T17" fmla="*/ 0 h 102"/>
                <a:gd name="T18" fmla="*/ 0 w 1278"/>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2"/>
                <a:gd name="T32" fmla="*/ 1278 w 1278"/>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2">
                  <a:moveTo>
                    <a:pt x="0" y="51"/>
                  </a:moveTo>
                  <a:lnTo>
                    <a:pt x="45" y="102"/>
                  </a:lnTo>
                  <a:lnTo>
                    <a:pt x="1278" y="102"/>
                  </a:lnTo>
                  <a:lnTo>
                    <a:pt x="1278" y="0"/>
                  </a:lnTo>
                  <a:lnTo>
                    <a:pt x="45" y="0"/>
                  </a:lnTo>
                  <a:lnTo>
                    <a:pt x="91" y="51"/>
                  </a:lnTo>
                  <a:lnTo>
                    <a:pt x="0" y="51"/>
                  </a:lnTo>
                  <a:lnTo>
                    <a:pt x="0" y="102"/>
                  </a:lnTo>
                  <a:lnTo>
                    <a:pt x="45" y="102"/>
                  </a:lnTo>
                  <a:lnTo>
                    <a:pt x="0" y="51"/>
                  </a:lnTo>
                  <a:close/>
                </a:path>
              </a:pathLst>
            </a:custGeom>
            <a:solidFill>
              <a:srgbClr val="1F1A17"/>
            </a:solidFill>
            <a:ln w="9525">
              <a:noFill/>
              <a:round/>
              <a:headEnd/>
              <a:tailEnd/>
            </a:ln>
          </p:spPr>
          <p:txBody>
            <a:bodyPr/>
            <a:lstStyle/>
            <a:p>
              <a:endParaRPr lang="en-US"/>
            </a:p>
          </p:txBody>
        </p:sp>
        <p:sp>
          <p:nvSpPr>
            <p:cNvPr id="112" name="Freeform 48"/>
            <p:cNvSpPr>
              <a:spLocks/>
            </p:cNvSpPr>
            <p:nvPr/>
          </p:nvSpPr>
          <p:spPr bwMode="auto">
            <a:xfrm>
              <a:off x="7251697" y="3762664"/>
              <a:ext cx="25400" cy="323849"/>
            </a:xfrm>
            <a:custGeom>
              <a:avLst/>
              <a:gdLst>
                <a:gd name="T0" fmla="*/ 0 w 91"/>
                <a:gd name="T1" fmla="*/ 0 h 1429"/>
                <a:gd name="T2" fmla="*/ 0 w 91"/>
                <a:gd name="T3" fmla="*/ 0 h 1429"/>
                <a:gd name="T4" fmla="*/ 0 w 91"/>
                <a:gd name="T5" fmla="*/ 0 h 1429"/>
                <a:gd name="T6" fmla="*/ 0 w 91"/>
                <a:gd name="T7" fmla="*/ 0 h 1429"/>
                <a:gd name="T8" fmla="*/ 0 w 91"/>
                <a:gd name="T9" fmla="*/ 0 h 1429"/>
                <a:gd name="T10" fmla="*/ 0 w 91"/>
                <a:gd name="T11" fmla="*/ 0 h 1429"/>
                <a:gd name="T12" fmla="*/ 0 w 91"/>
                <a:gd name="T13" fmla="*/ 0 h 1429"/>
                <a:gd name="T14" fmla="*/ 0 w 91"/>
                <a:gd name="T15" fmla="*/ 0 h 1429"/>
                <a:gd name="T16" fmla="*/ 0 w 91"/>
                <a:gd name="T17" fmla="*/ 0 h 1429"/>
                <a:gd name="T18" fmla="*/ 0 w 91"/>
                <a:gd name="T19" fmla="*/ 0 h 14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1429"/>
                <a:gd name="T32" fmla="*/ 91 w 91"/>
                <a:gd name="T33" fmla="*/ 1429 h 14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1429">
                  <a:moveTo>
                    <a:pt x="45" y="0"/>
                  </a:moveTo>
                  <a:lnTo>
                    <a:pt x="0" y="51"/>
                  </a:lnTo>
                  <a:lnTo>
                    <a:pt x="0" y="1429"/>
                  </a:lnTo>
                  <a:lnTo>
                    <a:pt x="91" y="1429"/>
                  </a:lnTo>
                  <a:lnTo>
                    <a:pt x="91" y="51"/>
                  </a:lnTo>
                  <a:lnTo>
                    <a:pt x="45" y="102"/>
                  </a:lnTo>
                  <a:lnTo>
                    <a:pt x="45" y="0"/>
                  </a:lnTo>
                  <a:lnTo>
                    <a:pt x="0" y="0"/>
                  </a:lnTo>
                  <a:lnTo>
                    <a:pt x="0" y="51"/>
                  </a:lnTo>
                  <a:lnTo>
                    <a:pt x="45" y="0"/>
                  </a:lnTo>
                  <a:close/>
                </a:path>
              </a:pathLst>
            </a:custGeom>
            <a:solidFill>
              <a:srgbClr val="1F1A17"/>
            </a:solidFill>
            <a:ln w="9525">
              <a:noFill/>
              <a:round/>
              <a:headEnd/>
              <a:tailEnd/>
            </a:ln>
          </p:spPr>
          <p:txBody>
            <a:bodyPr/>
            <a:lstStyle/>
            <a:p>
              <a:endParaRPr lang="en-US"/>
            </a:p>
          </p:txBody>
        </p:sp>
        <p:sp>
          <p:nvSpPr>
            <p:cNvPr id="113" name="Rectangle 49"/>
            <p:cNvSpPr>
              <a:spLocks noChangeArrowheads="1"/>
            </p:cNvSpPr>
            <p:nvPr/>
          </p:nvSpPr>
          <p:spPr bwMode="auto">
            <a:xfrm>
              <a:off x="7591421" y="3981738"/>
              <a:ext cx="325436" cy="104775"/>
            </a:xfrm>
            <a:prstGeom prst="rect">
              <a:avLst/>
            </a:prstGeom>
            <a:solidFill>
              <a:srgbClr val="DC2B19"/>
            </a:solidFill>
            <a:ln w="9525">
              <a:noFill/>
              <a:miter lim="800000"/>
              <a:headEnd/>
              <a:tailEnd/>
            </a:ln>
          </p:spPr>
          <p:txBody>
            <a:bodyPr/>
            <a:lstStyle/>
            <a:p>
              <a:pPr eaLnBrk="0" hangingPunct="0"/>
              <a:endParaRPr lang="de-CH"/>
            </a:p>
          </p:txBody>
        </p:sp>
        <p:sp>
          <p:nvSpPr>
            <p:cNvPr id="114" name="Freeform 50"/>
            <p:cNvSpPr>
              <a:spLocks/>
            </p:cNvSpPr>
            <p:nvPr/>
          </p:nvSpPr>
          <p:spPr bwMode="auto">
            <a:xfrm>
              <a:off x="7578721" y="3970626"/>
              <a:ext cx="338136" cy="22225"/>
            </a:xfrm>
            <a:custGeom>
              <a:avLst/>
              <a:gdLst>
                <a:gd name="T0" fmla="*/ 0 w 1278"/>
                <a:gd name="T1" fmla="*/ 0 h 102"/>
                <a:gd name="T2" fmla="*/ 0 w 1278"/>
                <a:gd name="T3" fmla="*/ 0 h 102"/>
                <a:gd name="T4" fmla="*/ 0 w 1278"/>
                <a:gd name="T5" fmla="*/ 0 h 102"/>
                <a:gd name="T6" fmla="*/ 0 w 1278"/>
                <a:gd name="T7" fmla="*/ 0 h 102"/>
                <a:gd name="T8" fmla="*/ 0 w 1278"/>
                <a:gd name="T9" fmla="*/ 0 h 102"/>
                <a:gd name="T10" fmla="*/ 0 w 1278"/>
                <a:gd name="T11" fmla="*/ 0 h 102"/>
                <a:gd name="T12" fmla="*/ 0 w 1278"/>
                <a:gd name="T13" fmla="*/ 0 h 102"/>
                <a:gd name="T14" fmla="*/ 0 w 1278"/>
                <a:gd name="T15" fmla="*/ 0 h 102"/>
                <a:gd name="T16" fmla="*/ 0 w 1278"/>
                <a:gd name="T17" fmla="*/ 0 h 102"/>
                <a:gd name="T18" fmla="*/ 0 w 1278"/>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2"/>
                <a:gd name="T32" fmla="*/ 1278 w 1278"/>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2">
                  <a:moveTo>
                    <a:pt x="91" y="51"/>
                  </a:moveTo>
                  <a:lnTo>
                    <a:pt x="45" y="102"/>
                  </a:lnTo>
                  <a:lnTo>
                    <a:pt x="1278" y="102"/>
                  </a:lnTo>
                  <a:lnTo>
                    <a:pt x="1278" y="0"/>
                  </a:lnTo>
                  <a:lnTo>
                    <a:pt x="45" y="0"/>
                  </a:lnTo>
                  <a:lnTo>
                    <a:pt x="0" y="51"/>
                  </a:lnTo>
                  <a:lnTo>
                    <a:pt x="45" y="0"/>
                  </a:lnTo>
                  <a:lnTo>
                    <a:pt x="0" y="0"/>
                  </a:lnTo>
                  <a:lnTo>
                    <a:pt x="0" y="51"/>
                  </a:lnTo>
                  <a:lnTo>
                    <a:pt x="91" y="51"/>
                  </a:lnTo>
                  <a:close/>
                </a:path>
              </a:pathLst>
            </a:custGeom>
            <a:solidFill>
              <a:srgbClr val="1F1A17"/>
            </a:solidFill>
            <a:ln w="9525">
              <a:noFill/>
              <a:round/>
              <a:headEnd/>
              <a:tailEnd/>
            </a:ln>
          </p:spPr>
          <p:txBody>
            <a:bodyPr/>
            <a:lstStyle/>
            <a:p>
              <a:endParaRPr lang="en-US"/>
            </a:p>
          </p:txBody>
        </p:sp>
        <p:sp>
          <p:nvSpPr>
            <p:cNvPr id="115" name="Freeform 51"/>
            <p:cNvSpPr>
              <a:spLocks/>
            </p:cNvSpPr>
            <p:nvPr/>
          </p:nvSpPr>
          <p:spPr bwMode="auto">
            <a:xfrm>
              <a:off x="7578721" y="3981738"/>
              <a:ext cx="23812" cy="115887"/>
            </a:xfrm>
            <a:custGeom>
              <a:avLst/>
              <a:gdLst>
                <a:gd name="T0" fmla="*/ 0 w 91"/>
                <a:gd name="T1" fmla="*/ 0 h 510"/>
                <a:gd name="T2" fmla="*/ 0 w 91"/>
                <a:gd name="T3" fmla="*/ 0 h 510"/>
                <a:gd name="T4" fmla="*/ 0 w 91"/>
                <a:gd name="T5" fmla="*/ 0 h 510"/>
                <a:gd name="T6" fmla="*/ 0 w 91"/>
                <a:gd name="T7" fmla="*/ 0 h 510"/>
                <a:gd name="T8" fmla="*/ 0 w 91"/>
                <a:gd name="T9" fmla="*/ 0 h 510"/>
                <a:gd name="T10" fmla="*/ 0 w 91"/>
                <a:gd name="T11" fmla="*/ 0 h 510"/>
                <a:gd name="T12" fmla="*/ 0 w 91"/>
                <a:gd name="T13" fmla="*/ 0 h 510"/>
                <a:gd name="T14" fmla="*/ 0 w 91"/>
                <a:gd name="T15" fmla="*/ 0 h 510"/>
                <a:gd name="T16" fmla="*/ 0 w 91"/>
                <a:gd name="T17" fmla="*/ 0 h 510"/>
                <a:gd name="T18" fmla="*/ 0 w 91"/>
                <a:gd name="T19" fmla="*/ 0 h 5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510"/>
                <a:gd name="T32" fmla="*/ 91 w 91"/>
                <a:gd name="T33" fmla="*/ 510 h 51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510">
                  <a:moveTo>
                    <a:pt x="45" y="408"/>
                  </a:moveTo>
                  <a:lnTo>
                    <a:pt x="91" y="459"/>
                  </a:lnTo>
                  <a:lnTo>
                    <a:pt x="91" y="0"/>
                  </a:lnTo>
                  <a:lnTo>
                    <a:pt x="0" y="0"/>
                  </a:lnTo>
                  <a:lnTo>
                    <a:pt x="0" y="459"/>
                  </a:lnTo>
                  <a:lnTo>
                    <a:pt x="45" y="510"/>
                  </a:lnTo>
                  <a:lnTo>
                    <a:pt x="0" y="459"/>
                  </a:lnTo>
                  <a:lnTo>
                    <a:pt x="0" y="510"/>
                  </a:lnTo>
                  <a:lnTo>
                    <a:pt x="45" y="510"/>
                  </a:lnTo>
                  <a:lnTo>
                    <a:pt x="45" y="408"/>
                  </a:lnTo>
                  <a:close/>
                </a:path>
              </a:pathLst>
            </a:custGeom>
            <a:solidFill>
              <a:srgbClr val="1F1A17"/>
            </a:solidFill>
            <a:ln w="9525">
              <a:noFill/>
              <a:round/>
              <a:headEnd/>
              <a:tailEnd/>
            </a:ln>
          </p:spPr>
          <p:txBody>
            <a:bodyPr/>
            <a:lstStyle/>
            <a:p>
              <a:endParaRPr lang="en-US"/>
            </a:p>
          </p:txBody>
        </p:sp>
        <p:sp>
          <p:nvSpPr>
            <p:cNvPr id="116" name="Freeform 52"/>
            <p:cNvSpPr>
              <a:spLocks/>
            </p:cNvSpPr>
            <p:nvPr/>
          </p:nvSpPr>
          <p:spPr bwMode="auto">
            <a:xfrm>
              <a:off x="7591421" y="4073813"/>
              <a:ext cx="338136" cy="23812"/>
            </a:xfrm>
            <a:custGeom>
              <a:avLst/>
              <a:gdLst>
                <a:gd name="T0" fmla="*/ 0 w 1279"/>
                <a:gd name="T1" fmla="*/ 0 h 102"/>
                <a:gd name="T2" fmla="*/ 0 w 1279"/>
                <a:gd name="T3" fmla="*/ 0 h 102"/>
                <a:gd name="T4" fmla="*/ 0 w 1279"/>
                <a:gd name="T5" fmla="*/ 0 h 102"/>
                <a:gd name="T6" fmla="*/ 0 w 1279"/>
                <a:gd name="T7" fmla="*/ 0 h 102"/>
                <a:gd name="T8" fmla="*/ 0 w 1279"/>
                <a:gd name="T9" fmla="*/ 0 h 102"/>
                <a:gd name="T10" fmla="*/ 0 w 1279"/>
                <a:gd name="T11" fmla="*/ 0 h 102"/>
                <a:gd name="T12" fmla="*/ 0 w 1279"/>
                <a:gd name="T13" fmla="*/ 0 h 102"/>
                <a:gd name="T14" fmla="*/ 0 w 1279"/>
                <a:gd name="T15" fmla="*/ 0 h 102"/>
                <a:gd name="T16" fmla="*/ 0 w 1279"/>
                <a:gd name="T17" fmla="*/ 0 h 102"/>
                <a:gd name="T18" fmla="*/ 0 w 1279"/>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9"/>
                <a:gd name="T31" fmla="*/ 0 h 102"/>
                <a:gd name="T32" fmla="*/ 1279 w 1279"/>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9" h="102">
                  <a:moveTo>
                    <a:pt x="1187" y="51"/>
                  </a:moveTo>
                  <a:lnTo>
                    <a:pt x="1233" y="0"/>
                  </a:lnTo>
                  <a:lnTo>
                    <a:pt x="0" y="0"/>
                  </a:lnTo>
                  <a:lnTo>
                    <a:pt x="0" y="102"/>
                  </a:lnTo>
                  <a:lnTo>
                    <a:pt x="1233" y="102"/>
                  </a:lnTo>
                  <a:lnTo>
                    <a:pt x="1279" y="51"/>
                  </a:lnTo>
                  <a:lnTo>
                    <a:pt x="1233" y="102"/>
                  </a:lnTo>
                  <a:lnTo>
                    <a:pt x="1279" y="102"/>
                  </a:lnTo>
                  <a:lnTo>
                    <a:pt x="1279" y="51"/>
                  </a:lnTo>
                  <a:lnTo>
                    <a:pt x="1187" y="51"/>
                  </a:lnTo>
                  <a:close/>
                </a:path>
              </a:pathLst>
            </a:custGeom>
            <a:solidFill>
              <a:srgbClr val="1F1A17"/>
            </a:solidFill>
            <a:ln w="9525">
              <a:noFill/>
              <a:round/>
              <a:headEnd/>
              <a:tailEnd/>
            </a:ln>
          </p:spPr>
          <p:txBody>
            <a:bodyPr/>
            <a:lstStyle/>
            <a:p>
              <a:endParaRPr lang="en-US"/>
            </a:p>
          </p:txBody>
        </p:sp>
        <p:sp>
          <p:nvSpPr>
            <p:cNvPr id="117" name="Freeform 53"/>
            <p:cNvSpPr>
              <a:spLocks/>
            </p:cNvSpPr>
            <p:nvPr/>
          </p:nvSpPr>
          <p:spPr bwMode="auto">
            <a:xfrm>
              <a:off x="7904157" y="3970626"/>
              <a:ext cx="25400" cy="115887"/>
            </a:xfrm>
            <a:custGeom>
              <a:avLst/>
              <a:gdLst>
                <a:gd name="T0" fmla="*/ 0 w 92"/>
                <a:gd name="T1" fmla="*/ 0 h 510"/>
                <a:gd name="T2" fmla="*/ 0 w 92"/>
                <a:gd name="T3" fmla="*/ 0 h 510"/>
                <a:gd name="T4" fmla="*/ 0 w 92"/>
                <a:gd name="T5" fmla="*/ 0 h 510"/>
                <a:gd name="T6" fmla="*/ 0 w 92"/>
                <a:gd name="T7" fmla="*/ 0 h 510"/>
                <a:gd name="T8" fmla="*/ 0 w 92"/>
                <a:gd name="T9" fmla="*/ 0 h 510"/>
                <a:gd name="T10" fmla="*/ 0 w 92"/>
                <a:gd name="T11" fmla="*/ 0 h 510"/>
                <a:gd name="T12" fmla="*/ 0 w 92"/>
                <a:gd name="T13" fmla="*/ 0 h 510"/>
                <a:gd name="T14" fmla="*/ 0 w 92"/>
                <a:gd name="T15" fmla="*/ 0 h 510"/>
                <a:gd name="T16" fmla="*/ 0 w 92"/>
                <a:gd name="T17" fmla="*/ 0 h 510"/>
                <a:gd name="T18" fmla="*/ 0 w 92"/>
                <a:gd name="T19" fmla="*/ 0 h 5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
                <a:gd name="T31" fmla="*/ 0 h 510"/>
                <a:gd name="T32" fmla="*/ 92 w 92"/>
                <a:gd name="T33" fmla="*/ 510 h 51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 h="510">
                  <a:moveTo>
                    <a:pt x="46" y="102"/>
                  </a:moveTo>
                  <a:lnTo>
                    <a:pt x="0" y="51"/>
                  </a:lnTo>
                  <a:lnTo>
                    <a:pt x="0" y="510"/>
                  </a:lnTo>
                  <a:lnTo>
                    <a:pt x="92" y="510"/>
                  </a:lnTo>
                  <a:lnTo>
                    <a:pt x="92" y="51"/>
                  </a:lnTo>
                  <a:lnTo>
                    <a:pt x="46" y="0"/>
                  </a:lnTo>
                  <a:lnTo>
                    <a:pt x="92" y="51"/>
                  </a:lnTo>
                  <a:lnTo>
                    <a:pt x="92" y="0"/>
                  </a:lnTo>
                  <a:lnTo>
                    <a:pt x="46" y="0"/>
                  </a:lnTo>
                  <a:lnTo>
                    <a:pt x="46" y="102"/>
                  </a:lnTo>
                  <a:close/>
                </a:path>
              </a:pathLst>
            </a:custGeom>
            <a:solidFill>
              <a:srgbClr val="1F1A17"/>
            </a:solidFill>
            <a:ln w="9525">
              <a:noFill/>
              <a:round/>
              <a:headEnd/>
              <a:tailEnd/>
            </a:ln>
          </p:spPr>
          <p:txBody>
            <a:bodyPr/>
            <a:lstStyle/>
            <a:p>
              <a:endParaRPr lang="en-US"/>
            </a:p>
          </p:txBody>
        </p:sp>
        <p:sp>
          <p:nvSpPr>
            <p:cNvPr id="118" name="Rectangle 54"/>
            <p:cNvSpPr>
              <a:spLocks noChangeArrowheads="1"/>
            </p:cNvSpPr>
            <p:nvPr/>
          </p:nvSpPr>
          <p:spPr bwMode="auto">
            <a:xfrm>
              <a:off x="7916857" y="3878551"/>
              <a:ext cx="325436" cy="207962"/>
            </a:xfrm>
            <a:prstGeom prst="rect">
              <a:avLst/>
            </a:prstGeom>
            <a:solidFill>
              <a:srgbClr val="DC2B19"/>
            </a:solidFill>
            <a:ln w="9525">
              <a:noFill/>
              <a:miter lim="800000"/>
              <a:headEnd/>
              <a:tailEnd/>
            </a:ln>
          </p:spPr>
          <p:txBody>
            <a:bodyPr/>
            <a:lstStyle/>
            <a:p>
              <a:pPr eaLnBrk="0" hangingPunct="0"/>
              <a:endParaRPr lang="de-CH"/>
            </a:p>
          </p:txBody>
        </p:sp>
        <p:sp>
          <p:nvSpPr>
            <p:cNvPr id="119" name="Freeform 55"/>
            <p:cNvSpPr>
              <a:spLocks/>
            </p:cNvSpPr>
            <p:nvPr/>
          </p:nvSpPr>
          <p:spPr bwMode="auto">
            <a:xfrm>
              <a:off x="7916857" y="3865851"/>
              <a:ext cx="338136" cy="23812"/>
            </a:xfrm>
            <a:custGeom>
              <a:avLst/>
              <a:gdLst>
                <a:gd name="T0" fmla="*/ 0 w 1278"/>
                <a:gd name="T1" fmla="*/ 0 h 101"/>
                <a:gd name="T2" fmla="*/ 0 w 1278"/>
                <a:gd name="T3" fmla="*/ 0 h 101"/>
                <a:gd name="T4" fmla="*/ 0 w 1278"/>
                <a:gd name="T5" fmla="*/ 0 h 101"/>
                <a:gd name="T6" fmla="*/ 0 w 1278"/>
                <a:gd name="T7" fmla="*/ 0 h 101"/>
                <a:gd name="T8" fmla="*/ 0 w 1278"/>
                <a:gd name="T9" fmla="*/ 0 h 101"/>
                <a:gd name="T10" fmla="*/ 0 w 1278"/>
                <a:gd name="T11" fmla="*/ 0 h 101"/>
                <a:gd name="T12" fmla="*/ 0 w 1278"/>
                <a:gd name="T13" fmla="*/ 0 h 101"/>
                <a:gd name="T14" fmla="*/ 0 w 1278"/>
                <a:gd name="T15" fmla="*/ 0 h 101"/>
                <a:gd name="T16" fmla="*/ 0 w 1278"/>
                <a:gd name="T17" fmla="*/ 0 h 101"/>
                <a:gd name="T18" fmla="*/ 0 w 1278"/>
                <a:gd name="T19" fmla="*/ 0 h 10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1"/>
                <a:gd name="T32" fmla="*/ 1278 w 1278"/>
                <a:gd name="T33" fmla="*/ 101 h 10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1">
                  <a:moveTo>
                    <a:pt x="1278" y="51"/>
                  </a:moveTo>
                  <a:lnTo>
                    <a:pt x="1233" y="0"/>
                  </a:lnTo>
                  <a:lnTo>
                    <a:pt x="0" y="0"/>
                  </a:lnTo>
                  <a:lnTo>
                    <a:pt x="0" y="101"/>
                  </a:lnTo>
                  <a:lnTo>
                    <a:pt x="1233" y="101"/>
                  </a:lnTo>
                  <a:lnTo>
                    <a:pt x="1186" y="51"/>
                  </a:lnTo>
                  <a:lnTo>
                    <a:pt x="1278" y="51"/>
                  </a:lnTo>
                  <a:lnTo>
                    <a:pt x="1278" y="0"/>
                  </a:lnTo>
                  <a:lnTo>
                    <a:pt x="1233" y="0"/>
                  </a:lnTo>
                  <a:lnTo>
                    <a:pt x="1278" y="51"/>
                  </a:lnTo>
                  <a:close/>
                </a:path>
              </a:pathLst>
            </a:custGeom>
            <a:solidFill>
              <a:srgbClr val="1F1A17"/>
            </a:solidFill>
            <a:ln w="9525">
              <a:noFill/>
              <a:round/>
              <a:headEnd/>
              <a:tailEnd/>
            </a:ln>
          </p:spPr>
          <p:txBody>
            <a:bodyPr/>
            <a:lstStyle/>
            <a:p>
              <a:endParaRPr lang="en-US"/>
            </a:p>
          </p:txBody>
        </p:sp>
        <p:sp>
          <p:nvSpPr>
            <p:cNvPr id="121" name="Freeform 57"/>
            <p:cNvSpPr>
              <a:spLocks/>
            </p:cNvSpPr>
            <p:nvPr/>
          </p:nvSpPr>
          <p:spPr bwMode="auto">
            <a:xfrm>
              <a:off x="7904157" y="4073813"/>
              <a:ext cx="338136" cy="23812"/>
            </a:xfrm>
            <a:custGeom>
              <a:avLst/>
              <a:gdLst>
                <a:gd name="T0" fmla="*/ 0 w 1279"/>
                <a:gd name="T1" fmla="*/ 0 h 102"/>
                <a:gd name="T2" fmla="*/ 0 w 1279"/>
                <a:gd name="T3" fmla="*/ 0 h 102"/>
                <a:gd name="T4" fmla="*/ 0 w 1279"/>
                <a:gd name="T5" fmla="*/ 0 h 102"/>
                <a:gd name="T6" fmla="*/ 0 w 1279"/>
                <a:gd name="T7" fmla="*/ 0 h 102"/>
                <a:gd name="T8" fmla="*/ 0 w 1279"/>
                <a:gd name="T9" fmla="*/ 0 h 102"/>
                <a:gd name="T10" fmla="*/ 0 w 1279"/>
                <a:gd name="T11" fmla="*/ 0 h 102"/>
                <a:gd name="T12" fmla="*/ 0 w 1279"/>
                <a:gd name="T13" fmla="*/ 0 h 102"/>
                <a:gd name="T14" fmla="*/ 0 w 1279"/>
                <a:gd name="T15" fmla="*/ 0 h 102"/>
                <a:gd name="T16" fmla="*/ 0 w 1279"/>
                <a:gd name="T17" fmla="*/ 0 h 102"/>
                <a:gd name="T18" fmla="*/ 0 w 1279"/>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9"/>
                <a:gd name="T31" fmla="*/ 0 h 102"/>
                <a:gd name="T32" fmla="*/ 1279 w 1279"/>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9" h="102">
                  <a:moveTo>
                    <a:pt x="0" y="51"/>
                  </a:moveTo>
                  <a:lnTo>
                    <a:pt x="46" y="102"/>
                  </a:lnTo>
                  <a:lnTo>
                    <a:pt x="1279" y="102"/>
                  </a:lnTo>
                  <a:lnTo>
                    <a:pt x="1279" y="0"/>
                  </a:lnTo>
                  <a:lnTo>
                    <a:pt x="46" y="0"/>
                  </a:lnTo>
                  <a:lnTo>
                    <a:pt x="92" y="51"/>
                  </a:lnTo>
                  <a:lnTo>
                    <a:pt x="0" y="51"/>
                  </a:lnTo>
                  <a:lnTo>
                    <a:pt x="0" y="102"/>
                  </a:lnTo>
                  <a:lnTo>
                    <a:pt x="46" y="102"/>
                  </a:lnTo>
                  <a:lnTo>
                    <a:pt x="0" y="51"/>
                  </a:lnTo>
                  <a:close/>
                </a:path>
              </a:pathLst>
            </a:custGeom>
            <a:solidFill>
              <a:srgbClr val="1F1A17"/>
            </a:solidFill>
            <a:ln w="9525">
              <a:noFill/>
              <a:round/>
              <a:headEnd/>
              <a:tailEnd/>
            </a:ln>
          </p:spPr>
          <p:txBody>
            <a:bodyPr/>
            <a:lstStyle/>
            <a:p>
              <a:endParaRPr lang="en-US"/>
            </a:p>
          </p:txBody>
        </p:sp>
        <p:sp>
          <p:nvSpPr>
            <p:cNvPr id="122" name="Freeform 58"/>
            <p:cNvSpPr>
              <a:spLocks/>
            </p:cNvSpPr>
            <p:nvPr/>
          </p:nvSpPr>
          <p:spPr bwMode="auto">
            <a:xfrm>
              <a:off x="7904157" y="3865851"/>
              <a:ext cx="25400" cy="220662"/>
            </a:xfrm>
            <a:custGeom>
              <a:avLst/>
              <a:gdLst>
                <a:gd name="T0" fmla="*/ 0 w 92"/>
                <a:gd name="T1" fmla="*/ 0 h 969"/>
                <a:gd name="T2" fmla="*/ 0 w 92"/>
                <a:gd name="T3" fmla="*/ 0 h 969"/>
                <a:gd name="T4" fmla="*/ 0 w 92"/>
                <a:gd name="T5" fmla="*/ 0 h 969"/>
                <a:gd name="T6" fmla="*/ 0 w 92"/>
                <a:gd name="T7" fmla="*/ 0 h 969"/>
                <a:gd name="T8" fmla="*/ 0 w 92"/>
                <a:gd name="T9" fmla="*/ 0 h 969"/>
                <a:gd name="T10" fmla="*/ 0 w 92"/>
                <a:gd name="T11" fmla="*/ 0 h 969"/>
                <a:gd name="T12" fmla="*/ 0 w 92"/>
                <a:gd name="T13" fmla="*/ 0 h 969"/>
                <a:gd name="T14" fmla="*/ 0 w 92"/>
                <a:gd name="T15" fmla="*/ 0 h 969"/>
                <a:gd name="T16" fmla="*/ 0 w 92"/>
                <a:gd name="T17" fmla="*/ 0 h 969"/>
                <a:gd name="T18" fmla="*/ 0 w 92"/>
                <a:gd name="T19" fmla="*/ 0 h 9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
                <a:gd name="T31" fmla="*/ 0 h 969"/>
                <a:gd name="T32" fmla="*/ 92 w 92"/>
                <a:gd name="T33" fmla="*/ 969 h 96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 h="969">
                  <a:moveTo>
                    <a:pt x="46" y="0"/>
                  </a:moveTo>
                  <a:lnTo>
                    <a:pt x="0" y="51"/>
                  </a:lnTo>
                  <a:lnTo>
                    <a:pt x="0" y="969"/>
                  </a:lnTo>
                  <a:lnTo>
                    <a:pt x="92" y="969"/>
                  </a:lnTo>
                  <a:lnTo>
                    <a:pt x="92" y="51"/>
                  </a:lnTo>
                  <a:lnTo>
                    <a:pt x="46" y="101"/>
                  </a:lnTo>
                  <a:lnTo>
                    <a:pt x="46" y="0"/>
                  </a:lnTo>
                  <a:lnTo>
                    <a:pt x="0" y="0"/>
                  </a:lnTo>
                  <a:lnTo>
                    <a:pt x="0" y="51"/>
                  </a:lnTo>
                  <a:lnTo>
                    <a:pt x="46" y="0"/>
                  </a:lnTo>
                  <a:close/>
                </a:path>
              </a:pathLst>
            </a:custGeom>
            <a:solidFill>
              <a:srgbClr val="1F1A17"/>
            </a:solidFill>
            <a:ln w="9525">
              <a:noFill/>
              <a:round/>
              <a:headEnd/>
              <a:tailEnd/>
            </a:ln>
          </p:spPr>
          <p:txBody>
            <a:bodyPr/>
            <a:lstStyle/>
            <a:p>
              <a:endParaRPr lang="en-US"/>
            </a:p>
          </p:txBody>
        </p:sp>
        <p:sp>
          <p:nvSpPr>
            <p:cNvPr id="123" name="Rectangle 59"/>
            <p:cNvSpPr>
              <a:spLocks noChangeArrowheads="1"/>
            </p:cNvSpPr>
            <p:nvPr/>
          </p:nvSpPr>
          <p:spPr bwMode="auto">
            <a:xfrm>
              <a:off x="6157177" y="4180175"/>
              <a:ext cx="155574" cy="334962"/>
            </a:xfrm>
            <a:prstGeom prst="rect">
              <a:avLst/>
            </a:prstGeom>
            <a:noFill/>
            <a:ln w="9525">
              <a:noFill/>
              <a:miter lim="800000"/>
              <a:headEnd/>
              <a:tailEnd/>
            </a:ln>
          </p:spPr>
          <p:txBody>
            <a:bodyPr wrap="none" lIns="0" tIns="0" rIns="0" bIns="0">
              <a:spAutoFit/>
            </a:bodyPr>
            <a:lstStyle/>
            <a:p>
              <a:pPr eaLnBrk="0" hangingPunct="0"/>
              <a:r>
                <a:rPr lang="en-US" sz="2200">
                  <a:solidFill>
                    <a:srgbClr val="000000"/>
                  </a:solidFill>
                  <a:latin typeface="AvantGarde Bk BT" pitchFamily="34" charset="0"/>
                </a:rPr>
                <a:t>0</a:t>
              </a:r>
              <a:endParaRPr lang="en-US">
                <a:latin typeface="Tahoma" pitchFamily="34" charset="0"/>
              </a:endParaRPr>
            </a:p>
          </p:txBody>
        </p:sp>
        <p:sp>
          <p:nvSpPr>
            <p:cNvPr id="124" name="Rectangle 60"/>
            <p:cNvSpPr>
              <a:spLocks noChangeArrowheads="1"/>
            </p:cNvSpPr>
            <p:nvPr/>
          </p:nvSpPr>
          <p:spPr bwMode="auto">
            <a:xfrm>
              <a:off x="8447932" y="4146838"/>
              <a:ext cx="155574" cy="334962"/>
            </a:xfrm>
            <a:prstGeom prst="rect">
              <a:avLst/>
            </a:prstGeom>
            <a:noFill/>
            <a:ln w="9525">
              <a:noFill/>
              <a:miter lim="800000"/>
              <a:headEnd/>
              <a:tailEnd/>
            </a:ln>
          </p:spPr>
          <p:txBody>
            <a:bodyPr wrap="none" lIns="0" tIns="0" rIns="0" bIns="0">
              <a:spAutoFit/>
            </a:bodyPr>
            <a:lstStyle/>
            <a:p>
              <a:pPr eaLnBrk="0" hangingPunct="0"/>
              <a:r>
                <a:rPr lang="en-US" sz="2200">
                  <a:solidFill>
                    <a:srgbClr val="000000"/>
                  </a:solidFill>
                  <a:latin typeface="AvantGarde Bk BT" pitchFamily="34" charset="0"/>
                </a:rPr>
                <a:t>2</a:t>
              </a:r>
              <a:endParaRPr lang="en-US">
                <a:latin typeface="Tahoma" pitchFamily="34" charset="0"/>
              </a:endParaRPr>
            </a:p>
          </p:txBody>
        </p:sp>
        <p:sp>
          <p:nvSpPr>
            <p:cNvPr id="125" name="Rectangle 61"/>
            <p:cNvSpPr>
              <a:spLocks noChangeArrowheads="1"/>
            </p:cNvSpPr>
            <p:nvPr/>
          </p:nvSpPr>
          <p:spPr bwMode="auto">
            <a:xfrm>
              <a:off x="8611444" y="4118263"/>
              <a:ext cx="153987" cy="334962"/>
            </a:xfrm>
            <a:prstGeom prst="rect">
              <a:avLst/>
            </a:prstGeom>
            <a:noFill/>
            <a:ln w="9525">
              <a:noFill/>
              <a:miter lim="800000"/>
              <a:headEnd/>
              <a:tailEnd/>
            </a:ln>
          </p:spPr>
          <p:txBody>
            <a:bodyPr wrap="none" lIns="0" tIns="0" rIns="0" bIns="0">
              <a:spAutoFit/>
            </a:bodyPr>
            <a:lstStyle/>
            <a:p>
              <a:pPr eaLnBrk="0" hangingPunct="0"/>
              <a:r>
                <a:rPr lang="en-US" sz="2200">
                  <a:solidFill>
                    <a:srgbClr val="000000"/>
                  </a:solidFill>
                  <a:latin typeface="Symbol" pitchFamily="18" charset="2"/>
                </a:rPr>
                <a:t>p</a:t>
              </a:r>
              <a:endParaRPr lang="en-US">
                <a:latin typeface="Tahoma" pitchFamily="34" charset="0"/>
              </a:endParaRPr>
            </a:p>
          </p:txBody>
        </p:sp>
        <p:cxnSp>
          <p:nvCxnSpPr>
            <p:cNvPr id="7" name="Straight Connector 6"/>
            <p:cNvCxnSpPr/>
            <p:nvPr/>
          </p:nvCxnSpPr>
          <p:spPr>
            <a:xfrm>
              <a:off x="8235844" y="3770541"/>
              <a:ext cx="0" cy="313852"/>
            </a:xfrm>
            <a:prstGeom prst="line">
              <a:avLst/>
            </a:prstGeom>
            <a:ln w="19050"/>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38860467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grpId="0" nodeType="afterEffect">
                                  <p:stCondLst>
                                    <p:cond delay="0"/>
                                  </p:stCondLst>
                                  <p:childTnLst>
                                    <p:set>
                                      <p:cBhvr>
                                        <p:cTn id="9" dur="1" fill="hold">
                                          <p:stCondLst>
                                            <p:cond delay="0"/>
                                          </p:stCondLst>
                                        </p:cTn>
                                        <p:tgtEl>
                                          <p:spTgt spid="3546130">
                                            <p:txEl>
                                              <p:pRg st="0" end="0"/>
                                            </p:txEl>
                                          </p:spTgt>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546130">
                                            <p:txEl>
                                              <p:pRg st="1" end="1"/>
                                            </p:txEl>
                                          </p:spTgt>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3546126"/>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3546127"/>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3546174"/>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3546175"/>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546130">
                                            <p:txEl>
                                              <p:pRg st="2" end="2"/>
                                            </p:txEl>
                                          </p:spTgt>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4"/>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3546128"/>
                                        </p:tgtEl>
                                        <p:attrNameLst>
                                          <p:attrName>style.visibility</p:attrName>
                                        </p:attrNameLst>
                                      </p:cBhvr>
                                      <p:to>
                                        <p:strVal val="visible"/>
                                      </p:to>
                                    </p:set>
                                  </p:childTnLst>
                                </p:cTn>
                              </p:par>
                              <p:par>
                                <p:cTn id="32" presetID="22" presetClass="exit" presetSubtype="2" fill="hold" nodeType="withEffect">
                                  <p:stCondLst>
                                    <p:cond delay="0"/>
                                  </p:stCondLst>
                                  <p:childTnLst>
                                    <p:animEffect transition="out" filter="wipe(right)">
                                      <p:cBhvr>
                                        <p:cTn id="33" dur="500"/>
                                        <p:tgtEl>
                                          <p:spTgt spid="3"/>
                                        </p:tgtEl>
                                      </p:cBhvr>
                                    </p:animEffect>
                                    <p:set>
                                      <p:cBhvr>
                                        <p:cTn id="34" dur="1" fill="hold">
                                          <p:stCondLst>
                                            <p:cond delay="499"/>
                                          </p:stCondLst>
                                        </p:cTn>
                                        <p:tgtEl>
                                          <p:spTgt spid="3"/>
                                        </p:tgtEl>
                                        <p:attrNameLst>
                                          <p:attrName>style.visibility</p:attrName>
                                        </p:attrNameLst>
                                      </p:cBhvr>
                                      <p:to>
                                        <p:strVal val="hidden"/>
                                      </p:to>
                                    </p:set>
                                  </p:childTnLst>
                                </p:cTn>
                              </p:par>
                              <p:par>
                                <p:cTn id="35" presetID="10" presetClass="exit" presetSubtype="0" fill="hold" grpId="1" nodeType="withEffect">
                                  <p:stCondLst>
                                    <p:cond delay="0"/>
                                  </p:stCondLst>
                                  <p:childTnLst>
                                    <p:animEffect transition="out" filter="fade">
                                      <p:cBhvr>
                                        <p:cTn id="36" dur="500"/>
                                        <p:tgtEl>
                                          <p:spTgt spid="3546174"/>
                                        </p:tgtEl>
                                      </p:cBhvr>
                                    </p:animEffect>
                                    <p:set>
                                      <p:cBhvr>
                                        <p:cTn id="37" dur="1" fill="hold">
                                          <p:stCondLst>
                                            <p:cond delay="499"/>
                                          </p:stCondLst>
                                        </p:cTn>
                                        <p:tgtEl>
                                          <p:spTgt spid="3546174"/>
                                        </p:tgtEl>
                                        <p:attrNameLst>
                                          <p:attrName>style.visibility</p:attrName>
                                        </p:attrNameLst>
                                      </p:cBhvr>
                                      <p:to>
                                        <p:strVal val="hidden"/>
                                      </p:to>
                                    </p:set>
                                  </p:childTnLst>
                                </p:cTn>
                              </p:par>
                              <p:par>
                                <p:cTn id="38" presetID="10" presetClass="exit" presetSubtype="0" fill="hold" grpId="1" nodeType="withEffect">
                                  <p:stCondLst>
                                    <p:cond delay="0"/>
                                  </p:stCondLst>
                                  <p:childTnLst>
                                    <p:animEffect transition="out" filter="fade">
                                      <p:cBhvr>
                                        <p:cTn id="39" dur="500"/>
                                        <p:tgtEl>
                                          <p:spTgt spid="3546175"/>
                                        </p:tgtEl>
                                      </p:cBhvr>
                                    </p:animEffect>
                                    <p:set>
                                      <p:cBhvr>
                                        <p:cTn id="40" dur="1" fill="hold">
                                          <p:stCondLst>
                                            <p:cond delay="499"/>
                                          </p:stCondLst>
                                        </p:cTn>
                                        <p:tgtEl>
                                          <p:spTgt spid="3546175"/>
                                        </p:tgtEl>
                                        <p:attrNameLst>
                                          <p:attrName>style.visibility</p:attrName>
                                        </p:attrNameLst>
                                      </p:cBhvr>
                                      <p:to>
                                        <p:strVal val="hidden"/>
                                      </p:to>
                                    </p:set>
                                  </p:childTnLst>
                                </p:cTn>
                              </p:par>
                              <p:par>
                                <p:cTn id="41" presetID="22" presetClass="entr" presetSubtype="2" fill="hold" nodeType="with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wipe(right)">
                                      <p:cBhvr>
                                        <p:cTn id="4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46126" grpId="0" uiExpand="1" animBg="1"/>
      <p:bldP spid="3546127" grpId="0" uiExpand="1" animBg="1"/>
      <p:bldP spid="3546128" grpId="0" animBg="1"/>
      <p:bldP spid="3546130" grpId="0" uiExpand="1" build="p"/>
      <p:bldP spid="3546174" grpId="0" uiExpand="1" animBg="1"/>
      <p:bldP spid="3546174" grpId="1" animBg="1"/>
      <p:bldP spid="3546175" grpId="0" uiExpand="1" animBg="1"/>
      <p:bldP spid="3546175" grpId="1"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SIFT</a:t>
            </a:r>
          </a:p>
        </p:txBody>
      </p:sp>
      <p:sp>
        <p:nvSpPr>
          <p:cNvPr id="3" name="Content Placeholder 2"/>
          <p:cNvSpPr>
            <a:spLocks noGrp="1"/>
          </p:cNvSpPr>
          <p:nvPr>
            <p:ph idx="1"/>
          </p:nvPr>
        </p:nvSpPr>
        <p:spPr>
          <a:xfrm>
            <a:off x="381000" y="990600"/>
            <a:ext cx="8610600" cy="5410200"/>
          </a:xfrm>
        </p:spPr>
        <p:txBody>
          <a:bodyPr>
            <a:normAutofit/>
          </a:bodyPr>
          <a:lstStyle/>
          <a:p>
            <a:r>
              <a:rPr lang="en-US" dirty="0"/>
              <a:t>Find Difference of Gaussian scale-space extrema</a:t>
            </a:r>
          </a:p>
          <a:p>
            <a:r>
              <a:rPr lang="en-US" dirty="0"/>
              <a:t>Post-processing</a:t>
            </a:r>
          </a:p>
          <a:p>
            <a:pPr lvl="1"/>
            <a:r>
              <a:rPr lang="en-US" dirty="0"/>
              <a:t>Position interpolation</a:t>
            </a:r>
          </a:p>
          <a:p>
            <a:pPr lvl="1"/>
            <a:r>
              <a:rPr lang="en-US" dirty="0"/>
              <a:t>Discard low-contrast points</a:t>
            </a:r>
          </a:p>
          <a:p>
            <a:pPr lvl="1"/>
            <a:r>
              <a:rPr lang="en-US" dirty="0"/>
              <a:t>Eliminate points along edges</a:t>
            </a:r>
          </a:p>
          <a:p>
            <a:r>
              <a:rPr lang="en-US" dirty="0"/>
              <a:t>Orientation estimation</a:t>
            </a:r>
          </a:p>
          <a:p>
            <a:r>
              <a:rPr lang="en-US" dirty="0"/>
              <a:t>Descriptor extraction</a:t>
            </a:r>
          </a:p>
          <a:p>
            <a:pPr lvl="1"/>
            <a:r>
              <a:rPr lang="en-US" altLang="en-US" dirty="0">
                <a:latin typeface="Calibri" panose="020F0502020204030204" pitchFamily="34" charset="0"/>
                <a:cs typeface="Calibri" panose="020F0502020204030204" pitchFamily="34" charset="0"/>
              </a:rPr>
              <a:t>Motivation: We want some sensitivity to spatial layout, but not too much, so blocks of histograms give us that.</a:t>
            </a:r>
          </a:p>
        </p:txBody>
      </p:sp>
    </p:spTree>
    <p:extLst>
      <p:ext uri="{BB962C8B-B14F-4D97-AF65-F5344CB8AC3E}">
        <p14:creationId xmlns:p14="http://schemas.microsoft.com/office/powerpoint/2010/main" val="24021245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SIFT Descriptor Extraction</a:t>
            </a:r>
          </a:p>
        </p:txBody>
      </p:sp>
      <p:sp>
        <p:nvSpPr>
          <p:cNvPr id="3" name="Content Placeholder 2"/>
          <p:cNvSpPr>
            <a:spLocks noGrp="1"/>
          </p:cNvSpPr>
          <p:nvPr>
            <p:ph idx="1"/>
          </p:nvPr>
        </p:nvSpPr>
        <p:spPr>
          <a:xfrm>
            <a:off x="304800" y="990600"/>
            <a:ext cx="8610600" cy="5135563"/>
          </a:xfrm>
        </p:spPr>
        <p:txBody>
          <a:bodyPr/>
          <a:lstStyle/>
          <a:p>
            <a:r>
              <a:rPr lang="en-US" dirty="0"/>
              <a:t>Given a </a:t>
            </a:r>
            <a:r>
              <a:rPr lang="en-US" dirty="0" err="1"/>
              <a:t>keypoint</a:t>
            </a:r>
            <a:r>
              <a:rPr lang="en-US" dirty="0"/>
              <a:t> with scale and orientation:</a:t>
            </a:r>
          </a:p>
          <a:p>
            <a:pPr lvl="1"/>
            <a:r>
              <a:rPr lang="en-US" dirty="0"/>
              <a:t>Pick scale-space image which most closely matches estimated scale</a:t>
            </a:r>
          </a:p>
          <a:p>
            <a:pPr lvl="1"/>
            <a:r>
              <a:rPr lang="en-US" dirty="0"/>
              <a:t>Resample image to match orientation OR</a:t>
            </a:r>
          </a:p>
          <a:p>
            <a:pPr lvl="1"/>
            <a:r>
              <a:rPr lang="en-US" dirty="0"/>
              <a:t>Subtract detector orientation from vector to give invariance to general image rotation.</a:t>
            </a:r>
          </a:p>
          <a:p>
            <a:pPr lvl="1"/>
            <a:endParaRPr lang="en-US" dirty="0"/>
          </a:p>
        </p:txBody>
      </p:sp>
      <p:pic>
        <p:nvPicPr>
          <p:cNvPr id="10" name="Picture 9"/>
          <p:cNvPicPr>
            <a:picLocks noChangeAspect="1"/>
          </p:cNvPicPr>
          <p:nvPr/>
        </p:nvPicPr>
        <p:blipFill>
          <a:blip r:embed="rId3"/>
          <a:stretch>
            <a:fillRect/>
          </a:stretch>
        </p:blipFill>
        <p:spPr>
          <a:xfrm>
            <a:off x="1419076" y="4214153"/>
            <a:ext cx="6305847" cy="2618447"/>
          </a:xfrm>
          <a:prstGeom prst="rect">
            <a:avLst/>
          </a:prstGeom>
        </p:spPr>
      </p:pic>
      <p:sp>
        <p:nvSpPr>
          <p:cNvPr id="13" name="Rectangle 12"/>
          <p:cNvSpPr/>
          <p:nvPr/>
        </p:nvSpPr>
        <p:spPr>
          <a:xfrm>
            <a:off x="1295400" y="4137953"/>
            <a:ext cx="1645920" cy="4087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2284392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Footer Placeholder 4"/>
          <p:cNvSpPr>
            <a:spLocks noGrp="1"/>
          </p:cNvSpPr>
          <p:nvPr>
            <p:ph type="ftr" sz="quarter" idx="11"/>
          </p:nvPr>
        </p:nvSpPr>
        <p:spPr/>
        <p:txBody>
          <a:bodyPr/>
          <a:lstStyle/>
          <a:p>
            <a:pPr>
              <a:defRPr/>
            </a:pPr>
            <a:r>
              <a:rPr lang="en-US"/>
              <a:t>T. Tuytelaars, B. Leibe</a:t>
            </a:r>
          </a:p>
        </p:txBody>
      </p:sp>
      <p:grpSp>
        <p:nvGrpSpPr>
          <p:cNvPr id="2" name="Group 2"/>
          <p:cNvGrpSpPr>
            <a:grpSpLocks/>
          </p:cNvGrpSpPr>
          <p:nvPr/>
        </p:nvGrpSpPr>
        <p:grpSpPr bwMode="auto">
          <a:xfrm>
            <a:off x="2754313" y="4054475"/>
            <a:ext cx="2306637" cy="2327275"/>
            <a:chOff x="1735" y="2568"/>
            <a:chExt cx="1453" cy="1466"/>
          </a:xfrm>
        </p:grpSpPr>
        <p:sp>
          <p:nvSpPr>
            <p:cNvPr id="53319" name="Freeform 3"/>
            <p:cNvSpPr>
              <a:spLocks/>
            </p:cNvSpPr>
            <p:nvPr/>
          </p:nvSpPr>
          <p:spPr bwMode="auto">
            <a:xfrm>
              <a:off x="1742" y="2575"/>
              <a:ext cx="1438" cy="1451"/>
            </a:xfrm>
            <a:custGeom>
              <a:avLst/>
              <a:gdLst>
                <a:gd name="T0" fmla="*/ 1 w 8629"/>
                <a:gd name="T1" fmla="*/ 0 h 9641"/>
                <a:gd name="T2" fmla="*/ 1 w 8629"/>
                <a:gd name="T3" fmla="*/ 0 h 9641"/>
                <a:gd name="T4" fmla="*/ 1 w 8629"/>
                <a:gd name="T5" fmla="*/ 0 h 9641"/>
                <a:gd name="T6" fmla="*/ 1 w 8629"/>
                <a:gd name="T7" fmla="*/ 0 h 9641"/>
                <a:gd name="T8" fmla="*/ 1 w 8629"/>
                <a:gd name="T9" fmla="*/ 0 h 9641"/>
                <a:gd name="T10" fmla="*/ 1 w 8629"/>
                <a:gd name="T11" fmla="*/ 0 h 9641"/>
                <a:gd name="T12" fmla="*/ 1 w 8629"/>
                <a:gd name="T13" fmla="*/ 0 h 9641"/>
                <a:gd name="T14" fmla="*/ 1 w 8629"/>
                <a:gd name="T15" fmla="*/ 0 h 9641"/>
                <a:gd name="T16" fmla="*/ 1 w 8629"/>
                <a:gd name="T17" fmla="*/ 0 h 9641"/>
                <a:gd name="T18" fmla="*/ 1 w 8629"/>
                <a:gd name="T19" fmla="*/ 0 h 9641"/>
                <a:gd name="T20" fmla="*/ 1 w 8629"/>
                <a:gd name="T21" fmla="*/ 0 h 9641"/>
                <a:gd name="T22" fmla="*/ 1 w 8629"/>
                <a:gd name="T23" fmla="*/ 0 h 9641"/>
                <a:gd name="T24" fmla="*/ 1 w 8629"/>
                <a:gd name="T25" fmla="*/ 0 h 9641"/>
                <a:gd name="T26" fmla="*/ 1 w 8629"/>
                <a:gd name="T27" fmla="*/ 1 h 9641"/>
                <a:gd name="T28" fmla="*/ 1 w 8629"/>
                <a:gd name="T29" fmla="*/ 1 h 9641"/>
                <a:gd name="T30" fmla="*/ 1 w 8629"/>
                <a:gd name="T31" fmla="*/ 1 h 9641"/>
                <a:gd name="T32" fmla="*/ 1 w 8629"/>
                <a:gd name="T33" fmla="*/ 1 h 9641"/>
                <a:gd name="T34" fmla="*/ 1 w 8629"/>
                <a:gd name="T35" fmla="*/ 1 h 9641"/>
                <a:gd name="T36" fmla="*/ 1 w 8629"/>
                <a:gd name="T37" fmla="*/ 1 h 9641"/>
                <a:gd name="T38" fmla="*/ 1 w 8629"/>
                <a:gd name="T39" fmla="*/ 1 h 9641"/>
                <a:gd name="T40" fmla="*/ 1 w 8629"/>
                <a:gd name="T41" fmla="*/ 1 h 9641"/>
                <a:gd name="T42" fmla="*/ 0 w 8629"/>
                <a:gd name="T43" fmla="*/ 1 h 9641"/>
                <a:gd name="T44" fmla="*/ 0 w 8629"/>
                <a:gd name="T45" fmla="*/ 1 h 9641"/>
                <a:gd name="T46" fmla="*/ 0 w 8629"/>
                <a:gd name="T47" fmla="*/ 1 h 9641"/>
                <a:gd name="T48" fmla="*/ 0 w 8629"/>
                <a:gd name="T49" fmla="*/ 1 h 9641"/>
                <a:gd name="T50" fmla="*/ 0 w 8629"/>
                <a:gd name="T51" fmla="*/ 1 h 9641"/>
                <a:gd name="T52" fmla="*/ 0 w 8629"/>
                <a:gd name="T53" fmla="*/ 1 h 9641"/>
                <a:gd name="T54" fmla="*/ 0 w 8629"/>
                <a:gd name="T55" fmla="*/ 1 h 9641"/>
                <a:gd name="T56" fmla="*/ 0 w 8629"/>
                <a:gd name="T57" fmla="*/ 1 h 9641"/>
                <a:gd name="T58" fmla="*/ 0 w 8629"/>
                <a:gd name="T59" fmla="*/ 0 h 9641"/>
                <a:gd name="T60" fmla="*/ 0 w 8629"/>
                <a:gd name="T61" fmla="*/ 0 h 9641"/>
                <a:gd name="T62" fmla="*/ 0 w 8629"/>
                <a:gd name="T63" fmla="*/ 0 h 9641"/>
                <a:gd name="T64" fmla="*/ 0 w 8629"/>
                <a:gd name="T65" fmla="*/ 0 h 9641"/>
                <a:gd name="T66" fmla="*/ 0 w 8629"/>
                <a:gd name="T67" fmla="*/ 0 h 9641"/>
                <a:gd name="T68" fmla="*/ 0 w 8629"/>
                <a:gd name="T69" fmla="*/ 0 h 9641"/>
                <a:gd name="T70" fmla="*/ 0 w 8629"/>
                <a:gd name="T71" fmla="*/ 0 h 9641"/>
                <a:gd name="T72" fmla="*/ 0 w 8629"/>
                <a:gd name="T73" fmla="*/ 0 h 9641"/>
                <a:gd name="T74" fmla="*/ 0 w 8629"/>
                <a:gd name="T75" fmla="*/ 0 h 9641"/>
                <a:gd name="T76" fmla="*/ 0 w 8629"/>
                <a:gd name="T77" fmla="*/ 0 h 9641"/>
                <a:gd name="T78" fmla="*/ 0 w 8629"/>
                <a:gd name="T79" fmla="*/ 0 h 9641"/>
                <a:gd name="T80" fmla="*/ 0 w 8629"/>
                <a:gd name="T81" fmla="*/ 0 h 9641"/>
                <a:gd name="T82" fmla="*/ 0 w 8629"/>
                <a:gd name="T83" fmla="*/ 0 h 9641"/>
                <a:gd name="T84" fmla="*/ 0 w 8629"/>
                <a:gd name="T85" fmla="*/ 0 h 964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8629"/>
                <a:gd name="T130" fmla="*/ 0 h 9641"/>
                <a:gd name="T131" fmla="*/ 8629 w 8629"/>
                <a:gd name="T132" fmla="*/ 9641 h 964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8629" h="9641">
                  <a:moveTo>
                    <a:pt x="4314" y="0"/>
                  </a:moveTo>
                  <a:lnTo>
                    <a:pt x="4536" y="7"/>
                  </a:lnTo>
                  <a:lnTo>
                    <a:pt x="4754" y="25"/>
                  </a:lnTo>
                  <a:lnTo>
                    <a:pt x="4970" y="55"/>
                  </a:lnTo>
                  <a:lnTo>
                    <a:pt x="5182" y="98"/>
                  </a:lnTo>
                  <a:lnTo>
                    <a:pt x="5390" y="153"/>
                  </a:lnTo>
                  <a:lnTo>
                    <a:pt x="5594" y="217"/>
                  </a:lnTo>
                  <a:lnTo>
                    <a:pt x="5795" y="293"/>
                  </a:lnTo>
                  <a:lnTo>
                    <a:pt x="5991" y="380"/>
                  </a:lnTo>
                  <a:lnTo>
                    <a:pt x="6181" y="477"/>
                  </a:lnTo>
                  <a:lnTo>
                    <a:pt x="6368" y="583"/>
                  </a:lnTo>
                  <a:lnTo>
                    <a:pt x="6549" y="700"/>
                  </a:lnTo>
                  <a:lnTo>
                    <a:pt x="6724" y="825"/>
                  </a:lnTo>
                  <a:lnTo>
                    <a:pt x="6893" y="960"/>
                  </a:lnTo>
                  <a:lnTo>
                    <a:pt x="7056" y="1104"/>
                  </a:lnTo>
                  <a:lnTo>
                    <a:pt x="7213" y="1255"/>
                  </a:lnTo>
                  <a:lnTo>
                    <a:pt x="7363" y="1415"/>
                  </a:lnTo>
                  <a:lnTo>
                    <a:pt x="7505" y="1582"/>
                  </a:lnTo>
                  <a:lnTo>
                    <a:pt x="7641" y="1757"/>
                  </a:lnTo>
                  <a:lnTo>
                    <a:pt x="7769" y="1939"/>
                  </a:lnTo>
                  <a:lnTo>
                    <a:pt x="7890" y="2128"/>
                  </a:lnTo>
                  <a:lnTo>
                    <a:pt x="8002" y="2324"/>
                  </a:lnTo>
                  <a:lnTo>
                    <a:pt x="8106" y="2526"/>
                  </a:lnTo>
                  <a:lnTo>
                    <a:pt x="8202" y="2733"/>
                  </a:lnTo>
                  <a:lnTo>
                    <a:pt x="8289" y="2947"/>
                  </a:lnTo>
                  <a:lnTo>
                    <a:pt x="8366" y="3167"/>
                  </a:lnTo>
                  <a:lnTo>
                    <a:pt x="8433" y="3389"/>
                  </a:lnTo>
                  <a:lnTo>
                    <a:pt x="8492" y="3618"/>
                  </a:lnTo>
                  <a:lnTo>
                    <a:pt x="8541" y="3851"/>
                  </a:lnTo>
                  <a:lnTo>
                    <a:pt x="8578" y="4088"/>
                  </a:lnTo>
                  <a:lnTo>
                    <a:pt x="8606" y="4329"/>
                  </a:lnTo>
                  <a:lnTo>
                    <a:pt x="8623" y="4573"/>
                  </a:lnTo>
                  <a:lnTo>
                    <a:pt x="8629" y="4820"/>
                  </a:lnTo>
                  <a:lnTo>
                    <a:pt x="8623" y="5068"/>
                  </a:lnTo>
                  <a:lnTo>
                    <a:pt x="8606" y="5312"/>
                  </a:lnTo>
                  <a:lnTo>
                    <a:pt x="8578" y="5553"/>
                  </a:lnTo>
                  <a:lnTo>
                    <a:pt x="8541" y="5790"/>
                  </a:lnTo>
                  <a:lnTo>
                    <a:pt x="8492" y="6023"/>
                  </a:lnTo>
                  <a:lnTo>
                    <a:pt x="8433" y="6252"/>
                  </a:lnTo>
                  <a:lnTo>
                    <a:pt x="8366" y="6475"/>
                  </a:lnTo>
                  <a:lnTo>
                    <a:pt x="8289" y="6694"/>
                  </a:lnTo>
                  <a:lnTo>
                    <a:pt x="8202" y="6908"/>
                  </a:lnTo>
                  <a:lnTo>
                    <a:pt x="8106" y="7115"/>
                  </a:lnTo>
                  <a:lnTo>
                    <a:pt x="8002" y="7317"/>
                  </a:lnTo>
                  <a:lnTo>
                    <a:pt x="7890" y="7513"/>
                  </a:lnTo>
                  <a:lnTo>
                    <a:pt x="7769" y="7702"/>
                  </a:lnTo>
                  <a:lnTo>
                    <a:pt x="7641" y="7884"/>
                  </a:lnTo>
                  <a:lnTo>
                    <a:pt x="7505" y="8059"/>
                  </a:lnTo>
                  <a:lnTo>
                    <a:pt x="7363" y="8226"/>
                  </a:lnTo>
                  <a:lnTo>
                    <a:pt x="7213" y="8386"/>
                  </a:lnTo>
                  <a:lnTo>
                    <a:pt x="7056" y="8537"/>
                  </a:lnTo>
                  <a:lnTo>
                    <a:pt x="6893" y="8681"/>
                  </a:lnTo>
                  <a:lnTo>
                    <a:pt x="6724" y="8816"/>
                  </a:lnTo>
                  <a:lnTo>
                    <a:pt x="6549" y="8941"/>
                  </a:lnTo>
                  <a:lnTo>
                    <a:pt x="6368" y="9058"/>
                  </a:lnTo>
                  <a:lnTo>
                    <a:pt x="6181" y="9164"/>
                  </a:lnTo>
                  <a:lnTo>
                    <a:pt x="5991" y="9261"/>
                  </a:lnTo>
                  <a:lnTo>
                    <a:pt x="5795" y="9348"/>
                  </a:lnTo>
                  <a:lnTo>
                    <a:pt x="5594" y="9424"/>
                  </a:lnTo>
                  <a:lnTo>
                    <a:pt x="5390" y="9488"/>
                  </a:lnTo>
                  <a:lnTo>
                    <a:pt x="5182" y="9543"/>
                  </a:lnTo>
                  <a:lnTo>
                    <a:pt x="4970" y="9586"/>
                  </a:lnTo>
                  <a:lnTo>
                    <a:pt x="4754" y="9616"/>
                  </a:lnTo>
                  <a:lnTo>
                    <a:pt x="4536" y="9634"/>
                  </a:lnTo>
                  <a:lnTo>
                    <a:pt x="4314" y="9641"/>
                  </a:lnTo>
                  <a:lnTo>
                    <a:pt x="4093" y="9634"/>
                  </a:lnTo>
                  <a:lnTo>
                    <a:pt x="3875" y="9616"/>
                  </a:lnTo>
                  <a:lnTo>
                    <a:pt x="3659" y="9586"/>
                  </a:lnTo>
                  <a:lnTo>
                    <a:pt x="3447" y="9543"/>
                  </a:lnTo>
                  <a:lnTo>
                    <a:pt x="3238" y="9488"/>
                  </a:lnTo>
                  <a:lnTo>
                    <a:pt x="3034" y="9424"/>
                  </a:lnTo>
                  <a:lnTo>
                    <a:pt x="2833" y="9348"/>
                  </a:lnTo>
                  <a:lnTo>
                    <a:pt x="2638" y="9261"/>
                  </a:lnTo>
                  <a:lnTo>
                    <a:pt x="2447" y="9164"/>
                  </a:lnTo>
                  <a:lnTo>
                    <a:pt x="2260" y="9058"/>
                  </a:lnTo>
                  <a:lnTo>
                    <a:pt x="2080" y="8941"/>
                  </a:lnTo>
                  <a:lnTo>
                    <a:pt x="1905" y="8816"/>
                  </a:lnTo>
                  <a:lnTo>
                    <a:pt x="1736" y="8681"/>
                  </a:lnTo>
                  <a:lnTo>
                    <a:pt x="1573" y="8537"/>
                  </a:lnTo>
                  <a:lnTo>
                    <a:pt x="1416" y="8386"/>
                  </a:lnTo>
                  <a:lnTo>
                    <a:pt x="1266" y="8226"/>
                  </a:lnTo>
                  <a:lnTo>
                    <a:pt x="1124" y="8059"/>
                  </a:lnTo>
                  <a:lnTo>
                    <a:pt x="987" y="7884"/>
                  </a:lnTo>
                  <a:lnTo>
                    <a:pt x="860" y="7702"/>
                  </a:lnTo>
                  <a:lnTo>
                    <a:pt x="739" y="7513"/>
                  </a:lnTo>
                  <a:lnTo>
                    <a:pt x="627" y="7317"/>
                  </a:lnTo>
                  <a:lnTo>
                    <a:pt x="523" y="7115"/>
                  </a:lnTo>
                  <a:lnTo>
                    <a:pt x="426" y="6908"/>
                  </a:lnTo>
                  <a:lnTo>
                    <a:pt x="340" y="6694"/>
                  </a:lnTo>
                  <a:lnTo>
                    <a:pt x="262" y="6475"/>
                  </a:lnTo>
                  <a:lnTo>
                    <a:pt x="195" y="6252"/>
                  </a:lnTo>
                  <a:lnTo>
                    <a:pt x="137" y="6023"/>
                  </a:lnTo>
                  <a:lnTo>
                    <a:pt x="88" y="5790"/>
                  </a:lnTo>
                  <a:lnTo>
                    <a:pt x="50" y="5553"/>
                  </a:lnTo>
                  <a:lnTo>
                    <a:pt x="23" y="5312"/>
                  </a:lnTo>
                  <a:lnTo>
                    <a:pt x="6" y="5068"/>
                  </a:lnTo>
                  <a:lnTo>
                    <a:pt x="0" y="4820"/>
                  </a:lnTo>
                  <a:lnTo>
                    <a:pt x="6" y="4573"/>
                  </a:lnTo>
                  <a:lnTo>
                    <a:pt x="23" y="4329"/>
                  </a:lnTo>
                  <a:lnTo>
                    <a:pt x="50" y="4088"/>
                  </a:lnTo>
                  <a:lnTo>
                    <a:pt x="88" y="3851"/>
                  </a:lnTo>
                  <a:lnTo>
                    <a:pt x="137" y="3618"/>
                  </a:lnTo>
                  <a:lnTo>
                    <a:pt x="195" y="3389"/>
                  </a:lnTo>
                  <a:lnTo>
                    <a:pt x="262" y="3167"/>
                  </a:lnTo>
                  <a:lnTo>
                    <a:pt x="340" y="2947"/>
                  </a:lnTo>
                  <a:lnTo>
                    <a:pt x="426" y="2733"/>
                  </a:lnTo>
                  <a:lnTo>
                    <a:pt x="523" y="2526"/>
                  </a:lnTo>
                  <a:lnTo>
                    <a:pt x="627" y="2324"/>
                  </a:lnTo>
                  <a:lnTo>
                    <a:pt x="739" y="2128"/>
                  </a:lnTo>
                  <a:lnTo>
                    <a:pt x="860" y="1939"/>
                  </a:lnTo>
                  <a:lnTo>
                    <a:pt x="987" y="1757"/>
                  </a:lnTo>
                  <a:lnTo>
                    <a:pt x="1124" y="1582"/>
                  </a:lnTo>
                  <a:lnTo>
                    <a:pt x="1266" y="1415"/>
                  </a:lnTo>
                  <a:lnTo>
                    <a:pt x="1416" y="1255"/>
                  </a:lnTo>
                  <a:lnTo>
                    <a:pt x="1573" y="1104"/>
                  </a:lnTo>
                  <a:lnTo>
                    <a:pt x="1736" y="960"/>
                  </a:lnTo>
                  <a:lnTo>
                    <a:pt x="1905" y="825"/>
                  </a:lnTo>
                  <a:lnTo>
                    <a:pt x="2080" y="700"/>
                  </a:lnTo>
                  <a:lnTo>
                    <a:pt x="2260" y="583"/>
                  </a:lnTo>
                  <a:lnTo>
                    <a:pt x="2447" y="477"/>
                  </a:lnTo>
                  <a:lnTo>
                    <a:pt x="2638" y="380"/>
                  </a:lnTo>
                  <a:lnTo>
                    <a:pt x="2833" y="293"/>
                  </a:lnTo>
                  <a:lnTo>
                    <a:pt x="3034" y="217"/>
                  </a:lnTo>
                  <a:lnTo>
                    <a:pt x="3238" y="153"/>
                  </a:lnTo>
                  <a:lnTo>
                    <a:pt x="3447" y="98"/>
                  </a:lnTo>
                  <a:lnTo>
                    <a:pt x="3659" y="55"/>
                  </a:lnTo>
                  <a:lnTo>
                    <a:pt x="3875" y="25"/>
                  </a:lnTo>
                  <a:lnTo>
                    <a:pt x="4093" y="7"/>
                  </a:lnTo>
                  <a:lnTo>
                    <a:pt x="4314" y="0"/>
                  </a:lnTo>
                  <a:close/>
                </a:path>
              </a:pathLst>
            </a:custGeom>
            <a:solidFill>
              <a:srgbClr val="FFFFFF"/>
            </a:solidFill>
            <a:ln w="9525">
              <a:noFill/>
              <a:round/>
              <a:headEnd/>
              <a:tailEnd/>
            </a:ln>
          </p:spPr>
          <p:txBody>
            <a:bodyPr/>
            <a:lstStyle/>
            <a:p>
              <a:endParaRPr lang="en-US"/>
            </a:p>
          </p:txBody>
        </p:sp>
        <p:sp>
          <p:nvSpPr>
            <p:cNvPr id="53320" name="Freeform 4"/>
            <p:cNvSpPr>
              <a:spLocks/>
            </p:cNvSpPr>
            <p:nvPr/>
          </p:nvSpPr>
          <p:spPr bwMode="auto">
            <a:xfrm>
              <a:off x="2461" y="2568"/>
              <a:ext cx="727" cy="733"/>
            </a:xfrm>
            <a:custGeom>
              <a:avLst/>
              <a:gdLst>
                <a:gd name="T0" fmla="*/ 1 w 4360"/>
                <a:gd name="T1" fmla="*/ 0 h 4871"/>
                <a:gd name="T2" fmla="*/ 1 w 4360"/>
                <a:gd name="T3" fmla="*/ 0 h 4871"/>
                <a:gd name="T4" fmla="*/ 1 w 4360"/>
                <a:gd name="T5" fmla="*/ 0 h 4871"/>
                <a:gd name="T6" fmla="*/ 1 w 4360"/>
                <a:gd name="T7" fmla="*/ 0 h 4871"/>
                <a:gd name="T8" fmla="*/ 1 w 4360"/>
                <a:gd name="T9" fmla="*/ 0 h 4871"/>
                <a:gd name="T10" fmla="*/ 1 w 4360"/>
                <a:gd name="T11" fmla="*/ 0 h 4871"/>
                <a:gd name="T12" fmla="*/ 1 w 4360"/>
                <a:gd name="T13" fmla="*/ 0 h 4871"/>
                <a:gd name="T14" fmla="*/ 1 w 4360"/>
                <a:gd name="T15" fmla="*/ 0 h 4871"/>
                <a:gd name="T16" fmla="*/ 1 w 4360"/>
                <a:gd name="T17" fmla="*/ 0 h 4871"/>
                <a:gd name="T18" fmla="*/ 1 w 4360"/>
                <a:gd name="T19" fmla="*/ 0 h 4871"/>
                <a:gd name="T20" fmla="*/ 1 w 4360"/>
                <a:gd name="T21" fmla="*/ 0 h 4871"/>
                <a:gd name="T22" fmla="*/ 1 w 4360"/>
                <a:gd name="T23" fmla="*/ 0 h 4871"/>
                <a:gd name="T24" fmla="*/ 1 w 4360"/>
                <a:gd name="T25" fmla="*/ 0 h 4871"/>
                <a:gd name="T26" fmla="*/ 0 w 4360"/>
                <a:gd name="T27" fmla="*/ 0 h 4871"/>
                <a:gd name="T28" fmla="*/ 0 w 4360"/>
                <a:gd name="T29" fmla="*/ 0 h 4871"/>
                <a:gd name="T30" fmla="*/ 0 w 4360"/>
                <a:gd name="T31" fmla="*/ 0 h 4871"/>
                <a:gd name="T32" fmla="*/ 0 w 4360"/>
                <a:gd name="T33" fmla="*/ 0 h 4871"/>
                <a:gd name="T34" fmla="*/ 0 w 4360"/>
                <a:gd name="T35" fmla="*/ 0 h 4871"/>
                <a:gd name="T36" fmla="*/ 0 w 4360"/>
                <a:gd name="T37" fmla="*/ 0 h 4871"/>
                <a:gd name="T38" fmla="*/ 0 w 4360"/>
                <a:gd name="T39" fmla="*/ 0 h 4871"/>
                <a:gd name="T40" fmla="*/ 0 w 4360"/>
                <a:gd name="T41" fmla="*/ 0 h 4871"/>
                <a:gd name="T42" fmla="*/ 0 w 4360"/>
                <a:gd name="T43" fmla="*/ 0 h 4871"/>
                <a:gd name="T44" fmla="*/ 0 w 4360"/>
                <a:gd name="T45" fmla="*/ 0 h 4871"/>
                <a:gd name="T46" fmla="*/ 0 w 4360"/>
                <a:gd name="T47" fmla="*/ 0 h 4871"/>
                <a:gd name="T48" fmla="*/ 0 w 4360"/>
                <a:gd name="T49" fmla="*/ 0 h 4871"/>
                <a:gd name="T50" fmla="*/ 0 w 4360"/>
                <a:gd name="T51" fmla="*/ 0 h 4871"/>
                <a:gd name="T52" fmla="*/ 0 w 4360"/>
                <a:gd name="T53" fmla="*/ 0 h 4871"/>
                <a:gd name="T54" fmla="*/ 0 w 4360"/>
                <a:gd name="T55" fmla="*/ 0 h 4871"/>
                <a:gd name="T56" fmla="*/ 0 w 4360"/>
                <a:gd name="T57" fmla="*/ 0 h 4871"/>
                <a:gd name="T58" fmla="*/ 0 w 4360"/>
                <a:gd name="T59" fmla="*/ 0 h 4871"/>
                <a:gd name="T60" fmla="*/ 0 w 4360"/>
                <a:gd name="T61" fmla="*/ 0 h 4871"/>
                <a:gd name="T62" fmla="*/ 0 w 4360"/>
                <a:gd name="T63" fmla="*/ 0 h 4871"/>
                <a:gd name="T64" fmla="*/ 0 w 4360"/>
                <a:gd name="T65" fmla="*/ 0 h 4871"/>
                <a:gd name="T66" fmla="*/ 0 w 4360"/>
                <a:gd name="T67" fmla="*/ 0 h 4871"/>
                <a:gd name="T68" fmla="*/ 0 w 4360"/>
                <a:gd name="T69" fmla="*/ 0 h 4871"/>
                <a:gd name="T70" fmla="*/ 0 w 4360"/>
                <a:gd name="T71" fmla="*/ 0 h 4871"/>
                <a:gd name="T72" fmla="*/ 0 w 4360"/>
                <a:gd name="T73" fmla="*/ 0 h 4871"/>
                <a:gd name="T74" fmla="*/ 0 w 4360"/>
                <a:gd name="T75" fmla="*/ 0 h 4871"/>
                <a:gd name="T76" fmla="*/ 0 w 4360"/>
                <a:gd name="T77" fmla="*/ 0 h 4871"/>
                <a:gd name="T78" fmla="*/ 1 w 4360"/>
                <a:gd name="T79" fmla="*/ 0 h 4871"/>
                <a:gd name="T80" fmla="*/ 1 w 4360"/>
                <a:gd name="T81" fmla="*/ 0 h 4871"/>
                <a:gd name="T82" fmla="*/ 1 w 4360"/>
                <a:gd name="T83" fmla="*/ 0 h 4871"/>
                <a:gd name="T84" fmla="*/ 1 w 4360"/>
                <a:gd name="T85" fmla="*/ 0 h 4871"/>
                <a:gd name="T86" fmla="*/ 1 w 4360"/>
                <a:gd name="T87" fmla="*/ 0 h 4871"/>
                <a:gd name="T88" fmla="*/ 1 w 4360"/>
                <a:gd name="T89" fmla="*/ 0 h 4871"/>
                <a:gd name="T90" fmla="*/ 1 w 4360"/>
                <a:gd name="T91" fmla="*/ 0 h 4871"/>
                <a:gd name="T92" fmla="*/ 1 w 4360"/>
                <a:gd name="T93" fmla="*/ 0 h 4871"/>
                <a:gd name="T94" fmla="*/ 1 w 4360"/>
                <a:gd name="T95" fmla="*/ 0 h 4871"/>
                <a:gd name="T96" fmla="*/ 1 w 4360"/>
                <a:gd name="T97" fmla="*/ 0 h 4871"/>
                <a:gd name="T98" fmla="*/ 1 w 4360"/>
                <a:gd name="T99" fmla="*/ 0 h 4871"/>
                <a:gd name="T100" fmla="*/ 1 w 4360"/>
                <a:gd name="T101" fmla="*/ 0 h 4871"/>
                <a:gd name="T102" fmla="*/ 1 w 4360"/>
                <a:gd name="T103" fmla="*/ 0 h 487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360"/>
                <a:gd name="T157" fmla="*/ 0 h 4871"/>
                <a:gd name="T158" fmla="*/ 4360 w 4360"/>
                <a:gd name="T159" fmla="*/ 4871 h 487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360" h="4871">
                  <a:moveTo>
                    <a:pt x="4360" y="4871"/>
                  </a:moveTo>
                  <a:lnTo>
                    <a:pt x="4360" y="4871"/>
                  </a:lnTo>
                  <a:lnTo>
                    <a:pt x="4359" y="4809"/>
                  </a:lnTo>
                  <a:lnTo>
                    <a:pt x="4358" y="4747"/>
                  </a:lnTo>
                  <a:lnTo>
                    <a:pt x="4356" y="4684"/>
                  </a:lnTo>
                  <a:lnTo>
                    <a:pt x="4354" y="4621"/>
                  </a:lnTo>
                  <a:lnTo>
                    <a:pt x="4351" y="4560"/>
                  </a:lnTo>
                  <a:lnTo>
                    <a:pt x="4347" y="4498"/>
                  </a:lnTo>
                  <a:lnTo>
                    <a:pt x="4343" y="4437"/>
                  </a:lnTo>
                  <a:lnTo>
                    <a:pt x="4337" y="4374"/>
                  </a:lnTo>
                  <a:lnTo>
                    <a:pt x="4332" y="4313"/>
                  </a:lnTo>
                  <a:lnTo>
                    <a:pt x="4325" y="4252"/>
                  </a:lnTo>
                  <a:lnTo>
                    <a:pt x="4318" y="4192"/>
                  </a:lnTo>
                  <a:lnTo>
                    <a:pt x="4310" y="4131"/>
                  </a:lnTo>
                  <a:lnTo>
                    <a:pt x="4301" y="4071"/>
                  </a:lnTo>
                  <a:lnTo>
                    <a:pt x="4291" y="4011"/>
                  </a:lnTo>
                  <a:lnTo>
                    <a:pt x="4281" y="3951"/>
                  </a:lnTo>
                  <a:lnTo>
                    <a:pt x="4271" y="3892"/>
                  </a:lnTo>
                  <a:lnTo>
                    <a:pt x="4260" y="3833"/>
                  </a:lnTo>
                  <a:lnTo>
                    <a:pt x="4248" y="3774"/>
                  </a:lnTo>
                  <a:lnTo>
                    <a:pt x="4236" y="3715"/>
                  </a:lnTo>
                  <a:lnTo>
                    <a:pt x="4223" y="3656"/>
                  </a:lnTo>
                  <a:lnTo>
                    <a:pt x="4208" y="3599"/>
                  </a:lnTo>
                  <a:lnTo>
                    <a:pt x="4194" y="3541"/>
                  </a:lnTo>
                  <a:lnTo>
                    <a:pt x="4179" y="3483"/>
                  </a:lnTo>
                  <a:lnTo>
                    <a:pt x="4163" y="3426"/>
                  </a:lnTo>
                  <a:lnTo>
                    <a:pt x="4147" y="3369"/>
                  </a:lnTo>
                  <a:lnTo>
                    <a:pt x="4131" y="3311"/>
                  </a:lnTo>
                  <a:lnTo>
                    <a:pt x="4112" y="3256"/>
                  </a:lnTo>
                  <a:lnTo>
                    <a:pt x="4095" y="3199"/>
                  </a:lnTo>
                  <a:lnTo>
                    <a:pt x="4076" y="3144"/>
                  </a:lnTo>
                  <a:lnTo>
                    <a:pt x="4057" y="3089"/>
                  </a:lnTo>
                  <a:lnTo>
                    <a:pt x="4036" y="3033"/>
                  </a:lnTo>
                  <a:lnTo>
                    <a:pt x="4016" y="2979"/>
                  </a:lnTo>
                  <a:lnTo>
                    <a:pt x="3995" y="2923"/>
                  </a:lnTo>
                  <a:lnTo>
                    <a:pt x="3974" y="2870"/>
                  </a:lnTo>
                  <a:lnTo>
                    <a:pt x="3951" y="2816"/>
                  </a:lnTo>
                  <a:lnTo>
                    <a:pt x="3929" y="2763"/>
                  </a:lnTo>
                  <a:lnTo>
                    <a:pt x="3906" y="2710"/>
                  </a:lnTo>
                  <a:lnTo>
                    <a:pt x="3882" y="2657"/>
                  </a:lnTo>
                  <a:lnTo>
                    <a:pt x="3857" y="2605"/>
                  </a:lnTo>
                  <a:lnTo>
                    <a:pt x="3832" y="2553"/>
                  </a:lnTo>
                  <a:lnTo>
                    <a:pt x="3807" y="2502"/>
                  </a:lnTo>
                  <a:lnTo>
                    <a:pt x="3780" y="2450"/>
                  </a:lnTo>
                  <a:lnTo>
                    <a:pt x="3754" y="2399"/>
                  </a:lnTo>
                  <a:lnTo>
                    <a:pt x="3727" y="2349"/>
                  </a:lnTo>
                  <a:lnTo>
                    <a:pt x="3699" y="2299"/>
                  </a:lnTo>
                  <a:lnTo>
                    <a:pt x="3671" y="2249"/>
                  </a:lnTo>
                  <a:lnTo>
                    <a:pt x="3643" y="2200"/>
                  </a:lnTo>
                  <a:lnTo>
                    <a:pt x="3613" y="2151"/>
                  </a:lnTo>
                  <a:lnTo>
                    <a:pt x="3584" y="2102"/>
                  </a:lnTo>
                  <a:lnTo>
                    <a:pt x="3554" y="2055"/>
                  </a:lnTo>
                  <a:lnTo>
                    <a:pt x="3523" y="2007"/>
                  </a:lnTo>
                  <a:lnTo>
                    <a:pt x="3492" y="1960"/>
                  </a:lnTo>
                  <a:lnTo>
                    <a:pt x="3461" y="1914"/>
                  </a:lnTo>
                  <a:lnTo>
                    <a:pt x="3428" y="1867"/>
                  </a:lnTo>
                  <a:lnTo>
                    <a:pt x="3396" y="1821"/>
                  </a:lnTo>
                  <a:lnTo>
                    <a:pt x="3362" y="1776"/>
                  </a:lnTo>
                  <a:lnTo>
                    <a:pt x="3329" y="1731"/>
                  </a:lnTo>
                  <a:lnTo>
                    <a:pt x="3295" y="1686"/>
                  </a:lnTo>
                  <a:lnTo>
                    <a:pt x="3260" y="1642"/>
                  </a:lnTo>
                  <a:lnTo>
                    <a:pt x="3225" y="1599"/>
                  </a:lnTo>
                  <a:lnTo>
                    <a:pt x="3189" y="1556"/>
                  </a:lnTo>
                  <a:lnTo>
                    <a:pt x="3154" y="1513"/>
                  </a:lnTo>
                  <a:lnTo>
                    <a:pt x="3117" y="1471"/>
                  </a:lnTo>
                  <a:lnTo>
                    <a:pt x="3081" y="1430"/>
                  </a:lnTo>
                  <a:lnTo>
                    <a:pt x="3044" y="1389"/>
                  </a:lnTo>
                  <a:lnTo>
                    <a:pt x="3006" y="1348"/>
                  </a:lnTo>
                  <a:lnTo>
                    <a:pt x="2968" y="1307"/>
                  </a:lnTo>
                  <a:lnTo>
                    <a:pt x="2929" y="1268"/>
                  </a:lnTo>
                  <a:lnTo>
                    <a:pt x="2890" y="1229"/>
                  </a:lnTo>
                  <a:lnTo>
                    <a:pt x="2851" y="1191"/>
                  </a:lnTo>
                  <a:lnTo>
                    <a:pt x="2811" y="1152"/>
                  </a:lnTo>
                  <a:lnTo>
                    <a:pt x="2771" y="1115"/>
                  </a:lnTo>
                  <a:lnTo>
                    <a:pt x="2730" y="1078"/>
                  </a:lnTo>
                  <a:lnTo>
                    <a:pt x="2689" y="1042"/>
                  </a:lnTo>
                  <a:lnTo>
                    <a:pt x="2648" y="1005"/>
                  </a:lnTo>
                  <a:lnTo>
                    <a:pt x="2606" y="970"/>
                  </a:lnTo>
                  <a:lnTo>
                    <a:pt x="2564" y="935"/>
                  </a:lnTo>
                  <a:lnTo>
                    <a:pt x="2521" y="901"/>
                  </a:lnTo>
                  <a:lnTo>
                    <a:pt x="2479" y="867"/>
                  </a:lnTo>
                  <a:lnTo>
                    <a:pt x="2435" y="834"/>
                  </a:lnTo>
                  <a:lnTo>
                    <a:pt x="2392" y="802"/>
                  </a:lnTo>
                  <a:lnTo>
                    <a:pt x="2347" y="769"/>
                  </a:lnTo>
                  <a:lnTo>
                    <a:pt x="2303" y="737"/>
                  </a:lnTo>
                  <a:lnTo>
                    <a:pt x="2258" y="707"/>
                  </a:lnTo>
                  <a:lnTo>
                    <a:pt x="2213" y="676"/>
                  </a:lnTo>
                  <a:lnTo>
                    <a:pt x="2167" y="647"/>
                  </a:lnTo>
                  <a:lnTo>
                    <a:pt x="2121" y="619"/>
                  </a:lnTo>
                  <a:lnTo>
                    <a:pt x="2076" y="589"/>
                  </a:lnTo>
                  <a:lnTo>
                    <a:pt x="2029" y="562"/>
                  </a:lnTo>
                  <a:lnTo>
                    <a:pt x="1982" y="535"/>
                  </a:lnTo>
                  <a:lnTo>
                    <a:pt x="1935" y="508"/>
                  </a:lnTo>
                  <a:lnTo>
                    <a:pt x="1888" y="482"/>
                  </a:lnTo>
                  <a:lnTo>
                    <a:pt x="1840" y="457"/>
                  </a:lnTo>
                  <a:lnTo>
                    <a:pt x="1791" y="432"/>
                  </a:lnTo>
                  <a:lnTo>
                    <a:pt x="1743" y="407"/>
                  </a:lnTo>
                  <a:lnTo>
                    <a:pt x="1694" y="385"/>
                  </a:lnTo>
                  <a:lnTo>
                    <a:pt x="1646" y="361"/>
                  </a:lnTo>
                  <a:lnTo>
                    <a:pt x="1596" y="339"/>
                  </a:lnTo>
                  <a:lnTo>
                    <a:pt x="1547" y="318"/>
                  </a:lnTo>
                  <a:lnTo>
                    <a:pt x="1497" y="296"/>
                  </a:lnTo>
                  <a:lnTo>
                    <a:pt x="1446" y="276"/>
                  </a:lnTo>
                  <a:lnTo>
                    <a:pt x="1396" y="257"/>
                  </a:lnTo>
                  <a:lnTo>
                    <a:pt x="1345" y="237"/>
                  </a:lnTo>
                  <a:lnTo>
                    <a:pt x="1295" y="219"/>
                  </a:lnTo>
                  <a:lnTo>
                    <a:pt x="1243" y="202"/>
                  </a:lnTo>
                  <a:lnTo>
                    <a:pt x="1191" y="185"/>
                  </a:lnTo>
                  <a:lnTo>
                    <a:pt x="1140" y="170"/>
                  </a:lnTo>
                  <a:lnTo>
                    <a:pt x="1088" y="154"/>
                  </a:lnTo>
                  <a:lnTo>
                    <a:pt x="1035" y="139"/>
                  </a:lnTo>
                  <a:lnTo>
                    <a:pt x="983" y="126"/>
                  </a:lnTo>
                  <a:lnTo>
                    <a:pt x="930" y="112"/>
                  </a:lnTo>
                  <a:lnTo>
                    <a:pt x="877" y="100"/>
                  </a:lnTo>
                  <a:lnTo>
                    <a:pt x="824" y="87"/>
                  </a:lnTo>
                  <a:lnTo>
                    <a:pt x="770" y="77"/>
                  </a:lnTo>
                  <a:lnTo>
                    <a:pt x="717" y="66"/>
                  </a:lnTo>
                  <a:lnTo>
                    <a:pt x="663" y="57"/>
                  </a:lnTo>
                  <a:lnTo>
                    <a:pt x="608" y="47"/>
                  </a:lnTo>
                  <a:lnTo>
                    <a:pt x="555" y="40"/>
                  </a:lnTo>
                  <a:lnTo>
                    <a:pt x="500" y="32"/>
                  </a:lnTo>
                  <a:lnTo>
                    <a:pt x="444" y="25"/>
                  </a:lnTo>
                  <a:lnTo>
                    <a:pt x="390" y="19"/>
                  </a:lnTo>
                  <a:lnTo>
                    <a:pt x="335" y="15"/>
                  </a:lnTo>
                  <a:lnTo>
                    <a:pt x="279" y="10"/>
                  </a:lnTo>
                  <a:lnTo>
                    <a:pt x="224" y="7"/>
                  </a:lnTo>
                  <a:lnTo>
                    <a:pt x="168" y="3"/>
                  </a:lnTo>
                  <a:lnTo>
                    <a:pt x="112" y="2"/>
                  </a:lnTo>
                  <a:lnTo>
                    <a:pt x="57" y="0"/>
                  </a:lnTo>
                  <a:lnTo>
                    <a:pt x="0" y="0"/>
                  </a:lnTo>
                  <a:lnTo>
                    <a:pt x="0" y="102"/>
                  </a:lnTo>
                  <a:lnTo>
                    <a:pt x="56" y="103"/>
                  </a:lnTo>
                  <a:lnTo>
                    <a:pt x="110" y="103"/>
                  </a:lnTo>
                  <a:lnTo>
                    <a:pt x="165" y="105"/>
                  </a:lnTo>
                  <a:lnTo>
                    <a:pt x="220" y="109"/>
                  </a:lnTo>
                  <a:lnTo>
                    <a:pt x="274" y="112"/>
                  </a:lnTo>
                  <a:lnTo>
                    <a:pt x="328" y="116"/>
                  </a:lnTo>
                  <a:lnTo>
                    <a:pt x="382" y="121"/>
                  </a:lnTo>
                  <a:lnTo>
                    <a:pt x="436" y="127"/>
                  </a:lnTo>
                  <a:lnTo>
                    <a:pt x="489" y="133"/>
                  </a:lnTo>
                  <a:lnTo>
                    <a:pt x="543" y="140"/>
                  </a:lnTo>
                  <a:lnTo>
                    <a:pt x="596" y="148"/>
                  </a:lnTo>
                  <a:lnTo>
                    <a:pt x="649" y="157"/>
                  </a:lnTo>
                  <a:lnTo>
                    <a:pt x="701" y="166"/>
                  </a:lnTo>
                  <a:lnTo>
                    <a:pt x="754" y="176"/>
                  </a:lnTo>
                  <a:lnTo>
                    <a:pt x="807" y="188"/>
                  </a:lnTo>
                  <a:lnTo>
                    <a:pt x="859" y="199"/>
                  </a:lnTo>
                  <a:lnTo>
                    <a:pt x="911" y="211"/>
                  </a:lnTo>
                  <a:lnTo>
                    <a:pt x="963" y="224"/>
                  </a:lnTo>
                  <a:lnTo>
                    <a:pt x="1014" y="239"/>
                  </a:lnTo>
                  <a:lnTo>
                    <a:pt x="1065" y="252"/>
                  </a:lnTo>
                  <a:lnTo>
                    <a:pt x="1115" y="268"/>
                  </a:lnTo>
                  <a:lnTo>
                    <a:pt x="1167" y="284"/>
                  </a:lnTo>
                  <a:lnTo>
                    <a:pt x="1217" y="300"/>
                  </a:lnTo>
                  <a:lnTo>
                    <a:pt x="1267" y="317"/>
                  </a:lnTo>
                  <a:lnTo>
                    <a:pt x="1317" y="335"/>
                  </a:lnTo>
                  <a:lnTo>
                    <a:pt x="1366" y="353"/>
                  </a:lnTo>
                  <a:lnTo>
                    <a:pt x="1416" y="372"/>
                  </a:lnTo>
                  <a:lnTo>
                    <a:pt x="1466" y="392"/>
                  </a:lnTo>
                  <a:lnTo>
                    <a:pt x="1514" y="413"/>
                  </a:lnTo>
                  <a:lnTo>
                    <a:pt x="1563" y="434"/>
                  </a:lnTo>
                  <a:lnTo>
                    <a:pt x="1611" y="456"/>
                  </a:lnTo>
                  <a:lnTo>
                    <a:pt x="1659" y="477"/>
                  </a:lnTo>
                  <a:lnTo>
                    <a:pt x="1706" y="501"/>
                  </a:lnTo>
                  <a:lnTo>
                    <a:pt x="1754" y="525"/>
                  </a:lnTo>
                  <a:lnTo>
                    <a:pt x="1802" y="549"/>
                  </a:lnTo>
                  <a:lnTo>
                    <a:pt x="1848" y="573"/>
                  </a:lnTo>
                  <a:lnTo>
                    <a:pt x="1895" y="599"/>
                  </a:lnTo>
                  <a:lnTo>
                    <a:pt x="1940" y="625"/>
                  </a:lnTo>
                  <a:lnTo>
                    <a:pt x="1987" y="651"/>
                  </a:lnTo>
                  <a:lnTo>
                    <a:pt x="2032" y="679"/>
                  </a:lnTo>
                  <a:lnTo>
                    <a:pt x="2077" y="707"/>
                  </a:lnTo>
                  <a:lnTo>
                    <a:pt x="2122" y="735"/>
                  </a:lnTo>
                  <a:lnTo>
                    <a:pt x="2167" y="765"/>
                  </a:lnTo>
                  <a:lnTo>
                    <a:pt x="2211" y="794"/>
                  </a:lnTo>
                  <a:lnTo>
                    <a:pt x="2255" y="824"/>
                  </a:lnTo>
                  <a:lnTo>
                    <a:pt x="2299" y="855"/>
                  </a:lnTo>
                  <a:lnTo>
                    <a:pt x="2341" y="887"/>
                  </a:lnTo>
                  <a:lnTo>
                    <a:pt x="2384" y="918"/>
                  </a:lnTo>
                  <a:lnTo>
                    <a:pt x="2426" y="951"/>
                  </a:lnTo>
                  <a:lnTo>
                    <a:pt x="2469" y="984"/>
                  </a:lnTo>
                  <a:lnTo>
                    <a:pt x="2510" y="1018"/>
                  </a:lnTo>
                  <a:lnTo>
                    <a:pt x="2552" y="1052"/>
                  </a:lnTo>
                  <a:lnTo>
                    <a:pt x="2592" y="1087"/>
                  </a:lnTo>
                  <a:lnTo>
                    <a:pt x="2633" y="1122"/>
                  </a:lnTo>
                  <a:lnTo>
                    <a:pt x="2673" y="1157"/>
                  </a:lnTo>
                  <a:lnTo>
                    <a:pt x="2713" y="1193"/>
                  </a:lnTo>
                  <a:lnTo>
                    <a:pt x="2752" y="1230"/>
                  </a:lnTo>
                  <a:lnTo>
                    <a:pt x="2791" y="1268"/>
                  </a:lnTo>
                  <a:lnTo>
                    <a:pt x="2830" y="1305"/>
                  </a:lnTo>
                  <a:lnTo>
                    <a:pt x="2867" y="1344"/>
                  </a:lnTo>
                  <a:lnTo>
                    <a:pt x="2906" y="1382"/>
                  </a:lnTo>
                  <a:lnTo>
                    <a:pt x="2943" y="1422"/>
                  </a:lnTo>
                  <a:lnTo>
                    <a:pt x="2980" y="1461"/>
                  </a:lnTo>
                  <a:lnTo>
                    <a:pt x="3016" y="1502"/>
                  </a:lnTo>
                  <a:lnTo>
                    <a:pt x="3053" y="1543"/>
                  </a:lnTo>
                  <a:lnTo>
                    <a:pt x="3088" y="1583"/>
                  </a:lnTo>
                  <a:lnTo>
                    <a:pt x="3123" y="1625"/>
                  </a:lnTo>
                  <a:lnTo>
                    <a:pt x="3158" y="1667"/>
                  </a:lnTo>
                  <a:lnTo>
                    <a:pt x="3192" y="1710"/>
                  </a:lnTo>
                  <a:lnTo>
                    <a:pt x="3226" y="1753"/>
                  </a:lnTo>
                  <a:lnTo>
                    <a:pt x="3259" y="1797"/>
                  </a:lnTo>
                  <a:lnTo>
                    <a:pt x="3292" y="1841"/>
                  </a:lnTo>
                  <a:lnTo>
                    <a:pt x="3325" y="1885"/>
                  </a:lnTo>
                  <a:lnTo>
                    <a:pt x="3356" y="1931"/>
                  </a:lnTo>
                  <a:lnTo>
                    <a:pt x="3388" y="1975"/>
                  </a:lnTo>
                  <a:lnTo>
                    <a:pt x="3419" y="2021"/>
                  </a:lnTo>
                  <a:lnTo>
                    <a:pt x="3449" y="2067"/>
                  </a:lnTo>
                  <a:lnTo>
                    <a:pt x="3480" y="2114"/>
                  </a:lnTo>
                  <a:lnTo>
                    <a:pt x="3509" y="2161"/>
                  </a:lnTo>
                  <a:lnTo>
                    <a:pt x="3538" y="2208"/>
                  </a:lnTo>
                  <a:lnTo>
                    <a:pt x="3567" y="2256"/>
                  </a:lnTo>
                  <a:lnTo>
                    <a:pt x="3595" y="2304"/>
                  </a:lnTo>
                  <a:lnTo>
                    <a:pt x="3622" y="2352"/>
                  </a:lnTo>
                  <a:lnTo>
                    <a:pt x="3650" y="2402"/>
                  </a:lnTo>
                  <a:lnTo>
                    <a:pt x="3676" y="2451"/>
                  </a:lnTo>
                  <a:lnTo>
                    <a:pt x="3702" y="2501"/>
                  </a:lnTo>
                  <a:lnTo>
                    <a:pt x="3728" y="2551"/>
                  </a:lnTo>
                  <a:lnTo>
                    <a:pt x="3752" y="2601"/>
                  </a:lnTo>
                  <a:lnTo>
                    <a:pt x="3776" y="2652"/>
                  </a:lnTo>
                  <a:lnTo>
                    <a:pt x="3801" y="2703"/>
                  </a:lnTo>
                  <a:lnTo>
                    <a:pt x="3824" y="2755"/>
                  </a:lnTo>
                  <a:lnTo>
                    <a:pt x="3847" y="2807"/>
                  </a:lnTo>
                  <a:lnTo>
                    <a:pt x="3869" y="2859"/>
                  </a:lnTo>
                  <a:lnTo>
                    <a:pt x="3891" y="2912"/>
                  </a:lnTo>
                  <a:lnTo>
                    <a:pt x="3912" y="2964"/>
                  </a:lnTo>
                  <a:lnTo>
                    <a:pt x="3932" y="3018"/>
                  </a:lnTo>
                  <a:lnTo>
                    <a:pt x="3952" y="3072"/>
                  </a:lnTo>
                  <a:lnTo>
                    <a:pt x="3972" y="3126"/>
                  </a:lnTo>
                  <a:lnTo>
                    <a:pt x="3991" y="3180"/>
                  </a:lnTo>
                  <a:lnTo>
                    <a:pt x="4009" y="3234"/>
                  </a:lnTo>
                  <a:lnTo>
                    <a:pt x="4027" y="3290"/>
                  </a:lnTo>
                  <a:lnTo>
                    <a:pt x="4043" y="3344"/>
                  </a:lnTo>
                  <a:lnTo>
                    <a:pt x="4061" y="3400"/>
                  </a:lnTo>
                  <a:lnTo>
                    <a:pt x="4076" y="3456"/>
                  </a:lnTo>
                  <a:lnTo>
                    <a:pt x="4092" y="3512"/>
                  </a:lnTo>
                  <a:lnTo>
                    <a:pt x="4106" y="3568"/>
                  </a:lnTo>
                  <a:lnTo>
                    <a:pt x="4120" y="3625"/>
                  </a:lnTo>
                  <a:lnTo>
                    <a:pt x="4135" y="3682"/>
                  </a:lnTo>
                  <a:lnTo>
                    <a:pt x="4147" y="3739"/>
                  </a:lnTo>
                  <a:lnTo>
                    <a:pt x="4159" y="3797"/>
                  </a:lnTo>
                  <a:lnTo>
                    <a:pt x="4171" y="3854"/>
                  </a:lnTo>
                  <a:lnTo>
                    <a:pt x="4182" y="3912"/>
                  </a:lnTo>
                  <a:lnTo>
                    <a:pt x="4192" y="3971"/>
                  </a:lnTo>
                  <a:lnTo>
                    <a:pt x="4201" y="4030"/>
                  </a:lnTo>
                  <a:lnTo>
                    <a:pt x="4212" y="4088"/>
                  </a:lnTo>
                  <a:lnTo>
                    <a:pt x="4220" y="4147"/>
                  </a:lnTo>
                  <a:lnTo>
                    <a:pt x="4228" y="4206"/>
                  </a:lnTo>
                  <a:lnTo>
                    <a:pt x="4235" y="4266"/>
                  </a:lnTo>
                  <a:lnTo>
                    <a:pt x="4241" y="4325"/>
                  </a:lnTo>
                  <a:lnTo>
                    <a:pt x="4247" y="4385"/>
                  </a:lnTo>
                  <a:lnTo>
                    <a:pt x="4252" y="4445"/>
                  </a:lnTo>
                  <a:lnTo>
                    <a:pt x="4256" y="4506"/>
                  </a:lnTo>
                  <a:lnTo>
                    <a:pt x="4260" y="4566"/>
                  </a:lnTo>
                  <a:lnTo>
                    <a:pt x="4263" y="4627"/>
                  </a:lnTo>
                  <a:lnTo>
                    <a:pt x="4266" y="4688"/>
                  </a:lnTo>
                  <a:lnTo>
                    <a:pt x="4267" y="4749"/>
                  </a:lnTo>
                  <a:lnTo>
                    <a:pt x="4268" y="4810"/>
                  </a:lnTo>
                  <a:lnTo>
                    <a:pt x="4269" y="4871"/>
                  </a:lnTo>
                  <a:lnTo>
                    <a:pt x="4360" y="4871"/>
                  </a:lnTo>
                  <a:close/>
                </a:path>
              </a:pathLst>
            </a:custGeom>
            <a:solidFill>
              <a:srgbClr val="008FE0"/>
            </a:solidFill>
            <a:ln w="9525">
              <a:noFill/>
              <a:round/>
              <a:headEnd/>
              <a:tailEnd/>
            </a:ln>
          </p:spPr>
          <p:txBody>
            <a:bodyPr/>
            <a:lstStyle/>
            <a:p>
              <a:endParaRPr lang="en-US"/>
            </a:p>
          </p:txBody>
        </p:sp>
        <p:sp>
          <p:nvSpPr>
            <p:cNvPr id="53321" name="Freeform 5"/>
            <p:cNvSpPr>
              <a:spLocks/>
            </p:cNvSpPr>
            <p:nvPr/>
          </p:nvSpPr>
          <p:spPr bwMode="auto">
            <a:xfrm>
              <a:off x="2461" y="3301"/>
              <a:ext cx="727" cy="733"/>
            </a:xfrm>
            <a:custGeom>
              <a:avLst/>
              <a:gdLst>
                <a:gd name="T0" fmla="*/ 0 w 4360"/>
                <a:gd name="T1" fmla="*/ 0 h 4872"/>
                <a:gd name="T2" fmla="*/ 0 w 4360"/>
                <a:gd name="T3" fmla="*/ 0 h 4872"/>
                <a:gd name="T4" fmla="*/ 0 w 4360"/>
                <a:gd name="T5" fmla="*/ 0 h 4872"/>
                <a:gd name="T6" fmla="*/ 0 w 4360"/>
                <a:gd name="T7" fmla="*/ 0 h 4872"/>
                <a:gd name="T8" fmla="*/ 0 w 4360"/>
                <a:gd name="T9" fmla="*/ 0 h 4872"/>
                <a:gd name="T10" fmla="*/ 0 w 4360"/>
                <a:gd name="T11" fmla="*/ 0 h 4872"/>
                <a:gd name="T12" fmla="*/ 0 w 4360"/>
                <a:gd name="T13" fmla="*/ 0 h 4872"/>
                <a:gd name="T14" fmla="*/ 0 w 4360"/>
                <a:gd name="T15" fmla="*/ 0 h 4872"/>
                <a:gd name="T16" fmla="*/ 0 w 4360"/>
                <a:gd name="T17" fmla="*/ 0 h 4872"/>
                <a:gd name="T18" fmla="*/ 0 w 4360"/>
                <a:gd name="T19" fmla="*/ 0 h 4872"/>
                <a:gd name="T20" fmla="*/ 0 w 4360"/>
                <a:gd name="T21" fmla="*/ 0 h 4872"/>
                <a:gd name="T22" fmla="*/ 0 w 4360"/>
                <a:gd name="T23" fmla="*/ 0 h 4872"/>
                <a:gd name="T24" fmla="*/ 0 w 4360"/>
                <a:gd name="T25" fmla="*/ 0 h 4872"/>
                <a:gd name="T26" fmla="*/ 1 w 4360"/>
                <a:gd name="T27" fmla="*/ 0 h 4872"/>
                <a:gd name="T28" fmla="*/ 1 w 4360"/>
                <a:gd name="T29" fmla="*/ 0 h 4872"/>
                <a:gd name="T30" fmla="*/ 1 w 4360"/>
                <a:gd name="T31" fmla="*/ 0 h 4872"/>
                <a:gd name="T32" fmla="*/ 1 w 4360"/>
                <a:gd name="T33" fmla="*/ 0 h 4872"/>
                <a:gd name="T34" fmla="*/ 1 w 4360"/>
                <a:gd name="T35" fmla="*/ 0 h 4872"/>
                <a:gd name="T36" fmla="*/ 1 w 4360"/>
                <a:gd name="T37" fmla="*/ 0 h 4872"/>
                <a:gd name="T38" fmla="*/ 1 w 4360"/>
                <a:gd name="T39" fmla="*/ 0 h 4872"/>
                <a:gd name="T40" fmla="*/ 1 w 4360"/>
                <a:gd name="T41" fmla="*/ 0 h 4872"/>
                <a:gd name="T42" fmla="*/ 1 w 4360"/>
                <a:gd name="T43" fmla="*/ 0 h 4872"/>
                <a:gd name="T44" fmla="*/ 1 w 4360"/>
                <a:gd name="T45" fmla="*/ 0 h 4872"/>
                <a:gd name="T46" fmla="*/ 1 w 4360"/>
                <a:gd name="T47" fmla="*/ 0 h 4872"/>
                <a:gd name="T48" fmla="*/ 1 w 4360"/>
                <a:gd name="T49" fmla="*/ 0 h 4872"/>
                <a:gd name="T50" fmla="*/ 1 w 4360"/>
                <a:gd name="T51" fmla="*/ 0 h 4872"/>
                <a:gd name="T52" fmla="*/ 1 w 4360"/>
                <a:gd name="T53" fmla="*/ 0 h 4872"/>
                <a:gd name="T54" fmla="*/ 1 w 4360"/>
                <a:gd name="T55" fmla="*/ 0 h 4872"/>
                <a:gd name="T56" fmla="*/ 1 w 4360"/>
                <a:gd name="T57" fmla="*/ 0 h 4872"/>
                <a:gd name="T58" fmla="*/ 1 w 4360"/>
                <a:gd name="T59" fmla="*/ 0 h 4872"/>
                <a:gd name="T60" fmla="*/ 1 w 4360"/>
                <a:gd name="T61" fmla="*/ 0 h 4872"/>
                <a:gd name="T62" fmla="*/ 1 w 4360"/>
                <a:gd name="T63" fmla="*/ 0 h 4872"/>
                <a:gd name="T64" fmla="*/ 1 w 4360"/>
                <a:gd name="T65" fmla="*/ 0 h 4872"/>
                <a:gd name="T66" fmla="*/ 1 w 4360"/>
                <a:gd name="T67" fmla="*/ 0 h 4872"/>
                <a:gd name="T68" fmla="*/ 1 w 4360"/>
                <a:gd name="T69" fmla="*/ 0 h 4872"/>
                <a:gd name="T70" fmla="*/ 1 w 4360"/>
                <a:gd name="T71" fmla="*/ 0 h 4872"/>
                <a:gd name="T72" fmla="*/ 1 w 4360"/>
                <a:gd name="T73" fmla="*/ 0 h 4872"/>
                <a:gd name="T74" fmla="*/ 1 w 4360"/>
                <a:gd name="T75" fmla="*/ 0 h 4872"/>
                <a:gd name="T76" fmla="*/ 0 w 4360"/>
                <a:gd name="T77" fmla="*/ 0 h 4872"/>
                <a:gd name="T78" fmla="*/ 0 w 4360"/>
                <a:gd name="T79" fmla="*/ 0 h 4872"/>
                <a:gd name="T80" fmla="*/ 0 w 4360"/>
                <a:gd name="T81" fmla="*/ 0 h 4872"/>
                <a:gd name="T82" fmla="*/ 0 w 4360"/>
                <a:gd name="T83" fmla="*/ 0 h 4872"/>
                <a:gd name="T84" fmla="*/ 0 w 4360"/>
                <a:gd name="T85" fmla="*/ 0 h 4872"/>
                <a:gd name="T86" fmla="*/ 0 w 4360"/>
                <a:gd name="T87" fmla="*/ 0 h 4872"/>
                <a:gd name="T88" fmla="*/ 0 w 4360"/>
                <a:gd name="T89" fmla="*/ 0 h 4872"/>
                <a:gd name="T90" fmla="*/ 0 w 4360"/>
                <a:gd name="T91" fmla="*/ 0 h 4872"/>
                <a:gd name="T92" fmla="*/ 0 w 4360"/>
                <a:gd name="T93" fmla="*/ 0 h 4872"/>
                <a:gd name="T94" fmla="*/ 0 w 4360"/>
                <a:gd name="T95" fmla="*/ 0 h 4872"/>
                <a:gd name="T96" fmla="*/ 0 w 4360"/>
                <a:gd name="T97" fmla="*/ 0 h 4872"/>
                <a:gd name="T98" fmla="*/ 0 w 4360"/>
                <a:gd name="T99" fmla="*/ 0 h 4872"/>
                <a:gd name="T100" fmla="*/ 0 w 4360"/>
                <a:gd name="T101" fmla="*/ 0 h 4872"/>
                <a:gd name="T102" fmla="*/ 0 w 4360"/>
                <a:gd name="T103" fmla="*/ 0 h 487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360"/>
                <a:gd name="T157" fmla="*/ 0 h 4872"/>
                <a:gd name="T158" fmla="*/ 4360 w 4360"/>
                <a:gd name="T159" fmla="*/ 4872 h 487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360" h="4872">
                  <a:moveTo>
                    <a:pt x="0" y="4872"/>
                  </a:moveTo>
                  <a:lnTo>
                    <a:pt x="0" y="4872"/>
                  </a:lnTo>
                  <a:lnTo>
                    <a:pt x="57" y="4872"/>
                  </a:lnTo>
                  <a:lnTo>
                    <a:pt x="112" y="4870"/>
                  </a:lnTo>
                  <a:lnTo>
                    <a:pt x="168" y="4869"/>
                  </a:lnTo>
                  <a:lnTo>
                    <a:pt x="224" y="4865"/>
                  </a:lnTo>
                  <a:lnTo>
                    <a:pt x="279" y="4862"/>
                  </a:lnTo>
                  <a:lnTo>
                    <a:pt x="335" y="4857"/>
                  </a:lnTo>
                  <a:lnTo>
                    <a:pt x="390" y="4853"/>
                  </a:lnTo>
                  <a:lnTo>
                    <a:pt x="445" y="4847"/>
                  </a:lnTo>
                  <a:lnTo>
                    <a:pt x="500" y="4840"/>
                  </a:lnTo>
                  <a:lnTo>
                    <a:pt x="555" y="4832"/>
                  </a:lnTo>
                  <a:lnTo>
                    <a:pt x="608" y="4825"/>
                  </a:lnTo>
                  <a:lnTo>
                    <a:pt x="663" y="4815"/>
                  </a:lnTo>
                  <a:lnTo>
                    <a:pt x="717" y="4806"/>
                  </a:lnTo>
                  <a:lnTo>
                    <a:pt x="770" y="4796"/>
                  </a:lnTo>
                  <a:lnTo>
                    <a:pt x="824" y="4785"/>
                  </a:lnTo>
                  <a:lnTo>
                    <a:pt x="877" y="4773"/>
                  </a:lnTo>
                  <a:lnTo>
                    <a:pt x="930" y="4760"/>
                  </a:lnTo>
                  <a:lnTo>
                    <a:pt x="983" y="4746"/>
                  </a:lnTo>
                  <a:lnTo>
                    <a:pt x="1035" y="4733"/>
                  </a:lnTo>
                  <a:lnTo>
                    <a:pt x="1088" y="4718"/>
                  </a:lnTo>
                  <a:lnTo>
                    <a:pt x="1140" y="4702"/>
                  </a:lnTo>
                  <a:lnTo>
                    <a:pt x="1191" y="4687"/>
                  </a:lnTo>
                  <a:lnTo>
                    <a:pt x="1243" y="4670"/>
                  </a:lnTo>
                  <a:lnTo>
                    <a:pt x="1295" y="4653"/>
                  </a:lnTo>
                  <a:lnTo>
                    <a:pt x="1345" y="4635"/>
                  </a:lnTo>
                  <a:lnTo>
                    <a:pt x="1396" y="4615"/>
                  </a:lnTo>
                  <a:lnTo>
                    <a:pt x="1446" y="4596"/>
                  </a:lnTo>
                  <a:lnTo>
                    <a:pt x="1497" y="4576"/>
                  </a:lnTo>
                  <a:lnTo>
                    <a:pt x="1547" y="4554"/>
                  </a:lnTo>
                  <a:lnTo>
                    <a:pt x="1596" y="4533"/>
                  </a:lnTo>
                  <a:lnTo>
                    <a:pt x="1646" y="4511"/>
                  </a:lnTo>
                  <a:lnTo>
                    <a:pt x="1694" y="4488"/>
                  </a:lnTo>
                  <a:lnTo>
                    <a:pt x="1743" y="4465"/>
                  </a:lnTo>
                  <a:lnTo>
                    <a:pt x="1791" y="4440"/>
                  </a:lnTo>
                  <a:lnTo>
                    <a:pt x="1840" y="4415"/>
                  </a:lnTo>
                  <a:lnTo>
                    <a:pt x="1888" y="4390"/>
                  </a:lnTo>
                  <a:lnTo>
                    <a:pt x="1935" y="4364"/>
                  </a:lnTo>
                  <a:lnTo>
                    <a:pt x="1982" y="4337"/>
                  </a:lnTo>
                  <a:lnTo>
                    <a:pt x="2029" y="4310"/>
                  </a:lnTo>
                  <a:lnTo>
                    <a:pt x="2076" y="4283"/>
                  </a:lnTo>
                  <a:lnTo>
                    <a:pt x="2121" y="4255"/>
                  </a:lnTo>
                  <a:lnTo>
                    <a:pt x="2167" y="4225"/>
                  </a:lnTo>
                  <a:lnTo>
                    <a:pt x="2213" y="4196"/>
                  </a:lnTo>
                  <a:lnTo>
                    <a:pt x="2258" y="4165"/>
                  </a:lnTo>
                  <a:lnTo>
                    <a:pt x="2303" y="4135"/>
                  </a:lnTo>
                  <a:lnTo>
                    <a:pt x="2347" y="4103"/>
                  </a:lnTo>
                  <a:lnTo>
                    <a:pt x="2392" y="4070"/>
                  </a:lnTo>
                  <a:lnTo>
                    <a:pt x="2435" y="4039"/>
                  </a:lnTo>
                  <a:lnTo>
                    <a:pt x="2478" y="4005"/>
                  </a:lnTo>
                  <a:lnTo>
                    <a:pt x="2521" y="3971"/>
                  </a:lnTo>
                  <a:lnTo>
                    <a:pt x="2564" y="3937"/>
                  </a:lnTo>
                  <a:lnTo>
                    <a:pt x="2606" y="3902"/>
                  </a:lnTo>
                  <a:lnTo>
                    <a:pt x="2648" y="3867"/>
                  </a:lnTo>
                  <a:lnTo>
                    <a:pt x="2689" y="3830"/>
                  </a:lnTo>
                  <a:lnTo>
                    <a:pt x="2730" y="3794"/>
                  </a:lnTo>
                  <a:lnTo>
                    <a:pt x="2771" y="3757"/>
                  </a:lnTo>
                  <a:lnTo>
                    <a:pt x="2811" y="3720"/>
                  </a:lnTo>
                  <a:lnTo>
                    <a:pt x="2851" y="3681"/>
                  </a:lnTo>
                  <a:lnTo>
                    <a:pt x="2890" y="3643"/>
                  </a:lnTo>
                  <a:lnTo>
                    <a:pt x="2929" y="3604"/>
                  </a:lnTo>
                  <a:lnTo>
                    <a:pt x="2968" y="3565"/>
                  </a:lnTo>
                  <a:lnTo>
                    <a:pt x="3006" y="3524"/>
                  </a:lnTo>
                  <a:lnTo>
                    <a:pt x="3044" y="3483"/>
                  </a:lnTo>
                  <a:lnTo>
                    <a:pt x="3081" y="3443"/>
                  </a:lnTo>
                  <a:lnTo>
                    <a:pt x="3117" y="3401"/>
                  </a:lnTo>
                  <a:lnTo>
                    <a:pt x="3154" y="3359"/>
                  </a:lnTo>
                  <a:lnTo>
                    <a:pt x="3189" y="3316"/>
                  </a:lnTo>
                  <a:lnTo>
                    <a:pt x="3225" y="3273"/>
                  </a:lnTo>
                  <a:lnTo>
                    <a:pt x="3260" y="3230"/>
                  </a:lnTo>
                  <a:lnTo>
                    <a:pt x="3295" y="3186"/>
                  </a:lnTo>
                  <a:lnTo>
                    <a:pt x="3329" y="3141"/>
                  </a:lnTo>
                  <a:lnTo>
                    <a:pt x="3362" y="3096"/>
                  </a:lnTo>
                  <a:lnTo>
                    <a:pt x="3396" y="3051"/>
                  </a:lnTo>
                  <a:lnTo>
                    <a:pt x="3428" y="3005"/>
                  </a:lnTo>
                  <a:lnTo>
                    <a:pt x="3461" y="2958"/>
                  </a:lnTo>
                  <a:lnTo>
                    <a:pt x="3492" y="2912"/>
                  </a:lnTo>
                  <a:lnTo>
                    <a:pt x="3523" y="2865"/>
                  </a:lnTo>
                  <a:lnTo>
                    <a:pt x="3554" y="2817"/>
                  </a:lnTo>
                  <a:lnTo>
                    <a:pt x="3584" y="2770"/>
                  </a:lnTo>
                  <a:lnTo>
                    <a:pt x="3613" y="2721"/>
                  </a:lnTo>
                  <a:lnTo>
                    <a:pt x="3643" y="2672"/>
                  </a:lnTo>
                  <a:lnTo>
                    <a:pt x="3671" y="2623"/>
                  </a:lnTo>
                  <a:lnTo>
                    <a:pt x="3699" y="2573"/>
                  </a:lnTo>
                  <a:lnTo>
                    <a:pt x="3727" y="2523"/>
                  </a:lnTo>
                  <a:lnTo>
                    <a:pt x="3754" y="2473"/>
                  </a:lnTo>
                  <a:lnTo>
                    <a:pt x="3780" y="2422"/>
                  </a:lnTo>
                  <a:lnTo>
                    <a:pt x="3807" y="2372"/>
                  </a:lnTo>
                  <a:lnTo>
                    <a:pt x="3832" y="2320"/>
                  </a:lnTo>
                  <a:lnTo>
                    <a:pt x="3857" y="2267"/>
                  </a:lnTo>
                  <a:lnTo>
                    <a:pt x="3882" y="2215"/>
                  </a:lnTo>
                  <a:lnTo>
                    <a:pt x="3906" y="2162"/>
                  </a:lnTo>
                  <a:lnTo>
                    <a:pt x="3929" y="2109"/>
                  </a:lnTo>
                  <a:lnTo>
                    <a:pt x="3951" y="2056"/>
                  </a:lnTo>
                  <a:lnTo>
                    <a:pt x="3974" y="2002"/>
                  </a:lnTo>
                  <a:lnTo>
                    <a:pt x="3995" y="1949"/>
                  </a:lnTo>
                  <a:lnTo>
                    <a:pt x="4016" y="1893"/>
                  </a:lnTo>
                  <a:lnTo>
                    <a:pt x="4036" y="1839"/>
                  </a:lnTo>
                  <a:lnTo>
                    <a:pt x="4057" y="1783"/>
                  </a:lnTo>
                  <a:lnTo>
                    <a:pt x="4076" y="1728"/>
                  </a:lnTo>
                  <a:lnTo>
                    <a:pt x="4095" y="1673"/>
                  </a:lnTo>
                  <a:lnTo>
                    <a:pt x="4112" y="1616"/>
                  </a:lnTo>
                  <a:lnTo>
                    <a:pt x="4131" y="1561"/>
                  </a:lnTo>
                  <a:lnTo>
                    <a:pt x="4147" y="1503"/>
                  </a:lnTo>
                  <a:lnTo>
                    <a:pt x="4163" y="1446"/>
                  </a:lnTo>
                  <a:lnTo>
                    <a:pt x="4179" y="1389"/>
                  </a:lnTo>
                  <a:lnTo>
                    <a:pt x="4194" y="1331"/>
                  </a:lnTo>
                  <a:lnTo>
                    <a:pt x="4208" y="1273"/>
                  </a:lnTo>
                  <a:lnTo>
                    <a:pt x="4223" y="1216"/>
                  </a:lnTo>
                  <a:lnTo>
                    <a:pt x="4236" y="1157"/>
                  </a:lnTo>
                  <a:lnTo>
                    <a:pt x="4248" y="1098"/>
                  </a:lnTo>
                  <a:lnTo>
                    <a:pt x="4260" y="1039"/>
                  </a:lnTo>
                  <a:lnTo>
                    <a:pt x="4271" y="980"/>
                  </a:lnTo>
                  <a:lnTo>
                    <a:pt x="4281" y="921"/>
                  </a:lnTo>
                  <a:lnTo>
                    <a:pt x="4291" y="861"/>
                  </a:lnTo>
                  <a:lnTo>
                    <a:pt x="4301" y="801"/>
                  </a:lnTo>
                  <a:lnTo>
                    <a:pt x="4310" y="741"/>
                  </a:lnTo>
                  <a:lnTo>
                    <a:pt x="4318" y="680"/>
                  </a:lnTo>
                  <a:lnTo>
                    <a:pt x="4325" y="620"/>
                  </a:lnTo>
                  <a:lnTo>
                    <a:pt x="4332" y="559"/>
                  </a:lnTo>
                  <a:lnTo>
                    <a:pt x="4337" y="498"/>
                  </a:lnTo>
                  <a:lnTo>
                    <a:pt x="4343" y="435"/>
                  </a:lnTo>
                  <a:lnTo>
                    <a:pt x="4347" y="374"/>
                  </a:lnTo>
                  <a:lnTo>
                    <a:pt x="4351" y="312"/>
                  </a:lnTo>
                  <a:lnTo>
                    <a:pt x="4354" y="251"/>
                  </a:lnTo>
                  <a:lnTo>
                    <a:pt x="4356" y="188"/>
                  </a:lnTo>
                  <a:lnTo>
                    <a:pt x="4358" y="125"/>
                  </a:lnTo>
                  <a:lnTo>
                    <a:pt x="4359" y="63"/>
                  </a:lnTo>
                  <a:lnTo>
                    <a:pt x="4360" y="0"/>
                  </a:lnTo>
                  <a:lnTo>
                    <a:pt x="4269" y="0"/>
                  </a:lnTo>
                  <a:lnTo>
                    <a:pt x="4268" y="62"/>
                  </a:lnTo>
                  <a:lnTo>
                    <a:pt x="4267" y="123"/>
                  </a:lnTo>
                  <a:lnTo>
                    <a:pt x="4266" y="184"/>
                  </a:lnTo>
                  <a:lnTo>
                    <a:pt x="4263" y="245"/>
                  </a:lnTo>
                  <a:lnTo>
                    <a:pt x="4260" y="306"/>
                  </a:lnTo>
                  <a:lnTo>
                    <a:pt x="4256" y="366"/>
                  </a:lnTo>
                  <a:lnTo>
                    <a:pt x="4252" y="427"/>
                  </a:lnTo>
                  <a:lnTo>
                    <a:pt x="4247" y="487"/>
                  </a:lnTo>
                  <a:lnTo>
                    <a:pt x="4241" y="547"/>
                  </a:lnTo>
                  <a:lnTo>
                    <a:pt x="4235" y="606"/>
                  </a:lnTo>
                  <a:lnTo>
                    <a:pt x="4228" y="666"/>
                  </a:lnTo>
                  <a:lnTo>
                    <a:pt x="4220" y="725"/>
                  </a:lnTo>
                  <a:lnTo>
                    <a:pt x="4212" y="784"/>
                  </a:lnTo>
                  <a:lnTo>
                    <a:pt x="4201" y="842"/>
                  </a:lnTo>
                  <a:lnTo>
                    <a:pt x="4192" y="901"/>
                  </a:lnTo>
                  <a:lnTo>
                    <a:pt x="4182" y="960"/>
                  </a:lnTo>
                  <a:lnTo>
                    <a:pt x="4171" y="1018"/>
                  </a:lnTo>
                  <a:lnTo>
                    <a:pt x="4159" y="1075"/>
                  </a:lnTo>
                  <a:lnTo>
                    <a:pt x="4147" y="1133"/>
                  </a:lnTo>
                  <a:lnTo>
                    <a:pt x="4135" y="1190"/>
                  </a:lnTo>
                  <a:lnTo>
                    <a:pt x="4120" y="1247"/>
                  </a:lnTo>
                  <a:lnTo>
                    <a:pt x="4106" y="1304"/>
                  </a:lnTo>
                  <a:lnTo>
                    <a:pt x="4092" y="1360"/>
                  </a:lnTo>
                  <a:lnTo>
                    <a:pt x="4076" y="1416"/>
                  </a:lnTo>
                  <a:lnTo>
                    <a:pt x="4061" y="1472"/>
                  </a:lnTo>
                  <a:lnTo>
                    <a:pt x="4043" y="1528"/>
                  </a:lnTo>
                  <a:lnTo>
                    <a:pt x="4027" y="1582"/>
                  </a:lnTo>
                  <a:lnTo>
                    <a:pt x="4009" y="1638"/>
                  </a:lnTo>
                  <a:lnTo>
                    <a:pt x="3991" y="1692"/>
                  </a:lnTo>
                  <a:lnTo>
                    <a:pt x="3972" y="1746"/>
                  </a:lnTo>
                  <a:lnTo>
                    <a:pt x="3952" y="1800"/>
                  </a:lnTo>
                  <a:lnTo>
                    <a:pt x="3932" y="1854"/>
                  </a:lnTo>
                  <a:lnTo>
                    <a:pt x="3912" y="1908"/>
                  </a:lnTo>
                  <a:lnTo>
                    <a:pt x="3891" y="1960"/>
                  </a:lnTo>
                  <a:lnTo>
                    <a:pt x="3869" y="2013"/>
                  </a:lnTo>
                  <a:lnTo>
                    <a:pt x="3847" y="2065"/>
                  </a:lnTo>
                  <a:lnTo>
                    <a:pt x="3824" y="2117"/>
                  </a:lnTo>
                  <a:lnTo>
                    <a:pt x="3801" y="2169"/>
                  </a:lnTo>
                  <a:lnTo>
                    <a:pt x="3776" y="2220"/>
                  </a:lnTo>
                  <a:lnTo>
                    <a:pt x="3752" y="2271"/>
                  </a:lnTo>
                  <a:lnTo>
                    <a:pt x="3728" y="2321"/>
                  </a:lnTo>
                  <a:lnTo>
                    <a:pt x="3702" y="2372"/>
                  </a:lnTo>
                  <a:lnTo>
                    <a:pt x="3676" y="2421"/>
                  </a:lnTo>
                  <a:lnTo>
                    <a:pt x="3650" y="2470"/>
                  </a:lnTo>
                  <a:lnTo>
                    <a:pt x="3622" y="2520"/>
                  </a:lnTo>
                  <a:lnTo>
                    <a:pt x="3595" y="2568"/>
                  </a:lnTo>
                  <a:lnTo>
                    <a:pt x="3567" y="2616"/>
                  </a:lnTo>
                  <a:lnTo>
                    <a:pt x="3538" y="2664"/>
                  </a:lnTo>
                  <a:lnTo>
                    <a:pt x="3509" y="2711"/>
                  </a:lnTo>
                  <a:lnTo>
                    <a:pt x="3480" y="2758"/>
                  </a:lnTo>
                  <a:lnTo>
                    <a:pt x="3449" y="2805"/>
                  </a:lnTo>
                  <a:lnTo>
                    <a:pt x="3419" y="2851"/>
                  </a:lnTo>
                  <a:lnTo>
                    <a:pt x="3388" y="2897"/>
                  </a:lnTo>
                  <a:lnTo>
                    <a:pt x="3356" y="2942"/>
                  </a:lnTo>
                  <a:lnTo>
                    <a:pt x="3325" y="2987"/>
                  </a:lnTo>
                  <a:lnTo>
                    <a:pt x="3292" y="3031"/>
                  </a:lnTo>
                  <a:lnTo>
                    <a:pt x="3259" y="3075"/>
                  </a:lnTo>
                  <a:lnTo>
                    <a:pt x="3226" y="3119"/>
                  </a:lnTo>
                  <a:lnTo>
                    <a:pt x="3192" y="3162"/>
                  </a:lnTo>
                  <a:lnTo>
                    <a:pt x="3158" y="3205"/>
                  </a:lnTo>
                  <a:lnTo>
                    <a:pt x="3123" y="3247"/>
                  </a:lnTo>
                  <a:lnTo>
                    <a:pt x="3088" y="3289"/>
                  </a:lnTo>
                  <a:lnTo>
                    <a:pt x="3053" y="3329"/>
                  </a:lnTo>
                  <a:lnTo>
                    <a:pt x="3016" y="3370"/>
                  </a:lnTo>
                  <a:lnTo>
                    <a:pt x="2980" y="3411"/>
                  </a:lnTo>
                  <a:lnTo>
                    <a:pt x="2943" y="3450"/>
                  </a:lnTo>
                  <a:lnTo>
                    <a:pt x="2906" y="3490"/>
                  </a:lnTo>
                  <a:lnTo>
                    <a:pt x="2867" y="3528"/>
                  </a:lnTo>
                  <a:lnTo>
                    <a:pt x="2830" y="3567"/>
                  </a:lnTo>
                  <a:lnTo>
                    <a:pt x="2791" y="3604"/>
                  </a:lnTo>
                  <a:lnTo>
                    <a:pt x="2752" y="3642"/>
                  </a:lnTo>
                  <a:lnTo>
                    <a:pt x="2713" y="3679"/>
                  </a:lnTo>
                  <a:lnTo>
                    <a:pt x="2673" y="3715"/>
                  </a:lnTo>
                  <a:lnTo>
                    <a:pt x="2633" y="3750"/>
                  </a:lnTo>
                  <a:lnTo>
                    <a:pt x="2592" y="3785"/>
                  </a:lnTo>
                  <a:lnTo>
                    <a:pt x="2552" y="3820"/>
                  </a:lnTo>
                  <a:lnTo>
                    <a:pt x="2510" y="3854"/>
                  </a:lnTo>
                  <a:lnTo>
                    <a:pt x="2469" y="3888"/>
                  </a:lnTo>
                  <a:lnTo>
                    <a:pt x="2426" y="3921"/>
                  </a:lnTo>
                  <a:lnTo>
                    <a:pt x="2384" y="3954"/>
                  </a:lnTo>
                  <a:lnTo>
                    <a:pt x="2341" y="3985"/>
                  </a:lnTo>
                  <a:lnTo>
                    <a:pt x="2299" y="4017"/>
                  </a:lnTo>
                  <a:lnTo>
                    <a:pt x="2255" y="4048"/>
                  </a:lnTo>
                  <a:lnTo>
                    <a:pt x="2211" y="4078"/>
                  </a:lnTo>
                  <a:lnTo>
                    <a:pt x="2167" y="4108"/>
                  </a:lnTo>
                  <a:lnTo>
                    <a:pt x="2122" y="4137"/>
                  </a:lnTo>
                  <a:lnTo>
                    <a:pt x="2077" y="4165"/>
                  </a:lnTo>
                  <a:lnTo>
                    <a:pt x="2032" y="4193"/>
                  </a:lnTo>
                  <a:lnTo>
                    <a:pt x="1987" y="4221"/>
                  </a:lnTo>
                  <a:lnTo>
                    <a:pt x="1940" y="4247"/>
                  </a:lnTo>
                  <a:lnTo>
                    <a:pt x="1895" y="4273"/>
                  </a:lnTo>
                  <a:lnTo>
                    <a:pt x="1848" y="4299"/>
                  </a:lnTo>
                  <a:lnTo>
                    <a:pt x="1802" y="4324"/>
                  </a:lnTo>
                  <a:lnTo>
                    <a:pt x="1754" y="4347"/>
                  </a:lnTo>
                  <a:lnTo>
                    <a:pt x="1706" y="4371"/>
                  </a:lnTo>
                  <a:lnTo>
                    <a:pt x="1659" y="4395"/>
                  </a:lnTo>
                  <a:lnTo>
                    <a:pt x="1611" y="4416"/>
                  </a:lnTo>
                  <a:lnTo>
                    <a:pt x="1563" y="4438"/>
                  </a:lnTo>
                  <a:lnTo>
                    <a:pt x="1514" y="4459"/>
                  </a:lnTo>
                  <a:lnTo>
                    <a:pt x="1466" y="4480"/>
                  </a:lnTo>
                  <a:lnTo>
                    <a:pt x="1416" y="4500"/>
                  </a:lnTo>
                  <a:lnTo>
                    <a:pt x="1366" y="4519"/>
                  </a:lnTo>
                  <a:lnTo>
                    <a:pt x="1317" y="4537"/>
                  </a:lnTo>
                  <a:lnTo>
                    <a:pt x="1267" y="4555"/>
                  </a:lnTo>
                  <a:lnTo>
                    <a:pt x="1217" y="4572"/>
                  </a:lnTo>
                  <a:lnTo>
                    <a:pt x="1167" y="4588"/>
                  </a:lnTo>
                  <a:lnTo>
                    <a:pt x="1115" y="4604"/>
                  </a:lnTo>
                  <a:lnTo>
                    <a:pt x="1065" y="4620"/>
                  </a:lnTo>
                  <a:lnTo>
                    <a:pt x="1014" y="4633"/>
                  </a:lnTo>
                  <a:lnTo>
                    <a:pt x="963" y="4648"/>
                  </a:lnTo>
                  <a:lnTo>
                    <a:pt x="911" y="4661"/>
                  </a:lnTo>
                  <a:lnTo>
                    <a:pt x="859" y="4673"/>
                  </a:lnTo>
                  <a:lnTo>
                    <a:pt x="807" y="4684"/>
                  </a:lnTo>
                  <a:lnTo>
                    <a:pt x="754" y="4696"/>
                  </a:lnTo>
                  <a:lnTo>
                    <a:pt x="701" y="4706"/>
                  </a:lnTo>
                  <a:lnTo>
                    <a:pt x="649" y="4715"/>
                  </a:lnTo>
                  <a:lnTo>
                    <a:pt x="596" y="4724"/>
                  </a:lnTo>
                  <a:lnTo>
                    <a:pt x="543" y="4732"/>
                  </a:lnTo>
                  <a:lnTo>
                    <a:pt x="489" y="4739"/>
                  </a:lnTo>
                  <a:lnTo>
                    <a:pt x="435" y="4745"/>
                  </a:lnTo>
                  <a:lnTo>
                    <a:pt x="382" y="4751"/>
                  </a:lnTo>
                  <a:lnTo>
                    <a:pt x="328" y="4756"/>
                  </a:lnTo>
                  <a:lnTo>
                    <a:pt x="274" y="4760"/>
                  </a:lnTo>
                  <a:lnTo>
                    <a:pt x="220" y="4763"/>
                  </a:lnTo>
                  <a:lnTo>
                    <a:pt x="165" y="4767"/>
                  </a:lnTo>
                  <a:lnTo>
                    <a:pt x="110" y="4769"/>
                  </a:lnTo>
                  <a:lnTo>
                    <a:pt x="56" y="4769"/>
                  </a:lnTo>
                  <a:lnTo>
                    <a:pt x="0" y="4770"/>
                  </a:lnTo>
                  <a:lnTo>
                    <a:pt x="0" y="4872"/>
                  </a:lnTo>
                  <a:close/>
                </a:path>
              </a:pathLst>
            </a:custGeom>
            <a:solidFill>
              <a:srgbClr val="008FE0"/>
            </a:solidFill>
            <a:ln w="9525">
              <a:noFill/>
              <a:round/>
              <a:headEnd/>
              <a:tailEnd/>
            </a:ln>
          </p:spPr>
          <p:txBody>
            <a:bodyPr/>
            <a:lstStyle/>
            <a:p>
              <a:endParaRPr lang="en-US"/>
            </a:p>
          </p:txBody>
        </p:sp>
        <p:sp>
          <p:nvSpPr>
            <p:cNvPr id="53322" name="Freeform 6"/>
            <p:cNvSpPr>
              <a:spLocks/>
            </p:cNvSpPr>
            <p:nvPr/>
          </p:nvSpPr>
          <p:spPr bwMode="auto">
            <a:xfrm>
              <a:off x="1735" y="3301"/>
              <a:ext cx="726" cy="733"/>
            </a:xfrm>
            <a:custGeom>
              <a:avLst/>
              <a:gdLst>
                <a:gd name="T0" fmla="*/ 0 w 4359"/>
                <a:gd name="T1" fmla="*/ 0 h 4872"/>
                <a:gd name="T2" fmla="*/ 0 w 4359"/>
                <a:gd name="T3" fmla="*/ 0 h 4872"/>
                <a:gd name="T4" fmla="*/ 0 w 4359"/>
                <a:gd name="T5" fmla="*/ 0 h 4872"/>
                <a:gd name="T6" fmla="*/ 0 w 4359"/>
                <a:gd name="T7" fmla="*/ 0 h 4872"/>
                <a:gd name="T8" fmla="*/ 0 w 4359"/>
                <a:gd name="T9" fmla="*/ 0 h 4872"/>
                <a:gd name="T10" fmla="*/ 0 w 4359"/>
                <a:gd name="T11" fmla="*/ 0 h 4872"/>
                <a:gd name="T12" fmla="*/ 0 w 4359"/>
                <a:gd name="T13" fmla="*/ 0 h 4872"/>
                <a:gd name="T14" fmla="*/ 0 w 4359"/>
                <a:gd name="T15" fmla="*/ 0 h 4872"/>
                <a:gd name="T16" fmla="*/ 0 w 4359"/>
                <a:gd name="T17" fmla="*/ 0 h 4872"/>
                <a:gd name="T18" fmla="*/ 0 w 4359"/>
                <a:gd name="T19" fmla="*/ 0 h 4872"/>
                <a:gd name="T20" fmla="*/ 0 w 4359"/>
                <a:gd name="T21" fmla="*/ 0 h 4872"/>
                <a:gd name="T22" fmla="*/ 0 w 4359"/>
                <a:gd name="T23" fmla="*/ 0 h 4872"/>
                <a:gd name="T24" fmla="*/ 0 w 4359"/>
                <a:gd name="T25" fmla="*/ 0 h 4872"/>
                <a:gd name="T26" fmla="*/ 0 w 4359"/>
                <a:gd name="T27" fmla="*/ 0 h 4872"/>
                <a:gd name="T28" fmla="*/ 0 w 4359"/>
                <a:gd name="T29" fmla="*/ 0 h 4872"/>
                <a:gd name="T30" fmla="*/ 0 w 4359"/>
                <a:gd name="T31" fmla="*/ 0 h 4872"/>
                <a:gd name="T32" fmla="*/ 0 w 4359"/>
                <a:gd name="T33" fmla="*/ 0 h 4872"/>
                <a:gd name="T34" fmla="*/ 0 w 4359"/>
                <a:gd name="T35" fmla="*/ 0 h 4872"/>
                <a:gd name="T36" fmla="*/ 0 w 4359"/>
                <a:gd name="T37" fmla="*/ 0 h 4872"/>
                <a:gd name="T38" fmla="*/ 0 w 4359"/>
                <a:gd name="T39" fmla="*/ 0 h 4872"/>
                <a:gd name="T40" fmla="*/ 0 w 4359"/>
                <a:gd name="T41" fmla="*/ 0 h 4872"/>
                <a:gd name="T42" fmla="*/ 0 w 4359"/>
                <a:gd name="T43" fmla="*/ 0 h 4872"/>
                <a:gd name="T44" fmla="*/ 0 w 4359"/>
                <a:gd name="T45" fmla="*/ 0 h 4872"/>
                <a:gd name="T46" fmla="*/ 0 w 4359"/>
                <a:gd name="T47" fmla="*/ 0 h 4872"/>
                <a:gd name="T48" fmla="*/ 0 w 4359"/>
                <a:gd name="T49" fmla="*/ 0 h 4872"/>
                <a:gd name="T50" fmla="*/ 0 w 4359"/>
                <a:gd name="T51" fmla="*/ 0 h 4872"/>
                <a:gd name="T52" fmla="*/ 0 w 4359"/>
                <a:gd name="T53" fmla="*/ 0 h 4872"/>
                <a:gd name="T54" fmla="*/ 0 w 4359"/>
                <a:gd name="T55" fmla="*/ 0 h 4872"/>
                <a:gd name="T56" fmla="*/ 0 w 4359"/>
                <a:gd name="T57" fmla="*/ 0 h 4872"/>
                <a:gd name="T58" fmla="*/ 0 w 4359"/>
                <a:gd name="T59" fmla="*/ 0 h 4872"/>
                <a:gd name="T60" fmla="*/ 0 w 4359"/>
                <a:gd name="T61" fmla="*/ 0 h 4872"/>
                <a:gd name="T62" fmla="*/ 0 w 4359"/>
                <a:gd name="T63" fmla="*/ 0 h 4872"/>
                <a:gd name="T64" fmla="*/ 0 w 4359"/>
                <a:gd name="T65" fmla="*/ 0 h 4872"/>
                <a:gd name="T66" fmla="*/ 0 w 4359"/>
                <a:gd name="T67" fmla="*/ 0 h 4872"/>
                <a:gd name="T68" fmla="*/ 0 w 4359"/>
                <a:gd name="T69" fmla="*/ 0 h 4872"/>
                <a:gd name="T70" fmla="*/ 0 w 4359"/>
                <a:gd name="T71" fmla="*/ 0 h 4872"/>
                <a:gd name="T72" fmla="*/ 0 w 4359"/>
                <a:gd name="T73" fmla="*/ 0 h 4872"/>
                <a:gd name="T74" fmla="*/ 0 w 4359"/>
                <a:gd name="T75" fmla="*/ 0 h 4872"/>
                <a:gd name="T76" fmla="*/ 0 w 4359"/>
                <a:gd name="T77" fmla="*/ 0 h 4872"/>
                <a:gd name="T78" fmla="*/ 0 w 4359"/>
                <a:gd name="T79" fmla="*/ 0 h 4872"/>
                <a:gd name="T80" fmla="*/ 0 w 4359"/>
                <a:gd name="T81" fmla="*/ 0 h 4872"/>
                <a:gd name="T82" fmla="*/ 0 w 4359"/>
                <a:gd name="T83" fmla="*/ 0 h 4872"/>
                <a:gd name="T84" fmla="*/ 0 w 4359"/>
                <a:gd name="T85" fmla="*/ 0 h 4872"/>
                <a:gd name="T86" fmla="*/ 0 w 4359"/>
                <a:gd name="T87" fmla="*/ 0 h 4872"/>
                <a:gd name="T88" fmla="*/ 0 w 4359"/>
                <a:gd name="T89" fmla="*/ 0 h 4872"/>
                <a:gd name="T90" fmla="*/ 0 w 4359"/>
                <a:gd name="T91" fmla="*/ 0 h 4872"/>
                <a:gd name="T92" fmla="*/ 0 w 4359"/>
                <a:gd name="T93" fmla="*/ 0 h 4872"/>
                <a:gd name="T94" fmla="*/ 0 w 4359"/>
                <a:gd name="T95" fmla="*/ 0 h 4872"/>
                <a:gd name="T96" fmla="*/ 0 w 4359"/>
                <a:gd name="T97" fmla="*/ 0 h 4872"/>
                <a:gd name="T98" fmla="*/ 0 w 4359"/>
                <a:gd name="T99" fmla="*/ 0 h 4872"/>
                <a:gd name="T100" fmla="*/ 0 w 4359"/>
                <a:gd name="T101" fmla="*/ 0 h 4872"/>
                <a:gd name="T102" fmla="*/ 0 w 4359"/>
                <a:gd name="T103" fmla="*/ 0 h 487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359"/>
                <a:gd name="T157" fmla="*/ 0 h 4872"/>
                <a:gd name="T158" fmla="*/ 4359 w 4359"/>
                <a:gd name="T159" fmla="*/ 4872 h 487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359" h="4872">
                  <a:moveTo>
                    <a:pt x="0" y="0"/>
                  </a:moveTo>
                  <a:lnTo>
                    <a:pt x="0" y="0"/>
                  </a:lnTo>
                  <a:lnTo>
                    <a:pt x="0" y="63"/>
                  </a:lnTo>
                  <a:lnTo>
                    <a:pt x="1" y="125"/>
                  </a:lnTo>
                  <a:lnTo>
                    <a:pt x="3" y="188"/>
                  </a:lnTo>
                  <a:lnTo>
                    <a:pt x="6" y="251"/>
                  </a:lnTo>
                  <a:lnTo>
                    <a:pt x="9" y="312"/>
                  </a:lnTo>
                  <a:lnTo>
                    <a:pt x="13" y="374"/>
                  </a:lnTo>
                  <a:lnTo>
                    <a:pt x="17" y="435"/>
                  </a:lnTo>
                  <a:lnTo>
                    <a:pt x="22" y="498"/>
                  </a:lnTo>
                  <a:lnTo>
                    <a:pt x="28" y="559"/>
                  </a:lnTo>
                  <a:lnTo>
                    <a:pt x="35" y="620"/>
                  </a:lnTo>
                  <a:lnTo>
                    <a:pt x="42" y="680"/>
                  </a:lnTo>
                  <a:lnTo>
                    <a:pt x="50" y="741"/>
                  </a:lnTo>
                  <a:lnTo>
                    <a:pt x="58" y="801"/>
                  </a:lnTo>
                  <a:lnTo>
                    <a:pt x="68" y="861"/>
                  </a:lnTo>
                  <a:lnTo>
                    <a:pt x="78" y="921"/>
                  </a:lnTo>
                  <a:lnTo>
                    <a:pt x="89" y="980"/>
                  </a:lnTo>
                  <a:lnTo>
                    <a:pt x="100" y="1039"/>
                  </a:lnTo>
                  <a:lnTo>
                    <a:pt x="112" y="1098"/>
                  </a:lnTo>
                  <a:lnTo>
                    <a:pt x="124" y="1157"/>
                  </a:lnTo>
                  <a:lnTo>
                    <a:pt x="137" y="1216"/>
                  </a:lnTo>
                  <a:lnTo>
                    <a:pt x="152" y="1273"/>
                  </a:lnTo>
                  <a:lnTo>
                    <a:pt x="166" y="1331"/>
                  </a:lnTo>
                  <a:lnTo>
                    <a:pt x="181" y="1389"/>
                  </a:lnTo>
                  <a:lnTo>
                    <a:pt x="196" y="1446"/>
                  </a:lnTo>
                  <a:lnTo>
                    <a:pt x="212" y="1503"/>
                  </a:lnTo>
                  <a:lnTo>
                    <a:pt x="229" y="1561"/>
                  </a:lnTo>
                  <a:lnTo>
                    <a:pt x="247" y="1616"/>
                  </a:lnTo>
                  <a:lnTo>
                    <a:pt x="265" y="1673"/>
                  </a:lnTo>
                  <a:lnTo>
                    <a:pt x="283" y="1728"/>
                  </a:lnTo>
                  <a:lnTo>
                    <a:pt x="302" y="1783"/>
                  </a:lnTo>
                  <a:lnTo>
                    <a:pt x="323" y="1839"/>
                  </a:lnTo>
                  <a:lnTo>
                    <a:pt x="343" y="1893"/>
                  </a:lnTo>
                  <a:lnTo>
                    <a:pt x="364" y="1949"/>
                  </a:lnTo>
                  <a:lnTo>
                    <a:pt x="385" y="2002"/>
                  </a:lnTo>
                  <a:lnTo>
                    <a:pt x="408" y="2056"/>
                  </a:lnTo>
                  <a:lnTo>
                    <a:pt x="431" y="2109"/>
                  </a:lnTo>
                  <a:lnTo>
                    <a:pt x="454" y="2162"/>
                  </a:lnTo>
                  <a:lnTo>
                    <a:pt x="477" y="2215"/>
                  </a:lnTo>
                  <a:lnTo>
                    <a:pt x="502" y="2267"/>
                  </a:lnTo>
                  <a:lnTo>
                    <a:pt x="527" y="2320"/>
                  </a:lnTo>
                  <a:lnTo>
                    <a:pt x="552" y="2372"/>
                  </a:lnTo>
                  <a:lnTo>
                    <a:pt x="579" y="2422"/>
                  </a:lnTo>
                  <a:lnTo>
                    <a:pt x="605" y="2473"/>
                  </a:lnTo>
                  <a:lnTo>
                    <a:pt x="632" y="2523"/>
                  </a:lnTo>
                  <a:lnTo>
                    <a:pt x="660" y="2573"/>
                  </a:lnTo>
                  <a:lnTo>
                    <a:pt x="688" y="2623"/>
                  </a:lnTo>
                  <a:lnTo>
                    <a:pt x="717" y="2672"/>
                  </a:lnTo>
                  <a:lnTo>
                    <a:pt x="746" y="2721"/>
                  </a:lnTo>
                  <a:lnTo>
                    <a:pt x="776" y="2770"/>
                  </a:lnTo>
                  <a:lnTo>
                    <a:pt x="805" y="2817"/>
                  </a:lnTo>
                  <a:lnTo>
                    <a:pt x="837" y="2865"/>
                  </a:lnTo>
                  <a:lnTo>
                    <a:pt x="868" y="2912"/>
                  </a:lnTo>
                  <a:lnTo>
                    <a:pt x="900" y="2958"/>
                  </a:lnTo>
                  <a:lnTo>
                    <a:pt x="932" y="3005"/>
                  </a:lnTo>
                  <a:lnTo>
                    <a:pt x="964" y="3051"/>
                  </a:lnTo>
                  <a:lnTo>
                    <a:pt x="998" y="3096"/>
                  </a:lnTo>
                  <a:lnTo>
                    <a:pt x="1031" y="3141"/>
                  </a:lnTo>
                  <a:lnTo>
                    <a:pt x="1066" y="3186"/>
                  </a:lnTo>
                  <a:lnTo>
                    <a:pt x="1100" y="3230"/>
                  </a:lnTo>
                  <a:lnTo>
                    <a:pt x="1134" y="3273"/>
                  </a:lnTo>
                  <a:lnTo>
                    <a:pt x="1170" y="3316"/>
                  </a:lnTo>
                  <a:lnTo>
                    <a:pt x="1206" y="3359"/>
                  </a:lnTo>
                  <a:lnTo>
                    <a:pt x="1243" y="3401"/>
                  </a:lnTo>
                  <a:lnTo>
                    <a:pt x="1279" y="3443"/>
                  </a:lnTo>
                  <a:lnTo>
                    <a:pt x="1317" y="3483"/>
                  </a:lnTo>
                  <a:lnTo>
                    <a:pt x="1354" y="3524"/>
                  </a:lnTo>
                  <a:lnTo>
                    <a:pt x="1392" y="3565"/>
                  </a:lnTo>
                  <a:lnTo>
                    <a:pt x="1431" y="3604"/>
                  </a:lnTo>
                  <a:lnTo>
                    <a:pt x="1469" y="3643"/>
                  </a:lnTo>
                  <a:lnTo>
                    <a:pt x="1509" y="3681"/>
                  </a:lnTo>
                  <a:lnTo>
                    <a:pt x="1548" y="3720"/>
                  </a:lnTo>
                  <a:lnTo>
                    <a:pt x="1589" y="3757"/>
                  </a:lnTo>
                  <a:lnTo>
                    <a:pt x="1629" y="3794"/>
                  </a:lnTo>
                  <a:lnTo>
                    <a:pt x="1671" y="3830"/>
                  </a:lnTo>
                  <a:lnTo>
                    <a:pt x="1712" y="3867"/>
                  </a:lnTo>
                  <a:lnTo>
                    <a:pt x="1754" y="3902"/>
                  </a:lnTo>
                  <a:lnTo>
                    <a:pt x="1796" y="3937"/>
                  </a:lnTo>
                  <a:lnTo>
                    <a:pt x="1839" y="3971"/>
                  </a:lnTo>
                  <a:lnTo>
                    <a:pt x="1881" y="4005"/>
                  </a:lnTo>
                  <a:lnTo>
                    <a:pt x="1925" y="4039"/>
                  </a:lnTo>
                  <a:lnTo>
                    <a:pt x="1968" y="4070"/>
                  </a:lnTo>
                  <a:lnTo>
                    <a:pt x="2012" y="4103"/>
                  </a:lnTo>
                  <a:lnTo>
                    <a:pt x="2056" y="4135"/>
                  </a:lnTo>
                  <a:lnTo>
                    <a:pt x="2102" y="4165"/>
                  </a:lnTo>
                  <a:lnTo>
                    <a:pt x="2146" y="4196"/>
                  </a:lnTo>
                  <a:lnTo>
                    <a:pt x="2192" y="4225"/>
                  </a:lnTo>
                  <a:lnTo>
                    <a:pt x="2238" y="4255"/>
                  </a:lnTo>
                  <a:lnTo>
                    <a:pt x="2284" y="4283"/>
                  </a:lnTo>
                  <a:lnTo>
                    <a:pt x="2331" y="4310"/>
                  </a:lnTo>
                  <a:lnTo>
                    <a:pt x="2377" y="4337"/>
                  </a:lnTo>
                  <a:lnTo>
                    <a:pt x="2425" y="4364"/>
                  </a:lnTo>
                  <a:lnTo>
                    <a:pt x="2472" y="4390"/>
                  </a:lnTo>
                  <a:lnTo>
                    <a:pt x="2520" y="4415"/>
                  </a:lnTo>
                  <a:lnTo>
                    <a:pt x="2568" y="4440"/>
                  </a:lnTo>
                  <a:lnTo>
                    <a:pt x="2616" y="4465"/>
                  </a:lnTo>
                  <a:lnTo>
                    <a:pt x="2666" y="4488"/>
                  </a:lnTo>
                  <a:lnTo>
                    <a:pt x="2714" y="4511"/>
                  </a:lnTo>
                  <a:lnTo>
                    <a:pt x="2764" y="4533"/>
                  </a:lnTo>
                  <a:lnTo>
                    <a:pt x="2813" y="4554"/>
                  </a:lnTo>
                  <a:lnTo>
                    <a:pt x="2863" y="4576"/>
                  </a:lnTo>
                  <a:lnTo>
                    <a:pt x="2913" y="4596"/>
                  </a:lnTo>
                  <a:lnTo>
                    <a:pt x="2963" y="4615"/>
                  </a:lnTo>
                  <a:lnTo>
                    <a:pt x="3014" y="4635"/>
                  </a:lnTo>
                  <a:lnTo>
                    <a:pt x="3066" y="4653"/>
                  </a:lnTo>
                  <a:lnTo>
                    <a:pt x="3116" y="4670"/>
                  </a:lnTo>
                  <a:lnTo>
                    <a:pt x="3168" y="4687"/>
                  </a:lnTo>
                  <a:lnTo>
                    <a:pt x="3220" y="4702"/>
                  </a:lnTo>
                  <a:lnTo>
                    <a:pt x="3272" y="4718"/>
                  </a:lnTo>
                  <a:lnTo>
                    <a:pt x="3325" y="4733"/>
                  </a:lnTo>
                  <a:lnTo>
                    <a:pt x="3377" y="4746"/>
                  </a:lnTo>
                  <a:lnTo>
                    <a:pt x="3430" y="4760"/>
                  </a:lnTo>
                  <a:lnTo>
                    <a:pt x="3483" y="4773"/>
                  </a:lnTo>
                  <a:lnTo>
                    <a:pt x="3536" y="4785"/>
                  </a:lnTo>
                  <a:lnTo>
                    <a:pt x="3590" y="4796"/>
                  </a:lnTo>
                  <a:lnTo>
                    <a:pt x="3643" y="4806"/>
                  </a:lnTo>
                  <a:lnTo>
                    <a:pt x="3697" y="4815"/>
                  </a:lnTo>
                  <a:lnTo>
                    <a:pt x="3751" y="4825"/>
                  </a:lnTo>
                  <a:lnTo>
                    <a:pt x="3805" y="4832"/>
                  </a:lnTo>
                  <a:lnTo>
                    <a:pt x="3860" y="4840"/>
                  </a:lnTo>
                  <a:lnTo>
                    <a:pt x="3915" y="4847"/>
                  </a:lnTo>
                  <a:lnTo>
                    <a:pt x="3969" y="4853"/>
                  </a:lnTo>
                  <a:lnTo>
                    <a:pt x="4025" y="4857"/>
                  </a:lnTo>
                  <a:lnTo>
                    <a:pt x="4080" y="4862"/>
                  </a:lnTo>
                  <a:lnTo>
                    <a:pt x="4135" y="4865"/>
                  </a:lnTo>
                  <a:lnTo>
                    <a:pt x="4191" y="4869"/>
                  </a:lnTo>
                  <a:lnTo>
                    <a:pt x="4248" y="4870"/>
                  </a:lnTo>
                  <a:lnTo>
                    <a:pt x="4303" y="4872"/>
                  </a:lnTo>
                  <a:lnTo>
                    <a:pt x="4359" y="4872"/>
                  </a:lnTo>
                  <a:lnTo>
                    <a:pt x="4359" y="4770"/>
                  </a:lnTo>
                  <a:lnTo>
                    <a:pt x="4304" y="4769"/>
                  </a:lnTo>
                  <a:lnTo>
                    <a:pt x="4250" y="4769"/>
                  </a:lnTo>
                  <a:lnTo>
                    <a:pt x="4195" y="4767"/>
                  </a:lnTo>
                  <a:lnTo>
                    <a:pt x="4140" y="4763"/>
                  </a:lnTo>
                  <a:lnTo>
                    <a:pt x="4086" y="4760"/>
                  </a:lnTo>
                  <a:lnTo>
                    <a:pt x="4032" y="4756"/>
                  </a:lnTo>
                  <a:lnTo>
                    <a:pt x="3977" y="4751"/>
                  </a:lnTo>
                  <a:lnTo>
                    <a:pt x="3924" y="4745"/>
                  </a:lnTo>
                  <a:lnTo>
                    <a:pt x="3870" y="4739"/>
                  </a:lnTo>
                  <a:lnTo>
                    <a:pt x="3817" y="4732"/>
                  </a:lnTo>
                  <a:lnTo>
                    <a:pt x="3764" y="4724"/>
                  </a:lnTo>
                  <a:lnTo>
                    <a:pt x="3710" y="4715"/>
                  </a:lnTo>
                  <a:lnTo>
                    <a:pt x="3658" y="4706"/>
                  </a:lnTo>
                  <a:lnTo>
                    <a:pt x="3605" y="4696"/>
                  </a:lnTo>
                  <a:lnTo>
                    <a:pt x="3553" y="4684"/>
                  </a:lnTo>
                  <a:lnTo>
                    <a:pt x="3501" y="4673"/>
                  </a:lnTo>
                  <a:lnTo>
                    <a:pt x="3449" y="4661"/>
                  </a:lnTo>
                  <a:lnTo>
                    <a:pt x="3397" y="4648"/>
                  </a:lnTo>
                  <a:lnTo>
                    <a:pt x="3346" y="4633"/>
                  </a:lnTo>
                  <a:lnTo>
                    <a:pt x="3295" y="4620"/>
                  </a:lnTo>
                  <a:lnTo>
                    <a:pt x="3244" y="4604"/>
                  </a:lnTo>
                  <a:lnTo>
                    <a:pt x="3193" y="4588"/>
                  </a:lnTo>
                  <a:lnTo>
                    <a:pt x="3142" y="4572"/>
                  </a:lnTo>
                  <a:lnTo>
                    <a:pt x="3093" y="4555"/>
                  </a:lnTo>
                  <a:lnTo>
                    <a:pt x="3042" y="4537"/>
                  </a:lnTo>
                  <a:lnTo>
                    <a:pt x="2993" y="4519"/>
                  </a:lnTo>
                  <a:lnTo>
                    <a:pt x="2943" y="4500"/>
                  </a:lnTo>
                  <a:lnTo>
                    <a:pt x="2894" y="4480"/>
                  </a:lnTo>
                  <a:lnTo>
                    <a:pt x="2846" y="4459"/>
                  </a:lnTo>
                  <a:lnTo>
                    <a:pt x="2797" y="4438"/>
                  </a:lnTo>
                  <a:lnTo>
                    <a:pt x="2749" y="4416"/>
                  </a:lnTo>
                  <a:lnTo>
                    <a:pt x="2700" y="4395"/>
                  </a:lnTo>
                  <a:lnTo>
                    <a:pt x="2653" y="4371"/>
                  </a:lnTo>
                  <a:lnTo>
                    <a:pt x="2605" y="4347"/>
                  </a:lnTo>
                  <a:lnTo>
                    <a:pt x="2558" y="4324"/>
                  </a:lnTo>
                  <a:lnTo>
                    <a:pt x="2512" y="4299"/>
                  </a:lnTo>
                  <a:lnTo>
                    <a:pt x="2465" y="4273"/>
                  </a:lnTo>
                  <a:lnTo>
                    <a:pt x="2419" y="4247"/>
                  </a:lnTo>
                  <a:lnTo>
                    <a:pt x="2373" y="4221"/>
                  </a:lnTo>
                  <a:lnTo>
                    <a:pt x="2328" y="4193"/>
                  </a:lnTo>
                  <a:lnTo>
                    <a:pt x="2282" y="4165"/>
                  </a:lnTo>
                  <a:lnTo>
                    <a:pt x="2238" y="4137"/>
                  </a:lnTo>
                  <a:lnTo>
                    <a:pt x="2193" y="4108"/>
                  </a:lnTo>
                  <a:lnTo>
                    <a:pt x="2149" y="4078"/>
                  </a:lnTo>
                  <a:lnTo>
                    <a:pt x="2105" y="4048"/>
                  </a:lnTo>
                  <a:lnTo>
                    <a:pt x="2061" y="4017"/>
                  </a:lnTo>
                  <a:lnTo>
                    <a:pt x="2018" y="3985"/>
                  </a:lnTo>
                  <a:lnTo>
                    <a:pt x="1975" y="3954"/>
                  </a:lnTo>
                  <a:lnTo>
                    <a:pt x="1933" y="3921"/>
                  </a:lnTo>
                  <a:lnTo>
                    <a:pt x="1891" y="3888"/>
                  </a:lnTo>
                  <a:lnTo>
                    <a:pt x="1849" y="3854"/>
                  </a:lnTo>
                  <a:lnTo>
                    <a:pt x="1808" y="3820"/>
                  </a:lnTo>
                  <a:lnTo>
                    <a:pt x="1767" y="3785"/>
                  </a:lnTo>
                  <a:lnTo>
                    <a:pt x="1726" y="3750"/>
                  </a:lnTo>
                  <a:lnTo>
                    <a:pt x="1687" y="3715"/>
                  </a:lnTo>
                  <a:lnTo>
                    <a:pt x="1646" y="3679"/>
                  </a:lnTo>
                  <a:lnTo>
                    <a:pt x="1608" y="3642"/>
                  </a:lnTo>
                  <a:lnTo>
                    <a:pt x="1569" y="3604"/>
                  </a:lnTo>
                  <a:lnTo>
                    <a:pt x="1530" y="3567"/>
                  </a:lnTo>
                  <a:lnTo>
                    <a:pt x="1492" y="3528"/>
                  </a:lnTo>
                  <a:lnTo>
                    <a:pt x="1454" y="3490"/>
                  </a:lnTo>
                  <a:lnTo>
                    <a:pt x="1417" y="3450"/>
                  </a:lnTo>
                  <a:lnTo>
                    <a:pt x="1380" y="3411"/>
                  </a:lnTo>
                  <a:lnTo>
                    <a:pt x="1344" y="3370"/>
                  </a:lnTo>
                  <a:lnTo>
                    <a:pt x="1307" y="3329"/>
                  </a:lnTo>
                  <a:lnTo>
                    <a:pt x="1272" y="3289"/>
                  </a:lnTo>
                  <a:lnTo>
                    <a:pt x="1237" y="3247"/>
                  </a:lnTo>
                  <a:lnTo>
                    <a:pt x="1202" y="3205"/>
                  </a:lnTo>
                  <a:lnTo>
                    <a:pt x="1168" y="3162"/>
                  </a:lnTo>
                  <a:lnTo>
                    <a:pt x="1134" y="3119"/>
                  </a:lnTo>
                  <a:lnTo>
                    <a:pt x="1101" y="3075"/>
                  </a:lnTo>
                  <a:lnTo>
                    <a:pt x="1068" y="3031"/>
                  </a:lnTo>
                  <a:lnTo>
                    <a:pt x="1035" y="2987"/>
                  </a:lnTo>
                  <a:lnTo>
                    <a:pt x="1003" y="2942"/>
                  </a:lnTo>
                  <a:lnTo>
                    <a:pt x="971" y="2897"/>
                  </a:lnTo>
                  <a:lnTo>
                    <a:pt x="941" y="2851"/>
                  </a:lnTo>
                  <a:lnTo>
                    <a:pt x="910" y="2805"/>
                  </a:lnTo>
                  <a:lnTo>
                    <a:pt x="880" y="2758"/>
                  </a:lnTo>
                  <a:lnTo>
                    <a:pt x="851" y="2712"/>
                  </a:lnTo>
                  <a:lnTo>
                    <a:pt x="822" y="2664"/>
                  </a:lnTo>
                  <a:lnTo>
                    <a:pt x="793" y="2616"/>
                  </a:lnTo>
                  <a:lnTo>
                    <a:pt x="765" y="2568"/>
                  </a:lnTo>
                  <a:lnTo>
                    <a:pt x="738" y="2520"/>
                  </a:lnTo>
                  <a:lnTo>
                    <a:pt x="710" y="2470"/>
                  </a:lnTo>
                  <a:lnTo>
                    <a:pt x="684" y="2421"/>
                  </a:lnTo>
                  <a:lnTo>
                    <a:pt x="658" y="2372"/>
                  </a:lnTo>
                  <a:lnTo>
                    <a:pt x="632" y="2321"/>
                  </a:lnTo>
                  <a:lnTo>
                    <a:pt x="607" y="2271"/>
                  </a:lnTo>
                  <a:lnTo>
                    <a:pt x="583" y="2220"/>
                  </a:lnTo>
                  <a:lnTo>
                    <a:pt x="558" y="2169"/>
                  </a:lnTo>
                  <a:lnTo>
                    <a:pt x="535" y="2117"/>
                  </a:lnTo>
                  <a:lnTo>
                    <a:pt x="513" y="2065"/>
                  </a:lnTo>
                  <a:lnTo>
                    <a:pt x="491" y="2013"/>
                  </a:lnTo>
                  <a:lnTo>
                    <a:pt x="469" y="1960"/>
                  </a:lnTo>
                  <a:lnTo>
                    <a:pt x="448" y="1908"/>
                  </a:lnTo>
                  <a:lnTo>
                    <a:pt x="427" y="1854"/>
                  </a:lnTo>
                  <a:lnTo>
                    <a:pt x="407" y="1800"/>
                  </a:lnTo>
                  <a:lnTo>
                    <a:pt x="387" y="1746"/>
                  </a:lnTo>
                  <a:lnTo>
                    <a:pt x="369" y="1692"/>
                  </a:lnTo>
                  <a:lnTo>
                    <a:pt x="351" y="1638"/>
                  </a:lnTo>
                  <a:lnTo>
                    <a:pt x="333" y="1582"/>
                  </a:lnTo>
                  <a:lnTo>
                    <a:pt x="316" y="1528"/>
                  </a:lnTo>
                  <a:lnTo>
                    <a:pt x="299" y="1472"/>
                  </a:lnTo>
                  <a:lnTo>
                    <a:pt x="283" y="1416"/>
                  </a:lnTo>
                  <a:lnTo>
                    <a:pt x="268" y="1360"/>
                  </a:lnTo>
                  <a:lnTo>
                    <a:pt x="253" y="1304"/>
                  </a:lnTo>
                  <a:lnTo>
                    <a:pt x="240" y="1247"/>
                  </a:lnTo>
                  <a:lnTo>
                    <a:pt x="225" y="1190"/>
                  </a:lnTo>
                  <a:lnTo>
                    <a:pt x="212" y="1133"/>
                  </a:lnTo>
                  <a:lnTo>
                    <a:pt x="200" y="1075"/>
                  </a:lnTo>
                  <a:lnTo>
                    <a:pt x="189" y="1018"/>
                  </a:lnTo>
                  <a:lnTo>
                    <a:pt x="178" y="960"/>
                  </a:lnTo>
                  <a:lnTo>
                    <a:pt x="168" y="901"/>
                  </a:lnTo>
                  <a:lnTo>
                    <a:pt x="158" y="842"/>
                  </a:lnTo>
                  <a:lnTo>
                    <a:pt x="149" y="784"/>
                  </a:lnTo>
                  <a:lnTo>
                    <a:pt x="140" y="725"/>
                  </a:lnTo>
                  <a:lnTo>
                    <a:pt x="132" y="666"/>
                  </a:lnTo>
                  <a:lnTo>
                    <a:pt x="125" y="606"/>
                  </a:lnTo>
                  <a:lnTo>
                    <a:pt x="119" y="547"/>
                  </a:lnTo>
                  <a:lnTo>
                    <a:pt x="113" y="487"/>
                  </a:lnTo>
                  <a:lnTo>
                    <a:pt x="108" y="427"/>
                  </a:lnTo>
                  <a:lnTo>
                    <a:pt x="103" y="366"/>
                  </a:lnTo>
                  <a:lnTo>
                    <a:pt x="100" y="306"/>
                  </a:lnTo>
                  <a:lnTo>
                    <a:pt x="96" y="245"/>
                  </a:lnTo>
                  <a:lnTo>
                    <a:pt x="94" y="184"/>
                  </a:lnTo>
                  <a:lnTo>
                    <a:pt x="92" y="123"/>
                  </a:lnTo>
                  <a:lnTo>
                    <a:pt x="91" y="62"/>
                  </a:lnTo>
                  <a:lnTo>
                    <a:pt x="91" y="0"/>
                  </a:lnTo>
                  <a:lnTo>
                    <a:pt x="0" y="0"/>
                  </a:lnTo>
                  <a:close/>
                </a:path>
              </a:pathLst>
            </a:custGeom>
            <a:solidFill>
              <a:srgbClr val="008FE0"/>
            </a:solidFill>
            <a:ln w="9525">
              <a:noFill/>
              <a:round/>
              <a:headEnd/>
              <a:tailEnd/>
            </a:ln>
          </p:spPr>
          <p:txBody>
            <a:bodyPr/>
            <a:lstStyle/>
            <a:p>
              <a:endParaRPr lang="en-US"/>
            </a:p>
          </p:txBody>
        </p:sp>
        <p:sp>
          <p:nvSpPr>
            <p:cNvPr id="53323" name="Freeform 7"/>
            <p:cNvSpPr>
              <a:spLocks/>
            </p:cNvSpPr>
            <p:nvPr/>
          </p:nvSpPr>
          <p:spPr bwMode="auto">
            <a:xfrm>
              <a:off x="1735" y="2568"/>
              <a:ext cx="726" cy="733"/>
            </a:xfrm>
            <a:custGeom>
              <a:avLst/>
              <a:gdLst>
                <a:gd name="T0" fmla="*/ 0 w 4359"/>
                <a:gd name="T1" fmla="*/ 0 h 4871"/>
                <a:gd name="T2" fmla="*/ 0 w 4359"/>
                <a:gd name="T3" fmla="*/ 0 h 4871"/>
                <a:gd name="T4" fmla="*/ 0 w 4359"/>
                <a:gd name="T5" fmla="*/ 0 h 4871"/>
                <a:gd name="T6" fmla="*/ 0 w 4359"/>
                <a:gd name="T7" fmla="*/ 0 h 4871"/>
                <a:gd name="T8" fmla="*/ 0 w 4359"/>
                <a:gd name="T9" fmla="*/ 0 h 4871"/>
                <a:gd name="T10" fmla="*/ 0 w 4359"/>
                <a:gd name="T11" fmla="*/ 0 h 4871"/>
                <a:gd name="T12" fmla="*/ 0 w 4359"/>
                <a:gd name="T13" fmla="*/ 0 h 4871"/>
                <a:gd name="T14" fmla="*/ 0 w 4359"/>
                <a:gd name="T15" fmla="*/ 0 h 4871"/>
                <a:gd name="T16" fmla="*/ 0 w 4359"/>
                <a:gd name="T17" fmla="*/ 0 h 4871"/>
                <a:gd name="T18" fmla="*/ 0 w 4359"/>
                <a:gd name="T19" fmla="*/ 0 h 4871"/>
                <a:gd name="T20" fmla="*/ 0 w 4359"/>
                <a:gd name="T21" fmla="*/ 0 h 4871"/>
                <a:gd name="T22" fmla="*/ 0 w 4359"/>
                <a:gd name="T23" fmla="*/ 0 h 4871"/>
                <a:gd name="T24" fmla="*/ 0 w 4359"/>
                <a:gd name="T25" fmla="*/ 0 h 4871"/>
                <a:gd name="T26" fmla="*/ 0 w 4359"/>
                <a:gd name="T27" fmla="*/ 0 h 4871"/>
                <a:gd name="T28" fmla="*/ 0 w 4359"/>
                <a:gd name="T29" fmla="*/ 0 h 4871"/>
                <a:gd name="T30" fmla="*/ 0 w 4359"/>
                <a:gd name="T31" fmla="*/ 0 h 4871"/>
                <a:gd name="T32" fmla="*/ 0 w 4359"/>
                <a:gd name="T33" fmla="*/ 0 h 4871"/>
                <a:gd name="T34" fmla="*/ 0 w 4359"/>
                <a:gd name="T35" fmla="*/ 0 h 4871"/>
                <a:gd name="T36" fmla="*/ 0 w 4359"/>
                <a:gd name="T37" fmla="*/ 0 h 4871"/>
                <a:gd name="T38" fmla="*/ 0 w 4359"/>
                <a:gd name="T39" fmla="*/ 0 h 4871"/>
                <a:gd name="T40" fmla="*/ 0 w 4359"/>
                <a:gd name="T41" fmla="*/ 0 h 4871"/>
                <a:gd name="T42" fmla="*/ 0 w 4359"/>
                <a:gd name="T43" fmla="*/ 0 h 4871"/>
                <a:gd name="T44" fmla="*/ 0 w 4359"/>
                <a:gd name="T45" fmla="*/ 0 h 4871"/>
                <a:gd name="T46" fmla="*/ 0 w 4359"/>
                <a:gd name="T47" fmla="*/ 0 h 4871"/>
                <a:gd name="T48" fmla="*/ 0 w 4359"/>
                <a:gd name="T49" fmla="*/ 0 h 4871"/>
                <a:gd name="T50" fmla="*/ 0 w 4359"/>
                <a:gd name="T51" fmla="*/ 0 h 4871"/>
                <a:gd name="T52" fmla="*/ 0 w 4359"/>
                <a:gd name="T53" fmla="*/ 0 h 4871"/>
                <a:gd name="T54" fmla="*/ 0 w 4359"/>
                <a:gd name="T55" fmla="*/ 0 h 4871"/>
                <a:gd name="T56" fmla="*/ 0 w 4359"/>
                <a:gd name="T57" fmla="*/ 0 h 4871"/>
                <a:gd name="T58" fmla="*/ 0 w 4359"/>
                <a:gd name="T59" fmla="*/ 0 h 4871"/>
                <a:gd name="T60" fmla="*/ 0 w 4359"/>
                <a:gd name="T61" fmla="*/ 0 h 4871"/>
                <a:gd name="T62" fmla="*/ 0 w 4359"/>
                <a:gd name="T63" fmla="*/ 0 h 4871"/>
                <a:gd name="T64" fmla="*/ 0 w 4359"/>
                <a:gd name="T65" fmla="*/ 0 h 4871"/>
                <a:gd name="T66" fmla="*/ 0 w 4359"/>
                <a:gd name="T67" fmla="*/ 0 h 4871"/>
                <a:gd name="T68" fmla="*/ 0 w 4359"/>
                <a:gd name="T69" fmla="*/ 0 h 4871"/>
                <a:gd name="T70" fmla="*/ 0 w 4359"/>
                <a:gd name="T71" fmla="*/ 0 h 4871"/>
                <a:gd name="T72" fmla="*/ 0 w 4359"/>
                <a:gd name="T73" fmla="*/ 0 h 4871"/>
                <a:gd name="T74" fmla="*/ 0 w 4359"/>
                <a:gd name="T75" fmla="*/ 0 h 4871"/>
                <a:gd name="T76" fmla="*/ 0 w 4359"/>
                <a:gd name="T77" fmla="*/ 0 h 4871"/>
                <a:gd name="T78" fmla="*/ 0 w 4359"/>
                <a:gd name="T79" fmla="*/ 0 h 4871"/>
                <a:gd name="T80" fmla="*/ 0 w 4359"/>
                <a:gd name="T81" fmla="*/ 0 h 4871"/>
                <a:gd name="T82" fmla="*/ 0 w 4359"/>
                <a:gd name="T83" fmla="*/ 0 h 4871"/>
                <a:gd name="T84" fmla="*/ 0 w 4359"/>
                <a:gd name="T85" fmla="*/ 0 h 4871"/>
                <a:gd name="T86" fmla="*/ 0 w 4359"/>
                <a:gd name="T87" fmla="*/ 0 h 4871"/>
                <a:gd name="T88" fmla="*/ 0 w 4359"/>
                <a:gd name="T89" fmla="*/ 0 h 4871"/>
                <a:gd name="T90" fmla="*/ 0 w 4359"/>
                <a:gd name="T91" fmla="*/ 0 h 4871"/>
                <a:gd name="T92" fmla="*/ 0 w 4359"/>
                <a:gd name="T93" fmla="*/ 0 h 4871"/>
                <a:gd name="T94" fmla="*/ 0 w 4359"/>
                <a:gd name="T95" fmla="*/ 0 h 4871"/>
                <a:gd name="T96" fmla="*/ 0 w 4359"/>
                <a:gd name="T97" fmla="*/ 0 h 4871"/>
                <a:gd name="T98" fmla="*/ 0 w 4359"/>
                <a:gd name="T99" fmla="*/ 0 h 4871"/>
                <a:gd name="T100" fmla="*/ 0 w 4359"/>
                <a:gd name="T101" fmla="*/ 0 h 4871"/>
                <a:gd name="T102" fmla="*/ 0 w 4359"/>
                <a:gd name="T103" fmla="*/ 0 h 487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359"/>
                <a:gd name="T157" fmla="*/ 0 h 4871"/>
                <a:gd name="T158" fmla="*/ 4359 w 4359"/>
                <a:gd name="T159" fmla="*/ 4871 h 487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359" h="4871">
                  <a:moveTo>
                    <a:pt x="4359" y="0"/>
                  </a:moveTo>
                  <a:lnTo>
                    <a:pt x="4359" y="0"/>
                  </a:lnTo>
                  <a:lnTo>
                    <a:pt x="4303" y="0"/>
                  </a:lnTo>
                  <a:lnTo>
                    <a:pt x="4248" y="2"/>
                  </a:lnTo>
                  <a:lnTo>
                    <a:pt x="4191" y="3"/>
                  </a:lnTo>
                  <a:lnTo>
                    <a:pt x="4135" y="7"/>
                  </a:lnTo>
                  <a:lnTo>
                    <a:pt x="4080" y="10"/>
                  </a:lnTo>
                  <a:lnTo>
                    <a:pt x="4025" y="15"/>
                  </a:lnTo>
                  <a:lnTo>
                    <a:pt x="3969" y="19"/>
                  </a:lnTo>
                  <a:lnTo>
                    <a:pt x="3915" y="25"/>
                  </a:lnTo>
                  <a:lnTo>
                    <a:pt x="3860" y="32"/>
                  </a:lnTo>
                  <a:lnTo>
                    <a:pt x="3805" y="40"/>
                  </a:lnTo>
                  <a:lnTo>
                    <a:pt x="3751" y="47"/>
                  </a:lnTo>
                  <a:lnTo>
                    <a:pt x="3697" y="57"/>
                  </a:lnTo>
                  <a:lnTo>
                    <a:pt x="3643" y="66"/>
                  </a:lnTo>
                  <a:lnTo>
                    <a:pt x="3590" y="77"/>
                  </a:lnTo>
                  <a:lnTo>
                    <a:pt x="3536" y="87"/>
                  </a:lnTo>
                  <a:lnTo>
                    <a:pt x="3483" y="100"/>
                  </a:lnTo>
                  <a:lnTo>
                    <a:pt x="3430" y="112"/>
                  </a:lnTo>
                  <a:lnTo>
                    <a:pt x="3377" y="126"/>
                  </a:lnTo>
                  <a:lnTo>
                    <a:pt x="3325" y="139"/>
                  </a:lnTo>
                  <a:lnTo>
                    <a:pt x="3272" y="154"/>
                  </a:lnTo>
                  <a:lnTo>
                    <a:pt x="3220" y="170"/>
                  </a:lnTo>
                  <a:lnTo>
                    <a:pt x="3168" y="185"/>
                  </a:lnTo>
                  <a:lnTo>
                    <a:pt x="3116" y="202"/>
                  </a:lnTo>
                  <a:lnTo>
                    <a:pt x="3066" y="219"/>
                  </a:lnTo>
                  <a:lnTo>
                    <a:pt x="3014" y="237"/>
                  </a:lnTo>
                  <a:lnTo>
                    <a:pt x="2963" y="257"/>
                  </a:lnTo>
                  <a:lnTo>
                    <a:pt x="2913" y="276"/>
                  </a:lnTo>
                  <a:lnTo>
                    <a:pt x="2863" y="296"/>
                  </a:lnTo>
                  <a:lnTo>
                    <a:pt x="2813" y="318"/>
                  </a:lnTo>
                  <a:lnTo>
                    <a:pt x="2764" y="339"/>
                  </a:lnTo>
                  <a:lnTo>
                    <a:pt x="2714" y="361"/>
                  </a:lnTo>
                  <a:lnTo>
                    <a:pt x="2666" y="385"/>
                  </a:lnTo>
                  <a:lnTo>
                    <a:pt x="2616" y="407"/>
                  </a:lnTo>
                  <a:lnTo>
                    <a:pt x="2568" y="432"/>
                  </a:lnTo>
                  <a:lnTo>
                    <a:pt x="2520" y="457"/>
                  </a:lnTo>
                  <a:lnTo>
                    <a:pt x="2472" y="482"/>
                  </a:lnTo>
                  <a:lnTo>
                    <a:pt x="2425" y="508"/>
                  </a:lnTo>
                  <a:lnTo>
                    <a:pt x="2377" y="535"/>
                  </a:lnTo>
                  <a:lnTo>
                    <a:pt x="2331" y="562"/>
                  </a:lnTo>
                  <a:lnTo>
                    <a:pt x="2284" y="589"/>
                  </a:lnTo>
                  <a:lnTo>
                    <a:pt x="2238" y="619"/>
                  </a:lnTo>
                  <a:lnTo>
                    <a:pt x="2192" y="647"/>
                  </a:lnTo>
                  <a:lnTo>
                    <a:pt x="2146" y="676"/>
                  </a:lnTo>
                  <a:lnTo>
                    <a:pt x="2102" y="707"/>
                  </a:lnTo>
                  <a:lnTo>
                    <a:pt x="2056" y="737"/>
                  </a:lnTo>
                  <a:lnTo>
                    <a:pt x="2012" y="769"/>
                  </a:lnTo>
                  <a:lnTo>
                    <a:pt x="1968" y="802"/>
                  </a:lnTo>
                  <a:lnTo>
                    <a:pt x="1925" y="834"/>
                  </a:lnTo>
                  <a:lnTo>
                    <a:pt x="1881" y="867"/>
                  </a:lnTo>
                  <a:lnTo>
                    <a:pt x="1839" y="901"/>
                  </a:lnTo>
                  <a:lnTo>
                    <a:pt x="1796" y="935"/>
                  </a:lnTo>
                  <a:lnTo>
                    <a:pt x="1754" y="970"/>
                  </a:lnTo>
                  <a:lnTo>
                    <a:pt x="1712" y="1005"/>
                  </a:lnTo>
                  <a:lnTo>
                    <a:pt x="1671" y="1042"/>
                  </a:lnTo>
                  <a:lnTo>
                    <a:pt x="1629" y="1078"/>
                  </a:lnTo>
                  <a:lnTo>
                    <a:pt x="1589" y="1115"/>
                  </a:lnTo>
                  <a:lnTo>
                    <a:pt x="1548" y="1152"/>
                  </a:lnTo>
                  <a:lnTo>
                    <a:pt x="1509" y="1191"/>
                  </a:lnTo>
                  <a:lnTo>
                    <a:pt x="1469" y="1229"/>
                  </a:lnTo>
                  <a:lnTo>
                    <a:pt x="1431" y="1268"/>
                  </a:lnTo>
                  <a:lnTo>
                    <a:pt x="1392" y="1307"/>
                  </a:lnTo>
                  <a:lnTo>
                    <a:pt x="1354" y="1348"/>
                  </a:lnTo>
                  <a:lnTo>
                    <a:pt x="1317" y="1389"/>
                  </a:lnTo>
                  <a:lnTo>
                    <a:pt x="1279" y="1430"/>
                  </a:lnTo>
                  <a:lnTo>
                    <a:pt x="1243" y="1471"/>
                  </a:lnTo>
                  <a:lnTo>
                    <a:pt x="1206" y="1513"/>
                  </a:lnTo>
                  <a:lnTo>
                    <a:pt x="1170" y="1556"/>
                  </a:lnTo>
                  <a:lnTo>
                    <a:pt x="1134" y="1599"/>
                  </a:lnTo>
                  <a:lnTo>
                    <a:pt x="1100" y="1642"/>
                  </a:lnTo>
                  <a:lnTo>
                    <a:pt x="1066" y="1686"/>
                  </a:lnTo>
                  <a:lnTo>
                    <a:pt x="1031" y="1731"/>
                  </a:lnTo>
                  <a:lnTo>
                    <a:pt x="998" y="1776"/>
                  </a:lnTo>
                  <a:lnTo>
                    <a:pt x="964" y="1821"/>
                  </a:lnTo>
                  <a:lnTo>
                    <a:pt x="932" y="1867"/>
                  </a:lnTo>
                  <a:lnTo>
                    <a:pt x="900" y="1914"/>
                  </a:lnTo>
                  <a:lnTo>
                    <a:pt x="868" y="1960"/>
                  </a:lnTo>
                  <a:lnTo>
                    <a:pt x="837" y="2007"/>
                  </a:lnTo>
                  <a:lnTo>
                    <a:pt x="805" y="2055"/>
                  </a:lnTo>
                  <a:lnTo>
                    <a:pt x="776" y="2102"/>
                  </a:lnTo>
                  <a:lnTo>
                    <a:pt x="746" y="2151"/>
                  </a:lnTo>
                  <a:lnTo>
                    <a:pt x="717" y="2200"/>
                  </a:lnTo>
                  <a:lnTo>
                    <a:pt x="688" y="2249"/>
                  </a:lnTo>
                  <a:lnTo>
                    <a:pt x="660" y="2299"/>
                  </a:lnTo>
                  <a:lnTo>
                    <a:pt x="632" y="2349"/>
                  </a:lnTo>
                  <a:lnTo>
                    <a:pt x="605" y="2399"/>
                  </a:lnTo>
                  <a:lnTo>
                    <a:pt x="579" y="2450"/>
                  </a:lnTo>
                  <a:lnTo>
                    <a:pt x="552" y="2502"/>
                  </a:lnTo>
                  <a:lnTo>
                    <a:pt x="527" y="2553"/>
                  </a:lnTo>
                  <a:lnTo>
                    <a:pt x="502" y="2605"/>
                  </a:lnTo>
                  <a:lnTo>
                    <a:pt x="477" y="2657"/>
                  </a:lnTo>
                  <a:lnTo>
                    <a:pt x="454" y="2710"/>
                  </a:lnTo>
                  <a:lnTo>
                    <a:pt x="431" y="2763"/>
                  </a:lnTo>
                  <a:lnTo>
                    <a:pt x="408" y="2816"/>
                  </a:lnTo>
                  <a:lnTo>
                    <a:pt x="385" y="2870"/>
                  </a:lnTo>
                  <a:lnTo>
                    <a:pt x="364" y="2923"/>
                  </a:lnTo>
                  <a:lnTo>
                    <a:pt x="343" y="2979"/>
                  </a:lnTo>
                  <a:lnTo>
                    <a:pt x="323" y="3033"/>
                  </a:lnTo>
                  <a:lnTo>
                    <a:pt x="302" y="3089"/>
                  </a:lnTo>
                  <a:lnTo>
                    <a:pt x="283" y="3144"/>
                  </a:lnTo>
                  <a:lnTo>
                    <a:pt x="265" y="3199"/>
                  </a:lnTo>
                  <a:lnTo>
                    <a:pt x="247" y="3256"/>
                  </a:lnTo>
                  <a:lnTo>
                    <a:pt x="229" y="3311"/>
                  </a:lnTo>
                  <a:lnTo>
                    <a:pt x="212" y="3369"/>
                  </a:lnTo>
                  <a:lnTo>
                    <a:pt x="196" y="3426"/>
                  </a:lnTo>
                  <a:lnTo>
                    <a:pt x="181" y="3483"/>
                  </a:lnTo>
                  <a:lnTo>
                    <a:pt x="166" y="3541"/>
                  </a:lnTo>
                  <a:lnTo>
                    <a:pt x="152" y="3599"/>
                  </a:lnTo>
                  <a:lnTo>
                    <a:pt x="137" y="3656"/>
                  </a:lnTo>
                  <a:lnTo>
                    <a:pt x="124" y="3715"/>
                  </a:lnTo>
                  <a:lnTo>
                    <a:pt x="112" y="3774"/>
                  </a:lnTo>
                  <a:lnTo>
                    <a:pt x="100" y="3833"/>
                  </a:lnTo>
                  <a:lnTo>
                    <a:pt x="89" y="3892"/>
                  </a:lnTo>
                  <a:lnTo>
                    <a:pt x="78" y="3951"/>
                  </a:lnTo>
                  <a:lnTo>
                    <a:pt x="68" y="4011"/>
                  </a:lnTo>
                  <a:lnTo>
                    <a:pt x="58" y="4071"/>
                  </a:lnTo>
                  <a:lnTo>
                    <a:pt x="50" y="4131"/>
                  </a:lnTo>
                  <a:lnTo>
                    <a:pt x="42" y="4192"/>
                  </a:lnTo>
                  <a:lnTo>
                    <a:pt x="35" y="4252"/>
                  </a:lnTo>
                  <a:lnTo>
                    <a:pt x="28" y="4313"/>
                  </a:lnTo>
                  <a:lnTo>
                    <a:pt x="22" y="4374"/>
                  </a:lnTo>
                  <a:lnTo>
                    <a:pt x="17" y="4437"/>
                  </a:lnTo>
                  <a:lnTo>
                    <a:pt x="13" y="4498"/>
                  </a:lnTo>
                  <a:lnTo>
                    <a:pt x="9" y="4560"/>
                  </a:lnTo>
                  <a:lnTo>
                    <a:pt x="6" y="4621"/>
                  </a:lnTo>
                  <a:lnTo>
                    <a:pt x="3" y="4684"/>
                  </a:lnTo>
                  <a:lnTo>
                    <a:pt x="1" y="4747"/>
                  </a:lnTo>
                  <a:lnTo>
                    <a:pt x="0" y="4809"/>
                  </a:lnTo>
                  <a:lnTo>
                    <a:pt x="0" y="4871"/>
                  </a:lnTo>
                  <a:lnTo>
                    <a:pt x="91" y="4871"/>
                  </a:lnTo>
                  <a:lnTo>
                    <a:pt x="91" y="4810"/>
                  </a:lnTo>
                  <a:lnTo>
                    <a:pt x="92" y="4749"/>
                  </a:lnTo>
                  <a:lnTo>
                    <a:pt x="94" y="4688"/>
                  </a:lnTo>
                  <a:lnTo>
                    <a:pt x="96" y="4627"/>
                  </a:lnTo>
                  <a:lnTo>
                    <a:pt x="100" y="4566"/>
                  </a:lnTo>
                  <a:lnTo>
                    <a:pt x="103" y="4506"/>
                  </a:lnTo>
                  <a:lnTo>
                    <a:pt x="108" y="4445"/>
                  </a:lnTo>
                  <a:lnTo>
                    <a:pt x="113" y="4385"/>
                  </a:lnTo>
                  <a:lnTo>
                    <a:pt x="119" y="4325"/>
                  </a:lnTo>
                  <a:lnTo>
                    <a:pt x="125" y="4266"/>
                  </a:lnTo>
                  <a:lnTo>
                    <a:pt x="132" y="4206"/>
                  </a:lnTo>
                  <a:lnTo>
                    <a:pt x="140" y="4147"/>
                  </a:lnTo>
                  <a:lnTo>
                    <a:pt x="149" y="4088"/>
                  </a:lnTo>
                  <a:lnTo>
                    <a:pt x="158" y="4030"/>
                  </a:lnTo>
                  <a:lnTo>
                    <a:pt x="168" y="3971"/>
                  </a:lnTo>
                  <a:lnTo>
                    <a:pt x="178" y="3912"/>
                  </a:lnTo>
                  <a:lnTo>
                    <a:pt x="189" y="3854"/>
                  </a:lnTo>
                  <a:lnTo>
                    <a:pt x="200" y="3797"/>
                  </a:lnTo>
                  <a:lnTo>
                    <a:pt x="212" y="3739"/>
                  </a:lnTo>
                  <a:lnTo>
                    <a:pt x="225" y="3682"/>
                  </a:lnTo>
                  <a:lnTo>
                    <a:pt x="240" y="3625"/>
                  </a:lnTo>
                  <a:lnTo>
                    <a:pt x="253" y="3568"/>
                  </a:lnTo>
                  <a:lnTo>
                    <a:pt x="268" y="3512"/>
                  </a:lnTo>
                  <a:lnTo>
                    <a:pt x="283" y="3456"/>
                  </a:lnTo>
                  <a:lnTo>
                    <a:pt x="299" y="3400"/>
                  </a:lnTo>
                  <a:lnTo>
                    <a:pt x="316" y="3344"/>
                  </a:lnTo>
                  <a:lnTo>
                    <a:pt x="333" y="3290"/>
                  </a:lnTo>
                  <a:lnTo>
                    <a:pt x="351" y="3234"/>
                  </a:lnTo>
                  <a:lnTo>
                    <a:pt x="369" y="3180"/>
                  </a:lnTo>
                  <a:lnTo>
                    <a:pt x="387" y="3126"/>
                  </a:lnTo>
                  <a:lnTo>
                    <a:pt x="407" y="3072"/>
                  </a:lnTo>
                  <a:lnTo>
                    <a:pt x="427" y="3018"/>
                  </a:lnTo>
                  <a:lnTo>
                    <a:pt x="448" y="2964"/>
                  </a:lnTo>
                  <a:lnTo>
                    <a:pt x="469" y="2912"/>
                  </a:lnTo>
                  <a:lnTo>
                    <a:pt x="491" y="2859"/>
                  </a:lnTo>
                  <a:lnTo>
                    <a:pt x="513" y="2807"/>
                  </a:lnTo>
                  <a:lnTo>
                    <a:pt x="535" y="2755"/>
                  </a:lnTo>
                  <a:lnTo>
                    <a:pt x="558" y="2703"/>
                  </a:lnTo>
                  <a:lnTo>
                    <a:pt x="583" y="2652"/>
                  </a:lnTo>
                  <a:lnTo>
                    <a:pt x="607" y="2601"/>
                  </a:lnTo>
                  <a:lnTo>
                    <a:pt x="632" y="2551"/>
                  </a:lnTo>
                  <a:lnTo>
                    <a:pt x="658" y="2501"/>
                  </a:lnTo>
                  <a:lnTo>
                    <a:pt x="684" y="2451"/>
                  </a:lnTo>
                  <a:lnTo>
                    <a:pt x="710" y="2402"/>
                  </a:lnTo>
                  <a:lnTo>
                    <a:pt x="738" y="2352"/>
                  </a:lnTo>
                  <a:lnTo>
                    <a:pt x="765" y="2304"/>
                  </a:lnTo>
                  <a:lnTo>
                    <a:pt x="793" y="2256"/>
                  </a:lnTo>
                  <a:lnTo>
                    <a:pt x="822" y="2208"/>
                  </a:lnTo>
                  <a:lnTo>
                    <a:pt x="851" y="2160"/>
                  </a:lnTo>
                  <a:lnTo>
                    <a:pt x="880" y="2114"/>
                  </a:lnTo>
                  <a:lnTo>
                    <a:pt x="910" y="2067"/>
                  </a:lnTo>
                  <a:lnTo>
                    <a:pt x="941" y="2021"/>
                  </a:lnTo>
                  <a:lnTo>
                    <a:pt x="971" y="1975"/>
                  </a:lnTo>
                  <a:lnTo>
                    <a:pt x="1003" y="1931"/>
                  </a:lnTo>
                  <a:lnTo>
                    <a:pt x="1035" y="1885"/>
                  </a:lnTo>
                  <a:lnTo>
                    <a:pt x="1068" y="1841"/>
                  </a:lnTo>
                  <a:lnTo>
                    <a:pt x="1101" y="1797"/>
                  </a:lnTo>
                  <a:lnTo>
                    <a:pt x="1134" y="1753"/>
                  </a:lnTo>
                  <a:lnTo>
                    <a:pt x="1168" y="1710"/>
                  </a:lnTo>
                  <a:lnTo>
                    <a:pt x="1202" y="1667"/>
                  </a:lnTo>
                  <a:lnTo>
                    <a:pt x="1237" y="1625"/>
                  </a:lnTo>
                  <a:lnTo>
                    <a:pt x="1272" y="1583"/>
                  </a:lnTo>
                  <a:lnTo>
                    <a:pt x="1307" y="1543"/>
                  </a:lnTo>
                  <a:lnTo>
                    <a:pt x="1344" y="1502"/>
                  </a:lnTo>
                  <a:lnTo>
                    <a:pt x="1380" y="1461"/>
                  </a:lnTo>
                  <a:lnTo>
                    <a:pt x="1417" y="1422"/>
                  </a:lnTo>
                  <a:lnTo>
                    <a:pt x="1454" y="1382"/>
                  </a:lnTo>
                  <a:lnTo>
                    <a:pt x="1492" y="1344"/>
                  </a:lnTo>
                  <a:lnTo>
                    <a:pt x="1530" y="1305"/>
                  </a:lnTo>
                  <a:lnTo>
                    <a:pt x="1569" y="1268"/>
                  </a:lnTo>
                  <a:lnTo>
                    <a:pt x="1608" y="1230"/>
                  </a:lnTo>
                  <a:lnTo>
                    <a:pt x="1646" y="1193"/>
                  </a:lnTo>
                  <a:lnTo>
                    <a:pt x="1687" y="1157"/>
                  </a:lnTo>
                  <a:lnTo>
                    <a:pt x="1726" y="1122"/>
                  </a:lnTo>
                  <a:lnTo>
                    <a:pt x="1767" y="1087"/>
                  </a:lnTo>
                  <a:lnTo>
                    <a:pt x="1808" y="1052"/>
                  </a:lnTo>
                  <a:lnTo>
                    <a:pt x="1849" y="1018"/>
                  </a:lnTo>
                  <a:lnTo>
                    <a:pt x="1891" y="984"/>
                  </a:lnTo>
                  <a:lnTo>
                    <a:pt x="1933" y="951"/>
                  </a:lnTo>
                  <a:lnTo>
                    <a:pt x="1975" y="918"/>
                  </a:lnTo>
                  <a:lnTo>
                    <a:pt x="2018" y="887"/>
                  </a:lnTo>
                  <a:lnTo>
                    <a:pt x="2061" y="855"/>
                  </a:lnTo>
                  <a:lnTo>
                    <a:pt x="2105" y="824"/>
                  </a:lnTo>
                  <a:lnTo>
                    <a:pt x="2149" y="794"/>
                  </a:lnTo>
                  <a:lnTo>
                    <a:pt x="2193" y="765"/>
                  </a:lnTo>
                  <a:lnTo>
                    <a:pt x="2238" y="735"/>
                  </a:lnTo>
                  <a:lnTo>
                    <a:pt x="2282" y="707"/>
                  </a:lnTo>
                  <a:lnTo>
                    <a:pt x="2328" y="679"/>
                  </a:lnTo>
                  <a:lnTo>
                    <a:pt x="2373" y="651"/>
                  </a:lnTo>
                  <a:lnTo>
                    <a:pt x="2419" y="625"/>
                  </a:lnTo>
                  <a:lnTo>
                    <a:pt x="2465" y="599"/>
                  </a:lnTo>
                  <a:lnTo>
                    <a:pt x="2512" y="573"/>
                  </a:lnTo>
                  <a:lnTo>
                    <a:pt x="2558" y="549"/>
                  </a:lnTo>
                  <a:lnTo>
                    <a:pt x="2605" y="525"/>
                  </a:lnTo>
                  <a:lnTo>
                    <a:pt x="2653" y="501"/>
                  </a:lnTo>
                  <a:lnTo>
                    <a:pt x="2700" y="477"/>
                  </a:lnTo>
                  <a:lnTo>
                    <a:pt x="2749" y="456"/>
                  </a:lnTo>
                  <a:lnTo>
                    <a:pt x="2797" y="434"/>
                  </a:lnTo>
                  <a:lnTo>
                    <a:pt x="2846" y="413"/>
                  </a:lnTo>
                  <a:lnTo>
                    <a:pt x="2894" y="392"/>
                  </a:lnTo>
                  <a:lnTo>
                    <a:pt x="2943" y="372"/>
                  </a:lnTo>
                  <a:lnTo>
                    <a:pt x="2993" y="353"/>
                  </a:lnTo>
                  <a:lnTo>
                    <a:pt x="3042" y="335"/>
                  </a:lnTo>
                  <a:lnTo>
                    <a:pt x="3093" y="317"/>
                  </a:lnTo>
                  <a:lnTo>
                    <a:pt x="3142" y="300"/>
                  </a:lnTo>
                  <a:lnTo>
                    <a:pt x="3193" y="284"/>
                  </a:lnTo>
                  <a:lnTo>
                    <a:pt x="3244" y="268"/>
                  </a:lnTo>
                  <a:lnTo>
                    <a:pt x="3295" y="252"/>
                  </a:lnTo>
                  <a:lnTo>
                    <a:pt x="3346" y="239"/>
                  </a:lnTo>
                  <a:lnTo>
                    <a:pt x="3397" y="224"/>
                  </a:lnTo>
                  <a:lnTo>
                    <a:pt x="3449" y="211"/>
                  </a:lnTo>
                  <a:lnTo>
                    <a:pt x="3501" y="199"/>
                  </a:lnTo>
                  <a:lnTo>
                    <a:pt x="3553" y="188"/>
                  </a:lnTo>
                  <a:lnTo>
                    <a:pt x="3605" y="176"/>
                  </a:lnTo>
                  <a:lnTo>
                    <a:pt x="3658" y="166"/>
                  </a:lnTo>
                  <a:lnTo>
                    <a:pt x="3710" y="157"/>
                  </a:lnTo>
                  <a:lnTo>
                    <a:pt x="3764" y="148"/>
                  </a:lnTo>
                  <a:lnTo>
                    <a:pt x="3817" y="140"/>
                  </a:lnTo>
                  <a:lnTo>
                    <a:pt x="3870" y="133"/>
                  </a:lnTo>
                  <a:lnTo>
                    <a:pt x="3924" y="127"/>
                  </a:lnTo>
                  <a:lnTo>
                    <a:pt x="3977" y="121"/>
                  </a:lnTo>
                  <a:lnTo>
                    <a:pt x="4032" y="116"/>
                  </a:lnTo>
                  <a:lnTo>
                    <a:pt x="4086" y="112"/>
                  </a:lnTo>
                  <a:lnTo>
                    <a:pt x="4140" y="109"/>
                  </a:lnTo>
                  <a:lnTo>
                    <a:pt x="4195" y="105"/>
                  </a:lnTo>
                  <a:lnTo>
                    <a:pt x="4250" y="103"/>
                  </a:lnTo>
                  <a:lnTo>
                    <a:pt x="4304" y="103"/>
                  </a:lnTo>
                  <a:lnTo>
                    <a:pt x="4359" y="102"/>
                  </a:lnTo>
                  <a:lnTo>
                    <a:pt x="4359" y="0"/>
                  </a:lnTo>
                  <a:close/>
                </a:path>
              </a:pathLst>
            </a:custGeom>
            <a:solidFill>
              <a:srgbClr val="008FE0"/>
            </a:solidFill>
            <a:ln w="9525">
              <a:noFill/>
              <a:round/>
              <a:headEnd/>
              <a:tailEnd/>
            </a:ln>
          </p:spPr>
          <p:txBody>
            <a:bodyPr/>
            <a:lstStyle/>
            <a:p>
              <a:endParaRPr lang="en-US"/>
            </a:p>
          </p:txBody>
        </p:sp>
        <p:sp>
          <p:nvSpPr>
            <p:cNvPr id="53324" name="Freeform 8"/>
            <p:cNvSpPr>
              <a:spLocks/>
            </p:cNvSpPr>
            <p:nvPr/>
          </p:nvSpPr>
          <p:spPr bwMode="auto">
            <a:xfrm>
              <a:off x="1971" y="2827"/>
              <a:ext cx="485" cy="513"/>
            </a:xfrm>
            <a:custGeom>
              <a:avLst/>
              <a:gdLst>
                <a:gd name="T0" fmla="*/ 0 w 2905"/>
                <a:gd name="T1" fmla="*/ 0 h 3409"/>
                <a:gd name="T2" fmla="*/ 0 w 2905"/>
                <a:gd name="T3" fmla="*/ 0 h 3409"/>
                <a:gd name="T4" fmla="*/ 0 w 2905"/>
                <a:gd name="T5" fmla="*/ 0 h 3409"/>
                <a:gd name="T6" fmla="*/ 0 w 2905"/>
                <a:gd name="T7" fmla="*/ 0 h 3409"/>
                <a:gd name="T8" fmla="*/ 0 w 2905"/>
                <a:gd name="T9" fmla="*/ 0 h 3409"/>
                <a:gd name="T10" fmla="*/ 0 w 2905"/>
                <a:gd name="T11" fmla="*/ 0 h 3409"/>
                <a:gd name="T12" fmla="*/ 0 w 2905"/>
                <a:gd name="T13" fmla="*/ 0 h 3409"/>
                <a:gd name="T14" fmla="*/ 0 w 2905"/>
                <a:gd name="T15" fmla="*/ 0 h 3409"/>
                <a:gd name="T16" fmla="*/ 0 w 2905"/>
                <a:gd name="T17" fmla="*/ 0 h 3409"/>
                <a:gd name="T18" fmla="*/ 0 w 2905"/>
                <a:gd name="T19" fmla="*/ 0 h 340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05"/>
                <a:gd name="T31" fmla="*/ 0 h 3409"/>
                <a:gd name="T32" fmla="*/ 2905 w 2905"/>
                <a:gd name="T33" fmla="*/ 3409 h 340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05" h="3409">
                  <a:moveTo>
                    <a:pt x="95" y="3357"/>
                  </a:moveTo>
                  <a:lnTo>
                    <a:pt x="85" y="3409"/>
                  </a:lnTo>
                  <a:lnTo>
                    <a:pt x="2905" y="69"/>
                  </a:lnTo>
                  <a:lnTo>
                    <a:pt x="2838" y="0"/>
                  </a:lnTo>
                  <a:lnTo>
                    <a:pt x="19" y="3339"/>
                  </a:lnTo>
                  <a:lnTo>
                    <a:pt x="9" y="3391"/>
                  </a:lnTo>
                  <a:lnTo>
                    <a:pt x="19" y="3339"/>
                  </a:lnTo>
                  <a:lnTo>
                    <a:pt x="0" y="3362"/>
                  </a:lnTo>
                  <a:lnTo>
                    <a:pt x="9" y="3391"/>
                  </a:lnTo>
                  <a:lnTo>
                    <a:pt x="95" y="3357"/>
                  </a:lnTo>
                  <a:close/>
                </a:path>
              </a:pathLst>
            </a:custGeom>
            <a:solidFill>
              <a:srgbClr val="DC2B19"/>
            </a:solidFill>
            <a:ln w="9525">
              <a:noFill/>
              <a:round/>
              <a:headEnd/>
              <a:tailEnd/>
            </a:ln>
          </p:spPr>
          <p:txBody>
            <a:bodyPr/>
            <a:lstStyle/>
            <a:p>
              <a:endParaRPr lang="en-US"/>
            </a:p>
          </p:txBody>
        </p:sp>
        <p:sp>
          <p:nvSpPr>
            <p:cNvPr id="53325" name="Freeform 9"/>
            <p:cNvSpPr>
              <a:spLocks/>
            </p:cNvSpPr>
            <p:nvPr/>
          </p:nvSpPr>
          <p:spPr bwMode="auto">
            <a:xfrm>
              <a:off x="1973" y="3332"/>
              <a:ext cx="133" cy="351"/>
            </a:xfrm>
            <a:custGeom>
              <a:avLst/>
              <a:gdLst>
                <a:gd name="T0" fmla="*/ 0 w 799"/>
                <a:gd name="T1" fmla="*/ 0 h 2329"/>
                <a:gd name="T2" fmla="*/ 0 w 799"/>
                <a:gd name="T3" fmla="*/ 0 h 2329"/>
                <a:gd name="T4" fmla="*/ 0 w 799"/>
                <a:gd name="T5" fmla="*/ 0 h 2329"/>
                <a:gd name="T6" fmla="*/ 0 w 799"/>
                <a:gd name="T7" fmla="*/ 0 h 2329"/>
                <a:gd name="T8" fmla="*/ 0 w 799"/>
                <a:gd name="T9" fmla="*/ 0 h 2329"/>
                <a:gd name="T10" fmla="*/ 0 w 799"/>
                <a:gd name="T11" fmla="*/ 0 h 2329"/>
                <a:gd name="T12" fmla="*/ 0 w 799"/>
                <a:gd name="T13" fmla="*/ 0 h 2329"/>
                <a:gd name="T14" fmla="*/ 0 w 799"/>
                <a:gd name="T15" fmla="*/ 0 h 2329"/>
                <a:gd name="T16" fmla="*/ 0 w 799"/>
                <a:gd name="T17" fmla="*/ 0 h 2329"/>
                <a:gd name="T18" fmla="*/ 0 w 799"/>
                <a:gd name="T19" fmla="*/ 0 h 23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99"/>
                <a:gd name="T31" fmla="*/ 0 h 2329"/>
                <a:gd name="T32" fmla="*/ 799 w 799"/>
                <a:gd name="T33" fmla="*/ 2329 h 23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99" h="2329">
                  <a:moveTo>
                    <a:pt x="736" y="2211"/>
                  </a:moveTo>
                  <a:lnTo>
                    <a:pt x="799" y="2240"/>
                  </a:lnTo>
                  <a:lnTo>
                    <a:pt x="86" y="0"/>
                  </a:lnTo>
                  <a:lnTo>
                    <a:pt x="0" y="34"/>
                  </a:lnTo>
                  <a:lnTo>
                    <a:pt x="713" y="2274"/>
                  </a:lnTo>
                  <a:lnTo>
                    <a:pt x="777" y="2302"/>
                  </a:lnTo>
                  <a:lnTo>
                    <a:pt x="713" y="2274"/>
                  </a:lnTo>
                  <a:lnTo>
                    <a:pt x="731" y="2329"/>
                  </a:lnTo>
                  <a:lnTo>
                    <a:pt x="777" y="2302"/>
                  </a:lnTo>
                  <a:lnTo>
                    <a:pt x="736" y="2211"/>
                  </a:lnTo>
                  <a:close/>
                </a:path>
              </a:pathLst>
            </a:custGeom>
            <a:solidFill>
              <a:srgbClr val="DC2B19"/>
            </a:solidFill>
            <a:ln w="9525">
              <a:noFill/>
              <a:round/>
              <a:headEnd/>
              <a:tailEnd/>
            </a:ln>
          </p:spPr>
          <p:txBody>
            <a:bodyPr/>
            <a:lstStyle/>
            <a:p>
              <a:endParaRPr lang="en-US"/>
            </a:p>
          </p:txBody>
        </p:sp>
        <p:sp>
          <p:nvSpPr>
            <p:cNvPr id="53326" name="Freeform 10"/>
            <p:cNvSpPr>
              <a:spLocks/>
            </p:cNvSpPr>
            <p:nvPr/>
          </p:nvSpPr>
          <p:spPr bwMode="auto">
            <a:xfrm>
              <a:off x="2096" y="3323"/>
              <a:ext cx="663" cy="356"/>
            </a:xfrm>
            <a:custGeom>
              <a:avLst/>
              <a:gdLst>
                <a:gd name="T0" fmla="*/ 0 w 3980"/>
                <a:gd name="T1" fmla="*/ 0 h 2368"/>
                <a:gd name="T2" fmla="*/ 0 w 3980"/>
                <a:gd name="T3" fmla="*/ 0 h 2368"/>
                <a:gd name="T4" fmla="*/ 0 w 3980"/>
                <a:gd name="T5" fmla="*/ 0 h 2368"/>
                <a:gd name="T6" fmla="*/ 0 w 3980"/>
                <a:gd name="T7" fmla="*/ 0 h 2368"/>
                <a:gd name="T8" fmla="*/ 0 w 3980"/>
                <a:gd name="T9" fmla="*/ 0 h 2368"/>
                <a:gd name="T10" fmla="*/ 0 w 3980"/>
                <a:gd name="T11" fmla="*/ 0 h 2368"/>
                <a:gd name="T12" fmla="*/ 0 60000 65536"/>
                <a:gd name="T13" fmla="*/ 0 60000 65536"/>
                <a:gd name="T14" fmla="*/ 0 60000 65536"/>
                <a:gd name="T15" fmla="*/ 0 60000 65536"/>
                <a:gd name="T16" fmla="*/ 0 60000 65536"/>
                <a:gd name="T17" fmla="*/ 0 60000 65536"/>
                <a:gd name="T18" fmla="*/ 0 w 3980"/>
                <a:gd name="T19" fmla="*/ 0 h 2368"/>
                <a:gd name="T20" fmla="*/ 3980 w 3980"/>
                <a:gd name="T21" fmla="*/ 2368 h 2368"/>
              </a:gdLst>
              <a:ahLst/>
              <a:cxnLst>
                <a:cxn ang="T12">
                  <a:pos x="T0" y="T1"/>
                </a:cxn>
                <a:cxn ang="T13">
                  <a:pos x="T2" y="T3"/>
                </a:cxn>
                <a:cxn ang="T14">
                  <a:pos x="T4" y="T5"/>
                </a:cxn>
                <a:cxn ang="T15">
                  <a:pos x="T6" y="T7"/>
                </a:cxn>
                <a:cxn ang="T16">
                  <a:pos x="T8" y="T9"/>
                </a:cxn>
                <a:cxn ang="T17">
                  <a:pos x="T10" y="T11"/>
                </a:cxn>
              </a:cxnLst>
              <a:rect l="T18" t="T19" r="T20" b="T21"/>
              <a:pathLst>
                <a:path w="3980" h="2368">
                  <a:moveTo>
                    <a:pt x="3959" y="45"/>
                  </a:moveTo>
                  <a:lnTo>
                    <a:pt x="3938" y="0"/>
                  </a:lnTo>
                  <a:lnTo>
                    <a:pt x="0" y="2277"/>
                  </a:lnTo>
                  <a:lnTo>
                    <a:pt x="41" y="2368"/>
                  </a:lnTo>
                  <a:lnTo>
                    <a:pt x="3980" y="90"/>
                  </a:lnTo>
                  <a:lnTo>
                    <a:pt x="3959" y="45"/>
                  </a:lnTo>
                  <a:close/>
                </a:path>
              </a:pathLst>
            </a:custGeom>
            <a:solidFill>
              <a:srgbClr val="DC2B19"/>
            </a:solidFill>
            <a:ln w="9525">
              <a:noFill/>
              <a:round/>
              <a:headEnd/>
              <a:tailEnd/>
            </a:ln>
          </p:spPr>
          <p:txBody>
            <a:bodyPr/>
            <a:lstStyle/>
            <a:p>
              <a:endParaRPr lang="en-US"/>
            </a:p>
          </p:txBody>
        </p:sp>
        <p:sp>
          <p:nvSpPr>
            <p:cNvPr id="53327" name="Freeform 11"/>
            <p:cNvSpPr>
              <a:spLocks/>
            </p:cNvSpPr>
            <p:nvPr/>
          </p:nvSpPr>
          <p:spPr bwMode="auto">
            <a:xfrm>
              <a:off x="2401" y="3425"/>
              <a:ext cx="528" cy="322"/>
            </a:xfrm>
            <a:custGeom>
              <a:avLst/>
              <a:gdLst>
                <a:gd name="T0" fmla="*/ 0 w 3171"/>
                <a:gd name="T1" fmla="*/ 0 h 2138"/>
                <a:gd name="T2" fmla="*/ 0 w 3171"/>
                <a:gd name="T3" fmla="*/ 0 h 2138"/>
                <a:gd name="T4" fmla="*/ 0 w 3171"/>
                <a:gd name="T5" fmla="*/ 0 h 2138"/>
                <a:gd name="T6" fmla="*/ 0 w 3171"/>
                <a:gd name="T7" fmla="*/ 0 h 2138"/>
                <a:gd name="T8" fmla="*/ 0 w 3171"/>
                <a:gd name="T9" fmla="*/ 0 h 2138"/>
                <a:gd name="T10" fmla="*/ 0 w 3171"/>
                <a:gd name="T11" fmla="*/ 0 h 2138"/>
                <a:gd name="T12" fmla="*/ 0 60000 65536"/>
                <a:gd name="T13" fmla="*/ 0 60000 65536"/>
                <a:gd name="T14" fmla="*/ 0 60000 65536"/>
                <a:gd name="T15" fmla="*/ 0 60000 65536"/>
                <a:gd name="T16" fmla="*/ 0 60000 65536"/>
                <a:gd name="T17" fmla="*/ 0 60000 65536"/>
                <a:gd name="T18" fmla="*/ 0 w 3171"/>
                <a:gd name="T19" fmla="*/ 0 h 2138"/>
                <a:gd name="T20" fmla="*/ 3171 w 3171"/>
                <a:gd name="T21" fmla="*/ 2138 h 2138"/>
              </a:gdLst>
              <a:ahLst/>
              <a:cxnLst>
                <a:cxn ang="T12">
                  <a:pos x="T0" y="T1"/>
                </a:cxn>
                <a:cxn ang="T13">
                  <a:pos x="T2" y="T3"/>
                </a:cxn>
                <a:cxn ang="T14">
                  <a:pos x="T4" y="T5"/>
                </a:cxn>
                <a:cxn ang="T15">
                  <a:pos x="T6" y="T7"/>
                </a:cxn>
                <a:cxn ang="T16">
                  <a:pos x="T8" y="T9"/>
                </a:cxn>
                <a:cxn ang="T17">
                  <a:pos x="T10" y="T11"/>
                </a:cxn>
              </a:cxnLst>
              <a:rect l="T18" t="T19" r="T20" b="T21"/>
              <a:pathLst>
                <a:path w="3171" h="2138">
                  <a:moveTo>
                    <a:pt x="3147" y="43"/>
                  </a:moveTo>
                  <a:lnTo>
                    <a:pt x="3125" y="0"/>
                  </a:lnTo>
                  <a:lnTo>
                    <a:pt x="0" y="2049"/>
                  </a:lnTo>
                  <a:lnTo>
                    <a:pt x="45" y="2138"/>
                  </a:lnTo>
                  <a:lnTo>
                    <a:pt x="3171" y="87"/>
                  </a:lnTo>
                  <a:lnTo>
                    <a:pt x="3147" y="43"/>
                  </a:lnTo>
                  <a:close/>
                </a:path>
              </a:pathLst>
            </a:custGeom>
            <a:solidFill>
              <a:srgbClr val="DC2B19"/>
            </a:solidFill>
            <a:ln w="9525">
              <a:noFill/>
              <a:round/>
              <a:headEnd/>
              <a:tailEnd/>
            </a:ln>
          </p:spPr>
          <p:txBody>
            <a:bodyPr/>
            <a:lstStyle/>
            <a:p>
              <a:endParaRPr lang="en-US"/>
            </a:p>
          </p:txBody>
        </p:sp>
        <p:sp>
          <p:nvSpPr>
            <p:cNvPr id="53328" name="Freeform 12"/>
            <p:cNvSpPr>
              <a:spLocks/>
            </p:cNvSpPr>
            <p:nvPr/>
          </p:nvSpPr>
          <p:spPr bwMode="auto">
            <a:xfrm>
              <a:off x="2677" y="2901"/>
              <a:ext cx="356" cy="227"/>
            </a:xfrm>
            <a:custGeom>
              <a:avLst/>
              <a:gdLst>
                <a:gd name="T0" fmla="*/ 0 w 2136"/>
                <a:gd name="T1" fmla="*/ 0 h 1515"/>
                <a:gd name="T2" fmla="*/ 0 w 2136"/>
                <a:gd name="T3" fmla="*/ 0 h 1515"/>
                <a:gd name="T4" fmla="*/ 0 w 2136"/>
                <a:gd name="T5" fmla="*/ 0 h 1515"/>
                <a:gd name="T6" fmla="*/ 0 w 2136"/>
                <a:gd name="T7" fmla="*/ 0 h 1515"/>
                <a:gd name="T8" fmla="*/ 0 w 2136"/>
                <a:gd name="T9" fmla="*/ 0 h 1515"/>
                <a:gd name="T10" fmla="*/ 0 w 2136"/>
                <a:gd name="T11" fmla="*/ 0 h 1515"/>
                <a:gd name="T12" fmla="*/ 0 w 2136"/>
                <a:gd name="T13" fmla="*/ 0 h 1515"/>
                <a:gd name="T14" fmla="*/ 0 w 2136"/>
                <a:gd name="T15" fmla="*/ 0 h 1515"/>
                <a:gd name="T16" fmla="*/ 0 w 2136"/>
                <a:gd name="T17" fmla="*/ 0 h 1515"/>
                <a:gd name="T18" fmla="*/ 0 w 2136"/>
                <a:gd name="T19" fmla="*/ 0 h 15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36"/>
                <a:gd name="T31" fmla="*/ 0 h 1515"/>
                <a:gd name="T32" fmla="*/ 2136 w 2136"/>
                <a:gd name="T33" fmla="*/ 1515 h 15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36" h="1515">
                  <a:moveTo>
                    <a:pt x="104" y="90"/>
                  </a:moveTo>
                  <a:lnTo>
                    <a:pt x="35" y="141"/>
                  </a:lnTo>
                  <a:lnTo>
                    <a:pt x="2090" y="1515"/>
                  </a:lnTo>
                  <a:lnTo>
                    <a:pt x="2136" y="1428"/>
                  </a:lnTo>
                  <a:lnTo>
                    <a:pt x="82" y="54"/>
                  </a:lnTo>
                  <a:lnTo>
                    <a:pt x="13" y="105"/>
                  </a:lnTo>
                  <a:lnTo>
                    <a:pt x="82" y="54"/>
                  </a:lnTo>
                  <a:lnTo>
                    <a:pt x="0" y="0"/>
                  </a:lnTo>
                  <a:lnTo>
                    <a:pt x="13" y="105"/>
                  </a:lnTo>
                  <a:lnTo>
                    <a:pt x="104" y="90"/>
                  </a:lnTo>
                  <a:close/>
                </a:path>
              </a:pathLst>
            </a:custGeom>
            <a:solidFill>
              <a:srgbClr val="DC2B19"/>
            </a:solidFill>
            <a:ln w="9525">
              <a:noFill/>
              <a:round/>
              <a:headEnd/>
              <a:tailEnd/>
            </a:ln>
          </p:spPr>
          <p:txBody>
            <a:bodyPr/>
            <a:lstStyle/>
            <a:p>
              <a:endParaRPr lang="en-US"/>
            </a:p>
          </p:txBody>
        </p:sp>
        <p:sp>
          <p:nvSpPr>
            <p:cNvPr id="53329" name="Freeform 13"/>
            <p:cNvSpPr>
              <a:spLocks/>
            </p:cNvSpPr>
            <p:nvPr/>
          </p:nvSpPr>
          <p:spPr bwMode="auto">
            <a:xfrm>
              <a:off x="2679" y="2913"/>
              <a:ext cx="75" cy="410"/>
            </a:xfrm>
            <a:custGeom>
              <a:avLst/>
              <a:gdLst>
                <a:gd name="T0" fmla="*/ 0 w 446"/>
                <a:gd name="T1" fmla="*/ 0 h 2717"/>
                <a:gd name="T2" fmla="*/ 0 w 446"/>
                <a:gd name="T3" fmla="*/ 0 h 2717"/>
                <a:gd name="T4" fmla="*/ 0 w 446"/>
                <a:gd name="T5" fmla="*/ 0 h 2717"/>
                <a:gd name="T6" fmla="*/ 0 w 446"/>
                <a:gd name="T7" fmla="*/ 0 h 2717"/>
                <a:gd name="T8" fmla="*/ 0 w 446"/>
                <a:gd name="T9" fmla="*/ 0 h 2717"/>
                <a:gd name="T10" fmla="*/ 0 w 446"/>
                <a:gd name="T11" fmla="*/ 0 h 2717"/>
                <a:gd name="T12" fmla="*/ 0 60000 65536"/>
                <a:gd name="T13" fmla="*/ 0 60000 65536"/>
                <a:gd name="T14" fmla="*/ 0 60000 65536"/>
                <a:gd name="T15" fmla="*/ 0 60000 65536"/>
                <a:gd name="T16" fmla="*/ 0 60000 65536"/>
                <a:gd name="T17" fmla="*/ 0 60000 65536"/>
                <a:gd name="T18" fmla="*/ 0 w 446"/>
                <a:gd name="T19" fmla="*/ 0 h 2717"/>
                <a:gd name="T20" fmla="*/ 446 w 446"/>
                <a:gd name="T21" fmla="*/ 2717 h 2717"/>
              </a:gdLst>
              <a:ahLst/>
              <a:cxnLst>
                <a:cxn ang="T12">
                  <a:pos x="T0" y="T1"/>
                </a:cxn>
                <a:cxn ang="T13">
                  <a:pos x="T2" y="T3"/>
                </a:cxn>
                <a:cxn ang="T14">
                  <a:pos x="T4" y="T5"/>
                </a:cxn>
                <a:cxn ang="T15">
                  <a:pos x="T6" y="T7"/>
                </a:cxn>
                <a:cxn ang="T16">
                  <a:pos x="T8" y="T9"/>
                </a:cxn>
                <a:cxn ang="T17">
                  <a:pos x="T10" y="T11"/>
                </a:cxn>
              </a:cxnLst>
              <a:rect l="T18" t="T19" r="T20" b="T21"/>
              <a:pathLst>
                <a:path w="446" h="2717">
                  <a:moveTo>
                    <a:pt x="402" y="2710"/>
                  </a:moveTo>
                  <a:lnTo>
                    <a:pt x="446" y="2702"/>
                  </a:lnTo>
                  <a:lnTo>
                    <a:pt x="91" y="0"/>
                  </a:lnTo>
                  <a:lnTo>
                    <a:pt x="0" y="15"/>
                  </a:lnTo>
                  <a:lnTo>
                    <a:pt x="356" y="2717"/>
                  </a:lnTo>
                  <a:lnTo>
                    <a:pt x="402" y="2710"/>
                  </a:lnTo>
                  <a:close/>
                </a:path>
              </a:pathLst>
            </a:custGeom>
            <a:solidFill>
              <a:srgbClr val="DC2B19"/>
            </a:solidFill>
            <a:ln w="9525">
              <a:noFill/>
              <a:round/>
              <a:headEnd/>
              <a:tailEnd/>
            </a:ln>
          </p:spPr>
          <p:txBody>
            <a:bodyPr/>
            <a:lstStyle/>
            <a:p>
              <a:endParaRPr lang="en-US"/>
            </a:p>
          </p:txBody>
        </p:sp>
      </p:grpSp>
      <p:sp>
        <p:nvSpPr>
          <p:cNvPr id="3546126" name="Freeform 14"/>
          <p:cNvSpPr>
            <a:spLocks/>
          </p:cNvSpPr>
          <p:nvPr/>
        </p:nvSpPr>
        <p:spPr bwMode="auto">
          <a:xfrm>
            <a:off x="4932363" y="4292600"/>
            <a:ext cx="360362" cy="298450"/>
          </a:xfrm>
          <a:custGeom>
            <a:avLst/>
            <a:gdLst>
              <a:gd name="T0" fmla="*/ 2147483647 w 1361"/>
              <a:gd name="T1" fmla="*/ 2147483647 h 1317"/>
              <a:gd name="T2" fmla="*/ 2147483647 w 1361"/>
              <a:gd name="T3" fmla="*/ 2147483647 h 1317"/>
              <a:gd name="T4" fmla="*/ 2147483647 w 1361"/>
              <a:gd name="T5" fmla="*/ 2147483647 h 1317"/>
              <a:gd name="T6" fmla="*/ 2147483647 w 1361"/>
              <a:gd name="T7" fmla="*/ 2147483647 h 1317"/>
              <a:gd name="T8" fmla="*/ 2147483647 w 1361"/>
              <a:gd name="T9" fmla="*/ 2147483647 h 1317"/>
              <a:gd name="T10" fmla="*/ 2147483647 w 1361"/>
              <a:gd name="T11" fmla="*/ 2147483647 h 1317"/>
              <a:gd name="T12" fmla="*/ 2147483647 w 1361"/>
              <a:gd name="T13" fmla="*/ 2147483647 h 1317"/>
              <a:gd name="T14" fmla="*/ 2147483647 w 1361"/>
              <a:gd name="T15" fmla="*/ 2147483647 h 1317"/>
              <a:gd name="T16" fmla="*/ 2147483647 w 1361"/>
              <a:gd name="T17" fmla="*/ 2147483647 h 1317"/>
              <a:gd name="T18" fmla="*/ 2147483647 w 1361"/>
              <a:gd name="T19" fmla="*/ 2147483647 h 1317"/>
              <a:gd name="T20" fmla="*/ 2147483647 w 1361"/>
              <a:gd name="T21" fmla="*/ 2147483647 h 1317"/>
              <a:gd name="T22" fmla="*/ 2147483647 w 1361"/>
              <a:gd name="T23" fmla="*/ 2147483647 h 1317"/>
              <a:gd name="T24" fmla="*/ 2147483647 w 1361"/>
              <a:gd name="T25" fmla="*/ 2147483647 h 1317"/>
              <a:gd name="T26" fmla="*/ 2147483647 w 1361"/>
              <a:gd name="T27" fmla="*/ 2147483647 h 1317"/>
              <a:gd name="T28" fmla="*/ 2147483647 w 1361"/>
              <a:gd name="T29" fmla="*/ 2147483647 h 1317"/>
              <a:gd name="T30" fmla="*/ 2147483647 w 1361"/>
              <a:gd name="T31" fmla="*/ 2147483647 h 1317"/>
              <a:gd name="T32" fmla="*/ 2147483647 w 1361"/>
              <a:gd name="T33" fmla="*/ 2147483647 h 1317"/>
              <a:gd name="T34" fmla="*/ 2147483647 w 1361"/>
              <a:gd name="T35" fmla="*/ 2147483647 h 1317"/>
              <a:gd name="T36" fmla="*/ 2147483647 w 1361"/>
              <a:gd name="T37" fmla="*/ 2147483647 h 1317"/>
              <a:gd name="T38" fmla="*/ 2147483647 w 1361"/>
              <a:gd name="T39" fmla="*/ 2147483647 h 1317"/>
              <a:gd name="T40" fmla="*/ 2147483647 w 1361"/>
              <a:gd name="T41" fmla="*/ 2147483647 h 1317"/>
              <a:gd name="T42" fmla="*/ 2147483647 w 1361"/>
              <a:gd name="T43" fmla="*/ 2147483647 h 1317"/>
              <a:gd name="T44" fmla="*/ 2147483647 w 1361"/>
              <a:gd name="T45" fmla="*/ 2147483647 h 1317"/>
              <a:gd name="T46" fmla="*/ 2147483647 w 1361"/>
              <a:gd name="T47" fmla="*/ 2147483647 h 1317"/>
              <a:gd name="T48" fmla="*/ 2147483647 w 1361"/>
              <a:gd name="T49" fmla="*/ 2147483647 h 1317"/>
              <a:gd name="T50" fmla="*/ 2147483647 w 1361"/>
              <a:gd name="T51" fmla="*/ 2147483647 h 1317"/>
              <a:gd name="T52" fmla="*/ 2147483647 w 1361"/>
              <a:gd name="T53" fmla="*/ 2147483647 h 1317"/>
              <a:gd name="T54" fmla="*/ 2147483647 w 1361"/>
              <a:gd name="T55" fmla="*/ 2147483647 h 1317"/>
              <a:gd name="T56" fmla="*/ 2147483647 w 1361"/>
              <a:gd name="T57" fmla="*/ 2147483647 h 1317"/>
              <a:gd name="T58" fmla="*/ 2147483647 w 1361"/>
              <a:gd name="T59" fmla="*/ 2147483647 h 1317"/>
              <a:gd name="T60" fmla="*/ 2147483647 w 1361"/>
              <a:gd name="T61" fmla="*/ 2147483647 h 1317"/>
              <a:gd name="T62" fmla="*/ 2147483647 w 1361"/>
              <a:gd name="T63" fmla="*/ 2147483647 h 1317"/>
              <a:gd name="T64" fmla="*/ 2147483647 w 1361"/>
              <a:gd name="T65" fmla="*/ 2147483647 h 1317"/>
              <a:gd name="T66" fmla="*/ 2147483647 w 1361"/>
              <a:gd name="T67" fmla="*/ 2147483647 h 1317"/>
              <a:gd name="T68" fmla="*/ 2147483647 w 1361"/>
              <a:gd name="T69" fmla="*/ 2147483647 h 1317"/>
              <a:gd name="T70" fmla="*/ 2147483647 w 1361"/>
              <a:gd name="T71" fmla="*/ 2147483647 h 1317"/>
              <a:gd name="T72" fmla="*/ 2147483647 w 1361"/>
              <a:gd name="T73" fmla="*/ 2147483647 h 1317"/>
              <a:gd name="T74" fmla="*/ 2147483647 w 1361"/>
              <a:gd name="T75" fmla="*/ 2147483647 h 1317"/>
              <a:gd name="T76" fmla="*/ 2147483647 w 1361"/>
              <a:gd name="T77" fmla="*/ 2147483647 h 1317"/>
              <a:gd name="T78" fmla="*/ 2147483647 w 1361"/>
              <a:gd name="T79" fmla="*/ 2147483647 h 1317"/>
              <a:gd name="T80" fmla="*/ 2147483647 w 1361"/>
              <a:gd name="T81" fmla="*/ 2147483647 h 1317"/>
              <a:gd name="T82" fmla="*/ 2147483647 w 1361"/>
              <a:gd name="T83" fmla="*/ 2147483647 h 1317"/>
              <a:gd name="T84" fmla="*/ 2147483647 w 1361"/>
              <a:gd name="T85" fmla="*/ 2147483647 h 1317"/>
              <a:gd name="T86" fmla="*/ 2147483647 w 1361"/>
              <a:gd name="T87" fmla="*/ 0 h 131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361"/>
              <a:gd name="T133" fmla="*/ 0 h 1317"/>
              <a:gd name="T134" fmla="*/ 1361 w 1361"/>
              <a:gd name="T135" fmla="*/ 1317 h 131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361" h="1317">
                <a:moveTo>
                  <a:pt x="1361" y="0"/>
                </a:moveTo>
                <a:lnTo>
                  <a:pt x="625" y="1317"/>
                </a:lnTo>
                <a:lnTo>
                  <a:pt x="624" y="1307"/>
                </a:lnTo>
                <a:lnTo>
                  <a:pt x="622" y="1296"/>
                </a:lnTo>
                <a:lnTo>
                  <a:pt x="621" y="1285"/>
                </a:lnTo>
                <a:lnTo>
                  <a:pt x="619" y="1275"/>
                </a:lnTo>
                <a:lnTo>
                  <a:pt x="618" y="1265"/>
                </a:lnTo>
                <a:lnTo>
                  <a:pt x="616" y="1254"/>
                </a:lnTo>
                <a:lnTo>
                  <a:pt x="614" y="1244"/>
                </a:lnTo>
                <a:lnTo>
                  <a:pt x="613" y="1233"/>
                </a:lnTo>
                <a:lnTo>
                  <a:pt x="611" y="1223"/>
                </a:lnTo>
                <a:lnTo>
                  <a:pt x="609" y="1213"/>
                </a:lnTo>
                <a:lnTo>
                  <a:pt x="607" y="1203"/>
                </a:lnTo>
                <a:lnTo>
                  <a:pt x="605" y="1193"/>
                </a:lnTo>
                <a:lnTo>
                  <a:pt x="603" y="1184"/>
                </a:lnTo>
                <a:lnTo>
                  <a:pt x="601" y="1173"/>
                </a:lnTo>
                <a:lnTo>
                  <a:pt x="599" y="1163"/>
                </a:lnTo>
                <a:lnTo>
                  <a:pt x="597" y="1153"/>
                </a:lnTo>
                <a:lnTo>
                  <a:pt x="594" y="1143"/>
                </a:lnTo>
                <a:lnTo>
                  <a:pt x="592" y="1134"/>
                </a:lnTo>
                <a:lnTo>
                  <a:pt x="590" y="1124"/>
                </a:lnTo>
                <a:lnTo>
                  <a:pt x="587" y="1114"/>
                </a:lnTo>
                <a:lnTo>
                  <a:pt x="585" y="1104"/>
                </a:lnTo>
                <a:lnTo>
                  <a:pt x="582" y="1094"/>
                </a:lnTo>
                <a:lnTo>
                  <a:pt x="580" y="1085"/>
                </a:lnTo>
                <a:lnTo>
                  <a:pt x="577" y="1075"/>
                </a:lnTo>
                <a:lnTo>
                  <a:pt x="574" y="1066"/>
                </a:lnTo>
                <a:lnTo>
                  <a:pt x="572" y="1057"/>
                </a:lnTo>
                <a:lnTo>
                  <a:pt x="568" y="1047"/>
                </a:lnTo>
                <a:lnTo>
                  <a:pt x="565" y="1038"/>
                </a:lnTo>
                <a:lnTo>
                  <a:pt x="562" y="1029"/>
                </a:lnTo>
                <a:lnTo>
                  <a:pt x="559" y="1019"/>
                </a:lnTo>
                <a:lnTo>
                  <a:pt x="556" y="1009"/>
                </a:lnTo>
                <a:lnTo>
                  <a:pt x="553" y="1000"/>
                </a:lnTo>
                <a:lnTo>
                  <a:pt x="550" y="991"/>
                </a:lnTo>
                <a:lnTo>
                  <a:pt x="547" y="982"/>
                </a:lnTo>
                <a:lnTo>
                  <a:pt x="543" y="973"/>
                </a:lnTo>
                <a:lnTo>
                  <a:pt x="540" y="964"/>
                </a:lnTo>
                <a:lnTo>
                  <a:pt x="537" y="955"/>
                </a:lnTo>
                <a:lnTo>
                  <a:pt x="533" y="946"/>
                </a:lnTo>
                <a:lnTo>
                  <a:pt x="530" y="937"/>
                </a:lnTo>
                <a:lnTo>
                  <a:pt x="527" y="928"/>
                </a:lnTo>
                <a:lnTo>
                  <a:pt x="523" y="919"/>
                </a:lnTo>
                <a:lnTo>
                  <a:pt x="519" y="910"/>
                </a:lnTo>
                <a:lnTo>
                  <a:pt x="516" y="902"/>
                </a:lnTo>
                <a:lnTo>
                  <a:pt x="512" y="893"/>
                </a:lnTo>
                <a:lnTo>
                  <a:pt x="508" y="884"/>
                </a:lnTo>
                <a:lnTo>
                  <a:pt x="504" y="876"/>
                </a:lnTo>
                <a:lnTo>
                  <a:pt x="501" y="867"/>
                </a:lnTo>
                <a:lnTo>
                  <a:pt x="497" y="859"/>
                </a:lnTo>
                <a:lnTo>
                  <a:pt x="493" y="850"/>
                </a:lnTo>
                <a:lnTo>
                  <a:pt x="489" y="842"/>
                </a:lnTo>
                <a:lnTo>
                  <a:pt x="483" y="833"/>
                </a:lnTo>
                <a:lnTo>
                  <a:pt x="479" y="825"/>
                </a:lnTo>
                <a:lnTo>
                  <a:pt x="475" y="816"/>
                </a:lnTo>
                <a:lnTo>
                  <a:pt x="471" y="808"/>
                </a:lnTo>
                <a:lnTo>
                  <a:pt x="467" y="800"/>
                </a:lnTo>
                <a:lnTo>
                  <a:pt x="462" y="791"/>
                </a:lnTo>
                <a:lnTo>
                  <a:pt x="458" y="783"/>
                </a:lnTo>
                <a:lnTo>
                  <a:pt x="453" y="775"/>
                </a:lnTo>
                <a:lnTo>
                  <a:pt x="449" y="767"/>
                </a:lnTo>
                <a:lnTo>
                  <a:pt x="444" y="760"/>
                </a:lnTo>
                <a:lnTo>
                  <a:pt x="440" y="752"/>
                </a:lnTo>
                <a:lnTo>
                  <a:pt x="435" y="744"/>
                </a:lnTo>
                <a:lnTo>
                  <a:pt x="430" y="736"/>
                </a:lnTo>
                <a:lnTo>
                  <a:pt x="425" y="728"/>
                </a:lnTo>
                <a:lnTo>
                  <a:pt x="420" y="720"/>
                </a:lnTo>
                <a:lnTo>
                  <a:pt x="416" y="712"/>
                </a:lnTo>
                <a:lnTo>
                  <a:pt x="411" y="704"/>
                </a:lnTo>
                <a:lnTo>
                  <a:pt x="406" y="696"/>
                </a:lnTo>
                <a:lnTo>
                  <a:pt x="399" y="689"/>
                </a:lnTo>
                <a:lnTo>
                  <a:pt x="394" y="682"/>
                </a:lnTo>
                <a:lnTo>
                  <a:pt x="389" y="674"/>
                </a:lnTo>
                <a:lnTo>
                  <a:pt x="384" y="667"/>
                </a:lnTo>
                <a:lnTo>
                  <a:pt x="379" y="659"/>
                </a:lnTo>
                <a:lnTo>
                  <a:pt x="373" y="651"/>
                </a:lnTo>
                <a:lnTo>
                  <a:pt x="368" y="644"/>
                </a:lnTo>
                <a:lnTo>
                  <a:pt x="362" y="636"/>
                </a:lnTo>
                <a:lnTo>
                  <a:pt x="357" y="629"/>
                </a:lnTo>
                <a:lnTo>
                  <a:pt x="351" y="622"/>
                </a:lnTo>
                <a:lnTo>
                  <a:pt x="346" y="615"/>
                </a:lnTo>
                <a:lnTo>
                  <a:pt x="340" y="608"/>
                </a:lnTo>
                <a:lnTo>
                  <a:pt x="334" y="600"/>
                </a:lnTo>
                <a:lnTo>
                  <a:pt x="329" y="593"/>
                </a:lnTo>
                <a:lnTo>
                  <a:pt x="323" y="587"/>
                </a:lnTo>
                <a:lnTo>
                  <a:pt x="316" y="580"/>
                </a:lnTo>
                <a:lnTo>
                  <a:pt x="310" y="572"/>
                </a:lnTo>
                <a:lnTo>
                  <a:pt x="304" y="565"/>
                </a:lnTo>
                <a:lnTo>
                  <a:pt x="298" y="558"/>
                </a:lnTo>
                <a:lnTo>
                  <a:pt x="292" y="551"/>
                </a:lnTo>
                <a:lnTo>
                  <a:pt x="286" y="545"/>
                </a:lnTo>
                <a:lnTo>
                  <a:pt x="279" y="538"/>
                </a:lnTo>
                <a:lnTo>
                  <a:pt x="273" y="531"/>
                </a:lnTo>
                <a:lnTo>
                  <a:pt x="267" y="524"/>
                </a:lnTo>
                <a:lnTo>
                  <a:pt x="261" y="519"/>
                </a:lnTo>
                <a:lnTo>
                  <a:pt x="254" y="512"/>
                </a:lnTo>
                <a:lnTo>
                  <a:pt x="248" y="505"/>
                </a:lnTo>
                <a:lnTo>
                  <a:pt x="241" y="498"/>
                </a:lnTo>
                <a:lnTo>
                  <a:pt x="233" y="492"/>
                </a:lnTo>
                <a:lnTo>
                  <a:pt x="227" y="486"/>
                </a:lnTo>
                <a:lnTo>
                  <a:pt x="220" y="479"/>
                </a:lnTo>
                <a:lnTo>
                  <a:pt x="213" y="473"/>
                </a:lnTo>
                <a:lnTo>
                  <a:pt x="207" y="467"/>
                </a:lnTo>
                <a:lnTo>
                  <a:pt x="200" y="460"/>
                </a:lnTo>
                <a:lnTo>
                  <a:pt x="193" y="454"/>
                </a:lnTo>
                <a:lnTo>
                  <a:pt x="186" y="449"/>
                </a:lnTo>
                <a:lnTo>
                  <a:pt x="179" y="442"/>
                </a:lnTo>
                <a:lnTo>
                  <a:pt x="172" y="436"/>
                </a:lnTo>
                <a:lnTo>
                  <a:pt x="165" y="429"/>
                </a:lnTo>
                <a:lnTo>
                  <a:pt x="157" y="424"/>
                </a:lnTo>
                <a:lnTo>
                  <a:pt x="149" y="418"/>
                </a:lnTo>
                <a:lnTo>
                  <a:pt x="142" y="412"/>
                </a:lnTo>
                <a:lnTo>
                  <a:pt x="135" y="406"/>
                </a:lnTo>
                <a:lnTo>
                  <a:pt x="127" y="400"/>
                </a:lnTo>
                <a:lnTo>
                  <a:pt x="120" y="394"/>
                </a:lnTo>
                <a:lnTo>
                  <a:pt x="112" y="389"/>
                </a:lnTo>
                <a:lnTo>
                  <a:pt x="105" y="383"/>
                </a:lnTo>
                <a:lnTo>
                  <a:pt x="97" y="377"/>
                </a:lnTo>
                <a:lnTo>
                  <a:pt x="89" y="372"/>
                </a:lnTo>
                <a:lnTo>
                  <a:pt x="82" y="366"/>
                </a:lnTo>
                <a:lnTo>
                  <a:pt x="74" y="360"/>
                </a:lnTo>
                <a:lnTo>
                  <a:pt x="65" y="356"/>
                </a:lnTo>
                <a:lnTo>
                  <a:pt x="57" y="350"/>
                </a:lnTo>
                <a:lnTo>
                  <a:pt x="49" y="344"/>
                </a:lnTo>
                <a:lnTo>
                  <a:pt x="41" y="339"/>
                </a:lnTo>
                <a:lnTo>
                  <a:pt x="33" y="334"/>
                </a:lnTo>
                <a:lnTo>
                  <a:pt x="25" y="329"/>
                </a:lnTo>
                <a:lnTo>
                  <a:pt x="17" y="323"/>
                </a:lnTo>
                <a:lnTo>
                  <a:pt x="9" y="318"/>
                </a:lnTo>
                <a:lnTo>
                  <a:pt x="0" y="313"/>
                </a:lnTo>
                <a:lnTo>
                  <a:pt x="1361" y="0"/>
                </a:lnTo>
                <a:close/>
              </a:path>
            </a:pathLst>
          </a:custGeom>
          <a:solidFill>
            <a:srgbClr val="1F1A17"/>
          </a:solidFill>
          <a:ln w="9525">
            <a:noFill/>
            <a:round/>
            <a:headEnd/>
            <a:tailEnd/>
          </a:ln>
        </p:spPr>
        <p:txBody>
          <a:bodyPr/>
          <a:lstStyle/>
          <a:p>
            <a:endParaRPr lang="en-US"/>
          </a:p>
        </p:txBody>
      </p:sp>
      <p:sp>
        <p:nvSpPr>
          <p:cNvPr id="3546127" name="Freeform 15"/>
          <p:cNvSpPr>
            <a:spLocks/>
          </p:cNvSpPr>
          <p:nvPr/>
        </p:nvSpPr>
        <p:spPr bwMode="auto">
          <a:xfrm>
            <a:off x="3870325" y="4384675"/>
            <a:ext cx="1257300" cy="901700"/>
          </a:xfrm>
          <a:custGeom>
            <a:avLst/>
            <a:gdLst>
              <a:gd name="T0" fmla="*/ 2147483647 w 4749"/>
              <a:gd name="T1" fmla="*/ 2147483647 h 3780"/>
              <a:gd name="T2" fmla="*/ 2147483647 w 4749"/>
              <a:gd name="T3" fmla="*/ 2147483647 h 3780"/>
              <a:gd name="T4" fmla="*/ 2147483647 w 4749"/>
              <a:gd name="T5" fmla="*/ 2147483647 h 3780"/>
              <a:gd name="T6" fmla="*/ 2147483647 w 4749"/>
              <a:gd name="T7" fmla="*/ 0 h 3780"/>
              <a:gd name="T8" fmla="*/ 0 w 4749"/>
              <a:gd name="T9" fmla="*/ 2147483647 h 3780"/>
              <a:gd name="T10" fmla="*/ 2147483647 w 4749"/>
              <a:gd name="T11" fmla="*/ 2147483647 h 3780"/>
              <a:gd name="T12" fmla="*/ 0 60000 65536"/>
              <a:gd name="T13" fmla="*/ 0 60000 65536"/>
              <a:gd name="T14" fmla="*/ 0 60000 65536"/>
              <a:gd name="T15" fmla="*/ 0 60000 65536"/>
              <a:gd name="T16" fmla="*/ 0 60000 65536"/>
              <a:gd name="T17" fmla="*/ 0 60000 65536"/>
              <a:gd name="T18" fmla="*/ 0 w 4749"/>
              <a:gd name="T19" fmla="*/ 0 h 3780"/>
              <a:gd name="T20" fmla="*/ 4749 w 4749"/>
              <a:gd name="T21" fmla="*/ 3780 h 3780"/>
            </a:gdLst>
            <a:ahLst/>
            <a:cxnLst>
              <a:cxn ang="T12">
                <a:pos x="T0" y="T1"/>
              </a:cxn>
              <a:cxn ang="T13">
                <a:pos x="T2" y="T3"/>
              </a:cxn>
              <a:cxn ang="T14">
                <a:pos x="T4" y="T5"/>
              </a:cxn>
              <a:cxn ang="T15">
                <a:pos x="T6" y="T7"/>
              </a:cxn>
              <a:cxn ang="T16">
                <a:pos x="T8" y="T9"/>
              </a:cxn>
              <a:cxn ang="T17">
                <a:pos x="T10" y="T11"/>
              </a:cxn>
            </a:cxnLst>
            <a:rect l="T18" t="T19" r="T20" b="T21"/>
            <a:pathLst>
              <a:path w="4749" h="3780">
                <a:moveTo>
                  <a:pt x="53" y="3696"/>
                </a:moveTo>
                <a:lnTo>
                  <a:pt x="105" y="3780"/>
                </a:lnTo>
                <a:lnTo>
                  <a:pt x="4749" y="168"/>
                </a:lnTo>
                <a:lnTo>
                  <a:pt x="4645" y="0"/>
                </a:lnTo>
                <a:lnTo>
                  <a:pt x="0" y="3612"/>
                </a:lnTo>
                <a:lnTo>
                  <a:pt x="53" y="3696"/>
                </a:lnTo>
                <a:close/>
              </a:path>
            </a:pathLst>
          </a:custGeom>
          <a:solidFill>
            <a:srgbClr val="1F1A17"/>
          </a:solidFill>
          <a:ln w="9525">
            <a:noFill/>
            <a:round/>
            <a:headEnd/>
            <a:tailEnd/>
          </a:ln>
        </p:spPr>
        <p:txBody>
          <a:bodyPr/>
          <a:lstStyle/>
          <a:p>
            <a:endParaRPr lang="en-US"/>
          </a:p>
        </p:txBody>
      </p:sp>
      <p:sp useBgFill="1">
        <p:nvSpPr>
          <p:cNvPr id="3546128" name="Rectangle 16"/>
          <p:cNvSpPr>
            <a:spLocks noChangeArrowheads="1"/>
          </p:cNvSpPr>
          <p:nvPr/>
        </p:nvSpPr>
        <p:spPr bwMode="auto">
          <a:xfrm>
            <a:off x="1763713" y="3429000"/>
            <a:ext cx="3816350" cy="3313113"/>
          </a:xfrm>
          <a:prstGeom prst="rect">
            <a:avLst/>
          </a:prstGeom>
          <a:ln w="9525">
            <a:noFill/>
            <a:miter lim="800000"/>
            <a:headEnd/>
            <a:tailEnd/>
          </a:ln>
        </p:spPr>
        <p:txBody>
          <a:bodyPr wrap="none" anchor="ctr"/>
          <a:lstStyle/>
          <a:p>
            <a:pPr eaLnBrk="0" hangingPunct="0"/>
            <a:endParaRPr lang="de-CH"/>
          </a:p>
        </p:txBody>
      </p:sp>
      <p:sp>
        <p:nvSpPr>
          <p:cNvPr id="53255" name="Rectangle 17"/>
          <p:cNvSpPr>
            <a:spLocks noGrp="1" noRot="1" noChangeArrowheads="1"/>
          </p:cNvSpPr>
          <p:nvPr>
            <p:ph type="title"/>
          </p:nvPr>
        </p:nvSpPr>
        <p:spPr/>
        <p:txBody>
          <a:bodyPr/>
          <a:lstStyle/>
          <a:p>
            <a:pPr eaLnBrk="1" hangingPunct="1"/>
            <a:r>
              <a:rPr lang="en-US" dirty="0"/>
              <a:t>SIFT Orientation Normalization</a:t>
            </a:r>
          </a:p>
        </p:txBody>
      </p:sp>
      <p:sp>
        <p:nvSpPr>
          <p:cNvPr id="3546130" name="Rectangle 18"/>
          <p:cNvSpPr>
            <a:spLocks noGrp="1" noRot="1" noChangeArrowheads="1"/>
          </p:cNvSpPr>
          <p:nvPr>
            <p:ph type="body" idx="1"/>
          </p:nvPr>
        </p:nvSpPr>
        <p:spPr/>
        <p:txBody>
          <a:bodyPr/>
          <a:lstStyle/>
          <a:p>
            <a:pPr eaLnBrk="1" hangingPunct="1"/>
            <a:r>
              <a:rPr lang="en-US" dirty="0"/>
              <a:t>Compute orientation histogram</a:t>
            </a:r>
          </a:p>
          <a:p>
            <a:pPr eaLnBrk="1" hangingPunct="1"/>
            <a:r>
              <a:rPr lang="en-US" dirty="0"/>
              <a:t>Select dominant orientation </a:t>
            </a:r>
            <a:r>
              <a:rPr lang="el-GR" i="1" dirty="0"/>
              <a:t>ϴ</a:t>
            </a:r>
            <a:endParaRPr lang="en-US" i="1" dirty="0"/>
          </a:p>
          <a:p>
            <a:pPr eaLnBrk="1" hangingPunct="1"/>
            <a:r>
              <a:rPr lang="en-US" dirty="0"/>
              <a:t>Normalize: rotate to fixed orientation </a:t>
            </a:r>
          </a:p>
        </p:txBody>
      </p:sp>
      <p:grpSp>
        <p:nvGrpSpPr>
          <p:cNvPr id="3" name="Group 19"/>
          <p:cNvGrpSpPr>
            <a:grpSpLocks/>
          </p:cNvGrpSpPr>
          <p:nvPr/>
        </p:nvGrpSpPr>
        <p:grpSpPr bwMode="auto">
          <a:xfrm>
            <a:off x="6084870" y="4652955"/>
            <a:ext cx="2608254" cy="1690684"/>
            <a:chOff x="3787" y="2931"/>
            <a:chExt cx="1643" cy="1065"/>
          </a:xfrm>
        </p:grpSpPr>
        <p:sp>
          <p:nvSpPr>
            <p:cNvPr id="53277" name="Freeform 20"/>
            <p:cNvSpPr>
              <a:spLocks/>
            </p:cNvSpPr>
            <p:nvPr/>
          </p:nvSpPr>
          <p:spPr bwMode="auto">
            <a:xfrm>
              <a:off x="3860" y="2931"/>
              <a:ext cx="1446" cy="15"/>
            </a:xfrm>
            <a:custGeom>
              <a:avLst/>
              <a:gdLst>
                <a:gd name="T0" fmla="*/ 1 w 8674"/>
                <a:gd name="T1" fmla="*/ 0 h 103"/>
                <a:gd name="T2" fmla="*/ 1 w 8674"/>
                <a:gd name="T3" fmla="*/ 0 h 103"/>
                <a:gd name="T4" fmla="*/ 0 w 8674"/>
                <a:gd name="T5" fmla="*/ 0 h 103"/>
                <a:gd name="T6" fmla="*/ 0 w 8674"/>
                <a:gd name="T7" fmla="*/ 0 h 103"/>
                <a:gd name="T8" fmla="*/ 1 w 8674"/>
                <a:gd name="T9" fmla="*/ 0 h 103"/>
                <a:gd name="T10" fmla="*/ 1 w 8674"/>
                <a:gd name="T11" fmla="*/ 0 h 103"/>
                <a:gd name="T12" fmla="*/ 1 w 8674"/>
                <a:gd name="T13" fmla="*/ 0 h 103"/>
                <a:gd name="T14" fmla="*/ 1 w 8674"/>
                <a:gd name="T15" fmla="*/ 0 h 103"/>
                <a:gd name="T16" fmla="*/ 1 w 8674"/>
                <a:gd name="T17" fmla="*/ 0 h 103"/>
                <a:gd name="T18" fmla="*/ 1 w 8674"/>
                <a:gd name="T19" fmla="*/ 0 h 10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674"/>
                <a:gd name="T31" fmla="*/ 0 h 103"/>
                <a:gd name="T32" fmla="*/ 8674 w 8674"/>
                <a:gd name="T33" fmla="*/ 103 h 10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674" h="103">
                  <a:moveTo>
                    <a:pt x="8674" y="52"/>
                  </a:moveTo>
                  <a:lnTo>
                    <a:pt x="8629" y="0"/>
                  </a:lnTo>
                  <a:lnTo>
                    <a:pt x="0" y="0"/>
                  </a:lnTo>
                  <a:lnTo>
                    <a:pt x="0" y="103"/>
                  </a:lnTo>
                  <a:lnTo>
                    <a:pt x="8629" y="103"/>
                  </a:lnTo>
                  <a:lnTo>
                    <a:pt x="8582" y="52"/>
                  </a:lnTo>
                  <a:lnTo>
                    <a:pt x="8674" y="52"/>
                  </a:lnTo>
                  <a:lnTo>
                    <a:pt x="8674" y="0"/>
                  </a:lnTo>
                  <a:lnTo>
                    <a:pt x="8629" y="0"/>
                  </a:lnTo>
                  <a:lnTo>
                    <a:pt x="8674" y="52"/>
                  </a:lnTo>
                  <a:close/>
                </a:path>
              </a:pathLst>
            </a:custGeom>
            <a:solidFill>
              <a:srgbClr val="1F1A17"/>
            </a:solidFill>
            <a:ln w="9525">
              <a:noFill/>
              <a:round/>
              <a:headEnd/>
              <a:tailEnd/>
            </a:ln>
          </p:spPr>
          <p:txBody>
            <a:bodyPr/>
            <a:lstStyle/>
            <a:p>
              <a:endParaRPr lang="en-US"/>
            </a:p>
          </p:txBody>
        </p:sp>
        <p:sp>
          <p:nvSpPr>
            <p:cNvPr id="53278" name="Freeform 21"/>
            <p:cNvSpPr>
              <a:spLocks/>
            </p:cNvSpPr>
            <p:nvPr/>
          </p:nvSpPr>
          <p:spPr bwMode="auto">
            <a:xfrm>
              <a:off x="5291" y="2939"/>
              <a:ext cx="15" cy="794"/>
            </a:xfrm>
            <a:custGeom>
              <a:avLst/>
              <a:gdLst>
                <a:gd name="T0" fmla="*/ 0 w 92"/>
                <a:gd name="T1" fmla="*/ 0 h 5560"/>
                <a:gd name="T2" fmla="*/ 0 w 92"/>
                <a:gd name="T3" fmla="*/ 0 h 5560"/>
                <a:gd name="T4" fmla="*/ 0 w 92"/>
                <a:gd name="T5" fmla="*/ 0 h 5560"/>
                <a:gd name="T6" fmla="*/ 0 w 92"/>
                <a:gd name="T7" fmla="*/ 0 h 5560"/>
                <a:gd name="T8" fmla="*/ 0 w 92"/>
                <a:gd name="T9" fmla="*/ 0 h 5560"/>
                <a:gd name="T10" fmla="*/ 0 w 92"/>
                <a:gd name="T11" fmla="*/ 0 h 5560"/>
                <a:gd name="T12" fmla="*/ 0 w 92"/>
                <a:gd name="T13" fmla="*/ 0 h 5560"/>
                <a:gd name="T14" fmla="*/ 0 w 92"/>
                <a:gd name="T15" fmla="*/ 0 h 5560"/>
                <a:gd name="T16" fmla="*/ 0 w 92"/>
                <a:gd name="T17" fmla="*/ 0 h 5560"/>
                <a:gd name="T18" fmla="*/ 0 w 92"/>
                <a:gd name="T19" fmla="*/ 0 h 556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
                <a:gd name="T31" fmla="*/ 0 h 5560"/>
                <a:gd name="T32" fmla="*/ 92 w 92"/>
                <a:gd name="T33" fmla="*/ 5560 h 556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 h="5560">
                  <a:moveTo>
                    <a:pt x="47" y="5560"/>
                  </a:moveTo>
                  <a:lnTo>
                    <a:pt x="92" y="5509"/>
                  </a:lnTo>
                  <a:lnTo>
                    <a:pt x="92" y="0"/>
                  </a:lnTo>
                  <a:lnTo>
                    <a:pt x="0" y="0"/>
                  </a:lnTo>
                  <a:lnTo>
                    <a:pt x="0" y="5509"/>
                  </a:lnTo>
                  <a:lnTo>
                    <a:pt x="47" y="5458"/>
                  </a:lnTo>
                  <a:lnTo>
                    <a:pt x="47" y="5560"/>
                  </a:lnTo>
                  <a:lnTo>
                    <a:pt x="92" y="5560"/>
                  </a:lnTo>
                  <a:lnTo>
                    <a:pt x="92" y="5509"/>
                  </a:lnTo>
                  <a:lnTo>
                    <a:pt x="47" y="5560"/>
                  </a:lnTo>
                  <a:close/>
                </a:path>
              </a:pathLst>
            </a:custGeom>
            <a:solidFill>
              <a:srgbClr val="1F1A17"/>
            </a:solidFill>
            <a:ln w="9525">
              <a:noFill/>
              <a:round/>
              <a:headEnd/>
              <a:tailEnd/>
            </a:ln>
          </p:spPr>
          <p:txBody>
            <a:bodyPr/>
            <a:lstStyle/>
            <a:p>
              <a:endParaRPr lang="en-US"/>
            </a:p>
          </p:txBody>
        </p:sp>
        <p:sp>
          <p:nvSpPr>
            <p:cNvPr id="53279" name="Freeform 22"/>
            <p:cNvSpPr>
              <a:spLocks/>
            </p:cNvSpPr>
            <p:nvPr/>
          </p:nvSpPr>
          <p:spPr bwMode="auto">
            <a:xfrm>
              <a:off x="3853" y="3718"/>
              <a:ext cx="1445" cy="15"/>
            </a:xfrm>
            <a:custGeom>
              <a:avLst/>
              <a:gdLst>
                <a:gd name="T0" fmla="*/ 0 w 8674"/>
                <a:gd name="T1" fmla="*/ 0 h 102"/>
                <a:gd name="T2" fmla="*/ 0 w 8674"/>
                <a:gd name="T3" fmla="*/ 0 h 102"/>
                <a:gd name="T4" fmla="*/ 1 w 8674"/>
                <a:gd name="T5" fmla="*/ 0 h 102"/>
                <a:gd name="T6" fmla="*/ 1 w 8674"/>
                <a:gd name="T7" fmla="*/ 0 h 102"/>
                <a:gd name="T8" fmla="*/ 0 w 8674"/>
                <a:gd name="T9" fmla="*/ 0 h 102"/>
                <a:gd name="T10" fmla="*/ 0 w 8674"/>
                <a:gd name="T11" fmla="*/ 0 h 102"/>
                <a:gd name="T12" fmla="*/ 0 w 8674"/>
                <a:gd name="T13" fmla="*/ 0 h 102"/>
                <a:gd name="T14" fmla="*/ 0 w 8674"/>
                <a:gd name="T15" fmla="*/ 0 h 102"/>
                <a:gd name="T16" fmla="*/ 0 w 8674"/>
                <a:gd name="T17" fmla="*/ 0 h 102"/>
                <a:gd name="T18" fmla="*/ 0 w 8674"/>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674"/>
                <a:gd name="T31" fmla="*/ 0 h 102"/>
                <a:gd name="T32" fmla="*/ 8674 w 8674"/>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674" h="102">
                  <a:moveTo>
                    <a:pt x="0" y="51"/>
                  </a:moveTo>
                  <a:lnTo>
                    <a:pt x="45" y="102"/>
                  </a:lnTo>
                  <a:lnTo>
                    <a:pt x="8674" y="102"/>
                  </a:lnTo>
                  <a:lnTo>
                    <a:pt x="8674" y="0"/>
                  </a:lnTo>
                  <a:lnTo>
                    <a:pt x="45" y="0"/>
                  </a:lnTo>
                  <a:lnTo>
                    <a:pt x="91" y="51"/>
                  </a:lnTo>
                  <a:lnTo>
                    <a:pt x="0" y="51"/>
                  </a:lnTo>
                  <a:lnTo>
                    <a:pt x="0" y="102"/>
                  </a:lnTo>
                  <a:lnTo>
                    <a:pt x="45" y="102"/>
                  </a:lnTo>
                  <a:lnTo>
                    <a:pt x="0" y="51"/>
                  </a:lnTo>
                  <a:close/>
                </a:path>
              </a:pathLst>
            </a:custGeom>
            <a:solidFill>
              <a:srgbClr val="1F1A17"/>
            </a:solidFill>
            <a:ln w="9525">
              <a:noFill/>
              <a:round/>
              <a:headEnd/>
              <a:tailEnd/>
            </a:ln>
          </p:spPr>
          <p:txBody>
            <a:bodyPr/>
            <a:lstStyle/>
            <a:p>
              <a:endParaRPr lang="en-US"/>
            </a:p>
          </p:txBody>
        </p:sp>
        <p:sp>
          <p:nvSpPr>
            <p:cNvPr id="53280" name="Freeform 23"/>
            <p:cNvSpPr>
              <a:spLocks/>
            </p:cNvSpPr>
            <p:nvPr/>
          </p:nvSpPr>
          <p:spPr bwMode="auto">
            <a:xfrm>
              <a:off x="3853" y="2931"/>
              <a:ext cx="15" cy="795"/>
            </a:xfrm>
            <a:custGeom>
              <a:avLst/>
              <a:gdLst>
                <a:gd name="T0" fmla="*/ 0 w 91"/>
                <a:gd name="T1" fmla="*/ 0 h 5561"/>
                <a:gd name="T2" fmla="*/ 0 w 91"/>
                <a:gd name="T3" fmla="*/ 0 h 5561"/>
                <a:gd name="T4" fmla="*/ 0 w 91"/>
                <a:gd name="T5" fmla="*/ 0 h 5561"/>
                <a:gd name="T6" fmla="*/ 0 w 91"/>
                <a:gd name="T7" fmla="*/ 0 h 5561"/>
                <a:gd name="T8" fmla="*/ 0 w 91"/>
                <a:gd name="T9" fmla="*/ 0 h 5561"/>
                <a:gd name="T10" fmla="*/ 0 w 91"/>
                <a:gd name="T11" fmla="*/ 0 h 5561"/>
                <a:gd name="T12" fmla="*/ 0 w 91"/>
                <a:gd name="T13" fmla="*/ 0 h 5561"/>
                <a:gd name="T14" fmla="*/ 0 w 91"/>
                <a:gd name="T15" fmla="*/ 0 h 5561"/>
                <a:gd name="T16" fmla="*/ 0 w 91"/>
                <a:gd name="T17" fmla="*/ 0 h 5561"/>
                <a:gd name="T18" fmla="*/ 0 w 91"/>
                <a:gd name="T19" fmla="*/ 0 h 556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5561"/>
                <a:gd name="T32" fmla="*/ 91 w 91"/>
                <a:gd name="T33" fmla="*/ 5561 h 556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5561">
                  <a:moveTo>
                    <a:pt x="45" y="0"/>
                  </a:moveTo>
                  <a:lnTo>
                    <a:pt x="0" y="52"/>
                  </a:lnTo>
                  <a:lnTo>
                    <a:pt x="0" y="5561"/>
                  </a:lnTo>
                  <a:lnTo>
                    <a:pt x="91" y="5561"/>
                  </a:lnTo>
                  <a:lnTo>
                    <a:pt x="91" y="52"/>
                  </a:lnTo>
                  <a:lnTo>
                    <a:pt x="45" y="103"/>
                  </a:lnTo>
                  <a:lnTo>
                    <a:pt x="45" y="0"/>
                  </a:lnTo>
                  <a:lnTo>
                    <a:pt x="0" y="0"/>
                  </a:lnTo>
                  <a:lnTo>
                    <a:pt x="0" y="52"/>
                  </a:lnTo>
                  <a:lnTo>
                    <a:pt x="45" y="0"/>
                  </a:lnTo>
                  <a:close/>
                </a:path>
              </a:pathLst>
            </a:custGeom>
            <a:solidFill>
              <a:srgbClr val="1F1A17"/>
            </a:solidFill>
            <a:ln w="9525">
              <a:noFill/>
              <a:round/>
              <a:headEnd/>
              <a:tailEnd/>
            </a:ln>
          </p:spPr>
          <p:txBody>
            <a:bodyPr/>
            <a:lstStyle/>
            <a:p>
              <a:endParaRPr lang="en-US"/>
            </a:p>
          </p:txBody>
        </p:sp>
        <p:sp>
          <p:nvSpPr>
            <p:cNvPr id="53281" name="Rectangle 24"/>
            <p:cNvSpPr>
              <a:spLocks noChangeArrowheads="1"/>
            </p:cNvSpPr>
            <p:nvPr/>
          </p:nvSpPr>
          <p:spPr bwMode="auto">
            <a:xfrm>
              <a:off x="3860" y="3529"/>
              <a:ext cx="206" cy="197"/>
            </a:xfrm>
            <a:prstGeom prst="rect">
              <a:avLst/>
            </a:prstGeom>
            <a:solidFill>
              <a:srgbClr val="DC2B19"/>
            </a:solidFill>
            <a:ln w="9525">
              <a:noFill/>
              <a:miter lim="800000"/>
              <a:headEnd/>
              <a:tailEnd/>
            </a:ln>
          </p:spPr>
          <p:txBody>
            <a:bodyPr/>
            <a:lstStyle/>
            <a:p>
              <a:pPr eaLnBrk="0" hangingPunct="0"/>
              <a:endParaRPr lang="de-CH"/>
            </a:p>
          </p:txBody>
        </p:sp>
        <p:sp>
          <p:nvSpPr>
            <p:cNvPr id="53282" name="Freeform 25"/>
            <p:cNvSpPr>
              <a:spLocks/>
            </p:cNvSpPr>
            <p:nvPr/>
          </p:nvSpPr>
          <p:spPr bwMode="auto">
            <a:xfrm>
              <a:off x="3860" y="3522"/>
              <a:ext cx="213" cy="14"/>
            </a:xfrm>
            <a:custGeom>
              <a:avLst/>
              <a:gdLst>
                <a:gd name="T0" fmla="*/ 0 w 1279"/>
                <a:gd name="T1" fmla="*/ 0 h 102"/>
                <a:gd name="T2" fmla="*/ 0 w 1279"/>
                <a:gd name="T3" fmla="*/ 0 h 102"/>
                <a:gd name="T4" fmla="*/ 0 w 1279"/>
                <a:gd name="T5" fmla="*/ 0 h 102"/>
                <a:gd name="T6" fmla="*/ 0 w 1279"/>
                <a:gd name="T7" fmla="*/ 0 h 102"/>
                <a:gd name="T8" fmla="*/ 0 w 1279"/>
                <a:gd name="T9" fmla="*/ 0 h 102"/>
                <a:gd name="T10" fmla="*/ 0 w 1279"/>
                <a:gd name="T11" fmla="*/ 0 h 102"/>
                <a:gd name="T12" fmla="*/ 0 w 1279"/>
                <a:gd name="T13" fmla="*/ 0 h 102"/>
                <a:gd name="T14" fmla="*/ 0 w 1279"/>
                <a:gd name="T15" fmla="*/ 0 h 102"/>
                <a:gd name="T16" fmla="*/ 0 w 1279"/>
                <a:gd name="T17" fmla="*/ 0 h 102"/>
                <a:gd name="T18" fmla="*/ 0 w 1279"/>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9"/>
                <a:gd name="T31" fmla="*/ 0 h 102"/>
                <a:gd name="T32" fmla="*/ 1279 w 1279"/>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9" h="102">
                  <a:moveTo>
                    <a:pt x="1279" y="51"/>
                  </a:moveTo>
                  <a:lnTo>
                    <a:pt x="1233" y="0"/>
                  </a:lnTo>
                  <a:lnTo>
                    <a:pt x="0" y="0"/>
                  </a:lnTo>
                  <a:lnTo>
                    <a:pt x="0" y="102"/>
                  </a:lnTo>
                  <a:lnTo>
                    <a:pt x="1233" y="102"/>
                  </a:lnTo>
                  <a:lnTo>
                    <a:pt x="1188" y="51"/>
                  </a:lnTo>
                  <a:lnTo>
                    <a:pt x="1279" y="51"/>
                  </a:lnTo>
                  <a:lnTo>
                    <a:pt x="1279" y="0"/>
                  </a:lnTo>
                  <a:lnTo>
                    <a:pt x="1233" y="0"/>
                  </a:lnTo>
                  <a:lnTo>
                    <a:pt x="1279" y="51"/>
                  </a:lnTo>
                  <a:close/>
                </a:path>
              </a:pathLst>
            </a:custGeom>
            <a:solidFill>
              <a:srgbClr val="1F1A17"/>
            </a:solidFill>
            <a:ln w="9525">
              <a:noFill/>
              <a:round/>
              <a:headEnd/>
              <a:tailEnd/>
            </a:ln>
          </p:spPr>
          <p:txBody>
            <a:bodyPr/>
            <a:lstStyle/>
            <a:p>
              <a:endParaRPr lang="en-US"/>
            </a:p>
          </p:txBody>
        </p:sp>
        <p:sp>
          <p:nvSpPr>
            <p:cNvPr id="53283" name="Freeform 26"/>
            <p:cNvSpPr>
              <a:spLocks/>
            </p:cNvSpPr>
            <p:nvPr/>
          </p:nvSpPr>
          <p:spPr bwMode="auto">
            <a:xfrm>
              <a:off x="4058" y="3529"/>
              <a:ext cx="15" cy="204"/>
            </a:xfrm>
            <a:custGeom>
              <a:avLst/>
              <a:gdLst>
                <a:gd name="T0" fmla="*/ 0 w 91"/>
                <a:gd name="T1" fmla="*/ 0 h 1429"/>
                <a:gd name="T2" fmla="*/ 0 w 91"/>
                <a:gd name="T3" fmla="*/ 0 h 1429"/>
                <a:gd name="T4" fmla="*/ 0 w 91"/>
                <a:gd name="T5" fmla="*/ 0 h 1429"/>
                <a:gd name="T6" fmla="*/ 0 w 91"/>
                <a:gd name="T7" fmla="*/ 0 h 1429"/>
                <a:gd name="T8" fmla="*/ 0 w 91"/>
                <a:gd name="T9" fmla="*/ 0 h 1429"/>
                <a:gd name="T10" fmla="*/ 0 w 91"/>
                <a:gd name="T11" fmla="*/ 0 h 1429"/>
                <a:gd name="T12" fmla="*/ 0 w 91"/>
                <a:gd name="T13" fmla="*/ 0 h 1429"/>
                <a:gd name="T14" fmla="*/ 0 w 91"/>
                <a:gd name="T15" fmla="*/ 0 h 1429"/>
                <a:gd name="T16" fmla="*/ 0 w 91"/>
                <a:gd name="T17" fmla="*/ 0 h 1429"/>
                <a:gd name="T18" fmla="*/ 0 w 91"/>
                <a:gd name="T19" fmla="*/ 0 h 14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1429"/>
                <a:gd name="T32" fmla="*/ 91 w 91"/>
                <a:gd name="T33" fmla="*/ 1429 h 14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1429">
                  <a:moveTo>
                    <a:pt x="45" y="1429"/>
                  </a:moveTo>
                  <a:lnTo>
                    <a:pt x="91" y="1378"/>
                  </a:lnTo>
                  <a:lnTo>
                    <a:pt x="91" y="0"/>
                  </a:lnTo>
                  <a:lnTo>
                    <a:pt x="0" y="0"/>
                  </a:lnTo>
                  <a:lnTo>
                    <a:pt x="0" y="1378"/>
                  </a:lnTo>
                  <a:lnTo>
                    <a:pt x="45" y="1327"/>
                  </a:lnTo>
                  <a:lnTo>
                    <a:pt x="45" y="1429"/>
                  </a:lnTo>
                  <a:lnTo>
                    <a:pt x="91" y="1429"/>
                  </a:lnTo>
                  <a:lnTo>
                    <a:pt x="91" y="1378"/>
                  </a:lnTo>
                  <a:lnTo>
                    <a:pt x="45" y="1429"/>
                  </a:lnTo>
                  <a:close/>
                </a:path>
              </a:pathLst>
            </a:custGeom>
            <a:solidFill>
              <a:srgbClr val="1F1A17"/>
            </a:solidFill>
            <a:ln w="9525">
              <a:noFill/>
              <a:round/>
              <a:headEnd/>
              <a:tailEnd/>
            </a:ln>
          </p:spPr>
          <p:txBody>
            <a:bodyPr/>
            <a:lstStyle/>
            <a:p>
              <a:endParaRPr lang="en-US"/>
            </a:p>
          </p:txBody>
        </p:sp>
        <p:sp>
          <p:nvSpPr>
            <p:cNvPr id="53284" name="Freeform 27"/>
            <p:cNvSpPr>
              <a:spLocks/>
            </p:cNvSpPr>
            <p:nvPr/>
          </p:nvSpPr>
          <p:spPr bwMode="auto">
            <a:xfrm>
              <a:off x="3853" y="3718"/>
              <a:ext cx="213" cy="15"/>
            </a:xfrm>
            <a:custGeom>
              <a:avLst/>
              <a:gdLst>
                <a:gd name="T0" fmla="*/ 0 w 1278"/>
                <a:gd name="T1" fmla="*/ 0 h 102"/>
                <a:gd name="T2" fmla="*/ 0 w 1278"/>
                <a:gd name="T3" fmla="*/ 0 h 102"/>
                <a:gd name="T4" fmla="*/ 0 w 1278"/>
                <a:gd name="T5" fmla="*/ 0 h 102"/>
                <a:gd name="T6" fmla="*/ 0 w 1278"/>
                <a:gd name="T7" fmla="*/ 0 h 102"/>
                <a:gd name="T8" fmla="*/ 0 w 1278"/>
                <a:gd name="T9" fmla="*/ 0 h 102"/>
                <a:gd name="T10" fmla="*/ 0 w 1278"/>
                <a:gd name="T11" fmla="*/ 0 h 102"/>
                <a:gd name="T12" fmla="*/ 0 w 1278"/>
                <a:gd name="T13" fmla="*/ 0 h 102"/>
                <a:gd name="T14" fmla="*/ 0 w 1278"/>
                <a:gd name="T15" fmla="*/ 0 h 102"/>
                <a:gd name="T16" fmla="*/ 0 w 1278"/>
                <a:gd name="T17" fmla="*/ 0 h 102"/>
                <a:gd name="T18" fmla="*/ 0 w 1278"/>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2"/>
                <a:gd name="T32" fmla="*/ 1278 w 1278"/>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2">
                  <a:moveTo>
                    <a:pt x="0" y="51"/>
                  </a:moveTo>
                  <a:lnTo>
                    <a:pt x="45" y="102"/>
                  </a:lnTo>
                  <a:lnTo>
                    <a:pt x="1278" y="102"/>
                  </a:lnTo>
                  <a:lnTo>
                    <a:pt x="1278" y="0"/>
                  </a:lnTo>
                  <a:lnTo>
                    <a:pt x="45" y="0"/>
                  </a:lnTo>
                  <a:lnTo>
                    <a:pt x="91" y="51"/>
                  </a:lnTo>
                  <a:lnTo>
                    <a:pt x="0" y="51"/>
                  </a:lnTo>
                  <a:lnTo>
                    <a:pt x="0" y="102"/>
                  </a:lnTo>
                  <a:lnTo>
                    <a:pt x="45" y="102"/>
                  </a:lnTo>
                  <a:lnTo>
                    <a:pt x="0" y="51"/>
                  </a:lnTo>
                  <a:close/>
                </a:path>
              </a:pathLst>
            </a:custGeom>
            <a:solidFill>
              <a:srgbClr val="1F1A17"/>
            </a:solidFill>
            <a:ln w="9525">
              <a:noFill/>
              <a:round/>
              <a:headEnd/>
              <a:tailEnd/>
            </a:ln>
          </p:spPr>
          <p:txBody>
            <a:bodyPr/>
            <a:lstStyle/>
            <a:p>
              <a:endParaRPr lang="en-US"/>
            </a:p>
          </p:txBody>
        </p:sp>
        <p:sp>
          <p:nvSpPr>
            <p:cNvPr id="53285" name="Freeform 28"/>
            <p:cNvSpPr>
              <a:spLocks/>
            </p:cNvSpPr>
            <p:nvPr/>
          </p:nvSpPr>
          <p:spPr bwMode="auto">
            <a:xfrm>
              <a:off x="3853" y="3522"/>
              <a:ext cx="15" cy="204"/>
            </a:xfrm>
            <a:custGeom>
              <a:avLst/>
              <a:gdLst>
                <a:gd name="T0" fmla="*/ 0 w 91"/>
                <a:gd name="T1" fmla="*/ 0 h 1429"/>
                <a:gd name="T2" fmla="*/ 0 w 91"/>
                <a:gd name="T3" fmla="*/ 0 h 1429"/>
                <a:gd name="T4" fmla="*/ 0 w 91"/>
                <a:gd name="T5" fmla="*/ 0 h 1429"/>
                <a:gd name="T6" fmla="*/ 0 w 91"/>
                <a:gd name="T7" fmla="*/ 0 h 1429"/>
                <a:gd name="T8" fmla="*/ 0 w 91"/>
                <a:gd name="T9" fmla="*/ 0 h 1429"/>
                <a:gd name="T10" fmla="*/ 0 w 91"/>
                <a:gd name="T11" fmla="*/ 0 h 1429"/>
                <a:gd name="T12" fmla="*/ 0 w 91"/>
                <a:gd name="T13" fmla="*/ 0 h 1429"/>
                <a:gd name="T14" fmla="*/ 0 w 91"/>
                <a:gd name="T15" fmla="*/ 0 h 1429"/>
                <a:gd name="T16" fmla="*/ 0 w 91"/>
                <a:gd name="T17" fmla="*/ 0 h 1429"/>
                <a:gd name="T18" fmla="*/ 0 w 91"/>
                <a:gd name="T19" fmla="*/ 0 h 14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1429"/>
                <a:gd name="T32" fmla="*/ 91 w 91"/>
                <a:gd name="T33" fmla="*/ 1429 h 14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1429">
                  <a:moveTo>
                    <a:pt x="45" y="0"/>
                  </a:moveTo>
                  <a:lnTo>
                    <a:pt x="0" y="51"/>
                  </a:lnTo>
                  <a:lnTo>
                    <a:pt x="0" y="1429"/>
                  </a:lnTo>
                  <a:lnTo>
                    <a:pt x="91" y="1429"/>
                  </a:lnTo>
                  <a:lnTo>
                    <a:pt x="91" y="51"/>
                  </a:lnTo>
                  <a:lnTo>
                    <a:pt x="45" y="102"/>
                  </a:lnTo>
                  <a:lnTo>
                    <a:pt x="45" y="0"/>
                  </a:lnTo>
                  <a:lnTo>
                    <a:pt x="0" y="0"/>
                  </a:lnTo>
                  <a:lnTo>
                    <a:pt x="0" y="51"/>
                  </a:lnTo>
                  <a:lnTo>
                    <a:pt x="45" y="0"/>
                  </a:lnTo>
                  <a:close/>
                </a:path>
              </a:pathLst>
            </a:custGeom>
            <a:solidFill>
              <a:srgbClr val="1F1A17"/>
            </a:solidFill>
            <a:ln w="9525">
              <a:noFill/>
              <a:round/>
              <a:headEnd/>
              <a:tailEnd/>
            </a:ln>
          </p:spPr>
          <p:txBody>
            <a:bodyPr/>
            <a:lstStyle/>
            <a:p>
              <a:endParaRPr lang="en-US"/>
            </a:p>
          </p:txBody>
        </p:sp>
        <p:sp>
          <p:nvSpPr>
            <p:cNvPr id="53286" name="Rectangle 29"/>
            <p:cNvSpPr>
              <a:spLocks noChangeArrowheads="1"/>
            </p:cNvSpPr>
            <p:nvPr/>
          </p:nvSpPr>
          <p:spPr bwMode="auto">
            <a:xfrm>
              <a:off x="4066" y="3135"/>
              <a:ext cx="205" cy="591"/>
            </a:xfrm>
            <a:prstGeom prst="rect">
              <a:avLst/>
            </a:prstGeom>
            <a:solidFill>
              <a:srgbClr val="DC2B19"/>
            </a:solidFill>
            <a:ln w="9525">
              <a:noFill/>
              <a:miter lim="800000"/>
              <a:headEnd/>
              <a:tailEnd/>
            </a:ln>
          </p:spPr>
          <p:txBody>
            <a:bodyPr/>
            <a:lstStyle/>
            <a:p>
              <a:pPr eaLnBrk="0" hangingPunct="0"/>
              <a:endParaRPr lang="de-CH"/>
            </a:p>
          </p:txBody>
        </p:sp>
        <p:sp>
          <p:nvSpPr>
            <p:cNvPr id="53287" name="Freeform 30"/>
            <p:cNvSpPr>
              <a:spLocks/>
            </p:cNvSpPr>
            <p:nvPr/>
          </p:nvSpPr>
          <p:spPr bwMode="auto">
            <a:xfrm>
              <a:off x="4066" y="3128"/>
              <a:ext cx="213" cy="15"/>
            </a:xfrm>
            <a:custGeom>
              <a:avLst/>
              <a:gdLst>
                <a:gd name="T0" fmla="*/ 0 w 1278"/>
                <a:gd name="T1" fmla="*/ 0 h 102"/>
                <a:gd name="T2" fmla="*/ 0 w 1278"/>
                <a:gd name="T3" fmla="*/ 0 h 102"/>
                <a:gd name="T4" fmla="*/ 0 w 1278"/>
                <a:gd name="T5" fmla="*/ 0 h 102"/>
                <a:gd name="T6" fmla="*/ 0 w 1278"/>
                <a:gd name="T7" fmla="*/ 0 h 102"/>
                <a:gd name="T8" fmla="*/ 0 w 1278"/>
                <a:gd name="T9" fmla="*/ 0 h 102"/>
                <a:gd name="T10" fmla="*/ 0 w 1278"/>
                <a:gd name="T11" fmla="*/ 0 h 102"/>
                <a:gd name="T12" fmla="*/ 0 w 1278"/>
                <a:gd name="T13" fmla="*/ 0 h 102"/>
                <a:gd name="T14" fmla="*/ 0 w 1278"/>
                <a:gd name="T15" fmla="*/ 0 h 102"/>
                <a:gd name="T16" fmla="*/ 0 w 1278"/>
                <a:gd name="T17" fmla="*/ 0 h 102"/>
                <a:gd name="T18" fmla="*/ 0 w 1278"/>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2"/>
                <a:gd name="T32" fmla="*/ 1278 w 1278"/>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2">
                  <a:moveTo>
                    <a:pt x="1278" y="51"/>
                  </a:moveTo>
                  <a:lnTo>
                    <a:pt x="1233" y="0"/>
                  </a:lnTo>
                  <a:lnTo>
                    <a:pt x="0" y="0"/>
                  </a:lnTo>
                  <a:lnTo>
                    <a:pt x="0" y="102"/>
                  </a:lnTo>
                  <a:lnTo>
                    <a:pt x="1233" y="102"/>
                  </a:lnTo>
                  <a:lnTo>
                    <a:pt x="1186" y="51"/>
                  </a:lnTo>
                  <a:lnTo>
                    <a:pt x="1278" y="51"/>
                  </a:lnTo>
                  <a:lnTo>
                    <a:pt x="1278" y="0"/>
                  </a:lnTo>
                  <a:lnTo>
                    <a:pt x="1233" y="0"/>
                  </a:lnTo>
                  <a:lnTo>
                    <a:pt x="1278" y="51"/>
                  </a:lnTo>
                  <a:close/>
                </a:path>
              </a:pathLst>
            </a:custGeom>
            <a:solidFill>
              <a:srgbClr val="1F1A17"/>
            </a:solidFill>
            <a:ln w="9525">
              <a:noFill/>
              <a:round/>
              <a:headEnd/>
              <a:tailEnd/>
            </a:ln>
          </p:spPr>
          <p:txBody>
            <a:bodyPr/>
            <a:lstStyle/>
            <a:p>
              <a:endParaRPr lang="en-US"/>
            </a:p>
          </p:txBody>
        </p:sp>
        <p:sp>
          <p:nvSpPr>
            <p:cNvPr id="53288" name="Freeform 31"/>
            <p:cNvSpPr>
              <a:spLocks/>
            </p:cNvSpPr>
            <p:nvPr/>
          </p:nvSpPr>
          <p:spPr bwMode="auto">
            <a:xfrm>
              <a:off x="4264" y="3135"/>
              <a:ext cx="15" cy="598"/>
            </a:xfrm>
            <a:custGeom>
              <a:avLst/>
              <a:gdLst>
                <a:gd name="T0" fmla="*/ 0 w 92"/>
                <a:gd name="T1" fmla="*/ 0 h 4184"/>
                <a:gd name="T2" fmla="*/ 0 w 92"/>
                <a:gd name="T3" fmla="*/ 0 h 4184"/>
                <a:gd name="T4" fmla="*/ 0 w 92"/>
                <a:gd name="T5" fmla="*/ 0 h 4184"/>
                <a:gd name="T6" fmla="*/ 0 w 92"/>
                <a:gd name="T7" fmla="*/ 0 h 4184"/>
                <a:gd name="T8" fmla="*/ 0 w 92"/>
                <a:gd name="T9" fmla="*/ 0 h 4184"/>
                <a:gd name="T10" fmla="*/ 0 w 92"/>
                <a:gd name="T11" fmla="*/ 0 h 4184"/>
                <a:gd name="T12" fmla="*/ 0 w 92"/>
                <a:gd name="T13" fmla="*/ 0 h 4184"/>
                <a:gd name="T14" fmla="*/ 0 w 92"/>
                <a:gd name="T15" fmla="*/ 0 h 4184"/>
                <a:gd name="T16" fmla="*/ 0 w 92"/>
                <a:gd name="T17" fmla="*/ 0 h 4184"/>
                <a:gd name="T18" fmla="*/ 0 w 92"/>
                <a:gd name="T19" fmla="*/ 0 h 418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
                <a:gd name="T31" fmla="*/ 0 h 4184"/>
                <a:gd name="T32" fmla="*/ 92 w 92"/>
                <a:gd name="T33" fmla="*/ 4184 h 418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 h="4184">
                  <a:moveTo>
                    <a:pt x="47" y="4184"/>
                  </a:moveTo>
                  <a:lnTo>
                    <a:pt x="92" y="4133"/>
                  </a:lnTo>
                  <a:lnTo>
                    <a:pt x="92" y="0"/>
                  </a:lnTo>
                  <a:lnTo>
                    <a:pt x="0" y="0"/>
                  </a:lnTo>
                  <a:lnTo>
                    <a:pt x="0" y="4133"/>
                  </a:lnTo>
                  <a:lnTo>
                    <a:pt x="47" y="4082"/>
                  </a:lnTo>
                  <a:lnTo>
                    <a:pt x="47" y="4184"/>
                  </a:lnTo>
                  <a:lnTo>
                    <a:pt x="92" y="4184"/>
                  </a:lnTo>
                  <a:lnTo>
                    <a:pt x="92" y="4133"/>
                  </a:lnTo>
                  <a:lnTo>
                    <a:pt x="47" y="4184"/>
                  </a:lnTo>
                  <a:close/>
                </a:path>
              </a:pathLst>
            </a:custGeom>
            <a:solidFill>
              <a:srgbClr val="1F1A17"/>
            </a:solidFill>
            <a:ln w="9525">
              <a:noFill/>
              <a:round/>
              <a:headEnd/>
              <a:tailEnd/>
            </a:ln>
          </p:spPr>
          <p:txBody>
            <a:bodyPr/>
            <a:lstStyle/>
            <a:p>
              <a:endParaRPr lang="en-US"/>
            </a:p>
          </p:txBody>
        </p:sp>
        <p:sp>
          <p:nvSpPr>
            <p:cNvPr id="53289" name="Freeform 32"/>
            <p:cNvSpPr>
              <a:spLocks/>
            </p:cNvSpPr>
            <p:nvPr/>
          </p:nvSpPr>
          <p:spPr bwMode="auto">
            <a:xfrm>
              <a:off x="4058" y="3718"/>
              <a:ext cx="213" cy="15"/>
            </a:xfrm>
            <a:custGeom>
              <a:avLst/>
              <a:gdLst>
                <a:gd name="T0" fmla="*/ 0 w 1278"/>
                <a:gd name="T1" fmla="*/ 0 h 102"/>
                <a:gd name="T2" fmla="*/ 0 w 1278"/>
                <a:gd name="T3" fmla="*/ 0 h 102"/>
                <a:gd name="T4" fmla="*/ 0 w 1278"/>
                <a:gd name="T5" fmla="*/ 0 h 102"/>
                <a:gd name="T6" fmla="*/ 0 w 1278"/>
                <a:gd name="T7" fmla="*/ 0 h 102"/>
                <a:gd name="T8" fmla="*/ 0 w 1278"/>
                <a:gd name="T9" fmla="*/ 0 h 102"/>
                <a:gd name="T10" fmla="*/ 0 w 1278"/>
                <a:gd name="T11" fmla="*/ 0 h 102"/>
                <a:gd name="T12" fmla="*/ 0 w 1278"/>
                <a:gd name="T13" fmla="*/ 0 h 102"/>
                <a:gd name="T14" fmla="*/ 0 w 1278"/>
                <a:gd name="T15" fmla="*/ 0 h 102"/>
                <a:gd name="T16" fmla="*/ 0 w 1278"/>
                <a:gd name="T17" fmla="*/ 0 h 102"/>
                <a:gd name="T18" fmla="*/ 0 w 1278"/>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2"/>
                <a:gd name="T32" fmla="*/ 1278 w 1278"/>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2">
                  <a:moveTo>
                    <a:pt x="0" y="51"/>
                  </a:moveTo>
                  <a:lnTo>
                    <a:pt x="45" y="102"/>
                  </a:lnTo>
                  <a:lnTo>
                    <a:pt x="1278" y="102"/>
                  </a:lnTo>
                  <a:lnTo>
                    <a:pt x="1278" y="0"/>
                  </a:lnTo>
                  <a:lnTo>
                    <a:pt x="45" y="0"/>
                  </a:lnTo>
                  <a:lnTo>
                    <a:pt x="91" y="51"/>
                  </a:lnTo>
                  <a:lnTo>
                    <a:pt x="0" y="51"/>
                  </a:lnTo>
                  <a:lnTo>
                    <a:pt x="0" y="102"/>
                  </a:lnTo>
                  <a:lnTo>
                    <a:pt x="45" y="102"/>
                  </a:lnTo>
                  <a:lnTo>
                    <a:pt x="0" y="51"/>
                  </a:lnTo>
                  <a:close/>
                </a:path>
              </a:pathLst>
            </a:custGeom>
            <a:solidFill>
              <a:srgbClr val="1F1A17"/>
            </a:solidFill>
            <a:ln w="9525">
              <a:noFill/>
              <a:round/>
              <a:headEnd/>
              <a:tailEnd/>
            </a:ln>
          </p:spPr>
          <p:txBody>
            <a:bodyPr/>
            <a:lstStyle/>
            <a:p>
              <a:endParaRPr lang="en-US"/>
            </a:p>
          </p:txBody>
        </p:sp>
        <p:sp>
          <p:nvSpPr>
            <p:cNvPr id="53290" name="Freeform 33"/>
            <p:cNvSpPr>
              <a:spLocks/>
            </p:cNvSpPr>
            <p:nvPr/>
          </p:nvSpPr>
          <p:spPr bwMode="auto">
            <a:xfrm>
              <a:off x="4058" y="3128"/>
              <a:ext cx="15" cy="598"/>
            </a:xfrm>
            <a:custGeom>
              <a:avLst/>
              <a:gdLst>
                <a:gd name="T0" fmla="*/ 0 w 91"/>
                <a:gd name="T1" fmla="*/ 0 h 4184"/>
                <a:gd name="T2" fmla="*/ 0 w 91"/>
                <a:gd name="T3" fmla="*/ 0 h 4184"/>
                <a:gd name="T4" fmla="*/ 0 w 91"/>
                <a:gd name="T5" fmla="*/ 0 h 4184"/>
                <a:gd name="T6" fmla="*/ 0 w 91"/>
                <a:gd name="T7" fmla="*/ 0 h 4184"/>
                <a:gd name="T8" fmla="*/ 0 w 91"/>
                <a:gd name="T9" fmla="*/ 0 h 4184"/>
                <a:gd name="T10" fmla="*/ 0 w 91"/>
                <a:gd name="T11" fmla="*/ 0 h 4184"/>
                <a:gd name="T12" fmla="*/ 0 w 91"/>
                <a:gd name="T13" fmla="*/ 0 h 4184"/>
                <a:gd name="T14" fmla="*/ 0 w 91"/>
                <a:gd name="T15" fmla="*/ 0 h 4184"/>
                <a:gd name="T16" fmla="*/ 0 w 91"/>
                <a:gd name="T17" fmla="*/ 0 h 4184"/>
                <a:gd name="T18" fmla="*/ 0 w 91"/>
                <a:gd name="T19" fmla="*/ 0 h 418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4184"/>
                <a:gd name="T32" fmla="*/ 91 w 91"/>
                <a:gd name="T33" fmla="*/ 4184 h 418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4184">
                  <a:moveTo>
                    <a:pt x="45" y="0"/>
                  </a:moveTo>
                  <a:lnTo>
                    <a:pt x="0" y="51"/>
                  </a:lnTo>
                  <a:lnTo>
                    <a:pt x="0" y="4184"/>
                  </a:lnTo>
                  <a:lnTo>
                    <a:pt x="91" y="4184"/>
                  </a:lnTo>
                  <a:lnTo>
                    <a:pt x="91" y="51"/>
                  </a:lnTo>
                  <a:lnTo>
                    <a:pt x="45" y="102"/>
                  </a:lnTo>
                  <a:lnTo>
                    <a:pt x="45" y="0"/>
                  </a:lnTo>
                  <a:lnTo>
                    <a:pt x="0" y="0"/>
                  </a:lnTo>
                  <a:lnTo>
                    <a:pt x="0" y="51"/>
                  </a:lnTo>
                  <a:lnTo>
                    <a:pt x="45" y="0"/>
                  </a:lnTo>
                  <a:close/>
                </a:path>
              </a:pathLst>
            </a:custGeom>
            <a:solidFill>
              <a:srgbClr val="1F1A17"/>
            </a:solidFill>
            <a:ln w="9525">
              <a:noFill/>
              <a:round/>
              <a:headEnd/>
              <a:tailEnd/>
            </a:ln>
          </p:spPr>
          <p:txBody>
            <a:bodyPr/>
            <a:lstStyle/>
            <a:p>
              <a:endParaRPr lang="en-US"/>
            </a:p>
          </p:txBody>
        </p:sp>
        <p:sp>
          <p:nvSpPr>
            <p:cNvPr id="53291" name="Rectangle 34"/>
            <p:cNvSpPr>
              <a:spLocks noChangeArrowheads="1"/>
            </p:cNvSpPr>
            <p:nvPr/>
          </p:nvSpPr>
          <p:spPr bwMode="auto">
            <a:xfrm>
              <a:off x="4271" y="3332"/>
              <a:ext cx="206" cy="394"/>
            </a:xfrm>
            <a:prstGeom prst="rect">
              <a:avLst/>
            </a:prstGeom>
            <a:solidFill>
              <a:srgbClr val="DC2B19"/>
            </a:solidFill>
            <a:ln w="9525">
              <a:noFill/>
              <a:miter lim="800000"/>
              <a:headEnd/>
              <a:tailEnd/>
            </a:ln>
          </p:spPr>
          <p:txBody>
            <a:bodyPr/>
            <a:lstStyle/>
            <a:p>
              <a:pPr eaLnBrk="0" hangingPunct="0"/>
              <a:endParaRPr lang="de-CH"/>
            </a:p>
          </p:txBody>
        </p:sp>
        <p:sp>
          <p:nvSpPr>
            <p:cNvPr id="53292" name="Freeform 35"/>
            <p:cNvSpPr>
              <a:spLocks/>
            </p:cNvSpPr>
            <p:nvPr/>
          </p:nvSpPr>
          <p:spPr bwMode="auto">
            <a:xfrm>
              <a:off x="4264" y="3325"/>
              <a:ext cx="213" cy="14"/>
            </a:xfrm>
            <a:custGeom>
              <a:avLst/>
              <a:gdLst>
                <a:gd name="T0" fmla="*/ 0 w 1279"/>
                <a:gd name="T1" fmla="*/ 0 h 102"/>
                <a:gd name="T2" fmla="*/ 0 w 1279"/>
                <a:gd name="T3" fmla="*/ 0 h 102"/>
                <a:gd name="T4" fmla="*/ 0 w 1279"/>
                <a:gd name="T5" fmla="*/ 0 h 102"/>
                <a:gd name="T6" fmla="*/ 0 w 1279"/>
                <a:gd name="T7" fmla="*/ 0 h 102"/>
                <a:gd name="T8" fmla="*/ 0 w 1279"/>
                <a:gd name="T9" fmla="*/ 0 h 102"/>
                <a:gd name="T10" fmla="*/ 0 w 1279"/>
                <a:gd name="T11" fmla="*/ 0 h 102"/>
                <a:gd name="T12" fmla="*/ 0 w 1279"/>
                <a:gd name="T13" fmla="*/ 0 h 102"/>
                <a:gd name="T14" fmla="*/ 0 w 1279"/>
                <a:gd name="T15" fmla="*/ 0 h 102"/>
                <a:gd name="T16" fmla="*/ 0 w 1279"/>
                <a:gd name="T17" fmla="*/ 0 h 102"/>
                <a:gd name="T18" fmla="*/ 0 w 1279"/>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9"/>
                <a:gd name="T31" fmla="*/ 0 h 102"/>
                <a:gd name="T32" fmla="*/ 1279 w 1279"/>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9" h="102">
                  <a:moveTo>
                    <a:pt x="92" y="51"/>
                  </a:moveTo>
                  <a:lnTo>
                    <a:pt x="47" y="102"/>
                  </a:lnTo>
                  <a:lnTo>
                    <a:pt x="1279" y="102"/>
                  </a:lnTo>
                  <a:lnTo>
                    <a:pt x="1279" y="0"/>
                  </a:lnTo>
                  <a:lnTo>
                    <a:pt x="47" y="0"/>
                  </a:lnTo>
                  <a:lnTo>
                    <a:pt x="0" y="51"/>
                  </a:lnTo>
                  <a:lnTo>
                    <a:pt x="47" y="0"/>
                  </a:lnTo>
                  <a:lnTo>
                    <a:pt x="0" y="0"/>
                  </a:lnTo>
                  <a:lnTo>
                    <a:pt x="0" y="51"/>
                  </a:lnTo>
                  <a:lnTo>
                    <a:pt x="92" y="51"/>
                  </a:lnTo>
                  <a:close/>
                </a:path>
              </a:pathLst>
            </a:custGeom>
            <a:solidFill>
              <a:srgbClr val="1F1A17"/>
            </a:solidFill>
            <a:ln w="9525">
              <a:noFill/>
              <a:round/>
              <a:headEnd/>
              <a:tailEnd/>
            </a:ln>
          </p:spPr>
          <p:txBody>
            <a:bodyPr/>
            <a:lstStyle/>
            <a:p>
              <a:endParaRPr lang="en-US"/>
            </a:p>
          </p:txBody>
        </p:sp>
        <p:sp>
          <p:nvSpPr>
            <p:cNvPr id="53293" name="Freeform 36"/>
            <p:cNvSpPr>
              <a:spLocks/>
            </p:cNvSpPr>
            <p:nvPr/>
          </p:nvSpPr>
          <p:spPr bwMode="auto">
            <a:xfrm>
              <a:off x="4264" y="3332"/>
              <a:ext cx="15" cy="401"/>
            </a:xfrm>
            <a:custGeom>
              <a:avLst/>
              <a:gdLst>
                <a:gd name="T0" fmla="*/ 0 w 92"/>
                <a:gd name="T1" fmla="*/ 0 h 2806"/>
                <a:gd name="T2" fmla="*/ 0 w 92"/>
                <a:gd name="T3" fmla="*/ 0 h 2806"/>
                <a:gd name="T4" fmla="*/ 0 w 92"/>
                <a:gd name="T5" fmla="*/ 0 h 2806"/>
                <a:gd name="T6" fmla="*/ 0 w 92"/>
                <a:gd name="T7" fmla="*/ 0 h 2806"/>
                <a:gd name="T8" fmla="*/ 0 w 92"/>
                <a:gd name="T9" fmla="*/ 0 h 2806"/>
                <a:gd name="T10" fmla="*/ 0 w 92"/>
                <a:gd name="T11" fmla="*/ 0 h 2806"/>
                <a:gd name="T12" fmla="*/ 0 w 92"/>
                <a:gd name="T13" fmla="*/ 0 h 2806"/>
                <a:gd name="T14" fmla="*/ 0 w 92"/>
                <a:gd name="T15" fmla="*/ 0 h 2806"/>
                <a:gd name="T16" fmla="*/ 0 w 92"/>
                <a:gd name="T17" fmla="*/ 0 h 2806"/>
                <a:gd name="T18" fmla="*/ 0 w 92"/>
                <a:gd name="T19" fmla="*/ 0 h 28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
                <a:gd name="T31" fmla="*/ 0 h 2806"/>
                <a:gd name="T32" fmla="*/ 92 w 92"/>
                <a:gd name="T33" fmla="*/ 2806 h 28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 h="2806">
                  <a:moveTo>
                    <a:pt x="47" y="2704"/>
                  </a:moveTo>
                  <a:lnTo>
                    <a:pt x="92" y="2755"/>
                  </a:lnTo>
                  <a:lnTo>
                    <a:pt x="92" y="0"/>
                  </a:lnTo>
                  <a:lnTo>
                    <a:pt x="0" y="0"/>
                  </a:lnTo>
                  <a:lnTo>
                    <a:pt x="0" y="2755"/>
                  </a:lnTo>
                  <a:lnTo>
                    <a:pt x="47" y="2806"/>
                  </a:lnTo>
                  <a:lnTo>
                    <a:pt x="0" y="2755"/>
                  </a:lnTo>
                  <a:lnTo>
                    <a:pt x="0" y="2806"/>
                  </a:lnTo>
                  <a:lnTo>
                    <a:pt x="47" y="2806"/>
                  </a:lnTo>
                  <a:lnTo>
                    <a:pt x="47" y="2704"/>
                  </a:lnTo>
                  <a:close/>
                </a:path>
              </a:pathLst>
            </a:custGeom>
            <a:solidFill>
              <a:srgbClr val="1F1A17"/>
            </a:solidFill>
            <a:ln w="9525">
              <a:noFill/>
              <a:round/>
              <a:headEnd/>
              <a:tailEnd/>
            </a:ln>
          </p:spPr>
          <p:txBody>
            <a:bodyPr/>
            <a:lstStyle/>
            <a:p>
              <a:endParaRPr lang="en-US"/>
            </a:p>
          </p:txBody>
        </p:sp>
        <p:sp>
          <p:nvSpPr>
            <p:cNvPr id="53294" name="Freeform 37"/>
            <p:cNvSpPr>
              <a:spLocks/>
            </p:cNvSpPr>
            <p:nvPr/>
          </p:nvSpPr>
          <p:spPr bwMode="auto">
            <a:xfrm>
              <a:off x="4271" y="3718"/>
              <a:ext cx="213" cy="15"/>
            </a:xfrm>
            <a:custGeom>
              <a:avLst/>
              <a:gdLst>
                <a:gd name="T0" fmla="*/ 0 w 1277"/>
                <a:gd name="T1" fmla="*/ 0 h 102"/>
                <a:gd name="T2" fmla="*/ 0 w 1277"/>
                <a:gd name="T3" fmla="*/ 0 h 102"/>
                <a:gd name="T4" fmla="*/ 0 w 1277"/>
                <a:gd name="T5" fmla="*/ 0 h 102"/>
                <a:gd name="T6" fmla="*/ 0 w 1277"/>
                <a:gd name="T7" fmla="*/ 0 h 102"/>
                <a:gd name="T8" fmla="*/ 0 w 1277"/>
                <a:gd name="T9" fmla="*/ 0 h 102"/>
                <a:gd name="T10" fmla="*/ 0 w 1277"/>
                <a:gd name="T11" fmla="*/ 0 h 102"/>
                <a:gd name="T12" fmla="*/ 0 w 1277"/>
                <a:gd name="T13" fmla="*/ 0 h 102"/>
                <a:gd name="T14" fmla="*/ 0 w 1277"/>
                <a:gd name="T15" fmla="*/ 0 h 102"/>
                <a:gd name="T16" fmla="*/ 0 w 1277"/>
                <a:gd name="T17" fmla="*/ 0 h 102"/>
                <a:gd name="T18" fmla="*/ 0 w 1277"/>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7"/>
                <a:gd name="T31" fmla="*/ 0 h 102"/>
                <a:gd name="T32" fmla="*/ 1277 w 1277"/>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7" h="102">
                  <a:moveTo>
                    <a:pt x="1186" y="51"/>
                  </a:moveTo>
                  <a:lnTo>
                    <a:pt x="1232" y="0"/>
                  </a:lnTo>
                  <a:lnTo>
                    <a:pt x="0" y="0"/>
                  </a:lnTo>
                  <a:lnTo>
                    <a:pt x="0" y="102"/>
                  </a:lnTo>
                  <a:lnTo>
                    <a:pt x="1232" y="102"/>
                  </a:lnTo>
                  <a:lnTo>
                    <a:pt x="1277" y="51"/>
                  </a:lnTo>
                  <a:lnTo>
                    <a:pt x="1232" y="102"/>
                  </a:lnTo>
                  <a:lnTo>
                    <a:pt x="1277" y="102"/>
                  </a:lnTo>
                  <a:lnTo>
                    <a:pt x="1277" y="51"/>
                  </a:lnTo>
                  <a:lnTo>
                    <a:pt x="1186" y="51"/>
                  </a:lnTo>
                  <a:close/>
                </a:path>
              </a:pathLst>
            </a:custGeom>
            <a:solidFill>
              <a:srgbClr val="1F1A17"/>
            </a:solidFill>
            <a:ln w="9525">
              <a:noFill/>
              <a:round/>
              <a:headEnd/>
              <a:tailEnd/>
            </a:ln>
          </p:spPr>
          <p:txBody>
            <a:bodyPr/>
            <a:lstStyle/>
            <a:p>
              <a:endParaRPr lang="en-US"/>
            </a:p>
          </p:txBody>
        </p:sp>
        <p:sp>
          <p:nvSpPr>
            <p:cNvPr id="53295" name="Freeform 38"/>
            <p:cNvSpPr>
              <a:spLocks/>
            </p:cNvSpPr>
            <p:nvPr/>
          </p:nvSpPr>
          <p:spPr bwMode="auto">
            <a:xfrm>
              <a:off x="4469" y="3325"/>
              <a:ext cx="15" cy="401"/>
            </a:xfrm>
            <a:custGeom>
              <a:avLst/>
              <a:gdLst>
                <a:gd name="T0" fmla="*/ 0 w 91"/>
                <a:gd name="T1" fmla="*/ 0 h 2806"/>
                <a:gd name="T2" fmla="*/ 0 w 91"/>
                <a:gd name="T3" fmla="*/ 0 h 2806"/>
                <a:gd name="T4" fmla="*/ 0 w 91"/>
                <a:gd name="T5" fmla="*/ 0 h 2806"/>
                <a:gd name="T6" fmla="*/ 0 w 91"/>
                <a:gd name="T7" fmla="*/ 0 h 2806"/>
                <a:gd name="T8" fmla="*/ 0 w 91"/>
                <a:gd name="T9" fmla="*/ 0 h 2806"/>
                <a:gd name="T10" fmla="*/ 0 w 91"/>
                <a:gd name="T11" fmla="*/ 0 h 2806"/>
                <a:gd name="T12" fmla="*/ 0 w 91"/>
                <a:gd name="T13" fmla="*/ 0 h 2806"/>
                <a:gd name="T14" fmla="*/ 0 w 91"/>
                <a:gd name="T15" fmla="*/ 0 h 2806"/>
                <a:gd name="T16" fmla="*/ 0 w 91"/>
                <a:gd name="T17" fmla="*/ 0 h 2806"/>
                <a:gd name="T18" fmla="*/ 0 w 91"/>
                <a:gd name="T19" fmla="*/ 0 h 28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2806"/>
                <a:gd name="T32" fmla="*/ 91 w 91"/>
                <a:gd name="T33" fmla="*/ 2806 h 28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2806">
                  <a:moveTo>
                    <a:pt x="46" y="102"/>
                  </a:moveTo>
                  <a:lnTo>
                    <a:pt x="0" y="51"/>
                  </a:lnTo>
                  <a:lnTo>
                    <a:pt x="0" y="2806"/>
                  </a:lnTo>
                  <a:lnTo>
                    <a:pt x="91" y="2806"/>
                  </a:lnTo>
                  <a:lnTo>
                    <a:pt x="91" y="51"/>
                  </a:lnTo>
                  <a:lnTo>
                    <a:pt x="46" y="0"/>
                  </a:lnTo>
                  <a:lnTo>
                    <a:pt x="91" y="51"/>
                  </a:lnTo>
                  <a:lnTo>
                    <a:pt x="91" y="0"/>
                  </a:lnTo>
                  <a:lnTo>
                    <a:pt x="46" y="0"/>
                  </a:lnTo>
                  <a:lnTo>
                    <a:pt x="46" y="102"/>
                  </a:lnTo>
                  <a:close/>
                </a:path>
              </a:pathLst>
            </a:custGeom>
            <a:solidFill>
              <a:srgbClr val="1F1A17"/>
            </a:solidFill>
            <a:ln w="9525">
              <a:noFill/>
              <a:round/>
              <a:headEnd/>
              <a:tailEnd/>
            </a:ln>
          </p:spPr>
          <p:txBody>
            <a:bodyPr/>
            <a:lstStyle/>
            <a:p>
              <a:endParaRPr lang="en-US"/>
            </a:p>
          </p:txBody>
        </p:sp>
        <p:sp>
          <p:nvSpPr>
            <p:cNvPr id="53296" name="Rectangle 39"/>
            <p:cNvSpPr>
              <a:spLocks noChangeArrowheads="1"/>
            </p:cNvSpPr>
            <p:nvPr/>
          </p:nvSpPr>
          <p:spPr bwMode="auto">
            <a:xfrm>
              <a:off x="4477" y="3595"/>
              <a:ext cx="205" cy="131"/>
            </a:xfrm>
            <a:prstGeom prst="rect">
              <a:avLst/>
            </a:prstGeom>
            <a:solidFill>
              <a:srgbClr val="DC2B19"/>
            </a:solidFill>
            <a:ln w="9525">
              <a:noFill/>
              <a:miter lim="800000"/>
              <a:headEnd/>
              <a:tailEnd/>
            </a:ln>
          </p:spPr>
          <p:txBody>
            <a:bodyPr/>
            <a:lstStyle/>
            <a:p>
              <a:pPr eaLnBrk="0" hangingPunct="0"/>
              <a:endParaRPr lang="de-CH"/>
            </a:p>
          </p:txBody>
        </p:sp>
        <p:sp>
          <p:nvSpPr>
            <p:cNvPr id="53297" name="Freeform 40"/>
            <p:cNvSpPr>
              <a:spLocks/>
            </p:cNvSpPr>
            <p:nvPr/>
          </p:nvSpPr>
          <p:spPr bwMode="auto">
            <a:xfrm>
              <a:off x="4477" y="3587"/>
              <a:ext cx="213" cy="15"/>
            </a:xfrm>
            <a:custGeom>
              <a:avLst/>
              <a:gdLst>
                <a:gd name="T0" fmla="*/ 0 w 1278"/>
                <a:gd name="T1" fmla="*/ 0 h 101"/>
                <a:gd name="T2" fmla="*/ 0 w 1278"/>
                <a:gd name="T3" fmla="*/ 0 h 101"/>
                <a:gd name="T4" fmla="*/ 0 w 1278"/>
                <a:gd name="T5" fmla="*/ 0 h 101"/>
                <a:gd name="T6" fmla="*/ 0 w 1278"/>
                <a:gd name="T7" fmla="*/ 0 h 101"/>
                <a:gd name="T8" fmla="*/ 0 w 1278"/>
                <a:gd name="T9" fmla="*/ 0 h 101"/>
                <a:gd name="T10" fmla="*/ 0 w 1278"/>
                <a:gd name="T11" fmla="*/ 0 h 101"/>
                <a:gd name="T12" fmla="*/ 0 w 1278"/>
                <a:gd name="T13" fmla="*/ 0 h 101"/>
                <a:gd name="T14" fmla="*/ 0 w 1278"/>
                <a:gd name="T15" fmla="*/ 0 h 101"/>
                <a:gd name="T16" fmla="*/ 0 w 1278"/>
                <a:gd name="T17" fmla="*/ 0 h 101"/>
                <a:gd name="T18" fmla="*/ 0 w 1278"/>
                <a:gd name="T19" fmla="*/ 0 h 10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1"/>
                <a:gd name="T32" fmla="*/ 1278 w 1278"/>
                <a:gd name="T33" fmla="*/ 101 h 10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1">
                  <a:moveTo>
                    <a:pt x="1278" y="51"/>
                  </a:moveTo>
                  <a:lnTo>
                    <a:pt x="1232" y="0"/>
                  </a:lnTo>
                  <a:lnTo>
                    <a:pt x="0" y="0"/>
                  </a:lnTo>
                  <a:lnTo>
                    <a:pt x="0" y="101"/>
                  </a:lnTo>
                  <a:lnTo>
                    <a:pt x="1232" y="101"/>
                  </a:lnTo>
                  <a:lnTo>
                    <a:pt x="1187" y="51"/>
                  </a:lnTo>
                  <a:lnTo>
                    <a:pt x="1278" y="51"/>
                  </a:lnTo>
                  <a:lnTo>
                    <a:pt x="1278" y="0"/>
                  </a:lnTo>
                  <a:lnTo>
                    <a:pt x="1232" y="0"/>
                  </a:lnTo>
                  <a:lnTo>
                    <a:pt x="1278" y="51"/>
                  </a:lnTo>
                  <a:close/>
                </a:path>
              </a:pathLst>
            </a:custGeom>
            <a:solidFill>
              <a:srgbClr val="1F1A17"/>
            </a:solidFill>
            <a:ln w="9525">
              <a:noFill/>
              <a:round/>
              <a:headEnd/>
              <a:tailEnd/>
            </a:ln>
          </p:spPr>
          <p:txBody>
            <a:bodyPr/>
            <a:lstStyle/>
            <a:p>
              <a:endParaRPr lang="en-US"/>
            </a:p>
          </p:txBody>
        </p:sp>
        <p:sp>
          <p:nvSpPr>
            <p:cNvPr id="53298" name="Freeform 41"/>
            <p:cNvSpPr>
              <a:spLocks/>
            </p:cNvSpPr>
            <p:nvPr/>
          </p:nvSpPr>
          <p:spPr bwMode="auto">
            <a:xfrm>
              <a:off x="4674" y="3595"/>
              <a:ext cx="16" cy="138"/>
            </a:xfrm>
            <a:custGeom>
              <a:avLst/>
              <a:gdLst>
                <a:gd name="T0" fmla="*/ 0 w 91"/>
                <a:gd name="T1" fmla="*/ 0 h 969"/>
                <a:gd name="T2" fmla="*/ 0 w 91"/>
                <a:gd name="T3" fmla="*/ 0 h 969"/>
                <a:gd name="T4" fmla="*/ 0 w 91"/>
                <a:gd name="T5" fmla="*/ 0 h 969"/>
                <a:gd name="T6" fmla="*/ 0 w 91"/>
                <a:gd name="T7" fmla="*/ 0 h 969"/>
                <a:gd name="T8" fmla="*/ 0 w 91"/>
                <a:gd name="T9" fmla="*/ 0 h 969"/>
                <a:gd name="T10" fmla="*/ 0 w 91"/>
                <a:gd name="T11" fmla="*/ 0 h 969"/>
                <a:gd name="T12" fmla="*/ 0 w 91"/>
                <a:gd name="T13" fmla="*/ 0 h 969"/>
                <a:gd name="T14" fmla="*/ 0 w 91"/>
                <a:gd name="T15" fmla="*/ 0 h 969"/>
                <a:gd name="T16" fmla="*/ 0 w 91"/>
                <a:gd name="T17" fmla="*/ 0 h 969"/>
                <a:gd name="T18" fmla="*/ 0 w 91"/>
                <a:gd name="T19" fmla="*/ 0 h 9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969"/>
                <a:gd name="T32" fmla="*/ 91 w 91"/>
                <a:gd name="T33" fmla="*/ 969 h 96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969">
                  <a:moveTo>
                    <a:pt x="45" y="969"/>
                  </a:moveTo>
                  <a:lnTo>
                    <a:pt x="91" y="918"/>
                  </a:lnTo>
                  <a:lnTo>
                    <a:pt x="91" y="0"/>
                  </a:lnTo>
                  <a:lnTo>
                    <a:pt x="0" y="0"/>
                  </a:lnTo>
                  <a:lnTo>
                    <a:pt x="0" y="918"/>
                  </a:lnTo>
                  <a:lnTo>
                    <a:pt x="45" y="867"/>
                  </a:lnTo>
                  <a:lnTo>
                    <a:pt x="45" y="969"/>
                  </a:lnTo>
                  <a:lnTo>
                    <a:pt x="91" y="969"/>
                  </a:lnTo>
                  <a:lnTo>
                    <a:pt x="91" y="918"/>
                  </a:lnTo>
                  <a:lnTo>
                    <a:pt x="45" y="969"/>
                  </a:lnTo>
                  <a:close/>
                </a:path>
              </a:pathLst>
            </a:custGeom>
            <a:solidFill>
              <a:srgbClr val="1F1A17"/>
            </a:solidFill>
            <a:ln w="9525">
              <a:noFill/>
              <a:round/>
              <a:headEnd/>
              <a:tailEnd/>
            </a:ln>
          </p:spPr>
          <p:txBody>
            <a:bodyPr/>
            <a:lstStyle/>
            <a:p>
              <a:endParaRPr lang="en-US"/>
            </a:p>
          </p:txBody>
        </p:sp>
        <p:sp>
          <p:nvSpPr>
            <p:cNvPr id="53299" name="Freeform 42"/>
            <p:cNvSpPr>
              <a:spLocks/>
            </p:cNvSpPr>
            <p:nvPr/>
          </p:nvSpPr>
          <p:spPr bwMode="auto">
            <a:xfrm>
              <a:off x="4469" y="3718"/>
              <a:ext cx="213" cy="15"/>
            </a:xfrm>
            <a:custGeom>
              <a:avLst/>
              <a:gdLst>
                <a:gd name="T0" fmla="*/ 0 w 1278"/>
                <a:gd name="T1" fmla="*/ 0 h 102"/>
                <a:gd name="T2" fmla="*/ 0 w 1278"/>
                <a:gd name="T3" fmla="*/ 0 h 102"/>
                <a:gd name="T4" fmla="*/ 0 w 1278"/>
                <a:gd name="T5" fmla="*/ 0 h 102"/>
                <a:gd name="T6" fmla="*/ 0 w 1278"/>
                <a:gd name="T7" fmla="*/ 0 h 102"/>
                <a:gd name="T8" fmla="*/ 0 w 1278"/>
                <a:gd name="T9" fmla="*/ 0 h 102"/>
                <a:gd name="T10" fmla="*/ 0 w 1278"/>
                <a:gd name="T11" fmla="*/ 0 h 102"/>
                <a:gd name="T12" fmla="*/ 0 w 1278"/>
                <a:gd name="T13" fmla="*/ 0 h 102"/>
                <a:gd name="T14" fmla="*/ 0 w 1278"/>
                <a:gd name="T15" fmla="*/ 0 h 102"/>
                <a:gd name="T16" fmla="*/ 0 w 1278"/>
                <a:gd name="T17" fmla="*/ 0 h 102"/>
                <a:gd name="T18" fmla="*/ 0 w 1278"/>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2"/>
                <a:gd name="T32" fmla="*/ 1278 w 1278"/>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2">
                  <a:moveTo>
                    <a:pt x="0" y="51"/>
                  </a:moveTo>
                  <a:lnTo>
                    <a:pt x="46" y="102"/>
                  </a:lnTo>
                  <a:lnTo>
                    <a:pt x="1278" y="102"/>
                  </a:lnTo>
                  <a:lnTo>
                    <a:pt x="1278" y="0"/>
                  </a:lnTo>
                  <a:lnTo>
                    <a:pt x="46" y="0"/>
                  </a:lnTo>
                  <a:lnTo>
                    <a:pt x="91" y="51"/>
                  </a:lnTo>
                  <a:lnTo>
                    <a:pt x="0" y="51"/>
                  </a:lnTo>
                  <a:lnTo>
                    <a:pt x="0" y="102"/>
                  </a:lnTo>
                  <a:lnTo>
                    <a:pt x="46" y="102"/>
                  </a:lnTo>
                  <a:lnTo>
                    <a:pt x="0" y="51"/>
                  </a:lnTo>
                  <a:close/>
                </a:path>
              </a:pathLst>
            </a:custGeom>
            <a:solidFill>
              <a:srgbClr val="1F1A17"/>
            </a:solidFill>
            <a:ln w="9525">
              <a:noFill/>
              <a:round/>
              <a:headEnd/>
              <a:tailEnd/>
            </a:ln>
          </p:spPr>
          <p:txBody>
            <a:bodyPr/>
            <a:lstStyle/>
            <a:p>
              <a:endParaRPr lang="en-US"/>
            </a:p>
          </p:txBody>
        </p:sp>
        <p:sp>
          <p:nvSpPr>
            <p:cNvPr id="53300" name="Freeform 43"/>
            <p:cNvSpPr>
              <a:spLocks/>
            </p:cNvSpPr>
            <p:nvPr/>
          </p:nvSpPr>
          <p:spPr bwMode="auto">
            <a:xfrm>
              <a:off x="4469" y="3587"/>
              <a:ext cx="15" cy="139"/>
            </a:xfrm>
            <a:custGeom>
              <a:avLst/>
              <a:gdLst>
                <a:gd name="T0" fmla="*/ 0 w 91"/>
                <a:gd name="T1" fmla="*/ 0 h 969"/>
                <a:gd name="T2" fmla="*/ 0 w 91"/>
                <a:gd name="T3" fmla="*/ 0 h 969"/>
                <a:gd name="T4" fmla="*/ 0 w 91"/>
                <a:gd name="T5" fmla="*/ 0 h 969"/>
                <a:gd name="T6" fmla="*/ 0 w 91"/>
                <a:gd name="T7" fmla="*/ 0 h 969"/>
                <a:gd name="T8" fmla="*/ 0 w 91"/>
                <a:gd name="T9" fmla="*/ 0 h 969"/>
                <a:gd name="T10" fmla="*/ 0 w 91"/>
                <a:gd name="T11" fmla="*/ 0 h 969"/>
                <a:gd name="T12" fmla="*/ 0 w 91"/>
                <a:gd name="T13" fmla="*/ 0 h 969"/>
                <a:gd name="T14" fmla="*/ 0 w 91"/>
                <a:gd name="T15" fmla="*/ 0 h 969"/>
                <a:gd name="T16" fmla="*/ 0 w 91"/>
                <a:gd name="T17" fmla="*/ 0 h 969"/>
                <a:gd name="T18" fmla="*/ 0 w 91"/>
                <a:gd name="T19" fmla="*/ 0 h 9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969"/>
                <a:gd name="T32" fmla="*/ 91 w 91"/>
                <a:gd name="T33" fmla="*/ 969 h 96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969">
                  <a:moveTo>
                    <a:pt x="46" y="0"/>
                  </a:moveTo>
                  <a:lnTo>
                    <a:pt x="0" y="51"/>
                  </a:lnTo>
                  <a:lnTo>
                    <a:pt x="0" y="969"/>
                  </a:lnTo>
                  <a:lnTo>
                    <a:pt x="91" y="969"/>
                  </a:lnTo>
                  <a:lnTo>
                    <a:pt x="91" y="51"/>
                  </a:lnTo>
                  <a:lnTo>
                    <a:pt x="46" y="101"/>
                  </a:lnTo>
                  <a:lnTo>
                    <a:pt x="46" y="0"/>
                  </a:lnTo>
                  <a:lnTo>
                    <a:pt x="0" y="0"/>
                  </a:lnTo>
                  <a:lnTo>
                    <a:pt x="0" y="51"/>
                  </a:lnTo>
                  <a:lnTo>
                    <a:pt x="46" y="0"/>
                  </a:lnTo>
                  <a:close/>
                </a:path>
              </a:pathLst>
            </a:custGeom>
            <a:solidFill>
              <a:srgbClr val="1F1A17"/>
            </a:solidFill>
            <a:ln w="9525">
              <a:noFill/>
              <a:round/>
              <a:headEnd/>
              <a:tailEnd/>
            </a:ln>
          </p:spPr>
          <p:txBody>
            <a:bodyPr/>
            <a:lstStyle/>
            <a:p>
              <a:endParaRPr lang="en-US"/>
            </a:p>
          </p:txBody>
        </p:sp>
        <p:sp>
          <p:nvSpPr>
            <p:cNvPr id="53301" name="Rectangle 44"/>
            <p:cNvSpPr>
              <a:spLocks noChangeArrowheads="1"/>
            </p:cNvSpPr>
            <p:nvPr/>
          </p:nvSpPr>
          <p:spPr bwMode="auto">
            <a:xfrm>
              <a:off x="4682" y="3529"/>
              <a:ext cx="206" cy="197"/>
            </a:xfrm>
            <a:prstGeom prst="rect">
              <a:avLst/>
            </a:prstGeom>
            <a:solidFill>
              <a:srgbClr val="DC2B19"/>
            </a:solidFill>
            <a:ln w="9525">
              <a:noFill/>
              <a:miter lim="800000"/>
              <a:headEnd/>
              <a:tailEnd/>
            </a:ln>
          </p:spPr>
          <p:txBody>
            <a:bodyPr/>
            <a:lstStyle/>
            <a:p>
              <a:pPr eaLnBrk="0" hangingPunct="0"/>
              <a:endParaRPr lang="de-CH"/>
            </a:p>
          </p:txBody>
        </p:sp>
        <p:sp>
          <p:nvSpPr>
            <p:cNvPr id="53302" name="Freeform 45"/>
            <p:cNvSpPr>
              <a:spLocks/>
            </p:cNvSpPr>
            <p:nvPr/>
          </p:nvSpPr>
          <p:spPr bwMode="auto">
            <a:xfrm>
              <a:off x="4682" y="3522"/>
              <a:ext cx="213" cy="14"/>
            </a:xfrm>
            <a:custGeom>
              <a:avLst/>
              <a:gdLst>
                <a:gd name="T0" fmla="*/ 0 w 1279"/>
                <a:gd name="T1" fmla="*/ 0 h 102"/>
                <a:gd name="T2" fmla="*/ 0 w 1279"/>
                <a:gd name="T3" fmla="*/ 0 h 102"/>
                <a:gd name="T4" fmla="*/ 0 w 1279"/>
                <a:gd name="T5" fmla="*/ 0 h 102"/>
                <a:gd name="T6" fmla="*/ 0 w 1279"/>
                <a:gd name="T7" fmla="*/ 0 h 102"/>
                <a:gd name="T8" fmla="*/ 0 w 1279"/>
                <a:gd name="T9" fmla="*/ 0 h 102"/>
                <a:gd name="T10" fmla="*/ 0 w 1279"/>
                <a:gd name="T11" fmla="*/ 0 h 102"/>
                <a:gd name="T12" fmla="*/ 0 w 1279"/>
                <a:gd name="T13" fmla="*/ 0 h 102"/>
                <a:gd name="T14" fmla="*/ 0 w 1279"/>
                <a:gd name="T15" fmla="*/ 0 h 102"/>
                <a:gd name="T16" fmla="*/ 0 w 1279"/>
                <a:gd name="T17" fmla="*/ 0 h 102"/>
                <a:gd name="T18" fmla="*/ 0 w 1279"/>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9"/>
                <a:gd name="T31" fmla="*/ 0 h 102"/>
                <a:gd name="T32" fmla="*/ 1279 w 1279"/>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9" h="102">
                  <a:moveTo>
                    <a:pt x="1279" y="51"/>
                  </a:moveTo>
                  <a:lnTo>
                    <a:pt x="1233" y="0"/>
                  </a:lnTo>
                  <a:lnTo>
                    <a:pt x="0" y="0"/>
                  </a:lnTo>
                  <a:lnTo>
                    <a:pt x="0" y="102"/>
                  </a:lnTo>
                  <a:lnTo>
                    <a:pt x="1233" y="102"/>
                  </a:lnTo>
                  <a:lnTo>
                    <a:pt x="1188" y="51"/>
                  </a:lnTo>
                  <a:lnTo>
                    <a:pt x="1279" y="51"/>
                  </a:lnTo>
                  <a:lnTo>
                    <a:pt x="1279" y="0"/>
                  </a:lnTo>
                  <a:lnTo>
                    <a:pt x="1233" y="0"/>
                  </a:lnTo>
                  <a:lnTo>
                    <a:pt x="1279" y="51"/>
                  </a:lnTo>
                  <a:close/>
                </a:path>
              </a:pathLst>
            </a:custGeom>
            <a:solidFill>
              <a:srgbClr val="1F1A17"/>
            </a:solidFill>
            <a:ln w="9525">
              <a:noFill/>
              <a:round/>
              <a:headEnd/>
              <a:tailEnd/>
            </a:ln>
          </p:spPr>
          <p:txBody>
            <a:bodyPr/>
            <a:lstStyle/>
            <a:p>
              <a:endParaRPr lang="en-US"/>
            </a:p>
          </p:txBody>
        </p:sp>
        <p:sp>
          <p:nvSpPr>
            <p:cNvPr id="53303" name="Freeform 46"/>
            <p:cNvSpPr>
              <a:spLocks/>
            </p:cNvSpPr>
            <p:nvPr/>
          </p:nvSpPr>
          <p:spPr bwMode="auto">
            <a:xfrm>
              <a:off x="4880" y="3529"/>
              <a:ext cx="15" cy="204"/>
            </a:xfrm>
            <a:custGeom>
              <a:avLst/>
              <a:gdLst>
                <a:gd name="T0" fmla="*/ 0 w 91"/>
                <a:gd name="T1" fmla="*/ 0 h 1429"/>
                <a:gd name="T2" fmla="*/ 0 w 91"/>
                <a:gd name="T3" fmla="*/ 0 h 1429"/>
                <a:gd name="T4" fmla="*/ 0 w 91"/>
                <a:gd name="T5" fmla="*/ 0 h 1429"/>
                <a:gd name="T6" fmla="*/ 0 w 91"/>
                <a:gd name="T7" fmla="*/ 0 h 1429"/>
                <a:gd name="T8" fmla="*/ 0 w 91"/>
                <a:gd name="T9" fmla="*/ 0 h 1429"/>
                <a:gd name="T10" fmla="*/ 0 w 91"/>
                <a:gd name="T11" fmla="*/ 0 h 1429"/>
                <a:gd name="T12" fmla="*/ 0 w 91"/>
                <a:gd name="T13" fmla="*/ 0 h 1429"/>
                <a:gd name="T14" fmla="*/ 0 w 91"/>
                <a:gd name="T15" fmla="*/ 0 h 1429"/>
                <a:gd name="T16" fmla="*/ 0 w 91"/>
                <a:gd name="T17" fmla="*/ 0 h 1429"/>
                <a:gd name="T18" fmla="*/ 0 w 91"/>
                <a:gd name="T19" fmla="*/ 0 h 14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1429"/>
                <a:gd name="T32" fmla="*/ 91 w 91"/>
                <a:gd name="T33" fmla="*/ 1429 h 14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1429">
                  <a:moveTo>
                    <a:pt x="45" y="1429"/>
                  </a:moveTo>
                  <a:lnTo>
                    <a:pt x="91" y="1378"/>
                  </a:lnTo>
                  <a:lnTo>
                    <a:pt x="91" y="0"/>
                  </a:lnTo>
                  <a:lnTo>
                    <a:pt x="0" y="0"/>
                  </a:lnTo>
                  <a:lnTo>
                    <a:pt x="0" y="1378"/>
                  </a:lnTo>
                  <a:lnTo>
                    <a:pt x="45" y="1327"/>
                  </a:lnTo>
                  <a:lnTo>
                    <a:pt x="45" y="1429"/>
                  </a:lnTo>
                  <a:lnTo>
                    <a:pt x="91" y="1429"/>
                  </a:lnTo>
                  <a:lnTo>
                    <a:pt x="91" y="1378"/>
                  </a:lnTo>
                  <a:lnTo>
                    <a:pt x="45" y="1429"/>
                  </a:lnTo>
                  <a:close/>
                </a:path>
              </a:pathLst>
            </a:custGeom>
            <a:solidFill>
              <a:srgbClr val="1F1A17"/>
            </a:solidFill>
            <a:ln w="9525">
              <a:noFill/>
              <a:round/>
              <a:headEnd/>
              <a:tailEnd/>
            </a:ln>
          </p:spPr>
          <p:txBody>
            <a:bodyPr/>
            <a:lstStyle/>
            <a:p>
              <a:endParaRPr lang="en-US"/>
            </a:p>
          </p:txBody>
        </p:sp>
        <p:sp>
          <p:nvSpPr>
            <p:cNvPr id="53304" name="Freeform 47"/>
            <p:cNvSpPr>
              <a:spLocks/>
            </p:cNvSpPr>
            <p:nvPr/>
          </p:nvSpPr>
          <p:spPr bwMode="auto">
            <a:xfrm>
              <a:off x="4674" y="3718"/>
              <a:ext cx="214" cy="15"/>
            </a:xfrm>
            <a:custGeom>
              <a:avLst/>
              <a:gdLst>
                <a:gd name="T0" fmla="*/ 0 w 1278"/>
                <a:gd name="T1" fmla="*/ 0 h 102"/>
                <a:gd name="T2" fmla="*/ 0 w 1278"/>
                <a:gd name="T3" fmla="*/ 0 h 102"/>
                <a:gd name="T4" fmla="*/ 0 w 1278"/>
                <a:gd name="T5" fmla="*/ 0 h 102"/>
                <a:gd name="T6" fmla="*/ 0 w 1278"/>
                <a:gd name="T7" fmla="*/ 0 h 102"/>
                <a:gd name="T8" fmla="*/ 0 w 1278"/>
                <a:gd name="T9" fmla="*/ 0 h 102"/>
                <a:gd name="T10" fmla="*/ 0 w 1278"/>
                <a:gd name="T11" fmla="*/ 0 h 102"/>
                <a:gd name="T12" fmla="*/ 0 w 1278"/>
                <a:gd name="T13" fmla="*/ 0 h 102"/>
                <a:gd name="T14" fmla="*/ 0 w 1278"/>
                <a:gd name="T15" fmla="*/ 0 h 102"/>
                <a:gd name="T16" fmla="*/ 0 w 1278"/>
                <a:gd name="T17" fmla="*/ 0 h 102"/>
                <a:gd name="T18" fmla="*/ 0 w 1278"/>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2"/>
                <a:gd name="T32" fmla="*/ 1278 w 1278"/>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2">
                  <a:moveTo>
                    <a:pt x="0" y="51"/>
                  </a:moveTo>
                  <a:lnTo>
                    <a:pt x="45" y="102"/>
                  </a:lnTo>
                  <a:lnTo>
                    <a:pt x="1278" y="102"/>
                  </a:lnTo>
                  <a:lnTo>
                    <a:pt x="1278" y="0"/>
                  </a:lnTo>
                  <a:lnTo>
                    <a:pt x="45" y="0"/>
                  </a:lnTo>
                  <a:lnTo>
                    <a:pt x="91" y="51"/>
                  </a:lnTo>
                  <a:lnTo>
                    <a:pt x="0" y="51"/>
                  </a:lnTo>
                  <a:lnTo>
                    <a:pt x="0" y="102"/>
                  </a:lnTo>
                  <a:lnTo>
                    <a:pt x="45" y="102"/>
                  </a:lnTo>
                  <a:lnTo>
                    <a:pt x="0" y="51"/>
                  </a:lnTo>
                  <a:close/>
                </a:path>
              </a:pathLst>
            </a:custGeom>
            <a:solidFill>
              <a:srgbClr val="1F1A17"/>
            </a:solidFill>
            <a:ln w="9525">
              <a:noFill/>
              <a:round/>
              <a:headEnd/>
              <a:tailEnd/>
            </a:ln>
          </p:spPr>
          <p:txBody>
            <a:bodyPr/>
            <a:lstStyle/>
            <a:p>
              <a:endParaRPr lang="en-US"/>
            </a:p>
          </p:txBody>
        </p:sp>
        <p:sp>
          <p:nvSpPr>
            <p:cNvPr id="53305" name="Freeform 48"/>
            <p:cNvSpPr>
              <a:spLocks/>
            </p:cNvSpPr>
            <p:nvPr/>
          </p:nvSpPr>
          <p:spPr bwMode="auto">
            <a:xfrm>
              <a:off x="4674" y="3522"/>
              <a:ext cx="16" cy="204"/>
            </a:xfrm>
            <a:custGeom>
              <a:avLst/>
              <a:gdLst>
                <a:gd name="T0" fmla="*/ 0 w 91"/>
                <a:gd name="T1" fmla="*/ 0 h 1429"/>
                <a:gd name="T2" fmla="*/ 0 w 91"/>
                <a:gd name="T3" fmla="*/ 0 h 1429"/>
                <a:gd name="T4" fmla="*/ 0 w 91"/>
                <a:gd name="T5" fmla="*/ 0 h 1429"/>
                <a:gd name="T6" fmla="*/ 0 w 91"/>
                <a:gd name="T7" fmla="*/ 0 h 1429"/>
                <a:gd name="T8" fmla="*/ 0 w 91"/>
                <a:gd name="T9" fmla="*/ 0 h 1429"/>
                <a:gd name="T10" fmla="*/ 0 w 91"/>
                <a:gd name="T11" fmla="*/ 0 h 1429"/>
                <a:gd name="T12" fmla="*/ 0 w 91"/>
                <a:gd name="T13" fmla="*/ 0 h 1429"/>
                <a:gd name="T14" fmla="*/ 0 w 91"/>
                <a:gd name="T15" fmla="*/ 0 h 1429"/>
                <a:gd name="T16" fmla="*/ 0 w 91"/>
                <a:gd name="T17" fmla="*/ 0 h 1429"/>
                <a:gd name="T18" fmla="*/ 0 w 91"/>
                <a:gd name="T19" fmla="*/ 0 h 14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1429"/>
                <a:gd name="T32" fmla="*/ 91 w 91"/>
                <a:gd name="T33" fmla="*/ 1429 h 14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1429">
                  <a:moveTo>
                    <a:pt x="45" y="0"/>
                  </a:moveTo>
                  <a:lnTo>
                    <a:pt x="0" y="51"/>
                  </a:lnTo>
                  <a:lnTo>
                    <a:pt x="0" y="1429"/>
                  </a:lnTo>
                  <a:lnTo>
                    <a:pt x="91" y="1429"/>
                  </a:lnTo>
                  <a:lnTo>
                    <a:pt x="91" y="51"/>
                  </a:lnTo>
                  <a:lnTo>
                    <a:pt x="45" y="102"/>
                  </a:lnTo>
                  <a:lnTo>
                    <a:pt x="45" y="0"/>
                  </a:lnTo>
                  <a:lnTo>
                    <a:pt x="0" y="0"/>
                  </a:lnTo>
                  <a:lnTo>
                    <a:pt x="0" y="51"/>
                  </a:lnTo>
                  <a:lnTo>
                    <a:pt x="45" y="0"/>
                  </a:lnTo>
                  <a:close/>
                </a:path>
              </a:pathLst>
            </a:custGeom>
            <a:solidFill>
              <a:srgbClr val="1F1A17"/>
            </a:solidFill>
            <a:ln w="9525">
              <a:noFill/>
              <a:round/>
              <a:headEnd/>
              <a:tailEnd/>
            </a:ln>
          </p:spPr>
          <p:txBody>
            <a:bodyPr/>
            <a:lstStyle/>
            <a:p>
              <a:endParaRPr lang="en-US"/>
            </a:p>
          </p:txBody>
        </p:sp>
        <p:sp>
          <p:nvSpPr>
            <p:cNvPr id="53306" name="Rectangle 49"/>
            <p:cNvSpPr>
              <a:spLocks noChangeArrowheads="1"/>
            </p:cNvSpPr>
            <p:nvPr/>
          </p:nvSpPr>
          <p:spPr bwMode="auto">
            <a:xfrm>
              <a:off x="4888" y="3660"/>
              <a:ext cx="205" cy="66"/>
            </a:xfrm>
            <a:prstGeom prst="rect">
              <a:avLst/>
            </a:prstGeom>
            <a:solidFill>
              <a:srgbClr val="DC2B19"/>
            </a:solidFill>
            <a:ln w="9525">
              <a:noFill/>
              <a:miter lim="800000"/>
              <a:headEnd/>
              <a:tailEnd/>
            </a:ln>
          </p:spPr>
          <p:txBody>
            <a:bodyPr/>
            <a:lstStyle/>
            <a:p>
              <a:pPr eaLnBrk="0" hangingPunct="0"/>
              <a:endParaRPr lang="de-CH"/>
            </a:p>
          </p:txBody>
        </p:sp>
        <p:sp>
          <p:nvSpPr>
            <p:cNvPr id="53307" name="Freeform 50"/>
            <p:cNvSpPr>
              <a:spLocks/>
            </p:cNvSpPr>
            <p:nvPr/>
          </p:nvSpPr>
          <p:spPr bwMode="auto">
            <a:xfrm>
              <a:off x="4880" y="3653"/>
              <a:ext cx="213" cy="14"/>
            </a:xfrm>
            <a:custGeom>
              <a:avLst/>
              <a:gdLst>
                <a:gd name="T0" fmla="*/ 0 w 1278"/>
                <a:gd name="T1" fmla="*/ 0 h 102"/>
                <a:gd name="T2" fmla="*/ 0 w 1278"/>
                <a:gd name="T3" fmla="*/ 0 h 102"/>
                <a:gd name="T4" fmla="*/ 0 w 1278"/>
                <a:gd name="T5" fmla="*/ 0 h 102"/>
                <a:gd name="T6" fmla="*/ 0 w 1278"/>
                <a:gd name="T7" fmla="*/ 0 h 102"/>
                <a:gd name="T8" fmla="*/ 0 w 1278"/>
                <a:gd name="T9" fmla="*/ 0 h 102"/>
                <a:gd name="T10" fmla="*/ 0 w 1278"/>
                <a:gd name="T11" fmla="*/ 0 h 102"/>
                <a:gd name="T12" fmla="*/ 0 w 1278"/>
                <a:gd name="T13" fmla="*/ 0 h 102"/>
                <a:gd name="T14" fmla="*/ 0 w 1278"/>
                <a:gd name="T15" fmla="*/ 0 h 102"/>
                <a:gd name="T16" fmla="*/ 0 w 1278"/>
                <a:gd name="T17" fmla="*/ 0 h 102"/>
                <a:gd name="T18" fmla="*/ 0 w 1278"/>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2"/>
                <a:gd name="T32" fmla="*/ 1278 w 1278"/>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2">
                  <a:moveTo>
                    <a:pt x="91" y="51"/>
                  </a:moveTo>
                  <a:lnTo>
                    <a:pt x="45" y="102"/>
                  </a:lnTo>
                  <a:lnTo>
                    <a:pt x="1278" y="102"/>
                  </a:lnTo>
                  <a:lnTo>
                    <a:pt x="1278" y="0"/>
                  </a:lnTo>
                  <a:lnTo>
                    <a:pt x="45" y="0"/>
                  </a:lnTo>
                  <a:lnTo>
                    <a:pt x="0" y="51"/>
                  </a:lnTo>
                  <a:lnTo>
                    <a:pt x="45" y="0"/>
                  </a:lnTo>
                  <a:lnTo>
                    <a:pt x="0" y="0"/>
                  </a:lnTo>
                  <a:lnTo>
                    <a:pt x="0" y="51"/>
                  </a:lnTo>
                  <a:lnTo>
                    <a:pt x="91" y="51"/>
                  </a:lnTo>
                  <a:close/>
                </a:path>
              </a:pathLst>
            </a:custGeom>
            <a:solidFill>
              <a:srgbClr val="1F1A17"/>
            </a:solidFill>
            <a:ln w="9525">
              <a:noFill/>
              <a:round/>
              <a:headEnd/>
              <a:tailEnd/>
            </a:ln>
          </p:spPr>
          <p:txBody>
            <a:bodyPr/>
            <a:lstStyle/>
            <a:p>
              <a:endParaRPr lang="en-US"/>
            </a:p>
          </p:txBody>
        </p:sp>
        <p:sp>
          <p:nvSpPr>
            <p:cNvPr id="53308" name="Freeform 51"/>
            <p:cNvSpPr>
              <a:spLocks/>
            </p:cNvSpPr>
            <p:nvPr/>
          </p:nvSpPr>
          <p:spPr bwMode="auto">
            <a:xfrm>
              <a:off x="4880" y="3660"/>
              <a:ext cx="15" cy="73"/>
            </a:xfrm>
            <a:custGeom>
              <a:avLst/>
              <a:gdLst>
                <a:gd name="T0" fmla="*/ 0 w 91"/>
                <a:gd name="T1" fmla="*/ 0 h 510"/>
                <a:gd name="T2" fmla="*/ 0 w 91"/>
                <a:gd name="T3" fmla="*/ 0 h 510"/>
                <a:gd name="T4" fmla="*/ 0 w 91"/>
                <a:gd name="T5" fmla="*/ 0 h 510"/>
                <a:gd name="T6" fmla="*/ 0 w 91"/>
                <a:gd name="T7" fmla="*/ 0 h 510"/>
                <a:gd name="T8" fmla="*/ 0 w 91"/>
                <a:gd name="T9" fmla="*/ 0 h 510"/>
                <a:gd name="T10" fmla="*/ 0 w 91"/>
                <a:gd name="T11" fmla="*/ 0 h 510"/>
                <a:gd name="T12" fmla="*/ 0 w 91"/>
                <a:gd name="T13" fmla="*/ 0 h 510"/>
                <a:gd name="T14" fmla="*/ 0 w 91"/>
                <a:gd name="T15" fmla="*/ 0 h 510"/>
                <a:gd name="T16" fmla="*/ 0 w 91"/>
                <a:gd name="T17" fmla="*/ 0 h 510"/>
                <a:gd name="T18" fmla="*/ 0 w 91"/>
                <a:gd name="T19" fmla="*/ 0 h 5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510"/>
                <a:gd name="T32" fmla="*/ 91 w 91"/>
                <a:gd name="T33" fmla="*/ 510 h 51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510">
                  <a:moveTo>
                    <a:pt x="45" y="408"/>
                  </a:moveTo>
                  <a:lnTo>
                    <a:pt x="91" y="459"/>
                  </a:lnTo>
                  <a:lnTo>
                    <a:pt x="91" y="0"/>
                  </a:lnTo>
                  <a:lnTo>
                    <a:pt x="0" y="0"/>
                  </a:lnTo>
                  <a:lnTo>
                    <a:pt x="0" y="459"/>
                  </a:lnTo>
                  <a:lnTo>
                    <a:pt x="45" y="510"/>
                  </a:lnTo>
                  <a:lnTo>
                    <a:pt x="0" y="459"/>
                  </a:lnTo>
                  <a:lnTo>
                    <a:pt x="0" y="510"/>
                  </a:lnTo>
                  <a:lnTo>
                    <a:pt x="45" y="510"/>
                  </a:lnTo>
                  <a:lnTo>
                    <a:pt x="45" y="408"/>
                  </a:lnTo>
                  <a:close/>
                </a:path>
              </a:pathLst>
            </a:custGeom>
            <a:solidFill>
              <a:srgbClr val="1F1A17"/>
            </a:solidFill>
            <a:ln w="9525">
              <a:noFill/>
              <a:round/>
              <a:headEnd/>
              <a:tailEnd/>
            </a:ln>
          </p:spPr>
          <p:txBody>
            <a:bodyPr/>
            <a:lstStyle/>
            <a:p>
              <a:endParaRPr lang="en-US"/>
            </a:p>
          </p:txBody>
        </p:sp>
        <p:sp>
          <p:nvSpPr>
            <p:cNvPr id="53309" name="Freeform 52"/>
            <p:cNvSpPr>
              <a:spLocks/>
            </p:cNvSpPr>
            <p:nvPr/>
          </p:nvSpPr>
          <p:spPr bwMode="auto">
            <a:xfrm>
              <a:off x="4888" y="3718"/>
              <a:ext cx="213" cy="15"/>
            </a:xfrm>
            <a:custGeom>
              <a:avLst/>
              <a:gdLst>
                <a:gd name="T0" fmla="*/ 0 w 1279"/>
                <a:gd name="T1" fmla="*/ 0 h 102"/>
                <a:gd name="T2" fmla="*/ 0 w 1279"/>
                <a:gd name="T3" fmla="*/ 0 h 102"/>
                <a:gd name="T4" fmla="*/ 0 w 1279"/>
                <a:gd name="T5" fmla="*/ 0 h 102"/>
                <a:gd name="T6" fmla="*/ 0 w 1279"/>
                <a:gd name="T7" fmla="*/ 0 h 102"/>
                <a:gd name="T8" fmla="*/ 0 w 1279"/>
                <a:gd name="T9" fmla="*/ 0 h 102"/>
                <a:gd name="T10" fmla="*/ 0 w 1279"/>
                <a:gd name="T11" fmla="*/ 0 h 102"/>
                <a:gd name="T12" fmla="*/ 0 w 1279"/>
                <a:gd name="T13" fmla="*/ 0 h 102"/>
                <a:gd name="T14" fmla="*/ 0 w 1279"/>
                <a:gd name="T15" fmla="*/ 0 h 102"/>
                <a:gd name="T16" fmla="*/ 0 w 1279"/>
                <a:gd name="T17" fmla="*/ 0 h 102"/>
                <a:gd name="T18" fmla="*/ 0 w 1279"/>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9"/>
                <a:gd name="T31" fmla="*/ 0 h 102"/>
                <a:gd name="T32" fmla="*/ 1279 w 1279"/>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9" h="102">
                  <a:moveTo>
                    <a:pt x="1187" y="51"/>
                  </a:moveTo>
                  <a:lnTo>
                    <a:pt x="1233" y="0"/>
                  </a:lnTo>
                  <a:lnTo>
                    <a:pt x="0" y="0"/>
                  </a:lnTo>
                  <a:lnTo>
                    <a:pt x="0" y="102"/>
                  </a:lnTo>
                  <a:lnTo>
                    <a:pt x="1233" y="102"/>
                  </a:lnTo>
                  <a:lnTo>
                    <a:pt x="1279" y="51"/>
                  </a:lnTo>
                  <a:lnTo>
                    <a:pt x="1233" y="102"/>
                  </a:lnTo>
                  <a:lnTo>
                    <a:pt x="1279" y="102"/>
                  </a:lnTo>
                  <a:lnTo>
                    <a:pt x="1279" y="51"/>
                  </a:lnTo>
                  <a:lnTo>
                    <a:pt x="1187" y="51"/>
                  </a:lnTo>
                  <a:close/>
                </a:path>
              </a:pathLst>
            </a:custGeom>
            <a:solidFill>
              <a:srgbClr val="1F1A17"/>
            </a:solidFill>
            <a:ln w="9525">
              <a:noFill/>
              <a:round/>
              <a:headEnd/>
              <a:tailEnd/>
            </a:ln>
          </p:spPr>
          <p:txBody>
            <a:bodyPr/>
            <a:lstStyle/>
            <a:p>
              <a:endParaRPr lang="en-US"/>
            </a:p>
          </p:txBody>
        </p:sp>
        <p:sp>
          <p:nvSpPr>
            <p:cNvPr id="53310" name="Freeform 53"/>
            <p:cNvSpPr>
              <a:spLocks/>
            </p:cNvSpPr>
            <p:nvPr/>
          </p:nvSpPr>
          <p:spPr bwMode="auto">
            <a:xfrm>
              <a:off x="5085" y="3653"/>
              <a:ext cx="16" cy="73"/>
            </a:xfrm>
            <a:custGeom>
              <a:avLst/>
              <a:gdLst>
                <a:gd name="T0" fmla="*/ 0 w 92"/>
                <a:gd name="T1" fmla="*/ 0 h 510"/>
                <a:gd name="T2" fmla="*/ 0 w 92"/>
                <a:gd name="T3" fmla="*/ 0 h 510"/>
                <a:gd name="T4" fmla="*/ 0 w 92"/>
                <a:gd name="T5" fmla="*/ 0 h 510"/>
                <a:gd name="T6" fmla="*/ 0 w 92"/>
                <a:gd name="T7" fmla="*/ 0 h 510"/>
                <a:gd name="T8" fmla="*/ 0 w 92"/>
                <a:gd name="T9" fmla="*/ 0 h 510"/>
                <a:gd name="T10" fmla="*/ 0 w 92"/>
                <a:gd name="T11" fmla="*/ 0 h 510"/>
                <a:gd name="T12" fmla="*/ 0 w 92"/>
                <a:gd name="T13" fmla="*/ 0 h 510"/>
                <a:gd name="T14" fmla="*/ 0 w 92"/>
                <a:gd name="T15" fmla="*/ 0 h 510"/>
                <a:gd name="T16" fmla="*/ 0 w 92"/>
                <a:gd name="T17" fmla="*/ 0 h 510"/>
                <a:gd name="T18" fmla="*/ 0 w 92"/>
                <a:gd name="T19" fmla="*/ 0 h 5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
                <a:gd name="T31" fmla="*/ 0 h 510"/>
                <a:gd name="T32" fmla="*/ 92 w 92"/>
                <a:gd name="T33" fmla="*/ 510 h 51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 h="510">
                  <a:moveTo>
                    <a:pt x="46" y="102"/>
                  </a:moveTo>
                  <a:lnTo>
                    <a:pt x="0" y="51"/>
                  </a:lnTo>
                  <a:lnTo>
                    <a:pt x="0" y="510"/>
                  </a:lnTo>
                  <a:lnTo>
                    <a:pt x="92" y="510"/>
                  </a:lnTo>
                  <a:lnTo>
                    <a:pt x="92" y="51"/>
                  </a:lnTo>
                  <a:lnTo>
                    <a:pt x="46" y="0"/>
                  </a:lnTo>
                  <a:lnTo>
                    <a:pt x="92" y="51"/>
                  </a:lnTo>
                  <a:lnTo>
                    <a:pt x="92" y="0"/>
                  </a:lnTo>
                  <a:lnTo>
                    <a:pt x="46" y="0"/>
                  </a:lnTo>
                  <a:lnTo>
                    <a:pt x="46" y="102"/>
                  </a:lnTo>
                  <a:close/>
                </a:path>
              </a:pathLst>
            </a:custGeom>
            <a:solidFill>
              <a:srgbClr val="1F1A17"/>
            </a:solidFill>
            <a:ln w="9525">
              <a:noFill/>
              <a:round/>
              <a:headEnd/>
              <a:tailEnd/>
            </a:ln>
          </p:spPr>
          <p:txBody>
            <a:bodyPr/>
            <a:lstStyle/>
            <a:p>
              <a:endParaRPr lang="en-US"/>
            </a:p>
          </p:txBody>
        </p:sp>
        <p:sp>
          <p:nvSpPr>
            <p:cNvPr id="53311" name="Rectangle 54"/>
            <p:cNvSpPr>
              <a:spLocks noChangeArrowheads="1"/>
            </p:cNvSpPr>
            <p:nvPr/>
          </p:nvSpPr>
          <p:spPr bwMode="auto">
            <a:xfrm>
              <a:off x="5093" y="3595"/>
              <a:ext cx="205" cy="131"/>
            </a:xfrm>
            <a:prstGeom prst="rect">
              <a:avLst/>
            </a:prstGeom>
            <a:solidFill>
              <a:srgbClr val="DC2B19"/>
            </a:solidFill>
            <a:ln w="9525">
              <a:noFill/>
              <a:miter lim="800000"/>
              <a:headEnd/>
              <a:tailEnd/>
            </a:ln>
          </p:spPr>
          <p:txBody>
            <a:bodyPr/>
            <a:lstStyle/>
            <a:p>
              <a:pPr eaLnBrk="0" hangingPunct="0"/>
              <a:endParaRPr lang="de-CH"/>
            </a:p>
          </p:txBody>
        </p:sp>
        <p:sp>
          <p:nvSpPr>
            <p:cNvPr id="53312" name="Freeform 55"/>
            <p:cNvSpPr>
              <a:spLocks/>
            </p:cNvSpPr>
            <p:nvPr/>
          </p:nvSpPr>
          <p:spPr bwMode="auto">
            <a:xfrm>
              <a:off x="5093" y="3587"/>
              <a:ext cx="213" cy="15"/>
            </a:xfrm>
            <a:custGeom>
              <a:avLst/>
              <a:gdLst>
                <a:gd name="T0" fmla="*/ 0 w 1278"/>
                <a:gd name="T1" fmla="*/ 0 h 101"/>
                <a:gd name="T2" fmla="*/ 0 w 1278"/>
                <a:gd name="T3" fmla="*/ 0 h 101"/>
                <a:gd name="T4" fmla="*/ 0 w 1278"/>
                <a:gd name="T5" fmla="*/ 0 h 101"/>
                <a:gd name="T6" fmla="*/ 0 w 1278"/>
                <a:gd name="T7" fmla="*/ 0 h 101"/>
                <a:gd name="T8" fmla="*/ 0 w 1278"/>
                <a:gd name="T9" fmla="*/ 0 h 101"/>
                <a:gd name="T10" fmla="*/ 0 w 1278"/>
                <a:gd name="T11" fmla="*/ 0 h 101"/>
                <a:gd name="T12" fmla="*/ 0 w 1278"/>
                <a:gd name="T13" fmla="*/ 0 h 101"/>
                <a:gd name="T14" fmla="*/ 0 w 1278"/>
                <a:gd name="T15" fmla="*/ 0 h 101"/>
                <a:gd name="T16" fmla="*/ 0 w 1278"/>
                <a:gd name="T17" fmla="*/ 0 h 101"/>
                <a:gd name="T18" fmla="*/ 0 w 1278"/>
                <a:gd name="T19" fmla="*/ 0 h 10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1"/>
                <a:gd name="T32" fmla="*/ 1278 w 1278"/>
                <a:gd name="T33" fmla="*/ 101 h 10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1">
                  <a:moveTo>
                    <a:pt x="1278" y="51"/>
                  </a:moveTo>
                  <a:lnTo>
                    <a:pt x="1233" y="0"/>
                  </a:lnTo>
                  <a:lnTo>
                    <a:pt x="0" y="0"/>
                  </a:lnTo>
                  <a:lnTo>
                    <a:pt x="0" y="101"/>
                  </a:lnTo>
                  <a:lnTo>
                    <a:pt x="1233" y="101"/>
                  </a:lnTo>
                  <a:lnTo>
                    <a:pt x="1186" y="51"/>
                  </a:lnTo>
                  <a:lnTo>
                    <a:pt x="1278" y="51"/>
                  </a:lnTo>
                  <a:lnTo>
                    <a:pt x="1278" y="0"/>
                  </a:lnTo>
                  <a:lnTo>
                    <a:pt x="1233" y="0"/>
                  </a:lnTo>
                  <a:lnTo>
                    <a:pt x="1278" y="51"/>
                  </a:lnTo>
                  <a:close/>
                </a:path>
              </a:pathLst>
            </a:custGeom>
            <a:solidFill>
              <a:srgbClr val="1F1A17"/>
            </a:solidFill>
            <a:ln w="9525">
              <a:noFill/>
              <a:round/>
              <a:headEnd/>
              <a:tailEnd/>
            </a:ln>
          </p:spPr>
          <p:txBody>
            <a:bodyPr/>
            <a:lstStyle/>
            <a:p>
              <a:endParaRPr lang="en-US"/>
            </a:p>
          </p:txBody>
        </p:sp>
        <p:sp>
          <p:nvSpPr>
            <p:cNvPr id="53313" name="Freeform 56"/>
            <p:cNvSpPr>
              <a:spLocks/>
            </p:cNvSpPr>
            <p:nvPr/>
          </p:nvSpPr>
          <p:spPr bwMode="auto">
            <a:xfrm>
              <a:off x="5291" y="3595"/>
              <a:ext cx="15" cy="138"/>
            </a:xfrm>
            <a:custGeom>
              <a:avLst/>
              <a:gdLst>
                <a:gd name="T0" fmla="*/ 0 w 92"/>
                <a:gd name="T1" fmla="*/ 0 h 969"/>
                <a:gd name="T2" fmla="*/ 0 w 92"/>
                <a:gd name="T3" fmla="*/ 0 h 969"/>
                <a:gd name="T4" fmla="*/ 0 w 92"/>
                <a:gd name="T5" fmla="*/ 0 h 969"/>
                <a:gd name="T6" fmla="*/ 0 w 92"/>
                <a:gd name="T7" fmla="*/ 0 h 969"/>
                <a:gd name="T8" fmla="*/ 0 w 92"/>
                <a:gd name="T9" fmla="*/ 0 h 969"/>
                <a:gd name="T10" fmla="*/ 0 w 92"/>
                <a:gd name="T11" fmla="*/ 0 h 969"/>
                <a:gd name="T12" fmla="*/ 0 w 92"/>
                <a:gd name="T13" fmla="*/ 0 h 969"/>
                <a:gd name="T14" fmla="*/ 0 w 92"/>
                <a:gd name="T15" fmla="*/ 0 h 969"/>
                <a:gd name="T16" fmla="*/ 0 w 92"/>
                <a:gd name="T17" fmla="*/ 0 h 969"/>
                <a:gd name="T18" fmla="*/ 0 w 92"/>
                <a:gd name="T19" fmla="*/ 0 h 9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
                <a:gd name="T31" fmla="*/ 0 h 969"/>
                <a:gd name="T32" fmla="*/ 92 w 92"/>
                <a:gd name="T33" fmla="*/ 969 h 96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 h="969">
                  <a:moveTo>
                    <a:pt x="47" y="969"/>
                  </a:moveTo>
                  <a:lnTo>
                    <a:pt x="92" y="918"/>
                  </a:lnTo>
                  <a:lnTo>
                    <a:pt x="92" y="0"/>
                  </a:lnTo>
                  <a:lnTo>
                    <a:pt x="0" y="0"/>
                  </a:lnTo>
                  <a:lnTo>
                    <a:pt x="0" y="918"/>
                  </a:lnTo>
                  <a:lnTo>
                    <a:pt x="47" y="867"/>
                  </a:lnTo>
                  <a:lnTo>
                    <a:pt x="47" y="969"/>
                  </a:lnTo>
                  <a:lnTo>
                    <a:pt x="92" y="969"/>
                  </a:lnTo>
                  <a:lnTo>
                    <a:pt x="92" y="918"/>
                  </a:lnTo>
                  <a:lnTo>
                    <a:pt x="47" y="969"/>
                  </a:lnTo>
                  <a:close/>
                </a:path>
              </a:pathLst>
            </a:custGeom>
            <a:solidFill>
              <a:srgbClr val="1F1A17"/>
            </a:solidFill>
            <a:ln w="9525">
              <a:noFill/>
              <a:round/>
              <a:headEnd/>
              <a:tailEnd/>
            </a:ln>
          </p:spPr>
          <p:txBody>
            <a:bodyPr/>
            <a:lstStyle/>
            <a:p>
              <a:endParaRPr lang="en-US"/>
            </a:p>
          </p:txBody>
        </p:sp>
        <p:sp>
          <p:nvSpPr>
            <p:cNvPr id="53314" name="Freeform 57"/>
            <p:cNvSpPr>
              <a:spLocks/>
            </p:cNvSpPr>
            <p:nvPr/>
          </p:nvSpPr>
          <p:spPr bwMode="auto">
            <a:xfrm>
              <a:off x="5085" y="3718"/>
              <a:ext cx="213" cy="15"/>
            </a:xfrm>
            <a:custGeom>
              <a:avLst/>
              <a:gdLst>
                <a:gd name="T0" fmla="*/ 0 w 1279"/>
                <a:gd name="T1" fmla="*/ 0 h 102"/>
                <a:gd name="T2" fmla="*/ 0 w 1279"/>
                <a:gd name="T3" fmla="*/ 0 h 102"/>
                <a:gd name="T4" fmla="*/ 0 w 1279"/>
                <a:gd name="T5" fmla="*/ 0 h 102"/>
                <a:gd name="T6" fmla="*/ 0 w 1279"/>
                <a:gd name="T7" fmla="*/ 0 h 102"/>
                <a:gd name="T8" fmla="*/ 0 w 1279"/>
                <a:gd name="T9" fmla="*/ 0 h 102"/>
                <a:gd name="T10" fmla="*/ 0 w 1279"/>
                <a:gd name="T11" fmla="*/ 0 h 102"/>
                <a:gd name="T12" fmla="*/ 0 w 1279"/>
                <a:gd name="T13" fmla="*/ 0 h 102"/>
                <a:gd name="T14" fmla="*/ 0 w 1279"/>
                <a:gd name="T15" fmla="*/ 0 h 102"/>
                <a:gd name="T16" fmla="*/ 0 w 1279"/>
                <a:gd name="T17" fmla="*/ 0 h 102"/>
                <a:gd name="T18" fmla="*/ 0 w 1279"/>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9"/>
                <a:gd name="T31" fmla="*/ 0 h 102"/>
                <a:gd name="T32" fmla="*/ 1279 w 1279"/>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9" h="102">
                  <a:moveTo>
                    <a:pt x="0" y="51"/>
                  </a:moveTo>
                  <a:lnTo>
                    <a:pt x="46" y="102"/>
                  </a:lnTo>
                  <a:lnTo>
                    <a:pt x="1279" y="102"/>
                  </a:lnTo>
                  <a:lnTo>
                    <a:pt x="1279" y="0"/>
                  </a:lnTo>
                  <a:lnTo>
                    <a:pt x="46" y="0"/>
                  </a:lnTo>
                  <a:lnTo>
                    <a:pt x="92" y="51"/>
                  </a:lnTo>
                  <a:lnTo>
                    <a:pt x="0" y="51"/>
                  </a:lnTo>
                  <a:lnTo>
                    <a:pt x="0" y="102"/>
                  </a:lnTo>
                  <a:lnTo>
                    <a:pt x="46" y="102"/>
                  </a:lnTo>
                  <a:lnTo>
                    <a:pt x="0" y="51"/>
                  </a:lnTo>
                  <a:close/>
                </a:path>
              </a:pathLst>
            </a:custGeom>
            <a:solidFill>
              <a:srgbClr val="1F1A17"/>
            </a:solidFill>
            <a:ln w="9525">
              <a:noFill/>
              <a:round/>
              <a:headEnd/>
              <a:tailEnd/>
            </a:ln>
          </p:spPr>
          <p:txBody>
            <a:bodyPr/>
            <a:lstStyle/>
            <a:p>
              <a:endParaRPr lang="en-US"/>
            </a:p>
          </p:txBody>
        </p:sp>
        <p:sp>
          <p:nvSpPr>
            <p:cNvPr id="53315" name="Freeform 58"/>
            <p:cNvSpPr>
              <a:spLocks/>
            </p:cNvSpPr>
            <p:nvPr/>
          </p:nvSpPr>
          <p:spPr bwMode="auto">
            <a:xfrm>
              <a:off x="5085" y="3587"/>
              <a:ext cx="16" cy="139"/>
            </a:xfrm>
            <a:custGeom>
              <a:avLst/>
              <a:gdLst>
                <a:gd name="T0" fmla="*/ 0 w 92"/>
                <a:gd name="T1" fmla="*/ 0 h 969"/>
                <a:gd name="T2" fmla="*/ 0 w 92"/>
                <a:gd name="T3" fmla="*/ 0 h 969"/>
                <a:gd name="T4" fmla="*/ 0 w 92"/>
                <a:gd name="T5" fmla="*/ 0 h 969"/>
                <a:gd name="T6" fmla="*/ 0 w 92"/>
                <a:gd name="T7" fmla="*/ 0 h 969"/>
                <a:gd name="T8" fmla="*/ 0 w 92"/>
                <a:gd name="T9" fmla="*/ 0 h 969"/>
                <a:gd name="T10" fmla="*/ 0 w 92"/>
                <a:gd name="T11" fmla="*/ 0 h 969"/>
                <a:gd name="T12" fmla="*/ 0 w 92"/>
                <a:gd name="T13" fmla="*/ 0 h 969"/>
                <a:gd name="T14" fmla="*/ 0 w 92"/>
                <a:gd name="T15" fmla="*/ 0 h 969"/>
                <a:gd name="T16" fmla="*/ 0 w 92"/>
                <a:gd name="T17" fmla="*/ 0 h 969"/>
                <a:gd name="T18" fmla="*/ 0 w 92"/>
                <a:gd name="T19" fmla="*/ 0 h 9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
                <a:gd name="T31" fmla="*/ 0 h 969"/>
                <a:gd name="T32" fmla="*/ 92 w 92"/>
                <a:gd name="T33" fmla="*/ 969 h 96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 h="969">
                  <a:moveTo>
                    <a:pt x="46" y="0"/>
                  </a:moveTo>
                  <a:lnTo>
                    <a:pt x="0" y="51"/>
                  </a:lnTo>
                  <a:lnTo>
                    <a:pt x="0" y="969"/>
                  </a:lnTo>
                  <a:lnTo>
                    <a:pt x="92" y="969"/>
                  </a:lnTo>
                  <a:lnTo>
                    <a:pt x="92" y="51"/>
                  </a:lnTo>
                  <a:lnTo>
                    <a:pt x="46" y="101"/>
                  </a:lnTo>
                  <a:lnTo>
                    <a:pt x="46" y="0"/>
                  </a:lnTo>
                  <a:lnTo>
                    <a:pt x="0" y="0"/>
                  </a:lnTo>
                  <a:lnTo>
                    <a:pt x="0" y="51"/>
                  </a:lnTo>
                  <a:lnTo>
                    <a:pt x="46" y="0"/>
                  </a:lnTo>
                  <a:close/>
                </a:path>
              </a:pathLst>
            </a:custGeom>
            <a:solidFill>
              <a:srgbClr val="1F1A17"/>
            </a:solidFill>
            <a:ln w="9525">
              <a:noFill/>
              <a:round/>
              <a:headEnd/>
              <a:tailEnd/>
            </a:ln>
          </p:spPr>
          <p:txBody>
            <a:bodyPr/>
            <a:lstStyle/>
            <a:p>
              <a:endParaRPr lang="en-US"/>
            </a:p>
          </p:txBody>
        </p:sp>
        <p:sp>
          <p:nvSpPr>
            <p:cNvPr id="53316" name="Rectangle 59"/>
            <p:cNvSpPr>
              <a:spLocks noChangeArrowheads="1"/>
            </p:cNvSpPr>
            <p:nvPr/>
          </p:nvSpPr>
          <p:spPr bwMode="auto">
            <a:xfrm>
              <a:off x="3787" y="3785"/>
              <a:ext cx="98" cy="211"/>
            </a:xfrm>
            <a:prstGeom prst="rect">
              <a:avLst/>
            </a:prstGeom>
            <a:noFill/>
            <a:ln w="9525">
              <a:noFill/>
              <a:miter lim="800000"/>
              <a:headEnd/>
              <a:tailEnd/>
            </a:ln>
          </p:spPr>
          <p:txBody>
            <a:bodyPr wrap="none" lIns="0" tIns="0" rIns="0" bIns="0">
              <a:spAutoFit/>
            </a:bodyPr>
            <a:lstStyle/>
            <a:p>
              <a:pPr eaLnBrk="0" hangingPunct="0"/>
              <a:r>
                <a:rPr lang="en-US" sz="2200">
                  <a:solidFill>
                    <a:srgbClr val="000000"/>
                  </a:solidFill>
                  <a:latin typeface="AvantGarde Bk BT" pitchFamily="34" charset="0"/>
                </a:rPr>
                <a:t>0</a:t>
              </a:r>
              <a:endParaRPr lang="en-US">
                <a:latin typeface="Tahoma" pitchFamily="34" charset="0"/>
              </a:endParaRPr>
            </a:p>
          </p:txBody>
        </p:sp>
        <p:sp>
          <p:nvSpPr>
            <p:cNvPr id="53317" name="Rectangle 60"/>
            <p:cNvSpPr>
              <a:spLocks noChangeArrowheads="1"/>
            </p:cNvSpPr>
            <p:nvPr/>
          </p:nvSpPr>
          <p:spPr bwMode="auto">
            <a:xfrm>
              <a:off x="5230" y="3764"/>
              <a:ext cx="98" cy="211"/>
            </a:xfrm>
            <a:prstGeom prst="rect">
              <a:avLst/>
            </a:prstGeom>
            <a:noFill/>
            <a:ln w="9525">
              <a:noFill/>
              <a:miter lim="800000"/>
              <a:headEnd/>
              <a:tailEnd/>
            </a:ln>
          </p:spPr>
          <p:txBody>
            <a:bodyPr wrap="none" lIns="0" tIns="0" rIns="0" bIns="0">
              <a:spAutoFit/>
            </a:bodyPr>
            <a:lstStyle/>
            <a:p>
              <a:pPr eaLnBrk="0" hangingPunct="0"/>
              <a:r>
                <a:rPr lang="en-US" sz="2200">
                  <a:solidFill>
                    <a:srgbClr val="000000"/>
                  </a:solidFill>
                  <a:latin typeface="AvantGarde Bk BT" pitchFamily="34" charset="0"/>
                </a:rPr>
                <a:t>2</a:t>
              </a:r>
              <a:endParaRPr lang="en-US">
                <a:latin typeface="Tahoma" pitchFamily="34" charset="0"/>
              </a:endParaRPr>
            </a:p>
          </p:txBody>
        </p:sp>
        <p:sp>
          <p:nvSpPr>
            <p:cNvPr id="53318" name="Rectangle 61"/>
            <p:cNvSpPr>
              <a:spLocks noChangeArrowheads="1"/>
            </p:cNvSpPr>
            <p:nvPr/>
          </p:nvSpPr>
          <p:spPr bwMode="auto">
            <a:xfrm>
              <a:off x="5333" y="3746"/>
              <a:ext cx="97" cy="211"/>
            </a:xfrm>
            <a:prstGeom prst="rect">
              <a:avLst/>
            </a:prstGeom>
            <a:noFill/>
            <a:ln w="9525">
              <a:noFill/>
              <a:miter lim="800000"/>
              <a:headEnd/>
              <a:tailEnd/>
            </a:ln>
          </p:spPr>
          <p:txBody>
            <a:bodyPr wrap="none" lIns="0" tIns="0" rIns="0" bIns="0">
              <a:spAutoFit/>
            </a:bodyPr>
            <a:lstStyle/>
            <a:p>
              <a:pPr eaLnBrk="0" hangingPunct="0"/>
              <a:r>
                <a:rPr lang="en-US" sz="2200">
                  <a:solidFill>
                    <a:srgbClr val="000000"/>
                  </a:solidFill>
                  <a:latin typeface="Symbol" pitchFamily="18" charset="2"/>
                </a:rPr>
                <a:t>p</a:t>
              </a:r>
              <a:endParaRPr lang="en-US">
                <a:latin typeface="Tahoma" pitchFamily="34" charset="0"/>
              </a:endParaRPr>
            </a:p>
          </p:txBody>
        </p:sp>
      </p:grpSp>
      <p:sp>
        <p:nvSpPr>
          <p:cNvPr id="3546174" name="Freeform 62"/>
          <p:cNvSpPr>
            <a:spLocks/>
          </p:cNvSpPr>
          <p:nvPr/>
        </p:nvSpPr>
        <p:spPr bwMode="auto">
          <a:xfrm>
            <a:off x="6608763" y="5991225"/>
            <a:ext cx="125412" cy="109538"/>
          </a:xfrm>
          <a:custGeom>
            <a:avLst/>
            <a:gdLst>
              <a:gd name="T0" fmla="*/ 2147483647 w 477"/>
              <a:gd name="T1" fmla="*/ 2147483647 h 485"/>
              <a:gd name="T2" fmla="*/ 2147483647 w 477"/>
              <a:gd name="T3" fmla="*/ 0 h 485"/>
              <a:gd name="T4" fmla="*/ 0 w 477"/>
              <a:gd name="T5" fmla="*/ 2147483647 h 485"/>
              <a:gd name="T6" fmla="*/ 2147483647 w 477"/>
              <a:gd name="T7" fmla="*/ 2147483647 h 485"/>
              <a:gd name="T8" fmla="*/ 2147483647 w 477"/>
              <a:gd name="T9" fmla="*/ 0 h 485"/>
              <a:gd name="T10" fmla="*/ 2147483647 w 477"/>
              <a:gd name="T11" fmla="*/ 2147483647 h 485"/>
              <a:gd name="T12" fmla="*/ 0 60000 65536"/>
              <a:gd name="T13" fmla="*/ 0 60000 65536"/>
              <a:gd name="T14" fmla="*/ 0 60000 65536"/>
              <a:gd name="T15" fmla="*/ 0 60000 65536"/>
              <a:gd name="T16" fmla="*/ 0 60000 65536"/>
              <a:gd name="T17" fmla="*/ 0 60000 65536"/>
              <a:gd name="T18" fmla="*/ 0 w 477"/>
              <a:gd name="T19" fmla="*/ 0 h 485"/>
              <a:gd name="T20" fmla="*/ 477 w 477"/>
              <a:gd name="T21" fmla="*/ 485 h 485"/>
            </a:gdLst>
            <a:ahLst/>
            <a:cxnLst>
              <a:cxn ang="T12">
                <a:pos x="T0" y="T1"/>
              </a:cxn>
              <a:cxn ang="T13">
                <a:pos x="T2" y="T3"/>
              </a:cxn>
              <a:cxn ang="T14">
                <a:pos x="T4" y="T5"/>
              </a:cxn>
              <a:cxn ang="T15">
                <a:pos x="T6" y="T7"/>
              </a:cxn>
              <a:cxn ang="T16">
                <a:pos x="T8" y="T9"/>
              </a:cxn>
              <a:cxn ang="T17">
                <a:pos x="T10" y="T11"/>
              </a:cxn>
            </a:cxnLst>
            <a:rect l="T18" t="T19" r="T20" b="T21"/>
            <a:pathLst>
              <a:path w="477" h="485">
                <a:moveTo>
                  <a:pt x="477" y="485"/>
                </a:moveTo>
                <a:lnTo>
                  <a:pt x="239" y="0"/>
                </a:lnTo>
                <a:lnTo>
                  <a:pt x="0" y="485"/>
                </a:lnTo>
                <a:lnTo>
                  <a:pt x="477" y="485"/>
                </a:lnTo>
                <a:lnTo>
                  <a:pt x="239" y="0"/>
                </a:lnTo>
                <a:lnTo>
                  <a:pt x="477" y="485"/>
                </a:lnTo>
                <a:close/>
              </a:path>
            </a:pathLst>
          </a:custGeom>
          <a:solidFill>
            <a:srgbClr val="1F1A17"/>
          </a:solidFill>
          <a:ln w="9525">
            <a:noFill/>
            <a:round/>
            <a:headEnd/>
            <a:tailEnd/>
          </a:ln>
        </p:spPr>
        <p:txBody>
          <a:bodyPr/>
          <a:lstStyle/>
          <a:p>
            <a:endParaRPr lang="en-US"/>
          </a:p>
        </p:txBody>
      </p:sp>
      <p:sp>
        <p:nvSpPr>
          <p:cNvPr id="3546175" name="Freeform 63"/>
          <p:cNvSpPr>
            <a:spLocks/>
          </p:cNvSpPr>
          <p:nvPr/>
        </p:nvSpPr>
        <p:spPr bwMode="auto">
          <a:xfrm>
            <a:off x="6659563" y="6091238"/>
            <a:ext cx="23812" cy="176212"/>
          </a:xfrm>
          <a:custGeom>
            <a:avLst/>
            <a:gdLst>
              <a:gd name="T0" fmla="*/ 2147483647 w 92"/>
              <a:gd name="T1" fmla="*/ 2147483647 h 775"/>
              <a:gd name="T2" fmla="*/ 2147483647 w 92"/>
              <a:gd name="T3" fmla="*/ 2147483647 h 775"/>
              <a:gd name="T4" fmla="*/ 2147483647 w 92"/>
              <a:gd name="T5" fmla="*/ 0 h 775"/>
              <a:gd name="T6" fmla="*/ 0 w 92"/>
              <a:gd name="T7" fmla="*/ 0 h 775"/>
              <a:gd name="T8" fmla="*/ 0 w 92"/>
              <a:gd name="T9" fmla="*/ 2147483647 h 775"/>
              <a:gd name="T10" fmla="*/ 2147483647 w 92"/>
              <a:gd name="T11" fmla="*/ 2147483647 h 775"/>
              <a:gd name="T12" fmla="*/ 0 60000 65536"/>
              <a:gd name="T13" fmla="*/ 0 60000 65536"/>
              <a:gd name="T14" fmla="*/ 0 60000 65536"/>
              <a:gd name="T15" fmla="*/ 0 60000 65536"/>
              <a:gd name="T16" fmla="*/ 0 60000 65536"/>
              <a:gd name="T17" fmla="*/ 0 60000 65536"/>
              <a:gd name="T18" fmla="*/ 0 w 92"/>
              <a:gd name="T19" fmla="*/ 0 h 775"/>
              <a:gd name="T20" fmla="*/ 92 w 92"/>
              <a:gd name="T21" fmla="*/ 775 h 775"/>
            </a:gdLst>
            <a:ahLst/>
            <a:cxnLst>
              <a:cxn ang="T12">
                <a:pos x="T0" y="T1"/>
              </a:cxn>
              <a:cxn ang="T13">
                <a:pos x="T2" y="T3"/>
              </a:cxn>
              <a:cxn ang="T14">
                <a:pos x="T4" y="T5"/>
              </a:cxn>
              <a:cxn ang="T15">
                <a:pos x="T6" y="T7"/>
              </a:cxn>
              <a:cxn ang="T16">
                <a:pos x="T8" y="T9"/>
              </a:cxn>
              <a:cxn ang="T17">
                <a:pos x="T10" y="T11"/>
              </a:cxn>
            </a:cxnLst>
            <a:rect l="T18" t="T19" r="T20" b="T21"/>
            <a:pathLst>
              <a:path w="92" h="775">
                <a:moveTo>
                  <a:pt x="47" y="775"/>
                </a:moveTo>
                <a:lnTo>
                  <a:pt x="92" y="775"/>
                </a:lnTo>
                <a:lnTo>
                  <a:pt x="92" y="0"/>
                </a:lnTo>
                <a:lnTo>
                  <a:pt x="0" y="0"/>
                </a:lnTo>
                <a:lnTo>
                  <a:pt x="0" y="775"/>
                </a:lnTo>
                <a:lnTo>
                  <a:pt x="47" y="775"/>
                </a:lnTo>
                <a:close/>
              </a:path>
            </a:pathLst>
          </a:custGeom>
          <a:solidFill>
            <a:srgbClr val="1F1A17"/>
          </a:solidFill>
          <a:ln w="9525">
            <a:noFill/>
            <a:round/>
            <a:headEnd/>
            <a:tailEnd/>
          </a:ln>
        </p:spPr>
        <p:txBody>
          <a:bodyPr/>
          <a:lstStyle/>
          <a:p>
            <a:endParaRPr lang="en-US"/>
          </a:p>
        </p:txBody>
      </p:sp>
      <p:grpSp>
        <p:nvGrpSpPr>
          <p:cNvPr id="4" name="Group 64"/>
          <p:cNvGrpSpPr>
            <a:grpSpLocks/>
          </p:cNvGrpSpPr>
          <p:nvPr/>
        </p:nvGrpSpPr>
        <p:grpSpPr bwMode="auto">
          <a:xfrm rot="-3389670">
            <a:off x="3437731" y="3626645"/>
            <a:ext cx="2625725" cy="4246562"/>
            <a:chOff x="3948" y="1525"/>
            <a:chExt cx="1654" cy="2585"/>
          </a:xfrm>
        </p:grpSpPr>
        <p:sp>
          <p:nvSpPr>
            <p:cNvPr id="53263" name="AutoShape 65"/>
            <p:cNvSpPr>
              <a:spLocks noChangeAspect="1" noChangeArrowheads="1" noTextEdit="1"/>
            </p:cNvSpPr>
            <p:nvPr/>
          </p:nvSpPr>
          <p:spPr bwMode="auto">
            <a:xfrm>
              <a:off x="3948" y="1525"/>
              <a:ext cx="1654" cy="2585"/>
            </a:xfrm>
            <a:prstGeom prst="rect">
              <a:avLst/>
            </a:prstGeom>
            <a:noFill/>
            <a:ln w="9525">
              <a:noFill/>
              <a:miter lim="800000"/>
              <a:headEnd/>
              <a:tailEnd/>
            </a:ln>
          </p:spPr>
          <p:txBody>
            <a:bodyPr/>
            <a:lstStyle/>
            <a:p>
              <a:endParaRPr lang="en-US"/>
            </a:p>
          </p:txBody>
        </p:sp>
        <p:sp>
          <p:nvSpPr>
            <p:cNvPr id="53264" name="Freeform 66"/>
            <p:cNvSpPr>
              <a:spLocks/>
            </p:cNvSpPr>
            <p:nvPr/>
          </p:nvSpPr>
          <p:spPr bwMode="auto">
            <a:xfrm>
              <a:off x="4035" y="1532"/>
              <a:ext cx="1438" cy="1378"/>
            </a:xfrm>
            <a:custGeom>
              <a:avLst/>
              <a:gdLst>
                <a:gd name="T0" fmla="*/ 1 w 8629"/>
                <a:gd name="T1" fmla="*/ 0 h 9641"/>
                <a:gd name="T2" fmla="*/ 1 w 8629"/>
                <a:gd name="T3" fmla="*/ 0 h 9641"/>
                <a:gd name="T4" fmla="*/ 1 w 8629"/>
                <a:gd name="T5" fmla="*/ 0 h 9641"/>
                <a:gd name="T6" fmla="*/ 1 w 8629"/>
                <a:gd name="T7" fmla="*/ 0 h 9641"/>
                <a:gd name="T8" fmla="*/ 1 w 8629"/>
                <a:gd name="T9" fmla="*/ 0 h 9641"/>
                <a:gd name="T10" fmla="*/ 1 w 8629"/>
                <a:gd name="T11" fmla="*/ 0 h 9641"/>
                <a:gd name="T12" fmla="*/ 1 w 8629"/>
                <a:gd name="T13" fmla="*/ 0 h 9641"/>
                <a:gd name="T14" fmla="*/ 1 w 8629"/>
                <a:gd name="T15" fmla="*/ 0 h 9641"/>
                <a:gd name="T16" fmla="*/ 1 w 8629"/>
                <a:gd name="T17" fmla="*/ 0 h 9641"/>
                <a:gd name="T18" fmla="*/ 1 w 8629"/>
                <a:gd name="T19" fmla="*/ 0 h 9641"/>
                <a:gd name="T20" fmla="*/ 1 w 8629"/>
                <a:gd name="T21" fmla="*/ 0 h 9641"/>
                <a:gd name="T22" fmla="*/ 1 w 8629"/>
                <a:gd name="T23" fmla="*/ 0 h 9641"/>
                <a:gd name="T24" fmla="*/ 1 w 8629"/>
                <a:gd name="T25" fmla="*/ 0 h 9641"/>
                <a:gd name="T26" fmla="*/ 1 w 8629"/>
                <a:gd name="T27" fmla="*/ 0 h 9641"/>
                <a:gd name="T28" fmla="*/ 1 w 8629"/>
                <a:gd name="T29" fmla="*/ 0 h 9641"/>
                <a:gd name="T30" fmla="*/ 1 w 8629"/>
                <a:gd name="T31" fmla="*/ 0 h 9641"/>
                <a:gd name="T32" fmla="*/ 1 w 8629"/>
                <a:gd name="T33" fmla="*/ 1 h 9641"/>
                <a:gd name="T34" fmla="*/ 1 w 8629"/>
                <a:gd name="T35" fmla="*/ 1 h 9641"/>
                <a:gd name="T36" fmla="*/ 1 w 8629"/>
                <a:gd name="T37" fmla="*/ 1 h 9641"/>
                <a:gd name="T38" fmla="*/ 1 w 8629"/>
                <a:gd name="T39" fmla="*/ 1 h 9641"/>
                <a:gd name="T40" fmla="*/ 1 w 8629"/>
                <a:gd name="T41" fmla="*/ 1 h 9641"/>
                <a:gd name="T42" fmla="*/ 0 w 8629"/>
                <a:gd name="T43" fmla="*/ 1 h 9641"/>
                <a:gd name="T44" fmla="*/ 0 w 8629"/>
                <a:gd name="T45" fmla="*/ 1 h 9641"/>
                <a:gd name="T46" fmla="*/ 0 w 8629"/>
                <a:gd name="T47" fmla="*/ 1 h 9641"/>
                <a:gd name="T48" fmla="*/ 0 w 8629"/>
                <a:gd name="T49" fmla="*/ 1 h 9641"/>
                <a:gd name="T50" fmla="*/ 0 w 8629"/>
                <a:gd name="T51" fmla="*/ 1 h 9641"/>
                <a:gd name="T52" fmla="*/ 0 w 8629"/>
                <a:gd name="T53" fmla="*/ 0 h 9641"/>
                <a:gd name="T54" fmla="*/ 0 w 8629"/>
                <a:gd name="T55" fmla="*/ 0 h 9641"/>
                <a:gd name="T56" fmla="*/ 0 w 8629"/>
                <a:gd name="T57" fmla="*/ 0 h 9641"/>
                <a:gd name="T58" fmla="*/ 0 w 8629"/>
                <a:gd name="T59" fmla="*/ 0 h 9641"/>
                <a:gd name="T60" fmla="*/ 0 w 8629"/>
                <a:gd name="T61" fmla="*/ 0 h 9641"/>
                <a:gd name="T62" fmla="*/ 0 w 8629"/>
                <a:gd name="T63" fmla="*/ 0 h 9641"/>
                <a:gd name="T64" fmla="*/ 0 w 8629"/>
                <a:gd name="T65" fmla="*/ 0 h 9641"/>
                <a:gd name="T66" fmla="*/ 0 w 8629"/>
                <a:gd name="T67" fmla="*/ 0 h 9641"/>
                <a:gd name="T68" fmla="*/ 0 w 8629"/>
                <a:gd name="T69" fmla="*/ 0 h 9641"/>
                <a:gd name="T70" fmla="*/ 0 w 8629"/>
                <a:gd name="T71" fmla="*/ 0 h 9641"/>
                <a:gd name="T72" fmla="*/ 0 w 8629"/>
                <a:gd name="T73" fmla="*/ 0 h 9641"/>
                <a:gd name="T74" fmla="*/ 0 w 8629"/>
                <a:gd name="T75" fmla="*/ 0 h 9641"/>
                <a:gd name="T76" fmla="*/ 0 w 8629"/>
                <a:gd name="T77" fmla="*/ 0 h 9641"/>
                <a:gd name="T78" fmla="*/ 0 w 8629"/>
                <a:gd name="T79" fmla="*/ 0 h 9641"/>
                <a:gd name="T80" fmla="*/ 0 w 8629"/>
                <a:gd name="T81" fmla="*/ 0 h 9641"/>
                <a:gd name="T82" fmla="*/ 0 w 8629"/>
                <a:gd name="T83" fmla="*/ 0 h 9641"/>
                <a:gd name="T84" fmla="*/ 0 w 8629"/>
                <a:gd name="T85" fmla="*/ 0 h 964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8629"/>
                <a:gd name="T130" fmla="*/ 0 h 9641"/>
                <a:gd name="T131" fmla="*/ 8629 w 8629"/>
                <a:gd name="T132" fmla="*/ 9641 h 964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8629" h="9641">
                  <a:moveTo>
                    <a:pt x="4314" y="0"/>
                  </a:moveTo>
                  <a:lnTo>
                    <a:pt x="4536" y="7"/>
                  </a:lnTo>
                  <a:lnTo>
                    <a:pt x="4754" y="25"/>
                  </a:lnTo>
                  <a:lnTo>
                    <a:pt x="4970" y="55"/>
                  </a:lnTo>
                  <a:lnTo>
                    <a:pt x="5182" y="98"/>
                  </a:lnTo>
                  <a:lnTo>
                    <a:pt x="5390" y="153"/>
                  </a:lnTo>
                  <a:lnTo>
                    <a:pt x="5594" y="217"/>
                  </a:lnTo>
                  <a:lnTo>
                    <a:pt x="5795" y="293"/>
                  </a:lnTo>
                  <a:lnTo>
                    <a:pt x="5991" y="380"/>
                  </a:lnTo>
                  <a:lnTo>
                    <a:pt x="6181" y="477"/>
                  </a:lnTo>
                  <a:lnTo>
                    <a:pt x="6368" y="583"/>
                  </a:lnTo>
                  <a:lnTo>
                    <a:pt x="6549" y="700"/>
                  </a:lnTo>
                  <a:lnTo>
                    <a:pt x="6724" y="825"/>
                  </a:lnTo>
                  <a:lnTo>
                    <a:pt x="6893" y="960"/>
                  </a:lnTo>
                  <a:lnTo>
                    <a:pt x="7056" y="1104"/>
                  </a:lnTo>
                  <a:lnTo>
                    <a:pt x="7213" y="1255"/>
                  </a:lnTo>
                  <a:lnTo>
                    <a:pt x="7363" y="1415"/>
                  </a:lnTo>
                  <a:lnTo>
                    <a:pt x="7505" y="1582"/>
                  </a:lnTo>
                  <a:lnTo>
                    <a:pt x="7641" y="1757"/>
                  </a:lnTo>
                  <a:lnTo>
                    <a:pt x="7769" y="1939"/>
                  </a:lnTo>
                  <a:lnTo>
                    <a:pt x="7890" y="2128"/>
                  </a:lnTo>
                  <a:lnTo>
                    <a:pt x="8002" y="2324"/>
                  </a:lnTo>
                  <a:lnTo>
                    <a:pt x="8106" y="2526"/>
                  </a:lnTo>
                  <a:lnTo>
                    <a:pt x="8202" y="2733"/>
                  </a:lnTo>
                  <a:lnTo>
                    <a:pt x="8289" y="2947"/>
                  </a:lnTo>
                  <a:lnTo>
                    <a:pt x="8366" y="3167"/>
                  </a:lnTo>
                  <a:lnTo>
                    <a:pt x="8433" y="3389"/>
                  </a:lnTo>
                  <a:lnTo>
                    <a:pt x="8492" y="3618"/>
                  </a:lnTo>
                  <a:lnTo>
                    <a:pt x="8541" y="3851"/>
                  </a:lnTo>
                  <a:lnTo>
                    <a:pt x="8578" y="4088"/>
                  </a:lnTo>
                  <a:lnTo>
                    <a:pt x="8606" y="4329"/>
                  </a:lnTo>
                  <a:lnTo>
                    <a:pt x="8623" y="4573"/>
                  </a:lnTo>
                  <a:lnTo>
                    <a:pt x="8629" y="4820"/>
                  </a:lnTo>
                  <a:lnTo>
                    <a:pt x="8623" y="5068"/>
                  </a:lnTo>
                  <a:lnTo>
                    <a:pt x="8606" y="5312"/>
                  </a:lnTo>
                  <a:lnTo>
                    <a:pt x="8578" y="5553"/>
                  </a:lnTo>
                  <a:lnTo>
                    <a:pt x="8541" y="5790"/>
                  </a:lnTo>
                  <a:lnTo>
                    <a:pt x="8492" y="6023"/>
                  </a:lnTo>
                  <a:lnTo>
                    <a:pt x="8433" y="6252"/>
                  </a:lnTo>
                  <a:lnTo>
                    <a:pt x="8366" y="6475"/>
                  </a:lnTo>
                  <a:lnTo>
                    <a:pt x="8289" y="6694"/>
                  </a:lnTo>
                  <a:lnTo>
                    <a:pt x="8202" y="6908"/>
                  </a:lnTo>
                  <a:lnTo>
                    <a:pt x="8106" y="7115"/>
                  </a:lnTo>
                  <a:lnTo>
                    <a:pt x="8002" y="7317"/>
                  </a:lnTo>
                  <a:lnTo>
                    <a:pt x="7890" y="7513"/>
                  </a:lnTo>
                  <a:lnTo>
                    <a:pt x="7769" y="7702"/>
                  </a:lnTo>
                  <a:lnTo>
                    <a:pt x="7641" y="7884"/>
                  </a:lnTo>
                  <a:lnTo>
                    <a:pt x="7505" y="8059"/>
                  </a:lnTo>
                  <a:lnTo>
                    <a:pt x="7363" y="8226"/>
                  </a:lnTo>
                  <a:lnTo>
                    <a:pt x="7213" y="8386"/>
                  </a:lnTo>
                  <a:lnTo>
                    <a:pt x="7056" y="8537"/>
                  </a:lnTo>
                  <a:lnTo>
                    <a:pt x="6893" y="8681"/>
                  </a:lnTo>
                  <a:lnTo>
                    <a:pt x="6724" y="8816"/>
                  </a:lnTo>
                  <a:lnTo>
                    <a:pt x="6549" y="8941"/>
                  </a:lnTo>
                  <a:lnTo>
                    <a:pt x="6368" y="9058"/>
                  </a:lnTo>
                  <a:lnTo>
                    <a:pt x="6181" y="9164"/>
                  </a:lnTo>
                  <a:lnTo>
                    <a:pt x="5991" y="9261"/>
                  </a:lnTo>
                  <a:lnTo>
                    <a:pt x="5795" y="9348"/>
                  </a:lnTo>
                  <a:lnTo>
                    <a:pt x="5594" y="9424"/>
                  </a:lnTo>
                  <a:lnTo>
                    <a:pt x="5390" y="9488"/>
                  </a:lnTo>
                  <a:lnTo>
                    <a:pt x="5182" y="9543"/>
                  </a:lnTo>
                  <a:lnTo>
                    <a:pt x="4970" y="9586"/>
                  </a:lnTo>
                  <a:lnTo>
                    <a:pt x="4754" y="9616"/>
                  </a:lnTo>
                  <a:lnTo>
                    <a:pt x="4536" y="9634"/>
                  </a:lnTo>
                  <a:lnTo>
                    <a:pt x="4314" y="9641"/>
                  </a:lnTo>
                  <a:lnTo>
                    <a:pt x="4093" y="9634"/>
                  </a:lnTo>
                  <a:lnTo>
                    <a:pt x="3875" y="9616"/>
                  </a:lnTo>
                  <a:lnTo>
                    <a:pt x="3659" y="9586"/>
                  </a:lnTo>
                  <a:lnTo>
                    <a:pt x="3447" y="9543"/>
                  </a:lnTo>
                  <a:lnTo>
                    <a:pt x="3238" y="9488"/>
                  </a:lnTo>
                  <a:lnTo>
                    <a:pt x="3034" y="9424"/>
                  </a:lnTo>
                  <a:lnTo>
                    <a:pt x="2833" y="9348"/>
                  </a:lnTo>
                  <a:lnTo>
                    <a:pt x="2638" y="9261"/>
                  </a:lnTo>
                  <a:lnTo>
                    <a:pt x="2447" y="9164"/>
                  </a:lnTo>
                  <a:lnTo>
                    <a:pt x="2260" y="9058"/>
                  </a:lnTo>
                  <a:lnTo>
                    <a:pt x="2080" y="8941"/>
                  </a:lnTo>
                  <a:lnTo>
                    <a:pt x="1905" y="8816"/>
                  </a:lnTo>
                  <a:lnTo>
                    <a:pt x="1736" y="8681"/>
                  </a:lnTo>
                  <a:lnTo>
                    <a:pt x="1573" y="8537"/>
                  </a:lnTo>
                  <a:lnTo>
                    <a:pt x="1416" y="8386"/>
                  </a:lnTo>
                  <a:lnTo>
                    <a:pt x="1266" y="8226"/>
                  </a:lnTo>
                  <a:lnTo>
                    <a:pt x="1124" y="8059"/>
                  </a:lnTo>
                  <a:lnTo>
                    <a:pt x="987" y="7884"/>
                  </a:lnTo>
                  <a:lnTo>
                    <a:pt x="860" y="7702"/>
                  </a:lnTo>
                  <a:lnTo>
                    <a:pt x="739" y="7513"/>
                  </a:lnTo>
                  <a:lnTo>
                    <a:pt x="627" y="7317"/>
                  </a:lnTo>
                  <a:lnTo>
                    <a:pt x="523" y="7115"/>
                  </a:lnTo>
                  <a:lnTo>
                    <a:pt x="426" y="6908"/>
                  </a:lnTo>
                  <a:lnTo>
                    <a:pt x="340" y="6694"/>
                  </a:lnTo>
                  <a:lnTo>
                    <a:pt x="262" y="6475"/>
                  </a:lnTo>
                  <a:lnTo>
                    <a:pt x="195" y="6252"/>
                  </a:lnTo>
                  <a:lnTo>
                    <a:pt x="137" y="6023"/>
                  </a:lnTo>
                  <a:lnTo>
                    <a:pt x="88" y="5790"/>
                  </a:lnTo>
                  <a:lnTo>
                    <a:pt x="50" y="5553"/>
                  </a:lnTo>
                  <a:lnTo>
                    <a:pt x="23" y="5312"/>
                  </a:lnTo>
                  <a:lnTo>
                    <a:pt x="6" y="5068"/>
                  </a:lnTo>
                  <a:lnTo>
                    <a:pt x="0" y="4820"/>
                  </a:lnTo>
                  <a:lnTo>
                    <a:pt x="6" y="4573"/>
                  </a:lnTo>
                  <a:lnTo>
                    <a:pt x="23" y="4329"/>
                  </a:lnTo>
                  <a:lnTo>
                    <a:pt x="50" y="4088"/>
                  </a:lnTo>
                  <a:lnTo>
                    <a:pt x="88" y="3851"/>
                  </a:lnTo>
                  <a:lnTo>
                    <a:pt x="137" y="3618"/>
                  </a:lnTo>
                  <a:lnTo>
                    <a:pt x="195" y="3389"/>
                  </a:lnTo>
                  <a:lnTo>
                    <a:pt x="262" y="3167"/>
                  </a:lnTo>
                  <a:lnTo>
                    <a:pt x="340" y="2947"/>
                  </a:lnTo>
                  <a:lnTo>
                    <a:pt x="426" y="2733"/>
                  </a:lnTo>
                  <a:lnTo>
                    <a:pt x="523" y="2526"/>
                  </a:lnTo>
                  <a:lnTo>
                    <a:pt x="627" y="2324"/>
                  </a:lnTo>
                  <a:lnTo>
                    <a:pt x="739" y="2128"/>
                  </a:lnTo>
                  <a:lnTo>
                    <a:pt x="860" y="1939"/>
                  </a:lnTo>
                  <a:lnTo>
                    <a:pt x="987" y="1757"/>
                  </a:lnTo>
                  <a:lnTo>
                    <a:pt x="1124" y="1582"/>
                  </a:lnTo>
                  <a:lnTo>
                    <a:pt x="1266" y="1415"/>
                  </a:lnTo>
                  <a:lnTo>
                    <a:pt x="1416" y="1255"/>
                  </a:lnTo>
                  <a:lnTo>
                    <a:pt x="1573" y="1104"/>
                  </a:lnTo>
                  <a:lnTo>
                    <a:pt x="1736" y="960"/>
                  </a:lnTo>
                  <a:lnTo>
                    <a:pt x="1905" y="825"/>
                  </a:lnTo>
                  <a:lnTo>
                    <a:pt x="2080" y="700"/>
                  </a:lnTo>
                  <a:lnTo>
                    <a:pt x="2260" y="583"/>
                  </a:lnTo>
                  <a:lnTo>
                    <a:pt x="2447" y="477"/>
                  </a:lnTo>
                  <a:lnTo>
                    <a:pt x="2638" y="380"/>
                  </a:lnTo>
                  <a:lnTo>
                    <a:pt x="2833" y="293"/>
                  </a:lnTo>
                  <a:lnTo>
                    <a:pt x="3034" y="217"/>
                  </a:lnTo>
                  <a:lnTo>
                    <a:pt x="3238" y="153"/>
                  </a:lnTo>
                  <a:lnTo>
                    <a:pt x="3447" y="98"/>
                  </a:lnTo>
                  <a:lnTo>
                    <a:pt x="3659" y="55"/>
                  </a:lnTo>
                  <a:lnTo>
                    <a:pt x="3875" y="25"/>
                  </a:lnTo>
                  <a:lnTo>
                    <a:pt x="4093" y="7"/>
                  </a:lnTo>
                  <a:lnTo>
                    <a:pt x="4314" y="0"/>
                  </a:lnTo>
                  <a:close/>
                </a:path>
              </a:pathLst>
            </a:custGeom>
            <a:solidFill>
              <a:srgbClr val="FFFFFF"/>
            </a:solidFill>
            <a:ln w="9525">
              <a:noFill/>
              <a:round/>
              <a:headEnd/>
              <a:tailEnd/>
            </a:ln>
          </p:spPr>
          <p:txBody>
            <a:bodyPr/>
            <a:lstStyle/>
            <a:p>
              <a:endParaRPr lang="en-US"/>
            </a:p>
          </p:txBody>
        </p:sp>
        <p:sp>
          <p:nvSpPr>
            <p:cNvPr id="53265" name="Freeform 67"/>
            <p:cNvSpPr>
              <a:spLocks/>
            </p:cNvSpPr>
            <p:nvPr/>
          </p:nvSpPr>
          <p:spPr bwMode="auto">
            <a:xfrm>
              <a:off x="4754" y="1525"/>
              <a:ext cx="727" cy="696"/>
            </a:xfrm>
            <a:custGeom>
              <a:avLst/>
              <a:gdLst>
                <a:gd name="T0" fmla="*/ 1 w 4360"/>
                <a:gd name="T1" fmla="*/ 0 h 4871"/>
                <a:gd name="T2" fmla="*/ 1 w 4360"/>
                <a:gd name="T3" fmla="*/ 0 h 4871"/>
                <a:gd name="T4" fmla="*/ 1 w 4360"/>
                <a:gd name="T5" fmla="*/ 0 h 4871"/>
                <a:gd name="T6" fmla="*/ 1 w 4360"/>
                <a:gd name="T7" fmla="*/ 0 h 4871"/>
                <a:gd name="T8" fmla="*/ 1 w 4360"/>
                <a:gd name="T9" fmla="*/ 0 h 4871"/>
                <a:gd name="T10" fmla="*/ 1 w 4360"/>
                <a:gd name="T11" fmla="*/ 0 h 4871"/>
                <a:gd name="T12" fmla="*/ 1 w 4360"/>
                <a:gd name="T13" fmla="*/ 0 h 4871"/>
                <a:gd name="T14" fmla="*/ 1 w 4360"/>
                <a:gd name="T15" fmla="*/ 0 h 4871"/>
                <a:gd name="T16" fmla="*/ 1 w 4360"/>
                <a:gd name="T17" fmla="*/ 0 h 4871"/>
                <a:gd name="T18" fmla="*/ 1 w 4360"/>
                <a:gd name="T19" fmla="*/ 0 h 4871"/>
                <a:gd name="T20" fmla="*/ 1 w 4360"/>
                <a:gd name="T21" fmla="*/ 0 h 4871"/>
                <a:gd name="T22" fmla="*/ 1 w 4360"/>
                <a:gd name="T23" fmla="*/ 0 h 4871"/>
                <a:gd name="T24" fmla="*/ 1 w 4360"/>
                <a:gd name="T25" fmla="*/ 0 h 4871"/>
                <a:gd name="T26" fmla="*/ 0 w 4360"/>
                <a:gd name="T27" fmla="*/ 0 h 4871"/>
                <a:gd name="T28" fmla="*/ 0 w 4360"/>
                <a:gd name="T29" fmla="*/ 0 h 4871"/>
                <a:gd name="T30" fmla="*/ 0 w 4360"/>
                <a:gd name="T31" fmla="*/ 0 h 4871"/>
                <a:gd name="T32" fmla="*/ 0 w 4360"/>
                <a:gd name="T33" fmla="*/ 0 h 4871"/>
                <a:gd name="T34" fmla="*/ 0 w 4360"/>
                <a:gd name="T35" fmla="*/ 0 h 4871"/>
                <a:gd name="T36" fmla="*/ 0 w 4360"/>
                <a:gd name="T37" fmla="*/ 0 h 4871"/>
                <a:gd name="T38" fmla="*/ 0 w 4360"/>
                <a:gd name="T39" fmla="*/ 0 h 4871"/>
                <a:gd name="T40" fmla="*/ 0 w 4360"/>
                <a:gd name="T41" fmla="*/ 0 h 4871"/>
                <a:gd name="T42" fmla="*/ 0 w 4360"/>
                <a:gd name="T43" fmla="*/ 0 h 4871"/>
                <a:gd name="T44" fmla="*/ 0 w 4360"/>
                <a:gd name="T45" fmla="*/ 0 h 4871"/>
                <a:gd name="T46" fmla="*/ 0 w 4360"/>
                <a:gd name="T47" fmla="*/ 0 h 4871"/>
                <a:gd name="T48" fmla="*/ 0 w 4360"/>
                <a:gd name="T49" fmla="*/ 0 h 4871"/>
                <a:gd name="T50" fmla="*/ 0 w 4360"/>
                <a:gd name="T51" fmla="*/ 0 h 4871"/>
                <a:gd name="T52" fmla="*/ 0 w 4360"/>
                <a:gd name="T53" fmla="*/ 0 h 4871"/>
                <a:gd name="T54" fmla="*/ 0 w 4360"/>
                <a:gd name="T55" fmla="*/ 0 h 4871"/>
                <a:gd name="T56" fmla="*/ 0 w 4360"/>
                <a:gd name="T57" fmla="*/ 0 h 4871"/>
                <a:gd name="T58" fmla="*/ 0 w 4360"/>
                <a:gd name="T59" fmla="*/ 0 h 4871"/>
                <a:gd name="T60" fmla="*/ 0 w 4360"/>
                <a:gd name="T61" fmla="*/ 0 h 4871"/>
                <a:gd name="T62" fmla="*/ 0 w 4360"/>
                <a:gd name="T63" fmla="*/ 0 h 4871"/>
                <a:gd name="T64" fmla="*/ 0 w 4360"/>
                <a:gd name="T65" fmla="*/ 0 h 4871"/>
                <a:gd name="T66" fmla="*/ 0 w 4360"/>
                <a:gd name="T67" fmla="*/ 0 h 4871"/>
                <a:gd name="T68" fmla="*/ 0 w 4360"/>
                <a:gd name="T69" fmla="*/ 0 h 4871"/>
                <a:gd name="T70" fmla="*/ 0 w 4360"/>
                <a:gd name="T71" fmla="*/ 0 h 4871"/>
                <a:gd name="T72" fmla="*/ 0 w 4360"/>
                <a:gd name="T73" fmla="*/ 0 h 4871"/>
                <a:gd name="T74" fmla="*/ 0 w 4360"/>
                <a:gd name="T75" fmla="*/ 0 h 4871"/>
                <a:gd name="T76" fmla="*/ 0 w 4360"/>
                <a:gd name="T77" fmla="*/ 0 h 4871"/>
                <a:gd name="T78" fmla="*/ 1 w 4360"/>
                <a:gd name="T79" fmla="*/ 0 h 4871"/>
                <a:gd name="T80" fmla="*/ 1 w 4360"/>
                <a:gd name="T81" fmla="*/ 0 h 4871"/>
                <a:gd name="T82" fmla="*/ 1 w 4360"/>
                <a:gd name="T83" fmla="*/ 0 h 4871"/>
                <a:gd name="T84" fmla="*/ 1 w 4360"/>
                <a:gd name="T85" fmla="*/ 0 h 4871"/>
                <a:gd name="T86" fmla="*/ 1 w 4360"/>
                <a:gd name="T87" fmla="*/ 0 h 4871"/>
                <a:gd name="T88" fmla="*/ 1 w 4360"/>
                <a:gd name="T89" fmla="*/ 0 h 4871"/>
                <a:gd name="T90" fmla="*/ 1 w 4360"/>
                <a:gd name="T91" fmla="*/ 0 h 4871"/>
                <a:gd name="T92" fmla="*/ 1 w 4360"/>
                <a:gd name="T93" fmla="*/ 0 h 4871"/>
                <a:gd name="T94" fmla="*/ 1 w 4360"/>
                <a:gd name="T95" fmla="*/ 0 h 4871"/>
                <a:gd name="T96" fmla="*/ 1 w 4360"/>
                <a:gd name="T97" fmla="*/ 0 h 4871"/>
                <a:gd name="T98" fmla="*/ 1 w 4360"/>
                <a:gd name="T99" fmla="*/ 0 h 4871"/>
                <a:gd name="T100" fmla="*/ 1 w 4360"/>
                <a:gd name="T101" fmla="*/ 0 h 4871"/>
                <a:gd name="T102" fmla="*/ 1 w 4360"/>
                <a:gd name="T103" fmla="*/ 0 h 487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360"/>
                <a:gd name="T157" fmla="*/ 0 h 4871"/>
                <a:gd name="T158" fmla="*/ 4360 w 4360"/>
                <a:gd name="T159" fmla="*/ 4871 h 487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360" h="4871">
                  <a:moveTo>
                    <a:pt x="4360" y="4871"/>
                  </a:moveTo>
                  <a:lnTo>
                    <a:pt x="4360" y="4871"/>
                  </a:lnTo>
                  <a:lnTo>
                    <a:pt x="4359" y="4809"/>
                  </a:lnTo>
                  <a:lnTo>
                    <a:pt x="4358" y="4747"/>
                  </a:lnTo>
                  <a:lnTo>
                    <a:pt x="4356" y="4684"/>
                  </a:lnTo>
                  <a:lnTo>
                    <a:pt x="4354" y="4621"/>
                  </a:lnTo>
                  <a:lnTo>
                    <a:pt x="4351" y="4560"/>
                  </a:lnTo>
                  <a:lnTo>
                    <a:pt x="4347" y="4498"/>
                  </a:lnTo>
                  <a:lnTo>
                    <a:pt x="4343" y="4437"/>
                  </a:lnTo>
                  <a:lnTo>
                    <a:pt x="4337" y="4374"/>
                  </a:lnTo>
                  <a:lnTo>
                    <a:pt x="4332" y="4313"/>
                  </a:lnTo>
                  <a:lnTo>
                    <a:pt x="4325" y="4252"/>
                  </a:lnTo>
                  <a:lnTo>
                    <a:pt x="4318" y="4192"/>
                  </a:lnTo>
                  <a:lnTo>
                    <a:pt x="4310" y="4131"/>
                  </a:lnTo>
                  <a:lnTo>
                    <a:pt x="4301" y="4071"/>
                  </a:lnTo>
                  <a:lnTo>
                    <a:pt x="4291" y="4011"/>
                  </a:lnTo>
                  <a:lnTo>
                    <a:pt x="4281" y="3951"/>
                  </a:lnTo>
                  <a:lnTo>
                    <a:pt x="4271" y="3892"/>
                  </a:lnTo>
                  <a:lnTo>
                    <a:pt x="4260" y="3833"/>
                  </a:lnTo>
                  <a:lnTo>
                    <a:pt x="4248" y="3774"/>
                  </a:lnTo>
                  <a:lnTo>
                    <a:pt x="4236" y="3715"/>
                  </a:lnTo>
                  <a:lnTo>
                    <a:pt x="4223" y="3656"/>
                  </a:lnTo>
                  <a:lnTo>
                    <a:pt x="4208" y="3599"/>
                  </a:lnTo>
                  <a:lnTo>
                    <a:pt x="4194" y="3541"/>
                  </a:lnTo>
                  <a:lnTo>
                    <a:pt x="4179" y="3483"/>
                  </a:lnTo>
                  <a:lnTo>
                    <a:pt x="4163" y="3426"/>
                  </a:lnTo>
                  <a:lnTo>
                    <a:pt x="4147" y="3369"/>
                  </a:lnTo>
                  <a:lnTo>
                    <a:pt x="4131" y="3311"/>
                  </a:lnTo>
                  <a:lnTo>
                    <a:pt x="4112" y="3256"/>
                  </a:lnTo>
                  <a:lnTo>
                    <a:pt x="4095" y="3199"/>
                  </a:lnTo>
                  <a:lnTo>
                    <a:pt x="4076" y="3144"/>
                  </a:lnTo>
                  <a:lnTo>
                    <a:pt x="4057" y="3089"/>
                  </a:lnTo>
                  <a:lnTo>
                    <a:pt x="4036" y="3033"/>
                  </a:lnTo>
                  <a:lnTo>
                    <a:pt x="4016" y="2979"/>
                  </a:lnTo>
                  <a:lnTo>
                    <a:pt x="3995" y="2923"/>
                  </a:lnTo>
                  <a:lnTo>
                    <a:pt x="3974" y="2870"/>
                  </a:lnTo>
                  <a:lnTo>
                    <a:pt x="3951" y="2816"/>
                  </a:lnTo>
                  <a:lnTo>
                    <a:pt x="3929" y="2763"/>
                  </a:lnTo>
                  <a:lnTo>
                    <a:pt x="3906" y="2710"/>
                  </a:lnTo>
                  <a:lnTo>
                    <a:pt x="3882" y="2657"/>
                  </a:lnTo>
                  <a:lnTo>
                    <a:pt x="3857" y="2605"/>
                  </a:lnTo>
                  <a:lnTo>
                    <a:pt x="3832" y="2553"/>
                  </a:lnTo>
                  <a:lnTo>
                    <a:pt x="3807" y="2502"/>
                  </a:lnTo>
                  <a:lnTo>
                    <a:pt x="3780" y="2450"/>
                  </a:lnTo>
                  <a:lnTo>
                    <a:pt x="3754" y="2399"/>
                  </a:lnTo>
                  <a:lnTo>
                    <a:pt x="3727" y="2349"/>
                  </a:lnTo>
                  <a:lnTo>
                    <a:pt x="3699" y="2299"/>
                  </a:lnTo>
                  <a:lnTo>
                    <a:pt x="3671" y="2249"/>
                  </a:lnTo>
                  <a:lnTo>
                    <a:pt x="3643" y="2200"/>
                  </a:lnTo>
                  <a:lnTo>
                    <a:pt x="3613" y="2151"/>
                  </a:lnTo>
                  <a:lnTo>
                    <a:pt x="3584" y="2102"/>
                  </a:lnTo>
                  <a:lnTo>
                    <a:pt x="3554" y="2055"/>
                  </a:lnTo>
                  <a:lnTo>
                    <a:pt x="3523" y="2007"/>
                  </a:lnTo>
                  <a:lnTo>
                    <a:pt x="3492" y="1960"/>
                  </a:lnTo>
                  <a:lnTo>
                    <a:pt x="3461" y="1914"/>
                  </a:lnTo>
                  <a:lnTo>
                    <a:pt x="3428" y="1867"/>
                  </a:lnTo>
                  <a:lnTo>
                    <a:pt x="3396" y="1821"/>
                  </a:lnTo>
                  <a:lnTo>
                    <a:pt x="3362" y="1776"/>
                  </a:lnTo>
                  <a:lnTo>
                    <a:pt x="3329" y="1731"/>
                  </a:lnTo>
                  <a:lnTo>
                    <a:pt x="3295" y="1686"/>
                  </a:lnTo>
                  <a:lnTo>
                    <a:pt x="3260" y="1642"/>
                  </a:lnTo>
                  <a:lnTo>
                    <a:pt x="3225" y="1599"/>
                  </a:lnTo>
                  <a:lnTo>
                    <a:pt x="3189" y="1556"/>
                  </a:lnTo>
                  <a:lnTo>
                    <a:pt x="3154" y="1513"/>
                  </a:lnTo>
                  <a:lnTo>
                    <a:pt x="3117" y="1471"/>
                  </a:lnTo>
                  <a:lnTo>
                    <a:pt x="3081" y="1430"/>
                  </a:lnTo>
                  <a:lnTo>
                    <a:pt x="3044" y="1389"/>
                  </a:lnTo>
                  <a:lnTo>
                    <a:pt x="3006" y="1348"/>
                  </a:lnTo>
                  <a:lnTo>
                    <a:pt x="2968" y="1307"/>
                  </a:lnTo>
                  <a:lnTo>
                    <a:pt x="2929" y="1268"/>
                  </a:lnTo>
                  <a:lnTo>
                    <a:pt x="2890" y="1229"/>
                  </a:lnTo>
                  <a:lnTo>
                    <a:pt x="2851" y="1191"/>
                  </a:lnTo>
                  <a:lnTo>
                    <a:pt x="2811" y="1152"/>
                  </a:lnTo>
                  <a:lnTo>
                    <a:pt x="2771" y="1115"/>
                  </a:lnTo>
                  <a:lnTo>
                    <a:pt x="2730" y="1078"/>
                  </a:lnTo>
                  <a:lnTo>
                    <a:pt x="2689" y="1042"/>
                  </a:lnTo>
                  <a:lnTo>
                    <a:pt x="2648" y="1005"/>
                  </a:lnTo>
                  <a:lnTo>
                    <a:pt x="2606" y="970"/>
                  </a:lnTo>
                  <a:lnTo>
                    <a:pt x="2564" y="935"/>
                  </a:lnTo>
                  <a:lnTo>
                    <a:pt x="2521" y="901"/>
                  </a:lnTo>
                  <a:lnTo>
                    <a:pt x="2479" y="867"/>
                  </a:lnTo>
                  <a:lnTo>
                    <a:pt x="2435" y="834"/>
                  </a:lnTo>
                  <a:lnTo>
                    <a:pt x="2392" y="802"/>
                  </a:lnTo>
                  <a:lnTo>
                    <a:pt x="2347" y="769"/>
                  </a:lnTo>
                  <a:lnTo>
                    <a:pt x="2303" y="737"/>
                  </a:lnTo>
                  <a:lnTo>
                    <a:pt x="2258" y="707"/>
                  </a:lnTo>
                  <a:lnTo>
                    <a:pt x="2213" y="676"/>
                  </a:lnTo>
                  <a:lnTo>
                    <a:pt x="2167" y="647"/>
                  </a:lnTo>
                  <a:lnTo>
                    <a:pt x="2121" y="619"/>
                  </a:lnTo>
                  <a:lnTo>
                    <a:pt x="2076" y="589"/>
                  </a:lnTo>
                  <a:lnTo>
                    <a:pt x="2029" y="562"/>
                  </a:lnTo>
                  <a:lnTo>
                    <a:pt x="1982" y="535"/>
                  </a:lnTo>
                  <a:lnTo>
                    <a:pt x="1935" y="508"/>
                  </a:lnTo>
                  <a:lnTo>
                    <a:pt x="1888" y="482"/>
                  </a:lnTo>
                  <a:lnTo>
                    <a:pt x="1840" y="457"/>
                  </a:lnTo>
                  <a:lnTo>
                    <a:pt x="1791" y="432"/>
                  </a:lnTo>
                  <a:lnTo>
                    <a:pt x="1743" y="407"/>
                  </a:lnTo>
                  <a:lnTo>
                    <a:pt x="1694" y="385"/>
                  </a:lnTo>
                  <a:lnTo>
                    <a:pt x="1646" y="361"/>
                  </a:lnTo>
                  <a:lnTo>
                    <a:pt x="1596" y="339"/>
                  </a:lnTo>
                  <a:lnTo>
                    <a:pt x="1547" y="318"/>
                  </a:lnTo>
                  <a:lnTo>
                    <a:pt x="1497" y="296"/>
                  </a:lnTo>
                  <a:lnTo>
                    <a:pt x="1446" y="276"/>
                  </a:lnTo>
                  <a:lnTo>
                    <a:pt x="1396" y="257"/>
                  </a:lnTo>
                  <a:lnTo>
                    <a:pt x="1345" y="237"/>
                  </a:lnTo>
                  <a:lnTo>
                    <a:pt x="1295" y="219"/>
                  </a:lnTo>
                  <a:lnTo>
                    <a:pt x="1243" y="202"/>
                  </a:lnTo>
                  <a:lnTo>
                    <a:pt x="1191" y="185"/>
                  </a:lnTo>
                  <a:lnTo>
                    <a:pt x="1140" y="170"/>
                  </a:lnTo>
                  <a:lnTo>
                    <a:pt x="1088" y="154"/>
                  </a:lnTo>
                  <a:lnTo>
                    <a:pt x="1035" y="139"/>
                  </a:lnTo>
                  <a:lnTo>
                    <a:pt x="983" y="126"/>
                  </a:lnTo>
                  <a:lnTo>
                    <a:pt x="930" y="112"/>
                  </a:lnTo>
                  <a:lnTo>
                    <a:pt x="877" y="100"/>
                  </a:lnTo>
                  <a:lnTo>
                    <a:pt x="824" y="87"/>
                  </a:lnTo>
                  <a:lnTo>
                    <a:pt x="770" y="77"/>
                  </a:lnTo>
                  <a:lnTo>
                    <a:pt x="717" y="66"/>
                  </a:lnTo>
                  <a:lnTo>
                    <a:pt x="663" y="57"/>
                  </a:lnTo>
                  <a:lnTo>
                    <a:pt x="608" y="47"/>
                  </a:lnTo>
                  <a:lnTo>
                    <a:pt x="555" y="40"/>
                  </a:lnTo>
                  <a:lnTo>
                    <a:pt x="500" y="32"/>
                  </a:lnTo>
                  <a:lnTo>
                    <a:pt x="444" y="25"/>
                  </a:lnTo>
                  <a:lnTo>
                    <a:pt x="390" y="19"/>
                  </a:lnTo>
                  <a:lnTo>
                    <a:pt x="335" y="15"/>
                  </a:lnTo>
                  <a:lnTo>
                    <a:pt x="279" y="10"/>
                  </a:lnTo>
                  <a:lnTo>
                    <a:pt x="224" y="7"/>
                  </a:lnTo>
                  <a:lnTo>
                    <a:pt x="168" y="3"/>
                  </a:lnTo>
                  <a:lnTo>
                    <a:pt x="112" y="2"/>
                  </a:lnTo>
                  <a:lnTo>
                    <a:pt x="57" y="0"/>
                  </a:lnTo>
                  <a:lnTo>
                    <a:pt x="0" y="0"/>
                  </a:lnTo>
                  <a:lnTo>
                    <a:pt x="0" y="102"/>
                  </a:lnTo>
                  <a:lnTo>
                    <a:pt x="56" y="103"/>
                  </a:lnTo>
                  <a:lnTo>
                    <a:pt x="110" y="103"/>
                  </a:lnTo>
                  <a:lnTo>
                    <a:pt x="165" y="105"/>
                  </a:lnTo>
                  <a:lnTo>
                    <a:pt x="220" y="109"/>
                  </a:lnTo>
                  <a:lnTo>
                    <a:pt x="274" y="112"/>
                  </a:lnTo>
                  <a:lnTo>
                    <a:pt x="328" y="116"/>
                  </a:lnTo>
                  <a:lnTo>
                    <a:pt x="382" y="121"/>
                  </a:lnTo>
                  <a:lnTo>
                    <a:pt x="436" y="127"/>
                  </a:lnTo>
                  <a:lnTo>
                    <a:pt x="489" y="133"/>
                  </a:lnTo>
                  <a:lnTo>
                    <a:pt x="543" y="140"/>
                  </a:lnTo>
                  <a:lnTo>
                    <a:pt x="596" y="148"/>
                  </a:lnTo>
                  <a:lnTo>
                    <a:pt x="649" y="157"/>
                  </a:lnTo>
                  <a:lnTo>
                    <a:pt x="701" y="166"/>
                  </a:lnTo>
                  <a:lnTo>
                    <a:pt x="754" y="176"/>
                  </a:lnTo>
                  <a:lnTo>
                    <a:pt x="807" y="188"/>
                  </a:lnTo>
                  <a:lnTo>
                    <a:pt x="859" y="199"/>
                  </a:lnTo>
                  <a:lnTo>
                    <a:pt x="911" y="211"/>
                  </a:lnTo>
                  <a:lnTo>
                    <a:pt x="963" y="224"/>
                  </a:lnTo>
                  <a:lnTo>
                    <a:pt x="1014" y="239"/>
                  </a:lnTo>
                  <a:lnTo>
                    <a:pt x="1065" y="252"/>
                  </a:lnTo>
                  <a:lnTo>
                    <a:pt x="1115" y="268"/>
                  </a:lnTo>
                  <a:lnTo>
                    <a:pt x="1167" y="284"/>
                  </a:lnTo>
                  <a:lnTo>
                    <a:pt x="1217" y="300"/>
                  </a:lnTo>
                  <a:lnTo>
                    <a:pt x="1267" y="317"/>
                  </a:lnTo>
                  <a:lnTo>
                    <a:pt x="1317" y="335"/>
                  </a:lnTo>
                  <a:lnTo>
                    <a:pt x="1366" y="353"/>
                  </a:lnTo>
                  <a:lnTo>
                    <a:pt x="1416" y="372"/>
                  </a:lnTo>
                  <a:lnTo>
                    <a:pt x="1466" y="392"/>
                  </a:lnTo>
                  <a:lnTo>
                    <a:pt x="1514" y="413"/>
                  </a:lnTo>
                  <a:lnTo>
                    <a:pt x="1563" y="434"/>
                  </a:lnTo>
                  <a:lnTo>
                    <a:pt x="1611" y="456"/>
                  </a:lnTo>
                  <a:lnTo>
                    <a:pt x="1659" y="477"/>
                  </a:lnTo>
                  <a:lnTo>
                    <a:pt x="1706" y="501"/>
                  </a:lnTo>
                  <a:lnTo>
                    <a:pt x="1754" y="525"/>
                  </a:lnTo>
                  <a:lnTo>
                    <a:pt x="1802" y="549"/>
                  </a:lnTo>
                  <a:lnTo>
                    <a:pt x="1848" y="573"/>
                  </a:lnTo>
                  <a:lnTo>
                    <a:pt x="1895" y="599"/>
                  </a:lnTo>
                  <a:lnTo>
                    <a:pt x="1940" y="625"/>
                  </a:lnTo>
                  <a:lnTo>
                    <a:pt x="1987" y="651"/>
                  </a:lnTo>
                  <a:lnTo>
                    <a:pt x="2032" y="679"/>
                  </a:lnTo>
                  <a:lnTo>
                    <a:pt x="2077" y="707"/>
                  </a:lnTo>
                  <a:lnTo>
                    <a:pt x="2122" y="735"/>
                  </a:lnTo>
                  <a:lnTo>
                    <a:pt x="2167" y="765"/>
                  </a:lnTo>
                  <a:lnTo>
                    <a:pt x="2211" y="794"/>
                  </a:lnTo>
                  <a:lnTo>
                    <a:pt x="2255" y="824"/>
                  </a:lnTo>
                  <a:lnTo>
                    <a:pt x="2299" y="855"/>
                  </a:lnTo>
                  <a:lnTo>
                    <a:pt x="2341" y="887"/>
                  </a:lnTo>
                  <a:lnTo>
                    <a:pt x="2384" y="918"/>
                  </a:lnTo>
                  <a:lnTo>
                    <a:pt x="2426" y="951"/>
                  </a:lnTo>
                  <a:lnTo>
                    <a:pt x="2469" y="984"/>
                  </a:lnTo>
                  <a:lnTo>
                    <a:pt x="2510" y="1018"/>
                  </a:lnTo>
                  <a:lnTo>
                    <a:pt x="2552" y="1052"/>
                  </a:lnTo>
                  <a:lnTo>
                    <a:pt x="2592" y="1087"/>
                  </a:lnTo>
                  <a:lnTo>
                    <a:pt x="2633" y="1122"/>
                  </a:lnTo>
                  <a:lnTo>
                    <a:pt x="2673" y="1157"/>
                  </a:lnTo>
                  <a:lnTo>
                    <a:pt x="2713" y="1193"/>
                  </a:lnTo>
                  <a:lnTo>
                    <a:pt x="2752" y="1230"/>
                  </a:lnTo>
                  <a:lnTo>
                    <a:pt x="2791" y="1268"/>
                  </a:lnTo>
                  <a:lnTo>
                    <a:pt x="2830" y="1305"/>
                  </a:lnTo>
                  <a:lnTo>
                    <a:pt x="2867" y="1344"/>
                  </a:lnTo>
                  <a:lnTo>
                    <a:pt x="2906" y="1382"/>
                  </a:lnTo>
                  <a:lnTo>
                    <a:pt x="2943" y="1422"/>
                  </a:lnTo>
                  <a:lnTo>
                    <a:pt x="2980" y="1461"/>
                  </a:lnTo>
                  <a:lnTo>
                    <a:pt x="3016" y="1502"/>
                  </a:lnTo>
                  <a:lnTo>
                    <a:pt x="3053" y="1543"/>
                  </a:lnTo>
                  <a:lnTo>
                    <a:pt x="3088" y="1583"/>
                  </a:lnTo>
                  <a:lnTo>
                    <a:pt x="3123" y="1625"/>
                  </a:lnTo>
                  <a:lnTo>
                    <a:pt x="3158" y="1667"/>
                  </a:lnTo>
                  <a:lnTo>
                    <a:pt x="3192" y="1710"/>
                  </a:lnTo>
                  <a:lnTo>
                    <a:pt x="3226" y="1753"/>
                  </a:lnTo>
                  <a:lnTo>
                    <a:pt x="3259" y="1797"/>
                  </a:lnTo>
                  <a:lnTo>
                    <a:pt x="3292" y="1841"/>
                  </a:lnTo>
                  <a:lnTo>
                    <a:pt x="3325" y="1885"/>
                  </a:lnTo>
                  <a:lnTo>
                    <a:pt x="3356" y="1931"/>
                  </a:lnTo>
                  <a:lnTo>
                    <a:pt x="3388" y="1975"/>
                  </a:lnTo>
                  <a:lnTo>
                    <a:pt x="3419" y="2021"/>
                  </a:lnTo>
                  <a:lnTo>
                    <a:pt x="3449" y="2067"/>
                  </a:lnTo>
                  <a:lnTo>
                    <a:pt x="3480" y="2114"/>
                  </a:lnTo>
                  <a:lnTo>
                    <a:pt x="3509" y="2161"/>
                  </a:lnTo>
                  <a:lnTo>
                    <a:pt x="3538" y="2208"/>
                  </a:lnTo>
                  <a:lnTo>
                    <a:pt x="3567" y="2256"/>
                  </a:lnTo>
                  <a:lnTo>
                    <a:pt x="3595" y="2304"/>
                  </a:lnTo>
                  <a:lnTo>
                    <a:pt x="3622" y="2352"/>
                  </a:lnTo>
                  <a:lnTo>
                    <a:pt x="3650" y="2402"/>
                  </a:lnTo>
                  <a:lnTo>
                    <a:pt x="3676" y="2451"/>
                  </a:lnTo>
                  <a:lnTo>
                    <a:pt x="3702" y="2501"/>
                  </a:lnTo>
                  <a:lnTo>
                    <a:pt x="3728" y="2551"/>
                  </a:lnTo>
                  <a:lnTo>
                    <a:pt x="3752" y="2601"/>
                  </a:lnTo>
                  <a:lnTo>
                    <a:pt x="3776" y="2652"/>
                  </a:lnTo>
                  <a:lnTo>
                    <a:pt x="3801" y="2703"/>
                  </a:lnTo>
                  <a:lnTo>
                    <a:pt x="3824" y="2755"/>
                  </a:lnTo>
                  <a:lnTo>
                    <a:pt x="3847" y="2807"/>
                  </a:lnTo>
                  <a:lnTo>
                    <a:pt x="3869" y="2859"/>
                  </a:lnTo>
                  <a:lnTo>
                    <a:pt x="3891" y="2912"/>
                  </a:lnTo>
                  <a:lnTo>
                    <a:pt x="3912" y="2964"/>
                  </a:lnTo>
                  <a:lnTo>
                    <a:pt x="3932" y="3018"/>
                  </a:lnTo>
                  <a:lnTo>
                    <a:pt x="3952" y="3072"/>
                  </a:lnTo>
                  <a:lnTo>
                    <a:pt x="3972" y="3126"/>
                  </a:lnTo>
                  <a:lnTo>
                    <a:pt x="3991" y="3180"/>
                  </a:lnTo>
                  <a:lnTo>
                    <a:pt x="4009" y="3234"/>
                  </a:lnTo>
                  <a:lnTo>
                    <a:pt x="4027" y="3290"/>
                  </a:lnTo>
                  <a:lnTo>
                    <a:pt x="4043" y="3344"/>
                  </a:lnTo>
                  <a:lnTo>
                    <a:pt x="4061" y="3400"/>
                  </a:lnTo>
                  <a:lnTo>
                    <a:pt x="4076" y="3456"/>
                  </a:lnTo>
                  <a:lnTo>
                    <a:pt x="4092" y="3512"/>
                  </a:lnTo>
                  <a:lnTo>
                    <a:pt x="4106" y="3568"/>
                  </a:lnTo>
                  <a:lnTo>
                    <a:pt x="4120" y="3625"/>
                  </a:lnTo>
                  <a:lnTo>
                    <a:pt x="4135" y="3682"/>
                  </a:lnTo>
                  <a:lnTo>
                    <a:pt x="4147" y="3739"/>
                  </a:lnTo>
                  <a:lnTo>
                    <a:pt x="4159" y="3797"/>
                  </a:lnTo>
                  <a:lnTo>
                    <a:pt x="4171" y="3854"/>
                  </a:lnTo>
                  <a:lnTo>
                    <a:pt x="4182" y="3912"/>
                  </a:lnTo>
                  <a:lnTo>
                    <a:pt x="4192" y="3971"/>
                  </a:lnTo>
                  <a:lnTo>
                    <a:pt x="4201" y="4030"/>
                  </a:lnTo>
                  <a:lnTo>
                    <a:pt x="4212" y="4088"/>
                  </a:lnTo>
                  <a:lnTo>
                    <a:pt x="4220" y="4147"/>
                  </a:lnTo>
                  <a:lnTo>
                    <a:pt x="4228" y="4206"/>
                  </a:lnTo>
                  <a:lnTo>
                    <a:pt x="4235" y="4266"/>
                  </a:lnTo>
                  <a:lnTo>
                    <a:pt x="4241" y="4325"/>
                  </a:lnTo>
                  <a:lnTo>
                    <a:pt x="4247" y="4385"/>
                  </a:lnTo>
                  <a:lnTo>
                    <a:pt x="4252" y="4445"/>
                  </a:lnTo>
                  <a:lnTo>
                    <a:pt x="4256" y="4506"/>
                  </a:lnTo>
                  <a:lnTo>
                    <a:pt x="4260" y="4566"/>
                  </a:lnTo>
                  <a:lnTo>
                    <a:pt x="4263" y="4627"/>
                  </a:lnTo>
                  <a:lnTo>
                    <a:pt x="4266" y="4688"/>
                  </a:lnTo>
                  <a:lnTo>
                    <a:pt x="4267" y="4749"/>
                  </a:lnTo>
                  <a:lnTo>
                    <a:pt x="4268" y="4810"/>
                  </a:lnTo>
                  <a:lnTo>
                    <a:pt x="4269" y="4871"/>
                  </a:lnTo>
                  <a:lnTo>
                    <a:pt x="4360" y="4871"/>
                  </a:lnTo>
                  <a:close/>
                </a:path>
              </a:pathLst>
            </a:custGeom>
            <a:solidFill>
              <a:srgbClr val="008FE0"/>
            </a:solidFill>
            <a:ln w="9525">
              <a:noFill/>
              <a:round/>
              <a:headEnd/>
              <a:tailEnd/>
            </a:ln>
          </p:spPr>
          <p:txBody>
            <a:bodyPr/>
            <a:lstStyle/>
            <a:p>
              <a:endParaRPr lang="en-US"/>
            </a:p>
          </p:txBody>
        </p:sp>
        <p:sp>
          <p:nvSpPr>
            <p:cNvPr id="53266" name="Freeform 68"/>
            <p:cNvSpPr>
              <a:spLocks/>
            </p:cNvSpPr>
            <p:nvPr/>
          </p:nvSpPr>
          <p:spPr bwMode="auto">
            <a:xfrm>
              <a:off x="4754" y="2221"/>
              <a:ext cx="727" cy="696"/>
            </a:xfrm>
            <a:custGeom>
              <a:avLst/>
              <a:gdLst>
                <a:gd name="T0" fmla="*/ 0 w 4360"/>
                <a:gd name="T1" fmla="*/ 0 h 4872"/>
                <a:gd name="T2" fmla="*/ 0 w 4360"/>
                <a:gd name="T3" fmla="*/ 0 h 4872"/>
                <a:gd name="T4" fmla="*/ 0 w 4360"/>
                <a:gd name="T5" fmla="*/ 0 h 4872"/>
                <a:gd name="T6" fmla="*/ 0 w 4360"/>
                <a:gd name="T7" fmla="*/ 0 h 4872"/>
                <a:gd name="T8" fmla="*/ 0 w 4360"/>
                <a:gd name="T9" fmla="*/ 0 h 4872"/>
                <a:gd name="T10" fmla="*/ 0 w 4360"/>
                <a:gd name="T11" fmla="*/ 0 h 4872"/>
                <a:gd name="T12" fmla="*/ 0 w 4360"/>
                <a:gd name="T13" fmla="*/ 0 h 4872"/>
                <a:gd name="T14" fmla="*/ 0 w 4360"/>
                <a:gd name="T15" fmla="*/ 0 h 4872"/>
                <a:gd name="T16" fmla="*/ 0 w 4360"/>
                <a:gd name="T17" fmla="*/ 0 h 4872"/>
                <a:gd name="T18" fmla="*/ 0 w 4360"/>
                <a:gd name="T19" fmla="*/ 0 h 4872"/>
                <a:gd name="T20" fmla="*/ 0 w 4360"/>
                <a:gd name="T21" fmla="*/ 0 h 4872"/>
                <a:gd name="T22" fmla="*/ 0 w 4360"/>
                <a:gd name="T23" fmla="*/ 0 h 4872"/>
                <a:gd name="T24" fmla="*/ 0 w 4360"/>
                <a:gd name="T25" fmla="*/ 0 h 4872"/>
                <a:gd name="T26" fmla="*/ 1 w 4360"/>
                <a:gd name="T27" fmla="*/ 0 h 4872"/>
                <a:gd name="T28" fmla="*/ 1 w 4360"/>
                <a:gd name="T29" fmla="*/ 0 h 4872"/>
                <a:gd name="T30" fmla="*/ 1 w 4360"/>
                <a:gd name="T31" fmla="*/ 0 h 4872"/>
                <a:gd name="T32" fmla="*/ 1 w 4360"/>
                <a:gd name="T33" fmla="*/ 0 h 4872"/>
                <a:gd name="T34" fmla="*/ 1 w 4360"/>
                <a:gd name="T35" fmla="*/ 0 h 4872"/>
                <a:gd name="T36" fmla="*/ 1 w 4360"/>
                <a:gd name="T37" fmla="*/ 0 h 4872"/>
                <a:gd name="T38" fmla="*/ 1 w 4360"/>
                <a:gd name="T39" fmla="*/ 0 h 4872"/>
                <a:gd name="T40" fmla="*/ 1 w 4360"/>
                <a:gd name="T41" fmla="*/ 0 h 4872"/>
                <a:gd name="T42" fmla="*/ 1 w 4360"/>
                <a:gd name="T43" fmla="*/ 0 h 4872"/>
                <a:gd name="T44" fmla="*/ 1 w 4360"/>
                <a:gd name="T45" fmla="*/ 0 h 4872"/>
                <a:gd name="T46" fmla="*/ 1 w 4360"/>
                <a:gd name="T47" fmla="*/ 0 h 4872"/>
                <a:gd name="T48" fmla="*/ 1 w 4360"/>
                <a:gd name="T49" fmla="*/ 0 h 4872"/>
                <a:gd name="T50" fmla="*/ 1 w 4360"/>
                <a:gd name="T51" fmla="*/ 0 h 4872"/>
                <a:gd name="T52" fmla="*/ 1 w 4360"/>
                <a:gd name="T53" fmla="*/ 0 h 4872"/>
                <a:gd name="T54" fmla="*/ 1 w 4360"/>
                <a:gd name="T55" fmla="*/ 0 h 4872"/>
                <a:gd name="T56" fmla="*/ 1 w 4360"/>
                <a:gd name="T57" fmla="*/ 0 h 4872"/>
                <a:gd name="T58" fmla="*/ 1 w 4360"/>
                <a:gd name="T59" fmla="*/ 0 h 4872"/>
                <a:gd name="T60" fmla="*/ 1 w 4360"/>
                <a:gd name="T61" fmla="*/ 0 h 4872"/>
                <a:gd name="T62" fmla="*/ 1 w 4360"/>
                <a:gd name="T63" fmla="*/ 0 h 4872"/>
                <a:gd name="T64" fmla="*/ 1 w 4360"/>
                <a:gd name="T65" fmla="*/ 0 h 4872"/>
                <a:gd name="T66" fmla="*/ 1 w 4360"/>
                <a:gd name="T67" fmla="*/ 0 h 4872"/>
                <a:gd name="T68" fmla="*/ 1 w 4360"/>
                <a:gd name="T69" fmla="*/ 0 h 4872"/>
                <a:gd name="T70" fmla="*/ 1 w 4360"/>
                <a:gd name="T71" fmla="*/ 0 h 4872"/>
                <a:gd name="T72" fmla="*/ 1 w 4360"/>
                <a:gd name="T73" fmla="*/ 0 h 4872"/>
                <a:gd name="T74" fmla="*/ 1 w 4360"/>
                <a:gd name="T75" fmla="*/ 0 h 4872"/>
                <a:gd name="T76" fmla="*/ 0 w 4360"/>
                <a:gd name="T77" fmla="*/ 0 h 4872"/>
                <a:gd name="T78" fmla="*/ 0 w 4360"/>
                <a:gd name="T79" fmla="*/ 0 h 4872"/>
                <a:gd name="T80" fmla="*/ 0 w 4360"/>
                <a:gd name="T81" fmla="*/ 0 h 4872"/>
                <a:gd name="T82" fmla="*/ 0 w 4360"/>
                <a:gd name="T83" fmla="*/ 0 h 4872"/>
                <a:gd name="T84" fmla="*/ 0 w 4360"/>
                <a:gd name="T85" fmla="*/ 0 h 4872"/>
                <a:gd name="T86" fmla="*/ 0 w 4360"/>
                <a:gd name="T87" fmla="*/ 0 h 4872"/>
                <a:gd name="T88" fmla="*/ 0 w 4360"/>
                <a:gd name="T89" fmla="*/ 0 h 4872"/>
                <a:gd name="T90" fmla="*/ 0 w 4360"/>
                <a:gd name="T91" fmla="*/ 0 h 4872"/>
                <a:gd name="T92" fmla="*/ 0 w 4360"/>
                <a:gd name="T93" fmla="*/ 0 h 4872"/>
                <a:gd name="T94" fmla="*/ 0 w 4360"/>
                <a:gd name="T95" fmla="*/ 0 h 4872"/>
                <a:gd name="T96" fmla="*/ 0 w 4360"/>
                <a:gd name="T97" fmla="*/ 0 h 4872"/>
                <a:gd name="T98" fmla="*/ 0 w 4360"/>
                <a:gd name="T99" fmla="*/ 0 h 4872"/>
                <a:gd name="T100" fmla="*/ 0 w 4360"/>
                <a:gd name="T101" fmla="*/ 0 h 4872"/>
                <a:gd name="T102" fmla="*/ 0 w 4360"/>
                <a:gd name="T103" fmla="*/ 0 h 487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360"/>
                <a:gd name="T157" fmla="*/ 0 h 4872"/>
                <a:gd name="T158" fmla="*/ 4360 w 4360"/>
                <a:gd name="T159" fmla="*/ 4872 h 487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360" h="4872">
                  <a:moveTo>
                    <a:pt x="0" y="4872"/>
                  </a:moveTo>
                  <a:lnTo>
                    <a:pt x="0" y="4872"/>
                  </a:lnTo>
                  <a:lnTo>
                    <a:pt x="57" y="4872"/>
                  </a:lnTo>
                  <a:lnTo>
                    <a:pt x="112" y="4870"/>
                  </a:lnTo>
                  <a:lnTo>
                    <a:pt x="168" y="4869"/>
                  </a:lnTo>
                  <a:lnTo>
                    <a:pt x="224" y="4865"/>
                  </a:lnTo>
                  <a:lnTo>
                    <a:pt x="279" y="4862"/>
                  </a:lnTo>
                  <a:lnTo>
                    <a:pt x="335" y="4857"/>
                  </a:lnTo>
                  <a:lnTo>
                    <a:pt x="390" y="4853"/>
                  </a:lnTo>
                  <a:lnTo>
                    <a:pt x="445" y="4847"/>
                  </a:lnTo>
                  <a:lnTo>
                    <a:pt x="500" y="4840"/>
                  </a:lnTo>
                  <a:lnTo>
                    <a:pt x="555" y="4832"/>
                  </a:lnTo>
                  <a:lnTo>
                    <a:pt x="608" y="4825"/>
                  </a:lnTo>
                  <a:lnTo>
                    <a:pt x="663" y="4815"/>
                  </a:lnTo>
                  <a:lnTo>
                    <a:pt x="717" y="4806"/>
                  </a:lnTo>
                  <a:lnTo>
                    <a:pt x="770" y="4796"/>
                  </a:lnTo>
                  <a:lnTo>
                    <a:pt x="824" y="4785"/>
                  </a:lnTo>
                  <a:lnTo>
                    <a:pt x="877" y="4773"/>
                  </a:lnTo>
                  <a:lnTo>
                    <a:pt x="930" y="4760"/>
                  </a:lnTo>
                  <a:lnTo>
                    <a:pt x="983" y="4746"/>
                  </a:lnTo>
                  <a:lnTo>
                    <a:pt x="1035" y="4733"/>
                  </a:lnTo>
                  <a:lnTo>
                    <a:pt x="1088" y="4718"/>
                  </a:lnTo>
                  <a:lnTo>
                    <a:pt x="1140" y="4702"/>
                  </a:lnTo>
                  <a:lnTo>
                    <a:pt x="1191" y="4687"/>
                  </a:lnTo>
                  <a:lnTo>
                    <a:pt x="1243" y="4670"/>
                  </a:lnTo>
                  <a:lnTo>
                    <a:pt x="1295" y="4653"/>
                  </a:lnTo>
                  <a:lnTo>
                    <a:pt x="1345" y="4635"/>
                  </a:lnTo>
                  <a:lnTo>
                    <a:pt x="1396" y="4615"/>
                  </a:lnTo>
                  <a:lnTo>
                    <a:pt x="1446" y="4596"/>
                  </a:lnTo>
                  <a:lnTo>
                    <a:pt x="1497" y="4576"/>
                  </a:lnTo>
                  <a:lnTo>
                    <a:pt x="1547" y="4554"/>
                  </a:lnTo>
                  <a:lnTo>
                    <a:pt x="1596" y="4533"/>
                  </a:lnTo>
                  <a:lnTo>
                    <a:pt x="1646" y="4511"/>
                  </a:lnTo>
                  <a:lnTo>
                    <a:pt x="1694" y="4488"/>
                  </a:lnTo>
                  <a:lnTo>
                    <a:pt x="1743" y="4465"/>
                  </a:lnTo>
                  <a:lnTo>
                    <a:pt x="1791" y="4440"/>
                  </a:lnTo>
                  <a:lnTo>
                    <a:pt x="1840" y="4415"/>
                  </a:lnTo>
                  <a:lnTo>
                    <a:pt x="1888" y="4390"/>
                  </a:lnTo>
                  <a:lnTo>
                    <a:pt x="1935" y="4364"/>
                  </a:lnTo>
                  <a:lnTo>
                    <a:pt x="1982" y="4337"/>
                  </a:lnTo>
                  <a:lnTo>
                    <a:pt x="2029" y="4310"/>
                  </a:lnTo>
                  <a:lnTo>
                    <a:pt x="2076" y="4283"/>
                  </a:lnTo>
                  <a:lnTo>
                    <a:pt x="2121" y="4255"/>
                  </a:lnTo>
                  <a:lnTo>
                    <a:pt x="2167" y="4225"/>
                  </a:lnTo>
                  <a:lnTo>
                    <a:pt x="2213" y="4196"/>
                  </a:lnTo>
                  <a:lnTo>
                    <a:pt x="2258" y="4165"/>
                  </a:lnTo>
                  <a:lnTo>
                    <a:pt x="2303" y="4135"/>
                  </a:lnTo>
                  <a:lnTo>
                    <a:pt x="2347" y="4103"/>
                  </a:lnTo>
                  <a:lnTo>
                    <a:pt x="2392" y="4070"/>
                  </a:lnTo>
                  <a:lnTo>
                    <a:pt x="2435" y="4039"/>
                  </a:lnTo>
                  <a:lnTo>
                    <a:pt x="2478" y="4005"/>
                  </a:lnTo>
                  <a:lnTo>
                    <a:pt x="2521" y="3971"/>
                  </a:lnTo>
                  <a:lnTo>
                    <a:pt x="2564" y="3937"/>
                  </a:lnTo>
                  <a:lnTo>
                    <a:pt x="2606" y="3902"/>
                  </a:lnTo>
                  <a:lnTo>
                    <a:pt x="2648" y="3867"/>
                  </a:lnTo>
                  <a:lnTo>
                    <a:pt x="2689" y="3830"/>
                  </a:lnTo>
                  <a:lnTo>
                    <a:pt x="2730" y="3794"/>
                  </a:lnTo>
                  <a:lnTo>
                    <a:pt x="2771" y="3757"/>
                  </a:lnTo>
                  <a:lnTo>
                    <a:pt x="2811" y="3720"/>
                  </a:lnTo>
                  <a:lnTo>
                    <a:pt x="2851" y="3681"/>
                  </a:lnTo>
                  <a:lnTo>
                    <a:pt x="2890" y="3643"/>
                  </a:lnTo>
                  <a:lnTo>
                    <a:pt x="2929" y="3604"/>
                  </a:lnTo>
                  <a:lnTo>
                    <a:pt x="2968" y="3565"/>
                  </a:lnTo>
                  <a:lnTo>
                    <a:pt x="3006" y="3524"/>
                  </a:lnTo>
                  <a:lnTo>
                    <a:pt x="3044" y="3483"/>
                  </a:lnTo>
                  <a:lnTo>
                    <a:pt x="3081" y="3443"/>
                  </a:lnTo>
                  <a:lnTo>
                    <a:pt x="3117" y="3401"/>
                  </a:lnTo>
                  <a:lnTo>
                    <a:pt x="3154" y="3359"/>
                  </a:lnTo>
                  <a:lnTo>
                    <a:pt x="3189" y="3316"/>
                  </a:lnTo>
                  <a:lnTo>
                    <a:pt x="3225" y="3273"/>
                  </a:lnTo>
                  <a:lnTo>
                    <a:pt x="3260" y="3230"/>
                  </a:lnTo>
                  <a:lnTo>
                    <a:pt x="3295" y="3186"/>
                  </a:lnTo>
                  <a:lnTo>
                    <a:pt x="3329" y="3141"/>
                  </a:lnTo>
                  <a:lnTo>
                    <a:pt x="3362" y="3096"/>
                  </a:lnTo>
                  <a:lnTo>
                    <a:pt x="3396" y="3051"/>
                  </a:lnTo>
                  <a:lnTo>
                    <a:pt x="3428" y="3005"/>
                  </a:lnTo>
                  <a:lnTo>
                    <a:pt x="3461" y="2958"/>
                  </a:lnTo>
                  <a:lnTo>
                    <a:pt x="3492" y="2912"/>
                  </a:lnTo>
                  <a:lnTo>
                    <a:pt x="3523" y="2865"/>
                  </a:lnTo>
                  <a:lnTo>
                    <a:pt x="3554" y="2817"/>
                  </a:lnTo>
                  <a:lnTo>
                    <a:pt x="3584" y="2770"/>
                  </a:lnTo>
                  <a:lnTo>
                    <a:pt x="3613" y="2721"/>
                  </a:lnTo>
                  <a:lnTo>
                    <a:pt x="3643" y="2672"/>
                  </a:lnTo>
                  <a:lnTo>
                    <a:pt x="3671" y="2623"/>
                  </a:lnTo>
                  <a:lnTo>
                    <a:pt x="3699" y="2573"/>
                  </a:lnTo>
                  <a:lnTo>
                    <a:pt x="3727" y="2523"/>
                  </a:lnTo>
                  <a:lnTo>
                    <a:pt x="3754" y="2473"/>
                  </a:lnTo>
                  <a:lnTo>
                    <a:pt x="3780" y="2422"/>
                  </a:lnTo>
                  <a:lnTo>
                    <a:pt x="3807" y="2372"/>
                  </a:lnTo>
                  <a:lnTo>
                    <a:pt x="3832" y="2320"/>
                  </a:lnTo>
                  <a:lnTo>
                    <a:pt x="3857" y="2267"/>
                  </a:lnTo>
                  <a:lnTo>
                    <a:pt x="3882" y="2215"/>
                  </a:lnTo>
                  <a:lnTo>
                    <a:pt x="3906" y="2162"/>
                  </a:lnTo>
                  <a:lnTo>
                    <a:pt x="3929" y="2109"/>
                  </a:lnTo>
                  <a:lnTo>
                    <a:pt x="3951" y="2056"/>
                  </a:lnTo>
                  <a:lnTo>
                    <a:pt x="3974" y="2002"/>
                  </a:lnTo>
                  <a:lnTo>
                    <a:pt x="3995" y="1949"/>
                  </a:lnTo>
                  <a:lnTo>
                    <a:pt x="4016" y="1893"/>
                  </a:lnTo>
                  <a:lnTo>
                    <a:pt x="4036" y="1839"/>
                  </a:lnTo>
                  <a:lnTo>
                    <a:pt x="4057" y="1783"/>
                  </a:lnTo>
                  <a:lnTo>
                    <a:pt x="4076" y="1728"/>
                  </a:lnTo>
                  <a:lnTo>
                    <a:pt x="4095" y="1673"/>
                  </a:lnTo>
                  <a:lnTo>
                    <a:pt x="4112" y="1616"/>
                  </a:lnTo>
                  <a:lnTo>
                    <a:pt x="4131" y="1561"/>
                  </a:lnTo>
                  <a:lnTo>
                    <a:pt x="4147" y="1503"/>
                  </a:lnTo>
                  <a:lnTo>
                    <a:pt x="4163" y="1446"/>
                  </a:lnTo>
                  <a:lnTo>
                    <a:pt x="4179" y="1389"/>
                  </a:lnTo>
                  <a:lnTo>
                    <a:pt x="4194" y="1331"/>
                  </a:lnTo>
                  <a:lnTo>
                    <a:pt x="4208" y="1273"/>
                  </a:lnTo>
                  <a:lnTo>
                    <a:pt x="4223" y="1216"/>
                  </a:lnTo>
                  <a:lnTo>
                    <a:pt x="4236" y="1157"/>
                  </a:lnTo>
                  <a:lnTo>
                    <a:pt x="4248" y="1098"/>
                  </a:lnTo>
                  <a:lnTo>
                    <a:pt x="4260" y="1039"/>
                  </a:lnTo>
                  <a:lnTo>
                    <a:pt x="4271" y="980"/>
                  </a:lnTo>
                  <a:lnTo>
                    <a:pt x="4281" y="921"/>
                  </a:lnTo>
                  <a:lnTo>
                    <a:pt x="4291" y="861"/>
                  </a:lnTo>
                  <a:lnTo>
                    <a:pt x="4301" y="801"/>
                  </a:lnTo>
                  <a:lnTo>
                    <a:pt x="4310" y="741"/>
                  </a:lnTo>
                  <a:lnTo>
                    <a:pt x="4318" y="680"/>
                  </a:lnTo>
                  <a:lnTo>
                    <a:pt x="4325" y="620"/>
                  </a:lnTo>
                  <a:lnTo>
                    <a:pt x="4332" y="559"/>
                  </a:lnTo>
                  <a:lnTo>
                    <a:pt x="4337" y="498"/>
                  </a:lnTo>
                  <a:lnTo>
                    <a:pt x="4343" y="435"/>
                  </a:lnTo>
                  <a:lnTo>
                    <a:pt x="4347" y="374"/>
                  </a:lnTo>
                  <a:lnTo>
                    <a:pt x="4351" y="312"/>
                  </a:lnTo>
                  <a:lnTo>
                    <a:pt x="4354" y="251"/>
                  </a:lnTo>
                  <a:lnTo>
                    <a:pt x="4356" y="188"/>
                  </a:lnTo>
                  <a:lnTo>
                    <a:pt x="4358" y="125"/>
                  </a:lnTo>
                  <a:lnTo>
                    <a:pt x="4359" y="63"/>
                  </a:lnTo>
                  <a:lnTo>
                    <a:pt x="4360" y="0"/>
                  </a:lnTo>
                  <a:lnTo>
                    <a:pt x="4269" y="0"/>
                  </a:lnTo>
                  <a:lnTo>
                    <a:pt x="4268" y="62"/>
                  </a:lnTo>
                  <a:lnTo>
                    <a:pt x="4267" y="123"/>
                  </a:lnTo>
                  <a:lnTo>
                    <a:pt x="4266" y="184"/>
                  </a:lnTo>
                  <a:lnTo>
                    <a:pt x="4263" y="245"/>
                  </a:lnTo>
                  <a:lnTo>
                    <a:pt x="4260" y="306"/>
                  </a:lnTo>
                  <a:lnTo>
                    <a:pt x="4256" y="366"/>
                  </a:lnTo>
                  <a:lnTo>
                    <a:pt x="4252" y="427"/>
                  </a:lnTo>
                  <a:lnTo>
                    <a:pt x="4247" y="487"/>
                  </a:lnTo>
                  <a:lnTo>
                    <a:pt x="4241" y="547"/>
                  </a:lnTo>
                  <a:lnTo>
                    <a:pt x="4235" y="606"/>
                  </a:lnTo>
                  <a:lnTo>
                    <a:pt x="4228" y="666"/>
                  </a:lnTo>
                  <a:lnTo>
                    <a:pt x="4220" y="725"/>
                  </a:lnTo>
                  <a:lnTo>
                    <a:pt x="4212" y="784"/>
                  </a:lnTo>
                  <a:lnTo>
                    <a:pt x="4201" y="842"/>
                  </a:lnTo>
                  <a:lnTo>
                    <a:pt x="4192" y="901"/>
                  </a:lnTo>
                  <a:lnTo>
                    <a:pt x="4182" y="960"/>
                  </a:lnTo>
                  <a:lnTo>
                    <a:pt x="4171" y="1018"/>
                  </a:lnTo>
                  <a:lnTo>
                    <a:pt x="4159" y="1075"/>
                  </a:lnTo>
                  <a:lnTo>
                    <a:pt x="4147" y="1133"/>
                  </a:lnTo>
                  <a:lnTo>
                    <a:pt x="4135" y="1190"/>
                  </a:lnTo>
                  <a:lnTo>
                    <a:pt x="4120" y="1247"/>
                  </a:lnTo>
                  <a:lnTo>
                    <a:pt x="4106" y="1304"/>
                  </a:lnTo>
                  <a:lnTo>
                    <a:pt x="4092" y="1360"/>
                  </a:lnTo>
                  <a:lnTo>
                    <a:pt x="4076" y="1416"/>
                  </a:lnTo>
                  <a:lnTo>
                    <a:pt x="4061" y="1472"/>
                  </a:lnTo>
                  <a:lnTo>
                    <a:pt x="4043" y="1528"/>
                  </a:lnTo>
                  <a:lnTo>
                    <a:pt x="4027" y="1582"/>
                  </a:lnTo>
                  <a:lnTo>
                    <a:pt x="4009" y="1638"/>
                  </a:lnTo>
                  <a:lnTo>
                    <a:pt x="3991" y="1692"/>
                  </a:lnTo>
                  <a:lnTo>
                    <a:pt x="3972" y="1746"/>
                  </a:lnTo>
                  <a:lnTo>
                    <a:pt x="3952" y="1800"/>
                  </a:lnTo>
                  <a:lnTo>
                    <a:pt x="3932" y="1854"/>
                  </a:lnTo>
                  <a:lnTo>
                    <a:pt x="3912" y="1908"/>
                  </a:lnTo>
                  <a:lnTo>
                    <a:pt x="3891" y="1960"/>
                  </a:lnTo>
                  <a:lnTo>
                    <a:pt x="3869" y="2013"/>
                  </a:lnTo>
                  <a:lnTo>
                    <a:pt x="3847" y="2065"/>
                  </a:lnTo>
                  <a:lnTo>
                    <a:pt x="3824" y="2117"/>
                  </a:lnTo>
                  <a:lnTo>
                    <a:pt x="3801" y="2169"/>
                  </a:lnTo>
                  <a:lnTo>
                    <a:pt x="3776" y="2220"/>
                  </a:lnTo>
                  <a:lnTo>
                    <a:pt x="3752" y="2271"/>
                  </a:lnTo>
                  <a:lnTo>
                    <a:pt x="3728" y="2321"/>
                  </a:lnTo>
                  <a:lnTo>
                    <a:pt x="3702" y="2372"/>
                  </a:lnTo>
                  <a:lnTo>
                    <a:pt x="3676" y="2421"/>
                  </a:lnTo>
                  <a:lnTo>
                    <a:pt x="3650" y="2470"/>
                  </a:lnTo>
                  <a:lnTo>
                    <a:pt x="3622" y="2520"/>
                  </a:lnTo>
                  <a:lnTo>
                    <a:pt x="3595" y="2568"/>
                  </a:lnTo>
                  <a:lnTo>
                    <a:pt x="3567" y="2616"/>
                  </a:lnTo>
                  <a:lnTo>
                    <a:pt x="3538" y="2664"/>
                  </a:lnTo>
                  <a:lnTo>
                    <a:pt x="3509" y="2711"/>
                  </a:lnTo>
                  <a:lnTo>
                    <a:pt x="3480" y="2758"/>
                  </a:lnTo>
                  <a:lnTo>
                    <a:pt x="3449" y="2805"/>
                  </a:lnTo>
                  <a:lnTo>
                    <a:pt x="3419" y="2851"/>
                  </a:lnTo>
                  <a:lnTo>
                    <a:pt x="3388" y="2897"/>
                  </a:lnTo>
                  <a:lnTo>
                    <a:pt x="3356" y="2942"/>
                  </a:lnTo>
                  <a:lnTo>
                    <a:pt x="3325" y="2987"/>
                  </a:lnTo>
                  <a:lnTo>
                    <a:pt x="3292" y="3031"/>
                  </a:lnTo>
                  <a:lnTo>
                    <a:pt x="3259" y="3075"/>
                  </a:lnTo>
                  <a:lnTo>
                    <a:pt x="3226" y="3119"/>
                  </a:lnTo>
                  <a:lnTo>
                    <a:pt x="3192" y="3162"/>
                  </a:lnTo>
                  <a:lnTo>
                    <a:pt x="3158" y="3205"/>
                  </a:lnTo>
                  <a:lnTo>
                    <a:pt x="3123" y="3247"/>
                  </a:lnTo>
                  <a:lnTo>
                    <a:pt x="3088" y="3289"/>
                  </a:lnTo>
                  <a:lnTo>
                    <a:pt x="3053" y="3329"/>
                  </a:lnTo>
                  <a:lnTo>
                    <a:pt x="3016" y="3370"/>
                  </a:lnTo>
                  <a:lnTo>
                    <a:pt x="2980" y="3411"/>
                  </a:lnTo>
                  <a:lnTo>
                    <a:pt x="2943" y="3450"/>
                  </a:lnTo>
                  <a:lnTo>
                    <a:pt x="2906" y="3490"/>
                  </a:lnTo>
                  <a:lnTo>
                    <a:pt x="2867" y="3528"/>
                  </a:lnTo>
                  <a:lnTo>
                    <a:pt x="2830" y="3567"/>
                  </a:lnTo>
                  <a:lnTo>
                    <a:pt x="2791" y="3604"/>
                  </a:lnTo>
                  <a:lnTo>
                    <a:pt x="2752" y="3642"/>
                  </a:lnTo>
                  <a:lnTo>
                    <a:pt x="2713" y="3679"/>
                  </a:lnTo>
                  <a:lnTo>
                    <a:pt x="2673" y="3715"/>
                  </a:lnTo>
                  <a:lnTo>
                    <a:pt x="2633" y="3750"/>
                  </a:lnTo>
                  <a:lnTo>
                    <a:pt x="2592" y="3785"/>
                  </a:lnTo>
                  <a:lnTo>
                    <a:pt x="2552" y="3820"/>
                  </a:lnTo>
                  <a:lnTo>
                    <a:pt x="2510" y="3854"/>
                  </a:lnTo>
                  <a:lnTo>
                    <a:pt x="2469" y="3888"/>
                  </a:lnTo>
                  <a:lnTo>
                    <a:pt x="2426" y="3921"/>
                  </a:lnTo>
                  <a:lnTo>
                    <a:pt x="2384" y="3954"/>
                  </a:lnTo>
                  <a:lnTo>
                    <a:pt x="2341" y="3985"/>
                  </a:lnTo>
                  <a:lnTo>
                    <a:pt x="2299" y="4017"/>
                  </a:lnTo>
                  <a:lnTo>
                    <a:pt x="2255" y="4048"/>
                  </a:lnTo>
                  <a:lnTo>
                    <a:pt x="2211" y="4078"/>
                  </a:lnTo>
                  <a:lnTo>
                    <a:pt x="2167" y="4108"/>
                  </a:lnTo>
                  <a:lnTo>
                    <a:pt x="2122" y="4137"/>
                  </a:lnTo>
                  <a:lnTo>
                    <a:pt x="2077" y="4165"/>
                  </a:lnTo>
                  <a:lnTo>
                    <a:pt x="2032" y="4193"/>
                  </a:lnTo>
                  <a:lnTo>
                    <a:pt x="1987" y="4221"/>
                  </a:lnTo>
                  <a:lnTo>
                    <a:pt x="1940" y="4247"/>
                  </a:lnTo>
                  <a:lnTo>
                    <a:pt x="1895" y="4273"/>
                  </a:lnTo>
                  <a:lnTo>
                    <a:pt x="1848" y="4299"/>
                  </a:lnTo>
                  <a:lnTo>
                    <a:pt x="1802" y="4324"/>
                  </a:lnTo>
                  <a:lnTo>
                    <a:pt x="1754" y="4347"/>
                  </a:lnTo>
                  <a:lnTo>
                    <a:pt x="1706" y="4371"/>
                  </a:lnTo>
                  <a:lnTo>
                    <a:pt x="1659" y="4395"/>
                  </a:lnTo>
                  <a:lnTo>
                    <a:pt x="1611" y="4416"/>
                  </a:lnTo>
                  <a:lnTo>
                    <a:pt x="1563" y="4438"/>
                  </a:lnTo>
                  <a:lnTo>
                    <a:pt x="1514" y="4459"/>
                  </a:lnTo>
                  <a:lnTo>
                    <a:pt x="1466" y="4480"/>
                  </a:lnTo>
                  <a:lnTo>
                    <a:pt x="1416" y="4500"/>
                  </a:lnTo>
                  <a:lnTo>
                    <a:pt x="1366" y="4519"/>
                  </a:lnTo>
                  <a:lnTo>
                    <a:pt x="1317" y="4537"/>
                  </a:lnTo>
                  <a:lnTo>
                    <a:pt x="1267" y="4555"/>
                  </a:lnTo>
                  <a:lnTo>
                    <a:pt x="1217" y="4572"/>
                  </a:lnTo>
                  <a:lnTo>
                    <a:pt x="1167" y="4588"/>
                  </a:lnTo>
                  <a:lnTo>
                    <a:pt x="1115" y="4604"/>
                  </a:lnTo>
                  <a:lnTo>
                    <a:pt x="1065" y="4620"/>
                  </a:lnTo>
                  <a:lnTo>
                    <a:pt x="1014" y="4633"/>
                  </a:lnTo>
                  <a:lnTo>
                    <a:pt x="963" y="4648"/>
                  </a:lnTo>
                  <a:lnTo>
                    <a:pt x="911" y="4661"/>
                  </a:lnTo>
                  <a:lnTo>
                    <a:pt x="859" y="4673"/>
                  </a:lnTo>
                  <a:lnTo>
                    <a:pt x="807" y="4684"/>
                  </a:lnTo>
                  <a:lnTo>
                    <a:pt x="754" y="4696"/>
                  </a:lnTo>
                  <a:lnTo>
                    <a:pt x="701" y="4706"/>
                  </a:lnTo>
                  <a:lnTo>
                    <a:pt x="649" y="4715"/>
                  </a:lnTo>
                  <a:lnTo>
                    <a:pt x="596" y="4724"/>
                  </a:lnTo>
                  <a:lnTo>
                    <a:pt x="543" y="4732"/>
                  </a:lnTo>
                  <a:lnTo>
                    <a:pt x="489" y="4739"/>
                  </a:lnTo>
                  <a:lnTo>
                    <a:pt x="435" y="4745"/>
                  </a:lnTo>
                  <a:lnTo>
                    <a:pt x="382" y="4751"/>
                  </a:lnTo>
                  <a:lnTo>
                    <a:pt x="328" y="4756"/>
                  </a:lnTo>
                  <a:lnTo>
                    <a:pt x="274" y="4760"/>
                  </a:lnTo>
                  <a:lnTo>
                    <a:pt x="220" y="4763"/>
                  </a:lnTo>
                  <a:lnTo>
                    <a:pt x="165" y="4767"/>
                  </a:lnTo>
                  <a:lnTo>
                    <a:pt x="110" y="4769"/>
                  </a:lnTo>
                  <a:lnTo>
                    <a:pt x="56" y="4769"/>
                  </a:lnTo>
                  <a:lnTo>
                    <a:pt x="0" y="4770"/>
                  </a:lnTo>
                  <a:lnTo>
                    <a:pt x="0" y="4872"/>
                  </a:lnTo>
                  <a:close/>
                </a:path>
              </a:pathLst>
            </a:custGeom>
            <a:solidFill>
              <a:srgbClr val="008FE0"/>
            </a:solidFill>
            <a:ln w="9525">
              <a:noFill/>
              <a:round/>
              <a:headEnd/>
              <a:tailEnd/>
            </a:ln>
          </p:spPr>
          <p:txBody>
            <a:bodyPr/>
            <a:lstStyle/>
            <a:p>
              <a:endParaRPr lang="en-US"/>
            </a:p>
          </p:txBody>
        </p:sp>
        <p:sp>
          <p:nvSpPr>
            <p:cNvPr id="53267" name="Freeform 69"/>
            <p:cNvSpPr>
              <a:spLocks/>
            </p:cNvSpPr>
            <p:nvPr/>
          </p:nvSpPr>
          <p:spPr bwMode="auto">
            <a:xfrm>
              <a:off x="4028" y="2221"/>
              <a:ext cx="726" cy="696"/>
            </a:xfrm>
            <a:custGeom>
              <a:avLst/>
              <a:gdLst>
                <a:gd name="T0" fmla="*/ 0 w 4359"/>
                <a:gd name="T1" fmla="*/ 0 h 4872"/>
                <a:gd name="T2" fmla="*/ 0 w 4359"/>
                <a:gd name="T3" fmla="*/ 0 h 4872"/>
                <a:gd name="T4" fmla="*/ 0 w 4359"/>
                <a:gd name="T5" fmla="*/ 0 h 4872"/>
                <a:gd name="T6" fmla="*/ 0 w 4359"/>
                <a:gd name="T7" fmla="*/ 0 h 4872"/>
                <a:gd name="T8" fmla="*/ 0 w 4359"/>
                <a:gd name="T9" fmla="*/ 0 h 4872"/>
                <a:gd name="T10" fmla="*/ 0 w 4359"/>
                <a:gd name="T11" fmla="*/ 0 h 4872"/>
                <a:gd name="T12" fmla="*/ 0 w 4359"/>
                <a:gd name="T13" fmla="*/ 0 h 4872"/>
                <a:gd name="T14" fmla="*/ 0 w 4359"/>
                <a:gd name="T15" fmla="*/ 0 h 4872"/>
                <a:gd name="T16" fmla="*/ 0 w 4359"/>
                <a:gd name="T17" fmla="*/ 0 h 4872"/>
                <a:gd name="T18" fmla="*/ 0 w 4359"/>
                <a:gd name="T19" fmla="*/ 0 h 4872"/>
                <a:gd name="T20" fmla="*/ 0 w 4359"/>
                <a:gd name="T21" fmla="*/ 0 h 4872"/>
                <a:gd name="T22" fmla="*/ 0 w 4359"/>
                <a:gd name="T23" fmla="*/ 0 h 4872"/>
                <a:gd name="T24" fmla="*/ 0 w 4359"/>
                <a:gd name="T25" fmla="*/ 0 h 4872"/>
                <a:gd name="T26" fmla="*/ 0 w 4359"/>
                <a:gd name="T27" fmla="*/ 0 h 4872"/>
                <a:gd name="T28" fmla="*/ 0 w 4359"/>
                <a:gd name="T29" fmla="*/ 0 h 4872"/>
                <a:gd name="T30" fmla="*/ 0 w 4359"/>
                <a:gd name="T31" fmla="*/ 0 h 4872"/>
                <a:gd name="T32" fmla="*/ 0 w 4359"/>
                <a:gd name="T33" fmla="*/ 0 h 4872"/>
                <a:gd name="T34" fmla="*/ 0 w 4359"/>
                <a:gd name="T35" fmla="*/ 0 h 4872"/>
                <a:gd name="T36" fmla="*/ 0 w 4359"/>
                <a:gd name="T37" fmla="*/ 0 h 4872"/>
                <a:gd name="T38" fmla="*/ 0 w 4359"/>
                <a:gd name="T39" fmla="*/ 0 h 4872"/>
                <a:gd name="T40" fmla="*/ 0 w 4359"/>
                <a:gd name="T41" fmla="*/ 0 h 4872"/>
                <a:gd name="T42" fmla="*/ 0 w 4359"/>
                <a:gd name="T43" fmla="*/ 0 h 4872"/>
                <a:gd name="T44" fmla="*/ 0 w 4359"/>
                <a:gd name="T45" fmla="*/ 0 h 4872"/>
                <a:gd name="T46" fmla="*/ 0 w 4359"/>
                <a:gd name="T47" fmla="*/ 0 h 4872"/>
                <a:gd name="T48" fmla="*/ 0 w 4359"/>
                <a:gd name="T49" fmla="*/ 0 h 4872"/>
                <a:gd name="T50" fmla="*/ 0 w 4359"/>
                <a:gd name="T51" fmla="*/ 0 h 4872"/>
                <a:gd name="T52" fmla="*/ 0 w 4359"/>
                <a:gd name="T53" fmla="*/ 0 h 4872"/>
                <a:gd name="T54" fmla="*/ 0 w 4359"/>
                <a:gd name="T55" fmla="*/ 0 h 4872"/>
                <a:gd name="T56" fmla="*/ 0 w 4359"/>
                <a:gd name="T57" fmla="*/ 0 h 4872"/>
                <a:gd name="T58" fmla="*/ 0 w 4359"/>
                <a:gd name="T59" fmla="*/ 0 h 4872"/>
                <a:gd name="T60" fmla="*/ 0 w 4359"/>
                <a:gd name="T61" fmla="*/ 0 h 4872"/>
                <a:gd name="T62" fmla="*/ 0 w 4359"/>
                <a:gd name="T63" fmla="*/ 0 h 4872"/>
                <a:gd name="T64" fmla="*/ 0 w 4359"/>
                <a:gd name="T65" fmla="*/ 0 h 4872"/>
                <a:gd name="T66" fmla="*/ 0 w 4359"/>
                <a:gd name="T67" fmla="*/ 0 h 4872"/>
                <a:gd name="T68" fmla="*/ 0 w 4359"/>
                <a:gd name="T69" fmla="*/ 0 h 4872"/>
                <a:gd name="T70" fmla="*/ 0 w 4359"/>
                <a:gd name="T71" fmla="*/ 0 h 4872"/>
                <a:gd name="T72" fmla="*/ 0 w 4359"/>
                <a:gd name="T73" fmla="*/ 0 h 4872"/>
                <a:gd name="T74" fmla="*/ 0 w 4359"/>
                <a:gd name="T75" fmla="*/ 0 h 4872"/>
                <a:gd name="T76" fmla="*/ 0 w 4359"/>
                <a:gd name="T77" fmla="*/ 0 h 4872"/>
                <a:gd name="T78" fmla="*/ 0 w 4359"/>
                <a:gd name="T79" fmla="*/ 0 h 4872"/>
                <a:gd name="T80" fmla="*/ 0 w 4359"/>
                <a:gd name="T81" fmla="*/ 0 h 4872"/>
                <a:gd name="T82" fmla="*/ 0 w 4359"/>
                <a:gd name="T83" fmla="*/ 0 h 4872"/>
                <a:gd name="T84" fmla="*/ 0 w 4359"/>
                <a:gd name="T85" fmla="*/ 0 h 4872"/>
                <a:gd name="T86" fmla="*/ 0 w 4359"/>
                <a:gd name="T87" fmla="*/ 0 h 4872"/>
                <a:gd name="T88" fmla="*/ 0 w 4359"/>
                <a:gd name="T89" fmla="*/ 0 h 4872"/>
                <a:gd name="T90" fmla="*/ 0 w 4359"/>
                <a:gd name="T91" fmla="*/ 0 h 4872"/>
                <a:gd name="T92" fmla="*/ 0 w 4359"/>
                <a:gd name="T93" fmla="*/ 0 h 4872"/>
                <a:gd name="T94" fmla="*/ 0 w 4359"/>
                <a:gd name="T95" fmla="*/ 0 h 4872"/>
                <a:gd name="T96" fmla="*/ 0 w 4359"/>
                <a:gd name="T97" fmla="*/ 0 h 4872"/>
                <a:gd name="T98" fmla="*/ 0 w 4359"/>
                <a:gd name="T99" fmla="*/ 0 h 4872"/>
                <a:gd name="T100" fmla="*/ 0 w 4359"/>
                <a:gd name="T101" fmla="*/ 0 h 4872"/>
                <a:gd name="T102" fmla="*/ 0 w 4359"/>
                <a:gd name="T103" fmla="*/ 0 h 487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359"/>
                <a:gd name="T157" fmla="*/ 0 h 4872"/>
                <a:gd name="T158" fmla="*/ 4359 w 4359"/>
                <a:gd name="T159" fmla="*/ 4872 h 487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359" h="4872">
                  <a:moveTo>
                    <a:pt x="0" y="0"/>
                  </a:moveTo>
                  <a:lnTo>
                    <a:pt x="0" y="0"/>
                  </a:lnTo>
                  <a:lnTo>
                    <a:pt x="0" y="63"/>
                  </a:lnTo>
                  <a:lnTo>
                    <a:pt x="1" y="125"/>
                  </a:lnTo>
                  <a:lnTo>
                    <a:pt x="3" y="188"/>
                  </a:lnTo>
                  <a:lnTo>
                    <a:pt x="6" y="251"/>
                  </a:lnTo>
                  <a:lnTo>
                    <a:pt x="9" y="312"/>
                  </a:lnTo>
                  <a:lnTo>
                    <a:pt x="13" y="374"/>
                  </a:lnTo>
                  <a:lnTo>
                    <a:pt x="17" y="435"/>
                  </a:lnTo>
                  <a:lnTo>
                    <a:pt x="22" y="498"/>
                  </a:lnTo>
                  <a:lnTo>
                    <a:pt x="28" y="559"/>
                  </a:lnTo>
                  <a:lnTo>
                    <a:pt x="35" y="620"/>
                  </a:lnTo>
                  <a:lnTo>
                    <a:pt x="42" y="680"/>
                  </a:lnTo>
                  <a:lnTo>
                    <a:pt x="50" y="741"/>
                  </a:lnTo>
                  <a:lnTo>
                    <a:pt x="58" y="801"/>
                  </a:lnTo>
                  <a:lnTo>
                    <a:pt x="68" y="861"/>
                  </a:lnTo>
                  <a:lnTo>
                    <a:pt x="78" y="921"/>
                  </a:lnTo>
                  <a:lnTo>
                    <a:pt x="89" y="980"/>
                  </a:lnTo>
                  <a:lnTo>
                    <a:pt x="100" y="1039"/>
                  </a:lnTo>
                  <a:lnTo>
                    <a:pt x="112" y="1098"/>
                  </a:lnTo>
                  <a:lnTo>
                    <a:pt x="124" y="1157"/>
                  </a:lnTo>
                  <a:lnTo>
                    <a:pt x="137" y="1216"/>
                  </a:lnTo>
                  <a:lnTo>
                    <a:pt x="152" y="1273"/>
                  </a:lnTo>
                  <a:lnTo>
                    <a:pt x="166" y="1331"/>
                  </a:lnTo>
                  <a:lnTo>
                    <a:pt x="181" y="1389"/>
                  </a:lnTo>
                  <a:lnTo>
                    <a:pt x="196" y="1446"/>
                  </a:lnTo>
                  <a:lnTo>
                    <a:pt x="212" y="1503"/>
                  </a:lnTo>
                  <a:lnTo>
                    <a:pt x="229" y="1561"/>
                  </a:lnTo>
                  <a:lnTo>
                    <a:pt x="247" y="1616"/>
                  </a:lnTo>
                  <a:lnTo>
                    <a:pt x="265" y="1673"/>
                  </a:lnTo>
                  <a:lnTo>
                    <a:pt x="283" y="1728"/>
                  </a:lnTo>
                  <a:lnTo>
                    <a:pt x="302" y="1783"/>
                  </a:lnTo>
                  <a:lnTo>
                    <a:pt x="323" y="1839"/>
                  </a:lnTo>
                  <a:lnTo>
                    <a:pt x="343" y="1893"/>
                  </a:lnTo>
                  <a:lnTo>
                    <a:pt x="364" y="1949"/>
                  </a:lnTo>
                  <a:lnTo>
                    <a:pt x="385" y="2002"/>
                  </a:lnTo>
                  <a:lnTo>
                    <a:pt x="408" y="2056"/>
                  </a:lnTo>
                  <a:lnTo>
                    <a:pt x="431" y="2109"/>
                  </a:lnTo>
                  <a:lnTo>
                    <a:pt x="454" y="2162"/>
                  </a:lnTo>
                  <a:lnTo>
                    <a:pt x="477" y="2215"/>
                  </a:lnTo>
                  <a:lnTo>
                    <a:pt x="502" y="2267"/>
                  </a:lnTo>
                  <a:lnTo>
                    <a:pt x="527" y="2320"/>
                  </a:lnTo>
                  <a:lnTo>
                    <a:pt x="552" y="2372"/>
                  </a:lnTo>
                  <a:lnTo>
                    <a:pt x="579" y="2422"/>
                  </a:lnTo>
                  <a:lnTo>
                    <a:pt x="605" y="2473"/>
                  </a:lnTo>
                  <a:lnTo>
                    <a:pt x="632" y="2523"/>
                  </a:lnTo>
                  <a:lnTo>
                    <a:pt x="660" y="2573"/>
                  </a:lnTo>
                  <a:lnTo>
                    <a:pt x="688" y="2623"/>
                  </a:lnTo>
                  <a:lnTo>
                    <a:pt x="717" y="2672"/>
                  </a:lnTo>
                  <a:lnTo>
                    <a:pt x="746" y="2721"/>
                  </a:lnTo>
                  <a:lnTo>
                    <a:pt x="776" y="2770"/>
                  </a:lnTo>
                  <a:lnTo>
                    <a:pt x="805" y="2817"/>
                  </a:lnTo>
                  <a:lnTo>
                    <a:pt x="837" y="2865"/>
                  </a:lnTo>
                  <a:lnTo>
                    <a:pt x="868" y="2912"/>
                  </a:lnTo>
                  <a:lnTo>
                    <a:pt x="900" y="2958"/>
                  </a:lnTo>
                  <a:lnTo>
                    <a:pt x="932" y="3005"/>
                  </a:lnTo>
                  <a:lnTo>
                    <a:pt x="964" y="3051"/>
                  </a:lnTo>
                  <a:lnTo>
                    <a:pt x="998" y="3096"/>
                  </a:lnTo>
                  <a:lnTo>
                    <a:pt x="1031" y="3141"/>
                  </a:lnTo>
                  <a:lnTo>
                    <a:pt x="1066" y="3186"/>
                  </a:lnTo>
                  <a:lnTo>
                    <a:pt x="1100" y="3230"/>
                  </a:lnTo>
                  <a:lnTo>
                    <a:pt x="1134" y="3273"/>
                  </a:lnTo>
                  <a:lnTo>
                    <a:pt x="1170" y="3316"/>
                  </a:lnTo>
                  <a:lnTo>
                    <a:pt x="1206" y="3359"/>
                  </a:lnTo>
                  <a:lnTo>
                    <a:pt x="1243" y="3401"/>
                  </a:lnTo>
                  <a:lnTo>
                    <a:pt x="1279" y="3443"/>
                  </a:lnTo>
                  <a:lnTo>
                    <a:pt x="1317" y="3483"/>
                  </a:lnTo>
                  <a:lnTo>
                    <a:pt x="1354" y="3524"/>
                  </a:lnTo>
                  <a:lnTo>
                    <a:pt x="1392" y="3565"/>
                  </a:lnTo>
                  <a:lnTo>
                    <a:pt x="1431" y="3604"/>
                  </a:lnTo>
                  <a:lnTo>
                    <a:pt x="1469" y="3643"/>
                  </a:lnTo>
                  <a:lnTo>
                    <a:pt x="1509" y="3681"/>
                  </a:lnTo>
                  <a:lnTo>
                    <a:pt x="1548" y="3720"/>
                  </a:lnTo>
                  <a:lnTo>
                    <a:pt x="1589" y="3757"/>
                  </a:lnTo>
                  <a:lnTo>
                    <a:pt x="1629" y="3794"/>
                  </a:lnTo>
                  <a:lnTo>
                    <a:pt x="1671" y="3830"/>
                  </a:lnTo>
                  <a:lnTo>
                    <a:pt x="1712" y="3867"/>
                  </a:lnTo>
                  <a:lnTo>
                    <a:pt x="1754" y="3902"/>
                  </a:lnTo>
                  <a:lnTo>
                    <a:pt x="1796" y="3937"/>
                  </a:lnTo>
                  <a:lnTo>
                    <a:pt x="1839" y="3971"/>
                  </a:lnTo>
                  <a:lnTo>
                    <a:pt x="1881" y="4005"/>
                  </a:lnTo>
                  <a:lnTo>
                    <a:pt x="1925" y="4039"/>
                  </a:lnTo>
                  <a:lnTo>
                    <a:pt x="1968" y="4070"/>
                  </a:lnTo>
                  <a:lnTo>
                    <a:pt x="2012" y="4103"/>
                  </a:lnTo>
                  <a:lnTo>
                    <a:pt x="2056" y="4135"/>
                  </a:lnTo>
                  <a:lnTo>
                    <a:pt x="2102" y="4165"/>
                  </a:lnTo>
                  <a:lnTo>
                    <a:pt x="2146" y="4196"/>
                  </a:lnTo>
                  <a:lnTo>
                    <a:pt x="2192" y="4225"/>
                  </a:lnTo>
                  <a:lnTo>
                    <a:pt x="2238" y="4255"/>
                  </a:lnTo>
                  <a:lnTo>
                    <a:pt x="2284" y="4283"/>
                  </a:lnTo>
                  <a:lnTo>
                    <a:pt x="2331" y="4310"/>
                  </a:lnTo>
                  <a:lnTo>
                    <a:pt x="2377" y="4337"/>
                  </a:lnTo>
                  <a:lnTo>
                    <a:pt x="2425" y="4364"/>
                  </a:lnTo>
                  <a:lnTo>
                    <a:pt x="2472" y="4390"/>
                  </a:lnTo>
                  <a:lnTo>
                    <a:pt x="2520" y="4415"/>
                  </a:lnTo>
                  <a:lnTo>
                    <a:pt x="2568" y="4440"/>
                  </a:lnTo>
                  <a:lnTo>
                    <a:pt x="2616" y="4465"/>
                  </a:lnTo>
                  <a:lnTo>
                    <a:pt x="2666" y="4488"/>
                  </a:lnTo>
                  <a:lnTo>
                    <a:pt x="2714" y="4511"/>
                  </a:lnTo>
                  <a:lnTo>
                    <a:pt x="2764" y="4533"/>
                  </a:lnTo>
                  <a:lnTo>
                    <a:pt x="2813" y="4554"/>
                  </a:lnTo>
                  <a:lnTo>
                    <a:pt x="2863" y="4576"/>
                  </a:lnTo>
                  <a:lnTo>
                    <a:pt x="2913" y="4596"/>
                  </a:lnTo>
                  <a:lnTo>
                    <a:pt x="2963" y="4615"/>
                  </a:lnTo>
                  <a:lnTo>
                    <a:pt x="3014" y="4635"/>
                  </a:lnTo>
                  <a:lnTo>
                    <a:pt x="3066" y="4653"/>
                  </a:lnTo>
                  <a:lnTo>
                    <a:pt x="3116" y="4670"/>
                  </a:lnTo>
                  <a:lnTo>
                    <a:pt x="3168" y="4687"/>
                  </a:lnTo>
                  <a:lnTo>
                    <a:pt x="3220" y="4702"/>
                  </a:lnTo>
                  <a:lnTo>
                    <a:pt x="3272" y="4718"/>
                  </a:lnTo>
                  <a:lnTo>
                    <a:pt x="3325" y="4733"/>
                  </a:lnTo>
                  <a:lnTo>
                    <a:pt x="3377" y="4746"/>
                  </a:lnTo>
                  <a:lnTo>
                    <a:pt x="3430" y="4760"/>
                  </a:lnTo>
                  <a:lnTo>
                    <a:pt x="3483" y="4773"/>
                  </a:lnTo>
                  <a:lnTo>
                    <a:pt x="3536" y="4785"/>
                  </a:lnTo>
                  <a:lnTo>
                    <a:pt x="3590" y="4796"/>
                  </a:lnTo>
                  <a:lnTo>
                    <a:pt x="3643" y="4806"/>
                  </a:lnTo>
                  <a:lnTo>
                    <a:pt x="3697" y="4815"/>
                  </a:lnTo>
                  <a:lnTo>
                    <a:pt x="3751" y="4825"/>
                  </a:lnTo>
                  <a:lnTo>
                    <a:pt x="3805" y="4832"/>
                  </a:lnTo>
                  <a:lnTo>
                    <a:pt x="3860" y="4840"/>
                  </a:lnTo>
                  <a:lnTo>
                    <a:pt x="3915" y="4847"/>
                  </a:lnTo>
                  <a:lnTo>
                    <a:pt x="3969" y="4853"/>
                  </a:lnTo>
                  <a:lnTo>
                    <a:pt x="4025" y="4857"/>
                  </a:lnTo>
                  <a:lnTo>
                    <a:pt x="4080" y="4862"/>
                  </a:lnTo>
                  <a:lnTo>
                    <a:pt x="4135" y="4865"/>
                  </a:lnTo>
                  <a:lnTo>
                    <a:pt x="4191" y="4869"/>
                  </a:lnTo>
                  <a:lnTo>
                    <a:pt x="4248" y="4870"/>
                  </a:lnTo>
                  <a:lnTo>
                    <a:pt x="4303" y="4872"/>
                  </a:lnTo>
                  <a:lnTo>
                    <a:pt x="4359" y="4872"/>
                  </a:lnTo>
                  <a:lnTo>
                    <a:pt x="4359" y="4770"/>
                  </a:lnTo>
                  <a:lnTo>
                    <a:pt x="4304" y="4769"/>
                  </a:lnTo>
                  <a:lnTo>
                    <a:pt x="4250" y="4769"/>
                  </a:lnTo>
                  <a:lnTo>
                    <a:pt x="4195" y="4767"/>
                  </a:lnTo>
                  <a:lnTo>
                    <a:pt x="4140" y="4763"/>
                  </a:lnTo>
                  <a:lnTo>
                    <a:pt x="4086" y="4760"/>
                  </a:lnTo>
                  <a:lnTo>
                    <a:pt x="4032" y="4756"/>
                  </a:lnTo>
                  <a:lnTo>
                    <a:pt x="3977" y="4751"/>
                  </a:lnTo>
                  <a:lnTo>
                    <a:pt x="3924" y="4745"/>
                  </a:lnTo>
                  <a:lnTo>
                    <a:pt x="3870" y="4739"/>
                  </a:lnTo>
                  <a:lnTo>
                    <a:pt x="3817" y="4732"/>
                  </a:lnTo>
                  <a:lnTo>
                    <a:pt x="3764" y="4724"/>
                  </a:lnTo>
                  <a:lnTo>
                    <a:pt x="3710" y="4715"/>
                  </a:lnTo>
                  <a:lnTo>
                    <a:pt x="3658" y="4706"/>
                  </a:lnTo>
                  <a:lnTo>
                    <a:pt x="3605" y="4696"/>
                  </a:lnTo>
                  <a:lnTo>
                    <a:pt x="3553" y="4684"/>
                  </a:lnTo>
                  <a:lnTo>
                    <a:pt x="3501" y="4673"/>
                  </a:lnTo>
                  <a:lnTo>
                    <a:pt x="3449" y="4661"/>
                  </a:lnTo>
                  <a:lnTo>
                    <a:pt x="3397" y="4648"/>
                  </a:lnTo>
                  <a:lnTo>
                    <a:pt x="3346" y="4633"/>
                  </a:lnTo>
                  <a:lnTo>
                    <a:pt x="3295" y="4620"/>
                  </a:lnTo>
                  <a:lnTo>
                    <a:pt x="3244" y="4604"/>
                  </a:lnTo>
                  <a:lnTo>
                    <a:pt x="3193" y="4588"/>
                  </a:lnTo>
                  <a:lnTo>
                    <a:pt x="3142" y="4572"/>
                  </a:lnTo>
                  <a:lnTo>
                    <a:pt x="3093" y="4555"/>
                  </a:lnTo>
                  <a:lnTo>
                    <a:pt x="3042" y="4537"/>
                  </a:lnTo>
                  <a:lnTo>
                    <a:pt x="2993" y="4519"/>
                  </a:lnTo>
                  <a:lnTo>
                    <a:pt x="2943" y="4500"/>
                  </a:lnTo>
                  <a:lnTo>
                    <a:pt x="2894" y="4480"/>
                  </a:lnTo>
                  <a:lnTo>
                    <a:pt x="2846" y="4459"/>
                  </a:lnTo>
                  <a:lnTo>
                    <a:pt x="2797" y="4438"/>
                  </a:lnTo>
                  <a:lnTo>
                    <a:pt x="2749" y="4416"/>
                  </a:lnTo>
                  <a:lnTo>
                    <a:pt x="2700" y="4395"/>
                  </a:lnTo>
                  <a:lnTo>
                    <a:pt x="2653" y="4371"/>
                  </a:lnTo>
                  <a:lnTo>
                    <a:pt x="2605" y="4347"/>
                  </a:lnTo>
                  <a:lnTo>
                    <a:pt x="2558" y="4324"/>
                  </a:lnTo>
                  <a:lnTo>
                    <a:pt x="2512" y="4299"/>
                  </a:lnTo>
                  <a:lnTo>
                    <a:pt x="2465" y="4273"/>
                  </a:lnTo>
                  <a:lnTo>
                    <a:pt x="2419" y="4247"/>
                  </a:lnTo>
                  <a:lnTo>
                    <a:pt x="2373" y="4221"/>
                  </a:lnTo>
                  <a:lnTo>
                    <a:pt x="2328" y="4193"/>
                  </a:lnTo>
                  <a:lnTo>
                    <a:pt x="2282" y="4165"/>
                  </a:lnTo>
                  <a:lnTo>
                    <a:pt x="2238" y="4137"/>
                  </a:lnTo>
                  <a:lnTo>
                    <a:pt x="2193" y="4108"/>
                  </a:lnTo>
                  <a:lnTo>
                    <a:pt x="2149" y="4078"/>
                  </a:lnTo>
                  <a:lnTo>
                    <a:pt x="2105" y="4048"/>
                  </a:lnTo>
                  <a:lnTo>
                    <a:pt x="2061" y="4017"/>
                  </a:lnTo>
                  <a:lnTo>
                    <a:pt x="2018" y="3985"/>
                  </a:lnTo>
                  <a:lnTo>
                    <a:pt x="1975" y="3954"/>
                  </a:lnTo>
                  <a:lnTo>
                    <a:pt x="1933" y="3921"/>
                  </a:lnTo>
                  <a:lnTo>
                    <a:pt x="1891" y="3888"/>
                  </a:lnTo>
                  <a:lnTo>
                    <a:pt x="1849" y="3854"/>
                  </a:lnTo>
                  <a:lnTo>
                    <a:pt x="1808" y="3820"/>
                  </a:lnTo>
                  <a:lnTo>
                    <a:pt x="1767" y="3785"/>
                  </a:lnTo>
                  <a:lnTo>
                    <a:pt x="1726" y="3750"/>
                  </a:lnTo>
                  <a:lnTo>
                    <a:pt x="1687" y="3715"/>
                  </a:lnTo>
                  <a:lnTo>
                    <a:pt x="1646" y="3679"/>
                  </a:lnTo>
                  <a:lnTo>
                    <a:pt x="1608" y="3642"/>
                  </a:lnTo>
                  <a:lnTo>
                    <a:pt x="1569" y="3604"/>
                  </a:lnTo>
                  <a:lnTo>
                    <a:pt x="1530" y="3567"/>
                  </a:lnTo>
                  <a:lnTo>
                    <a:pt x="1492" y="3528"/>
                  </a:lnTo>
                  <a:lnTo>
                    <a:pt x="1454" y="3490"/>
                  </a:lnTo>
                  <a:lnTo>
                    <a:pt x="1417" y="3450"/>
                  </a:lnTo>
                  <a:lnTo>
                    <a:pt x="1380" y="3411"/>
                  </a:lnTo>
                  <a:lnTo>
                    <a:pt x="1344" y="3370"/>
                  </a:lnTo>
                  <a:lnTo>
                    <a:pt x="1307" y="3329"/>
                  </a:lnTo>
                  <a:lnTo>
                    <a:pt x="1272" y="3289"/>
                  </a:lnTo>
                  <a:lnTo>
                    <a:pt x="1237" y="3247"/>
                  </a:lnTo>
                  <a:lnTo>
                    <a:pt x="1202" y="3205"/>
                  </a:lnTo>
                  <a:lnTo>
                    <a:pt x="1168" y="3162"/>
                  </a:lnTo>
                  <a:lnTo>
                    <a:pt x="1134" y="3119"/>
                  </a:lnTo>
                  <a:lnTo>
                    <a:pt x="1101" y="3075"/>
                  </a:lnTo>
                  <a:lnTo>
                    <a:pt x="1068" y="3031"/>
                  </a:lnTo>
                  <a:lnTo>
                    <a:pt x="1035" y="2987"/>
                  </a:lnTo>
                  <a:lnTo>
                    <a:pt x="1003" y="2942"/>
                  </a:lnTo>
                  <a:lnTo>
                    <a:pt x="971" y="2897"/>
                  </a:lnTo>
                  <a:lnTo>
                    <a:pt x="941" y="2851"/>
                  </a:lnTo>
                  <a:lnTo>
                    <a:pt x="910" y="2805"/>
                  </a:lnTo>
                  <a:lnTo>
                    <a:pt x="880" y="2758"/>
                  </a:lnTo>
                  <a:lnTo>
                    <a:pt x="851" y="2712"/>
                  </a:lnTo>
                  <a:lnTo>
                    <a:pt x="822" y="2664"/>
                  </a:lnTo>
                  <a:lnTo>
                    <a:pt x="793" y="2616"/>
                  </a:lnTo>
                  <a:lnTo>
                    <a:pt x="765" y="2568"/>
                  </a:lnTo>
                  <a:lnTo>
                    <a:pt x="738" y="2520"/>
                  </a:lnTo>
                  <a:lnTo>
                    <a:pt x="710" y="2470"/>
                  </a:lnTo>
                  <a:lnTo>
                    <a:pt x="684" y="2421"/>
                  </a:lnTo>
                  <a:lnTo>
                    <a:pt x="658" y="2372"/>
                  </a:lnTo>
                  <a:lnTo>
                    <a:pt x="632" y="2321"/>
                  </a:lnTo>
                  <a:lnTo>
                    <a:pt x="607" y="2271"/>
                  </a:lnTo>
                  <a:lnTo>
                    <a:pt x="583" y="2220"/>
                  </a:lnTo>
                  <a:lnTo>
                    <a:pt x="558" y="2169"/>
                  </a:lnTo>
                  <a:lnTo>
                    <a:pt x="535" y="2117"/>
                  </a:lnTo>
                  <a:lnTo>
                    <a:pt x="513" y="2065"/>
                  </a:lnTo>
                  <a:lnTo>
                    <a:pt x="491" y="2013"/>
                  </a:lnTo>
                  <a:lnTo>
                    <a:pt x="469" y="1960"/>
                  </a:lnTo>
                  <a:lnTo>
                    <a:pt x="448" y="1908"/>
                  </a:lnTo>
                  <a:lnTo>
                    <a:pt x="427" y="1854"/>
                  </a:lnTo>
                  <a:lnTo>
                    <a:pt x="407" y="1800"/>
                  </a:lnTo>
                  <a:lnTo>
                    <a:pt x="387" y="1746"/>
                  </a:lnTo>
                  <a:lnTo>
                    <a:pt x="369" y="1692"/>
                  </a:lnTo>
                  <a:lnTo>
                    <a:pt x="351" y="1638"/>
                  </a:lnTo>
                  <a:lnTo>
                    <a:pt x="333" y="1582"/>
                  </a:lnTo>
                  <a:lnTo>
                    <a:pt x="316" y="1528"/>
                  </a:lnTo>
                  <a:lnTo>
                    <a:pt x="299" y="1472"/>
                  </a:lnTo>
                  <a:lnTo>
                    <a:pt x="283" y="1416"/>
                  </a:lnTo>
                  <a:lnTo>
                    <a:pt x="268" y="1360"/>
                  </a:lnTo>
                  <a:lnTo>
                    <a:pt x="253" y="1304"/>
                  </a:lnTo>
                  <a:lnTo>
                    <a:pt x="240" y="1247"/>
                  </a:lnTo>
                  <a:lnTo>
                    <a:pt x="225" y="1190"/>
                  </a:lnTo>
                  <a:lnTo>
                    <a:pt x="212" y="1133"/>
                  </a:lnTo>
                  <a:lnTo>
                    <a:pt x="200" y="1075"/>
                  </a:lnTo>
                  <a:lnTo>
                    <a:pt x="189" y="1018"/>
                  </a:lnTo>
                  <a:lnTo>
                    <a:pt x="178" y="960"/>
                  </a:lnTo>
                  <a:lnTo>
                    <a:pt x="168" y="901"/>
                  </a:lnTo>
                  <a:lnTo>
                    <a:pt x="158" y="842"/>
                  </a:lnTo>
                  <a:lnTo>
                    <a:pt x="149" y="784"/>
                  </a:lnTo>
                  <a:lnTo>
                    <a:pt x="140" y="725"/>
                  </a:lnTo>
                  <a:lnTo>
                    <a:pt x="132" y="666"/>
                  </a:lnTo>
                  <a:lnTo>
                    <a:pt x="125" y="606"/>
                  </a:lnTo>
                  <a:lnTo>
                    <a:pt x="119" y="547"/>
                  </a:lnTo>
                  <a:lnTo>
                    <a:pt x="113" y="487"/>
                  </a:lnTo>
                  <a:lnTo>
                    <a:pt x="108" y="427"/>
                  </a:lnTo>
                  <a:lnTo>
                    <a:pt x="103" y="366"/>
                  </a:lnTo>
                  <a:lnTo>
                    <a:pt x="100" y="306"/>
                  </a:lnTo>
                  <a:lnTo>
                    <a:pt x="96" y="245"/>
                  </a:lnTo>
                  <a:lnTo>
                    <a:pt x="94" y="184"/>
                  </a:lnTo>
                  <a:lnTo>
                    <a:pt x="92" y="123"/>
                  </a:lnTo>
                  <a:lnTo>
                    <a:pt x="91" y="62"/>
                  </a:lnTo>
                  <a:lnTo>
                    <a:pt x="91" y="0"/>
                  </a:lnTo>
                  <a:lnTo>
                    <a:pt x="0" y="0"/>
                  </a:lnTo>
                  <a:close/>
                </a:path>
              </a:pathLst>
            </a:custGeom>
            <a:solidFill>
              <a:srgbClr val="008FE0"/>
            </a:solidFill>
            <a:ln w="9525">
              <a:noFill/>
              <a:round/>
              <a:headEnd/>
              <a:tailEnd/>
            </a:ln>
          </p:spPr>
          <p:txBody>
            <a:bodyPr/>
            <a:lstStyle/>
            <a:p>
              <a:endParaRPr lang="en-US"/>
            </a:p>
          </p:txBody>
        </p:sp>
        <p:sp>
          <p:nvSpPr>
            <p:cNvPr id="53268" name="Freeform 70"/>
            <p:cNvSpPr>
              <a:spLocks/>
            </p:cNvSpPr>
            <p:nvPr/>
          </p:nvSpPr>
          <p:spPr bwMode="auto">
            <a:xfrm>
              <a:off x="4028" y="1525"/>
              <a:ext cx="726" cy="696"/>
            </a:xfrm>
            <a:custGeom>
              <a:avLst/>
              <a:gdLst>
                <a:gd name="T0" fmla="*/ 0 w 4359"/>
                <a:gd name="T1" fmla="*/ 0 h 4871"/>
                <a:gd name="T2" fmla="*/ 0 w 4359"/>
                <a:gd name="T3" fmla="*/ 0 h 4871"/>
                <a:gd name="T4" fmla="*/ 0 w 4359"/>
                <a:gd name="T5" fmla="*/ 0 h 4871"/>
                <a:gd name="T6" fmla="*/ 0 w 4359"/>
                <a:gd name="T7" fmla="*/ 0 h 4871"/>
                <a:gd name="T8" fmla="*/ 0 w 4359"/>
                <a:gd name="T9" fmla="*/ 0 h 4871"/>
                <a:gd name="T10" fmla="*/ 0 w 4359"/>
                <a:gd name="T11" fmla="*/ 0 h 4871"/>
                <a:gd name="T12" fmla="*/ 0 w 4359"/>
                <a:gd name="T13" fmla="*/ 0 h 4871"/>
                <a:gd name="T14" fmla="*/ 0 w 4359"/>
                <a:gd name="T15" fmla="*/ 0 h 4871"/>
                <a:gd name="T16" fmla="*/ 0 w 4359"/>
                <a:gd name="T17" fmla="*/ 0 h 4871"/>
                <a:gd name="T18" fmla="*/ 0 w 4359"/>
                <a:gd name="T19" fmla="*/ 0 h 4871"/>
                <a:gd name="T20" fmla="*/ 0 w 4359"/>
                <a:gd name="T21" fmla="*/ 0 h 4871"/>
                <a:gd name="T22" fmla="*/ 0 w 4359"/>
                <a:gd name="T23" fmla="*/ 0 h 4871"/>
                <a:gd name="T24" fmla="*/ 0 w 4359"/>
                <a:gd name="T25" fmla="*/ 0 h 4871"/>
                <a:gd name="T26" fmla="*/ 0 w 4359"/>
                <a:gd name="T27" fmla="*/ 0 h 4871"/>
                <a:gd name="T28" fmla="*/ 0 w 4359"/>
                <a:gd name="T29" fmla="*/ 0 h 4871"/>
                <a:gd name="T30" fmla="*/ 0 w 4359"/>
                <a:gd name="T31" fmla="*/ 0 h 4871"/>
                <a:gd name="T32" fmla="*/ 0 w 4359"/>
                <a:gd name="T33" fmla="*/ 0 h 4871"/>
                <a:gd name="T34" fmla="*/ 0 w 4359"/>
                <a:gd name="T35" fmla="*/ 0 h 4871"/>
                <a:gd name="T36" fmla="*/ 0 w 4359"/>
                <a:gd name="T37" fmla="*/ 0 h 4871"/>
                <a:gd name="T38" fmla="*/ 0 w 4359"/>
                <a:gd name="T39" fmla="*/ 0 h 4871"/>
                <a:gd name="T40" fmla="*/ 0 w 4359"/>
                <a:gd name="T41" fmla="*/ 0 h 4871"/>
                <a:gd name="T42" fmla="*/ 0 w 4359"/>
                <a:gd name="T43" fmla="*/ 0 h 4871"/>
                <a:gd name="T44" fmla="*/ 0 w 4359"/>
                <a:gd name="T45" fmla="*/ 0 h 4871"/>
                <a:gd name="T46" fmla="*/ 0 w 4359"/>
                <a:gd name="T47" fmla="*/ 0 h 4871"/>
                <a:gd name="T48" fmla="*/ 0 w 4359"/>
                <a:gd name="T49" fmla="*/ 0 h 4871"/>
                <a:gd name="T50" fmla="*/ 0 w 4359"/>
                <a:gd name="T51" fmla="*/ 0 h 4871"/>
                <a:gd name="T52" fmla="*/ 0 w 4359"/>
                <a:gd name="T53" fmla="*/ 0 h 4871"/>
                <a:gd name="T54" fmla="*/ 0 w 4359"/>
                <a:gd name="T55" fmla="*/ 0 h 4871"/>
                <a:gd name="T56" fmla="*/ 0 w 4359"/>
                <a:gd name="T57" fmla="*/ 0 h 4871"/>
                <a:gd name="T58" fmla="*/ 0 w 4359"/>
                <a:gd name="T59" fmla="*/ 0 h 4871"/>
                <a:gd name="T60" fmla="*/ 0 w 4359"/>
                <a:gd name="T61" fmla="*/ 0 h 4871"/>
                <a:gd name="T62" fmla="*/ 0 w 4359"/>
                <a:gd name="T63" fmla="*/ 0 h 4871"/>
                <a:gd name="T64" fmla="*/ 0 w 4359"/>
                <a:gd name="T65" fmla="*/ 0 h 4871"/>
                <a:gd name="T66" fmla="*/ 0 w 4359"/>
                <a:gd name="T67" fmla="*/ 0 h 4871"/>
                <a:gd name="T68" fmla="*/ 0 w 4359"/>
                <a:gd name="T69" fmla="*/ 0 h 4871"/>
                <a:gd name="T70" fmla="*/ 0 w 4359"/>
                <a:gd name="T71" fmla="*/ 0 h 4871"/>
                <a:gd name="T72" fmla="*/ 0 w 4359"/>
                <a:gd name="T73" fmla="*/ 0 h 4871"/>
                <a:gd name="T74" fmla="*/ 0 w 4359"/>
                <a:gd name="T75" fmla="*/ 0 h 4871"/>
                <a:gd name="T76" fmla="*/ 0 w 4359"/>
                <a:gd name="T77" fmla="*/ 0 h 4871"/>
                <a:gd name="T78" fmla="*/ 0 w 4359"/>
                <a:gd name="T79" fmla="*/ 0 h 4871"/>
                <a:gd name="T80" fmla="*/ 0 w 4359"/>
                <a:gd name="T81" fmla="*/ 0 h 4871"/>
                <a:gd name="T82" fmla="*/ 0 w 4359"/>
                <a:gd name="T83" fmla="*/ 0 h 4871"/>
                <a:gd name="T84" fmla="*/ 0 w 4359"/>
                <a:gd name="T85" fmla="*/ 0 h 4871"/>
                <a:gd name="T86" fmla="*/ 0 w 4359"/>
                <a:gd name="T87" fmla="*/ 0 h 4871"/>
                <a:gd name="T88" fmla="*/ 0 w 4359"/>
                <a:gd name="T89" fmla="*/ 0 h 4871"/>
                <a:gd name="T90" fmla="*/ 0 w 4359"/>
                <a:gd name="T91" fmla="*/ 0 h 4871"/>
                <a:gd name="T92" fmla="*/ 0 w 4359"/>
                <a:gd name="T93" fmla="*/ 0 h 4871"/>
                <a:gd name="T94" fmla="*/ 0 w 4359"/>
                <a:gd name="T95" fmla="*/ 0 h 4871"/>
                <a:gd name="T96" fmla="*/ 0 w 4359"/>
                <a:gd name="T97" fmla="*/ 0 h 4871"/>
                <a:gd name="T98" fmla="*/ 0 w 4359"/>
                <a:gd name="T99" fmla="*/ 0 h 4871"/>
                <a:gd name="T100" fmla="*/ 0 w 4359"/>
                <a:gd name="T101" fmla="*/ 0 h 4871"/>
                <a:gd name="T102" fmla="*/ 0 w 4359"/>
                <a:gd name="T103" fmla="*/ 0 h 487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359"/>
                <a:gd name="T157" fmla="*/ 0 h 4871"/>
                <a:gd name="T158" fmla="*/ 4359 w 4359"/>
                <a:gd name="T159" fmla="*/ 4871 h 487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359" h="4871">
                  <a:moveTo>
                    <a:pt x="4359" y="0"/>
                  </a:moveTo>
                  <a:lnTo>
                    <a:pt x="4359" y="0"/>
                  </a:lnTo>
                  <a:lnTo>
                    <a:pt x="4303" y="0"/>
                  </a:lnTo>
                  <a:lnTo>
                    <a:pt x="4248" y="2"/>
                  </a:lnTo>
                  <a:lnTo>
                    <a:pt x="4191" y="3"/>
                  </a:lnTo>
                  <a:lnTo>
                    <a:pt x="4135" y="7"/>
                  </a:lnTo>
                  <a:lnTo>
                    <a:pt x="4080" y="10"/>
                  </a:lnTo>
                  <a:lnTo>
                    <a:pt x="4025" y="15"/>
                  </a:lnTo>
                  <a:lnTo>
                    <a:pt x="3969" y="19"/>
                  </a:lnTo>
                  <a:lnTo>
                    <a:pt x="3915" y="25"/>
                  </a:lnTo>
                  <a:lnTo>
                    <a:pt x="3860" y="32"/>
                  </a:lnTo>
                  <a:lnTo>
                    <a:pt x="3805" y="40"/>
                  </a:lnTo>
                  <a:lnTo>
                    <a:pt x="3751" y="47"/>
                  </a:lnTo>
                  <a:lnTo>
                    <a:pt x="3697" y="57"/>
                  </a:lnTo>
                  <a:lnTo>
                    <a:pt x="3643" y="66"/>
                  </a:lnTo>
                  <a:lnTo>
                    <a:pt x="3590" y="77"/>
                  </a:lnTo>
                  <a:lnTo>
                    <a:pt x="3536" y="87"/>
                  </a:lnTo>
                  <a:lnTo>
                    <a:pt x="3483" y="100"/>
                  </a:lnTo>
                  <a:lnTo>
                    <a:pt x="3430" y="112"/>
                  </a:lnTo>
                  <a:lnTo>
                    <a:pt x="3377" y="126"/>
                  </a:lnTo>
                  <a:lnTo>
                    <a:pt x="3325" y="139"/>
                  </a:lnTo>
                  <a:lnTo>
                    <a:pt x="3272" y="154"/>
                  </a:lnTo>
                  <a:lnTo>
                    <a:pt x="3220" y="170"/>
                  </a:lnTo>
                  <a:lnTo>
                    <a:pt x="3168" y="185"/>
                  </a:lnTo>
                  <a:lnTo>
                    <a:pt x="3116" y="202"/>
                  </a:lnTo>
                  <a:lnTo>
                    <a:pt x="3066" y="219"/>
                  </a:lnTo>
                  <a:lnTo>
                    <a:pt x="3014" y="237"/>
                  </a:lnTo>
                  <a:lnTo>
                    <a:pt x="2963" y="257"/>
                  </a:lnTo>
                  <a:lnTo>
                    <a:pt x="2913" y="276"/>
                  </a:lnTo>
                  <a:lnTo>
                    <a:pt x="2863" y="296"/>
                  </a:lnTo>
                  <a:lnTo>
                    <a:pt x="2813" y="318"/>
                  </a:lnTo>
                  <a:lnTo>
                    <a:pt x="2764" y="339"/>
                  </a:lnTo>
                  <a:lnTo>
                    <a:pt x="2714" y="361"/>
                  </a:lnTo>
                  <a:lnTo>
                    <a:pt x="2666" y="385"/>
                  </a:lnTo>
                  <a:lnTo>
                    <a:pt x="2616" y="407"/>
                  </a:lnTo>
                  <a:lnTo>
                    <a:pt x="2568" y="432"/>
                  </a:lnTo>
                  <a:lnTo>
                    <a:pt x="2520" y="457"/>
                  </a:lnTo>
                  <a:lnTo>
                    <a:pt x="2472" y="482"/>
                  </a:lnTo>
                  <a:lnTo>
                    <a:pt x="2425" y="508"/>
                  </a:lnTo>
                  <a:lnTo>
                    <a:pt x="2377" y="535"/>
                  </a:lnTo>
                  <a:lnTo>
                    <a:pt x="2331" y="562"/>
                  </a:lnTo>
                  <a:lnTo>
                    <a:pt x="2284" y="589"/>
                  </a:lnTo>
                  <a:lnTo>
                    <a:pt x="2238" y="619"/>
                  </a:lnTo>
                  <a:lnTo>
                    <a:pt x="2192" y="647"/>
                  </a:lnTo>
                  <a:lnTo>
                    <a:pt x="2146" y="676"/>
                  </a:lnTo>
                  <a:lnTo>
                    <a:pt x="2102" y="707"/>
                  </a:lnTo>
                  <a:lnTo>
                    <a:pt x="2056" y="737"/>
                  </a:lnTo>
                  <a:lnTo>
                    <a:pt x="2012" y="769"/>
                  </a:lnTo>
                  <a:lnTo>
                    <a:pt x="1968" y="802"/>
                  </a:lnTo>
                  <a:lnTo>
                    <a:pt x="1925" y="834"/>
                  </a:lnTo>
                  <a:lnTo>
                    <a:pt x="1881" y="867"/>
                  </a:lnTo>
                  <a:lnTo>
                    <a:pt x="1839" y="901"/>
                  </a:lnTo>
                  <a:lnTo>
                    <a:pt x="1796" y="935"/>
                  </a:lnTo>
                  <a:lnTo>
                    <a:pt x="1754" y="970"/>
                  </a:lnTo>
                  <a:lnTo>
                    <a:pt x="1712" y="1005"/>
                  </a:lnTo>
                  <a:lnTo>
                    <a:pt x="1671" y="1042"/>
                  </a:lnTo>
                  <a:lnTo>
                    <a:pt x="1629" y="1078"/>
                  </a:lnTo>
                  <a:lnTo>
                    <a:pt x="1589" y="1115"/>
                  </a:lnTo>
                  <a:lnTo>
                    <a:pt x="1548" y="1152"/>
                  </a:lnTo>
                  <a:lnTo>
                    <a:pt x="1509" y="1191"/>
                  </a:lnTo>
                  <a:lnTo>
                    <a:pt x="1469" y="1229"/>
                  </a:lnTo>
                  <a:lnTo>
                    <a:pt x="1431" y="1268"/>
                  </a:lnTo>
                  <a:lnTo>
                    <a:pt x="1392" y="1307"/>
                  </a:lnTo>
                  <a:lnTo>
                    <a:pt x="1354" y="1348"/>
                  </a:lnTo>
                  <a:lnTo>
                    <a:pt x="1317" y="1389"/>
                  </a:lnTo>
                  <a:lnTo>
                    <a:pt x="1279" y="1430"/>
                  </a:lnTo>
                  <a:lnTo>
                    <a:pt x="1243" y="1471"/>
                  </a:lnTo>
                  <a:lnTo>
                    <a:pt x="1206" y="1513"/>
                  </a:lnTo>
                  <a:lnTo>
                    <a:pt x="1170" y="1556"/>
                  </a:lnTo>
                  <a:lnTo>
                    <a:pt x="1134" y="1599"/>
                  </a:lnTo>
                  <a:lnTo>
                    <a:pt x="1100" y="1642"/>
                  </a:lnTo>
                  <a:lnTo>
                    <a:pt x="1066" y="1686"/>
                  </a:lnTo>
                  <a:lnTo>
                    <a:pt x="1031" y="1731"/>
                  </a:lnTo>
                  <a:lnTo>
                    <a:pt x="998" y="1776"/>
                  </a:lnTo>
                  <a:lnTo>
                    <a:pt x="964" y="1821"/>
                  </a:lnTo>
                  <a:lnTo>
                    <a:pt x="932" y="1867"/>
                  </a:lnTo>
                  <a:lnTo>
                    <a:pt x="900" y="1914"/>
                  </a:lnTo>
                  <a:lnTo>
                    <a:pt x="868" y="1960"/>
                  </a:lnTo>
                  <a:lnTo>
                    <a:pt x="837" y="2007"/>
                  </a:lnTo>
                  <a:lnTo>
                    <a:pt x="805" y="2055"/>
                  </a:lnTo>
                  <a:lnTo>
                    <a:pt x="776" y="2102"/>
                  </a:lnTo>
                  <a:lnTo>
                    <a:pt x="746" y="2151"/>
                  </a:lnTo>
                  <a:lnTo>
                    <a:pt x="717" y="2200"/>
                  </a:lnTo>
                  <a:lnTo>
                    <a:pt x="688" y="2249"/>
                  </a:lnTo>
                  <a:lnTo>
                    <a:pt x="660" y="2299"/>
                  </a:lnTo>
                  <a:lnTo>
                    <a:pt x="632" y="2349"/>
                  </a:lnTo>
                  <a:lnTo>
                    <a:pt x="605" y="2399"/>
                  </a:lnTo>
                  <a:lnTo>
                    <a:pt x="579" y="2450"/>
                  </a:lnTo>
                  <a:lnTo>
                    <a:pt x="552" y="2502"/>
                  </a:lnTo>
                  <a:lnTo>
                    <a:pt x="527" y="2553"/>
                  </a:lnTo>
                  <a:lnTo>
                    <a:pt x="502" y="2605"/>
                  </a:lnTo>
                  <a:lnTo>
                    <a:pt x="477" y="2657"/>
                  </a:lnTo>
                  <a:lnTo>
                    <a:pt x="454" y="2710"/>
                  </a:lnTo>
                  <a:lnTo>
                    <a:pt x="431" y="2763"/>
                  </a:lnTo>
                  <a:lnTo>
                    <a:pt x="408" y="2816"/>
                  </a:lnTo>
                  <a:lnTo>
                    <a:pt x="385" y="2870"/>
                  </a:lnTo>
                  <a:lnTo>
                    <a:pt x="364" y="2923"/>
                  </a:lnTo>
                  <a:lnTo>
                    <a:pt x="343" y="2979"/>
                  </a:lnTo>
                  <a:lnTo>
                    <a:pt x="323" y="3033"/>
                  </a:lnTo>
                  <a:lnTo>
                    <a:pt x="302" y="3089"/>
                  </a:lnTo>
                  <a:lnTo>
                    <a:pt x="283" y="3144"/>
                  </a:lnTo>
                  <a:lnTo>
                    <a:pt x="265" y="3199"/>
                  </a:lnTo>
                  <a:lnTo>
                    <a:pt x="247" y="3256"/>
                  </a:lnTo>
                  <a:lnTo>
                    <a:pt x="229" y="3311"/>
                  </a:lnTo>
                  <a:lnTo>
                    <a:pt x="212" y="3369"/>
                  </a:lnTo>
                  <a:lnTo>
                    <a:pt x="196" y="3426"/>
                  </a:lnTo>
                  <a:lnTo>
                    <a:pt x="181" y="3483"/>
                  </a:lnTo>
                  <a:lnTo>
                    <a:pt x="166" y="3541"/>
                  </a:lnTo>
                  <a:lnTo>
                    <a:pt x="152" y="3599"/>
                  </a:lnTo>
                  <a:lnTo>
                    <a:pt x="137" y="3656"/>
                  </a:lnTo>
                  <a:lnTo>
                    <a:pt x="124" y="3715"/>
                  </a:lnTo>
                  <a:lnTo>
                    <a:pt x="112" y="3774"/>
                  </a:lnTo>
                  <a:lnTo>
                    <a:pt x="100" y="3833"/>
                  </a:lnTo>
                  <a:lnTo>
                    <a:pt x="89" y="3892"/>
                  </a:lnTo>
                  <a:lnTo>
                    <a:pt x="78" y="3951"/>
                  </a:lnTo>
                  <a:lnTo>
                    <a:pt x="68" y="4011"/>
                  </a:lnTo>
                  <a:lnTo>
                    <a:pt x="58" y="4071"/>
                  </a:lnTo>
                  <a:lnTo>
                    <a:pt x="50" y="4131"/>
                  </a:lnTo>
                  <a:lnTo>
                    <a:pt x="42" y="4192"/>
                  </a:lnTo>
                  <a:lnTo>
                    <a:pt x="35" y="4252"/>
                  </a:lnTo>
                  <a:lnTo>
                    <a:pt x="28" y="4313"/>
                  </a:lnTo>
                  <a:lnTo>
                    <a:pt x="22" y="4374"/>
                  </a:lnTo>
                  <a:lnTo>
                    <a:pt x="17" y="4437"/>
                  </a:lnTo>
                  <a:lnTo>
                    <a:pt x="13" y="4498"/>
                  </a:lnTo>
                  <a:lnTo>
                    <a:pt x="9" y="4560"/>
                  </a:lnTo>
                  <a:lnTo>
                    <a:pt x="6" y="4621"/>
                  </a:lnTo>
                  <a:lnTo>
                    <a:pt x="3" y="4684"/>
                  </a:lnTo>
                  <a:lnTo>
                    <a:pt x="1" y="4747"/>
                  </a:lnTo>
                  <a:lnTo>
                    <a:pt x="0" y="4809"/>
                  </a:lnTo>
                  <a:lnTo>
                    <a:pt x="0" y="4871"/>
                  </a:lnTo>
                  <a:lnTo>
                    <a:pt x="91" y="4871"/>
                  </a:lnTo>
                  <a:lnTo>
                    <a:pt x="91" y="4810"/>
                  </a:lnTo>
                  <a:lnTo>
                    <a:pt x="92" y="4749"/>
                  </a:lnTo>
                  <a:lnTo>
                    <a:pt x="94" y="4688"/>
                  </a:lnTo>
                  <a:lnTo>
                    <a:pt x="96" y="4627"/>
                  </a:lnTo>
                  <a:lnTo>
                    <a:pt x="100" y="4566"/>
                  </a:lnTo>
                  <a:lnTo>
                    <a:pt x="103" y="4506"/>
                  </a:lnTo>
                  <a:lnTo>
                    <a:pt x="108" y="4445"/>
                  </a:lnTo>
                  <a:lnTo>
                    <a:pt x="113" y="4385"/>
                  </a:lnTo>
                  <a:lnTo>
                    <a:pt x="119" y="4325"/>
                  </a:lnTo>
                  <a:lnTo>
                    <a:pt x="125" y="4266"/>
                  </a:lnTo>
                  <a:lnTo>
                    <a:pt x="132" y="4206"/>
                  </a:lnTo>
                  <a:lnTo>
                    <a:pt x="140" y="4147"/>
                  </a:lnTo>
                  <a:lnTo>
                    <a:pt x="149" y="4088"/>
                  </a:lnTo>
                  <a:lnTo>
                    <a:pt x="158" y="4030"/>
                  </a:lnTo>
                  <a:lnTo>
                    <a:pt x="168" y="3971"/>
                  </a:lnTo>
                  <a:lnTo>
                    <a:pt x="178" y="3912"/>
                  </a:lnTo>
                  <a:lnTo>
                    <a:pt x="189" y="3854"/>
                  </a:lnTo>
                  <a:lnTo>
                    <a:pt x="200" y="3797"/>
                  </a:lnTo>
                  <a:lnTo>
                    <a:pt x="212" y="3739"/>
                  </a:lnTo>
                  <a:lnTo>
                    <a:pt x="225" y="3682"/>
                  </a:lnTo>
                  <a:lnTo>
                    <a:pt x="240" y="3625"/>
                  </a:lnTo>
                  <a:lnTo>
                    <a:pt x="253" y="3568"/>
                  </a:lnTo>
                  <a:lnTo>
                    <a:pt x="268" y="3512"/>
                  </a:lnTo>
                  <a:lnTo>
                    <a:pt x="283" y="3456"/>
                  </a:lnTo>
                  <a:lnTo>
                    <a:pt x="299" y="3400"/>
                  </a:lnTo>
                  <a:lnTo>
                    <a:pt x="316" y="3344"/>
                  </a:lnTo>
                  <a:lnTo>
                    <a:pt x="333" y="3290"/>
                  </a:lnTo>
                  <a:lnTo>
                    <a:pt x="351" y="3234"/>
                  </a:lnTo>
                  <a:lnTo>
                    <a:pt x="369" y="3180"/>
                  </a:lnTo>
                  <a:lnTo>
                    <a:pt x="387" y="3126"/>
                  </a:lnTo>
                  <a:lnTo>
                    <a:pt x="407" y="3072"/>
                  </a:lnTo>
                  <a:lnTo>
                    <a:pt x="427" y="3018"/>
                  </a:lnTo>
                  <a:lnTo>
                    <a:pt x="448" y="2964"/>
                  </a:lnTo>
                  <a:lnTo>
                    <a:pt x="469" y="2912"/>
                  </a:lnTo>
                  <a:lnTo>
                    <a:pt x="491" y="2859"/>
                  </a:lnTo>
                  <a:lnTo>
                    <a:pt x="513" y="2807"/>
                  </a:lnTo>
                  <a:lnTo>
                    <a:pt x="535" y="2755"/>
                  </a:lnTo>
                  <a:lnTo>
                    <a:pt x="558" y="2703"/>
                  </a:lnTo>
                  <a:lnTo>
                    <a:pt x="583" y="2652"/>
                  </a:lnTo>
                  <a:lnTo>
                    <a:pt x="607" y="2601"/>
                  </a:lnTo>
                  <a:lnTo>
                    <a:pt x="632" y="2551"/>
                  </a:lnTo>
                  <a:lnTo>
                    <a:pt x="658" y="2501"/>
                  </a:lnTo>
                  <a:lnTo>
                    <a:pt x="684" y="2451"/>
                  </a:lnTo>
                  <a:lnTo>
                    <a:pt x="710" y="2402"/>
                  </a:lnTo>
                  <a:lnTo>
                    <a:pt x="738" y="2352"/>
                  </a:lnTo>
                  <a:lnTo>
                    <a:pt x="765" y="2304"/>
                  </a:lnTo>
                  <a:lnTo>
                    <a:pt x="793" y="2256"/>
                  </a:lnTo>
                  <a:lnTo>
                    <a:pt x="822" y="2208"/>
                  </a:lnTo>
                  <a:lnTo>
                    <a:pt x="851" y="2160"/>
                  </a:lnTo>
                  <a:lnTo>
                    <a:pt x="880" y="2114"/>
                  </a:lnTo>
                  <a:lnTo>
                    <a:pt x="910" y="2067"/>
                  </a:lnTo>
                  <a:lnTo>
                    <a:pt x="941" y="2021"/>
                  </a:lnTo>
                  <a:lnTo>
                    <a:pt x="971" y="1975"/>
                  </a:lnTo>
                  <a:lnTo>
                    <a:pt x="1003" y="1931"/>
                  </a:lnTo>
                  <a:lnTo>
                    <a:pt x="1035" y="1885"/>
                  </a:lnTo>
                  <a:lnTo>
                    <a:pt x="1068" y="1841"/>
                  </a:lnTo>
                  <a:lnTo>
                    <a:pt x="1101" y="1797"/>
                  </a:lnTo>
                  <a:lnTo>
                    <a:pt x="1134" y="1753"/>
                  </a:lnTo>
                  <a:lnTo>
                    <a:pt x="1168" y="1710"/>
                  </a:lnTo>
                  <a:lnTo>
                    <a:pt x="1202" y="1667"/>
                  </a:lnTo>
                  <a:lnTo>
                    <a:pt x="1237" y="1625"/>
                  </a:lnTo>
                  <a:lnTo>
                    <a:pt x="1272" y="1583"/>
                  </a:lnTo>
                  <a:lnTo>
                    <a:pt x="1307" y="1543"/>
                  </a:lnTo>
                  <a:lnTo>
                    <a:pt x="1344" y="1502"/>
                  </a:lnTo>
                  <a:lnTo>
                    <a:pt x="1380" y="1461"/>
                  </a:lnTo>
                  <a:lnTo>
                    <a:pt x="1417" y="1422"/>
                  </a:lnTo>
                  <a:lnTo>
                    <a:pt x="1454" y="1382"/>
                  </a:lnTo>
                  <a:lnTo>
                    <a:pt x="1492" y="1344"/>
                  </a:lnTo>
                  <a:lnTo>
                    <a:pt x="1530" y="1305"/>
                  </a:lnTo>
                  <a:lnTo>
                    <a:pt x="1569" y="1268"/>
                  </a:lnTo>
                  <a:lnTo>
                    <a:pt x="1608" y="1230"/>
                  </a:lnTo>
                  <a:lnTo>
                    <a:pt x="1646" y="1193"/>
                  </a:lnTo>
                  <a:lnTo>
                    <a:pt x="1687" y="1157"/>
                  </a:lnTo>
                  <a:lnTo>
                    <a:pt x="1726" y="1122"/>
                  </a:lnTo>
                  <a:lnTo>
                    <a:pt x="1767" y="1087"/>
                  </a:lnTo>
                  <a:lnTo>
                    <a:pt x="1808" y="1052"/>
                  </a:lnTo>
                  <a:lnTo>
                    <a:pt x="1849" y="1018"/>
                  </a:lnTo>
                  <a:lnTo>
                    <a:pt x="1891" y="984"/>
                  </a:lnTo>
                  <a:lnTo>
                    <a:pt x="1933" y="951"/>
                  </a:lnTo>
                  <a:lnTo>
                    <a:pt x="1975" y="918"/>
                  </a:lnTo>
                  <a:lnTo>
                    <a:pt x="2018" y="887"/>
                  </a:lnTo>
                  <a:lnTo>
                    <a:pt x="2061" y="855"/>
                  </a:lnTo>
                  <a:lnTo>
                    <a:pt x="2105" y="824"/>
                  </a:lnTo>
                  <a:lnTo>
                    <a:pt x="2149" y="794"/>
                  </a:lnTo>
                  <a:lnTo>
                    <a:pt x="2193" y="765"/>
                  </a:lnTo>
                  <a:lnTo>
                    <a:pt x="2238" y="735"/>
                  </a:lnTo>
                  <a:lnTo>
                    <a:pt x="2282" y="707"/>
                  </a:lnTo>
                  <a:lnTo>
                    <a:pt x="2328" y="679"/>
                  </a:lnTo>
                  <a:lnTo>
                    <a:pt x="2373" y="651"/>
                  </a:lnTo>
                  <a:lnTo>
                    <a:pt x="2419" y="625"/>
                  </a:lnTo>
                  <a:lnTo>
                    <a:pt x="2465" y="599"/>
                  </a:lnTo>
                  <a:lnTo>
                    <a:pt x="2512" y="573"/>
                  </a:lnTo>
                  <a:lnTo>
                    <a:pt x="2558" y="549"/>
                  </a:lnTo>
                  <a:lnTo>
                    <a:pt x="2605" y="525"/>
                  </a:lnTo>
                  <a:lnTo>
                    <a:pt x="2653" y="501"/>
                  </a:lnTo>
                  <a:lnTo>
                    <a:pt x="2700" y="477"/>
                  </a:lnTo>
                  <a:lnTo>
                    <a:pt x="2749" y="456"/>
                  </a:lnTo>
                  <a:lnTo>
                    <a:pt x="2797" y="434"/>
                  </a:lnTo>
                  <a:lnTo>
                    <a:pt x="2846" y="413"/>
                  </a:lnTo>
                  <a:lnTo>
                    <a:pt x="2894" y="392"/>
                  </a:lnTo>
                  <a:lnTo>
                    <a:pt x="2943" y="372"/>
                  </a:lnTo>
                  <a:lnTo>
                    <a:pt x="2993" y="353"/>
                  </a:lnTo>
                  <a:lnTo>
                    <a:pt x="3042" y="335"/>
                  </a:lnTo>
                  <a:lnTo>
                    <a:pt x="3093" y="317"/>
                  </a:lnTo>
                  <a:lnTo>
                    <a:pt x="3142" y="300"/>
                  </a:lnTo>
                  <a:lnTo>
                    <a:pt x="3193" y="284"/>
                  </a:lnTo>
                  <a:lnTo>
                    <a:pt x="3244" y="268"/>
                  </a:lnTo>
                  <a:lnTo>
                    <a:pt x="3295" y="252"/>
                  </a:lnTo>
                  <a:lnTo>
                    <a:pt x="3346" y="239"/>
                  </a:lnTo>
                  <a:lnTo>
                    <a:pt x="3397" y="224"/>
                  </a:lnTo>
                  <a:lnTo>
                    <a:pt x="3449" y="211"/>
                  </a:lnTo>
                  <a:lnTo>
                    <a:pt x="3501" y="199"/>
                  </a:lnTo>
                  <a:lnTo>
                    <a:pt x="3553" y="188"/>
                  </a:lnTo>
                  <a:lnTo>
                    <a:pt x="3605" y="176"/>
                  </a:lnTo>
                  <a:lnTo>
                    <a:pt x="3658" y="166"/>
                  </a:lnTo>
                  <a:lnTo>
                    <a:pt x="3710" y="157"/>
                  </a:lnTo>
                  <a:lnTo>
                    <a:pt x="3764" y="148"/>
                  </a:lnTo>
                  <a:lnTo>
                    <a:pt x="3817" y="140"/>
                  </a:lnTo>
                  <a:lnTo>
                    <a:pt x="3870" y="133"/>
                  </a:lnTo>
                  <a:lnTo>
                    <a:pt x="3924" y="127"/>
                  </a:lnTo>
                  <a:lnTo>
                    <a:pt x="3977" y="121"/>
                  </a:lnTo>
                  <a:lnTo>
                    <a:pt x="4032" y="116"/>
                  </a:lnTo>
                  <a:lnTo>
                    <a:pt x="4086" y="112"/>
                  </a:lnTo>
                  <a:lnTo>
                    <a:pt x="4140" y="109"/>
                  </a:lnTo>
                  <a:lnTo>
                    <a:pt x="4195" y="105"/>
                  </a:lnTo>
                  <a:lnTo>
                    <a:pt x="4250" y="103"/>
                  </a:lnTo>
                  <a:lnTo>
                    <a:pt x="4304" y="103"/>
                  </a:lnTo>
                  <a:lnTo>
                    <a:pt x="4359" y="102"/>
                  </a:lnTo>
                  <a:lnTo>
                    <a:pt x="4359" y="0"/>
                  </a:lnTo>
                  <a:close/>
                </a:path>
              </a:pathLst>
            </a:custGeom>
            <a:solidFill>
              <a:srgbClr val="008FE0"/>
            </a:solidFill>
            <a:ln w="9525">
              <a:noFill/>
              <a:round/>
              <a:headEnd/>
              <a:tailEnd/>
            </a:ln>
          </p:spPr>
          <p:txBody>
            <a:bodyPr/>
            <a:lstStyle/>
            <a:p>
              <a:endParaRPr lang="en-US"/>
            </a:p>
          </p:txBody>
        </p:sp>
        <p:sp>
          <p:nvSpPr>
            <p:cNvPr id="53269" name="Freeform 71"/>
            <p:cNvSpPr>
              <a:spLocks/>
            </p:cNvSpPr>
            <p:nvPr/>
          </p:nvSpPr>
          <p:spPr bwMode="auto">
            <a:xfrm>
              <a:off x="4264" y="1771"/>
              <a:ext cx="485" cy="487"/>
            </a:xfrm>
            <a:custGeom>
              <a:avLst/>
              <a:gdLst>
                <a:gd name="T0" fmla="*/ 0 w 2905"/>
                <a:gd name="T1" fmla="*/ 0 h 3409"/>
                <a:gd name="T2" fmla="*/ 0 w 2905"/>
                <a:gd name="T3" fmla="*/ 0 h 3409"/>
                <a:gd name="T4" fmla="*/ 0 w 2905"/>
                <a:gd name="T5" fmla="*/ 0 h 3409"/>
                <a:gd name="T6" fmla="*/ 0 w 2905"/>
                <a:gd name="T7" fmla="*/ 0 h 3409"/>
                <a:gd name="T8" fmla="*/ 0 w 2905"/>
                <a:gd name="T9" fmla="*/ 0 h 3409"/>
                <a:gd name="T10" fmla="*/ 0 w 2905"/>
                <a:gd name="T11" fmla="*/ 0 h 3409"/>
                <a:gd name="T12" fmla="*/ 0 w 2905"/>
                <a:gd name="T13" fmla="*/ 0 h 3409"/>
                <a:gd name="T14" fmla="*/ 0 w 2905"/>
                <a:gd name="T15" fmla="*/ 0 h 3409"/>
                <a:gd name="T16" fmla="*/ 0 w 2905"/>
                <a:gd name="T17" fmla="*/ 0 h 3409"/>
                <a:gd name="T18" fmla="*/ 0 w 2905"/>
                <a:gd name="T19" fmla="*/ 0 h 340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05"/>
                <a:gd name="T31" fmla="*/ 0 h 3409"/>
                <a:gd name="T32" fmla="*/ 2905 w 2905"/>
                <a:gd name="T33" fmla="*/ 3409 h 340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05" h="3409">
                  <a:moveTo>
                    <a:pt x="95" y="3357"/>
                  </a:moveTo>
                  <a:lnTo>
                    <a:pt x="85" y="3409"/>
                  </a:lnTo>
                  <a:lnTo>
                    <a:pt x="2905" y="69"/>
                  </a:lnTo>
                  <a:lnTo>
                    <a:pt x="2838" y="0"/>
                  </a:lnTo>
                  <a:lnTo>
                    <a:pt x="19" y="3339"/>
                  </a:lnTo>
                  <a:lnTo>
                    <a:pt x="9" y="3391"/>
                  </a:lnTo>
                  <a:lnTo>
                    <a:pt x="19" y="3339"/>
                  </a:lnTo>
                  <a:lnTo>
                    <a:pt x="0" y="3362"/>
                  </a:lnTo>
                  <a:lnTo>
                    <a:pt x="9" y="3391"/>
                  </a:lnTo>
                  <a:lnTo>
                    <a:pt x="95" y="3357"/>
                  </a:lnTo>
                  <a:close/>
                </a:path>
              </a:pathLst>
            </a:custGeom>
            <a:solidFill>
              <a:srgbClr val="DC2B19"/>
            </a:solidFill>
            <a:ln w="9525">
              <a:noFill/>
              <a:round/>
              <a:headEnd/>
              <a:tailEnd/>
            </a:ln>
          </p:spPr>
          <p:txBody>
            <a:bodyPr/>
            <a:lstStyle/>
            <a:p>
              <a:endParaRPr lang="en-US"/>
            </a:p>
          </p:txBody>
        </p:sp>
        <p:sp>
          <p:nvSpPr>
            <p:cNvPr id="53270" name="Freeform 72"/>
            <p:cNvSpPr>
              <a:spLocks/>
            </p:cNvSpPr>
            <p:nvPr/>
          </p:nvSpPr>
          <p:spPr bwMode="auto">
            <a:xfrm>
              <a:off x="4266" y="2251"/>
              <a:ext cx="133" cy="333"/>
            </a:xfrm>
            <a:custGeom>
              <a:avLst/>
              <a:gdLst>
                <a:gd name="T0" fmla="*/ 0 w 799"/>
                <a:gd name="T1" fmla="*/ 0 h 2329"/>
                <a:gd name="T2" fmla="*/ 0 w 799"/>
                <a:gd name="T3" fmla="*/ 0 h 2329"/>
                <a:gd name="T4" fmla="*/ 0 w 799"/>
                <a:gd name="T5" fmla="*/ 0 h 2329"/>
                <a:gd name="T6" fmla="*/ 0 w 799"/>
                <a:gd name="T7" fmla="*/ 0 h 2329"/>
                <a:gd name="T8" fmla="*/ 0 w 799"/>
                <a:gd name="T9" fmla="*/ 0 h 2329"/>
                <a:gd name="T10" fmla="*/ 0 w 799"/>
                <a:gd name="T11" fmla="*/ 0 h 2329"/>
                <a:gd name="T12" fmla="*/ 0 w 799"/>
                <a:gd name="T13" fmla="*/ 0 h 2329"/>
                <a:gd name="T14" fmla="*/ 0 w 799"/>
                <a:gd name="T15" fmla="*/ 0 h 2329"/>
                <a:gd name="T16" fmla="*/ 0 w 799"/>
                <a:gd name="T17" fmla="*/ 0 h 2329"/>
                <a:gd name="T18" fmla="*/ 0 w 799"/>
                <a:gd name="T19" fmla="*/ 0 h 23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99"/>
                <a:gd name="T31" fmla="*/ 0 h 2329"/>
                <a:gd name="T32" fmla="*/ 799 w 799"/>
                <a:gd name="T33" fmla="*/ 2329 h 23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99" h="2329">
                  <a:moveTo>
                    <a:pt x="736" y="2211"/>
                  </a:moveTo>
                  <a:lnTo>
                    <a:pt x="799" y="2240"/>
                  </a:lnTo>
                  <a:lnTo>
                    <a:pt x="86" y="0"/>
                  </a:lnTo>
                  <a:lnTo>
                    <a:pt x="0" y="34"/>
                  </a:lnTo>
                  <a:lnTo>
                    <a:pt x="713" y="2274"/>
                  </a:lnTo>
                  <a:lnTo>
                    <a:pt x="777" y="2302"/>
                  </a:lnTo>
                  <a:lnTo>
                    <a:pt x="713" y="2274"/>
                  </a:lnTo>
                  <a:lnTo>
                    <a:pt x="731" y="2329"/>
                  </a:lnTo>
                  <a:lnTo>
                    <a:pt x="777" y="2302"/>
                  </a:lnTo>
                  <a:lnTo>
                    <a:pt x="736" y="2211"/>
                  </a:lnTo>
                  <a:close/>
                </a:path>
              </a:pathLst>
            </a:custGeom>
            <a:solidFill>
              <a:srgbClr val="DC2B19"/>
            </a:solidFill>
            <a:ln w="9525">
              <a:noFill/>
              <a:round/>
              <a:headEnd/>
              <a:tailEnd/>
            </a:ln>
          </p:spPr>
          <p:txBody>
            <a:bodyPr/>
            <a:lstStyle/>
            <a:p>
              <a:endParaRPr lang="en-US"/>
            </a:p>
          </p:txBody>
        </p:sp>
        <p:sp>
          <p:nvSpPr>
            <p:cNvPr id="53271" name="Freeform 73"/>
            <p:cNvSpPr>
              <a:spLocks/>
            </p:cNvSpPr>
            <p:nvPr/>
          </p:nvSpPr>
          <p:spPr bwMode="auto">
            <a:xfrm>
              <a:off x="4389" y="2242"/>
              <a:ext cx="663" cy="338"/>
            </a:xfrm>
            <a:custGeom>
              <a:avLst/>
              <a:gdLst>
                <a:gd name="T0" fmla="*/ 0 w 3980"/>
                <a:gd name="T1" fmla="*/ 0 h 2368"/>
                <a:gd name="T2" fmla="*/ 0 w 3980"/>
                <a:gd name="T3" fmla="*/ 0 h 2368"/>
                <a:gd name="T4" fmla="*/ 0 w 3980"/>
                <a:gd name="T5" fmla="*/ 0 h 2368"/>
                <a:gd name="T6" fmla="*/ 0 w 3980"/>
                <a:gd name="T7" fmla="*/ 0 h 2368"/>
                <a:gd name="T8" fmla="*/ 0 w 3980"/>
                <a:gd name="T9" fmla="*/ 0 h 2368"/>
                <a:gd name="T10" fmla="*/ 0 w 3980"/>
                <a:gd name="T11" fmla="*/ 0 h 2368"/>
                <a:gd name="T12" fmla="*/ 0 60000 65536"/>
                <a:gd name="T13" fmla="*/ 0 60000 65536"/>
                <a:gd name="T14" fmla="*/ 0 60000 65536"/>
                <a:gd name="T15" fmla="*/ 0 60000 65536"/>
                <a:gd name="T16" fmla="*/ 0 60000 65536"/>
                <a:gd name="T17" fmla="*/ 0 60000 65536"/>
                <a:gd name="T18" fmla="*/ 0 w 3980"/>
                <a:gd name="T19" fmla="*/ 0 h 2368"/>
                <a:gd name="T20" fmla="*/ 3980 w 3980"/>
                <a:gd name="T21" fmla="*/ 2368 h 2368"/>
              </a:gdLst>
              <a:ahLst/>
              <a:cxnLst>
                <a:cxn ang="T12">
                  <a:pos x="T0" y="T1"/>
                </a:cxn>
                <a:cxn ang="T13">
                  <a:pos x="T2" y="T3"/>
                </a:cxn>
                <a:cxn ang="T14">
                  <a:pos x="T4" y="T5"/>
                </a:cxn>
                <a:cxn ang="T15">
                  <a:pos x="T6" y="T7"/>
                </a:cxn>
                <a:cxn ang="T16">
                  <a:pos x="T8" y="T9"/>
                </a:cxn>
                <a:cxn ang="T17">
                  <a:pos x="T10" y="T11"/>
                </a:cxn>
              </a:cxnLst>
              <a:rect l="T18" t="T19" r="T20" b="T21"/>
              <a:pathLst>
                <a:path w="3980" h="2368">
                  <a:moveTo>
                    <a:pt x="3959" y="45"/>
                  </a:moveTo>
                  <a:lnTo>
                    <a:pt x="3938" y="0"/>
                  </a:lnTo>
                  <a:lnTo>
                    <a:pt x="0" y="2277"/>
                  </a:lnTo>
                  <a:lnTo>
                    <a:pt x="41" y="2368"/>
                  </a:lnTo>
                  <a:lnTo>
                    <a:pt x="3980" y="90"/>
                  </a:lnTo>
                  <a:lnTo>
                    <a:pt x="3959" y="45"/>
                  </a:lnTo>
                  <a:close/>
                </a:path>
              </a:pathLst>
            </a:custGeom>
            <a:solidFill>
              <a:srgbClr val="DC2B19"/>
            </a:solidFill>
            <a:ln w="9525">
              <a:noFill/>
              <a:round/>
              <a:headEnd/>
              <a:tailEnd/>
            </a:ln>
          </p:spPr>
          <p:txBody>
            <a:bodyPr/>
            <a:lstStyle/>
            <a:p>
              <a:endParaRPr lang="en-US"/>
            </a:p>
          </p:txBody>
        </p:sp>
        <p:sp>
          <p:nvSpPr>
            <p:cNvPr id="53272" name="Freeform 74"/>
            <p:cNvSpPr>
              <a:spLocks/>
            </p:cNvSpPr>
            <p:nvPr/>
          </p:nvSpPr>
          <p:spPr bwMode="auto">
            <a:xfrm>
              <a:off x="4694" y="2339"/>
              <a:ext cx="528" cy="306"/>
            </a:xfrm>
            <a:custGeom>
              <a:avLst/>
              <a:gdLst>
                <a:gd name="T0" fmla="*/ 0 w 3171"/>
                <a:gd name="T1" fmla="*/ 0 h 2138"/>
                <a:gd name="T2" fmla="*/ 0 w 3171"/>
                <a:gd name="T3" fmla="*/ 0 h 2138"/>
                <a:gd name="T4" fmla="*/ 0 w 3171"/>
                <a:gd name="T5" fmla="*/ 0 h 2138"/>
                <a:gd name="T6" fmla="*/ 0 w 3171"/>
                <a:gd name="T7" fmla="*/ 0 h 2138"/>
                <a:gd name="T8" fmla="*/ 0 w 3171"/>
                <a:gd name="T9" fmla="*/ 0 h 2138"/>
                <a:gd name="T10" fmla="*/ 0 w 3171"/>
                <a:gd name="T11" fmla="*/ 0 h 2138"/>
                <a:gd name="T12" fmla="*/ 0 60000 65536"/>
                <a:gd name="T13" fmla="*/ 0 60000 65536"/>
                <a:gd name="T14" fmla="*/ 0 60000 65536"/>
                <a:gd name="T15" fmla="*/ 0 60000 65536"/>
                <a:gd name="T16" fmla="*/ 0 60000 65536"/>
                <a:gd name="T17" fmla="*/ 0 60000 65536"/>
                <a:gd name="T18" fmla="*/ 0 w 3171"/>
                <a:gd name="T19" fmla="*/ 0 h 2138"/>
                <a:gd name="T20" fmla="*/ 3171 w 3171"/>
                <a:gd name="T21" fmla="*/ 2138 h 2138"/>
              </a:gdLst>
              <a:ahLst/>
              <a:cxnLst>
                <a:cxn ang="T12">
                  <a:pos x="T0" y="T1"/>
                </a:cxn>
                <a:cxn ang="T13">
                  <a:pos x="T2" y="T3"/>
                </a:cxn>
                <a:cxn ang="T14">
                  <a:pos x="T4" y="T5"/>
                </a:cxn>
                <a:cxn ang="T15">
                  <a:pos x="T6" y="T7"/>
                </a:cxn>
                <a:cxn ang="T16">
                  <a:pos x="T8" y="T9"/>
                </a:cxn>
                <a:cxn ang="T17">
                  <a:pos x="T10" y="T11"/>
                </a:cxn>
              </a:cxnLst>
              <a:rect l="T18" t="T19" r="T20" b="T21"/>
              <a:pathLst>
                <a:path w="3171" h="2138">
                  <a:moveTo>
                    <a:pt x="3147" y="43"/>
                  </a:moveTo>
                  <a:lnTo>
                    <a:pt x="3125" y="0"/>
                  </a:lnTo>
                  <a:lnTo>
                    <a:pt x="0" y="2049"/>
                  </a:lnTo>
                  <a:lnTo>
                    <a:pt x="45" y="2138"/>
                  </a:lnTo>
                  <a:lnTo>
                    <a:pt x="3171" y="87"/>
                  </a:lnTo>
                  <a:lnTo>
                    <a:pt x="3147" y="43"/>
                  </a:lnTo>
                  <a:close/>
                </a:path>
              </a:pathLst>
            </a:custGeom>
            <a:solidFill>
              <a:srgbClr val="DC2B19"/>
            </a:solidFill>
            <a:ln w="9525">
              <a:noFill/>
              <a:round/>
              <a:headEnd/>
              <a:tailEnd/>
            </a:ln>
          </p:spPr>
          <p:txBody>
            <a:bodyPr/>
            <a:lstStyle/>
            <a:p>
              <a:endParaRPr lang="en-US"/>
            </a:p>
          </p:txBody>
        </p:sp>
        <p:sp>
          <p:nvSpPr>
            <p:cNvPr id="53273" name="Freeform 75"/>
            <p:cNvSpPr>
              <a:spLocks/>
            </p:cNvSpPr>
            <p:nvPr/>
          </p:nvSpPr>
          <p:spPr bwMode="auto">
            <a:xfrm>
              <a:off x="4970" y="1841"/>
              <a:ext cx="356" cy="216"/>
            </a:xfrm>
            <a:custGeom>
              <a:avLst/>
              <a:gdLst>
                <a:gd name="T0" fmla="*/ 0 w 2136"/>
                <a:gd name="T1" fmla="*/ 0 h 1515"/>
                <a:gd name="T2" fmla="*/ 0 w 2136"/>
                <a:gd name="T3" fmla="*/ 0 h 1515"/>
                <a:gd name="T4" fmla="*/ 0 w 2136"/>
                <a:gd name="T5" fmla="*/ 0 h 1515"/>
                <a:gd name="T6" fmla="*/ 0 w 2136"/>
                <a:gd name="T7" fmla="*/ 0 h 1515"/>
                <a:gd name="T8" fmla="*/ 0 w 2136"/>
                <a:gd name="T9" fmla="*/ 0 h 1515"/>
                <a:gd name="T10" fmla="*/ 0 w 2136"/>
                <a:gd name="T11" fmla="*/ 0 h 1515"/>
                <a:gd name="T12" fmla="*/ 0 w 2136"/>
                <a:gd name="T13" fmla="*/ 0 h 1515"/>
                <a:gd name="T14" fmla="*/ 0 w 2136"/>
                <a:gd name="T15" fmla="*/ 0 h 1515"/>
                <a:gd name="T16" fmla="*/ 0 w 2136"/>
                <a:gd name="T17" fmla="*/ 0 h 1515"/>
                <a:gd name="T18" fmla="*/ 0 w 2136"/>
                <a:gd name="T19" fmla="*/ 0 h 15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36"/>
                <a:gd name="T31" fmla="*/ 0 h 1515"/>
                <a:gd name="T32" fmla="*/ 2136 w 2136"/>
                <a:gd name="T33" fmla="*/ 1515 h 15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36" h="1515">
                  <a:moveTo>
                    <a:pt x="104" y="90"/>
                  </a:moveTo>
                  <a:lnTo>
                    <a:pt x="35" y="141"/>
                  </a:lnTo>
                  <a:lnTo>
                    <a:pt x="2090" y="1515"/>
                  </a:lnTo>
                  <a:lnTo>
                    <a:pt x="2136" y="1428"/>
                  </a:lnTo>
                  <a:lnTo>
                    <a:pt x="82" y="54"/>
                  </a:lnTo>
                  <a:lnTo>
                    <a:pt x="13" y="105"/>
                  </a:lnTo>
                  <a:lnTo>
                    <a:pt x="82" y="54"/>
                  </a:lnTo>
                  <a:lnTo>
                    <a:pt x="0" y="0"/>
                  </a:lnTo>
                  <a:lnTo>
                    <a:pt x="13" y="105"/>
                  </a:lnTo>
                  <a:lnTo>
                    <a:pt x="104" y="90"/>
                  </a:lnTo>
                  <a:close/>
                </a:path>
              </a:pathLst>
            </a:custGeom>
            <a:solidFill>
              <a:srgbClr val="DC2B19"/>
            </a:solidFill>
            <a:ln w="9525">
              <a:noFill/>
              <a:round/>
              <a:headEnd/>
              <a:tailEnd/>
            </a:ln>
          </p:spPr>
          <p:txBody>
            <a:bodyPr/>
            <a:lstStyle/>
            <a:p>
              <a:endParaRPr lang="en-US"/>
            </a:p>
          </p:txBody>
        </p:sp>
        <p:sp>
          <p:nvSpPr>
            <p:cNvPr id="53274" name="Freeform 76"/>
            <p:cNvSpPr>
              <a:spLocks/>
            </p:cNvSpPr>
            <p:nvPr/>
          </p:nvSpPr>
          <p:spPr bwMode="auto">
            <a:xfrm>
              <a:off x="4972" y="1853"/>
              <a:ext cx="75" cy="389"/>
            </a:xfrm>
            <a:custGeom>
              <a:avLst/>
              <a:gdLst>
                <a:gd name="T0" fmla="*/ 0 w 446"/>
                <a:gd name="T1" fmla="*/ 0 h 2717"/>
                <a:gd name="T2" fmla="*/ 0 w 446"/>
                <a:gd name="T3" fmla="*/ 0 h 2717"/>
                <a:gd name="T4" fmla="*/ 0 w 446"/>
                <a:gd name="T5" fmla="*/ 0 h 2717"/>
                <a:gd name="T6" fmla="*/ 0 w 446"/>
                <a:gd name="T7" fmla="*/ 0 h 2717"/>
                <a:gd name="T8" fmla="*/ 0 w 446"/>
                <a:gd name="T9" fmla="*/ 0 h 2717"/>
                <a:gd name="T10" fmla="*/ 0 w 446"/>
                <a:gd name="T11" fmla="*/ 0 h 2717"/>
                <a:gd name="T12" fmla="*/ 0 60000 65536"/>
                <a:gd name="T13" fmla="*/ 0 60000 65536"/>
                <a:gd name="T14" fmla="*/ 0 60000 65536"/>
                <a:gd name="T15" fmla="*/ 0 60000 65536"/>
                <a:gd name="T16" fmla="*/ 0 60000 65536"/>
                <a:gd name="T17" fmla="*/ 0 60000 65536"/>
                <a:gd name="T18" fmla="*/ 0 w 446"/>
                <a:gd name="T19" fmla="*/ 0 h 2717"/>
                <a:gd name="T20" fmla="*/ 446 w 446"/>
                <a:gd name="T21" fmla="*/ 2717 h 2717"/>
              </a:gdLst>
              <a:ahLst/>
              <a:cxnLst>
                <a:cxn ang="T12">
                  <a:pos x="T0" y="T1"/>
                </a:cxn>
                <a:cxn ang="T13">
                  <a:pos x="T2" y="T3"/>
                </a:cxn>
                <a:cxn ang="T14">
                  <a:pos x="T4" y="T5"/>
                </a:cxn>
                <a:cxn ang="T15">
                  <a:pos x="T6" y="T7"/>
                </a:cxn>
                <a:cxn ang="T16">
                  <a:pos x="T8" y="T9"/>
                </a:cxn>
                <a:cxn ang="T17">
                  <a:pos x="T10" y="T11"/>
                </a:cxn>
              </a:cxnLst>
              <a:rect l="T18" t="T19" r="T20" b="T21"/>
              <a:pathLst>
                <a:path w="446" h="2717">
                  <a:moveTo>
                    <a:pt x="402" y="2710"/>
                  </a:moveTo>
                  <a:lnTo>
                    <a:pt x="446" y="2702"/>
                  </a:lnTo>
                  <a:lnTo>
                    <a:pt x="91" y="0"/>
                  </a:lnTo>
                  <a:lnTo>
                    <a:pt x="0" y="15"/>
                  </a:lnTo>
                  <a:lnTo>
                    <a:pt x="356" y="2717"/>
                  </a:lnTo>
                  <a:lnTo>
                    <a:pt x="402" y="2710"/>
                  </a:lnTo>
                  <a:close/>
                </a:path>
              </a:pathLst>
            </a:custGeom>
            <a:solidFill>
              <a:srgbClr val="DC2B19"/>
            </a:solidFill>
            <a:ln w="9525">
              <a:noFill/>
              <a:round/>
              <a:headEnd/>
              <a:tailEnd/>
            </a:ln>
          </p:spPr>
          <p:txBody>
            <a:bodyPr/>
            <a:lstStyle/>
            <a:p>
              <a:endParaRPr lang="en-US"/>
            </a:p>
          </p:txBody>
        </p:sp>
        <p:sp>
          <p:nvSpPr>
            <p:cNvPr id="53275" name="Freeform 77"/>
            <p:cNvSpPr>
              <a:spLocks/>
            </p:cNvSpPr>
            <p:nvPr/>
          </p:nvSpPr>
          <p:spPr bwMode="auto">
            <a:xfrm>
              <a:off x="5375" y="1663"/>
              <a:ext cx="227" cy="188"/>
            </a:xfrm>
            <a:custGeom>
              <a:avLst/>
              <a:gdLst>
                <a:gd name="T0" fmla="*/ 0 w 1361"/>
                <a:gd name="T1" fmla="*/ 0 h 1317"/>
                <a:gd name="T2" fmla="*/ 0 w 1361"/>
                <a:gd name="T3" fmla="*/ 0 h 1317"/>
                <a:gd name="T4" fmla="*/ 0 w 1361"/>
                <a:gd name="T5" fmla="*/ 0 h 1317"/>
                <a:gd name="T6" fmla="*/ 0 w 1361"/>
                <a:gd name="T7" fmla="*/ 0 h 1317"/>
                <a:gd name="T8" fmla="*/ 0 w 1361"/>
                <a:gd name="T9" fmla="*/ 0 h 1317"/>
                <a:gd name="T10" fmla="*/ 0 w 1361"/>
                <a:gd name="T11" fmla="*/ 0 h 1317"/>
                <a:gd name="T12" fmla="*/ 0 w 1361"/>
                <a:gd name="T13" fmla="*/ 0 h 1317"/>
                <a:gd name="T14" fmla="*/ 0 w 1361"/>
                <a:gd name="T15" fmla="*/ 0 h 1317"/>
                <a:gd name="T16" fmla="*/ 0 w 1361"/>
                <a:gd name="T17" fmla="*/ 0 h 1317"/>
                <a:gd name="T18" fmla="*/ 0 w 1361"/>
                <a:gd name="T19" fmla="*/ 0 h 1317"/>
                <a:gd name="T20" fmla="*/ 0 w 1361"/>
                <a:gd name="T21" fmla="*/ 0 h 1317"/>
                <a:gd name="T22" fmla="*/ 0 w 1361"/>
                <a:gd name="T23" fmla="*/ 0 h 1317"/>
                <a:gd name="T24" fmla="*/ 0 w 1361"/>
                <a:gd name="T25" fmla="*/ 0 h 1317"/>
                <a:gd name="T26" fmla="*/ 0 w 1361"/>
                <a:gd name="T27" fmla="*/ 0 h 1317"/>
                <a:gd name="T28" fmla="*/ 0 w 1361"/>
                <a:gd name="T29" fmla="*/ 0 h 1317"/>
                <a:gd name="T30" fmla="*/ 0 w 1361"/>
                <a:gd name="T31" fmla="*/ 0 h 1317"/>
                <a:gd name="T32" fmla="*/ 0 w 1361"/>
                <a:gd name="T33" fmla="*/ 0 h 1317"/>
                <a:gd name="T34" fmla="*/ 0 w 1361"/>
                <a:gd name="T35" fmla="*/ 0 h 1317"/>
                <a:gd name="T36" fmla="*/ 0 w 1361"/>
                <a:gd name="T37" fmla="*/ 0 h 1317"/>
                <a:gd name="T38" fmla="*/ 0 w 1361"/>
                <a:gd name="T39" fmla="*/ 0 h 1317"/>
                <a:gd name="T40" fmla="*/ 0 w 1361"/>
                <a:gd name="T41" fmla="*/ 0 h 1317"/>
                <a:gd name="T42" fmla="*/ 0 w 1361"/>
                <a:gd name="T43" fmla="*/ 0 h 1317"/>
                <a:gd name="T44" fmla="*/ 0 w 1361"/>
                <a:gd name="T45" fmla="*/ 0 h 1317"/>
                <a:gd name="T46" fmla="*/ 0 w 1361"/>
                <a:gd name="T47" fmla="*/ 0 h 1317"/>
                <a:gd name="T48" fmla="*/ 0 w 1361"/>
                <a:gd name="T49" fmla="*/ 0 h 1317"/>
                <a:gd name="T50" fmla="*/ 0 w 1361"/>
                <a:gd name="T51" fmla="*/ 0 h 1317"/>
                <a:gd name="T52" fmla="*/ 0 w 1361"/>
                <a:gd name="T53" fmla="*/ 0 h 1317"/>
                <a:gd name="T54" fmla="*/ 0 w 1361"/>
                <a:gd name="T55" fmla="*/ 0 h 1317"/>
                <a:gd name="T56" fmla="*/ 0 w 1361"/>
                <a:gd name="T57" fmla="*/ 0 h 1317"/>
                <a:gd name="T58" fmla="*/ 0 w 1361"/>
                <a:gd name="T59" fmla="*/ 0 h 1317"/>
                <a:gd name="T60" fmla="*/ 0 w 1361"/>
                <a:gd name="T61" fmla="*/ 0 h 1317"/>
                <a:gd name="T62" fmla="*/ 0 w 1361"/>
                <a:gd name="T63" fmla="*/ 0 h 1317"/>
                <a:gd name="T64" fmla="*/ 0 w 1361"/>
                <a:gd name="T65" fmla="*/ 0 h 1317"/>
                <a:gd name="T66" fmla="*/ 0 w 1361"/>
                <a:gd name="T67" fmla="*/ 0 h 1317"/>
                <a:gd name="T68" fmla="*/ 0 w 1361"/>
                <a:gd name="T69" fmla="*/ 0 h 1317"/>
                <a:gd name="T70" fmla="*/ 0 w 1361"/>
                <a:gd name="T71" fmla="*/ 0 h 1317"/>
                <a:gd name="T72" fmla="*/ 0 w 1361"/>
                <a:gd name="T73" fmla="*/ 0 h 1317"/>
                <a:gd name="T74" fmla="*/ 0 w 1361"/>
                <a:gd name="T75" fmla="*/ 0 h 1317"/>
                <a:gd name="T76" fmla="*/ 0 w 1361"/>
                <a:gd name="T77" fmla="*/ 0 h 1317"/>
                <a:gd name="T78" fmla="*/ 0 w 1361"/>
                <a:gd name="T79" fmla="*/ 0 h 1317"/>
                <a:gd name="T80" fmla="*/ 0 w 1361"/>
                <a:gd name="T81" fmla="*/ 0 h 1317"/>
                <a:gd name="T82" fmla="*/ 0 w 1361"/>
                <a:gd name="T83" fmla="*/ 0 h 1317"/>
                <a:gd name="T84" fmla="*/ 0 w 1361"/>
                <a:gd name="T85" fmla="*/ 0 h 1317"/>
                <a:gd name="T86" fmla="*/ 0 w 1361"/>
                <a:gd name="T87" fmla="*/ 0 h 131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361"/>
                <a:gd name="T133" fmla="*/ 0 h 1317"/>
                <a:gd name="T134" fmla="*/ 1361 w 1361"/>
                <a:gd name="T135" fmla="*/ 1317 h 131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361" h="1317">
                  <a:moveTo>
                    <a:pt x="1361" y="0"/>
                  </a:moveTo>
                  <a:lnTo>
                    <a:pt x="625" y="1317"/>
                  </a:lnTo>
                  <a:lnTo>
                    <a:pt x="624" y="1307"/>
                  </a:lnTo>
                  <a:lnTo>
                    <a:pt x="622" y="1296"/>
                  </a:lnTo>
                  <a:lnTo>
                    <a:pt x="621" y="1285"/>
                  </a:lnTo>
                  <a:lnTo>
                    <a:pt x="619" y="1275"/>
                  </a:lnTo>
                  <a:lnTo>
                    <a:pt x="618" y="1265"/>
                  </a:lnTo>
                  <a:lnTo>
                    <a:pt x="616" y="1254"/>
                  </a:lnTo>
                  <a:lnTo>
                    <a:pt x="614" y="1244"/>
                  </a:lnTo>
                  <a:lnTo>
                    <a:pt x="613" y="1233"/>
                  </a:lnTo>
                  <a:lnTo>
                    <a:pt x="611" y="1223"/>
                  </a:lnTo>
                  <a:lnTo>
                    <a:pt x="609" y="1213"/>
                  </a:lnTo>
                  <a:lnTo>
                    <a:pt x="607" y="1203"/>
                  </a:lnTo>
                  <a:lnTo>
                    <a:pt x="605" y="1193"/>
                  </a:lnTo>
                  <a:lnTo>
                    <a:pt x="603" y="1184"/>
                  </a:lnTo>
                  <a:lnTo>
                    <a:pt x="601" y="1173"/>
                  </a:lnTo>
                  <a:lnTo>
                    <a:pt x="599" y="1163"/>
                  </a:lnTo>
                  <a:lnTo>
                    <a:pt x="597" y="1153"/>
                  </a:lnTo>
                  <a:lnTo>
                    <a:pt x="594" y="1143"/>
                  </a:lnTo>
                  <a:lnTo>
                    <a:pt x="592" y="1134"/>
                  </a:lnTo>
                  <a:lnTo>
                    <a:pt x="590" y="1124"/>
                  </a:lnTo>
                  <a:lnTo>
                    <a:pt x="587" y="1114"/>
                  </a:lnTo>
                  <a:lnTo>
                    <a:pt x="585" y="1104"/>
                  </a:lnTo>
                  <a:lnTo>
                    <a:pt x="582" y="1094"/>
                  </a:lnTo>
                  <a:lnTo>
                    <a:pt x="580" y="1085"/>
                  </a:lnTo>
                  <a:lnTo>
                    <a:pt x="577" y="1075"/>
                  </a:lnTo>
                  <a:lnTo>
                    <a:pt x="574" y="1066"/>
                  </a:lnTo>
                  <a:lnTo>
                    <a:pt x="572" y="1057"/>
                  </a:lnTo>
                  <a:lnTo>
                    <a:pt x="568" y="1047"/>
                  </a:lnTo>
                  <a:lnTo>
                    <a:pt x="565" y="1038"/>
                  </a:lnTo>
                  <a:lnTo>
                    <a:pt x="562" y="1029"/>
                  </a:lnTo>
                  <a:lnTo>
                    <a:pt x="559" y="1019"/>
                  </a:lnTo>
                  <a:lnTo>
                    <a:pt x="556" y="1009"/>
                  </a:lnTo>
                  <a:lnTo>
                    <a:pt x="553" y="1000"/>
                  </a:lnTo>
                  <a:lnTo>
                    <a:pt x="550" y="991"/>
                  </a:lnTo>
                  <a:lnTo>
                    <a:pt x="547" y="982"/>
                  </a:lnTo>
                  <a:lnTo>
                    <a:pt x="543" y="973"/>
                  </a:lnTo>
                  <a:lnTo>
                    <a:pt x="540" y="964"/>
                  </a:lnTo>
                  <a:lnTo>
                    <a:pt x="537" y="955"/>
                  </a:lnTo>
                  <a:lnTo>
                    <a:pt x="533" y="946"/>
                  </a:lnTo>
                  <a:lnTo>
                    <a:pt x="530" y="937"/>
                  </a:lnTo>
                  <a:lnTo>
                    <a:pt x="527" y="928"/>
                  </a:lnTo>
                  <a:lnTo>
                    <a:pt x="523" y="919"/>
                  </a:lnTo>
                  <a:lnTo>
                    <a:pt x="519" y="910"/>
                  </a:lnTo>
                  <a:lnTo>
                    <a:pt x="516" y="902"/>
                  </a:lnTo>
                  <a:lnTo>
                    <a:pt x="512" y="893"/>
                  </a:lnTo>
                  <a:lnTo>
                    <a:pt x="508" y="884"/>
                  </a:lnTo>
                  <a:lnTo>
                    <a:pt x="504" y="876"/>
                  </a:lnTo>
                  <a:lnTo>
                    <a:pt x="501" y="867"/>
                  </a:lnTo>
                  <a:lnTo>
                    <a:pt x="497" y="859"/>
                  </a:lnTo>
                  <a:lnTo>
                    <a:pt x="493" y="850"/>
                  </a:lnTo>
                  <a:lnTo>
                    <a:pt x="489" y="842"/>
                  </a:lnTo>
                  <a:lnTo>
                    <a:pt x="483" y="833"/>
                  </a:lnTo>
                  <a:lnTo>
                    <a:pt x="479" y="825"/>
                  </a:lnTo>
                  <a:lnTo>
                    <a:pt x="475" y="816"/>
                  </a:lnTo>
                  <a:lnTo>
                    <a:pt x="471" y="808"/>
                  </a:lnTo>
                  <a:lnTo>
                    <a:pt x="467" y="800"/>
                  </a:lnTo>
                  <a:lnTo>
                    <a:pt x="462" y="791"/>
                  </a:lnTo>
                  <a:lnTo>
                    <a:pt x="458" y="783"/>
                  </a:lnTo>
                  <a:lnTo>
                    <a:pt x="453" y="775"/>
                  </a:lnTo>
                  <a:lnTo>
                    <a:pt x="449" y="767"/>
                  </a:lnTo>
                  <a:lnTo>
                    <a:pt x="444" y="760"/>
                  </a:lnTo>
                  <a:lnTo>
                    <a:pt x="440" y="752"/>
                  </a:lnTo>
                  <a:lnTo>
                    <a:pt x="435" y="744"/>
                  </a:lnTo>
                  <a:lnTo>
                    <a:pt x="430" y="736"/>
                  </a:lnTo>
                  <a:lnTo>
                    <a:pt x="425" y="728"/>
                  </a:lnTo>
                  <a:lnTo>
                    <a:pt x="420" y="720"/>
                  </a:lnTo>
                  <a:lnTo>
                    <a:pt x="416" y="712"/>
                  </a:lnTo>
                  <a:lnTo>
                    <a:pt x="411" y="704"/>
                  </a:lnTo>
                  <a:lnTo>
                    <a:pt x="406" y="696"/>
                  </a:lnTo>
                  <a:lnTo>
                    <a:pt x="399" y="689"/>
                  </a:lnTo>
                  <a:lnTo>
                    <a:pt x="394" y="682"/>
                  </a:lnTo>
                  <a:lnTo>
                    <a:pt x="389" y="674"/>
                  </a:lnTo>
                  <a:lnTo>
                    <a:pt x="384" y="667"/>
                  </a:lnTo>
                  <a:lnTo>
                    <a:pt x="379" y="659"/>
                  </a:lnTo>
                  <a:lnTo>
                    <a:pt x="373" y="651"/>
                  </a:lnTo>
                  <a:lnTo>
                    <a:pt x="368" y="644"/>
                  </a:lnTo>
                  <a:lnTo>
                    <a:pt x="362" y="636"/>
                  </a:lnTo>
                  <a:lnTo>
                    <a:pt x="357" y="629"/>
                  </a:lnTo>
                  <a:lnTo>
                    <a:pt x="351" y="622"/>
                  </a:lnTo>
                  <a:lnTo>
                    <a:pt x="346" y="615"/>
                  </a:lnTo>
                  <a:lnTo>
                    <a:pt x="340" y="608"/>
                  </a:lnTo>
                  <a:lnTo>
                    <a:pt x="334" y="600"/>
                  </a:lnTo>
                  <a:lnTo>
                    <a:pt x="329" y="593"/>
                  </a:lnTo>
                  <a:lnTo>
                    <a:pt x="323" y="587"/>
                  </a:lnTo>
                  <a:lnTo>
                    <a:pt x="316" y="580"/>
                  </a:lnTo>
                  <a:lnTo>
                    <a:pt x="310" y="572"/>
                  </a:lnTo>
                  <a:lnTo>
                    <a:pt x="304" y="565"/>
                  </a:lnTo>
                  <a:lnTo>
                    <a:pt x="298" y="558"/>
                  </a:lnTo>
                  <a:lnTo>
                    <a:pt x="292" y="551"/>
                  </a:lnTo>
                  <a:lnTo>
                    <a:pt x="286" y="545"/>
                  </a:lnTo>
                  <a:lnTo>
                    <a:pt x="279" y="538"/>
                  </a:lnTo>
                  <a:lnTo>
                    <a:pt x="273" y="531"/>
                  </a:lnTo>
                  <a:lnTo>
                    <a:pt x="267" y="524"/>
                  </a:lnTo>
                  <a:lnTo>
                    <a:pt x="261" y="519"/>
                  </a:lnTo>
                  <a:lnTo>
                    <a:pt x="254" y="512"/>
                  </a:lnTo>
                  <a:lnTo>
                    <a:pt x="248" y="505"/>
                  </a:lnTo>
                  <a:lnTo>
                    <a:pt x="241" y="498"/>
                  </a:lnTo>
                  <a:lnTo>
                    <a:pt x="233" y="492"/>
                  </a:lnTo>
                  <a:lnTo>
                    <a:pt x="227" y="486"/>
                  </a:lnTo>
                  <a:lnTo>
                    <a:pt x="220" y="479"/>
                  </a:lnTo>
                  <a:lnTo>
                    <a:pt x="213" y="473"/>
                  </a:lnTo>
                  <a:lnTo>
                    <a:pt x="207" y="467"/>
                  </a:lnTo>
                  <a:lnTo>
                    <a:pt x="200" y="460"/>
                  </a:lnTo>
                  <a:lnTo>
                    <a:pt x="193" y="454"/>
                  </a:lnTo>
                  <a:lnTo>
                    <a:pt x="186" y="449"/>
                  </a:lnTo>
                  <a:lnTo>
                    <a:pt x="179" y="442"/>
                  </a:lnTo>
                  <a:lnTo>
                    <a:pt x="172" y="436"/>
                  </a:lnTo>
                  <a:lnTo>
                    <a:pt x="165" y="429"/>
                  </a:lnTo>
                  <a:lnTo>
                    <a:pt x="157" y="424"/>
                  </a:lnTo>
                  <a:lnTo>
                    <a:pt x="149" y="418"/>
                  </a:lnTo>
                  <a:lnTo>
                    <a:pt x="142" y="412"/>
                  </a:lnTo>
                  <a:lnTo>
                    <a:pt x="135" y="406"/>
                  </a:lnTo>
                  <a:lnTo>
                    <a:pt x="127" y="400"/>
                  </a:lnTo>
                  <a:lnTo>
                    <a:pt x="120" y="394"/>
                  </a:lnTo>
                  <a:lnTo>
                    <a:pt x="112" y="389"/>
                  </a:lnTo>
                  <a:lnTo>
                    <a:pt x="105" y="383"/>
                  </a:lnTo>
                  <a:lnTo>
                    <a:pt x="97" y="377"/>
                  </a:lnTo>
                  <a:lnTo>
                    <a:pt x="89" y="372"/>
                  </a:lnTo>
                  <a:lnTo>
                    <a:pt x="82" y="366"/>
                  </a:lnTo>
                  <a:lnTo>
                    <a:pt x="74" y="360"/>
                  </a:lnTo>
                  <a:lnTo>
                    <a:pt x="65" y="356"/>
                  </a:lnTo>
                  <a:lnTo>
                    <a:pt x="57" y="350"/>
                  </a:lnTo>
                  <a:lnTo>
                    <a:pt x="49" y="344"/>
                  </a:lnTo>
                  <a:lnTo>
                    <a:pt x="41" y="339"/>
                  </a:lnTo>
                  <a:lnTo>
                    <a:pt x="33" y="334"/>
                  </a:lnTo>
                  <a:lnTo>
                    <a:pt x="25" y="329"/>
                  </a:lnTo>
                  <a:lnTo>
                    <a:pt x="17" y="323"/>
                  </a:lnTo>
                  <a:lnTo>
                    <a:pt x="9" y="318"/>
                  </a:lnTo>
                  <a:lnTo>
                    <a:pt x="0" y="313"/>
                  </a:lnTo>
                  <a:lnTo>
                    <a:pt x="1361" y="0"/>
                  </a:lnTo>
                  <a:close/>
                </a:path>
              </a:pathLst>
            </a:custGeom>
            <a:solidFill>
              <a:srgbClr val="1F1A17"/>
            </a:solidFill>
            <a:ln w="9525">
              <a:noFill/>
              <a:round/>
              <a:headEnd/>
              <a:tailEnd/>
            </a:ln>
          </p:spPr>
          <p:txBody>
            <a:bodyPr/>
            <a:lstStyle/>
            <a:p>
              <a:endParaRPr lang="en-US"/>
            </a:p>
          </p:txBody>
        </p:sp>
        <p:sp>
          <p:nvSpPr>
            <p:cNvPr id="53276" name="Freeform 78"/>
            <p:cNvSpPr>
              <a:spLocks/>
            </p:cNvSpPr>
            <p:nvPr/>
          </p:nvSpPr>
          <p:spPr bwMode="auto">
            <a:xfrm>
              <a:off x="4731" y="1709"/>
              <a:ext cx="792" cy="540"/>
            </a:xfrm>
            <a:custGeom>
              <a:avLst/>
              <a:gdLst>
                <a:gd name="T0" fmla="*/ 0 w 4749"/>
                <a:gd name="T1" fmla="*/ 0 h 3780"/>
                <a:gd name="T2" fmla="*/ 0 w 4749"/>
                <a:gd name="T3" fmla="*/ 0 h 3780"/>
                <a:gd name="T4" fmla="*/ 1 w 4749"/>
                <a:gd name="T5" fmla="*/ 0 h 3780"/>
                <a:gd name="T6" fmla="*/ 1 w 4749"/>
                <a:gd name="T7" fmla="*/ 0 h 3780"/>
                <a:gd name="T8" fmla="*/ 0 w 4749"/>
                <a:gd name="T9" fmla="*/ 0 h 3780"/>
                <a:gd name="T10" fmla="*/ 0 w 4749"/>
                <a:gd name="T11" fmla="*/ 0 h 3780"/>
                <a:gd name="T12" fmla="*/ 0 60000 65536"/>
                <a:gd name="T13" fmla="*/ 0 60000 65536"/>
                <a:gd name="T14" fmla="*/ 0 60000 65536"/>
                <a:gd name="T15" fmla="*/ 0 60000 65536"/>
                <a:gd name="T16" fmla="*/ 0 60000 65536"/>
                <a:gd name="T17" fmla="*/ 0 60000 65536"/>
                <a:gd name="T18" fmla="*/ 0 w 4749"/>
                <a:gd name="T19" fmla="*/ 0 h 3780"/>
                <a:gd name="T20" fmla="*/ 4749 w 4749"/>
                <a:gd name="T21" fmla="*/ 3780 h 3780"/>
              </a:gdLst>
              <a:ahLst/>
              <a:cxnLst>
                <a:cxn ang="T12">
                  <a:pos x="T0" y="T1"/>
                </a:cxn>
                <a:cxn ang="T13">
                  <a:pos x="T2" y="T3"/>
                </a:cxn>
                <a:cxn ang="T14">
                  <a:pos x="T4" y="T5"/>
                </a:cxn>
                <a:cxn ang="T15">
                  <a:pos x="T6" y="T7"/>
                </a:cxn>
                <a:cxn ang="T16">
                  <a:pos x="T8" y="T9"/>
                </a:cxn>
                <a:cxn ang="T17">
                  <a:pos x="T10" y="T11"/>
                </a:cxn>
              </a:cxnLst>
              <a:rect l="T18" t="T19" r="T20" b="T21"/>
              <a:pathLst>
                <a:path w="4749" h="3780">
                  <a:moveTo>
                    <a:pt x="53" y="3696"/>
                  </a:moveTo>
                  <a:lnTo>
                    <a:pt x="105" y="3780"/>
                  </a:lnTo>
                  <a:lnTo>
                    <a:pt x="4749" y="168"/>
                  </a:lnTo>
                  <a:lnTo>
                    <a:pt x="4645" y="0"/>
                  </a:lnTo>
                  <a:lnTo>
                    <a:pt x="0" y="3612"/>
                  </a:lnTo>
                  <a:lnTo>
                    <a:pt x="53" y="3696"/>
                  </a:lnTo>
                  <a:close/>
                </a:path>
              </a:pathLst>
            </a:custGeom>
            <a:solidFill>
              <a:srgbClr val="1F1A17"/>
            </a:solidFill>
            <a:ln w="9525">
              <a:noFill/>
              <a:round/>
              <a:headEnd/>
              <a:tailEnd/>
            </a:ln>
          </p:spPr>
          <p:txBody>
            <a:bodyPr/>
            <a:lstStyle/>
            <a:p>
              <a:endParaRPr lang="en-US"/>
            </a:p>
          </p:txBody>
        </p:sp>
      </p:grpSp>
      <p:sp>
        <p:nvSpPr>
          <p:cNvPr id="53261" name="AutoShape 79"/>
          <p:cNvSpPr>
            <a:spLocks noChangeAspect="1" noChangeArrowheads="1" noTextEdit="1"/>
          </p:cNvSpPr>
          <p:nvPr/>
        </p:nvSpPr>
        <p:spPr bwMode="auto">
          <a:xfrm>
            <a:off x="2593975" y="4076700"/>
            <a:ext cx="2625725" cy="4321175"/>
          </a:xfrm>
          <a:prstGeom prst="rect">
            <a:avLst/>
          </a:prstGeom>
          <a:noFill/>
          <a:ln w="9525">
            <a:noFill/>
            <a:miter lim="800000"/>
            <a:headEnd/>
            <a:tailEnd/>
          </a:ln>
        </p:spPr>
        <p:txBody>
          <a:bodyPr/>
          <a:lstStyle/>
          <a:p>
            <a:endParaRPr lang="en-US"/>
          </a:p>
        </p:txBody>
      </p:sp>
      <p:sp>
        <p:nvSpPr>
          <p:cNvPr id="3546192" name="Text Box 80"/>
          <p:cNvSpPr txBox="1">
            <a:spLocks noChangeArrowheads="1"/>
          </p:cNvSpPr>
          <p:nvPr/>
        </p:nvSpPr>
        <p:spPr bwMode="auto">
          <a:xfrm>
            <a:off x="35878" y="6486208"/>
            <a:ext cx="1870075" cy="369887"/>
          </a:xfrm>
          <a:prstGeom prst="rect">
            <a:avLst/>
          </a:prstGeom>
          <a:noFill/>
          <a:ln w="9525">
            <a:noFill/>
            <a:miter lim="800000"/>
            <a:headEnd/>
            <a:tailEnd/>
          </a:ln>
          <a:effectLst/>
        </p:spPr>
        <p:txBody>
          <a:bodyPr wrap="none">
            <a:spAutoFit/>
          </a:bodyPr>
          <a:lstStyle/>
          <a:p>
            <a:pPr eaLnBrk="0" hangingPunct="0">
              <a:defRPr/>
            </a:pPr>
            <a:r>
              <a:rPr lang="en-US" dirty="0">
                <a:solidFill>
                  <a:schemeClr val="bg1">
                    <a:lumMod val="65000"/>
                  </a:schemeClr>
                </a:solidFill>
                <a:latin typeface="+mj-lt"/>
              </a:rPr>
              <a:t>[Lowe, SIFT, 1999]</a:t>
            </a:r>
          </a:p>
        </p:txBody>
      </p:sp>
      <p:grpSp>
        <p:nvGrpSpPr>
          <p:cNvPr id="8" name="Group 7"/>
          <p:cNvGrpSpPr/>
          <p:nvPr/>
        </p:nvGrpSpPr>
        <p:grpSpPr>
          <a:xfrm>
            <a:off x="6086057" y="4653253"/>
            <a:ext cx="2608254" cy="1690684"/>
            <a:chOff x="6157177" y="2824453"/>
            <a:chExt cx="2608254" cy="1690684"/>
          </a:xfrm>
        </p:grpSpPr>
        <p:sp>
          <p:nvSpPr>
            <p:cNvPr id="84" name="Freeform 20"/>
            <p:cNvSpPr>
              <a:spLocks/>
            </p:cNvSpPr>
            <p:nvPr/>
          </p:nvSpPr>
          <p:spPr bwMode="auto">
            <a:xfrm>
              <a:off x="6273064" y="2824453"/>
              <a:ext cx="2295518" cy="23812"/>
            </a:xfrm>
            <a:custGeom>
              <a:avLst/>
              <a:gdLst>
                <a:gd name="T0" fmla="*/ 1 w 8674"/>
                <a:gd name="T1" fmla="*/ 0 h 103"/>
                <a:gd name="T2" fmla="*/ 1 w 8674"/>
                <a:gd name="T3" fmla="*/ 0 h 103"/>
                <a:gd name="T4" fmla="*/ 0 w 8674"/>
                <a:gd name="T5" fmla="*/ 0 h 103"/>
                <a:gd name="T6" fmla="*/ 0 w 8674"/>
                <a:gd name="T7" fmla="*/ 0 h 103"/>
                <a:gd name="T8" fmla="*/ 1 w 8674"/>
                <a:gd name="T9" fmla="*/ 0 h 103"/>
                <a:gd name="T10" fmla="*/ 1 w 8674"/>
                <a:gd name="T11" fmla="*/ 0 h 103"/>
                <a:gd name="T12" fmla="*/ 1 w 8674"/>
                <a:gd name="T13" fmla="*/ 0 h 103"/>
                <a:gd name="T14" fmla="*/ 1 w 8674"/>
                <a:gd name="T15" fmla="*/ 0 h 103"/>
                <a:gd name="T16" fmla="*/ 1 w 8674"/>
                <a:gd name="T17" fmla="*/ 0 h 103"/>
                <a:gd name="T18" fmla="*/ 1 w 8674"/>
                <a:gd name="T19" fmla="*/ 0 h 10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674"/>
                <a:gd name="T31" fmla="*/ 0 h 103"/>
                <a:gd name="T32" fmla="*/ 8674 w 8674"/>
                <a:gd name="T33" fmla="*/ 103 h 10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674" h="103">
                  <a:moveTo>
                    <a:pt x="8674" y="52"/>
                  </a:moveTo>
                  <a:lnTo>
                    <a:pt x="8629" y="0"/>
                  </a:lnTo>
                  <a:lnTo>
                    <a:pt x="0" y="0"/>
                  </a:lnTo>
                  <a:lnTo>
                    <a:pt x="0" y="103"/>
                  </a:lnTo>
                  <a:lnTo>
                    <a:pt x="8629" y="103"/>
                  </a:lnTo>
                  <a:lnTo>
                    <a:pt x="8582" y="52"/>
                  </a:lnTo>
                  <a:lnTo>
                    <a:pt x="8674" y="52"/>
                  </a:lnTo>
                  <a:lnTo>
                    <a:pt x="8674" y="0"/>
                  </a:lnTo>
                  <a:lnTo>
                    <a:pt x="8629" y="0"/>
                  </a:lnTo>
                  <a:lnTo>
                    <a:pt x="8674" y="52"/>
                  </a:lnTo>
                  <a:close/>
                </a:path>
              </a:pathLst>
            </a:custGeom>
            <a:solidFill>
              <a:srgbClr val="1F1A17"/>
            </a:solidFill>
            <a:ln w="9525">
              <a:noFill/>
              <a:round/>
              <a:headEnd/>
              <a:tailEnd/>
            </a:ln>
          </p:spPr>
          <p:txBody>
            <a:bodyPr/>
            <a:lstStyle/>
            <a:p>
              <a:endParaRPr lang="en-US"/>
            </a:p>
          </p:txBody>
        </p:sp>
        <p:sp>
          <p:nvSpPr>
            <p:cNvPr id="85" name="Freeform 21"/>
            <p:cNvSpPr>
              <a:spLocks/>
            </p:cNvSpPr>
            <p:nvPr/>
          </p:nvSpPr>
          <p:spPr bwMode="auto">
            <a:xfrm>
              <a:off x="8544769" y="2837153"/>
              <a:ext cx="23812" cy="1260472"/>
            </a:xfrm>
            <a:custGeom>
              <a:avLst/>
              <a:gdLst>
                <a:gd name="T0" fmla="*/ 0 w 92"/>
                <a:gd name="T1" fmla="*/ 0 h 5560"/>
                <a:gd name="T2" fmla="*/ 0 w 92"/>
                <a:gd name="T3" fmla="*/ 0 h 5560"/>
                <a:gd name="T4" fmla="*/ 0 w 92"/>
                <a:gd name="T5" fmla="*/ 0 h 5560"/>
                <a:gd name="T6" fmla="*/ 0 w 92"/>
                <a:gd name="T7" fmla="*/ 0 h 5560"/>
                <a:gd name="T8" fmla="*/ 0 w 92"/>
                <a:gd name="T9" fmla="*/ 0 h 5560"/>
                <a:gd name="T10" fmla="*/ 0 w 92"/>
                <a:gd name="T11" fmla="*/ 0 h 5560"/>
                <a:gd name="T12" fmla="*/ 0 w 92"/>
                <a:gd name="T13" fmla="*/ 0 h 5560"/>
                <a:gd name="T14" fmla="*/ 0 w 92"/>
                <a:gd name="T15" fmla="*/ 0 h 5560"/>
                <a:gd name="T16" fmla="*/ 0 w 92"/>
                <a:gd name="T17" fmla="*/ 0 h 5560"/>
                <a:gd name="T18" fmla="*/ 0 w 92"/>
                <a:gd name="T19" fmla="*/ 0 h 556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
                <a:gd name="T31" fmla="*/ 0 h 5560"/>
                <a:gd name="T32" fmla="*/ 92 w 92"/>
                <a:gd name="T33" fmla="*/ 5560 h 556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 h="5560">
                  <a:moveTo>
                    <a:pt x="47" y="5560"/>
                  </a:moveTo>
                  <a:lnTo>
                    <a:pt x="92" y="5509"/>
                  </a:lnTo>
                  <a:lnTo>
                    <a:pt x="92" y="0"/>
                  </a:lnTo>
                  <a:lnTo>
                    <a:pt x="0" y="0"/>
                  </a:lnTo>
                  <a:lnTo>
                    <a:pt x="0" y="5509"/>
                  </a:lnTo>
                  <a:lnTo>
                    <a:pt x="47" y="5458"/>
                  </a:lnTo>
                  <a:lnTo>
                    <a:pt x="47" y="5560"/>
                  </a:lnTo>
                  <a:lnTo>
                    <a:pt x="92" y="5560"/>
                  </a:lnTo>
                  <a:lnTo>
                    <a:pt x="92" y="5509"/>
                  </a:lnTo>
                  <a:lnTo>
                    <a:pt x="47" y="5560"/>
                  </a:lnTo>
                  <a:close/>
                </a:path>
              </a:pathLst>
            </a:custGeom>
            <a:solidFill>
              <a:srgbClr val="1F1A17"/>
            </a:solidFill>
            <a:ln w="9525">
              <a:noFill/>
              <a:round/>
              <a:headEnd/>
              <a:tailEnd/>
            </a:ln>
          </p:spPr>
          <p:txBody>
            <a:bodyPr/>
            <a:lstStyle/>
            <a:p>
              <a:endParaRPr lang="en-US"/>
            </a:p>
          </p:txBody>
        </p:sp>
        <p:sp>
          <p:nvSpPr>
            <p:cNvPr id="86" name="Freeform 22"/>
            <p:cNvSpPr>
              <a:spLocks/>
            </p:cNvSpPr>
            <p:nvPr/>
          </p:nvSpPr>
          <p:spPr bwMode="auto">
            <a:xfrm>
              <a:off x="6261952" y="4073813"/>
              <a:ext cx="2293930" cy="23812"/>
            </a:xfrm>
            <a:custGeom>
              <a:avLst/>
              <a:gdLst>
                <a:gd name="T0" fmla="*/ 0 w 8674"/>
                <a:gd name="T1" fmla="*/ 0 h 102"/>
                <a:gd name="T2" fmla="*/ 0 w 8674"/>
                <a:gd name="T3" fmla="*/ 0 h 102"/>
                <a:gd name="T4" fmla="*/ 1 w 8674"/>
                <a:gd name="T5" fmla="*/ 0 h 102"/>
                <a:gd name="T6" fmla="*/ 1 w 8674"/>
                <a:gd name="T7" fmla="*/ 0 h 102"/>
                <a:gd name="T8" fmla="*/ 0 w 8674"/>
                <a:gd name="T9" fmla="*/ 0 h 102"/>
                <a:gd name="T10" fmla="*/ 0 w 8674"/>
                <a:gd name="T11" fmla="*/ 0 h 102"/>
                <a:gd name="T12" fmla="*/ 0 w 8674"/>
                <a:gd name="T13" fmla="*/ 0 h 102"/>
                <a:gd name="T14" fmla="*/ 0 w 8674"/>
                <a:gd name="T15" fmla="*/ 0 h 102"/>
                <a:gd name="T16" fmla="*/ 0 w 8674"/>
                <a:gd name="T17" fmla="*/ 0 h 102"/>
                <a:gd name="T18" fmla="*/ 0 w 8674"/>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674"/>
                <a:gd name="T31" fmla="*/ 0 h 102"/>
                <a:gd name="T32" fmla="*/ 8674 w 8674"/>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674" h="102">
                  <a:moveTo>
                    <a:pt x="0" y="51"/>
                  </a:moveTo>
                  <a:lnTo>
                    <a:pt x="45" y="102"/>
                  </a:lnTo>
                  <a:lnTo>
                    <a:pt x="8674" y="102"/>
                  </a:lnTo>
                  <a:lnTo>
                    <a:pt x="8674" y="0"/>
                  </a:lnTo>
                  <a:lnTo>
                    <a:pt x="45" y="0"/>
                  </a:lnTo>
                  <a:lnTo>
                    <a:pt x="91" y="51"/>
                  </a:lnTo>
                  <a:lnTo>
                    <a:pt x="0" y="51"/>
                  </a:lnTo>
                  <a:lnTo>
                    <a:pt x="0" y="102"/>
                  </a:lnTo>
                  <a:lnTo>
                    <a:pt x="45" y="102"/>
                  </a:lnTo>
                  <a:lnTo>
                    <a:pt x="0" y="51"/>
                  </a:lnTo>
                  <a:close/>
                </a:path>
              </a:pathLst>
            </a:custGeom>
            <a:solidFill>
              <a:srgbClr val="1F1A17"/>
            </a:solidFill>
            <a:ln w="9525">
              <a:noFill/>
              <a:round/>
              <a:headEnd/>
              <a:tailEnd/>
            </a:ln>
          </p:spPr>
          <p:txBody>
            <a:bodyPr/>
            <a:lstStyle/>
            <a:p>
              <a:endParaRPr lang="en-US"/>
            </a:p>
          </p:txBody>
        </p:sp>
        <p:sp>
          <p:nvSpPr>
            <p:cNvPr id="87" name="Freeform 23"/>
            <p:cNvSpPr>
              <a:spLocks/>
            </p:cNvSpPr>
            <p:nvPr/>
          </p:nvSpPr>
          <p:spPr bwMode="auto">
            <a:xfrm>
              <a:off x="6261952" y="2824453"/>
              <a:ext cx="23812" cy="1262060"/>
            </a:xfrm>
            <a:custGeom>
              <a:avLst/>
              <a:gdLst>
                <a:gd name="T0" fmla="*/ 0 w 91"/>
                <a:gd name="T1" fmla="*/ 0 h 5561"/>
                <a:gd name="T2" fmla="*/ 0 w 91"/>
                <a:gd name="T3" fmla="*/ 0 h 5561"/>
                <a:gd name="T4" fmla="*/ 0 w 91"/>
                <a:gd name="T5" fmla="*/ 0 h 5561"/>
                <a:gd name="T6" fmla="*/ 0 w 91"/>
                <a:gd name="T7" fmla="*/ 0 h 5561"/>
                <a:gd name="T8" fmla="*/ 0 w 91"/>
                <a:gd name="T9" fmla="*/ 0 h 5561"/>
                <a:gd name="T10" fmla="*/ 0 w 91"/>
                <a:gd name="T11" fmla="*/ 0 h 5561"/>
                <a:gd name="T12" fmla="*/ 0 w 91"/>
                <a:gd name="T13" fmla="*/ 0 h 5561"/>
                <a:gd name="T14" fmla="*/ 0 w 91"/>
                <a:gd name="T15" fmla="*/ 0 h 5561"/>
                <a:gd name="T16" fmla="*/ 0 w 91"/>
                <a:gd name="T17" fmla="*/ 0 h 5561"/>
                <a:gd name="T18" fmla="*/ 0 w 91"/>
                <a:gd name="T19" fmla="*/ 0 h 556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5561"/>
                <a:gd name="T32" fmla="*/ 91 w 91"/>
                <a:gd name="T33" fmla="*/ 5561 h 556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5561">
                  <a:moveTo>
                    <a:pt x="45" y="0"/>
                  </a:moveTo>
                  <a:lnTo>
                    <a:pt x="0" y="52"/>
                  </a:lnTo>
                  <a:lnTo>
                    <a:pt x="0" y="5561"/>
                  </a:lnTo>
                  <a:lnTo>
                    <a:pt x="91" y="5561"/>
                  </a:lnTo>
                  <a:lnTo>
                    <a:pt x="91" y="52"/>
                  </a:lnTo>
                  <a:lnTo>
                    <a:pt x="45" y="103"/>
                  </a:lnTo>
                  <a:lnTo>
                    <a:pt x="45" y="0"/>
                  </a:lnTo>
                  <a:lnTo>
                    <a:pt x="0" y="0"/>
                  </a:lnTo>
                  <a:lnTo>
                    <a:pt x="0" y="52"/>
                  </a:lnTo>
                  <a:lnTo>
                    <a:pt x="45" y="0"/>
                  </a:lnTo>
                  <a:close/>
                </a:path>
              </a:pathLst>
            </a:custGeom>
            <a:solidFill>
              <a:srgbClr val="1F1A17"/>
            </a:solidFill>
            <a:ln w="9525">
              <a:noFill/>
              <a:round/>
              <a:headEnd/>
              <a:tailEnd/>
            </a:ln>
          </p:spPr>
          <p:txBody>
            <a:bodyPr/>
            <a:lstStyle/>
            <a:p>
              <a:endParaRPr lang="en-US"/>
            </a:p>
          </p:txBody>
        </p:sp>
        <p:sp>
          <p:nvSpPr>
            <p:cNvPr id="88" name="Rectangle 24"/>
            <p:cNvSpPr>
              <a:spLocks noChangeArrowheads="1"/>
            </p:cNvSpPr>
            <p:nvPr/>
          </p:nvSpPr>
          <p:spPr bwMode="auto">
            <a:xfrm>
              <a:off x="8225098" y="3771656"/>
              <a:ext cx="327024" cy="312737"/>
            </a:xfrm>
            <a:prstGeom prst="rect">
              <a:avLst/>
            </a:prstGeom>
            <a:solidFill>
              <a:srgbClr val="DC2B19"/>
            </a:solidFill>
            <a:ln w="9525">
              <a:noFill/>
              <a:miter lim="800000"/>
              <a:headEnd/>
              <a:tailEnd/>
            </a:ln>
          </p:spPr>
          <p:txBody>
            <a:bodyPr/>
            <a:lstStyle/>
            <a:p>
              <a:pPr eaLnBrk="0" hangingPunct="0"/>
              <a:endParaRPr lang="de-CH"/>
            </a:p>
          </p:txBody>
        </p:sp>
        <p:sp>
          <p:nvSpPr>
            <p:cNvPr id="89" name="Freeform 25"/>
            <p:cNvSpPr>
              <a:spLocks/>
            </p:cNvSpPr>
            <p:nvPr/>
          </p:nvSpPr>
          <p:spPr bwMode="auto">
            <a:xfrm>
              <a:off x="8235844" y="3770541"/>
              <a:ext cx="338136" cy="22225"/>
            </a:xfrm>
            <a:custGeom>
              <a:avLst/>
              <a:gdLst>
                <a:gd name="T0" fmla="*/ 0 w 1279"/>
                <a:gd name="T1" fmla="*/ 0 h 102"/>
                <a:gd name="T2" fmla="*/ 0 w 1279"/>
                <a:gd name="T3" fmla="*/ 0 h 102"/>
                <a:gd name="T4" fmla="*/ 0 w 1279"/>
                <a:gd name="T5" fmla="*/ 0 h 102"/>
                <a:gd name="T6" fmla="*/ 0 w 1279"/>
                <a:gd name="T7" fmla="*/ 0 h 102"/>
                <a:gd name="T8" fmla="*/ 0 w 1279"/>
                <a:gd name="T9" fmla="*/ 0 h 102"/>
                <a:gd name="T10" fmla="*/ 0 w 1279"/>
                <a:gd name="T11" fmla="*/ 0 h 102"/>
                <a:gd name="T12" fmla="*/ 0 w 1279"/>
                <a:gd name="T13" fmla="*/ 0 h 102"/>
                <a:gd name="T14" fmla="*/ 0 w 1279"/>
                <a:gd name="T15" fmla="*/ 0 h 102"/>
                <a:gd name="T16" fmla="*/ 0 w 1279"/>
                <a:gd name="T17" fmla="*/ 0 h 102"/>
                <a:gd name="T18" fmla="*/ 0 w 1279"/>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9"/>
                <a:gd name="T31" fmla="*/ 0 h 102"/>
                <a:gd name="T32" fmla="*/ 1279 w 1279"/>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9" h="102">
                  <a:moveTo>
                    <a:pt x="1279" y="51"/>
                  </a:moveTo>
                  <a:lnTo>
                    <a:pt x="1233" y="0"/>
                  </a:lnTo>
                  <a:lnTo>
                    <a:pt x="0" y="0"/>
                  </a:lnTo>
                  <a:lnTo>
                    <a:pt x="0" y="102"/>
                  </a:lnTo>
                  <a:lnTo>
                    <a:pt x="1233" y="102"/>
                  </a:lnTo>
                  <a:lnTo>
                    <a:pt x="1188" y="51"/>
                  </a:lnTo>
                  <a:lnTo>
                    <a:pt x="1279" y="51"/>
                  </a:lnTo>
                  <a:lnTo>
                    <a:pt x="1279" y="0"/>
                  </a:lnTo>
                  <a:lnTo>
                    <a:pt x="1233" y="0"/>
                  </a:lnTo>
                  <a:lnTo>
                    <a:pt x="1279" y="51"/>
                  </a:lnTo>
                  <a:close/>
                </a:path>
              </a:pathLst>
            </a:custGeom>
            <a:solidFill>
              <a:srgbClr val="1F1A17"/>
            </a:solidFill>
            <a:ln w="9525">
              <a:noFill/>
              <a:round/>
              <a:headEnd/>
              <a:tailEnd/>
            </a:ln>
          </p:spPr>
          <p:txBody>
            <a:bodyPr/>
            <a:lstStyle/>
            <a:p>
              <a:endParaRPr lang="en-US"/>
            </a:p>
          </p:txBody>
        </p:sp>
        <p:sp>
          <p:nvSpPr>
            <p:cNvPr id="90" name="Freeform 26"/>
            <p:cNvSpPr>
              <a:spLocks/>
            </p:cNvSpPr>
            <p:nvPr/>
          </p:nvSpPr>
          <p:spPr bwMode="auto">
            <a:xfrm>
              <a:off x="6273800" y="3773776"/>
              <a:ext cx="23812" cy="323849"/>
            </a:xfrm>
            <a:custGeom>
              <a:avLst/>
              <a:gdLst>
                <a:gd name="T0" fmla="*/ 0 w 91"/>
                <a:gd name="T1" fmla="*/ 0 h 1429"/>
                <a:gd name="T2" fmla="*/ 0 w 91"/>
                <a:gd name="T3" fmla="*/ 0 h 1429"/>
                <a:gd name="T4" fmla="*/ 0 w 91"/>
                <a:gd name="T5" fmla="*/ 0 h 1429"/>
                <a:gd name="T6" fmla="*/ 0 w 91"/>
                <a:gd name="T7" fmla="*/ 0 h 1429"/>
                <a:gd name="T8" fmla="*/ 0 w 91"/>
                <a:gd name="T9" fmla="*/ 0 h 1429"/>
                <a:gd name="T10" fmla="*/ 0 w 91"/>
                <a:gd name="T11" fmla="*/ 0 h 1429"/>
                <a:gd name="T12" fmla="*/ 0 w 91"/>
                <a:gd name="T13" fmla="*/ 0 h 1429"/>
                <a:gd name="T14" fmla="*/ 0 w 91"/>
                <a:gd name="T15" fmla="*/ 0 h 1429"/>
                <a:gd name="T16" fmla="*/ 0 w 91"/>
                <a:gd name="T17" fmla="*/ 0 h 1429"/>
                <a:gd name="T18" fmla="*/ 0 w 91"/>
                <a:gd name="T19" fmla="*/ 0 h 14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1429"/>
                <a:gd name="T32" fmla="*/ 91 w 91"/>
                <a:gd name="T33" fmla="*/ 1429 h 14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1429">
                  <a:moveTo>
                    <a:pt x="45" y="1429"/>
                  </a:moveTo>
                  <a:lnTo>
                    <a:pt x="91" y="1378"/>
                  </a:lnTo>
                  <a:lnTo>
                    <a:pt x="91" y="0"/>
                  </a:lnTo>
                  <a:lnTo>
                    <a:pt x="0" y="0"/>
                  </a:lnTo>
                  <a:lnTo>
                    <a:pt x="0" y="1378"/>
                  </a:lnTo>
                  <a:lnTo>
                    <a:pt x="45" y="1327"/>
                  </a:lnTo>
                  <a:lnTo>
                    <a:pt x="45" y="1429"/>
                  </a:lnTo>
                  <a:lnTo>
                    <a:pt x="91" y="1429"/>
                  </a:lnTo>
                  <a:lnTo>
                    <a:pt x="91" y="1378"/>
                  </a:lnTo>
                  <a:lnTo>
                    <a:pt x="45" y="1429"/>
                  </a:lnTo>
                  <a:close/>
                </a:path>
              </a:pathLst>
            </a:custGeom>
            <a:solidFill>
              <a:srgbClr val="1F1A17"/>
            </a:solidFill>
            <a:ln w="9525">
              <a:noFill/>
              <a:round/>
              <a:headEnd/>
              <a:tailEnd/>
            </a:ln>
          </p:spPr>
          <p:txBody>
            <a:bodyPr/>
            <a:lstStyle/>
            <a:p>
              <a:endParaRPr lang="en-US"/>
            </a:p>
          </p:txBody>
        </p:sp>
        <p:sp>
          <p:nvSpPr>
            <p:cNvPr id="91" name="Freeform 27"/>
            <p:cNvSpPr>
              <a:spLocks/>
            </p:cNvSpPr>
            <p:nvPr/>
          </p:nvSpPr>
          <p:spPr bwMode="auto">
            <a:xfrm>
              <a:off x="6261952" y="4073813"/>
              <a:ext cx="338136" cy="23812"/>
            </a:xfrm>
            <a:custGeom>
              <a:avLst/>
              <a:gdLst>
                <a:gd name="T0" fmla="*/ 0 w 1278"/>
                <a:gd name="T1" fmla="*/ 0 h 102"/>
                <a:gd name="T2" fmla="*/ 0 w 1278"/>
                <a:gd name="T3" fmla="*/ 0 h 102"/>
                <a:gd name="T4" fmla="*/ 0 w 1278"/>
                <a:gd name="T5" fmla="*/ 0 h 102"/>
                <a:gd name="T6" fmla="*/ 0 w 1278"/>
                <a:gd name="T7" fmla="*/ 0 h 102"/>
                <a:gd name="T8" fmla="*/ 0 w 1278"/>
                <a:gd name="T9" fmla="*/ 0 h 102"/>
                <a:gd name="T10" fmla="*/ 0 w 1278"/>
                <a:gd name="T11" fmla="*/ 0 h 102"/>
                <a:gd name="T12" fmla="*/ 0 w 1278"/>
                <a:gd name="T13" fmla="*/ 0 h 102"/>
                <a:gd name="T14" fmla="*/ 0 w 1278"/>
                <a:gd name="T15" fmla="*/ 0 h 102"/>
                <a:gd name="T16" fmla="*/ 0 w 1278"/>
                <a:gd name="T17" fmla="*/ 0 h 102"/>
                <a:gd name="T18" fmla="*/ 0 w 1278"/>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2"/>
                <a:gd name="T32" fmla="*/ 1278 w 1278"/>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2">
                  <a:moveTo>
                    <a:pt x="0" y="51"/>
                  </a:moveTo>
                  <a:lnTo>
                    <a:pt x="45" y="102"/>
                  </a:lnTo>
                  <a:lnTo>
                    <a:pt x="1278" y="102"/>
                  </a:lnTo>
                  <a:lnTo>
                    <a:pt x="1278" y="0"/>
                  </a:lnTo>
                  <a:lnTo>
                    <a:pt x="45" y="0"/>
                  </a:lnTo>
                  <a:lnTo>
                    <a:pt x="91" y="51"/>
                  </a:lnTo>
                  <a:lnTo>
                    <a:pt x="0" y="51"/>
                  </a:lnTo>
                  <a:lnTo>
                    <a:pt x="0" y="102"/>
                  </a:lnTo>
                  <a:lnTo>
                    <a:pt x="45" y="102"/>
                  </a:lnTo>
                  <a:lnTo>
                    <a:pt x="0" y="51"/>
                  </a:lnTo>
                  <a:close/>
                </a:path>
              </a:pathLst>
            </a:custGeom>
            <a:solidFill>
              <a:srgbClr val="1F1A17"/>
            </a:solidFill>
            <a:ln w="9525">
              <a:noFill/>
              <a:round/>
              <a:headEnd/>
              <a:tailEnd/>
            </a:ln>
          </p:spPr>
          <p:txBody>
            <a:bodyPr/>
            <a:lstStyle/>
            <a:p>
              <a:endParaRPr lang="en-US"/>
            </a:p>
          </p:txBody>
        </p:sp>
        <p:sp>
          <p:nvSpPr>
            <p:cNvPr id="92" name="Freeform 28"/>
            <p:cNvSpPr>
              <a:spLocks/>
            </p:cNvSpPr>
            <p:nvPr/>
          </p:nvSpPr>
          <p:spPr bwMode="auto">
            <a:xfrm>
              <a:off x="6261952" y="3762664"/>
              <a:ext cx="23812" cy="323849"/>
            </a:xfrm>
            <a:custGeom>
              <a:avLst/>
              <a:gdLst>
                <a:gd name="T0" fmla="*/ 0 w 91"/>
                <a:gd name="T1" fmla="*/ 0 h 1429"/>
                <a:gd name="T2" fmla="*/ 0 w 91"/>
                <a:gd name="T3" fmla="*/ 0 h 1429"/>
                <a:gd name="T4" fmla="*/ 0 w 91"/>
                <a:gd name="T5" fmla="*/ 0 h 1429"/>
                <a:gd name="T6" fmla="*/ 0 w 91"/>
                <a:gd name="T7" fmla="*/ 0 h 1429"/>
                <a:gd name="T8" fmla="*/ 0 w 91"/>
                <a:gd name="T9" fmla="*/ 0 h 1429"/>
                <a:gd name="T10" fmla="*/ 0 w 91"/>
                <a:gd name="T11" fmla="*/ 0 h 1429"/>
                <a:gd name="T12" fmla="*/ 0 w 91"/>
                <a:gd name="T13" fmla="*/ 0 h 1429"/>
                <a:gd name="T14" fmla="*/ 0 w 91"/>
                <a:gd name="T15" fmla="*/ 0 h 1429"/>
                <a:gd name="T16" fmla="*/ 0 w 91"/>
                <a:gd name="T17" fmla="*/ 0 h 1429"/>
                <a:gd name="T18" fmla="*/ 0 w 91"/>
                <a:gd name="T19" fmla="*/ 0 h 14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1429"/>
                <a:gd name="T32" fmla="*/ 91 w 91"/>
                <a:gd name="T33" fmla="*/ 1429 h 14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1429">
                  <a:moveTo>
                    <a:pt x="45" y="0"/>
                  </a:moveTo>
                  <a:lnTo>
                    <a:pt x="0" y="51"/>
                  </a:lnTo>
                  <a:lnTo>
                    <a:pt x="0" y="1429"/>
                  </a:lnTo>
                  <a:lnTo>
                    <a:pt x="91" y="1429"/>
                  </a:lnTo>
                  <a:lnTo>
                    <a:pt x="91" y="51"/>
                  </a:lnTo>
                  <a:lnTo>
                    <a:pt x="45" y="102"/>
                  </a:lnTo>
                  <a:lnTo>
                    <a:pt x="45" y="0"/>
                  </a:lnTo>
                  <a:lnTo>
                    <a:pt x="0" y="0"/>
                  </a:lnTo>
                  <a:lnTo>
                    <a:pt x="0" y="51"/>
                  </a:lnTo>
                  <a:lnTo>
                    <a:pt x="45" y="0"/>
                  </a:lnTo>
                  <a:close/>
                </a:path>
              </a:pathLst>
            </a:custGeom>
            <a:solidFill>
              <a:srgbClr val="1F1A17"/>
            </a:solidFill>
            <a:ln w="9525">
              <a:noFill/>
              <a:round/>
              <a:headEnd/>
              <a:tailEnd/>
            </a:ln>
          </p:spPr>
          <p:txBody>
            <a:bodyPr/>
            <a:lstStyle/>
            <a:p>
              <a:endParaRPr lang="en-US"/>
            </a:p>
          </p:txBody>
        </p:sp>
        <p:sp>
          <p:nvSpPr>
            <p:cNvPr id="93" name="Rectangle 29"/>
            <p:cNvSpPr>
              <a:spLocks noChangeArrowheads="1"/>
            </p:cNvSpPr>
            <p:nvPr/>
          </p:nvSpPr>
          <p:spPr bwMode="auto">
            <a:xfrm>
              <a:off x="6286500" y="3148302"/>
              <a:ext cx="325436" cy="938211"/>
            </a:xfrm>
            <a:prstGeom prst="rect">
              <a:avLst/>
            </a:prstGeom>
            <a:solidFill>
              <a:srgbClr val="DC2B19"/>
            </a:solidFill>
            <a:ln w="9525">
              <a:noFill/>
              <a:miter lim="800000"/>
              <a:headEnd/>
              <a:tailEnd/>
            </a:ln>
          </p:spPr>
          <p:txBody>
            <a:bodyPr/>
            <a:lstStyle/>
            <a:p>
              <a:pPr eaLnBrk="0" hangingPunct="0"/>
              <a:endParaRPr lang="de-CH"/>
            </a:p>
          </p:txBody>
        </p:sp>
        <p:sp>
          <p:nvSpPr>
            <p:cNvPr id="94" name="Freeform 30"/>
            <p:cNvSpPr>
              <a:spLocks/>
            </p:cNvSpPr>
            <p:nvPr/>
          </p:nvSpPr>
          <p:spPr bwMode="auto">
            <a:xfrm>
              <a:off x="6286500" y="3137190"/>
              <a:ext cx="338136" cy="23812"/>
            </a:xfrm>
            <a:custGeom>
              <a:avLst/>
              <a:gdLst>
                <a:gd name="T0" fmla="*/ 0 w 1278"/>
                <a:gd name="T1" fmla="*/ 0 h 102"/>
                <a:gd name="T2" fmla="*/ 0 w 1278"/>
                <a:gd name="T3" fmla="*/ 0 h 102"/>
                <a:gd name="T4" fmla="*/ 0 w 1278"/>
                <a:gd name="T5" fmla="*/ 0 h 102"/>
                <a:gd name="T6" fmla="*/ 0 w 1278"/>
                <a:gd name="T7" fmla="*/ 0 h 102"/>
                <a:gd name="T8" fmla="*/ 0 w 1278"/>
                <a:gd name="T9" fmla="*/ 0 h 102"/>
                <a:gd name="T10" fmla="*/ 0 w 1278"/>
                <a:gd name="T11" fmla="*/ 0 h 102"/>
                <a:gd name="T12" fmla="*/ 0 w 1278"/>
                <a:gd name="T13" fmla="*/ 0 h 102"/>
                <a:gd name="T14" fmla="*/ 0 w 1278"/>
                <a:gd name="T15" fmla="*/ 0 h 102"/>
                <a:gd name="T16" fmla="*/ 0 w 1278"/>
                <a:gd name="T17" fmla="*/ 0 h 102"/>
                <a:gd name="T18" fmla="*/ 0 w 1278"/>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2"/>
                <a:gd name="T32" fmla="*/ 1278 w 1278"/>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2">
                  <a:moveTo>
                    <a:pt x="1278" y="51"/>
                  </a:moveTo>
                  <a:lnTo>
                    <a:pt x="1233" y="0"/>
                  </a:lnTo>
                  <a:lnTo>
                    <a:pt x="0" y="0"/>
                  </a:lnTo>
                  <a:lnTo>
                    <a:pt x="0" y="102"/>
                  </a:lnTo>
                  <a:lnTo>
                    <a:pt x="1233" y="102"/>
                  </a:lnTo>
                  <a:lnTo>
                    <a:pt x="1186" y="51"/>
                  </a:lnTo>
                  <a:lnTo>
                    <a:pt x="1278" y="51"/>
                  </a:lnTo>
                  <a:lnTo>
                    <a:pt x="1278" y="0"/>
                  </a:lnTo>
                  <a:lnTo>
                    <a:pt x="1233" y="0"/>
                  </a:lnTo>
                  <a:lnTo>
                    <a:pt x="1278" y="51"/>
                  </a:lnTo>
                  <a:close/>
                </a:path>
              </a:pathLst>
            </a:custGeom>
            <a:solidFill>
              <a:srgbClr val="1F1A17"/>
            </a:solidFill>
            <a:ln w="9525">
              <a:noFill/>
              <a:round/>
              <a:headEnd/>
              <a:tailEnd/>
            </a:ln>
          </p:spPr>
          <p:txBody>
            <a:bodyPr/>
            <a:lstStyle/>
            <a:p>
              <a:endParaRPr lang="en-US"/>
            </a:p>
          </p:txBody>
        </p:sp>
        <p:sp>
          <p:nvSpPr>
            <p:cNvPr id="95" name="Freeform 31"/>
            <p:cNvSpPr>
              <a:spLocks/>
            </p:cNvSpPr>
            <p:nvPr/>
          </p:nvSpPr>
          <p:spPr bwMode="auto">
            <a:xfrm>
              <a:off x="6600824" y="3148302"/>
              <a:ext cx="23812" cy="949323"/>
            </a:xfrm>
            <a:custGeom>
              <a:avLst/>
              <a:gdLst>
                <a:gd name="T0" fmla="*/ 0 w 92"/>
                <a:gd name="T1" fmla="*/ 0 h 4184"/>
                <a:gd name="T2" fmla="*/ 0 w 92"/>
                <a:gd name="T3" fmla="*/ 0 h 4184"/>
                <a:gd name="T4" fmla="*/ 0 w 92"/>
                <a:gd name="T5" fmla="*/ 0 h 4184"/>
                <a:gd name="T6" fmla="*/ 0 w 92"/>
                <a:gd name="T7" fmla="*/ 0 h 4184"/>
                <a:gd name="T8" fmla="*/ 0 w 92"/>
                <a:gd name="T9" fmla="*/ 0 h 4184"/>
                <a:gd name="T10" fmla="*/ 0 w 92"/>
                <a:gd name="T11" fmla="*/ 0 h 4184"/>
                <a:gd name="T12" fmla="*/ 0 w 92"/>
                <a:gd name="T13" fmla="*/ 0 h 4184"/>
                <a:gd name="T14" fmla="*/ 0 w 92"/>
                <a:gd name="T15" fmla="*/ 0 h 4184"/>
                <a:gd name="T16" fmla="*/ 0 w 92"/>
                <a:gd name="T17" fmla="*/ 0 h 4184"/>
                <a:gd name="T18" fmla="*/ 0 w 92"/>
                <a:gd name="T19" fmla="*/ 0 h 418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
                <a:gd name="T31" fmla="*/ 0 h 4184"/>
                <a:gd name="T32" fmla="*/ 92 w 92"/>
                <a:gd name="T33" fmla="*/ 4184 h 418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 h="4184">
                  <a:moveTo>
                    <a:pt x="47" y="4184"/>
                  </a:moveTo>
                  <a:lnTo>
                    <a:pt x="92" y="4133"/>
                  </a:lnTo>
                  <a:lnTo>
                    <a:pt x="92" y="0"/>
                  </a:lnTo>
                  <a:lnTo>
                    <a:pt x="0" y="0"/>
                  </a:lnTo>
                  <a:lnTo>
                    <a:pt x="0" y="4133"/>
                  </a:lnTo>
                  <a:lnTo>
                    <a:pt x="47" y="4082"/>
                  </a:lnTo>
                  <a:lnTo>
                    <a:pt x="47" y="4184"/>
                  </a:lnTo>
                  <a:lnTo>
                    <a:pt x="92" y="4184"/>
                  </a:lnTo>
                  <a:lnTo>
                    <a:pt x="92" y="4133"/>
                  </a:lnTo>
                  <a:lnTo>
                    <a:pt x="47" y="4184"/>
                  </a:lnTo>
                  <a:close/>
                </a:path>
              </a:pathLst>
            </a:custGeom>
            <a:solidFill>
              <a:srgbClr val="1F1A17"/>
            </a:solidFill>
            <a:ln w="9525">
              <a:noFill/>
              <a:round/>
              <a:headEnd/>
              <a:tailEnd/>
            </a:ln>
          </p:spPr>
          <p:txBody>
            <a:bodyPr/>
            <a:lstStyle/>
            <a:p>
              <a:endParaRPr lang="en-US"/>
            </a:p>
          </p:txBody>
        </p:sp>
        <p:sp>
          <p:nvSpPr>
            <p:cNvPr id="96" name="Freeform 32"/>
            <p:cNvSpPr>
              <a:spLocks/>
            </p:cNvSpPr>
            <p:nvPr/>
          </p:nvSpPr>
          <p:spPr bwMode="auto">
            <a:xfrm>
              <a:off x="6273800" y="4073813"/>
              <a:ext cx="338136" cy="23812"/>
            </a:xfrm>
            <a:custGeom>
              <a:avLst/>
              <a:gdLst>
                <a:gd name="T0" fmla="*/ 0 w 1278"/>
                <a:gd name="T1" fmla="*/ 0 h 102"/>
                <a:gd name="T2" fmla="*/ 0 w 1278"/>
                <a:gd name="T3" fmla="*/ 0 h 102"/>
                <a:gd name="T4" fmla="*/ 0 w 1278"/>
                <a:gd name="T5" fmla="*/ 0 h 102"/>
                <a:gd name="T6" fmla="*/ 0 w 1278"/>
                <a:gd name="T7" fmla="*/ 0 h 102"/>
                <a:gd name="T8" fmla="*/ 0 w 1278"/>
                <a:gd name="T9" fmla="*/ 0 h 102"/>
                <a:gd name="T10" fmla="*/ 0 w 1278"/>
                <a:gd name="T11" fmla="*/ 0 h 102"/>
                <a:gd name="T12" fmla="*/ 0 w 1278"/>
                <a:gd name="T13" fmla="*/ 0 h 102"/>
                <a:gd name="T14" fmla="*/ 0 w 1278"/>
                <a:gd name="T15" fmla="*/ 0 h 102"/>
                <a:gd name="T16" fmla="*/ 0 w 1278"/>
                <a:gd name="T17" fmla="*/ 0 h 102"/>
                <a:gd name="T18" fmla="*/ 0 w 1278"/>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2"/>
                <a:gd name="T32" fmla="*/ 1278 w 1278"/>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2">
                  <a:moveTo>
                    <a:pt x="0" y="51"/>
                  </a:moveTo>
                  <a:lnTo>
                    <a:pt x="45" y="102"/>
                  </a:lnTo>
                  <a:lnTo>
                    <a:pt x="1278" y="102"/>
                  </a:lnTo>
                  <a:lnTo>
                    <a:pt x="1278" y="0"/>
                  </a:lnTo>
                  <a:lnTo>
                    <a:pt x="45" y="0"/>
                  </a:lnTo>
                  <a:lnTo>
                    <a:pt x="91" y="51"/>
                  </a:lnTo>
                  <a:lnTo>
                    <a:pt x="0" y="51"/>
                  </a:lnTo>
                  <a:lnTo>
                    <a:pt x="0" y="102"/>
                  </a:lnTo>
                  <a:lnTo>
                    <a:pt x="45" y="102"/>
                  </a:lnTo>
                  <a:lnTo>
                    <a:pt x="0" y="51"/>
                  </a:lnTo>
                  <a:close/>
                </a:path>
              </a:pathLst>
            </a:custGeom>
            <a:solidFill>
              <a:srgbClr val="1F1A17"/>
            </a:solidFill>
            <a:ln w="9525">
              <a:noFill/>
              <a:round/>
              <a:headEnd/>
              <a:tailEnd/>
            </a:ln>
          </p:spPr>
          <p:txBody>
            <a:bodyPr/>
            <a:lstStyle/>
            <a:p>
              <a:endParaRPr lang="en-US"/>
            </a:p>
          </p:txBody>
        </p:sp>
        <p:sp>
          <p:nvSpPr>
            <p:cNvPr id="97" name="Freeform 33"/>
            <p:cNvSpPr>
              <a:spLocks/>
            </p:cNvSpPr>
            <p:nvPr/>
          </p:nvSpPr>
          <p:spPr bwMode="auto">
            <a:xfrm>
              <a:off x="6273800" y="3137190"/>
              <a:ext cx="23812" cy="949323"/>
            </a:xfrm>
            <a:custGeom>
              <a:avLst/>
              <a:gdLst>
                <a:gd name="T0" fmla="*/ 0 w 91"/>
                <a:gd name="T1" fmla="*/ 0 h 4184"/>
                <a:gd name="T2" fmla="*/ 0 w 91"/>
                <a:gd name="T3" fmla="*/ 0 h 4184"/>
                <a:gd name="T4" fmla="*/ 0 w 91"/>
                <a:gd name="T5" fmla="*/ 0 h 4184"/>
                <a:gd name="T6" fmla="*/ 0 w 91"/>
                <a:gd name="T7" fmla="*/ 0 h 4184"/>
                <a:gd name="T8" fmla="*/ 0 w 91"/>
                <a:gd name="T9" fmla="*/ 0 h 4184"/>
                <a:gd name="T10" fmla="*/ 0 w 91"/>
                <a:gd name="T11" fmla="*/ 0 h 4184"/>
                <a:gd name="T12" fmla="*/ 0 w 91"/>
                <a:gd name="T13" fmla="*/ 0 h 4184"/>
                <a:gd name="T14" fmla="*/ 0 w 91"/>
                <a:gd name="T15" fmla="*/ 0 h 4184"/>
                <a:gd name="T16" fmla="*/ 0 w 91"/>
                <a:gd name="T17" fmla="*/ 0 h 4184"/>
                <a:gd name="T18" fmla="*/ 0 w 91"/>
                <a:gd name="T19" fmla="*/ 0 h 418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4184"/>
                <a:gd name="T32" fmla="*/ 91 w 91"/>
                <a:gd name="T33" fmla="*/ 4184 h 418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4184">
                  <a:moveTo>
                    <a:pt x="45" y="0"/>
                  </a:moveTo>
                  <a:lnTo>
                    <a:pt x="0" y="51"/>
                  </a:lnTo>
                  <a:lnTo>
                    <a:pt x="0" y="4184"/>
                  </a:lnTo>
                  <a:lnTo>
                    <a:pt x="91" y="4184"/>
                  </a:lnTo>
                  <a:lnTo>
                    <a:pt x="91" y="51"/>
                  </a:lnTo>
                  <a:lnTo>
                    <a:pt x="45" y="102"/>
                  </a:lnTo>
                  <a:lnTo>
                    <a:pt x="45" y="0"/>
                  </a:lnTo>
                  <a:lnTo>
                    <a:pt x="0" y="0"/>
                  </a:lnTo>
                  <a:lnTo>
                    <a:pt x="0" y="51"/>
                  </a:lnTo>
                  <a:lnTo>
                    <a:pt x="45" y="0"/>
                  </a:lnTo>
                  <a:close/>
                </a:path>
              </a:pathLst>
            </a:custGeom>
            <a:solidFill>
              <a:srgbClr val="1F1A17"/>
            </a:solidFill>
            <a:ln w="9525">
              <a:noFill/>
              <a:round/>
              <a:headEnd/>
              <a:tailEnd/>
            </a:ln>
          </p:spPr>
          <p:txBody>
            <a:bodyPr/>
            <a:lstStyle/>
            <a:p>
              <a:endParaRPr lang="en-US"/>
            </a:p>
          </p:txBody>
        </p:sp>
        <p:sp>
          <p:nvSpPr>
            <p:cNvPr id="98" name="Rectangle 34"/>
            <p:cNvSpPr>
              <a:spLocks noChangeArrowheads="1"/>
            </p:cNvSpPr>
            <p:nvPr/>
          </p:nvSpPr>
          <p:spPr bwMode="auto">
            <a:xfrm>
              <a:off x="6611936" y="3461039"/>
              <a:ext cx="327025" cy="625474"/>
            </a:xfrm>
            <a:prstGeom prst="rect">
              <a:avLst/>
            </a:prstGeom>
            <a:solidFill>
              <a:srgbClr val="DC2B19"/>
            </a:solidFill>
            <a:ln w="9525">
              <a:noFill/>
              <a:miter lim="800000"/>
              <a:headEnd/>
              <a:tailEnd/>
            </a:ln>
          </p:spPr>
          <p:txBody>
            <a:bodyPr/>
            <a:lstStyle/>
            <a:p>
              <a:pPr eaLnBrk="0" hangingPunct="0"/>
              <a:endParaRPr lang="de-CH"/>
            </a:p>
          </p:txBody>
        </p:sp>
        <p:sp>
          <p:nvSpPr>
            <p:cNvPr id="99" name="Freeform 35"/>
            <p:cNvSpPr>
              <a:spLocks/>
            </p:cNvSpPr>
            <p:nvPr/>
          </p:nvSpPr>
          <p:spPr bwMode="auto">
            <a:xfrm>
              <a:off x="6600824" y="3449927"/>
              <a:ext cx="338136" cy="22225"/>
            </a:xfrm>
            <a:custGeom>
              <a:avLst/>
              <a:gdLst>
                <a:gd name="T0" fmla="*/ 0 w 1279"/>
                <a:gd name="T1" fmla="*/ 0 h 102"/>
                <a:gd name="T2" fmla="*/ 0 w 1279"/>
                <a:gd name="T3" fmla="*/ 0 h 102"/>
                <a:gd name="T4" fmla="*/ 0 w 1279"/>
                <a:gd name="T5" fmla="*/ 0 h 102"/>
                <a:gd name="T6" fmla="*/ 0 w 1279"/>
                <a:gd name="T7" fmla="*/ 0 h 102"/>
                <a:gd name="T8" fmla="*/ 0 w 1279"/>
                <a:gd name="T9" fmla="*/ 0 h 102"/>
                <a:gd name="T10" fmla="*/ 0 w 1279"/>
                <a:gd name="T11" fmla="*/ 0 h 102"/>
                <a:gd name="T12" fmla="*/ 0 w 1279"/>
                <a:gd name="T13" fmla="*/ 0 h 102"/>
                <a:gd name="T14" fmla="*/ 0 w 1279"/>
                <a:gd name="T15" fmla="*/ 0 h 102"/>
                <a:gd name="T16" fmla="*/ 0 w 1279"/>
                <a:gd name="T17" fmla="*/ 0 h 102"/>
                <a:gd name="T18" fmla="*/ 0 w 1279"/>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9"/>
                <a:gd name="T31" fmla="*/ 0 h 102"/>
                <a:gd name="T32" fmla="*/ 1279 w 1279"/>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9" h="102">
                  <a:moveTo>
                    <a:pt x="92" y="51"/>
                  </a:moveTo>
                  <a:lnTo>
                    <a:pt x="47" y="102"/>
                  </a:lnTo>
                  <a:lnTo>
                    <a:pt x="1279" y="102"/>
                  </a:lnTo>
                  <a:lnTo>
                    <a:pt x="1279" y="0"/>
                  </a:lnTo>
                  <a:lnTo>
                    <a:pt x="47" y="0"/>
                  </a:lnTo>
                  <a:lnTo>
                    <a:pt x="0" y="51"/>
                  </a:lnTo>
                  <a:lnTo>
                    <a:pt x="47" y="0"/>
                  </a:lnTo>
                  <a:lnTo>
                    <a:pt x="0" y="0"/>
                  </a:lnTo>
                  <a:lnTo>
                    <a:pt x="0" y="51"/>
                  </a:lnTo>
                  <a:lnTo>
                    <a:pt x="92" y="51"/>
                  </a:lnTo>
                  <a:close/>
                </a:path>
              </a:pathLst>
            </a:custGeom>
            <a:solidFill>
              <a:srgbClr val="1F1A17"/>
            </a:solidFill>
            <a:ln w="9525">
              <a:noFill/>
              <a:round/>
              <a:headEnd/>
              <a:tailEnd/>
            </a:ln>
          </p:spPr>
          <p:txBody>
            <a:bodyPr/>
            <a:lstStyle/>
            <a:p>
              <a:endParaRPr lang="en-US"/>
            </a:p>
          </p:txBody>
        </p:sp>
        <p:sp>
          <p:nvSpPr>
            <p:cNvPr id="100" name="Freeform 36"/>
            <p:cNvSpPr>
              <a:spLocks/>
            </p:cNvSpPr>
            <p:nvPr/>
          </p:nvSpPr>
          <p:spPr bwMode="auto">
            <a:xfrm>
              <a:off x="6600824" y="3461039"/>
              <a:ext cx="23812" cy="636586"/>
            </a:xfrm>
            <a:custGeom>
              <a:avLst/>
              <a:gdLst>
                <a:gd name="T0" fmla="*/ 0 w 92"/>
                <a:gd name="T1" fmla="*/ 0 h 2806"/>
                <a:gd name="T2" fmla="*/ 0 w 92"/>
                <a:gd name="T3" fmla="*/ 0 h 2806"/>
                <a:gd name="T4" fmla="*/ 0 w 92"/>
                <a:gd name="T5" fmla="*/ 0 h 2806"/>
                <a:gd name="T6" fmla="*/ 0 w 92"/>
                <a:gd name="T7" fmla="*/ 0 h 2806"/>
                <a:gd name="T8" fmla="*/ 0 w 92"/>
                <a:gd name="T9" fmla="*/ 0 h 2806"/>
                <a:gd name="T10" fmla="*/ 0 w 92"/>
                <a:gd name="T11" fmla="*/ 0 h 2806"/>
                <a:gd name="T12" fmla="*/ 0 w 92"/>
                <a:gd name="T13" fmla="*/ 0 h 2806"/>
                <a:gd name="T14" fmla="*/ 0 w 92"/>
                <a:gd name="T15" fmla="*/ 0 h 2806"/>
                <a:gd name="T16" fmla="*/ 0 w 92"/>
                <a:gd name="T17" fmla="*/ 0 h 2806"/>
                <a:gd name="T18" fmla="*/ 0 w 92"/>
                <a:gd name="T19" fmla="*/ 0 h 28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
                <a:gd name="T31" fmla="*/ 0 h 2806"/>
                <a:gd name="T32" fmla="*/ 92 w 92"/>
                <a:gd name="T33" fmla="*/ 2806 h 28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 h="2806">
                  <a:moveTo>
                    <a:pt x="47" y="2704"/>
                  </a:moveTo>
                  <a:lnTo>
                    <a:pt x="92" y="2755"/>
                  </a:lnTo>
                  <a:lnTo>
                    <a:pt x="92" y="0"/>
                  </a:lnTo>
                  <a:lnTo>
                    <a:pt x="0" y="0"/>
                  </a:lnTo>
                  <a:lnTo>
                    <a:pt x="0" y="2755"/>
                  </a:lnTo>
                  <a:lnTo>
                    <a:pt x="47" y="2806"/>
                  </a:lnTo>
                  <a:lnTo>
                    <a:pt x="0" y="2755"/>
                  </a:lnTo>
                  <a:lnTo>
                    <a:pt x="0" y="2806"/>
                  </a:lnTo>
                  <a:lnTo>
                    <a:pt x="47" y="2806"/>
                  </a:lnTo>
                  <a:lnTo>
                    <a:pt x="47" y="2704"/>
                  </a:lnTo>
                  <a:close/>
                </a:path>
              </a:pathLst>
            </a:custGeom>
            <a:solidFill>
              <a:srgbClr val="1F1A17"/>
            </a:solidFill>
            <a:ln w="9525">
              <a:noFill/>
              <a:round/>
              <a:headEnd/>
              <a:tailEnd/>
            </a:ln>
          </p:spPr>
          <p:txBody>
            <a:bodyPr/>
            <a:lstStyle/>
            <a:p>
              <a:endParaRPr lang="en-US"/>
            </a:p>
          </p:txBody>
        </p:sp>
        <p:sp>
          <p:nvSpPr>
            <p:cNvPr id="101" name="Freeform 37"/>
            <p:cNvSpPr>
              <a:spLocks/>
            </p:cNvSpPr>
            <p:nvPr/>
          </p:nvSpPr>
          <p:spPr bwMode="auto">
            <a:xfrm>
              <a:off x="6611936" y="4073813"/>
              <a:ext cx="338136" cy="23812"/>
            </a:xfrm>
            <a:custGeom>
              <a:avLst/>
              <a:gdLst>
                <a:gd name="T0" fmla="*/ 0 w 1277"/>
                <a:gd name="T1" fmla="*/ 0 h 102"/>
                <a:gd name="T2" fmla="*/ 0 w 1277"/>
                <a:gd name="T3" fmla="*/ 0 h 102"/>
                <a:gd name="T4" fmla="*/ 0 w 1277"/>
                <a:gd name="T5" fmla="*/ 0 h 102"/>
                <a:gd name="T6" fmla="*/ 0 w 1277"/>
                <a:gd name="T7" fmla="*/ 0 h 102"/>
                <a:gd name="T8" fmla="*/ 0 w 1277"/>
                <a:gd name="T9" fmla="*/ 0 h 102"/>
                <a:gd name="T10" fmla="*/ 0 w 1277"/>
                <a:gd name="T11" fmla="*/ 0 h 102"/>
                <a:gd name="T12" fmla="*/ 0 w 1277"/>
                <a:gd name="T13" fmla="*/ 0 h 102"/>
                <a:gd name="T14" fmla="*/ 0 w 1277"/>
                <a:gd name="T15" fmla="*/ 0 h 102"/>
                <a:gd name="T16" fmla="*/ 0 w 1277"/>
                <a:gd name="T17" fmla="*/ 0 h 102"/>
                <a:gd name="T18" fmla="*/ 0 w 1277"/>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7"/>
                <a:gd name="T31" fmla="*/ 0 h 102"/>
                <a:gd name="T32" fmla="*/ 1277 w 1277"/>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7" h="102">
                  <a:moveTo>
                    <a:pt x="1186" y="51"/>
                  </a:moveTo>
                  <a:lnTo>
                    <a:pt x="1232" y="0"/>
                  </a:lnTo>
                  <a:lnTo>
                    <a:pt x="0" y="0"/>
                  </a:lnTo>
                  <a:lnTo>
                    <a:pt x="0" y="102"/>
                  </a:lnTo>
                  <a:lnTo>
                    <a:pt x="1232" y="102"/>
                  </a:lnTo>
                  <a:lnTo>
                    <a:pt x="1277" y="51"/>
                  </a:lnTo>
                  <a:lnTo>
                    <a:pt x="1232" y="102"/>
                  </a:lnTo>
                  <a:lnTo>
                    <a:pt x="1277" y="102"/>
                  </a:lnTo>
                  <a:lnTo>
                    <a:pt x="1277" y="51"/>
                  </a:lnTo>
                  <a:lnTo>
                    <a:pt x="1186" y="51"/>
                  </a:lnTo>
                  <a:close/>
                </a:path>
              </a:pathLst>
            </a:custGeom>
            <a:solidFill>
              <a:srgbClr val="1F1A17"/>
            </a:solidFill>
            <a:ln w="9525">
              <a:noFill/>
              <a:round/>
              <a:headEnd/>
              <a:tailEnd/>
            </a:ln>
          </p:spPr>
          <p:txBody>
            <a:bodyPr/>
            <a:lstStyle/>
            <a:p>
              <a:endParaRPr lang="en-US"/>
            </a:p>
          </p:txBody>
        </p:sp>
        <p:sp>
          <p:nvSpPr>
            <p:cNvPr id="102" name="Freeform 38"/>
            <p:cNvSpPr>
              <a:spLocks/>
            </p:cNvSpPr>
            <p:nvPr/>
          </p:nvSpPr>
          <p:spPr bwMode="auto">
            <a:xfrm>
              <a:off x="6926260" y="3449927"/>
              <a:ext cx="23812" cy="636586"/>
            </a:xfrm>
            <a:custGeom>
              <a:avLst/>
              <a:gdLst>
                <a:gd name="T0" fmla="*/ 0 w 91"/>
                <a:gd name="T1" fmla="*/ 0 h 2806"/>
                <a:gd name="T2" fmla="*/ 0 w 91"/>
                <a:gd name="T3" fmla="*/ 0 h 2806"/>
                <a:gd name="T4" fmla="*/ 0 w 91"/>
                <a:gd name="T5" fmla="*/ 0 h 2806"/>
                <a:gd name="T6" fmla="*/ 0 w 91"/>
                <a:gd name="T7" fmla="*/ 0 h 2806"/>
                <a:gd name="T8" fmla="*/ 0 w 91"/>
                <a:gd name="T9" fmla="*/ 0 h 2806"/>
                <a:gd name="T10" fmla="*/ 0 w 91"/>
                <a:gd name="T11" fmla="*/ 0 h 2806"/>
                <a:gd name="T12" fmla="*/ 0 w 91"/>
                <a:gd name="T13" fmla="*/ 0 h 2806"/>
                <a:gd name="T14" fmla="*/ 0 w 91"/>
                <a:gd name="T15" fmla="*/ 0 h 2806"/>
                <a:gd name="T16" fmla="*/ 0 w 91"/>
                <a:gd name="T17" fmla="*/ 0 h 2806"/>
                <a:gd name="T18" fmla="*/ 0 w 91"/>
                <a:gd name="T19" fmla="*/ 0 h 28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2806"/>
                <a:gd name="T32" fmla="*/ 91 w 91"/>
                <a:gd name="T33" fmla="*/ 2806 h 28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2806">
                  <a:moveTo>
                    <a:pt x="46" y="102"/>
                  </a:moveTo>
                  <a:lnTo>
                    <a:pt x="0" y="51"/>
                  </a:lnTo>
                  <a:lnTo>
                    <a:pt x="0" y="2806"/>
                  </a:lnTo>
                  <a:lnTo>
                    <a:pt x="91" y="2806"/>
                  </a:lnTo>
                  <a:lnTo>
                    <a:pt x="91" y="51"/>
                  </a:lnTo>
                  <a:lnTo>
                    <a:pt x="46" y="0"/>
                  </a:lnTo>
                  <a:lnTo>
                    <a:pt x="91" y="51"/>
                  </a:lnTo>
                  <a:lnTo>
                    <a:pt x="91" y="0"/>
                  </a:lnTo>
                  <a:lnTo>
                    <a:pt x="46" y="0"/>
                  </a:lnTo>
                  <a:lnTo>
                    <a:pt x="46" y="102"/>
                  </a:lnTo>
                  <a:close/>
                </a:path>
              </a:pathLst>
            </a:custGeom>
            <a:solidFill>
              <a:srgbClr val="1F1A17"/>
            </a:solidFill>
            <a:ln w="9525">
              <a:noFill/>
              <a:round/>
              <a:headEnd/>
              <a:tailEnd/>
            </a:ln>
          </p:spPr>
          <p:txBody>
            <a:bodyPr/>
            <a:lstStyle/>
            <a:p>
              <a:endParaRPr lang="en-US"/>
            </a:p>
          </p:txBody>
        </p:sp>
        <p:sp>
          <p:nvSpPr>
            <p:cNvPr id="103" name="Rectangle 39"/>
            <p:cNvSpPr>
              <a:spLocks noChangeArrowheads="1"/>
            </p:cNvSpPr>
            <p:nvPr/>
          </p:nvSpPr>
          <p:spPr bwMode="auto">
            <a:xfrm>
              <a:off x="6938960" y="3878551"/>
              <a:ext cx="325436" cy="207962"/>
            </a:xfrm>
            <a:prstGeom prst="rect">
              <a:avLst/>
            </a:prstGeom>
            <a:solidFill>
              <a:srgbClr val="DC2B19"/>
            </a:solidFill>
            <a:ln w="9525">
              <a:noFill/>
              <a:miter lim="800000"/>
              <a:headEnd/>
              <a:tailEnd/>
            </a:ln>
          </p:spPr>
          <p:txBody>
            <a:bodyPr/>
            <a:lstStyle/>
            <a:p>
              <a:pPr eaLnBrk="0" hangingPunct="0"/>
              <a:endParaRPr lang="de-CH"/>
            </a:p>
          </p:txBody>
        </p:sp>
        <p:sp>
          <p:nvSpPr>
            <p:cNvPr id="104" name="Freeform 40"/>
            <p:cNvSpPr>
              <a:spLocks/>
            </p:cNvSpPr>
            <p:nvPr/>
          </p:nvSpPr>
          <p:spPr bwMode="auto">
            <a:xfrm>
              <a:off x="6938960" y="3865851"/>
              <a:ext cx="338136" cy="23812"/>
            </a:xfrm>
            <a:custGeom>
              <a:avLst/>
              <a:gdLst>
                <a:gd name="T0" fmla="*/ 0 w 1278"/>
                <a:gd name="T1" fmla="*/ 0 h 101"/>
                <a:gd name="T2" fmla="*/ 0 w 1278"/>
                <a:gd name="T3" fmla="*/ 0 h 101"/>
                <a:gd name="T4" fmla="*/ 0 w 1278"/>
                <a:gd name="T5" fmla="*/ 0 h 101"/>
                <a:gd name="T6" fmla="*/ 0 w 1278"/>
                <a:gd name="T7" fmla="*/ 0 h 101"/>
                <a:gd name="T8" fmla="*/ 0 w 1278"/>
                <a:gd name="T9" fmla="*/ 0 h 101"/>
                <a:gd name="T10" fmla="*/ 0 w 1278"/>
                <a:gd name="T11" fmla="*/ 0 h 101"/>
                <a:gd name="T12" fmla="*/ 0 w 1278"/>
                <a:gd name="T13" fmla="*/ 0 h 101"/>
                <a:gd name="T14" fmla="*/ 0 w 1278"/>
                <a:gd name="T15" fmla="*/ 0 h 101"/>
                <a:gd name="T16" fmla="*/ 0 w 1278"/>
                <a:gd name="T17" fmla="*/ 0 h 101"/>
                <a:gd name="T18" fmla="*/ 0 w 1278"/>
                <a:gd name="T19" fmla="*/ 0 h 10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1"/>
                <a:gd name="T32" fmla="*/ 1278 w 1278"/>
                <a:gd name="T33" fmla="*/ 101 h 10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1">
                  <a:moveTo>
                    <a:pt x="1278" y="51"/>
                  </a:moveTo>
                  <a:lnTo>
                    <a:pt x="1232" y="0"/>
                  </a:lnTo>
                  <a:lnTo>
                    <a:pt x="0" y="0"/>
                  </a:lnTo>
                  <a:lnTo>
                    <a:pt x="0" y="101"/>
                  </a:lnTo>
                  <a:lnTo>
                    <a:pt x="1232" y="101"/>
                  </a:lnTo>
                  <a:lnTo>
                    <a:pt x="1187" y="51"/>
                  </a:lnTo>
                  <a:lnTo>
                    <a:pt x="1278" y="51"/>
                  </a:lnTo>
                  <a:lnTo>
                    <a:pt x="1278" y="0"/>
                  </a:lnTo>
                  <a:lnTo>
                    <a:pt x="1232" y="0"/>
                  </a:lnTo>
                  <a:lnTo>
                    <a:pt x="1278" y="51"/>
                  </a:lnTo>
                  <a:close/>
                </a:path>
              </a:pathLst>
            </a:custGeom>
            <a:solidFill>
              <a:srgbClr val="1F1A17"/>
            </a:solidFill>
            <a:ln w="9525">
              <a:noFill/>
              <a:round/>
              <a:headEnd/>
              <a:tailEnd/>
            </a:ln>
          </p:spPr>
          <p:txBody>
            <a:bodyPr/>
            <a:lstStyle/>
            <a:p>
              <a:endParaRPr lang="en-US"/>
            </a:p>
          </p:txBody>
        </p:sp>
        <p:sp>
          <p:nvSpPr>
            <p:cNvPr id="105" name="Freeform 41"/>
            <p:cNvSpPr>
              <a:spLocks/>
            </p:cNvSpPr>
            <p:nvPr/>
          </p:nvSpPr>
          <p:spPr bwMode="auto">
            <a:xfrm>
              <a:off x="7251697" y="3878551"/>
              <a:ext cx="25400" cy="219075"/>
            </a:xfrm>
            <a:custGeom>
              <a:avLst/>
              <a:gdLst>
                <a:gd name="T0" fmla="*/ 0 w 91"/>
                <a:gd name="T1" fmla="*/ 0 h 969"/>
                <a:gd name="T2" fmla="*/ 0 w 91"/>
                <a:gd name="T3" fmla="*/ 0 h 969"/>
                <a:gd name="T4" fmla="*/ 0 w 91"/>
                <a:gd name="T5" fmla="*/ 0 h 969"/>
                <a:gd name="T6" fmla="*/ 0 w 91"/>
                <a:gd name="T7" fmla="*/ 0 h 969"/>
                <a:gd name="T8" fmla="*/ 0 w 91"/>
                <a:gd name="T9" fmla="*/ 0 h 969"/>
                <a:gd name="T10" fmla="*/ 0 w 91"/>
                <a:gd name="T11" fmla="*/ 0 h 969"/>
                <a:gd name="T12" fmla="*/ 0 w 91"/>
                <a:gd name="T13" fmla="*/ 0 h 969"/>
                <a:gd name="T14" fmla="*/ 0 w 91"/>
                <a:gd name="T15" fmla="*/ 0 h 969"/>
                <a:gd name="T16" fmla="*/ 0 w 91"/>
                <a:gd name="T17" fmla="*/ 0 h 969"/>
                <a:gd name="T18" fmla="*/ 0 w 91"/>
                <a:gd name="T19" fmla="*/ 0 h 9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969"/>
                <a:gd name="T32" fmla="*/ 91 w 91"/>
                <a:gd name="T33" fmla="*/ 969 h 96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969">
                  <a:moveTo>
                    <a:pt x="45" y="969"/>
                  </a:moveTo>
                  <a:lnTo>
                    <a:pt x="91" y="918"/>
                  </a:lnTo>
                  <a:lnTo>
                    <a:pt x="91" y="0"/>
                  </a:lnTo>
                  <a:lnTo>
                    <a:pt x="0" y="0"/>
                  </a:lnTo>
                  <a:lnTo>
                    <a:pt x="0" y="918"/>
                  </a:lnTo>
                  <a:lnTo>
                    <a:pt x="45" y="867"/>
                  </a:lnTo>
                  <a:lnTo>
                    <a:pt x="45" y="969"/>
                  </a:lnTo>
                  <a:lnTo>
                    <a:pt x="91" y="969"/>
                  </a:lnTo>
                  <a:lnTo>
                    <a:pt x="91" y="918"/>
                  </a:lnTo>
                  <a:lnTo>
                    <a:pt x="45" y="969"/>
                  </a:lnTo>
                  <a:close/>
                </a:path>
              </a:pathLst>
            </a:custGeom>
            <a:solidFill>
              <a:srgbClr val="1F1A17"/>
            </a:solidFill>
            <a:ln w="9525">
              <a:noFill/>
              <a:round/>
              <a:headEnd/>
              <a:tailEnd/>
            </a:ln>
          </p:spPr>
          <p:txBody>
            <a:bodyPr/>
            <a:lstStyle/>
            <a:p>
              <a:endParaRPr lang="en-US"/>
            </a:p>
          </p:txBody>
        </p:sp>
        <p:sp>
          <p:nvSpPr>
            <p:cNvPr id="106" name="Freeform 42"/>
            <p:cNvSpPr>
              <a:spLocks/>
            </p:cNvSpPr>
            <p:nvPr/>
          </p:nvSpPr>
          <p:spPr bwMode="auto">
            <a:xfrm>
              <a:off x="6926260" y="4073813"/>
              <a:ext cx="338136" cy="23812"/>
            </a:xfrm>
            <a:custGeom>
              <a:avLst/>
              <a:gdLst>
                <a:gd name="T0" fmla="*/ 0 w 1278"/>
                <a:gd name="T1" fmla="*/ 0 h 102"/>
                <a:gd name="T2" fmla="*/ 0 w 1278"/>
                <a:gd name="T3" fmla="*/ 0 h 102"/>
                <a:gd name="T4" fmla="*/ 0 w 1278"/>
                <a:gd name="T5" fmla="*/ 0 h 102"/>
                <a:gd name="T6" fmla="*/ 0 w 1278"/>
                <a:gd name="T7" fmla="*/ 0 h 102"/>
                <a:gd name="T8" fmla="*/ 0 w 1278"/>
                <a:gd name="T9" fmla="*/ 0 h 102"/>
                <a:gd name="T10" fmla="*/ 0 w 1278"/>
                <a:gd name="T11" fmla="*/ 0 h 102"/>
                <a:gd name="T12" fmla="*/ 0 w 1278"/>
                <a:gd name="T13" fmla="*/ 0 h 102"/>
                <a:gd name="T14" fmla="*/ 0 w 1278"/>
                <a:gd name="T15" fmla="*/ 0 h 102"/>
                <a:gd name="T16" fmla="*/ 0 w 1278"/>
                <a:gd name="T17" fmla="*/ 0 h 102"/>
                <a:gd name="T18" fmla="*/ 0 w 1278"/>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2"/>
                <a:gd name="T32" fmla="*/ 1278 w 1278"/>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2">
                  <a:moveTo>
                    <a:pt x="0" y="51"/>
                  </a:moveTo>
                  <a:lnTo>
                    <a:pt x="46" y="102"/>
                  </a:lnTo>
                  <a:lnTo>
                    <a:pt x="1278" y="102"/>
                  </a:lnTo>
                  <a:lnTo>
                    <a:pt x="1278" y="0"/>
                  </a:lnTo>
                  <a:lnTo>
                    <a:pt x="46" y="0"/>
                  </a:lnTo>
                  <a:lnTo>
                    <a:pt x="91" y="51"/>
                  </a:lnTo>
                  <a:lnTo>
                    <a:pt x="0" y="51"/>
                  </a:lnTo>
                  <a:lnTo>
                    <a:pt x="0" y="102"/>
                  </a:lnTo>
                  <a:lnTo>
                    <a:pt x="46" y="102"/>
                  </a:lnTo>
                  <a:lnTo>
                    <a:pt x="0" y="51"/>
                  </a:lnTo>
                  <a:close/>
                </a:path>
              </a:pathLst>
            </a:custGeom>
            <a:solidFill>
              <a:srgbClr val="1F1A17"/>
            </a:solidFill>
            <a:ln w="9525">
              <a:noFill/>
              <a:round/>
              <a:headEnd/>
              <a:tailEnd/>
            </a:ln>
          </p:spPr>
          <p:txBody>
            <a:bodyPr/>
            <a:lstStyle/>
            <a:p>
              <a:endParaRPr lang="en-US"/>
            </a:p>
          </p:txBody>
        </p:sp>
        <p:sp>
          <p:nvSpPr>
            <p:cNvPr id="107" name="Freeform 43"/>
            <p:cNvSpPr>
              <a:spLocks/>
            </p:cNvSpPr>
            <p:nvPr/>
          </p:nvSpPr>
          <p:spPr bwMode="auto">
            <a:xfrm>
              <a:off x="6926260" y="3865851"/>
              <a:ext cx="23812" cy="220662"/>
            </a:xfrm>
            <a:custGeom>
              <a:avLst/>
              <a:gdLst>
                <a:gd name="T0" fmla="*/ 0 w 91"/>
                <a:gd name="T1" fmla="*/ 0 h 969"/>
                <a:gd name="T2" fmla="*/ 0 w 91"/>
                <a:gd name="T3" fmla="*/ 0 h 969"/>
                <a:gd name="T4" fmla="*/ 0 w 91"/>
                <a:gd name="T5" fmla="*/ 0 h 969"/>
                <a:gd name="T6" fmla="*/ 0 w 91"/>
                <a:gd name="T7" fmla="*/ 0 h 969"/>
                <a:gd name="T8" fmla="*/ 0 w 91"/>
                <a:gd name="T9" fmla="*/ 0 h 969"/>
                <a:gd name="T10" fmla="*/ 0 w 91"/>
                <a:gd name="T11" fmla="*/ 0 h 969"/>
                <a:gd name="T12" fmla="*/ 0 w 91"/>
                <a:gd name="T13" fmla="*/ 0 h 969"/>
                <a:gd name="T14" fmla="*/ 0 w 91"/>
                <a:gd name="T15" fmla="*/ 0 h 969"/>
                <a:gd name="T16" fmla="*/ 0 w 91"/>
                <a:gd name="T17" fmla="*/ 0 h 969"/>
                <a:gd name="T18" fmla="*/ 0 w 91"/>
                <a:gd name="T19" fmla="*/ 0 h 9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969"/>
                <a:gd name="T32" fmla="*/ 91 w 91"/>
                <a:gd name="T33" fmla="*/ 969 h 96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969">
                  <a:moveTo>
                    <a:pt x="46" y="0"/>
                  </a:moveTo>
                  <a:lnTo>
                    <a:pt x="0" y="51"/>
                  </a:lnTo>
                  <a:lnTo>
                    <a:pt x="0" y="969"/>
                  </a:lnTo>
                  <a:lnTo>
                    <a:pt x="91" y="969"/>
                  </a:lnTo>
                  <a:lnTo>
                    <a:pt x="91" y="51"/>
                  </a:lnTo>
                  <a:lnTo>
                    <a:pt x="46" y="101"/>
                  </a:lnTo>
                  <a:lnTo>
                    <a:pt x="46" y="0"/>
                  </a:lnTo>
                  <a:lnTo>
                    <a:pt x="0" y="0"/>
                  </a:lnTo>
                  <a:lnTo>
                    <a:pt x="0" y="51"/>
                  </a:lnTo>
                  <a:lnTo>
                    <a:pt x="46" y="0"/>
                  </a:lnTo>
                  <a:close/>
                </a:path>
              </a:pathLst>
            </a:custGeom>
            <a:solidFill>
              <a:srgbClr val="1F1A17"/>
            </a:solidFill>
            <a:ln w="9525">
              <a:noFill/>
              <a:round/>
              <a:headEnd/>
              <a:tailEnd/>
            </a:ln>
          </p:spPr>
          <p:txBody>
            <a:bodyPr/>
            <a:lstStyle/>
            <a:p>
              <a:endParaRPr lang="en-US"/>
            </a:p>
          </p:txBody>
        </p:sp>
        <p:sp>
          <p:nvSpPr>
            <p:cNvPr id="108" name="Rectangle 44"/>
            <p:cNvSpPr>
              <a:spLocks noChangeArrowheads="1"/>
            </p:cNvSpPr>
            <p:nvPr/>
          </p:nvSpPr>
          <p:spPr bwMode="auto">
            <a:xfrm>
              <a:off x="7264397" y="3773776"/>
              <a:ext cx="327025" cy="312737"/>
            </a:xfrm>
            <a:prstGeom prst="rect">
              <a:avLst/>
            </a:prstGeom>
            <a:solidFill>
              <a:srgbClr val="DC2B19"/>
            </a:solidFill>
            <a:ln w="9525">
              <a:noFill/>
              <a:miter lim="800000"/>
              <a:headEnd/>
              <a:tailEnd/>
            </a:ln>
          </p:spPr>
          <p:txBody>
            <a:bodyPr/>
            <a:lstStyle/>
            <a:p>
              <a:pPr eaLnBrk="0" hangingPunct="0"/>
              <a:endParaRPr lang="de-CH"/>
            </a:p>
          </p:txBody>
        </p:sp>
        <p:sp>
          <p:nvSpPr>
            <p:cNvPr id="109" name="Freeform 45"/>
            <p:cNvSpPr>
              <a:spLocks/>
            </p:cNvSpPr>
            <p:nvPr/>
          </p:nvSpPr>
          <p:spPr bwMode="auto">
            <a:xfrm>
              <a:off x="7264397" y="3762664"/>
              <a:ext cx="338136" cy="22225"/>
            </a:xfrm>
            <a:custGeom>
              <a:avLst/>
              <a:gdLst>
                <a:gd name="T0" fmla="*/ 0 w 1279"/>
                <a:gd name="T1" fmla="*/ 0 h 102"/>
                <a:gd name="T2" fmla="*/ 0 w 1279"/>
                <a:gd name="T3" fmla="*/ 0 h 102"/>
                <a:gd name="T4" fmla="*/ 0 w 1279"/>
                <a:gd name="T5" fmla="*/ 0 h 102"/>
                <a:gd name="T6" fmla="*/ 0 w 1279"/>
                <a:gd name="T7" fmla="*/ 0 h 102"/>
                <a:gd name="T8" fmla="*/ 0 w 1279"/>
                <a:gd name="T9" fmla="*/ 0 h 102"/>
                <a:gd name="T10" fmla="*/ 0 w 1279"/>
                <a:gd name="T11" fmla="*/ 0 h 102"/>
                <a:gd name="T12" fmla="*/ 0 w 1279"/>
                <a:gd name="T13" fmla="*/ 0 h 102"/>
                <a:gd name="T14" fmla="*/ 0 w 1279"/>
                <a:gd name="T15" fmla="*/ 0 h 102"/>
                <a:gd name="T16" fmla="*/ 0 w 1279"/>
                <a:gd name="T17" fmla="*/ 0 h 102"/>
                <a:gd name="T18" fmla="*/ 0 w 1279"/>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9"/>
                <a:gd name="T31" fmla="*/ 0 h 102"/>
                <a:gd name="T32" fmla="*/ 1279 w 1279"/>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9" h="102">
                  <a:moveTo>
                    <a:pt x="1279" y="51"/>
                  </a:moveTo>
                  <a:lnTo>
                    <a:pt x="1233" y="0"/>
                  </a:lnTo>
                  <a:lnTo>
                    <a:pt x="0" y="0"/>
                  </a:lnTo>
                  <a:lnTo>
                    <a:pt x="0" y="102"/>
                  </a:lnTo>
                  <a:lnTo>
                    <a:pt x="1233" y="102"/>
                  </a:lnTo>
                  <a:lnTo>
                    <a:pt x="1188" y="51"/>
                  </a:lnTo>
                  <a:lnTo>
                    <a:pt x="1279" y="51"/>
                  </a:lnTo>
                  <a:lnTo>
                    <a:pt x="1279" y="0"/>
                  </a:lnTo>
                  <a:lnTo>
                    <a:pt x="1233" y="0"/>
                  </a:lnTo>
                  <a:lnTo>
                    <a:pt x="1279" y="51"/>
                  </a:lnTo>
                  <a:close/>
                </a:path>
              </a:pathLst>
            </a:custGeom>
            <a:solidFill>
              <a:srgbClr val="1F1A17"/>
            </a:solidFill>
            <a:ln w="9525">
              <a:noFill/>
              <a:round/>
              <a:headEnd/>
              <a:tailEnd/>
            </a:ln>
          </p:spPr>
          <p:txBody>
            <a:bodyPr/>
            <a:lstStyle/>
            <a:p>
              <a:endParaRPr lang="en-US"/>
            </a:p>
          </p:txBody>
        </p:sp>
        <p:sp>
          <p:nvSpPr>
            <p:cNvPr id="110" name="Freeform 46"/>
            <p:cNvSpPr>
              <a:spLocks/>
            </p:cNvSpPr>
            <p:nvPr/>
          </p:nvSpPr>
          <p:spPr bwMode="auto">
            <a:xfrm>
              <a:off x="7578721" y="3773776"/>
              <a:ext cx="23812" cy="323849"/>
            </a:xfrm>
            <a:custGeom>
              <a:avLst/>
              <a:gdLst>
                <a:gd name="T0" fmla="*/ 0 w 91"/>
                <a:gd name="T1" fmla="*/ 0 h 1429"/>
                <a:gd name="T2" fmla="*/ 0 w 91"/>
                <a:gd name="T3" fmla="*/ 0 h 1429"/>
                <a:gd name="T4" fmla="*/ 0 w 91"/>
                <a:gd name="T5" fmla="*/ 0 h 1429"/>
                <a:gd name="T6" fmla="*/ 0 w 91"/>
                <a:gd name="T7" fmla="*/ 0 h 1429"/>
                <a:gd name="T8" fmla="*/ 0 w 91"/>
                <a:gd name="T9" fmla="*/ 0 h 1429"/>
                <a:gd name="T10" fmla="*/ 0 w 91"/>
                <a:gd name="T11" fmla="*/ 0 h 1429"/>
                <a:gd name="T12" fmla="*/ 0 w 91"/>
                <a:gd name="T13" fmla="*/ 0 h 1429"/>
                <a:gd name="T14" fmla="*/ 0 w 91"/>
                <a:gd name="T15" fmla="*/ 0 h 1429"/>
                <a:gd name="T16" fmla="*/ 0 w 91"/>
                <a:gd name="T17" fmla="*/ 0 h 1429"/>
                <a:gd name="T18" fmla="*/ 0 w 91"/>
                <a:gd name="T19" fmla="*/ 0 h 14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1429"/>
                <a:gd name="T32" fmla="*/ 91 w 91"/>
                <a:gd name="T33" fmla="*/ 1429 h 14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1429">
                  <a:moveTo>
                    <a:pt x="45" y="1429"/>
                  </a:moveTo>
                  <a:lnTo>
                    <a:pt x="91" y="1378"/>
                  </a:lnTo>
                  <a:lnTo>
                    <a:pt x="91" y="0"/>
                  </a:lnTo>
                  <a:lnTo>
                    <a:pt x="0" y="0"/>
                  </a:lnTo>
                  <a:lnTo>
                    <a:pt x="0" y="1378"/>
                  </a:lnTo>
                  <a:lnTo>
                    <a:pt x="45" y="1327"/>
                  </a:lnTo>
                  <a:lnTo>
                    <a:pt x="45" y="1429"/>
                  </a:lnTo>
                  <a:lnTo>
                    <a:pt x="91" y="1429"/>
                  </a:lnTo>
                  <a:lnTo>
                    <a:pt x="91" y="1378"/>
                  </a:lnTo>
                  <a:lnTo>
                    <a:pt x="45" y="1429"/>
                  </a:lnTo>
                  <a:close/>
                </a:path>
              </a:pathLst>
            </a:custGeom>
            <a:solidFill>
              <a:srgbClr val="1F1A17"/>
            </a:solidFill>
            <a:ln w="9525">
              <a:noFill/>
              <a:round/>
              <a:headEnd/>
              <a:tailEnd/>
            </a:ln>
          </p:spPr>
          <p:txBody>
            <a:bodyPr/>
            <a:lstStyle/>
            <a:p>
              <a:endParaRPr lang="en-US"/>
            </a:p>
          </p:txBody>
        </p:sp>
        <p:sp>
          <p:nvSpPr>
            <p:cNvPr id="111" name="Freeform 47"/>
            <p:cNvSpPr>
              <a:spLocks/>
            </p:cNvSpPr>
            <p:nvPr/>
          </p:nvSpPr>
          <p:spPr bwMode="auto">
            <a:xfrm>
              <a:off x="7251697" y="4073813"/>
              <a:ext cx="339724" cy="23812"/>
            </a:xfrm>
            <a:custGeom>
              <a:avLst/>
              <a:gdLst>
                <a:gd name="T0" fmla="*/ 0 w 1278"/>
                <a:gd name="T1" fmla="*/ 0 h 102"/>
                <a:gd name="T2" fmla="*/ 0 w 1278"/>
                <a:gd name="T3" fmla="*/ 0 h 102"/>
                <a:gd name="T4" fmla="*/ 0 w 1278"/>
                <a:gd name="T5" fmla="*/ 0 h 102"/>
                <a:gd name="T6" fmla="*/ 0 w 1278"/>
                <a:gd name="T7" fmla="*/ 0 h 102"/>
                <a:gd name="T8" fmla="*/ 0 w 1278"/>
                <a:gd name="T9" fmla="*/ 0 h 102"/>
                <a:gd name="T10" fmla="*/ 0 w 1278"/>
                <a:gd name="T11" fmla="*/ 0 h 102"/>
                <a:gd name="T12" fmla="*/ 0 w 1278"/>
                <a:gd name="T13" fmla="*/ 0 h 102"/>
                <a:gd name="T14" fmla="*/ 0 w 1278"/>
                <a:gd name="T15" fmla="*/ 0 h 102"/>
                <a:gd name="T16" fmla="*/ 0 w 1278"/>
                <a:gd name="T17" fmla="*/ 0 h 102"/>
                <a:gd name="T18" fmla="*/ 0 w 1278"/>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2"/>
                <a:gd name="T32" fmla="*/ 1278 w 1278"/>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2">
                  <a:moveTo>
                    <a:pt x="0" y="51"/>
                  </a:moveTo>
                  <a:lnTo>
                    <a:pt x="45" y="102"/>
                  </a:lnTo>
                  <a:lnTo>
                    <a:pt x="1278" y="102"/>
                  </a:lnTo>
                  <a:lnTo>
                    <a:pt x="1278" y="0"/>
                  </a:lnTo>
                  <a:lnTo>
                    <a:pt x="45" y="0"/>
                  </a:lnTo>
                  <a:lnTo>
                    <a:pt x="91" y="51"/>
                  </a:lnTo>
                  <a:lnTo>
                    <a:pt x="0" y="51"/>
                  </a:lnTo>
                  <a:lnTo>
                    <a:pt x="0" y="102"/>
                  </a:lnTo>
                  <a:lnTo>
                    <a:pt x="45" y="102"/>
                  </a:lnTo>
                  <a:lnTo>
                    <a:pt x="0" y="51"/>
                  </a:lnTo>
                  <a:close/>
                </a:path>
              </a:pathLst>
            </a:custGeom>
            <a:solidFill>
              <a:srgbClr val="1F1A17"/>
            </a:solidFill>
            <a:ln w="9525">
              <a:noFill/>
              <a:round/>
              <a:headEnd/>
              <a:tailEnd/>
            </a:ln>
          </p:spPr>
          <p:txBody>
            <a:bodyPr/>
            <a:lstStyle/>
            <a:p>
              <a:endParaRPr lang="en-US"/>
            </a:p>
          </p:txBody>
        </p:sp>
        <p:sp>
          <p:nvSpPr>
            <p:cNvPr id="112" name="Freeform 48"/>
            <p:cNvSpPr>
              <a:spLocks/>
            </p:cNvSpPr>
            <p:nvPr/>
          </p:nvSpPr>
          <p:spPr bwMode="auto">
            <a:xfrm>
              <a:off x="7251697" y="3762664"/>
              <a:ext cx="25400" cy="323849"/>
            </a:xfrm>
            <a:custGeom>
              <a:avLst/>
              <a:gdLst>
                <a:gd name="T0" fmla="*/ 0 w 91"/>
                <a:gd name="T1" fmla="*/ 0 h 1429"/>
                <a:gd name="T2" fmla="*/ 0 w 91"/>
                <a:gd name="T3" fmla="*/ 0 h 1429"/>
                <a:gd name="T4" fmla="*/ 0 w 91"/>
                <a:gd name="T5" fmla="*/ 0 h 1429"/>
                <a:gd name="T6" fmla="*/ 0 w 91"/>
                <a:gd name="T7" fmla="*/ 0 h 1429"/>
                <a:gd name="T8" fmla="*/ 0 w 91"/>
                <a:gd name="T9" fmla="*/ 0 h 1429"/>
                <a:gd name="T10" fmla="*/ 0 w 91"/>
                <a:gd name="T11" fmla="*/ 0 h 1429"/>
                <a:gd name="T12" fmla="*/ 0 w 91"/>
                <a:gd name="T13" fmla="*/ 0 h 1429"/>
                <a:gd name="T14" fmla="*/ 0 w 91"/>
                <a:gd name="T15" fmla="*/ 0 h 1429"/>
                <a:gd name="T16" fmla="*/ 0 w 91"/>
                <a:gd name="T17" fmla="*/ 0 h 1429"/>
                <a:gd name="T18" fmla="*/ 0 w 91"/>
                <a:gd name="T19" fmla="*/ 0 h 14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1429"/>
                <a:gd name="T32" fmla="*/ 91 w 91"/>
                <a:gd name="T33" fmla="*/ 1429 h 14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1429">
                  <a:moveTo>
                    <a:pt x="45" y="0"/>
                  </a:moveTo>
                  <a:lnTo>
                    <a:pt x="0" y="51"/>
                  </a:lnTo>
                  <a:lnTo>
                    <a:pt x="0" y="1429"/>
                  </a:lnTo>
                  <a:lnTo>
                    <a:pt x="91" y="1429"/>
                  </a:lnTo>
                  <a:lnTo>
                    <a:pt x="91" y="51"/>
                  </a:lnTo>
                  <a:lnTo>
                    <a:pt x="45" y="102"/>
                  </a:lnTo>
                  <a:lnTo>
                    <a:pt x="45" y="0"/>
                  </a:lnTo>
                  <a:lnTo>
                    <a:pt x="0" y="0"/>
                  </a:lnTo>
                  <a:lnTo>
                    <a:pt x="0" y="51"/>
                  </a:lnTo>
                  <a:lnTo>
                    <a:pt x="45" y="0"/>
                  </a:lnTo>
                  <a:close/>
                </a:path>
              </a:pathLst>
            </a:custGeom>
            <a:solidFill>
              <a:srgbClr val="1F1A17"/>
            </a:solidFill>
            <a:ln w="9525">
              <a:noFill/>
              <a:round/>
              <a:headEnd/>
              <a:tailEnd/>
            </a:ln>
          </p:spPr>
          <p:txBody>
            <a:bodyPr/>
            <a:lstStyle/>
            <a:p>
              <a:endParaRPr lang="en-US"/>
            </a:p>
          </p:txBody>
        </p:sp>
        <p:sp>
          <p:nvSpPr>
            <p:cNvPr id="113" name="Rectangle 49"/>
            <p:cNvSpPr>
              <a:spLocks noChangeArrowheads="1"/>
            </p:cNvSpPr>
            <p:nvPr/>
          </p:nvSpPr>
          <p:spPr bwMode="auto">
            <a:xfrm>
              <a:off x="7591421" y="3981738"/>
              <a:ext cx="325436" cy="104775"/>
            </a:xfrm>
            <a:prstGeom prst="rect">
              <a:avLst/>
            </a:prstGeom>
            <a:solidFill>
              <a:srgbClr val="DC2B19"/>
            </a:solidFill>
            <a:ln w="9525">
              <a:noFill/>
              <a:miter lim="800000"/>
              <a:headEnd/>
              <a:tailEnd/>
            </a:ln>
          </p:spPr>
          <p:txBody>
            <a:bodyPr/>
            <a:lstStyle/>
            <a:p>
              <a:pPr eaLnBrk="0" hangingPunct="0"/>
              <a:endParaRPr lang="de-CH"/>
            </a:p>
          </p:txBody>
        </p:sp>
        <p:sp>
          <p:nvSpPr>
            <p:cNvPr id="114" name="Freeform 50"/>
            <p:cNvSpPr>
              <a:spLocks/>
            </p:cNvSpPr>
            <p:nvPr/>
          </p:nvSpPr>
          <p:spPr bwMode="auto">
            <a:xfrm>
              <a:off x="7578721" y="3970626"/>
              <a:ext cx="338136" cy="22225"/>
            </a:xfrm>
            <a:custGeom>
              <a:avLst/>
              <a:gdLst>
                <a:gd name="T0" fmla="*/ 0 w 1278"/>
                <a:gd name="T1" fmla="*/ 0 h 102"/>
                <a:gd name="T2" fmla="*/ 0 w 1278"/>
                <a:gd name="T3" fmla="*/ 0 h 102"/>
                <a:gd name="T4" fmla="*/ 0 w 1278"/>
                <a:gd name="T5" fmla="*/ 0 h 102"/>
                <a:gd name="T6" fmla="*/ 0 w 1278"/>
                <a:gd name="T7" fmla="*/ 0 h 102"/>
                <a:gd name="T8" fmla="*/ 0 w 1278"/>
                <a:gd name="T9" fmla="*/ 0 h 102"/>
                <a:gd name="T10" fmla="*/ 0 w 1278"/>
                <a:gd name="T11" fmla="*/ 0 h 102"/>
                <a:gd name="T12" fmla="*/ 0 w 1278"/>
                <a:gd name="T13" fmla="*/ 0 h 102"/>
                <a:gd name="T14" fmla="*/ 0 w 1278"/>
                <a:gd name="T15" fmla="*/ 0 h 102"/>
                <a:gd name="T16" fmla="*/ 0 w 1278"/>
                <a:gd name="T17" fmla="*/ 0 h 102"/>
                <a:gd name="T18" fmla="*/ 0 w 1278"/>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2"/>
                <a:gd name="T32" fmla="*/ 1278 w 1278"/>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2">
                  <a:moveTo>
                    <a:pt x="91" y="51"/>
                  </a:moveTo>
                  <a:lnTo>
                    <a:pt x="45" y="102"/>
                  </a:lnTo>
                  <a:lnTo>
                    <a:pt x="1278" y="102"/>
                  </a:lnTo>
                  <a:lnTo>
                    <a:pt x="1278" y="0"/>
                  </a:lnTo>
                  <a:lnTo>
                    <a:pt x="45" y="0"/>
                  </a:lnTo>
                  <a:lnTo>
                    <a:pt x="0" y="51"/>
                  </a:lnTo>
                  <a:lnTo>
                    <a:pt x="45" y="0"/>
                  </a:lnTo>
                  <a:lnTo>
                    <a:pt x="0" y="0"/>
                  </a:lnTo>
                  <a:lnTo>
                    <a:pt x="0" y="51"/>
                  </a:lnTo>
                  <a:lnTo>
                    <a:pt x="91" y="51"/>
                  </a:lnTo>
                  <a:close/>
                </a:path>
              </a:pathLst>
            </a:custGeom>
            <a:solidFill>
              <a:srgbClr val="1F1A17"/>
            </a:solidFill>
            <a:ln w="9525">
              <a:noFill/>
              <a:round/>
              <a:headEnd/>
              <a:tailEnd/>
            </a:ln>
          </p:spPr>
          <p:txBody>
            <a:bodyPr/>
            <a:lstStyle/>
            <a:p>
              <a:endParaRPr lang="en-US"/>
            </a:p>
          </p:txBody>
        </p:sp>
        <p:sp>
          <p:nvSpPr>
            <p:cNvPr id="115" name="Freeform 51"/>
            <p:cNvSpPr>
              <a:spLocks/>
            </p:cNvSpPr>
            <p:nvPr/>
          </p:nvSpPr>
          <p:spPr bwMode="auto">
            <a:xfrm>
              <a:off x="7578721" y="3981738"/>
              <a:ext cx="23812" cy="115887"/>
            </a:xfrm>
            <a:custGeom>
              <a:avLst/>
              <a:gdLst>
                <a:gd name="T0" fmla="*/ 0 w 91"/>
                <a:gd name="T1" fmla="*/ 0 h 510"/>
                <a:gd name="T2" fmla="*/ 0 w 91"/>
                <a:gd name="T3" fmla="*/ 0 h 510"/>
                <a:gd name="T4" fmla="*/ 0 w 91"/>
                <a:gd name="T5" fmla="*/ 0 h 510"/>
                <a:gd name="T6" fmla="*/ 0 w 91"/>
                <a:gd name="T7" fmla="*/ 0 h 510"/>
                <a:gd name="T8" fmla="*/ 0 w 91"/>
                <a:gd name="T9" fmla="*/ 0 h 510"/>
                <a:gd name="T10" fmla="*/ 0 w 91"/>
                <a:gd name="T11" fmla="*/ 0 h 510"/>
                <a:gd name="T12" fmla="*/ 0 w 91"/>
                <a:gd name="T13" fmla="*/ 0 h 510"/>
                <a:gd name="T14" fmla="*/ 0 w 91"/>
                <a:gd name="T15" fmla="*/ 0 h 510"/>
                <a:gd name="T16" fmla="*/ 0 w 91"/>
                <a:gd name="T17" fmla="*/ 0 h 510"/>
                <a:gd name="T18" fmla="*/ 0 w 91"/>
                <a:gd name="T19" fmla="*/ 0 h 5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510"/>
                <a:gd name="T32" fmla="*/ 91 w 91"/>
                <a:gd name="T33" fmla="*/ 510 h 51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510">
                  <a:moveTo>
                    <a:pt x="45" y="408"/>
                  </a:moveTo>
                  <a:lnTo>
                    <a:pt x="91" y="459"/>
                  </a:lnTo>
                  <a:lnTo>
                    <a:pt x="91" y="0"/>
                  </a:lnTo>
                  <a:lnTo>
                    <a:pt x="0" y="0"/>
                  </a:lnTo>
                  <a:lnTo>
                    <a:pt x="0" y="459"/>
                  </a:lnTo>
                  <a:lnTo>
                    <a:pt x="45" y="510"/>
                  </a:lnTo>
                  <a:lnTo>
                    <a:pt x="0" y="459"/>
                  </a:lnTo>
                  <a:lnTo>
                    <a:pt x="0" y="510"/>
                  </a:lnTo>
                  <a:lnTo>
                    <a:pt x="45" y="510"/>
                  </a:lnTo>
                  <a:lnTo>
                    <a:pt x="45" y="408"/>
                  </a:lnTo>
                  <a:close/>
                </a:path>
              </a:pathLst>
            </a:custGeom>
            <a:solidFill>
              <a:srgbClr val="1F1A17"/>
            </a:solidFill>
            <a:ln w="9525">
              <a:noFill/>
              <a:round/>
              <a:headEnd/>
              <a:tailEnd/>
            </a:ln>
          </p:spPr>
          <p:txBody>
            <a:bodyPr/>
            <a:lstStyle/>
            <a:p>
              <a:endParaRPr lang="en-US"/>
            </a:p>
          </p:txBody>
        </p:sp>
        <p:sp>
          <p:nvSpPr>
            <p:cNvPr id="116" name="Freeform 52"/>
            <p:cNvSpPr>
              <a:spLocks/>
            </p:cNvSpPr>
            <p:nvPr/>
          </p:nvSpPr>
          <p:spPr bwMode="auto">
            <a:xfrm>
              <a:off x="7591421" y="4073813"/>
              <a:ext cx="338136" cy="23812"/>
            </a:xfrm>
            <a:custGeom>
              <a:avLst/>
              <a:gdLst>
                <a:gd name="T0" fmla="*/ 0 w 1279"/>
                <a:gd name="T1" fmla="*/ 0 h 102"/>
                <a:gd name="T2" fmla="*/ 0 w 1279"/>
                <a:gd name="T3" fmla="*/ 0 h 102"/>
                <a:gd name="T4" fmla="*/ 0 w 1279"/>
                <a:gd name="T5" fmla="*/ 0 h 102"/>
                <a:gd name="T6" fmla="*/ 0 w 1279"/>
                <a:gd name="T7" fmla="*/ 0 h 102"/>
                <a:gd name="T8" fmla="*/ 0 w 1279"/>
                <a:gd name="T9" fmla="*/ 0 h 102"/>
                <a:gd name="T10" fmla="*/ 0 w 1279"/>
                <a:gd name="T11" fmla="*/ 0 h 102"/>
                <a:gd name="T12" fmla="*/ 0 w 1279"/>
                <a:gd name="T13" fmla="*/ 0 h 102"/>
                <a:gd name="T14" fmla="*/ 0 w 1279"/>
                <a:gd name="T15" fmla="*/ 0 h 102"/>
                <a:gd name="T16" fmla="*/ 0 w 1279"/>
                <a:gd name="T17" fmla="*/ 0 h 102"/>
                <a:gd name="T18" fmla="*/ 0 w 1279"/>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9"/>
                <a:gd name="T31" fmla="*/ 0 h 102"/>
                <a:gd name="T32" fmla="*/ 1279 w 1279"/>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9" h="102">
                  <a:moveTo>
                    <a:pt x="1187" y="51"/>
                  </a:moveTo>
                  <a:lnTo>
                    <a:pt x="1233" y="0"/>
                  </a:lnTo>
                  <a:lnTo>
                    <a:pt x="0" y="0"/>
                  </a:lnTo>
                  <a:lnTo>
                    <a:pt x="0" y="102"/>
                  </a:lnTo>
                  <a:lnTo>
                    <a:pt x="1233" y="102"/>
                  </a:lnTo>
                  <a:lnTo>
                    <a:pt x="1279" y="51"/>
                  </a:lnTo>
                  <a:lnTo>
                    <a:pt x="1233" y="102"/>
                  </a:lnTo>
                  <a:lnTo>
                    <a:pt x="1279" y="102"/>
                  </a:lnTo>
                  <a:lnTo>
                    <a:pt x="1279" y="51"/>
                  </a:lnTo>
                  <a:lnTo>
                    <a:pt x="1187" y="51"/>
                  </a:lnTo>
                  <a:close/>
                </a:path>
              </a:pathLst>
            </a:custGeom>
            <a:solidFill>
              <a:srgbClr val="1F1A17"/>
            </a:solidFill>
            <a:ln w="9525">
              <a:noFill/>
              <a:round/>
              <a:headEnd/>
              <a:tailEnd/>
            </a:ln>
          </p:spPr>
          <p:txBody>
            <a:bodyPr/>
            <a:lstStyle/>
            <a:p>
              <a:endParaRPr lang="en-US"/>
            </a:p>
          </p:txBody>
        </p:sp>
        <p:sp>
          <p:nvSpPr>
            <p:cNvPr id="117" name="Freeform 53"/>
            <p:cNvSpPr>
              <a:spLocks/>
            </p:cNvSpPr>
            <p:nvPr/>
          </p:nvSpPr>
          <p:spPr bwMode="auto">
            <a:xfrm>
              <a:off x="7904157" y="3970626"/>
              <a:ext cx="25400" cy="115887"/>
            </a:xfrm>
            <a:custGeom>
              <a:avLst/>
              <a:gdLst>
                <a:gd name="T0" fmla="*/ 0 w 92"/>
                <a:gd name="T1" fmla="*/ 0 h 510"/>
                <a:gd name="T2" fmla="*/ 0 w 92"/>
                <a:gd name="T3" fmla="*/ 0 h 510"/>
                <a:gd name="T4" fmla="*/ 0 w 92"/>
                <a:gd name="T5" fmla="*/ 0 h 510"/>
                <a:gd name="T6" fmla="*/ 0 w 92"/>
                <a:gd name="T7" fmla="*/ 0 h 510"/>
                <a:gd name="T8" fmla="*/ 0 w 92"/>
                <a:gd name="T9" fmla="*/ 0 h 510"/>
                <a:gd name="T10" fmla="*/ 0 w 92"/>
                <a:gd name="T11" fmla="*/ 0 h 510"/>
                <a:gd name="T12" fmla="*/ 0 w 92"/>
                <a:gd name="T13" fmla="*/ 0 h 510"/>
                <a:gd name="T14" fmla="*/ 0 w 92"/>
                <a:gd name="T15" fmla="*/ 0 h 510"/>
                <a:gd name="T16" fmla="*/ 0 w 92"/>
                <a:gd name="T17" fmla="*/ 0 h 510"/>
                <a:gd name="T18" fmla="*/ 0 w 92"/>
                <a:gd name="T19" fmla="*/ 0 h 5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
                <a:gd name="T31" fmla="*/ 0 h 510"/>
                <a:gd name="T32" fmla="*/ 92 w 92"/>
                <a:gd name="T33" fmla="*/ 510 h 51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 h="510">
                  <a:moveTo>
                    <a:pt x="46" y="102"/>
                  </a:moveTo>
                  <a:lnTo>
                    <a:pt x="0" y="51"/>
                  </a:lnTo>
                  <a:lnTo>
                    <a:pt x="0" y="510"/>
                  </a:lnTo>
                  <a:lnTo>
                    <a:pt x="92" y="510"/>
                  </a:lnTo>
                  <a:lnTo>
                    <a:pt x="92" y="51"/>
                  </a:lnTo>
                  <a:lnTo>
                    <a:pt x="46" y="0"/>
                  </a:lnTo>
                  <a:lnTo>
                    <a:pt x="92" y="51"/>
                  </a:lnTo>
                  <a:lnTo>
                    <a:pt x="92" y="0"/>
                  </a:lnTo>
                  <a:lnTo>
                    <a:pt x="46" y="0"/>
                  </a:lnTo>
                  <a:lnTo>
                    <a:pt x="46" y="102"/>
                  </a:lnTo>
                  <a:close/>
                </a:path>
              </a:pathLst>
            </a:custGeom>
            <a:solidFill>
              <a:srgbClr val="1F1A17"/>
            </a:solidFill>
            <a:ln w="9525">
              <a:noFill/>
              <a:round/>
              <a:headEnd/>
              <a:tailEnd/>
            </a:ln>
          </p:spPr>
          <p:txBody>
            <a:bodyPr/>
            <a:lstStyle/>
            <a:p>
              <a:endParaRPr lang="en-US"/>
            </a:p>
          </p:txBody>
        </p:sp>
        <p:sp>
          <p:nvSpPr>
            <p:cNvPr id="118" name="Rectangle 54"/>
            <p:cNvSpPr>
              <a:spLocks noChangeArrowheads="1"/>
            </p:cNvSpPr>
            <p:nvPr/>
          </p:nvSpPr>
          <p:spPr bwMode="auto">
            <a:xfrm>
              <a:off x="7916857" y="3878551"/>
              <a:ext cx="325436" cy="207962"/>
            </a:xfrm>
            <a:prstGeom prst="rect">
              <a:avLst/>
            </a:prstGeom>
            <a:solidFill>
              <a:srgbClr val="DC2B19"/>
            </a:solidFill>
            <a:ln w="9525">
              <a:noFill/>
              <a:miter lim="800000"/>
              <a:headEnd/>
              <a:tailEnd/>
            </a:ln>
          </p:spPr>
          <p:txBody>
            <a:bodyPr/>
            <a:lstStyle/>
            <a:p>
              <a:pPr eaLnBrk="0" hangingPunct="0"/>
              <a:endParaRPr lang="de-CH"/>
            </a:p>
          </p:txBody>
        </p:sp>
        <p:sp>
          <p:nvSpPr>
            <p:cNvPr id="119" name="Freeform 55"/>
            <p:cNvSpPr>
              <a:spLocks/>
            </p:cNvSpPr>
            <p:nvPr/>
          </p:nvSpPr>
          <p:spPr bwMode="auto">
            <a:xfrm>
              <a:off x="7916857" y="3865851"/>
              <a:ext cx="338136" cy="23812"/>
            </a:xfrm>
            <a:custGeom>
              <a:avLst/>
              <a:gdLst>
                <a:gd name="T0" fmla="*/ 0 w 1278"/>
                <a:gd name="T1" fmla="*/ 0 h 101"/>
                <a:gd name="T2" fmla="*/ 0 w 1278"/>
                <a:gd name="T3" fmla="*/ 0 h 101"/>
                <a:gd name="T4" fmla="*/ 0 w 1278"/>
                <a:gd name="T5" fmla="*/ 0 h 101"/>
                <a:gd name="T6" fmla="*/ 0 w 1278"/>
                <a:gd name="T7" fmla="*/ 0 h 101"/>
                <a:gd name="T8" fmla="*/ 0 w 1278"/>
                <a:gd name="T9" fmla="*/ 0 h 101"/>
                <a:gd name="T10" fmla="*/ 0 w 1278"/>
                <a:gd name="T11" fmla="*/ 0 h 101"/>
                <a:gd name="T12" fmla="*/ 0 w 1278"/>
                <a:gd name="T13" fmla="*/ 0 h 101"/>
                <a:gd name="T14" fmla="*/ 0 w 1278"/>
                <a:gd name="T15" fmla="*/ 0 h 101"/>
                <a:gd name="T16" fmla="*/ 0 w 1278"/>
                <a:gd name="T17" fmla="*/ 0 h 101"/>
                <a:gd name="T18" fmla="*/ 0 w 1278"/>
                <a:gd name="T19" fmla="*/ 0 h 10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1"/>
                <a:gd name="T32" fmla="*/ 1278 w 1278"/>
                <a:gd name="T33" fmla="*/ 101 h 10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1">
                  <a:moveTo>
                    <a:pt x="1278" y="51"/>
                  </a:moveTo>
                  <a:lnTo>
                    <a:pt x="1233" y="0"/>
                  </a:lnTo>
                  <a:lnTo>
                    <a:pt x="0" y="0"/>
                  </a:lnTo>
                  <a:lnTo>
                    <a:pt x="0" y="101"/>
                  </a:lnTo>
                  <a:lnTo>
                    <a:pt x="1233" y="101"/>
                  </a:lnTo>
                  <a:lnTo>
                    <a:pt x="1186" y="51"/>
                  </a:lnTo>
                  <a:lnTo>
                    <a:pt x="1278" y="51"/>
                  </a:lnTo>
                  <a:lnTo>
                    <a:pt x="1278" y="0"/>
                  </a:lnTo>
                  <a:lnTo>
                    <a:pt x="1233" y="0"/>
                  </a:lnTo>
                  <a:lnTo>
                    <a:pt x="1278" y="51"/>
                  </a:lnTo>
                  <a:close/>
                </a:path>
              </a:pathLst>
            </a:custGeom>
            <a:solidFill>
              <a:srgbClr val="1F1A17"/>
            </a:solidFill>
            <a:ln w="9525">
              <a:noFill/>
              <a:round/>
              <a:headEnd/>
              <a:tailEnd/>
            </a:ln>
          </p:spPr>
          <p:txBody>
            <a:bodyPr/>
            <a:lstStyle/>
            <a:p>
              <a:endParaRPr lang="en-US"/>
            </a:p>
          </p:txBody>
        </p:sp>
        <p:sp>
          <p:nvSpPr>
            <p:cNvPr id="121" name="Freeform 57"/>
            <p:cNvSpPr>
              <a:spLocks/>
            </p:cNvSpPr>
            <p:nvPr/>
          </p:nvSpPr>
          <p:spPr bwMode="auto">
            <a:xfrm>
              <a:off x="7904157" y="4073813"/>
              <a:ext cx="338136" cy="23812"/>
            </a:xfrm>
            <a:custGeom>
              <a:avLst/>
              <a:gdLst>
                <a:gd name="T0" fmla="*/ 0 w 1279"/>
                <a:gd name="T1" fmla="*/ 0 h 102"/>
                <a:gd name="T2" fmla="*/ 0 w 1279"/>
                <a:gd name="T3" fmla="*/ 0 h 102"/>
                <a:gd name="T4" fmla="*/ 0 w 1279"/>
                <a:gd name="T5" fmla="*/ 0 h 102"/>
                <a:gd name="T6" fmla="*/ 0 w 1279"/>
                <a:gd name="T7" fmla="*/ 0 h 102"/>
                <a:gd name="T8" fmla="*/ 0 w 1279"/>
                <a:gd name="T9" fmla="*/ 0 h 102"/>
                <a:gd name="T10" fmla="*/ 0 w 1279"/>
                <a:gd name="T11" fmla="*/ 0 h 102"/>
                <a:gd name="T12" fmla="*/ 0 w 1279"/>
                <a:gd name="T13" fmla="*/ 0 h 102"/>
                <a:gd name="T14" fmla="*/ 0 w 1279"/>
                <a:gd name="T15" fmla="*/ 0 h 102"/>
                <a:gd name="T16" fmla="*/ 0 w 1279"/>
                <a:gd name="T17" fmla="*/ 0 h 102"/>
                <a:gd name="T18" fmla="*/ 0 w 1279"/>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9"/>
                <a:gd name="T31" fmla="*/ 0 h 102"/>
                <a:gd name="T32" fmla="*/ 1279 w 1279"/>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9" h="102">
                  <a:moveTo>
                    <a:pt x="0" y="51"/>
                  </a:moveTo>
                  <a:lnTo>
                    <a:pt x="46" y="102"/>
                  </a:lnTo>
                  <a:lnTo>
                    <a:pt x="1279" y="102"/>
                  </a:lnTo>
                  <a:lnTo>
                    <a:pt x="1279" y="0"/>
                  </a:lnTo>
                  <a:lnTo>
                    <a:pt x="46" y="0"/>
                  </a:lnTo>
                  <a:lnTo>
                    <a:pt x="92" y="51"/>
                  </a:lnTo>
                  <a:lnTo>
                    <a:pt x="0" y="51"/>
                  </a:lnTo>
                  <a:lnTo>
                    <a:pt x="0" y="102"/>
                  </a:lnTo>
                  <a:lnTo>
                    <a:pt x="46" y="102"/>
                  </a:lnTo>
                  <a:lnTo>
                    <a:pt x="0" y="51"/>
                  </a:lnTo>
                  <a:close/>
                </a:path>
              </a:pathLst>
            </a:custGeom>
            <a:solidFill>
              <a:srgbClr val="1F1A17"/>
            </a:solidFill>
            <a:ln w="9525">
              <a:noFill/>
              <a:round/>
              <a:headEnd/>
              <a:tailEnd/>
            </a:ln>
          </p:spPr>
          <p:txBody>
            <a:bodyPr/>
            <a:lstStyle/>
            <a:p>
              <a:endParaRPr lang="en-US"/>
            </a:p>
          </p:txBody>
        </p:sp>
        <p:sp>
          <p:nvSpPr>
            <p:cNvPr id="122" name="Freeform 58"/>
            <p:cNvSpPr>
              <a:spLocks/>
            </p:cNvSpPr>
            <p:nvPr/>
          </p:nvSpPr>
          <p:spPr bwMode="auto">
            <a:xfrm>
              <a:off x="7904157" y="3865851"/>
              <a:ext cx="25400" cy="220662"/>
            </a:xfrm>
            <a:custGeom>
              <a:avLst/>
              <a:gdLst>
                <a:gd name="T0" fmla="*/ 0 w 92"/>
                <a:gd name="T1" fmla="*/ 0 h 969"/>
                <a:gd name="T2" fmla="*/ 0 w 92"/>
                <a:gd name="T3" fmla="*/ 0 h 969"/>
                <a:gd name="T4" fmla="*/ 0 w 92"/>
                <a:gd name="T5" fmla="*/ 0 h 969"/>
                <a:gd name="T6" fmla="*/ 0 w 92"/>
                <a:gd name="T7" fmla="*/ 0 h 969"/>
                <a:gd name="T8" fmla="*/ 0 w 92"/>
                <a:gd name="T9" fmla="*/ 0 h 969"/>
                <a:gd name="T10" fmla="*/ 0 w 92"/>
                <a:gd name="T11" fmla="*/ 0 h 969"/>
                <a:gd name="T12" fmla="*/ 0 w 92"/>
                <a:gd name="T13" fmla="*/ 0 h 969"/>
                <a:gd name="T14" fmla="*/ 0 w 92"/>
                <a:gd name="T15" fmla="*/ 0 h 969"/>
                <a:gd name="T16" fmla="*/ 0 w 92"/>
                <a:gd name="T17" fmla="*/ 0 h 969"/>
                <a:gd name="T18" fmla="*/ 0 w 92"/>
                <a:gd name="T19" fmla="*/ 0 h 9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
                <a:gd name="T31" fmla="*/ 0 h 969"/>
                <a:gd name="T32" fmla="*/ 92 w 92"/>
                <a:gd name="T33" fmla="*/ 969 h 96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 h="969">
                  <a:moveTo>
                    <a:pt x="46" y="0"/>
                  </a:moveTo>
                  <a:lnTo>
                    <a:pt x="0" y="51"/>
                  </a:lnTo>
                  <a:lnTo>
                    <a:pt x="0" y="969"/>
                  </a:lnTo>
                  <a:lnTo>
                    <a:pt x="92" y="969"/>
                  </a:lnTo>
                  <a:lnTo>
                    <a:pt x="92" y="51"/>
                  </a:lnTo>
                  <a:lnTo>
                    <a:pt x="46" y="101"/>
                  </a:lnTo>
                  <a:lnTo>
                    <a:pt x="46" y="0"/>
                  </a:lnTo>
                  <a:lnTo>
                    <a:pt x="0" y="0"/>
                  </a:lnTo>
                  <a:lnTo>
                    <a:pt x="0" y="51"/>
                  </a:lnTo>
                  <a:lnTo>
                    <a:pt x="46" y="0"/>
                  </a:lnTo>
                  <a:close/>
                </a:path>
              </a:pathLst>
            </a:custGeom>
            <a:solidFill>
              <a:srgbClr val="1F1A17"/>
            </a:solidFill>
            <a:ln w="9525">
              <a:noFill/>
              <a:round/>
              <a:headEnd/>
              <a:tailEnd/>
            </a:ln>
          </p:spPr>
          <p:txBody>
            <a:bodyPr/>
            <a:lstStyle/>
            <a:p>
              <a:endParaRPr lang="en-US"/>
            </a:p>
          </p:txBody>
        </p:sp>
        <p:sp>
          <p:nvSpPr>
            <p:cNvPr id="123" name="Rectangle 59"/>
            <p:cNvSpPr>
              <a:spLocks noChangeArrowheads="1"/>
            </p:cNvSpPr>
            <p:nvPr/>
          </p:nvSpPr>
          <p:spPr bwMode="auto">
            <a:xfrm>
              <a:off x="6157177" y="4180175"/>
              <a:ext cx="155574" cy="334962"/>
            </a:xfrm>
            <a:prstGeom prst="rect">
              <a:avLst/>
            </a:prstGeom>
            <a:noFill/>
            <a:ln w="9525">
              <a:noFill/>
              <a:miter lim="800000"/>
              <a:headEnd/>
              <a:tailEnd/>
            </a:ln>
          </p:spPr>
          <p:txBody>
            <a:bodyPr wrap="none" lIns="0" tIns="0" rIns="0" bIns="0">
              <a:spAutoFit/>
            </a:bodyPr>
            <a:lstStyle/>
            <a:p>
              <a:pPr eaLnBrk="0" hangingPunct="0"/>
              <a:r>
                <a:rPr lang="en-US" sz="2200">
                  <a:solidFill>
                    <a:srgbClr val="000000"/>
                  </a:solidFill>
                  <a:latin typeface="AvantGarde Bk BT" pitchFamily="34" charset="0"/>
                </a:rPr>
                <a:t>0</a:t>
              </a:r>
              <a:endParaRPr lang="en-US">
                <a:latin typeface="Tahoma" pitchFamily="34" charset="0"/>
              </a:endParaRPr>
            </a:p>
          </p:txBody>
        </p:sp>
        <p:sp>
          <p:nvSpPr>
            <p:cNvPr id="124" name="Rectangle 60"/>
            <p:cNvSpPr>
              <a:spLocks noChangeArrowheads="1"/>
            </p:cNvSpPr>
            <p:nvPr/>
          </p:nvSpPr>
          <p:spPr bwMode="auto">
            <a:xfrm>
              <a:off x="8447932" y="4146838"/>
              <a:ext cx="155574" cy="334962"/>
            </a:xfrm>
            <a:prstGeom prst="rect">
              <a:avLst/>
            </a:prstGeom>
            <a:noFill/>
            <a:ln w="9525">
              <a:noFill/>
              <a:miter lim="800000"/>
              <a:headEnd/>
              <a:tailEnd/>
            </a:ln>
          </p:spPr>
          <p:txBody>
            <a:bodyPr wrap="none" lIns="0" tIns="0" rIns="0" bIns="0">
              <a:spAutoFit/>
            </a:bodyPr>
            <a:lstStyle/>
            <a:p>
              <a:pPr eaLnBrk="0" hangingPunct="0"/>
              <a:r>
                <a:rPr lang="en-US" sz="2200">
                  <a:solidFill>
                    <a:srgbClr val="000000"/>
                  </a:solidFill>
                  <a:latin typeface="AvantGarde Bk BT" pitchFamily="34" charset="0"/>
                </a:rPr>
                <a:t>2</a:t>
              </a:r>
              <a:endParaRPr lang="en-US">
                <a:latin typeface="Tahoma" pitchFamily="34" charset="0"/>
              </a:endParaRPr>
            </a:p>
          </p:txBody>
        </p:sp>
        <p:sp>
          <p:nvSpPr>
            <p:cNvPr id="125" name="Rectangle 61"/>
            <p:cNvSpPr>
              <a:spLocks noChangeArrowheads="1"/>
            </p:cNvSpPr>
            <p:nvPr/>
          </p:nvSpPr>
          <p:spPr bwMode="auto">
            <a:xfrm>
              <a:off x="8611444" y="4118263"/>
              <a:ext cx="153987" cy="334962"/>
            </a:xfrm>
            <a:prstGeom prst="rect">
              <a:avLst/>
            </a:prstGeom>
            <a:noFill/>
            <a:ln w="9525">
              <a:noFill/>
              <a:miter lim="800000"/>
              <a:headEnd/>
              <a:tailEnd/>
            </a:ln>
          </p:spPr>
          <p:txBody>
            <a:bodyPr wrap="none" lIns="0" tIns="0" rIns="0" bIns="0">
              <a:spAutoFit/>
            </a:bodyPr>
            <a:lstStyle/>
            <a:p>
              <a:pPr eaLnBrk="0" hangingPunct="0"/>
              <a:r>
                <a:rPr lang="en-US" sz="2200">
                  <a:solidFill>
                    <a:srgbClr val="000000"/>
                  </a:solidFill>
                  <a:latin typeface="Symbol" pitchFamily="18" charset="2"/>
                </a:rPr>
                <a:t>p</a:t>
              </a:r>
              <a:endParaRPr lang="en-US">
                <a:latin typeface="Tahoma" pitchFamily="34" charset="0"/>
              </a:endParaRPr>
            </a:p>
          </p:txBody>
        </p:sp>
        <p:cxnSp>
          <p:nvCxnSpPr>
            <p:cNvPr id="7" name="Straight Connector 6"/>
            <p:cNvCxnSpPr/>
            <p:nvPr/>
          </p:nvCxnSpPr>
          <p:spPr>
            <a:xfrm>
              <a:off x="8235844" y="3770541"/>
              <a:ext cx="0" cy="313852"/>
            </a:xfrm>
            <a:prstGeom prst="line">
              <a:avLst/>
            </a:prstGeom>
            <a:ln w="19050"/>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52932917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grpId="0" nodeType="afterEffect">
                                  <p:stCondLst>
                                    <p:cond delay="0"/>
                                  </p:stCondLst>
                                  <p:childTnLst>
                                    <p:set>
                                      <p:cBhvr>
                                        <p:cTn id="9" dur="1" fill="hold">
                                          <p:stCondLst>
                                            <p:cond delay="0"/>
                                          </p:stCondLst>
                                        </p:cTn>
                                        <p:tgtEl>
                                          <p:spTgt spid="3546130">
                                            <p:txEl>
                                              <p:pRg st="0" end="0"/>
                                            </p:txEl>
                                          </p:spTgt>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546130">
                                            <p:txEl>
                                              <p:pRg st="1" end="1"/>
                                            </p:txEl>
                                          </p:spTgt>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3546126"/>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3546127"/>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3546174"/>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3546175"/>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546130">
                                            <p:txEl>
                                              <p:pRg st="2" end="2"/>
                                            </p:txEl>
                                          </p:spTgt>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4"/>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3546128"/>
                                        </p:tgtEl>
                                        <p:attrNameLst>
                                          <p:attrName>style.visibility</p:attrName>
                                        </p:attrNameLst>
                                      </p:cBhvr>
                                      <p:to>
                                        <p:strVal val="visible"/>
                                      </p:to>
                                    </p:set>
                                  </p:childTnLst>
                                </p:cTn>
                              </p:par>
                              <p:par>
                                <p:cTn id="32" presetID="22" presetClass="exit" presetSubtype="2" fill="hold" nodeType="withEffect">
                                  <p:stCondLst>
                                    <p:cond delay="0"/>
                                  </p:stCondLst>
                                  <p:childTnLst>
                                    <p:animEffect transition="out" filter="wipe(right)">
                                      <p:cBhvr>
                                        <p:cTn id="33" dur="500"/>
                                        <p:tgtEl>
                                          <p:spTgt spid="3"/>
                                        </p:tgtEl>
                                      </p:cBhvr>
                                    </p:animEffect>
                                    <p:set>
                                      <p:cBhvr>
                                        <p:cTn id="34" dur="1" fill="hold">
                                          <p:stCondLst>
                                            <p:cond delay="499"/>
                                          </p:stCondLst>
                                        </p:cTn>
                                        <p:tgtEl>
                                          <p:spTgt spid="3"/>
                                        </p:tgtEl>
                                        <p:attrNameLst>
                                          <p:attrName>style.visibility</p:attrName>
                                        </p:attrNameLst>
                                      </p:cBhvr>
                                      <p:to>
                                        <p:strVal val="hidden"/>
                                      </p:to>
                                    </p:set>
                                  </p:childTnLst>
                                </p:cTn>
                              </p:par>
                              <p:par>
                                <p:cTn id="35" presetID="10" presetClass="exit" presetSubtype="0" fill="hold" grpId="1" nodeType="withEffect">
                                  <p:stCondLst>
                                    <p:cond delay="0"/>
                                  </p:stCondLst>
                                  <p:childTnLst>
                                    <p:animEffect transition="out" filter="fade">
                                      <p:cBhvr>
                                        <p:cTn id="36" dur="500"/>
                                        <p:tgtEl>
                                          <p:spTgt spid="3546174"/>
                                        </p:tgtEl>
                                      </p:cBhvr>
                                    </p:animEffect>
                                    <p:set>
                                      <p:cBhvr>
                                        <p:cTn id="37" dur="1" fill="hold">
                                          <p:stCondLst>
                                            <p:cond delay="499"/>
                                          </p:stCondLst>
                                        </p:cTn>
                                        <p:tgtEl>
                                          <p:spTgt spid="3546174"/>
                                        </p:tgtEl>
                                        <p:attrNameLst>
                                          <p:attrName>style.visibility</p:attrName>
                                        </p:attrNameLst>
                                      </p:cBhvr>
                                      <p:to>
                                        <p:strVal val="hidden"/>
                                      </p:to>
                                    </p:set>
                                  </p:childTnLst>
                                </p:cTn>
                              </p:par>
                              <p:par>
                                <p:cTn id="38" presetID="10" presetClass="exit" presetSubtype="0" fill="hold" grpId="1" nodeType="withEffect">
                                  <p:stCondLst>
                                    <p:cond delay="0"/>
                                  </p:stCondLst>
                                  <p:childTnLst>
                                    <p:animEffect transition="out" filter="fade">
                                      <p:cBhvr>
                                        <p:cTn id="39" dur="500"/>
                                        <p:tgtEl>
                                          <p:spTgt spid="3546175"/>
                                        </p:tgtEl>
                                      </p:cBhvr>
                                    </p:animEffect>
                                    <p:set>
                                      <p:cBhvr>
                                        <p:cTn id="40" dur="1" fill="hold">
                                          <p:stCondLst>
                                            <p:cond delay="499"/>
                                          </p:stCondLst>
                                        </p:cTn>
                                        <p:tgtEl>
                                          <p:spTgt spid="3546175"/>
                                        </p:tgtEl>
                                        <p:attrNameLst>
                                          <p:attrName>style.visibility</p:attrName>
                                        </p:attrNameLst>
                                      </p:cBhvr>
                                      <p:to>
                                        <p:strVal val="hidden"/>
                                      </p:to>
                                    </p:set>
                                  </p:childTnLst>
                                </p:cTn>
                              </p:par>
                              <p:par>
                                <p:cTn id="41" presetID="22" presetClass="entr" presetSubtype="2" fill="hold" nodeType="with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wipe(right)">
                                      <p:cBhvr>
                                        <p:cTn id="4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46126" grpId="0" uiExpand="1" animBg="1"/>
      <p:bldP spid="3546127" grpId="0" uiExpand="1" animBg="1"/>
      <p:bldP spid="3546128" grpId="0" animBg="1"/>
      <p:bldP spid="3546130" grpId="0" uiExpand="1" build="p"/>
      <p:bldP spid="3546174" grpId="0" uiExpand="1" animBg="1"/>
      <p:bldP spid="3546174" grpId="1" animBg="1"/>
      <p:bldP spid="3546175" grpId="0" uiExpand="1" animBg="1"/>
      <p:bldP spid="3546175" grpId="1"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SIFT Descriptor Extraction</a:t>
            </a:r>
          </a:p>
        </p:txBody>
      </p:sp>
      <p:sp>
        <p:nvSpPr>
          <p:cNvPr id="3" name="Content Placeholder 2"/>
          <p:cNvSpPr>
            <a:spLocks noGrp="1"/>
          </p:cNvSpPr>
          <p:nvPr>
            <p:ph idx="1"/>
          </p:nvPr>
        </p:nvSpPr>
        <p:spPr>
          <a:xfrm>
            <a:off x="304800" y="990600"/>
            <a:ext cx="8610600" cy="5135563"/>
          </a:xfrm>
        </p:spPr>
        <p:txBody>
          <a:bodyPr/>
          <a:lstStyle/>
          <a:p>
            <a:r>
              <a:rPr lang="en-US" dirty="0"/>
              <a:t>Given a </a:t>
            </a:r>
            <a:r>
              <a:rPr lang="en-US" dirty="0" err="1"/>
              <a:t>keypoint</a:t>
            </a:r>
            <a:r>
              <a:rPr lang="en-US" dirty="0"/>
              <a:t> with scale and orientation</a:t>
            </a:r>
          </a:p>
        </p:txBody>
      </p:sp>
      <p:sp>
        <p:nvSpPr>
          <p:cNvPr id="4" name="TextBox 3"/>
          <p:cNvSpPr txBox="1">
            <a:spLocks noChangeArrowheads="1"/>
          </p:cNvSpPr>
          <p:nvPr/>
        </p:nvSpPr>
        <p:spPr bwMode="auto">
          <a:xfrm>
            <a:off x="7510219" y="6488668"/>
            <a:ext cx="1633781" cy="369332"/>
          </a:xfrm>
          <a:prstGeom prst="rect">
            <a:avLst/>
          </a:prstGeom>
          <a:noFill/>
          <a:ln w="9525">
            <a:noFill/>
            <a:miter lim="800000"/>
            <a:headEnd/>
            <a:tailEnd/>
          </a:ln>
        </p:spPr>
        <p:txBody>
          <a:bodyPr wrap="none">
            <a:spAutoFit/>
          </a:bodyPr>
          <a:lstStyle/>
          <a:p>
            <a:r>
              <a:rPr lang="en-US" dirty="0" err="1">
                <a:solidFill>
                  <a:schemeClr val="bg1">
                    <a:lumMod val="50000"/>
                  </a:schemeClr>
                </a:solidFill>
              </a:rPr>
              <a:t>Utkarsh</a:t>
            </a:r>
            <a:r>
              <a:rPr lang="en-US" dirty="0">
                <a:solidFill>
                  <a:schemeClr val="bg1">
                    <a:lumMod val="50000"/>
                  </a:schemeClr>
                </a:solidFill>
              </a:rPr>
              <a:t> Sinha</a:t>
            </a:r>
          </a:p>
        </p:txBody>
      </p:sp>
      <p:pic>
        <p:nvPicPr>
          <p:cNvPr id="7" name="Picture 6"/>
          <p:cNvPicPr>
            <a:picLocks noChangeAspect="1"/>
          </p:cNvPicPr>
          <p:nvPr/>
        </p:nvPicPr>
        <p:blipFill>
          <a:blip r:embed="rId3"/>
          <a:stretch>
            <a:fillRect/>
          </a:stretch>
        </p:blipFill>
        <p:spPr>
          <a:xfrm>
            <a:off x="1635050" y="1647779"/>
            <a:ext cx="5950099" cy="3071019"/>
          </a:xfrm>
          <a:prstGeom prst="rect">
            <a:avLst/>
          </a:prstGeom>
        </p:spPr>
      </p:pic>
      <p:pic>
        <p:nvPicPr>
          <p:cNvPr id="8" name="Picture 7"/>
          <p:cNvPicPr>
            <a:picLocks noChangeAspect="1"/>
          </p:cNvPicPr>
          <p:nvPr/>
        </p:nvPicPr>
        <p:blipFill>
          <a:blip r:embed="rId4"/>
          <a:stretch>
            <a:fillRect/>
          </a:stretch>
        </p:blipFill>
        <p:spPr>
          <a:xfrm>
            <a:off x="2530269" y="4571242"/>
            <a:ext cx="4314825" cy="2258604"/>
          </a:xfrm>
          <a:prstGeom prst="rect">
            <a:avLst/>
          </a:prstGeom>
        </p:spPr>
      </p:pic>
      <p:sp>
        <p:nvSpPr>
          <p:cNvPr id="9" name="Rectangle 8"/>
          <p:cNvSpPr/>
          <p:nvPr/>
        </p:nvSpPr>
        <p:spPr>
          <a:xfrm>
            <a:off x="3581400" y="3670300"/>
            <a:ext cx="660400" cy="6477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p:cNvCxnSpPr>
            <a:stCxn id="9" idx="2"/>
          </p:cNvCxnSpPr>
          <p:nvPr/>
        </p:nvCxnSpPr>
        <p:spPr>
          <a:xfrm flipH="1">
            <a:off x="3581400" y="4318000"/>
            <a:ext cx="330200" cy="400798"/>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1225419" y="5107086"/>
            <a:ext cx="1330250" cy="1200329"/>
          </a:xfrm>
          <a:prstGeom prst="rect">
            <a:avLst/>
          </a:prstGeom>
          <a:noFill/>
        </p:spPr>
        <p:txBody>
          <a:bodyPr wrap="square" rtlCol="0">
            <a:spAutoFit/>
          </a:bodyPr>
          <a:lstStyle/>
          <a:p>
            <a:pPr algn="ctr"/>
            <a:r>
              <a:rPr lang="en-US" dirty="0"/>
              <a:t>Gradient magnitude and orientation</a:t>
            </a:r>
          </a:p>
        </p:txBody>
      </p:sp>
      <p:sp>
        <p:nvSpPr>
          <p:cNvPr id="13" name="TextBox 12"/>
          <p:cNvSpPr txBox="1"/>
          <p:nvPr/>
        </p:nvSpPr>
        <p:spPr>
          <a:xfrm>
            <a:off x="6959394" y="5107086"/>
            <a:ext cx="1956006" cy="923330"/>
          </a:xfrm>
          <a:prstGeom prst="rect">
            <a:avLst/>
          </a:prstGeom>
          <a:noFill/>
        </p:spPr>
        <p:txBody>
          <a:bodyPr wrap="square" rtlCol="0">
            <a:spAutoFit/>
          </a:bodyPr>
          <a:lstStyle/>
          <a:p>
            <a:r>
              <a:rPr lang="en-US" dirty="0"/>
              <a:t>8 bin ‘histogram’</a:t>
            </a:r>
          </a:p>
          <a:p>
            <a:r>
              <a:rPr lang="en-US" dirty="0"/>
              <a:t>- add magnitude amounts!</a:t>
            </a:r>
          </a:p>
        </p:txBody>
      </p:sp>
    </p:spTree>
    <p:extLst>
      <p:ext uri="{BB962C8B-B14F-4D97-AF65-F5344CB8AC3E}">
        <p14:creationId xmlns:p14="http://schemas.microsoft.com/office/powerpoint/2010/main" val="135270997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SIFT Descriptor Extraction</a:t>
            </a:r>
          </a:p>
        </p:txBody>
      </p:sp>
      <p:sp>
        <p:nvSpPr>
          <p:cNvPr id="3" name="Content Placeholder 2"/>
          <p:cNvSpPr>
            <a:spLocks noGrp="1"/>
          </p:cNvSpPr>
          <p:nvPr>
            <p:ph idx="1"/>
          </p:nvPr>
        </p:nvSpPr>
        <p:spPr>
          <a:xfrm>
            <a:off x="304800" y="990600"/>
            <a:ext cx="8610600" cy="5135563"/>
          </a:xfrm>
        </p:spPr>
        <p:txBody>
          <a:bodyPr/>
          <a:lstStyle/>
          <a:p>
            <a:r>
              <a:rPr lang="en-US" dirty="0"/>
              <a:t>Within each 4x4 window</a:t>
            </a:r>
          </a:p>
        </p:txBody>
      </p:sp>
      <p:sp>
        <p:nvSpPr>
          <p:cNvPr id="4" name="TextBox 3"/>
          <p:cNvSpPr txBox="1">
            <a:spLocks noChangeArrowheads="1"/>
          </p:cNvSpPr>
          <p:nvPr/>
        </p:nvSpPr>
        <p:spPr bwMode="auto">
          <a:xfrm>
            <a:off x="7510219" y="6488668"/>
            <a:ext cx="1633781" cy="369332"/>
          </a:xfrm>
          <a:prstGeom prst="rect">
            <a:avLst/>
          </a:prstGeom>
          <a:noFill/>
          <a:ln w="9525">
            <a:noFill/>
            <a:miter lim="800000"/>
            <a:headEnd/>
            <a:tailEnd/>
          </a:ln>
        </p:spPr>
        <p:txBody>
          <a:bodyPr wrap="none">
            <a:spAutoFit/>
          </a:bodyPr>
          <a:lstStyle/>
          <a:p>
            <a:r>
              <a:rPr lang="en-US" dirty="0" err="1">
                <a:solidFill>
                  <a:schemeClr val="bg1">
                    <a:lumMod val="50000"/>
                  </a:schemeClr>
                </a:solidFill>
              </a:rPr>
              <a:t>Utkarsh</a:t>
            </a:r>
            <a:r>
              <a:rPr lang="en-US" dirty="0">
                <a:solidFill>
                  <a:schemeClr val="bg1">
                    <a:lumMod val="50000"/>
                  </a:schemeClr>
                </a:solidFill>
              </a:rPr>
              <a:t> Sinha</a:t>
            </a:r>
          </a:p>
        </p:txBody>
      </p:sp>
      <p:pic>
        <p:nvPicPr>
          <p:cNvPr id="5" name="Picture 4"/>
          <p:cNvPicPr>
            <a:picLocks noChangeAspect="1"/>
          </p:cNvPicPr>
          <p:nvPr/>
        </p:nvPicPr>
        <p:blipFill>
          <a:blip r:embed="rId3"/>
          <a:stretch>
            <a:fillRect/>
          </a:stretch>
        </p:blipFill>
        <p:spPr>
          <a:xfrm>
            <a:off x="2171700" y="3940453"/>
            <a:ext cx="4800600" cy="1552575"/>
          </a:xfrm>
          <a:prstGeom prst="rect">
            <a:avLst/>
          </a:prstGeom>
        </p:spPr>
      </p:pic>
      <p:pic>
        <p:nvPicPr>
          <p:cNvPr id="8" name="Picture 7"/>
          <p:cNvPicPr>
            <a:picLocks noChangeAspect="1"/>
          </p:cNvPicPr>
          <p:nvPr/>
        </p:nvPicPr>
        <p:blipFill>
          <a:blip r:embed="rId4"/>
          <a:stretch>
            <a:fillRect/>
          </a:stretch>
        </p:blipFill>
        <p:spPr>
          <a:xfrm>
            <a:off x="2171700" y="1600200"/>
            <a:ext cx="4314825" cy="2258604"/>
          </a:xfrm>
          <a:prstGeom prst="rect">
            <a:avLst/>
          </a:prstGeom>
        </p:spPr>
      </p:pic>
      <p:sp>
        <p:nvSpPr>
          <p:cNvPr id="9" name="TextBox 8"/>
          <p:cNvSpPr txBox="1"/>
          <p:nvPr/>
        </p:nvSpPr>
        <p:spPr>
          <a:xfrm>
            <a:off x="866850" y="2136044"/>
            <a:ext cx="1330250" cy="1200329"/>
          </a:xfrm>
          <a:prstGeom prst="rect">
            <a:avLst/>
          </a:prstGeom>
          <a:noFill/>
        </p:spPr>
        <p:txBody>
          <a:bodyPr wrap="square" rtlCol="0">
            <a:spAutoFit/>
          </a:bodyPr>
          <a:lstStyle/>
          <a:p>
            <a:pPr algn="ctr"/>
            <a:r>
              <a:rPr lang="en-US" dirty="0"/>
              <a:t>Gradient magnitude and orientation</a:t>
            </a:r>
          </a:p>
        </p:txBody>
      </p:sp>
      <p:sp>
        <p:nvSpPr>
          <p:cNvPr id="10" name="TextBox 9"/>
          <p:cNvSpPr txBox="1"/>
          <p:nvPr/>
        </p:nvSpPr>
        <p:spPr>
          <a:xfrm>
            <a:off x="6600825" y="2136044"/>
            <a:ext cx="1956006" cy="923330"/>
          </a:xfrm>
          <a:prstGeom prst="rect">
            <a:avLst/>
          </a:prstGeom>
          <a:noFill/>
        </p:spPr>
        <p:txBody>
          <a:bodyPr wrap="square" rtlCol="0">
            <a:spAutoFit/>
          </a:bodyPr>
          <a:lstStyle/>
          <a:p>
            <a:r>
              <a:rPr lang="en-US" dirty="0"/>
              <a:t>8 bin ‘histogram’</a:t>
            </a:r>
          </a:p>
          <a:p>
            <a:r>
              <a:rPr lang="en-US" dirty="0"/>
              <a:t>- add magnitude amounts!</a:t>
            </a:r>
          </a:p>
        </p:txBody>
      </p:sp>
      <p:sp>
        <p:nvSpPr>
          <p:cNvPr id="6" name="TextBox 5"/>
          <p:cNvSpPr txBox="1"/>
          <p:nvPr/>
        </p:nvSpPr>
        <p:spPr>
          <a:xfrm>
            <a:off x="152400" y="4114800"/>
            <a:ext cx="2044700" cy="1200329"/>
          </a:xfrm>
          <a:prstGeom prst="rect">
            <a:avLst/>
          </a:prstGeom>
          <a:noFill/>
        </p:spPr>
        <p:txBody>
          <a:bodyPr wrap="square" rtlCol="0">
            <a:spAutoFit/>
          </a:bodyPr>
          <a:lstStyle/>
          <a:p>
            <a:r>
              <a:rPr lang="en-US" dirty="0"/>
              <a:t>Weight magnitude that is added to ‘histogram’ by Gaussian</a:t>
            </a:r>
          </a:p>
        </p:txBody>
      </p:sp>
    </p:spTree>
    <p:extLst>
      <p:ext uri="{BB962C8B-B14F-4D97-AF65-F5344CB8AC3E}">
        <p14:creationId xmlns:p14="http://schemas.microsoft.com/office/powerpoint/2010/main" val="160570922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SIFT Descriptor Extraction</a:t>
            </a:r>
          </a:p>
        </p:txBody>
      </p:sp>
      <p:sp>
        <p:nvSpPr>
          <p:cNvPr id="3" name="Content Placeholder 2"/>
          <p:cNvSpPr>
            <a:spLocks noGrp="1"/>
          </p:cNvSpPr>
          <p:nvPr>
            <p:ph idx="1"/>
          </p:nvPr>
        </p:nvSpPr>
        <p:spPr/>
        <p:txBody>
          <a:bodyPr>
            <a:normAutofit/>
          </a:bodyPr>
          <a:lstStyle/>
          <a:p>
            <a:r>
              <a:rPr lang="en-US" dirty="0"/>
              <a:t>Extract 8 x 16 values into 128-dim vector</a:t>
            </a:r>
          </a:p>
          <a:p>
            <a:r>
              <a:rPr lang="en-US" dirty="0"/>
              <a:t>Illumination invariance:</a:t>
            </a:r>
          </a:p>
          <a:p>
            <a:pPr lvl="1"/>
            <a:r>
              <a:rPr lang="en-US" dirty="0"/>
              <a:t>Working in gradient space, so robust to </a:t>
            </a:r>
            <a:r>
              <a:rPr lang="en-US" i="1" dirty="0"/>
              <a:t>I = I + b</a:t>
            </a:r>
            <a:endParaRPr lang="en-US" dirty="0"/>
          </a:p>
          <a:p>
            <a:pPr lvl="1"/>
            <a:r>
              <a:rPr lang="en-US" dirty="0"/>
              <a:t>Normalize vector to [0…1]</a:t>
            </a:r>
          </a:p>
          <a:p>
            <a:pPr lvl="2"/>
            <a:r>
              <a:rPr lang="en-US" dirty="0"/>
              <a:t>Robust to </a:t>
            </a:r>
            <a:r>
              <a:rPr lang="en-US" i="1" dirty="0"/>
              <a:t>I = </a:t>
            </a:r>
            <a:r>
              <a:rPr lang="el-GR" i="1" dirty="0"/>
              <a:t>α</a:t>
            </a:r>
            <a:r>
              <a:rPr lang="en-US" i="1" dirty="0"/>
              <a:t>I </a:t>
            </a:r>
            <a:r>
              <a:rPr lang="en-US" dirty="0"/>
              <a:t>brightness changes</a:t>
            </a:r>
          </a:p>
          <a:p>
            <a:pPr lvl="1"/>
            <a:r>
              <a:rPr lang="en-US" dirty="0"/>
              <a:t>Clamp all vector values &gt; 0.2 to 0.2.</a:t>
            </a:r>
          </a:p>
          <a:p>
            <a:pPr lvl="2"/>
            <a:r>
              <a:rPr lang="en-US" dirty="0"/>
              <a:t>Robust to “non-linear illumination effects” </a:t>
            </a:r>
          </a:p>
          <a:p>
            <a:pPr lvl="2"/>
            <a:r>
              <a:rPr lang="en-US" dirty="0"/>
              <a:t>Image value saturation / specular highlights</a:t>
            </a:r>
          </a:p>
          <a:p>
            <a:pPr lvl="1"/>
            <a:r>
              <a:rPr lang="en-US" dirty="0"/>
              <a:t>Renormalize</a:t>
            </a:r>
          </a:p>
          <a:p>
            <a:endParaRPr lang="en-US" dirty="0"/>
          </a:p>
        </p:txBody>
      </p:sp>
    </p:spTree>
    <p:extLst>
      <p:ext uri="{BB962C8B-B14F-4D97-AF65-F5344CB8AC3E}">
        <p14:creationId xmlns:p14="http://schemas.microsoft.com/office/powerpoint/2010/main" val="2348171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500"/>
                                        <p:tgtEl>
                                          <p:spTgt spid="3">
                                            <p:txEl>
                                              <p:pRg st="5" end="5"/>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fade">
                                      <p:cBhvr>
                                        <p:cTn id="26" dur="500"/>
                                        <p:tgtEl>
                                          <p:spTgt spid="3">
                                            <p:txEl>
                                              <p:pRg st="6" end="6"/>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Effect transition="in" filter="fade">
                                      <p:cBhvr>
                                        <p:cTn id="29" dur="500"/>
                                        <p:tgtEl>
                                          <p:spTgt spid="3">
                                            <p:txEl>
                                              <p:pRg st="7" end="7"/>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3">
                                            <p:txEl>
                                              <p:pRg st="8" end="8"/>
                                            </p:txEl>
                                          </p:spTgt>
                                        </p:tgtEl>
                                        <p:attrNameLst>
                                          <p:attrName>style.visibility</p:attrName>
                                        </p:attrNameLst>
                                      </p:cBhvr>
                                      <p:to>
                                        <p:strVal val="visible"/>
                                      </p:to>
                                    </p:set>
                                    <p:animEffect transition="in" filter="fade">
                                      <p:cBhvr>
                                        <p:cTn id="34"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8229600" cy="914400"/>
          </a:xfrm>
        </p:spPr>
        <p:txBody>
          <a:bodyPr>
            <a:noAutofit/>
          </a:bodyPr>
          <a:lstStyle/>
          <a:p>
            <a:r>
              <a:rPr lang="en-US" sz="3200" dirty="0"/>
              <a:t>Specular highlights move between image pairs!</a:t>
            </a: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14300" y="914400"/>
            <a:ext cx="7715399" cy="5135563"/>
          </a:xfrm>
        </p:spPr>
      </p:pic>
    </p:spTree>
    <p:extLst>
      <p:ext uri="{BB962C8B-B14F-4D97-AF65-F5344CB8AC3E}">
        <p14:creationId xmlns:p14="http://schemas.microsoft.com/office/powerpoint/2010/main" val="122887530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9C68867-14AD-4058-99EA-0809A5B8FD98}"/>
              </a:ext>
            </a:extLst>
          </p:cNvPr>
          <p:cNvPicPr>
            <a:picLocks noChangeAspect="1"/>
          </p:cNvPicPr>
          <p:nvPr/>
        </p:nvPicPr>
        <p:blipFill>
          <a:blip r:embed="rId2"/>
          <a:stretch>
            <a:fillRect/>
          </a:stretch>
        </p:blipFill>
        <p:spPr>
          <a:xfrm>
            <a:off x="1051034" y="0"/>
            <a:ext cx="7041931" cy="6858000"/>
          </a:xfrm>
          <a:prstGeom prst="rect">
            <a:avLst/>
          </a:prstGeom>
        </p:spPr>
      </p:pic>
    </p:spTree>
    <p:extLst>
      <p:ext uri="{BB962C8B-B14F-4D97-AF65-F5344CB8AC3E}">
        <p14:creationId xmlns:p14="http://schemas.microsoft.com/office/powerpoint/2010/main" val="198953340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SIFT-like</a:t>
            </a:r>
            <a:r>
              <a:rPr lang="en-US" dirty="0"/>
              <a:t> descriptor in Project 2</a:t>
            </a:r>
          </a:p>
        </p:txBody>
      </p:sp>
      <p:sp>
        <p:nvSpPr>
          <p:cNvPr id="3" name="Content Placeholder 2"/>
          <p:cNvSpPr>
            <a:spLocks noGrp="1"/>
          </p:cNvSpPr>
          <p:nvPr>
            <p:ph idx="1"/>
          </p:nvPr>
        </p:nvSpPr>
        <p:spPr>
          <a:xfrm>
            <a:off x="457200" y="990600"/>
            <a:ext cx="8229600" cy="5562600"/>
          </a:xfrm>
        </p:spPr>
        <p:txBody>
          <a:bodyPr>
            <a:normAutofit fontScale="85000" lnSpcReduction="10000"/>
          </a:bodyPr>
          <a:lstStyle/>
          <a:p>
            <a:r>
              <a:rPr lang="en-US" dirty="0"/>
              <a:t>SIFT is hand designed based on intuition</a:t>
            </a:r>
          </a:p>
          <a:p>
            <a:r>
              <a:rPr lang="en-US" dirty="0"/>
              <a:t>You implement your own SIFT-like descriptor</a:t>
            </a:r>
          </a:p>
          <a:p>
            <a:pPr lvl="1"/>
            <a:r>
              <a:rPr lang="en-US" dirty="0"/>
              <a:t>Ignore scale/orientation to start.</a:t>
            </a:r>
          </a:p>
          <a:p>
            <a:endParaRPr lang="en-US" dirty="0"/>
          </a:p>
          <a:p>
            <a:r>
              <a:rPr lang="en-US" dirty="0"/>
              <a:t>Parameters: stick with defaults + minor tweaks</a:t>
            </a:r>
          </a:p>
          <a:p>
            <a:r>
              <a:rPr lang="en-US" dirty="0"/>
              <a:t>Feel free to look at papers / resources for inspiration</a:t>
            </a:r>
          </a:p>
          <a:p>
            <a:endParaRPr lang="en-US" dirty="0"/>
          </a:p>
          <a:p>
            <a:endParaRPr lang="en-US" dirty="0"/>
          </a:p>
          <a:p>
            <a:pPr marL="0" indent="0">
              <a:buNone/>
            </a:pPr>
            <a:r>
              <a:rPr lang="en-US" sz="2400" dirty="0"/>
              <a:t>2017 Spring TA Martin Zhu recommends this tutorial:</a:t>
            </a:r>
          </a:p>
          <a:p>
            <a:pPr marL="0" indent="0">
              <a:buNone/>
            </a:pPr>
            <a:r>
              <a:rPr lang="en-US" sz="2400" dirty="0">
                <a:hlinkClick r:id="rId2"/>
              </a:rPr>
              <a:t>http://aishack.in/tutorials/sift-scale-invariant-feature-transform-features/</a:t>
            </a:r>
            <a:endParaRPr lang="en-US" sz="2400" dirty="0"/>
          </a:p>
          <a:p>
            <a:endParaRPr lang="en-US" sz="2400" dirty="0"/>
          </a:p>
          <a:p>
            <a:pPr marL="0" indent="0">
              <a:buNone/>
            </a:pPr>
            <a:r>
              <a:rPr lang="en-US" sz="2400" dirty="0"/>
              <a:t>Lowe’s original paper: </a:t>
            </a:r>
            <a:r>
              <a:rPr lang="en-US" sz="2400" dirty="0">
                <a:hlinkClick r:id="rId3"/>
              </a:rPr>
              <a:t>h</a:t>
            </a:r>
            <a:r>
              <a:rPr lang="en-US" sz="2400" dirty="0">
                <a:hlinkClick r:id="rId3"/>
              </a:rPr>
              <a:t>ttp://www.cs.ubc.ca/~lowe/papers/ijcv04.pdf</a:t>
            </a:r>
            <a:endParaRPr lang="en-US" sz="2400" dirty="0"/>
          </a:p>
          <a:p>
            <a:endParaRPr lang="en-US" dirty="0"/>
          </a:p>
          <a:p>
            <a:endParaRPr lang="en-US" dirty="0"/>
          </a:p>
        </p:txBody>
      </p:sp>
      <p:sp>
        <p:nvSpPr>
          <p:cNvPr id="4" name="Slide Number Placeholder 3"/>
          <p:cNvSpPr>
            <a:spLocks noGrp="1"/>
          </p:cNvSpPr>
          <p:nvPr>
            <p:ph type="sldNum" sz="quarter" idx="12"/>
          </p:nvPr>
        </p:nvSpPr>
        <p:spPr/>
        <p:txBody>
          <a:bodyPr/>
          <a:lstStyle/>
          <a:p>
            <a:pPr>
              <a:defRPr/>
            </a:pPr>
            <a:fld id="{3B4A5B00-17EA-42AB-86D1-6700AF472814}" type="slidenum">
              <a:rPr lang="en-US" smtClean="0"/>
              <a:pPr>
                <a:defRPr/>
              </a:pPr>
              <a:t>65</a:t>
            </a:fld>
            <a:endParaRPr lang="en-US"/>
          </a:p>
        </p:txBody>
      </p:sp>
    </p:spTree>
    <p:extLst>
      <p:ext uri="{BB962C8B-B14F-4D97-AF65-F5344CB8AC3E}">
        <p14:creationId xmlns:p14="http://schemas.microsoft.com/office/powerpoint/2010/main" val="197027675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78FDF-23B8-4EA1-85A9-0884719D1581}"/>
              </a:ext>
            </a:extLst>
          </p:cNvPr>
          <p:cNvSpPr>
            <a:spLocks noGrp="1"/>
          </p:cNvSpPr>
          <p:nvPr>
            <p:ph type="title"/>
          </p:nvPr>
        </p:nvSpPr>
        <p:spPr/>
        <p:txBody>
          <a:bodyPr/>
          <a:lstStyle/>
          <a:p>
            <a:r>
              <a:rPr lang="en-US" dirty="0"/>
              <a:t>Efficient Implementation</a:t>
            </a:r>
          </a:p>
        </p:txBody>
      </p:sp>
      <p:sp>
        <p:nvSpPr>
          <p:cNvPr id="3" name="Content Placeholder 2">
            <a:extLst>
              <a:ext uri="{FF2B5EF4-FFF2-40B4-BE49-F238E27FC236}">
                <a16:creationId xmlns:a16="http://schemas.microsoft.com/office/drawing/2014/main" id="{2884074E-68BE-48B2-80D0-0CA30B0E9816}"/>
              </a:ext>
            </a:extLst>
          </p:cNvPr>
          <p:cNvSpPr>
            <a:spLocks noGrp="1"/>
          </p:cNvSpPr>
          <p:nvPr>
            <p:ph idx="1"/>
          </p:nvPr>
        </p:nvSpPr>
        <p:spPr/>
        <p:txBody>
          <a:bodyPr/>
          <a:lstStyle/>
          <a:p>
            <a:r>
              <a:rPr lang="en-US" dirty="0"/>
              <a:t>Filter using oriented kernels based on directions of histogram bins.</a:t>
            </a:r>
          </a:p>
          <a:p>
            <a:r>
              <a:rPr lang="en-US" dirty="0"/>
              <a:t>Called ‘steerable filters’</a:t>
            </a:r>
          </a:p>
        </p:txBody>
      </p:sp>
    </p:spTree>
    <p:extLst>
      <p:ext uri="{BB962C8B-B14F-4D97-AF65-F5344CB8AC3E}">
        <p14:creationId xmlns:p14="http://schemas.microsoft.com/office/powerpoint/2010/main" val="89503139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3"/>
          <p:cNvSpPr>
            <a:spLocks noGrp="1"/>
          </p:cNvSpPr>
          <p:nvPr>
            <p:ph type="title"/>
          </p:nvPr>
        </p:nvSpPr>
        <p:spPr/>
        <p:txBody>
          <a:bodyPr/>
          <a:lstStyle/>
          <a:p>
            <a:pPr eaLnBrk="1" hangingPunct="1"/>
            <a:r>
              <a:rPr lang="en-US" dirty="0"/>
              <a:t>Local Descriptors: SURF</a:t>
            </a:r>
            <a:endParaRPr lang="de-CH" dirty="0"/>
          </a:p>
        </p:txBody>
      </p:sp>
      <p:sp>
        <p:nvSpPr>
          <p:cNvPr id="47108" name="Footer Placeholder 2"/>
          <p:cNvSpPr>
            <a:spLocks noGrp="1"/>
          </p:cNvSpPr>
          <p:nvPr>
            <p:ph type="ftr" sz="quarter" idx="11"/>
          </p:nvPr>
        </p:nvSpPr>
        <p:spPr>
          <a:xfrm>
            <a:off x="6248400" y="6492875"/>
            <a:ext cx="2895600" cy="365125"/>
          </a:xfrm>
        </p:spPr>
        <p:txBody>
          <a:bodyPr/>
          <a:lstStyle/>
          <a:p>
            <a:pPr>
              <a:defRPr/>
            </a:pPr>
            <a:r>
              <a:rPr lang="de-DE">
                <a:solidFill>
                  <a:prstClr val="black"/>
                </a:solidFill>
              </a:rPr>
              <a:t>K. Grauman, B. Leibe</a:t>
            </a:r>
          </a:p>
        </p:txBody>
      </p:sp>
      <p:pic>
        <p:nvPicPr>
          <p:cNvPr id="68612" name="Picture 4"/>
          <p:cNvPicPr>
            <a:picLocks noChangeAspect="1" noChangeArrowheads="1"/>
          </p:cNvPicPr>
          <p:nvPr/>
        </p:nvPicPr>
        <p:blipFill>
          <a:blip r:embed="rId2" cstate="print"/>
          <a:srcRect/>
          <a:stretch>
            <a:fillRect/>
          </a:stretch>
        </p:blipFill>
        <p:spPr bwMode="auto">
          <a:xfrm>
            <a:off x="482600" y="1311275"/>
            <a:ext cx="3525838" cy="2063750"/>
          </a:xfrm>
          <a:prstGeom prst="rect">
            <a:avLst/>
          </a:prstGeom>
          <a:noFill/>
          <a:ln w="9525">
            <a:noFill/>
            <a:miter lim="800000"/>
            <a:headEnd/>
            <a:tailEnd/>
          </a:ln>
        </p:spPr>
      </p:pic>
      <p:pic>
        <p:nvPicPr>
          <p:cNvPr id="68613" name="Picture 10"/>
          <p:cNvPicPr>
            <a:picLocks noChangeAspect="1" noChangeArrowheads="1"/>
          </p:cNvPicPr>
          <p:nvPr/>
        </p:nvPicPr>
        <p:blipFill>
          <a:blip r:embed="rId3" cstate="print"/>
          <a:srcRect/>
          <a:stretch>
            <a:fillRect/>
          </a:stretch>
        </p:blipFill>
        <p:spPr bwMode="auto">
          <a:xfrm>
            <a:off x="501650" y="3286125"/>
            <a:ext cx="3548063" cy="684213"/>
          </a:xfrm>
          <a:prstGeom prst="rect">
            <a:avLst/>
          </a:prstGeom>
          <a:noFill/>
          <a:ln w="9525">
            <a:noFill/>
            <a:miter lim="800000"/>
            <a:headEnd/>
            <a:tailEnd/>
          </a:ln>
        </p:spPr>
      </p:pic>
      <p:sp>
        <p:nvSpPr>
          <p:cNvPr id="8" name="Rectangle 11"/>
          <p:cNvSpPr txBox="1">
            <a:spLocks noChangeArrowheads="1"/>
          </p:cNvSpPr>
          <p:nvPr/>
        </p:nvSpPr>
        <p:spPr bwMode="auto">
          <a:xfrm>
            <a:off x="3878263" y="1201738"/>
            <a:ext cx="5257800" cy="3067050"/>
          </a:xfrm>
          <a:prstGeom prst="rect">
            <a:avLst/>
          </a:prstGeom>
          <a:noFill/>
          <a:ln w="9525">
            <a:noFill/>
            <a:miter lim="800000"/>
            <a:headEnd/>
            <a:tailEnd/>
          </a:ln>
        </p:spPr>
        <p:txBody>
          <a:bodyPr/>
          <a:lstStyle/>
          <a:p>
            <a:pPr marL="342900" indent="-342900">
              <a:spcBef>
                <a:spcPct val="20000"/>
              </a:spcBef>
              <a:buClr>
                <a:prstClr val="white"/>
              </a:buClr>
              <a:buSzPct val="115000"/>
              <a:buFontTx/>
              <a:buChar char="•"/>
              <a:defRPr/>
            </a:pPr>
            <a:r>
              <a:rPr kumimoji="1" lang="en-US" sz="2400" b="1" kern="0" dirty="0">
                <a:solidFill>
                  <a:prstClr val="black"/>
                </a:solidFill>
                <a:latin typeface="Calibri"/>
              </a:rPr>
              <a:t>Fast approximation of SIFT idea</a:t>
            </a:r>
          </a:p>
          <a:p>
            <a:pPr marL="742950" lvl="1" indent="-285750">
              <a:spcBef>
                <a:spcPct val="20000"/>
              </a:spcBef>
              <a:buClr>
                <a:prstClr val="white"/>
              </a:buClr>
              <a:buSzPct val="50000"/>
              <a:buFont typeface="Wingdings" pitchFamily="2" charset="2"/>
              <a:buChar char="Ø"/>
              <a:defRPr/>
            </a:pPr>
            <a:r>
              <a:rPr kumimoji="1" lang="en-US" b="1" kern="0" dirty="0">
                <a:solidFill>
                  <a:prstClr val="black"/>
                </a:solidFill>
                <a:latin typeface="Calibri"/>
              </a:rPr>
              <a:t>Efficient computation by 2D box filters &amp; integral images</a:t>
            </a:r>
            <a:br>
              <a:rPr kumimoji="1" lang="en-US" b="1" kern="0" dirty="0">
                <a:solidFill>
                  <a:prstClr val="black"/>
                </a:solidFill>
                <a:latin typeface="Calibri"/>
              </a:rPr>
            </a:br>
            <a:r>
              <a:rPr kumimoji="1" lang="en-US" b="1" kern="0" dirty="0">
                <a:solidFill>
                  <a:prstClr val="black"/>
                </a:solidFill>
                <a:latin typeface="Calibri"/>
                <a:sym typeface="Symbol" pitchFamily="18" charset="2"/>
              </a:rPr>
              <a:t> </a:t>
            </a:r>
            <a:r>
              <a:rPr kumimoji="1" lang="en-US" b="1" kern="0" dirty="0">
                <a:solidFill>
                  <a:prstClr val="black"/>
                </a:solidFill>
                <a:latin typeface="Calibri"/>
              </a:rPr>
              <a:t>6 times faster than SIFT</a:t>
            </a:r>
          </a:p>
          <a:p>
            <a:pPr marL="742950" lvl="1" indent="-285750">
              <a:spcBef>
                <a:spcPct val="20000"/>
              </a:spcBef>
              <a:buClr>
                <a:prstClr val="white"/>
              </a:buClr>
              <a:buSzPct val="50000"/>
              <a:buFont typeface="Wingdings" pitchFamily="2" charset="2"/>
              <a:buChar char="Ø"/>
              <a:defRPr/>
            </a:pPr>
            <a:r>
              <a:rPr kumimoji="1" lang="en-US" b="1" kern="0" dirty="0">
                <a:solidFill>
                  <a:prstClr val="black"/>
                </a:solidFill>
                <a:latin typeface="Calibri"/>
              </a:rPr>
              <a:t>Equivalent quality for object identification</a:t>
            </a:r>
          </a:p>
        </p:txBody>
      </p:sp>
      <p:sp>
        <p:nvSpPr>
          <p:cNvPr id="68615" name="Text Box 7"/>
          <p:cNvSpPr txBox="1">
            <a:spLocks noChangeArrowheads="1"/>
          </p:cNvSpPr>
          <p:nvPr/>
        </p:nvSpPr>
        <p:spPr bwMode="auto">
          <a:xfrm>
            <a:off x="373063" y="6276975"/>
            <a:ext cx="4435475" cy="369888"/>
          </a:xfrm>
          <a:prstGeom prst="rect">
            <a:avLst/>
          </a:prstGeom>
          <a:noFill/>
          <a:ln w="9525">
            <a:noFill/>
            <a:miter lim="800000"/>
            <a:headEnd/>
            <a:tailEnd/>
          </a:ln>
        </p:spPr>
        <p:txBody>
          <a:bodyPr>
            <a:spAutoFit/>
          </a:bodyPr>
          <a:lstStyle/>
          <a:p>
            <a:pPr eaLnBrk="0" hangingPunct="0">
              <a:spcBef>
                <a:spcPct val="50000"/>
              </a:spcBef>
            </a:pPr>
            <a:r>
              <a:rPr lang="en-US">
                <a:solidFill>
                  <a:prstClr val="black"/>
                </a:solidFill>
              </a:rPr>
              <a:t>[Bay, ECCV’06], [Cornelis, CVGPU’08]</a:t>
            </a:r>
          </a:p>
        </p:txBody>
      </p:sp>
      <p:sp>
        <p:nvSpPr>
          <p:cNvPr id="10" name="Rectangle 11"/>
          <p:cNvSpPr txBox="1">
            <a:spLocks noChangeArrowheads="1"/>
          </p:cNvSpPr>
          <p:nvPr/>
        </p:nvSpPr>
        <p:spPr bwMode="auto">
          <a:xfrm>
            <a:off x="3878263" y="4451350"/>
            <a:ext cx="5435600" cy="2146300"/>
          </a:xfrm>
          <a:prstGeom prst="rect">
            <a:avLst/>
          </a:prstGeom>
          <a:noFill/>
          <a:ln w="9525">
            <a:noFill/>
            <a:miter lim="800000"/>
            <a:headEnd/>
            <a:tailEnd/>
          </a:ln>
        </p:spPr>
        <p:txBody>
          <a:bodyPr/>
          <a:lstStyle/>
          <a:p>
            <a:pPr marL="342900" indent="-342900">
              <a:spcBef>
                <a:spcPct val="20000"/>
              </a:spcBef>
              <a:buClr>
                <a:prstClr val="white"/>
              </a:buClr>
              <a:buSzPct val="115000"/>
              <a:buFontTx/>
              <a:buChar char="•"/>
              <a:defRPr/>
            </a:pPr>
            <a:r>
              <a:rPr kumimoji="1" lang="en-US" sz="2400" b="1" kern="0" dirty="0">
                <a:solidFill>
                  <a:prstClr val="black"/>
                </a:solidFill>
                <a:latin typeface="Calibri"/>
              </a:rPr>
              <a:t>GPU implementation available</a:t>
            </a:r>
          </a:p>
          <a:p>
            <a:pPr marL="742950" lvl="1" indent="-285750">
              <a:spcBef>
                <a:spcPct val="20000"/>
              </a:spcBef>
              <a:buClr>
                <a:prstClr val="white"/>
              </a:buClr>
              <a:buSzPct val="50000"/>
              <a:buFont typeface="Wingdings" pitchFamily="2" charset="2"/>
              <a:buChar char="Ø"/>
              <a:defRPr/>
            </a:pPr>
            <a:r>
              <a:rPr kumimoji="1" lang="en-US" b="1" kern="0" dirty="0">
                <a:solidFill>
                  <a:prstClr val="black"/>
                </a:solidFill>
                <a:latin typeface="Calibri"/>
              </a:rPr>
              <a:t>Feature extraction @ 200Hz</a:t>
            </a:r>
            <a:br>
              <a:rPr kumimoji="1" lang="en-US" b="1" kern="0" dirty="0">
                <a:solidFill>
                  <a:prstClr val="black"/>
                </a:solidFill>
                <a:latin typeface="Calibri"/>
              </a:rPr>
            </a:br>
            <a:r>
              <a:rPr kumimoji="1" lang="en-US" b="1" kern="0" dirty="0">
                <a:solidFill>
                  <a:prstClr val="black"/>
                </a:solidFill>
                <a:latin typeface="Calibri"/>
              </a:rPr>
              <a:t>(detector + descriptor, 640×480 </a:t>
            </a:r>
            <a:r>
              <a:rPr kumimoji="1" lang="en-US" b="1" kern="0" dirty="0" err="1">
                <a:solidFill>
                  <a:prstClr val="black"/>
                </a:solidFill>
                <a:latin typeface="Calibri"/>
              </a:rPr>
              <a:t>img</a:t>
            </a:r>
            <a:r>
              <a:rPr kumimoji="1" lang="en-US" b="1" kern="0" dirty="0">
                <a:solidFill>
                  <a:prstClr val="black"/>
                </a:solidFill>
                <a:latin typeface="Calibri"/>
              </a:rPr>
              <a:t>)</a:t>
            </a:r>
          </a:p>
          <a:p>
            <a:pPr marL="742950" lvl="1" indent="-285750">
              <a:spcBef>
                <a:spcPct val="20000"/>
              </a:spcBef>
              <a:buClr>
                <a:prstClr val="white"/>
              </a:buClr>
              <a:buSzPct val="50000"/>
              <a:buFont typeface="Wingdings" pitchFamily="2" charset="2"/>
              <a:buChar char="Ø"/>
              <a:defRPr/>
            </a:pPr>
            <a:r>
              <a:rPr lang="en-US" u="sng" dirty="0">
                <a:solidFill>
                  <a:prstClr val="black"/>
                </a:solidFill>
                <a:latin typeface="Arial" pitchFamily="34" charset="0"/>
              </a:rPr>
              <a:t>http://www.vision.ee.ethz.ch/~surf</a:t>
            </a:r>
            <a:endParaRPr kumimoji="1" lang="en-US" b="1" kern="0" dirty="0">
              <a:solidFill>
                <a:prstClr val="black"/>
              </a:solidFill>
              <a:latin typeface="Calibri"/>
            </a:endParaRPr>
          </a:p>
          <a:p>
            <a:pPr marL="742950" lvl="1" indent="-285750">
              <a:spcBef>
                <a:spcPct val="20000"/>
              </a:spcBef>
              <a:buClr>
                <a:prstClr val="white"/>
              </a:buClr>
              <a:buSzPct val="50000"/>
              <a:buFont typeface="Wingdings" pitchFamily="2" charset="2"/>
              <a:buChar char="Ø"/>
              <a:defRPr/>
            </a:pPr>
            <a:endParaRPr kumimoji="1" lang="en-US" b="1" kern="0" dirty="0">
              <a:solidFill>
                <a:prstClr val="black"/>
              </a:solidFill>
              <a:latin typeface="Calibri"/>
            </a:endParaRPr>
          </a:p>
        </p:txBody>
      </p:sp>
    </p:spTree>
    <p:extLst>
      <p:ext uri="{BB962C8B-B14F-4D97-AF65-F5344CB8AC3E}">
        <p14:creationId xmlns:p14="http://schemas.microsoft.com/office/powerpoint/2010/main" val="337809712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3"/>
          <p:cNvSpPr>
            <a:spLocks noGrp="1" noChangeArrowheads="1"/>
          </p:cNvSpPr>
          <p:nvPr>
            <p:ph type="body" idx="4294967295"/>
          </p:nvPr>
        </p:nvSpPr>
        <p:spPr/>
        <p:txBody>
          <a:bodyPr/>
          <a:lstStyle/>
          <a:p>
            <a:pPr eaLnBrk="1" hangingPunct="1"/>
            <a:endParaRPr lang="de-DE" altLang="en-US"/>
          </a:p>
        </p:txBody>
      </p:sp>
      <p:sp>
        <p:nvSpPr>
          <p:cNvPr id="68611" name="Rectangle 4"/>
          <p:cNvSpPr>
            <a:spLocks noChangeArrowheads="1"/>
          </p:cNvSpPr>
          <p:nvPr/>
        </p:nvSpPr>
        <p:spPr bwMode="auto">
          <a:xfrm>
            <a:off x="457200" y="442913"/>
            <a:ext cx="73152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kumimoji="1" lang="en-US" altLang="en-US" sz="3600" dirty="0">
                <a:solidFill>
                  <a:prstClr val="black"/>
                </a:solidFill>
                <a:latin typeface="Calibri" panose="020F0502020204030204" pitchFamily="34" charset="0"/>
                <a:cs typeface="Calibri" panose="020F0502020204030204" pitchFamily="34" charset="0"/>
              </a:rPr>
              <a:t>Local Descriptors: Shape Context</a:t>
            </a:r>
          </a:p>
        </p:txBody>
      </p:sp>
      <p:sp>
        <p:nvSpPr>
          <p:cNvPr id="68612" name="Rectangle 26"/>
          <p:cNvSpPr>
            <a:spLocks noChangeArrowheads="1"/>
          </p:cNvSpPr>
          <p:nvPr/>
        </p:nvSpPr>
        <p:spPr bwMode="auto">
          <a:xfrm>
            <a:off x="381000" y="1066800"/>
            <a:ext cx="4191000" cy="4724400"/>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endParaRPr lang="de-DE" altLang="en-US" sz="2100" b="1">
              <a:solidFill>
                <a:srgbClr val="EEECE1"/>
              </a:solidFill>
            </a:endParaRPr>
          </a:p>
        </p:txBody>
      </p:sp>
      <p:pic>
        <p:nvPicPr>
          <p:cNvPr id="68613" name="Picture 27" descr="sample_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1828800"/>
            <a:ext cx="31369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8614" name="Group 28"/>
          <p:cNvGrpSpPr>
            <a:grpSpLocks/>
          </p:cNvGrpSpPr>
          <p:nvPr/>
        </p:nvGrpSpPr>
        <p:grpSpPr bwMode="auto">
          <a:xfrm>
            <a:off x="609600" y="1219200"/>
            <a:ext cx="3810000" cy="3733800"/>
            <a:chOff x="1200" y="1152"/>
            <a:chExt cx="2400" cy="2352"/>
          </a:xfrm>
        </p:grpSpPr>
        <p:sp>
          <p:nvSpPr>
            <p:cNvPr id="68624" name="Oval 29"/>
            <p:cNvSpPr>
              <a:spLocks noChangeArrowheads="1"/>
            </p:cNvSpPr>
            <p:nvPr/>
          </p:nvSpPr>
          <p:spPr bwMode="auto">
            <a:xfrm>
              <a:off x="1200" y="1152"/>
              <a:ext cx="2400" cy="2352"/>
            </a:xfrm>
            <a:prstGeom prst="ellipse">
              <a:avLst/>
            </a:prstGeom>
            <a:noFill/>
            <a:ln w="254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endParaRPr lang="de-DE" altLang="en-US" sz="2100" b="1">
                <a:solidFill>
                  <a:srgbClr val="EEECE1"/>
                </a:solidFill>
              </a:endParaRPr>
            </a:p>
          </p:txBody>
        </p:sp>
        <p:sp>
          <p:nvSpPr>
            <p:cNvPr id="68625" name="Oval 30"/>
            <p:cNvSpPr>
              <a:spLocks noChangeArrowheads="1"/>
            </p:cNvSpPr>
            <p:nvPr/>
          </p:nvSpPr>
          <p:spPr bwMode="auto">
            <a:xfrm>
              <a:off x="1824" y="1776"/>
              <a:ext cx="1152" cy="1152"/>
            </a:xfrm>
            <a:prstGeom prst="ellipse">
              <a:avLst/>
            </a:prstGeom>
            <a:noFill/>
            <a:ln w="254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endParaRPr lang="de-DE" altLang="en-US" sz="2100" b="1">
                <a:solidFill>
                  <a:srgbClr val="EEECE1"/>
                </a:solidFill>
              </a:endParaRPr>
            </a:p>
          </p:txBody>
        </p:sp>
        <p:sp>
          <p:nvSpPr>
            <p:cNvPr id="68626" name="Oval 31"/>
            <p:cNvSpPr>
              <a:spLocks noChangeArrowheads="1"/>
            </p:cNvSpPr>
            <p:nvPr/>
          </p:nvSpPr>
          <p:spPr bwMode="auto">
            <a:xfrm>
              <a:off x="2112" y="2064"/>
              <a:ext cx="576" cy="576"/>
            </a:xfrm>
            <a:prstGeom prst="ellipse">
              <a:avLst/>
            </a:prstGeom>
            <a:noFill/>
            <a:ln w="254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endParaRPr lang="de-DE" altLang="en-US" sz="2100" b="1">
                <a:solidFill>
                  <a:srgbClr val="EEECE1"/>
                </a:solidFill>
              </a:endParaRPr>
            </a:p>
          </p:txBody>
        </p:sp>
        <p:sp>
          <p:nvSpPr>
            <p:cNvPr id="68627" name="Oval 32"/>
            <p:cNvSpPr>
              <a:spLocks noChangeArrowheads="1"/>
            </p:cNvSpPr>
            <p:nvPr/>
          </p:nvSpPr>
          <p:spPr bwMode="auto">
            <a:xfrm>
              <a:off x="2256" y="2208"/>
              <a:ext cx="288" cy="288"/>
            </a:xfrm>
            <a:prstGeom prst="ellipse">
              <a:avLst/>
            </a:prstGeom>
            <a:noFill/>
            <a:ln w="254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endParaRPr lang="de-DE" altLang="en-US" sz="2100" b="1">
                <a:solidFill>
                  <a:srgbClr val="EEECE1"/>
                </a:solidFill>
              </a:endParaRPr>
            </a:p>
          </p:txBody>
        </p:sp>
        <p:sp>
          <p:nvSpPr>
            <p:cNvPr id="68628" name="Oval 33"/>
            <p:cNvSpPr>
              <a:spLocks noChangeArrowheads="1"/>
            </p:cNvSpPr>
            <p:nvPr/>
          </p:nvSpPr>
          <p:spPr bwMode="auto">
            <a:xfrm>
              <a:off x="2352" y="2304"/>
              <a:ext cx="96" cy="96"/>
            </a:xfrm>
            <a:prstGeom prst="ellipse">
              <a:avLst/>
            </a:prstGeom>
            <a:noFill/>
            <a:ln w="254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endParaRPr lang="de-DE" altLang="en-US" sz="2100" b="1">
                <a:solidFill>
                  <a:srgbClr val="EEECE1"/>
                </a:solidFill>
              </a:endParaRPr>
            </a:p>
          </p:txBody>
        </p:sp>
        <p:sp>
          <p:nvSpPr>
            <p:cNvPr id="68629" name="Line 34"/>
            <p:cNvSpPr>
              <a:spLocks noChangeShapeType="1"/>
            </p:cNvSpPr>
            <p:nvPr/>
          </p:nvSpPr>
          <p:spPr bwMode="auto">
            <a:xfrm>
              <a:off x="1200" y="2352"/>
              <a:ext cx="2400" cy="0"/>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solidFill>
                  <a:prstClr val="black"/>
                </a:solidFill>
                <a:latin typeface="Arial" pitchFamily="34" charset="0"/>
              </a:endParaRPr>
            </a:p>
          </p:txBody>
        </p:sp>
        <p:sp>
          <p:nvSpPr>
            <p:cNvPr id="68630" name="Line 35"/>
            <p:cNvSpPr>
              <a:spLocks noChangeShapeType="1"/>
            </p:cNvSpPr>
            <p:nvPr/>
          </p:nvSpPr>
          <p:spPr bwMode="auto">
            <a:xfrm flipV="1">
              <a:off x="1392" y="1728"/>
              <a:ext cx="2064" cy="1200"/>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solidFill>
                  <a:prstClr val="black"/>
                </a:solidFill>
                <a:latin typeface="Arial" pitchFamily="34" charset="0"/>
              </a:endParaRPr>
            </a:p>
          </p:txBody>
        </p:sp>
        <p:sp>
          <p:nvSpPr>
            <p:cNvPr id="68631" name="Line 36"/>
            <p:cNvSpPr>
              <a:spLocks noChangeShapeType="1"/>
            </p:cNvSpPr>
            <p:nvPr/>
          </p:nvSpPr>
          <p:spPr bwMode="auto">
            <a:xfrm flipV="1">
              <a:off x="1824" y="1344"/>
              <a:ext cx="1152" cy="2016"/>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solidFill>
                  <a:prstClr val="black"/>
                </a:solidFill>
                <a:latin typeface="Arial" pitchFamily="34" charset="0"/>
              </a:endParaRPr>
            </a:p>
          </p:txBody>
        </p:sp>
        <p:sp>
          <p:nvSpPr>
            <p:cNvPr id="68632" name="Line 37"/>
            <p:cNvSpPr>
              <a:spLocks noChangeShapeType="1"/>
            </p:cNvSpPr>
            <p:nvPr/>
          </p:nvSpPr>
          <p:spPr bwMode="auto">
            <a:xfrm flipV="1">
              <a:off x="2400" y="1200"/>
              <a:ext cx="0" cy="2304"/>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solidFill>
                  <a:prstClr val="black"/>
                </a:solidFill>
                <a:latin typeface="Arial" pitchFamily="34" charset="0"/>
              </a:endParaRPr>
            </a:p>
          </p:txBody>
        </p:sp>
        <p:sp>
          <p:nvSpPr>
            <p:cNvPr id="68633" name="Line 38"/>
            <p:cNvSpPr>
              <a:spLocks noChangeShapeType="1"/>
            </p:cNvSpPr>
            <p:nvPr/>
          </p:nvSpPr>
          <p:spPr bwMode="auto">
            <a:xfrm flipH="1" flipV="1">
              <a:off x="1824" y="1344"/>
              <a:ext cx="1152" cy="2016"/>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solidFill>
                  <a:prstClr val="black"/>
                </a:solidFill>
                <a:latin typeface="Arial" pitchFamily="34" charset="0"/>
              </a:endParaRPr>
            </a:p>
          </p:txBody>
        </p:sp>
        <p:sp>
          <p:nvSpPr>
            <p:cNvPr id="68634" name="Line 39"/>
            <p:cNvSpPr>
              <a:spLocks noChangeShapeType="1"/>
            </p:cNvSpPr>
            <p:nvPr/>
          </p:nvSpPr>
          <p:spPr bwMode="auto">
            <a:xfrm flipH="1" flipV="1">
              <a:off x="1392" y="1776"/>
              <a:ext cx="2016" cy="1152"/>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solidFill>
                  <a:prstClr val="black"/>
                </a:solidFill>
                <a:latin typeface="Arial" pitchFamily="34" charset="0"/>
              </a:endParaRPr>
            </a:p>
          </p:txBody>
        </p:sp>
      </p:grpSp>
      <p:sp>
        <p:nvSpPr>
          <p:cNvPr id="68615" name="Text Box 40"/>
          <p:cNvSpPr txBox="1">
            <a:spLocks noChangeArrowheads="1"/>
          </p:cNvSpPr>
          <p:nvPr/>
        </p:nvSpPr>
        <p:spPr bwMode="auto">
          <a:xfrm>
            <a:off x="4837113" y="1543050"/>
            <a:ext cx="4164012"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spcBef>
                <a:spcPct val="50000"/>
              </a:spcBef>
            </a:pPr>
            <a:r>
              <a:rPr lang="en-US" altLang="en-US" sz="2100" b="1">
                <a:solidFill>
                  <a:prstClr val="black"/>
                </a:solidFill>
              </a:rPr>
              <a:t>Count the number of points inside each bin, e.g.:</a:t>
            </a:r>
          </a:p>
        </p:txBody>
      </p:sp>
      <p:sp>
        <p:nvSpPr>
          <p:cNvPr id="68616" name="Text Box 41"/>
          <p:cNvSpPr txBox="1">
            <a:spLocks noChangeArrowheads="1"/>
          </p:cNvSpPr>
          <p:nvPr/>
        </p:nvSpPr>
        <p:spPr bwMode="auto">
          <a:xfrm>
            <a:off x="5029200" y="2667000"/>
            <a:ext cx="24384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spcBef>
                <a:spcPct val="50000"/>
              </a:spcBef>
            </a:pPr>
            <a:r>
              <a:rPr lang="en-US" altLang="en-US" sz="2100" b="1">
                <a:solidFill>
                  <a:prstClr val="black"/>
                </a:solidFill>
              </a:rPr>
              <a:t>Count = 4</a:t>
            </a:r>
          </a:p>
        </p:txBody>
      </p:sp>
      <p:sp>
        <p:nvSpPr>
          <p:cNvPr id="68617" name="Text Box 42"/>
          <p:cNvSpPr txBox="1">
            <a:spLocks noChangeArrowheads="1"/>
          </p:cNvSpPr>
          <p:nvPr/>
        </p:nvSpPr>
        <p:spPr bwMode="auto">
          <a:xfrm>
            <a:off x="5029200" y="3357563"/>
            <a:ext cx="24384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spcBef>
                <a:spcPct val="50000"/>
              </a:spcBef>
            </a:pPr>
            <a:r>
              <a:rPr lang="en-US" altLang="en-US" sz="2100" b="1">
                <a:solidFill>
                  <a:prstClr val="black"/>
                </a:solidFill>
              </a:rPr>
              <a:t>Count = 10</a:t>
            </a:r>
          </a:p>
        </p:txBody>
      </p:sp>
      <p:sp>
        <p:nvSpPr>
          <p:cNvPr id="68618" name="Line 43"/>
          <p:cNvSpPr>
            <a:spLocks noChangeShapeType="1"/>
          </p:cNvSpPr>
          <p:nvPr/>
        </p:nvSpPr>
        <p:spPr bwMode="auto">
          <a:xfrm flipH="1" flipV="1">
            <a:off x="3962400" y="2743200"/>
            <a:ext cx="1066800" cy="152400"/>
          </a:xfrm>
          <a:prstGeom prst="line">
            <a:avLst/>
          </a:prstGeom>
          <a:noFill/>
          <a:ln w="25400">
            <a:solidFill>
              <a:srgbClr val="969696"/>
            </a:solidFill>
            <a:round/>
            <a:headEnd type="none" w="sm" len="sm"/>
            <a:tailEnd type="arrow" w="med" len="lg"/>
          </a:ln>
          <a:extLst>
            <a:ext uri="{909E8E84-426E-40DD-AFC4-6F175D3DCCD1}">
              <a14:hiddenFill xmlns:a14="http://schemas.microsoft.com/office/drawing/2010/main">
                <a:noFill/>
              </a14:hiddenFill>
            </a:ext>
          </a:extLst>
        </p:spPr>
        <p:txBody>
          <a:bodyPr wrap="none" anchor="ctr"/>
          <a:lstStyle/>
          <a:p>
            <a:endParaRPr lang="en-US">
              <a:solidFill>
                <a:prstClr val="black"/>
              </a:solidFill>
              <a:latin typeface="Arial" pitchFamily="34" charset="0"/>
            </a:endParaRPr>
          </a:p>
        </p:txBody>
      </p:sp>
      <p:sp>
        <p:nvSpPr>
          <p:cNvPr id="68619" name="Line 44"/>
          <p:cNvSpPr>
            <a:spLocks noChangeShapeType="1"/>
          </p:cNvSpPr>
          <p:nvPr/>
        </p:nvSpPr>
        <p:spPr bwMode="auto">
          <a:xfrm flipH="1">
            <a:off x="3733800" y="3644900"/>
            <a:ext cx="1343025" cy="622300"/>
          </a:xfrm>
          <a:prstGeom prst="line">
            <a:avLst/>
          </a:prstGeom>
          <a:noFill/>
          <a:ln w="25400">
            <a:solidFill>
              <a:srgbClr val="969696"/>
            </a:solidFill>
            <a:round/>
            <a:headEnd type="none" w="sm" len="sm"/>
            <a:tailEnd type="arrow" w="med" len="lg"/>
          </a:ln>
          <a:extLst>
            <a:ext uri="{909E8E84-426E-40DD-AFC4-6F175D3DCCD1}">
              <a14:hiddenFill xmlns:a14="http://schemas.microsoft.com/office/drawing/2010/main">
                <a:noFill/>
              </a14:hiddenFill>
            </a:ext>
          </a:extLst>
        </p:spPr>
        <p:txBody>
          <a:bodyPr wrap="none" anchor="ctr"/>
          <a:lstStyle/>
          <a:p>
            <a:endParaRPr lang="en-US">
              <a:solidFill>
                <a:prstClr val="black"/>
              </a:solidFill>
              <a:latin typeface="Arial" pitchFamily="34" charset="0"/>
            </a:endParaRPr>
          </a:p>
        </p:txBody>
      </p:sp>
      <p:sp>
        <p:nvSpPr>
          <p:cNvPr id="68620" name="Text Box 45"/>
          <p:cNvSpPr txBox="1">
            <a:spLocks noChangeArrowheads="1"/>
          </p:cNvSpPr>
          <p:nvPr/>
        </p:nvSpPr>
        <p:spPr bwMode="auto">
          <a:xfrm rot="5400000">
            <a:off x="5356225" y="3055938"/>
            <a:ext cx="4572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spcBef>
                <a:spcPct val="50000"/>
              </a:spcBef>
            </a:pPr>
            <a:r>
              <a:rPr lang="en-US" altLang="en-US" sz="2100" b="1">
                <a:solidFill>
                  <a:prstClr val="black"/>
                </a:solidFill>
                <a:latin typeface="Times New Roman" pitchFamily="18" charset="0"/>
              </a:rPr>
              <a:t>...</a:t>
            </a:r>
          </a:p>
        </p:txBody>
      </p:sp>
      <p:sp>
        <p:nvSpPr>
          <p:cNvPr id="68621" name="Text Box 46"/>
          <p:cNvSpPr txBox="1">
            <a:spLocks noChangeArrowheads="1"/>
          </p:cNvSpPr>
          <p:nvPr/>
        </p:nvSpPr>
        <p:spPr bwMode="auto">
          <a:xfrm>
            <a:off x="4932362" y="4210050"/>
            <a:ext cx="3906837" cy="137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buFont typeface="ZapfDingbats"/>
              <a:buNone/>
            </a:pPr>
            <a:r>
              <a:rPr lang="en-US" altLang="en-US" sz="2100" dirty="0">
                <a:solidFill>
                  <a:prstClr val="black"/>
                </a:solidFill>
              </a:rPr>
              <a:t>Log-polar binning: </a:t>
            </a:r>
          </a:p>
          <a:p>
            <a:pPr>
              <a:buFont typeface="ZapfDingbats"/>
              <a:buNone/>
            </a:pPr>
            <a:r>
              <a:rPr lang="en-US" altLang="en-US" sz="2100" dirty="0">
                <a:solidFill>
                  <a:prstClr val="black"/>
                </a:solidFill>
              </a:rPr>
              <a:t>More precision for nearby points, more flexibility for farther points.</a:t>
            </a:r>
          </a:p>
        </p:txBody>
      </p:sp>
      <p:sp>
        <p:nvSpPr>
          <p:cNvPr id="68622" name="Text Box 47"/>
          <p:cNvSpPr txBox="1">
            <a:spLocks noChangeArrowheads="1"/>
          </p:cNvSpPr>
          <p:nvPr/>
        </p:nvSpPr>
        <p:spPr bwMode="auto">
          <a:xfrm>
            <a:off x="611188" y="6345238"/>
            <a:ext cx="32004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spcBef>
                <a:spcPct val="50000"/>
              </a:spcBef>
            </a:pPr>
            <a:r>
              <a:rPr lang="en-US" altLang="en-US">
                <a:solidFill>
                  <a:prstClr val="black"/>
                </a:solidFill>
              </a:rPr>
              <a:t>Belongie &amp; Malik, ICCV 2001</a:t>
            </a:r>
          </a:p>
        </p:txBody>
      </p:sp>
      <p:sp>
        <p:nvSpPr>
          <p:cNvPr id="68623" name="Footer Placeholder 4"/>
          <p:cNvSpPr txBox="1">
            <a:spLocks noGrp="1"/>
          </p:cNvSpPr>
          <p:nvPr/>
        </p:nvSpPr>
        <p:spPr bwMode="auto">
          <a:xfrm>
            <a:off x="2376488" y="6553200"/>
            <a:ext cx="4572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de-DE" altLang="en-US" sz="1200">
                <a:solidFill>
                  <a:srgbClr val="EEECE1"/>
                </a:solidFill>
              </a:rPr>
              <a:t>K. Grauman, B. Leibe</a:t>
            </a:r>
          </a:p>
        </p:txBody>
      </p:sp>
    </p:spTree>
    <p:extLst>
      <p:ext uri="{BB962C8B-B14F-4D97-AF65-F5344CB8AC3E}">
        <p14:creationId xmlns:p14="http://schemas.microsoft.com/office/powerpoint/2010/main" val="299513162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p:txBody>
          <a:bodyPr/>
          <a:lstStyle/>
          <a:p>
            <a:r>
              <a:rPr lang="en-US" altLang="en-US"/>
              <a:t>Shape Context Descriptor</a:t>
            </a:r>
          </a:p>
        </p:txBody>
      </p:sp>
      <p:sp>
        <p:nvSpPr>
          <p:cNvPr id="69635" name="Content Placeholder 2"/>
          <p:cNvSpPr>
            <a:spLocks noGrp="1"/>
          </p:cNvSpPr>
          <p:nvPr>
            <p:ph idx="1"/>
          </p:nvPr>
        </p:nvSpPr>
        <p:spPr/>
        <p:txBody>
          <a:bodyPr/>
          <a:lstStyle/>
          <a:p>
            <a:endParaRPr lang="en-US" altLang="en-US"/>
          </a:p>
        </p:txBody>
      </p:sp>
      <p:pic>
        <p:nvPicPr>
          <p:cNvPr id="69636" name="Picture 2" descr="C:\Users\hays\Desktop\143 Computer Vision\slides\16\shape_context_sc_exampl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8688" y="946150"/>
            <a:ext cx="7286625" cy="496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265384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0658" name="Rectangle 4"/>
          <p:cNvSpPr>
            <a:spLocks noChangeArrowheads="1"/>
          </p:cNvSpPr>
          <p:nvPr/>
        </p:nvSpPr>
        <p:spPr bwMode="auto">
          <a:xfrm>
            <a:off x="457200" y="442913"/>
            <a:ext cx="73152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kumimoji="1" lang="en-US" altLang="en-US" sz="2800" b="1">
                <a:solidFill>
                  <a:srgbClr val="000000"/>
                </a:solidFill>
              </a:rPr>
              <a:t>Local Descriptors: Geometric Blur</a:t>
            </a:r>
          </a:p>
        </p:txBody>
      </p:sp>
      <p:pic>
        <p:nvPicPr>
          <p:cNvPr id="70659" name="Picture 5"/>
          <p:cNvPicPr>
            <a:picLocks noChangeAspect="1" noChangeArrowheads="1"/>
          </p:cNvPicPr>
          <p:nvPr/>
        </p:nvPicPr>
        <p:blipFill>
          <a:blip r:embed="rId3">
            <a:extLst>
              <a:ext uri="{28A0092B-C50C-407E-A947-70E740481C1C}">
                <a14:useLocalDpi xmlns:a14="http://schemas.microsoft.com/office/drawing/2010/main" val="0"/>
              </a:ext>
            </a:extLst>
          </a:blip>
          <a:srcRect l="1189" t="3668" r="53844" b="5482"/>
          <a:stretch>
            <a:fillRect/>
          </a:stretch>
        </p:blipFill>
        <p:spPr bwMode="auto">
          <a:xfrm>
            <a:off x="411163" y="1630363"/>
            <a:ext cx="2822575" cy="1808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0660" name="Group 6"/>
          <p:cNvGrpSpPr>
            <a:grpSpLocks/>
          </p:cNvGrpSpPr>
          <p:nvPr/>
        </p:nvGrpSpPr>
        <p:grpSpPr bwMode="auto">
          <a:xfrm>
            <a:off x="520700" y="2265363"/>
            <a:ext cx="781050" cy="781050"/>
            <a:chOff x="385" y="2062"/>
            <a:chExt cx="492" cy="492"/>
          </a:xfrm>
        </p:grpSpPr>
        <p:sp>
          <p:nvSpPr>
            <p:cNvPr id="70697" name="Oval 7"/>
            <p:cNvSpPr>
              <a:spLocks noChangeArrowheads="1"/>
            </p:cNvSpPr>
            <p:nvPr/>
          </p:nvSpPr>
          <p:spPr bwMode="auto">
            <a:xfrm>
              <a:off x="385" y="2062"/>
              <a:ext cx="493" cy="493"/>
            </a:xfrm>
            <a:prstGeom prst="ellipse">
              <a:avLst/>
            </a:prstGeom>
            <a:noFill/>
            <a:ln w="64080">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endParaRPr lang="de-DE" altLang="en-US" sz="2100" b="1">
                <a:solidFill>
                  <a:srgbClr val="000000"/>
                </a:solidFill>
              </a:endParaRPr>
            </a:p>
          </p:txBody>
        </p:sp>
        <p:sp>
          <p:nvSpPr>
            <p:cNvPr id="70698" name="Oval 8"/>
            <p:cNvSpPr>
              <a:spLocks noChangeArrowheads="1"/>
            </p:cNvSpPr>
            <p:nvPr/>
          </p:nvSpPr>
          <p:spPr bwMode="auto">
            <a:xfrm>
              <a:off x="385" y="2062"/>
              <a:ext cx="493" cy="493"/>
            </a:xfrm>
            <a:prstGeom prst="ellipse">
              <a:avLst/>
            </a:prstGeom>
            <a:noFill/>
            <a:ln w="27360">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endParaRPr lang="de-DE" altLang="en-US" sz="2100" b="1">
                <a:solidFill>
                  <a:srgbClr val="000000"/>
                </a:solidFill>
              </a:endParaRPr>
            </a:p>
          </p:txBody>
        </p:sp>
      </p:grpSp>
      <p:grpSp>
        <p:nvGrpSpPr>
          <p:cNvPr id="70661" name="Group 9"/>
          <p:cNvGrpSpPr>
            <a:grpSpLocks/>
          </p:cNvGrpSpPr>
          <p:nvPr/>
        </p:nvGrpSpPr>
        <p:grpSpPr bwMode="auto">
          <a:xfrm>
            <a:off x="792163" y="4117975"/>
            <a:ext cx="1289050" cy="1255713"/>
            <a:chOff x="556" y="3229"/>
            <a:chExt cx="812" cy="791"/>
          </a:xfrm>
        </p:grpSpPr>
        <p:pic>
          <p:nvPicPr>
            <p:cNvPr id="70695" name="Picture 10"/>
            <p:cNvPicPr>
              <a:picLocks noChangeAspect="1" noChangeArrowheads="1"/>
            </p:cNvPicPr>
            <p:nvPr/>
          </p:nvPicPr>
          <p:blipFill>
            <a:blip r:embed="rId4">
              <a:extLst>
                <a:ext uri="{28A0092B-C50C-407E-A947-70E740481C1C}">
                  <a14:useLocalDpi xmlns:a14="http://schemas.microsoft.com/office/drawing/2010/main" val="0"/>
                </a:ext>
              </a:extLst>
            </a:blip>
            <a:srcRect r="50130"/>
            <a:stretch>
              <a:fillRect/>
            </a:stretch>
          </p:blipFill>
          <p:spPr bwMode="auto">
            <a:xfrm>
              <a:off x="609" y="3261"/>
              <a:ext cx="760" cy="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96" name="AutoShape 11"/>
            <p:cNvSpPr>
              <a:spLocks noChangeArrowheads="1"/>
            </p:cNvSpPr>
            <p:nvPr/>
          </p:nvSpPr>
          <p:spPr bwMode="auto">
            <a:xfrm>
              <a:off x="556" y="3229"/>
              <a:ext cx="800" cy="792"/>
            </a:xfrm>
            <a:prstGeom prst="roundRect">
              <a:avLst>
                <a:gd name="adj" fmla="val 125"/>
              </a:avLst>
            </a:prstGeom>
            <a:noFill/>
            <a:ln w="9360">
              <a:solidFill>
                <a:srgbClr val="C0C0C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endParaRPr lang="de-DE" altLang="en-US" sz="2100" b="1">
                <a:solidFill>
                  <a:srgbClr val="000000"/>
                </a:solidFill>
              </a:endParaRPr>
            </a:p>
          </p:txBody>
        </p:sp>
      </p:grpSp>
      <p:sp>
        <p:nvSpPr>
          <p:cNvPr id="70662" name="Freeform 12"/>
          <p:cNvSpPr>
            <a:spLocks/>
          </p:cNvSpPr>
          <p:nvPr/>
        </p:nvSpPr>
        <p:spPr bwMode="auto">
          <a:xfrm>
            <a:off x="831850" y="2674938"/>
            <a:ext cx="293688" cy="1387475"/>
          </a:xfrm>
          <a:custGeom>
            <a:avLst/>
            <a:gdLst>
              <a:gd name="T0" fmla="*/ 2147483647 w 817"/>
              <a:gd name="T1" fmla="*/ 0 h 3854"/>
              <a:gd name="T2" fmla="*/ 2147483647 w 817"/>
              <a:gd name="T3" fmla="*/ 2147483647 h 3854"/>
              <a:gd name="T4" fmla="*/ 0 60000 65536"/>
              <a:gd name="T5" fmla="*/ 0 60000 65536"/>
              <a:gd name="T6" fmla="*/ 0 w 817"/>
              <a:gd name="T7" fmla="*/ 0 h 3854"/>
              <a:gd name="T8" fmla="*/ 817 w 817"/>
              <a:gd name="T9" fmla="*/ 3854 h 3854"/>
            </a:gdLst>
            <a:ahLst/>
            <a:cxnLst>
              <a:cxn ang="T4">
                <a:pos x="T0" y="T1"/>
              </a:cxn>
              <a:cxn ang="T5">
                <a:pos x="T2" y="T3"/>
              </a:cxn>
            </a:cxnLst>
            <a:rect l="T6" t="T7" r="T8" b="T9"/>
            <a:pathLst>
              <a:path w="817" h="3854">
                <a:moveTo>
                  <a:pt x="56" y="0"/>
                </a:moveTo>
                <a:cubicBezTo>
                  <a:pt x="0" y="3060"/>
                  <a:pt x="816" y="3853"/>
                  <a:pt x="816" y="3853"/>
                </a:cubicBezTo>
              </a:path>
            </a:pathLst>
          </a:custGeom>
          <a:noFill/>
          <a:ln w="36720">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solidFill>
                <a:prstClr val="black"/>
              </a:solidFill>
              <a:latin typeface="Arial" pitchFamily="34" charset="0"/>
            </a:endParaRPr>
          </a:p>
        </p:txBody>
      </p:sp>
      <p:sp>
        <p:nvSpPr>
          <p:cNvPr id="70663" name="Text Box 13"/>
          <p:cNvSpPr txBox="1">
            <a:spLocks noChangeArrowheads="1"/>
          </p:cNvSpPr>
          <p:nvPr/>
        </p:nvSpPr>
        <p:spPr bwMode="auto">
          <a:xfrm>
            <a:off x="463550" y="5338763"/>
            <a:ext cx="20542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1pPr>
            <a:lvl2pPr marL="742950" indent="-28575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2pPr>
            <a:lvl3pPr marL="11430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3pPr>
            <a:lvl4pPr marL="16002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4pPr>
            <a:lvl5pPr marL="20574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9pPr>
          </a:lstStyle>
          <a:p>
            <a:pPr algn="ctr" eaLnBrk="1">
              <a:lnSpc>
                <a:spcPts val="2775"/>
              </a:lnSpc>
              <a:buClr>
                <a:srgbClr val="000000"/>
              </a:buClr>
              <a:buSzPct val="45000"/>
              <a:buFont typeface="StarSymbol"/>
              <a:buNone/>
            </a:pPr>
            <a:r>
              <a:rPr lang="en-GB" altLang="en-US" sz="1200">
                <a:solidFill>
                  <a:srgbClr val="000000"/>
                </a:solidFill>
              </a:rPr>
              <a:t>Example descriptor</a:t>
            </a:r>
          </a:p>
        </p:txBody>
      </p:sp>
      <p:sp>
        <p:nvSpPr>
          <p:cNvPr id="70664" name="AutoShape 14"/>
          <p:cNvSpPr>
            <a:spLocks noChangeArrowheads="1"/>
          </p:cNvSpPr>
          <p:nvPr/>
        </p:nvSpPr>
        <p:spPr bwMode="auto">
          <a:xfrm>
            <a:off x="3736975" y="4179888"/>
            <a:ext cx="277813" cy="655637"/>
          </a:xfrm>
          <a:prstGeom prst="roundRect">
            <a:avLst>
              <a:gd name="adj" fmla="val 57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0" tIns="0" rIns="0" bIns="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1pPr>
            <a:lvl2pPr marL="742950" indent="-28575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2pPr>
            <a:lvl3pPr marL="11430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3pPr>
            <a:lvl4pPr marL="16002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4pPr>
            <a:lvl5pPr marL="20574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9pPr>
          </a:lstStyle>
          <a:p>
            <a:pPr eaLnBrk="1">
              <a:lnSpc>
                <a:spcPct val="116000"/>
              </a:lnSpc>
              <a:buClr>
                <a:srgbClr val="000000"/>
              </a:buClr>
              <a:buSzPct val="45000"/>
              <a:buFont typeface="StarSymbol"/>
              <a:buNone/>
            </a:pPr>
            <a:r>
              <a:rPr lang="en-GB" altLang="en-US" sz="4000">
                <a:solidFill>
                  <a:srgbClr val="000000"/>
                </a:solidFill>
                <a:latin typeface="Times New Roman" pitchFamily="18" charset="0"/>
              </a:rPr>
              <a:t>~</a:t>
            </a:r>
          </a:p>
        </p:txBody>
      </p:sp>
      <p:grpSp>
        <p:nvGrpSpPr>
          <p:cNvPr id="70665" name="Group 15"/>
          <p:cNvGrpSpPr>
            <a:grpSpLocks/>
          </p:cNvGrpSpPr>
          <p:nvPr/>
        </p:nvGrpSpPr>
        <p:grpSpPr bwMode="auto">
          <a:xfrm>
            <a:off x="4032250" y="1628775"/>
            <a:ext cx="2976563" cy="2003425"/>
            <a:chOff x="2597" y="1661"/>
            <a:chExt cx="1875" cy="1262"/>
          </a:xfrm>
        </p:grpSpPr>
        <p:grpSp>
          <p:nvGrpSpPr>
            <p:cNvPr id="70678" name="Group 16"/>
            <p:cNvGrpSpPr>
              <a:grpSpLocks/>
            </p:cNvGrpSpPr>
            <p:nvPr/>
          </p:nvGrpSpPr>
          <p:grpSpPr bwMode="auto">
            <a:xfrm>
              <a:off x="2597" y="1661"/>
              <a:ext cx="1875" cy="1262"/>
              <a:chOff x="2597" y="1661"/>
              <a:chExt cx="1875" cy="1262"/>
            </a:xfrm>
          </p:grpSpPr>
          <p:pic>
            <p:nvPicPr>
              <p:cNvPr id="70691" name="Picture 17"/>
              <p:cNvPicPr>
                <a:picLocks noChangeAspect="1" noChangeArrowheads="1"/>
              </p:cNvPicPr>
              <p:nvPr/>
            </p:nvPicPr>
            <p:blipFill>
              <a:blip r:embed="rId5">
                <a:extLst>
                  <a:ext uri="{28A0092B-C50C-407E-A947-70E740481C1C}">
                    <a14:useLocalDpi xmlns:a14="http://schemas.microsoft.com/office/drawing/2010/main" val="0"/>
                  </a:ext>
                </a:extLst>
              </a:blip>
              <a:srcRect l="51616" b="45901"/>
              <a:stretch>
                <a:fillRect/>
              </a:stretch>
            </p:blipFill>
            <p:spPr bwMode="auto">
              <a:xfrm>
                <a:off x="2605" y="1662"/>
                <a:ext cx="1860" cy="1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92" name="AutoShape 18"/>
              <p:cNvSpPr>
                <a:spLocks noChangeArrowheads="1"/>
              </p:cNvSpPr>
              <p:nvPr/>
            </p:nvSpPr>
            <p:spPr bwMode="auto">
              <a:xfrm>
                <a:off x="2597" y="1661"/>
                <a:ext cx="1876" cy="1263"/>
              </a:xfrm>
              <a:prstGeom prst="roundRect">
                <a:avLst>
                  <a:gd name="adj" fmla="val 79"/>
                </a:avLst>
              </a:prstGeom>
              <a:noFill/>
              <a:ln w="36720">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endParaRPr lang="de-DE" altLang="en-US" sz="2100" b="1">
                  <a:solidFill>
                    <a:srgbClr val="000000"/>
                  </a:solidFill>
                </a:endParaRPr>
              </a:p>
            </p:txBody>
          </p:sp>
          <p:sp>
            <p:nvSpPr>
              <p:cNvPr id="70693" name="Line 19"/>
              <p:cNvSpPr>
                <a:spLocks noChangeShapeType="1"/>
              </p:cNvSpPr>
              <p:nvPr/>
            </p:nvSpPr>
            <p:spPr bwMode="auto">
              <a:xfrm>
                <a:off x="3534" y="1671"/>
                <a:ext cx="1" cy="1238"/>
              </a:xfrm>
              <a:prstGeom prst="line">
                <a:avLst/>
              </a:prstGeom>
              <a:noFill/>
              <a:ln w="18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latin typeface="Arial" pitchFamily="34" charset="0"/>
                </a:endParaRPr>
              </a:p>
            </p:txBody>
          </p:sp>
          <p:sp>
            <p:nvSpPr>
              <p:cNvPr id="70694" name="Line 20"/>
              <p:cNvSpPr>
                <a:spLocks noChangeShapeType="1"/>
              </p:cNvSpPr>
              <p:nvPr/>
            </p:nvSpPr>
            <p:spPr bwMode="auto">
              <a:xfrm flipH="1">
                <a:off x="2596" y="2313"/>
                <a:ext cx="1872" cy="1"/>
              </a:xfrm>
              <a:prstGeom prst="line">
                <a:avLst/>
              </a:prstGeom>
              <a:noFill/>
              <a:ln w="18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latin typeface="Arial" pitchFamily="34" charset="0"/>
                </a:endParaRPr>
              </a:p>
            </p:txBody>
          </p:sp>
        </p:grpSp>
        <p:grpSp>
          <p:nvGrpSpPr>
            <p:cNvPr id="70679" name="Group 21"/>
            <p:cNvGrpSpPr>
              <a:grpSpLocks/>
            </p:cNvGrpSpPr>
            <p:nvPr/>
          </p:nvGrpSpPr>
          <p:grpSpPr bwMode="auto">
            <a:xfrm>
              <a:off x="3604" y="2512"/>
              <a:ext cx="225" cy="225"/>
              <a:chOff x="3604" y="2512"/>
              <a:chExt cx="225" cy="225"/>
            </a:xfrm>
          </p:grpSpPr>
          <p:sp>
            <p:nvSpPr>
              <p:cNvPr id="70689" name="Oval 22"/>
              <p:cNvSpPr>
                <a:spLocks noChangeArrowheads="1"/>
              </p:cNvSpPr>
              <p:nvPr/>
            </p:nvSpPr>
            <p:spPr bwMode="auto">
              <a:xfrm>
                <a:off x="3604" y="2512"/>
                <a:ext cx="226" cy="226"/>
              </a:xfrm>
              <a:prstGeom prst="ellipse">
                <a:avLst/>
              </a:prstGeom>
              <a:noFill/>
              <a:ln w="64080">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endParaRPr lang="de-DE" altLang="en-US" sz="2100" b="1">
                  <a:solidFill>
                    <a:srgbClr val="000000"/>
                  </a:solidFill>
                </a:endParaRPr>
              </a:p>
            </p:txBody>
          </p:sp>
          <p:sp>
            <p:nvSpPr>
              <p:cNvPr id="70690" name="Oval 23"/>
              <p:cNvSpPr>
                <a:spLocks noChangeArrowheads="1"/>
              </p:cNvSpPr>
              <p:nvPr/>
            </p:nvSpPr>
            <p:spPr bwMode="auto">
              <a:xfrm>
                <a:off x="3604" y="2512"/>
                <a:ext cx="226" cy="226"/>
              </a:xfrm>
              <a:prstGeom prst="ellipse">
                <a:avLst/>
              </a:prstGeom>
              <a:noFill/>
              <a:ln w="27360">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endParaRPr lang="de-DE" altLang="en-US" sz="2100" b="1">
                  <a:solidFill>
                    <a:srgbClr val="000000"/>
                  </a:solidFill>
                </a:endParaRPr>
              </a:p>
            </p:txBody>
          </p:sp>
        </p:grpSp>
        <p:grpSp>
          <p:nvGrpSpPr>
            <p:cNvPr id="70680" name="Group 24"/>
            <p:cNvGrpSpPr>
              <a:grpSpLocks/>
            </p:cNvGrpSpPr>
            <p:nvPr/>
          </p:nvGrpSpPr>
          <p:grpSpPr bwMode="auto">
            <a:xfrm>
              <a:off x="2659" y="2512"/>
              <a:ext cx="226" cy="225"/>
              <a:chOff x="2659" y="2512"/>
              <a:chExt cx="226" cy="225"/>
            </a:xfrm>
          </p:grpSpPr>
          <p:sp>
            <p:nvSpPr>
              <p:cNvPr id="70687" name="Oval 25"/>
              <p:cNvSpPr>
                <a:spLocks noChangeArrowheads="1"/>
              </p:cNvSpPr>
              <p:nvPr/>
            </p:nvSpPr>
            <p:spPr bwMode="auto">
              <a:xfrm>
                <a:off x="2659" y="2512"/>
                <a:ext cx="226" cy="226"/>
              </a:xfrm>
              <a:prstGeom prst="ellipse">
                <a:avLst/>
              </a:prstGeom>
              <a:noFill/>
              <a:ln w="64080">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endParaRPr lang="de-DE" altLang="en-US" sz="2100" b="1">
                  <a:solidFill>
                    <a:srgbClr val="000000"/>
                  </a:solidFill>
                </a:endParaRPr>
              </a:p>
            </p:txBody>
          </p:sp>
          <p:sp>
            <p:nvSpPr>
              <p:cNvPr id="70688" name="Oval 26"/>
              <p:cNvSpPr>
                <a:spLocks noChangeArrowheads="1"/>
              </p:cNvSpPr>
              <p:nvPr/>
            </p:nvSpPr>
            <p:spPr bwMode="auto">
              <a:xfrm>
                <a:off x="2659" y="2512"/>
                <a:ext cx="226" cy="226"/>
              </a:xfrm>
              <a:prstGeom prst="ellipse">
                <a:avLst/>
              </a:prstGeom>
              <a:noFill/>
              <a:ln w="27360">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endParaRPr lang="de-DE" altLang="en-US" sz="2100" b="1">
                  <a:solidFill>
                    <a:srgbClr val="000000"/>
                  </a:solidFill>
                </a:endParaRPr>
              </a:p>
            </p:txBody>
          </p:sp>
        </p:grpSp>
        <p:grpSp>
          <p:nvGrpSpPr>
            <p:cNvPr id="70681" name="Group 27"/>
            <p:cNvGrpSpPr>
              <a:grpSpLocks/>
            </p:cNvGrpSpPr>
            <p:nvPr/>
          </p:nvGrpSpPr>
          <p:grpSpPr bwMode="auto">
            <a:xfrm>
              <a:off x="3604" y="1957"/>
              <a:ext cx="225" cy="225"/>
              <a:chOff x="3604" y="1957"/>
              <a:chExt cx="225" cy="225"/>
            </a:xfrm>
          </p:grpSpPr>
          <p:sp>
            <p:nvSpPr>
              <p:cNvPr id="70685" name="Oval 28"/>
              <p:cNvSpPr>
                <a:spLocks noChangeArrowheads="1"/>
              </p:cNvSpPr>
              <p:nvPr/>
            </p:nvSpPr>
            <p:spPr bwMode="auto">
              <a:xfrm>
                <a:off x="3604" y="1957"/>
                <a:ext cx="226" cy="226"/>
              </a:xfrm>
              <a:prstGeom prst="ellipse">
                <a:avLst/>
              </a:prstGeom>
              <a:noFill/>
              <a:ln w="64080">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endParaRPr lang="de-DE" altLang="en-US" sz="2100" b="1">
                  <a:solidFill>
                    <a:srgbClr val="000000"/>
                  </a:solidFill>
                </a:endParaRPr>
              </a:p>
            </p:txBody>
          </p:sp>
          <p:sp>
            <p:nvSpPr>
              <p:cNvPr id="70686" name="Oval 29"/>
              <p:cNvSpPr>
                <a:spLocks noChangeArrowheads="1"/>
              </p:cNvSpPr>
              <p:nvPr/>
            </p:nvSpPr>
            <p:spPr bwMode="auto">
              <a:xfrm>
                <a:off x="3604" y="1957"/>
                <a:ext cx="226" cy="226"/>
              </a:xfrm>
              <a:prstGeom prst="ellipse">
                <a:avLst/>
              </a:prstGeom>
              <a:noFill/>
              <a:ln w="27360">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endParaRPr lang="de-DE" altLang="en-US" sz="2100" b="1">
                  <a:solidFill>
                    <a:srgbClr val="000000"/>
                  </a:solidFill>
                </a:endParaRPr>
              </a:p>
            </p:txBody>
          </p:sp>
        </p:grpSp>
        <p:grpSp>
          <p:nvGrpSpPr>
            <p:cNvPr id="70682" name="Group 30"/>
            <p:cNvGrpSpPr>
              <a:grpSpLocks/>
            </p:cNvGrpSpPr>
            <p:nvPr/>
          </p:nvGrpSpPr>
          <p:grpSpPr bwMode="auto">
            <a:xfrm>
              <a:off x="2647" y="1957"/>
              <a:ext cx="225" cy="225"/>
              <a:chOff x="2647" y="1957"/>
              <a:chExt cx="225" cy="225"/>
            </a:xfrm>
          </p:grpSpPr>
          <p:sp>
            <p:nvSpPr>
              <p:cNvPr id="70683" name="Oval 31"/>
              <p:cNvSpPr>
                <a:spLocks noChangeArrowheads="1"/>
              </p:cNvSpPr>
              <p:nvPr/>
            </p:nvSpPr>
            <p:spPr bwMode="auto">
              <a:xfrm>
                <a:off x="2647" y="1957"/>
                <a:ext cx="226" cy="226"/>
              </a:xfrm>
              <a:prstGeom prst="ellipse">
                <a:avLst/>
              </a:prstGeom>
              <a:noFill/>
              <a:ln w="64080">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endParaRPr lang="de-DE" altLang="en-US" sz="2100" b="1">
                  <a:solidFill>
                    <a:srgbClr val="000000"/>
                  </a:solidFill>
                </a:endParaRPr>
              </a:p>
            </p:txBody>
          </p:sp>
          <p:sp>
            <p:nvSpPr>
              <p:cNvPr id="70684" name="Oval 32"/>
              <p:cNvSpPr>
                <a:spLocks noChangeArrowheads="1"/>
              </p:cNvSpPr>
              <p:nvPr/>
            </p:nvSpPr>
            <p:spPr bwMode="auto">
              <a:xfrm>
                <a:off x="2647" y="1957"/>
                <a:ext cx="226" cy="225"/>
              </a:xfrm>
              <a:prstGeom prst="ellipse">
                <a:avLst/>
              </a:prstGeom>
              <a:noFill/>
              <a:ln w="27360">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endParaRPr lang="de-DE" altLang="en-US" sz="2100" b="1">
                  <a:solidFill>
                    <a:srgbClr val="000000"/>
                  </a:solidFill>
                </a:endParaRPr>
              </a:p>
            </p:txBody>
          </p:sp>
        </p:grpSp>
      </p:grpSp>
      <p:pic>
        <p:nvPicPr>
          <p:cNvPr id="70666" name="Picture 33"/>
          <p:cNvPicPr>
            <a:picLocks noChangeAspect="1" noChangeArrowheads="1"/>
          </p:cNvPicPr>
          <p:nvPr/>
        </p:nvPicPr>
        <p:blipFill>
          <a:blip r:embed="rId6" cstate="print">
            <a:extLst>
              <a:ext uri="{28A0092B-C50C-407E-A947-70E740481C1C}">
                <a14:useLocalDpi xmlns:a14="http://schemas.microsoft.com/office/drawing/2010/main" val="0"/>
              </a:ext>
            </a:extLst>
          </a:blip>
          <a:srcRect r="50459"/>
          <a:stretch>
            <a:fillRect/>
          </a:stretch>
        </p:blipFill>
        <p:spPr bwMode="auto">
          <a:xfrm>
            <a:off x="4832350" y="4276725"/>
            <a:ext cx="1528763" cy="1309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7" name="Picture 34"/>
          <p:cNvPicPr>
            <a:picLocks noChangeAspect="1" noChangeArrowheads="1"/>
          </p:cNvPicPr>
          <p:nvPr/>
        </p:nvPicPr>
        <p:blipFill>
          <a:blip r:embed="rId6" cstate="print">
            <a:extLst>
              <a:ext uri="{28A0092B-C50C-407E-A947-70E740481C1C}">
                <a14:useLocalDpi xmlns:a14="http://schemas.microsoft.com/office/drawing/2010/main" val="0"/>
              </a:ext>
            </a:extLst>
          </a:blip>
          <a:srcRect l="50459"/>
          <a:stretch>
            <a:fillRect/>
          </a:stretch>
        </p:blipFill>
        <p:spPr bwMode="auto">
          <a:xfrm>
            <a:off x="2741613" y="4284663"/>
            <a:ext cx="1528762" cy="1309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8" name="Line 35"/>
          <p:cNvSpPr>
            <a:spLocks noChangeShapeType="1"/>
          </p:cNvSpPr>
          <p:nvPr/>
        </p:nvSpPr>
        <p:spPr bwMode="auto">
          <a:xfrm>
            <a:off x="3354388" y="2655888"/>
            <a:ext cx="592137" cy="1587"/>
          </a:xfrm>
          <a:prstGeom prst="line">
            <a:avLst/>
          </a:prstGeom>
          <a:noFill/>
          <a:ln w="128160">
            <a:solidFill>
              <a:srgbClr val="CCCCCC"/>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latin typeface="Arial" pitchFamily="34" charset="0"/>
            </a:endParaRPr>
          </a:p>
        </p:txBody>
      </p:sp>
      <p:sp>
        <p:nvSpPr>
          <p:cNvPr id="70669" name="Line 36"/>
          <p:cNvSpPr>
            <a:spLocks noChangeShapeType="1"/>
          </p:cNvSpPr>
          <p:nvPr/>
        </p:nvSpPr>
        <p:spPr bwMode="auto">
          <a:xfrm flipH="1">
            <a:off x="4294188" y="4910138"/>
            <a:ext cx="493712" cy="1587"/>
          </a:xfrm>
          <a:prstGeom prst="line">
            <a:avLst/>
          </a:prstGeom>
          <a:noFill/>
          <a:ln w="128160">
            <a:solidFill>
              <a:srgbClr val="CCCCCC"/>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latin typeface="Arial" pitchFamily="34" charset="0"/>
            </a:endParaRPr>
          </a:p>
        </p:txBody>
      </p:sp>
      <p:sp>
        <p:nvSpPr>
          <p:cNvPr id="70670" name="Line 37"/>
          <p:cNvSpPr>
            <a:spLocks noChangeShapeType="1"/>
          </p:cNvSpPr>
          <p:nvPr/>
        </p:nvSpPr>
        <p:spPr bwMode="auto">
          <a:xfrm flipH="1">
            <a:off x="2198688" y="4878388"/>
            <a:ext cx="493712" cy="1587"/>
          </a:xfrm>
          <a:prstGeom prst="line">
            <a:avLst/>
          </a:prstGeom>
          <a:noFill/>
          <a:ln w="128160">
            <a:solidFill>
              <a:srgbClr val="CCCCCC"/>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latin typeface="Arial" pitchFamily="34" charset="0"/>
            </a:endParaRPr>
          </a:p>
        </p:txBody>
      </p:sp>
      <p:sp>
        <p:nvSpPr>
          <p:cNvPr id="70671" name="Line 38"/>
          <p:cNvSpPr>
            <a:spLocks noChangeShapeType="1"/>
          </p:cNvSpPr>
          <p:nvPr/>
        </p:nvSpPr>
        <p:spPr bwMode="auto">
          <a:xfrm>
            <a:off x="5529263" y="3690938"/>
            <a:ext cx="1587" cy="519112"/>
          </a:xfrm>
          <a:prstGeom prst="line">
            <a:avLst/>
          </a:prstGeom>
          <a:noFill/>
          <a:ln w="128160">
            <a:solidFill>
              <a:srgbClr val="CCCCCC"/>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latin typeface="Arial" pitchFamily="34" charset="0"/>
            </a:endParaRPr>
          </a:p>
        </p:txBody>
      </p:sp>
      <p:sp>
        <p:nvSpPr>
          <p:cNvPr id="70672" name="AutoShape 39"/>
          <p:cNvSpPr>
            <a:spLocks noChangeArrowheads="1"/>
          </p:cNvSpPr>
          <p:nvPr/>
        </p:nvSpPr>
        <p:spPr bwMode="auto">
          <a:xfrm>
            <a:off x="7129463" y="1663700"/>
            <a:ext cx="1835150" cy="1058863"/>
          </a:xfrm>
          <a:prstGeom prst="roundRect">
            <a:avLst>
              <a:gd name="adj" fmla="val 222"/>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1pPr>
            <a:lvl2pPr marL="742950" indent="-28575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2pPr>
            <a:lvl3pPr marL="11430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3pPr>
            <a:lvl4pPr marL="16002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4pPr>
            <a:lvl5pPr marL="20574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9pPr>
          </a:lstStyle>
          <a:p>
            <a:pPr eaLnBrk="1">
              <a:lnSpc>
                <a:spcPts val="2775"/>
              </a:lnSpc>
              <a:buClr>
                <a:srgbClr val="000000"/>
              </a:buClr>
              <a:buSzPct val="45000"/>
              <a:buFont typeface="StarSymbol"/>
              <a:buNone/>
            </a:pPr>
            <a:r>
              <a:rPr lang="en-GB" altLang="en-US" sz="2100">
                <a:solidFill>
                  <a:srgbClr val="000000"/>
                </a:solidFill>
              </a:rPr>
              <a:t>Compute edges at four orientations</a:t>
            </a:r>
          </a:p>
        </p:txBody>
      </p:sp>
      <p:sp>
        <p:nvSpPr>
          <p:cNvPr id="70673" name="AutoShape 40"/>
          <p:cNvSpPr>
            <a:spLocks noChangeArrowheads="1"/>
          </p:cNvSpPr>
          <p:nvPr/>
        </p:nvSpPr>
        <p:spPr bwMode="auto">
          <a:xfrm>
            <a:off x="7127875" y="2901950"/>
            <a:ext cx="1884363" cy="706438"/>
          </a:xfrm>
          <a:prstGeom prst="roundRect">
            <a:avLst>
              <a:gd name="adj" fmla="val 222"/>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0" tIns="0" rIns="0" bIns="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1pPr>
            <a:lvl2pPr marL="742950" indent="-28575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2pPr>
            <a:lvl3pPr marL="11430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3pPr>
            <a:lvl4pPr marL="16002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4pPr>
            <a:lvl5pPr marL="20574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9pPr>
          </a:lstStyle>
          <a:p>
            <a:pPr eaLnBrk="1">
              <a:lnSpc>
                <a:spcPts val="2775"/>
              </a:lnSpc>
              <a:buClr>
                <a:srgbClr val="000000"/>
              </a:buClr>
              <a:buSzPct val="45000"/>
              <a:buFont typeface="StarSymbol"/>
              <a:buNone/>
            </a:pPr>
            <a:r>
              <a:rPr lang="en-GB" altLang="en-US" sz="2100">
                <a:solidFill>
                  <a:srgbClr val="000000"/>
                </a:solidFill>
              </a:rPr>
              <a:t>Extract a patch</a:t>
            </a:r>
          </a:p>
          <a:p>
            <a:pPr eaLnBrk="1">
              <a:lnSpc>
                <a:spcPts val="2775"/>
              </a:lnSpc>
              <a:buClr>
                <a:srgbClr val="000000"/>
              </a:buClr>
              <a:buSzPct val="45000"/>
              <a:buFont typeface="StarSymbol"/>
              <a:buNone/>
            </a:pPr>
            <a:r>
              <a:rPr lang="en-GB" altLang="en-US" sz="2100">
                <a:solidFill>
                  <a:srgbClr val="000000"/>
                </a:solidFill>
              </a:rPr>
              <a:t>in each channel</a:t>
            </a:r>
          </a:p>
        </p:txBody>
      </p:sp>
      <p:sp>
        <p:nvSpPr>
          <p:cNvPr id="70674" name="AutoShape 41"/>
          <p:cNvSpPr>
            <a:spLocks noChangeArrowheads="1"/>
          </p:cNvSpPr>
          <p:nvPr/>
        </p:nvSpPr>
        <p:spPr bwMode="auto">
          <a:xfrm>
            <a:off x="6264275" y="4702175"/>
            <a:ext cx="2790825" cy="687388"/>
          </a:xfrm>
          <a:prstGeom prst="roundRect">
            <a:avLst>
              <a:gd name="adj" fmla="val 222"/>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0" tIns="0" rIns="0" bIns="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1pPr>
            <a:lvl2pPr marL="742950" indent="-28575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2pPr>
            <a:lvl3pPr marL="11430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3pPr>
            <a:lvl4pPr marL="16002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4pPr>
            <a:lvl5pPr marL="20574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9pPr>
          </a:lstStyle>
          <a:p>
            <a:pPr eaLnBrk="1">
              <a:lnSpc>
                <a:spcPts val="2775"/>
              </a:lnSpc>
              <a:buClr>
                <a:srgbClr val="000000"/>
              </a:buClr>
              <a:buSzPct val="45000"/>
              <a:buFont typeface="StarSymbol"/>
              <a:buNone/>
            </a:pPr>
            <a:r>
              <a:rPr lang="en-GB" altLang="en-US" sz="2000" b="1">
                <a:solidFill>
                  <a:srgbClr val="000000"/>
                </a:solidFill>
              </a:rPr>
              <a:t>Apply spatially varying</a:t>
            </a:r>
          </a:p>
          <a:p>
            <a:pPr eaLnBrk="1">
              <a:lnSpc>
                <a:spcPts val="2775"/>
              </a:lnSpc>
              <a:buClr>
                <a:srgbClr val="000000"/>
              </a:buClr>
              <a:buSzPct val="45000"/>
              <a:buFont typeface="StarSymbol"/>
              <a:buNone/>
            </a:pPr>
            <a:r>
              <a:rPr lang="en-GB" altLang="en-US" sz="2000" b="1">
                <a:solidFill>
                  <a:srgbClr val="000000"/>
                </a:solidFill>
              </a:rPr>
              <a:t>blur and sub-sample </a:t>
            </a:r>
          </a:p>
        </p:txBody>
      </p:sp>
      <p:sp>
        <p:nvSpPr>
          <p:cNvPr id="70675" name="AutoShape 42"/>
          <p:cNvSpPr>
            <a:spLocks noChangeArrowheads="1"/>
          </p:cNvSpPr>
          <p:nvPr/>
        </p:nvSpPr>
        <p:spPr bwMode="auto">
          <a:xfrm>
            <a:off x="5119688" y="5546725"/>
            <a:ext cx="1171575" cy="304800"/>
          </a:xfrm>
          <a:prstGeom prst="roundRect">
            <a:avLst>
              <a:gd name="adj" fmla="val 375"/>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0" tIns="0" rIns="0" bIns="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1pPr>
            <a:lvl2pPr marL="742950" indent="-28575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2pPr>
            <a:lvl3pPr marL="11430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3pPr>
            <a:lvl4pPr marL="16002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4pPr>
            <a:lvl5pPr marL="20574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9pPr>
          </a:lstStyle>
          <a:p>
            <a:pPr eaLnBrk="1">
              <a:lnSpc>
                <a:spcPts val="2775"/>
              </a:lnSpc>
              <a:buClr>
                <a:srgbClr val="000000"/>
              </a:buClr>
              <a:buSzPct val="45000"/>
              <a:buFont typeface="StarSymbol"/>
              <a:buNone/>
            </a:pPr>
            <a:r>
              <a:rPr lang="en-GB" altLang="en-US" sz="1200">
                <a:solidFill>
                  <a:srgbClr val="000000"/>
                </a:solidFill>
              </a:rPr>
              <a:t>(Idealized signal)</a:t>
            </a:r>
          </a:p>
        </p:txBody>
      </p:sp>
      <p:sp>
        <p:nvSpPr>
          <p:cNvPr id="70676" name="Text Box 45"/>
          <p:cNvSpPr txBox="1">
            <a:spLocks noChangeArrowheads="1"/>
          </p:cNvSpPr>
          <p:nvPr/>
        </p:nvSpPr>
        <p:spPr bwMode="auto">
          <a:xfrm>
            <a:off x="611188" y="6345238"/>
            <a:ext cx="32004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spcBef>
                <a:spcPct val="50000"/>
              </a:spcBef>
            </a:pPr>
            <a:r>
              <a:rPr lang="en-US" altLang="en-US">
                <a:solidFill>
                  <a:srgbClr val="000000"/>
                </a:solidFill>
              </a:rPr>
              <a:t>Berg &amp; Malik, CVPR 2001</a:t>
            </a:r>
          </a:p>
        </p:txBody>
      </p:sp>
      <p:sp>
        <p:nvSpPr>
          <p:cNvPr id="70677" name="Footer Placeholder 4"/>
          <p:cNvSpPr txBox="1">
            <a:spLocks noGrp="1"/>
          </p:cNvSpPr>
          <p:nvPr/>
        </p:nvSpPr>
        <p:spPr bwMode="auto">
          <a:xfrm>
            <a:off x="2376488" y="6553200"/>
            <a:ext cx="4572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de-DE" altLang="en-US" sz="1200">
                <a:solidFill>
                  <a:srgbClr val="000000"/>
                </a:solidFill>
              </a:rPr>
              <a:t>K. Grauman, B. Leibe</a:t>
            </a:r>
          </a:p>
        </p:txBody>
      </p:sp>
    </p:spTree>
    <p:extLst>
      <p:ext uri="{BB962C8B-B14F-4D97-AF65-F5344CB8AC3E}">
        <p14:creationId xmlns:p14="http://schemas.microsoft.com/office/powerpoint/2010/main" val="67552076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p:txBody>
          <a:bodyPr/>
          <a:lstStyle/>
          <a:p>
            <a:r>
              <a:rPr lang="en-US" altLang="en-US"/>
              <a:t>Self-similarity Descriptor</a:t>
            </a:r>
          </a:p>
        </p:txBody>
      </p:sp>
      <p:sp>
        <p:nvSpPr>
          <p:cNvPr id="71683" name="Content Placeholder 2"/>
          <p:cNvSpPr>
            <a:spLocks noGrp="1"/>
          </p:cNvSpPr>
          <p:nvPr>
            <p:ph idx="1"/>
          </p:nvPr>
        </p:nvSpPr>
        <p:spPr>
          <a:xfrm>
            <a:off x="609600" y="5410200"/>
            <a:ext cx="8229600" cy="1066800"/>
          </a:xfrm>
        </p:spPr>
        <p:txBody>
          <a:bodyPr/>
          <a:lstStyle/>
          <a:p>
            <a:pPr>
              <a:buFont typeface="Arial" pitchFamily="34" charset="0"/>
              <a:buNone/>
            </a:pPr>
            <a:r>
              <a:rPr lang="en-US" altLang="en-US"/>
              <a:t>Matching Local Self-Similarities across Images and Videos, Shechtman and Irani, 2007</a:t>
            </a:r>
          </a:p>
        </p:txBody>
      </p:sp>
      <p:pic>
        <p:nvPicPr>
          <p:cNvPr id="71684" name="Picture 2" descr="C:\Users\hays\Desktop\143 Computer Vision\slides\16\ssim-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8888" y="2093913"/>
            <a:ext cx="6626225" cy="267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8146560" y="6550223"/>
            <a:ext cx="1047584" cy="307777"/>
          </a:xfrm>
          <a:prstGeom prst="rect">
            <a:avLst/>
          </a:prstGeom>
          <a:noFill/>
        </p:spPr>
        <p:txBody>
          <a:bodyPr wrap="square" rtlCol="0">
            <a:spAutoFit/>
          </a:bodyPr>
          <a:lstStyle/>
          <a:p>
            <a:r>
              <a:rPr lang="en-US" sz="1400" dirty="0">
                <a:solidFill>
                  <a:schemeClr val="bg1">
                    <a:lumMod val="65000"/>
                  </a:schemeClr>
                </a:solidFill>
                <a:latin typeface="+mn-lt"/>
                <a:cs typeface="Calibri" panose="020F0502020204030204" pitchFamily="34" charset="0"/>
              </a:rPr>
              <a:t>James Hays</a:t>
            </a:r>
          </a:p>
        </p:txBody>
      </p:sp>
    </p:spTree>
    <p:extLst>
      <p:ext uri="{BB962C8B-B14F-4D97-AF65-F5344CB8AC3E}">
        <p14:creationId xmlns:p14="http://schemas.microsoft.com/office/powerpoint/2010/main" val="312370813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p:cNvSpPr>
          <p:nvPr>
            <p:ph type="title"/>
          </p:nvPr>
        </p:nvSpPr>
        <p:spPr/>
        <p:txBody>
          <a:bodyPr/>
          <a:lstStyle/>
          <a:p>
            <a:r>
              <a:rPr lang="en-US" altLang="en-US"/>
              <a:t>Self-similarity Descriptor</a:t>
            </a:r>
          </a:p>
        </p:txBody>
      </p:sp>
      <p:sp>
        <p:nvSpPr>
          <p:cNvPr id="72707" name="Content Placeholder 2"/>
          <p:cNvSpPr>
            <a:spLocks noGrp="1"/>
          </p:cNvSpPr>
          <p:nvPr>
            <p:ph idx="1"/>
          </p:nvPr>
        </p:nvSpPr>
        <p:spPr>
          <a:xfrm>
            <a:off x="609600" y="5410200"/>
            <a:ext cx="8229600" cy="1066800"/>
          </a:xfrm>
        </p:spPr>
        <p:txBody>
          <a:bodyPr/>
          <a:lstStyle/>
          <a:p>
            <a:pPr>
              <a:buFont typeface="Arial" pitchFamily="34" charset="0"/>
              <a:buNone/>
            </a:pPr>
            <a:r>
              <a:rPr lang="en-US" altLang="en-US"/>
              <a:t>Matching Local Self-Similarities across Images and Videos, Shechtman and Irani, 2007</a:t>
            </a:r>
          </a:p>
        </p:txBody>
      </p:sp>
      <p:pic>
        <p:nvPicPr>
          <p:cNvPr id="72708" name="Picture 2" descr="C:\Users\hays\Desktop\143 Computer Vision\slides\16\ssim-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524000"/>
            <a:ext cx="9367838" cy="315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8146560" y="6550223"/>
            <a:ext cx="1047584" cy="307777"/>
          </a:xfrm>
          <a:prstGeom prst="rect">
            <a:avLst/>
          </a:prstGeom>
          <a:noFill/>
        </p:spPr>
        <p:txBody>
          <a:bodyPr wrap="square" rtlCol="0">
            <a:spAutoFit/>
          </a:bodyPr>
          <a:lstStyle/>
          <a:p>
            <a:r>
              <a:rPr lang="en-US" sz="1400" dirty="0">
                <a:solidFill>
                  <a:schemeClr val="bg1">
                    <a:lumMod val="65000"/>
                  </a:schemeClr>
                </a:solidFill>
                <a:latin typeface="+mn-lt"/>
                <a:cs typeface="Calibri" panose="020F0502020204030204" pitchFamily="34" charset="0"/>
              </a:rPr>
              <a:t>James Hays</a:t>
            </a:r>
          </a:p>
        </p:txBody>
      </p:sp>
    </p:spTree>
    <p:extLst>
      <p:ext uri="{BB962C8B-B14F-4D97-AF65-F5344CB8AC3E}">
        <p14:creationId xmlns:p14="http://schemas.microsoft.com/office/powerpoint/2010/main" val="85959244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3" descr="C:\Users\hays\Desktop\143 Computer Vision\slides\16\ssim-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0125" y="914400"/>
            <a:ext cx="6848475" cy="455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1" name="Title 1"/>
          <p:cNvSpPr>
            <a:spLocks noGrp="1"/>
          </p:cNvSpPr>
          <p:nvPr>
            <p:ph type="title"/>
          </p:nvPr>
        </p:nvSpPr>
        <p:spPr/>
        <p:txBody>
          <a:bodyPr/>
          <a:lstStyle/>
          <a:p>
            <a:r>
              <a:rPr lang="en-US" altLang="en-US"/>
              <a:t>Self-similarity Descriptor</a:t>
            </a:r>
          </a:p>
        </p:txBody>
      </p:sp>
      <p:sp>
        <p:nvSpPr>
          <p:cNvPr id="73732" name="Content Placeholder 2"/>
          <p:cNvSpPr>
            <a:spLocks noGrp="1"/>
          </p:cNvSpPr>
          <p:nvPr>
            <p:ph idx="1"/>
          </p:nvPr>
        </p:nvSpPr>
        <p:spPr>
          <a:xfrm>
            <a:off x="609600" y="5410200"/>
            <a:ext cx="8229600" cy="1066800"/>
          </a:xfrm>
        </p:spPr>
        <p:txBody>
          <a:bodyPr/>
          <a:lstStyle/>
          <a:p>
            <a:pPr>
              <a:buFont typeface="Arial" pitchFamily="34" charset="0"/>
              <a:buNone/>
            </a:pPr>
            <a:r>
              <a:rPr lang="en-US" altLang="en-US"/>
              <a:t>Matching Local Self-Similarities across Images and Videos, Shechtman and Irani, 2007</a:t>
            </a:r>
          </a:p>
        </p:txBody>
      </p:sp>
      <p:sp>
        <p:nvSpPr>
          <p:cNvPr id="5" name="TextBox 4"/>
          <p:cNvSpPr txBox="1"/>
          <p:nvPr/>
        </p:nvSpPr>
        <p:spPr>
          <a:xfrm>
            <a:off x="8146560" y="6550223"/>
            <a:ext cx="1047584" cy="307777"/>
          </a:xfrm>
          <a:prstGeom prst="rect">
            <a:avLst/>
          </a:prstGeom>
          <a:noFill/>
        </p:spPr>
        <p:txBody>
          <a:bodyPr wrap="square" rtlCol="0">
            <a:spAutoFit/>
          </a:bodyPr>
          <a:lstStyle/>
          <a:p>
            <a:r>
              <a:rPr lang="en-US" sz="1400" dirty="0">
                <a:solidFill>
                  <a:schemeClr val="bg1">
                    <a:lumMod val="65000"/>
                  </a:schemeClr>
                </a:solidFill>
                <a:latin typeface="+mn-lt"/>
                <a:cs typeface="Calibri" panose="020F0502020204030204" pitchFamily="34" charset="0"/>
              </a:rPr>
              <a:t>James Hays</a:t>
            </a:r>
          </a:p>
        </p:txBody>
      </p:sp>
    </p:spTree>
    <p:extLst>
      <p:ext uri="{BB962C8B-B14F-4D97-AF65-F5344CB8AC3E}">
        <p14:creationId xmlns:p14="http://schemas.microsoft.com/office/powerpoint/2010/main" val="168547495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914400"/>
          </a:xfrm>
        </p:spPr>
        <p:txBody>
          <a:bodyPr>
            <a:normAutofit fontScale="90000"/>
          </a:bodyPr>
          <a:lstStyle/>
          <a:p>
            <a:pPr>
              <a:defRPr/>
            </a:pPr>
            <a:r>
              <a:rPr lang="en-US" dirty="0"/>
              <a:t>Learning Local Image Descriptors </a:t>
            </a:r>
            <a:br>
              <a:rPr lang="en-US" dirty="0"/>
            </a:br>
            <a:r>
              <a:rPr lang="en-US" dirty="0"/>
              <a:t>Winder and Brown, 2007</a:t>
            </a:r>
          </a:p>
        </p:txBody>
      </p:sp>
      <p:pic>
        <p:nvPicPr>
          <p:cNvPr id="74755" name="Picture 2" descr="C:\Users\hays\Desktop\143 Computer Vision\slides\16\winder-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8638" y="1358900"/>
            <a:ext cx="8313737" cy="237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56" name="Picture 3" descr="C:\Users\hays\Desktop\143 Computer Vision\slides\16\winder-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776663"/>
            <a:ext cx="8456613" cy="277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466607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rtlCol="0">
            <a:normAutofit/>
          </a:bodyPr>
          <a:lstStyle/>
          <a:p>
            <a:pPr eaLnBrk="1" fontAlgn="auto" hangingPunct="1">
              <a:spcAft>
                <a:spcPts val="0"/>
              </a:spcAft>
              <a:defRPr/>
            </a:pPr>
            <a:r>
              <a:rPr lang="en-US" dirty="0"/>
              <a:t>Right features are application specific</a:t>
            </a:r>
          </a:p>
        </p:txBody>
      </p:sp>
      <p:sp>
        <p:nvSpPr>
          <p:cNvPr id="3" name="Content Placeholder 2"/>
          <p:cNvSpPr>
            <a:spLocks noGrp="1"/>
          </p:cNvSpPr>
          <p:nvPr>
            <p:ph idx="1"/>
          </p:nvPr>
        </p:nvSpPr>
        <p:spPr/>
        <p:txBody>
          <a:bodyPr rtlCol="0">
            <a:normAutofit lnSpcReduction="10000"/>
          </a:bodyPr>
          <a:lstStyle/>
          <a:p>
            <a:pPr eaLnBrk="1" fontAlgn="auto" hangingPunct="1">
              <a:spcAft>
                <a:spcPts val="0"/>
              </a:spcAft>
              <a:defRPr/>
            </a:pPr>
            <a:r>
              <a:rPr lang="en-US" dirty="0"/>
              <a:t>Shape: scene-scale, object-scale, detail-scale</a:t>
            </a:r>
          </a:p>
          <a:p>
            <a:pPr lvl="1" eaLnBrk="1" fontAlgn="auto" hangingPunct="1">
              <a:spcAft>
                <a:spcPts val="0"/>
              </a:spcAft>
              <a:defRPr/>
            </a:pPr>
            <a:r>
              <a:rPr lang="en-US" dirty="0"/>
              <a:t>2D form, shading, shadows, texture, linear perspective</a:t>
            </a:r>
          </a:p>
          <a:p>
            <a:pPr eaLnBrk="1" fontAlgn="auto" hangingPunct="1">
              <a:spcAft>
                <a:spcPts val="0"/>
              </a:spcAft>
              <a:defRPr/>
            </a:pPr>
            <a:r>
              <a:rPr lang="en-US" dirty="0"/>
              <a:t>Material properties: </a:t>
            </a:r>
            <a:r>
              <a:rPr lang="en-US" dirty="0" err="1"/>
              <a:t>albedo</a:t>
            </a:r>
            <a:r>
              <a:rPr lang="en-US" dirty="0"/>
              <a:t>, feel, hardness, …</a:t>
            </a:r>
          </a:p>
          <a:p>
            <a:pPr lvl="1" eaLnBrk="1" fontAlgn="auto" hangingPunct="1">
              <a:spcAft>
                <a:spcPts val="0"/>
              </a:spcAft>
              <a:defRPr/>
            </a:pPr>
            <a:r>
              <a:rPr lang="en-US" dirty="0"/>
              <a:t>Color, texture</a:t>
            </a:r>
          </a:p>
          <a:p>
            <a:pPr eaLnBrk="1" fontAlgn="auto" hangingPunct="1">
              <a:spcAft>
                <a:spcPts val="0"/>
              </a:spcAft>
              <a:defRPr/>
            </a:pPr>
            <a:r>
              <a:rPr lang="en-US" dirty="0"/>
              <a:t>Motion</a:t>
            </a:r>
          </a:p>
          <a:p>
            <a:pPr lvl="1" eaLnBrk="1" fontAlgn="auto" hangingPunct="1">
              <a:spcAft>
                <a:spcPts val="0"/>
              </a:spcAft>
              <a:defRPr/>
            </a:pPr>
            <a:r>
              <a:rPr lang="en-US" dirty="0"/>
              <a:t>Optical flow, tracked points</a:t>
            </a:r>
          </a:p>
          <a:p>
            <a:pPr eaLnBrk="1" fontAlgn="auto" hangingPunct="1">
              <a:spcAft>
                <a:spcPts val="0"/>
              </a:spcAft>
              <a:defRPr/>
            </a:pPr>
            <a:r>
              <a:rPr lang="en-US" dirty="0"/>
              <a:t>Distance</a:t>
            </a:r>
          </a:p>
          <a:p>
            <a:pPr lvl="1" eaLnBrk="1" fontAlgn="auto" hangingPunct="1">
              <a:spcAft>
                <a:spcPts val="0"/>
              </a:spcAft>
              <a:defRPr/>
            </a:pPr>
            <a:r>
              <a:rPr lang="en-US" dirty="0"/>
              <a:t>Stereo, position, occlusion, scene shape</a:t>
            </a:r>
          </a:p>
          <a:p>
            <a:pPr lvl="1" eaLnBrk="1" fontAlgn="auto" hangingPunct="1">
              <a:spcAft>
                <a:spcPts val="0"/>
              </a:spcAft>
              <a:defRPr/>
            </a:pPr>
            <a:r>
              <a:rPr lang="en-US" dirty="0"/>
              <a:t>If known object: size, other objects</a:t>
            </a:r>
          </a:p>
          <a:p>
            <a:pPr lvl="1" eaLnBrk="1" fontAlgn="auto" hangingPunct="1">
              <a:spcAft>
                <a:spcPts val="0"/>
              </a:spcAft>
              <a:defRPr/>
            </a:pPr>
            <a:endParaRPr lang="en-US" dirty="0"/>
          </a:p>
          <a:p>
            <a:pPr eaLnBrk="1" fontAlgn="auto" hangingPunct="1">
              <a:spcAft>
                <a:spcPts val="0"/>
              </a:spcAft>
              <a:defRPr/>
            </a:pPr>
            <a:endParaRPr lang="en-US" dirty="0"/>
          </a:p>
          <a:p>
            <a:pPr eaLnBrk="1" fontAlgn="auto" hangingPunct="1">
              <a:spcAft>
                <a:spcPts val="0"/>
              </a:spcAft>
              <a:defRPr/>
            </a:pPr>
            <a:endParaRPr lang="en-US" dirty="0"/>
          </a:p>
        </p:txBody>
      </p:sp>
    </p:spTree>
    <p:extLst>
      <p:ext uri="{BB962C8B-B14F-4D97-AF65-F5344CB8AC3E}">
        <p14:creationId xmlns:p14="http://schemas.microsoft.com/office/powerpoint/2010/main" val="380526252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p:txBody>
          <a:bodyPr/>
          <a:lstStyle/>
          <a:p>
            <a:pPr eaLnBrk="1" hangingPunct="1"/>
            <a:r>
              <a:rPr lang="en-US" dirty="0"/>
              <a:t>Review: Local Descriptors</a:t>
            </a:r>
            <a:endParaRPr lang="de-CH" dirty="0"/>
          </a:p>
        </p:txBody>
      </p:sp>
      <p:sp>
        <p:nvSpPr>
          <p:cNvPr id="43011" name="Content Placeholder 2"/>
          <p:cNvSpPr>
            <a:spLocks noGrp="1"/>
          </p:cNvSpPr>
          <p:nvPr>
            <p:ph idx="1"/>
          </p:nvPr>
        </p:nvSpPr>
        <p:spPr/>
        <p:txBody>
          <a:bodyPr>
            <a:normAutofit/>
          </a:bodyPr>
          <a:lstStyle/>
          <a:p>
            <a:pPr eaLnBrk="1" hangingPunct="1">
              <a:buFont typeface="Arial" pitchFamily="34" charset="0"/>
              <a:buChar char="•"/>
              <a:defRPr/>
            </a:pPr>
            <a:r>
              <a:rPr lang="en-US" altLang="en-US" dirty="0"/>
              <a:t>Most features can be thought of as templates, histograms (counts), or combinations</a:t>
            </a:r>
            <a:endParaRPr lang="en-US" dirty="0"/>
          </a:p>
          <a:p>
            <a:pPr eaLnBrk="1" hangingPunct="1">
              <a:buFont typeface="Arial" pitchFamily="34" charset="0"/>
              <a:buChar char="•"/>
              <a:defRPr/>
            </a:pPr>
            <a:r>
              <a:rPr lang="en-US" dirty="0"/>
              <a:t>The ideal descriptor should be</a:t>
            </a:r>
          </a:p>
          <a:p>
            <a:pPr lvl="1" eaLnBrk="1" hangingPunct="1">
              <a:buFont typeface="Arial" pitchFamily="34" charset="0"/>
              <a:buChar char="–"/>
              <a:defRPr/>
            </a:pPr>
            <a:r>
              <a:rPr lang="en-US" dirty="0"/>
              <a:t>Robust and Distinctive</a:t>
            </a:r>
          </a:p>
          <a:p>
            <a:pPr lvl="1" eaLnBrk="1" hangingPunct="1">
              <a:buFont typeface="Arial" pitchFamily="34" charset="0"/>
              <a:buChar char="–"/>
              <a:defRPr/>
            </a:pPr>
            <a:r>
              <a:rPr lang="en-US" dirty="0"/>
              <a:t>Compact and Efficient</a:t>
            </a:r>
          </a:p>
          <a:p>
            <a:pPr eaLnBrk="1" hangingPunct="1">
              <a:buFont typeface="Arial" pitchFamily="34" charset="0"/>
              <a:buChar char="•"/>
              <a:defRPr/>
            </a:pPr>
            <a:r>
              <a:rPr lang="en-US" dirty="0"/>
              <a:t>Most available descriptors focus on edge/gradient information</a:t>
            </a:r>
          </a:p>
          <a:p>
            <a:pPr lvl="1" eaLnBrk="1" hangingPunct="1">
              <a:buFont typeface="Arial" pitchFamily="34" charset="0"/>
              <a:buChar char="–"/>
              <a:defRPr/>
            </a:pPr>
            <a:r>
              <a:rPr lang="en-US" dirty="0"/>
              <a:t>Capture texture information</a:t>
            </a:r>
          </a:p>
          <a:p>
            <a:pPr lvl="1" eaLnBrk="1" hangingPunct="1">
              <a:buFont typeface="Arial" pitchFamily="34" charset="0"/>
              <a:buChar char="–"/>
              <a:defRPr/>
            </a:pPr>
            <a:r>
              <a:rPr lang="en-US" dirty="0"/>
              <a:t>Color rarely used</a:t>
            </a:r>
            <a:endParaRPr lang="de-CH" dirty="0"/>
          </a:p>
        </p:txBody>
      </p:sp>
      <p:sp>
        <p:nvSpPr>
          <p:cNvPr id="45061" name="Footer Placeholder 4"/>
          <p:cNvSpPr>
            <a:spLocks noGrp="1"/>
          </p:cNvSpPr>
          <p:nvPr>
            <p:ph type="ftr" sz="quarter" idx="11"/>
          </p:nvPr>
        </p:nvSpPr>
        <p:spPr/>
        <p:txBody>
          <a:bodyPr/>
          <a:lstStyle/>
          <a:p>
            <a:pPr>
              <a:defRPr/>
            </a:pPr>
            <a:r>
              <a:rPr lang="de-DE" dirty="0">
                <a:solidFill>
                  <a:schemeClr val="bg1">
                    <a:lumMod val="50000"/>
                  </a:schemeClr>
                </a:solidFill>
              </a:rPr>
              <a:t>K. Grauman, B. Leibe</a:t>
            </a:r>
          </a:p>
        </p:txBody>
      </p:sp>
      <p:pic>
        <p:nvPicPr>
          <p:cNvPr id="5" name="Picture 6"/>
          <p:cNvPicPr>
            <a:picLocks noChangeAspect="1" noChangeArrowheads="1"/>
          </p:cNvPicPr>
          <p:nvPr/>
        </p:nvPicPr>
        <p:blipFill>
          <a:blip r:embed="rId3" cstate="print"/>
          <a:srcRect/>
          <a:stretch>
            <a:fillRect/>
          </a:stretch>
        </p:blipFill>
        <p:spPr bwMode="auto">
          <a:xfrm>
            <a:off x="6019800" y="2209800"/>
            <a:ext cx="3124200" cy="1363663"/>
          </a:xfrm>
          <a:prstGeom prst="rect">
            <a:avLst/>
          </a:prstGeom>
          <a:noFill/>
          <a:ln w="9525">
            <a:noFill/>
            <a:miter lim="800000"/>
            <a:headEnd/>
            <a:tailEnd/>
          </a:ln>
        </p:spPr>
      </p:pic>
    </p:spTree>
    <p:extLst>
      <p:ext uri="{BB962C8B-B14F-4D97-AF65-F5344CB8AC3E}">
        <p14:creationId xmlns:p14="http://schemas.microsoft.com/office/powerpoint/2010/main" val="3465229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011">
                                            <p:txEl>
                                              <p:pRg st="1" end="1"/>
                                            </p:txEl>
                                          </p:spTgt>
                                        </p:tgtEl>
                                        <p:attrNameLst>
                                          <p:attrName>style.visibility</p:attrName>
                                        </p:attrNameLst>
                                      </p:cBhvr>
                                      <p:to>
                                        <p:strVal val="visible"/>
                                      </p:to>
                                    </p:set>
                                    <p:animEffect transition="in" filter="fade">
                                      <p:cBhvr>
                                        <p:cTn id="7" dur="500"/>
                                        <p:tgtEl>
                                          <p:spTgt spid="43011">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3011">
                                            <p:txEl>
                                              <p:pRg st="2" end="2"/>
                                            </p:txEl>
                                          </p:spTgt>
                                        </p:tgtEl>
                                        <p:attrNameLst>
                                          <p:attrName>style.visibility</p:attrName>
                                        </p:attrNameLst>
                                      </p:cBhvr>
                                      <p:to>
                                        <p:strVal val="visible"/>
                                      </p:to>
                                    </p:set>
                                    <p:animEffect transition="in" filter="fade">
                                      <p:cBhvr>
                                        <p:cTn id="10" dur="500"/>
                                        <p:tgtEl>
                                          <p:spTgt spid="43011">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3011">
                                            <p:txEl>
                                              <p:pRg st="3" end="3"/>
                                            </p:txEl>
                                          </p:spTgt>
                                        </p:tgtEl>
                                        <p:attrNameLst>
                                          <p:attrName>style.visibility</p:attrName>
                                        </p:attrNameLst>
                                      </p:cBhvr>
                                      <p:to>
                                        <p:strVal val="visible"/>
                                      </p:to>
                                    </p:set>
                                    <p:animEffect transition="in" filter="fade">
                                      <p:cBhvr>
                                        <p:cTn id="13" dur="500"/>
                                        <p:tgtEl>
                                          <p:spTgt spid="43011">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43011">
                                            <p:txEl>
                                              <p:pRg st="4" end="4"/>
                                            </p:txEl>
                                          </p:spTgt>
                                        </p:tgtEl>
                                        <p:attrNameLst>
                                          <p:attrName>style.visibility</p:attrName>
                                        </p:attrNameLst>
                                      </p:cBhvr>
                                      <p:to>
                                        <p:strVal val="visible"/>
                                      </p:to>
                                    </p:set>
                                    <p:animEffect transition="in" filter="fade">
                                      <p:cBhvr>
                                        <p:cTn id="21" dur="500"/>
                                        <p:tgtEl>
                                          <p:spTgt spid="43011">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43011">
                                            <p:txEl>
                                              <p:pRg st="5" end="5"/>
                                            </p:txEl>
                                          </p:spTgt>
                                        </p:tgtEl>
                                        <p:attrNameLst>
                                          <p:attrName>style.visibility</p:attrName>
                                        </p:attrNameLst>
                                      </p:cBhvr>
                                      <p:to>
                                        <p:strVal val="visible"/>
                                      </p:to>
                                    </p:set>
                                    <p:animEffect transition="in" filter="fade">
                                      <p:cBhvr>
                                        <p:cTn id="24" dur="500"/>
                                        <p:tgtEl>
                                          <p:spTgt spid="43011">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43011">
                                            <p:txEl>
                                              <p:pRg st="6" end="6"/>
                                            </p:txEl>
                                          </p:spTgt>
                                        </p:tgtEl>
                                        <p:attrNameLst>
                                          <p:attrName>style.visibility</p:attrName>
                                        </p:attrNameLst>
                                      </p:cBhvr>
                                      <p:to>
                                        <p:strVal val="visible"/>
                                      </p:to>
                                    </p:set>
                                    <p:animEffect transition="in" filter="fade">
                                      <p:cBhvr>
                                        <p:cTn id="27" dur="500"/>
                                        <p:tgtEl>
                                          <p:spTgt spid="4301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p:txBody>
          <a:bodyPr/>
          <a:lstStyle/>
          <a:p>
            <a:pPr eaLnBrk="1" hangingPunct="1"/>
            <a:r>
              <a:rPr lang="en-US"/>
              <a:t>Available at a web site near you…</a:t>
            </a:r>
            <a:endParaRPr lang="de-CH"/>
          </a:p>
        </p:txBody>
      </p:sp>
      <p:sp>
        <p:nvSpPr>
          <p:cNvPr id="40963" name="Content Placeholder 2"/>
          <p:cNvSpPr>
            <a:spLocks noGrp="1"/>
          </p:cNvSpPr>
          <p:nvPr>
            <p:ph idx="1"/>
          </p:nvPr>
        </p:nvSpPr>
        <p:spPr/>
        <p:txBody>
          <a:bodyPr/>
          <a:lstStyle/>
          <a:p>
            <a:pPr eaLnBrk="1" hangingPunct="1">
              <a:buFont typeface="Arial" pitchFamily="34" charset="0"/>
              <a:buChar char="•"/>
              <a:defRPr/>
            </a:pPr>
            <a:r>
              <a:rPr lang="en-US" dirty="0"/>
              <a:t>Many local feature detectors have executables available online:</a:t>
            </a:r>
          </a:p>
          <a:p>
            <a:pPr lvl="1" eaLnBrk="1" hangingPunct="1">
              <a:buFont typeface="Arial" pitchFamily="34" charset="0"/>
              <a:buChar char="–"/>
              <a:defRPr/>
            </a:pPr>
            <a:r>
              <a:rPr lang="en-US" u="sng" dirty="0">
                <a:solidFill>
                  <a:schemeClr val="tx1">
                    <a:lumMod val="75000"/>
                    <a:lumOff val="25000"/>
                  </a:schemeClr>
                </a:solidFill>
              </a:rPr>
              <a:t>http://www.robots.ox.ac.uk/~vgg/research/affine</a:t>
            </a:r>
          </a:p>
          <a:p>
            <a:pPr lvl="1" eaLnBrk="1" hangingPunct="1">
              <a:buFont typeface="Arial" pitchFamily="34" charset="0"/>
              <a:buChar char="–"/>
              <a:defRPr/>
            </a:pPr>
            <a:r>
              <a:rPr lang="en-US" u="sng" dirty="0">
                <a:solidFill>
                  <a:schemeClr val="tx1">
                    <a:lumMod val="75000"/>
                    <a:lumOff val="25000"/>
                  </a:schemeClr>
                </a:solidFill>
              </a:rPr>
              <a:t>http://www.cs.ubc.ca/~lowe/keypoints/</a:t>
            </a:r>
          </a:p>
          <a:p>
            <a:pPr lvl="1" eaLnBrk="1" hangingPunct="1">
              <a:buFont typeface="Arial" pitchFamily="34" charset="0"/>
              <a:buChar char="–"/>
              <a:defRPr/>
            </a:pPr>
            <a:r>
              <a:rPr lang="en-US" u="sng" dirty="0">
                <a:solidFill>
                  <a:schemeClr val="tx1">
                    <a:lumMod val="75000"/>
                    <a:lumOff val="25000"/>
                  </a:schemeClr>
                </a:solidFill>
              </a:rPr>
              <a:t>http://www.vision.ee.ethz.ch/~surf</a:t>
            </a:r>
          </a:p>
          <a:p>
            <a:pPr eaLnBrk="1" hangingPunct="1">
              <a:buFont typeface="Arial" pitchFamily="34" charset="0"/>
              <a:buChar char="•"/>
              <a:defRPr/>
            </a:pPr>
            <a:endParaRPr lang="de-CH" dirty="0"/>
          </a:p>
        </p:txBody>
      </p:sp>
      <p:sp>
        <p:nvSpPr>
          <p:cNvPr id="43013" name="Footer Placeholder 4"/>
          <p:cNvSpPr>
            <a:spLocks noGrp="1"/>
          </p:cNvSpPr>
          <p:nvPr>
            <p:ph type="ftr" sz="quarter" idx="11"/>
          </p:nvPr>
        </p:nvSpPr>
        <p:spPr/>
        <p:txBody>
          <a:bodyPr/>
          <a:lstStyle/>
          <a:p>
            <a:pPr>
              <a:defRPr/>
            </a:pPr>
            <a:r>
              <a:rPr lang="de-DE" dirty="0"/>
              <a:t>K. Grauman, B. Leibe</a:t>
            </a:r>
          </a:p>
        </p:txBody>
      </p:sp>
    </p:spTree>
    <p:extLst>
      <p:ext uri="{BB962C8B-B14F-4D97-AF65-F5344CB8AC3E}">
        <p14:creationId xmlns:p14="http://schemas.microsoft.com/office/powerpoint/2010/main" val="249331567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ctrTitle"/>
          </p:nvPr>
        </p:nvSpPr>
        <p:spPr/>
        <p:txBody>
          <a:bodyPr/>
          <a:lstStyle/>
          <a:p>
            <a:pPr eaLnBrk="1" hangingPunct="1"/>
            <a:r>
              <a:rPr lang="en-US" dirty="0"/>
              <a:t>Feature Matching</a:t>
            </a:r>
          </a:p>
        </p:txBody>
      </p:sp>
      <p:sp>
        <p:nvSpPr>
          <p:cNvPr id="3077" name="TextBox 4"/>
          <p:cNvSpPr txBox="1">
            <a:spLocks noChangeArrowheads="1"/>
          </p:cNvSpPr>
          <p:nvPr/>
        </p:nvSpPr>
        <p:spPr bwMode="auto">
          <a:xfrm>
            <a:off x="650278" y="6437898"/>
            <a:ext cx="7995843" cy="338554"/>
          </a:xfrm>
          <a:prstGeom prst="rect">
            <a:avLst/>
          </a:prstGeom>
          <a:noFill/>
          <a:ln w="9525">
            <a:noFill/>
            <a:miter lim="800000"/>
            <a:headEnd/>
            <a:tailEnd/>
          </a:ln>
        </p:spPr>
        <p:txBody>
          <a:bodyPr wrap="none">
            <a:spAutoFit/>
          </a:bodyPr>
          <a:lstStyle/>
          <a:p>
            <a:r>
              <a:rPr lang="en-US" sz="1600" dirty="0">
                <a:solidFill>
                  <a:schemeClr val="bg1">
                    <a:lumMod val="75000"/>
                  </a:schemeClr>
                </a:solidFill>
              </a:rPr>
              <a:t>Many slides from James Hays, Derek </a:t>
            </a:r>
            <a:r>
              <a:rPr lang="en-US" sz="1600" dirty="0" err="1">
                <a:solidFill>
                  <a:schemeClr val="bg1">
                    <a:lumMod val="75000"/>
                  </a:schemeClr>
                </a:solidFill>
              </a:rPr>
              <a:t>Hoiem</a:t>
            </a:r>
            <a:r>
              <a:rPr lang="en-US" sz="1600" dirty="0">
                <a:solidFill>
                  <a:schemeClr val="bg1">
                    <a:lumMod val="75000"/>
                  </a:schemeClr>
                </a:solidFill>
              </a:rPr>
              <a:t>, and </a:t>
            </a:r>
            <a:r>
              <a:rPr lang="en-US" sz="1600" dirty="0" err="1">
                <a:solidFill>
                  <a:schemeClr val="bg1">
                    <a:lumMod val="75000"/>
                  </a:schemeClr>
                </a:solidFill>
              </a:rPr>
              <a:t>Grauman&amp;Leibe</a:t>
            </a:r>
            <a:r>
              <a:rPr lang="en-US" sz="1600" dirty="0">
                <a:solidFill>
                  <a:schemeClr val="bg1">
                    <a:lumMod val="75000"/>
                  </a:schemeClr>
                </a:solidFill>
              </a:rPr>
              <a:t> 2008 AAAI Tutorial</a:t>
            </a:r>
          </a:p>
        </p:txBody>
      </p:sp>
      <p:sp>
        <p:nvSpPr>
          <p:cNvPr id="6" name="TextBox 1"/>
          <p:cNvSpPr txBox="1">
            <a:spLocks noChangeArrowheads="1"/>
          </p:cNvSpPr>
          <p:nvPr/>
        </p:nvSpPr>
        <p:spPr bwMode="auto">
          <a:xfrm>
            <a:off x="3276600" y="2967831"/>
            <a:ext cx="2895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Arial" pitchFamily="34" charset="0"/>
                <a:cs typeface="Arial" pitchFamily="34" charset="0"/>
              </a:defRPr>
            </a:lvl1pPr>
            <a:lvl2pPr marL="742950" indent="-285750" eaLnBrk="0" hangingPunct="0">
              <a:defRPr sz="2800">
                <a:solidFill>
                  <a:schemeClr val="tx1"/>
                </a:solidFill>
                <a:latin typeface="Arial" pitchFamily="34" charset="0"/>
                <a:cs typeface="Arial" pitchFamily="34" charset="0"/>
              </a:defRPr>
            </a:lvl2pPr>
            <a:lvl3pPr marL="1143000" indent="-228600" eaLnBrk="0" hangingPunct="0">
              <a:defRPr sz="2800">
                <a:solidFill>
                  <a:schemeClr val="tx1"/>
                </a:solidFill>
                <a:latin typeface="Arial" pitchFamily="34" charset="0"/>
                <a:cs typeface="Arial" pitchFamily="34" charset="0"/>
              </a:defRPr>
            </a:lvl3pPr>
            <a:lvl4pPr marL="1600200" indent="-228600" eaLnBrk="0" hangingPunct="0">
              <a:defRPr sz="2800">
                <a:solidFill>
                  <a:schemeClr val="tx1"/>
                </a:solidFill>
                <a:latin typeface="Arial" pitchFamily="34" charset="0"/>
                <a:cs typeface="Arial" pitchFamily="34" charset="0"/>
              </a:defRPr>
            </a:lvl4pPr>
            <a:lvl5pPr marL="2057400" indent="-228600" eaLnBrk="0" hangingPunct="0">
              <a:defRPr sz="28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8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8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8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800">
                <a:solidFill>
                  <a:schemeClr val="tx1"/>
                </a:solidFill>
                <a:latin typeface="Arial" pitchFamily="34" charset="0"/>
                <a:cs typeface="Arial" pitchFamily="34" charset="0"/>
              </a:defRPr>
            </a:lvl9pPr>
          </a:lstStyle>
          <a:p>
            <a:pPr eaLnBrk="1" hangingPunct="1"/>
            <a:r>
              <a:rPr lang="en-US" altLang="en-US" sz="2400" dirty="0">
                <a:solidFill>
                  <a:srgbClr val="C00000"/>
                </a:solidFill>
              </a:rPr>
              <a:t>Read </a:t>
            </a:r>
            <a:r>
              <a:rPr lang="en-US" altLang="en-US" sz="2400" dirty="0" err="1">
                <a:solidFill>
                  <a:srgbClr val="C00000"/>
                </a:solidFill>
              </a:rPr>
              <a:t>Szeliski</a:t>
            </a:r>
            <a:r>
              <a:rPr lang="en-US" altLang="en-US" sz="2400" dirty="0">
                <a:solidFill>
                  <a:srgbClr val="C00000"/>
                </a:solidFill>
              </a:rPr>
              <a:t> 4.1</a:t>
            </a:r>
          </a:p>
        </p:txBody>
      </p:sp>
    </p:spTree>
    <p:extLst>
      <p:ext uri="{BB962C8B-B14F-4D97-AF65-F5344CB8AC3E}">
        <p14:creationId xmlns:p14="http://schemas.microsoft.com/office/powerpoint/2010/main" val="269617216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11"/>
          <p:cNvGrpSpPr>
            <a:grpSpLocks/>
          </p:cNvGrpSpPr>
          <p:nvPr/>
        </p:nvGrpSpPr>
        <p:grpSpPr bwMode="auto">
          <a:xfrm>
            <a:off x="5244811" y="3026804"/>
            <a:ext cx="3581400" cy="1319463"/>
            <a:chOff x="528" y="624"/>
            <a:chExt cx="4715" cy="1678"/>
          </a:xfrm>
        </p:grpSpPr>
        <p:pic>
          <p:nvPicPr>
            <p:cNvPr id="25" name="Picture 9" descr="SIFT2"/>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28" y="624"/>
              <a:ext cx="2315" cy="1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10" descr="SIFT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8" y="624"/>
              <a:ext cx="2315" cy="1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54626" name="Title 1"/>
          <p:cNvSpPr>
            <a:spLocks noGrp="1"/>
          </p:cNvSpPr>
          <p:nvPr>
            <p:ph type="title"/>
          </p:nvPr>
        </p:nvSpPr>
        <p:spPr>
          <a:xfrm>
            <a:off x="533400" y="0"/>
            <a:ext cx="8610600" cy="889329"/>
          </a:xfrm>
        </p:spPr>
        <p:txBody>
          <a:bodyPr/>
          <a:lstStyle/>
          <a:p>
            <a:pPr eaLnBrk="1" hangingPunct="1"/>
            <a:r>
              <a:rPr lang="en-US" altLang="en-US" dirty="0"/>
              <a:t>Local features: main components</a:t>
            </a:r>
          </a:p>
        </p:txBody>
      </p:sp>
      <p:sp>
        <p:nvSpPr>
          <p:cNvPr id="3" name="Content Placeholder 2"/>
          <p:cNvSpPr>
            <a:spLocks noGrp="1"/>
          </p:cNvSpPr>
          <p:nvPr>
            <p:ph idx="1"/>
          </p:nvPr>
        </p:nvSpPr>
        <p:spPr>
          <a:xfrm>
            <a:off x="457200" y="1143000"/>
            <a:ext cx="4724400" cy="5428661"/>
          </a:xfrm>
        </p:spPr>
        <p:txBody>
          <a:bodyPr>
            <a:normAutofit/>
          </a:bodyPr>
          <a:lstStyle/>
          <a:p>
            <a:pPr marL="514350" indent="-514350" eaLnBrk="1" hangingPunct="1">
              <a:buFontTx/>
              <a:buAutoNum type="arabicParenR"/>
            </a:pPr>
            <a:r>
              <a:rPr lang="en-US" altLang="en-US" sz="2800" dirty="0">
                <a:solidFill>
                  <a:schemeClr val="bg1">
                    <a:lumMod val="50000"/>
                  </a:schemeClr>
                </a:solidFill>
              </a:rPr>
              <a:t>Detection:</a:t>
            </a:r>
            <a:br>
              <a:rPr lang="en-US" altLang="en-US" sz="2800" dirty="0">
                <a:solidFill>
                  <a:schemeClr val="bg1">
                    <a:lumMod val="50000"/>
                  </a:schemeClr>
                </a:solidFill>
              </a:rPr>
            </a:br>
            <a:r>
              <a:rPr lang="en-US" altLang="en-US" sz="2000" dirty="0">
                <a:solidFill>
                  <a:schemeClr val="bg1">
                    <a:lumMod val="50000"/>
                  </a:schemeClr>
                </a:solidFill>
              </a:rPr>
              <a:t>Find a set of distinctive key points.</a:t>
            </a:r>
            <a:endParaRPr lang="en-US" altLang="en-US" sz="2400" dirty="0">
              <a:solidFill>
                <a:schemeClr val="bg1">
                  <a:lumMod val="50000"/>
                </a:schemeClr>
              </a:solidFill>
            </a:endParaRPr>
          </a:p>
          <a:p>
            <a:pPr marL="514350" indent="-514350" eaLnBrk="1" hangingPunct="1">
              <a:buFontTx/>
              <a:buAutoNum type="arabicParenR"/>
            </a:pPr>
            <a:endParaRPr lang="en-US" altLang="en-US" sz="1000" dirty="0"/>
          </a:p>
          <a:p>
            <a:pPr marL="514350" indent="-514350" eaLnBrk="1" hangingPunct="1">
              <a:buFontTx/>
              <a:buAutoNum type="arabicParenR"/>
            </a:pPr>
            <a:endParaRPr lang="en-US" altLang="en-US" sz="1000" dirty="0"/>
          </a:p>
          <a:p>
            <a:pPr marL="514350" indent="-514350" eaLnBrk="1" hangingPunct="1">
              <a:buFontTx/>
              <a:buAutoNum type="arabicParenR"/>
            </a:pPr>
            <a:endParaRPr lang="en-US" altLang="en-US" sz="1000" dirty="0"/>
          </a:p>
          <a:p>
            <a:pPr marL="514350" indent="-514350" eaLnBrk="1" hangingPunct="1">
              <a:buFontTx/>
              <a:buAutoNum type="arabicParenR"/>
            </a:pPr>
            <a:endParaRPr lang="en-US" altLang="en-US" sz="1000" dirty="0"/>
          </a:p>
          <a:p>
            <a:pPr marL="514350" indent="-514350" eaLnBrk="1" hangingPunct="1">
              <a:buFontTx/>
              <a:buAutoNum type="arabicParenR"/>
            </a:pPr>
            <a:r>
              <a:rPr lang="en-US" altLang="en-US" sz="2800" dirty="0">
                <a:solidFill>
                  <a:schemeClr val="bg1">
                    <a:lumMod val="50000"/>
                  </a:schemeClr>
                </a:solidFill>
              </a:rPr>
              <a:t>Description</a:t>
            </a:r>
            <a:r>
              <a:rPr lang="en-US" altLang="en-US" sz="2400" dirty="0">
                <a:solidFill>
                  <a:schemeClr val="bg1">
                    <a:lumMod val="50000"/>
                  </a:schemeClr>
                </a:solidFill>
              </a:rPr>
              <a:t>: </a:t>
            </a:r>
            <a:br>
              <a:rPr lang="en-US" altLang="en-US" sz="2400" dirty="0">
                <a:solidFill>
                  <a:schemeClr val="bg1">
                    <a:lumMod val="50000"/>
                  </a:schemeClr>
                </a:solidFill>
              </a:rPr>
            </a:br>
            <a:r>
              <a:rPr lang="en-US" altLang="en-US" sz="2000" dirty="0">
                <a:solidFill>
                  <a:schemeClr val="bg1">
                    <a:lumMod val="50000"/>
                  </a:schemeClr>
                </a:solidFill>
              </a:rPr>
              <a:t>Extract feature descriptor around each interest point as vector.</a:t>
            </a:r>
            <a:endParaRPr lang="en-US" altLang="en-US" sz="2400" dirty="0">
              <a:solidFill>
                <a:schemeClr val="bg1">
                  <a:lumMod val="50000"/>
                </a:schemeClr>
              </a:solidFill>
            </a:endParaRPr>
          </a:p>
          <a:p>
            <a:pPr marL="514350" indent="-514350" eaLnBrk="1" hangingPunct="1">
              <a:buFontTx/>
              <a:buAutoNum type="arabicParenR"/>
            </a:pPr>
            <a:endParaRPr lang="en-US" altLang="en-US" sz="1000" dirty="0"/>
          </a:p>
          <a:p>
            <a:pPr marL="514350" indent="-514350" eaLnBrk="1" hangingPunct="1">
              <a:buFontTx/>
              <a:buAutoNum type="arabicParenR"/>
            </a:pPr>
            <a:endParaRPr lang="en-US" altLang="en-US" sz="1000" dirty="0"/>
          </a:p>
          <a:p>
            <a:pPr marL="514350" indent="-514350" eaLnBrk="1" hangingPunct="1">
              <a:buFontTx/>
              <a:buAutoNum type="arabicParenR"/>
            </a:pPr>
            <a:endParaRPr lang="en-US" altLang="en-US" sz="1000" dirty="0"/>
          </a:p>
          <a:p>
            <a:pPr marL="514350" indent="-514350" eaLnBrk="1" hangingPunct="1">
              <a:buFontTx/>
              <a:buAutoNum type="arabicParenR"/>
            </a:pPr>
            <a:endParaRPr lang="en-US" altLang="en-US" sz="1000" dirty="0"/>
          </a:p>
          <a:p>
            <a:pPr marL="514350" indent="-514350" eaLnBrk="1" hangingPunct="1">
              <a:buFontTx/>
              <a:buAutoNum type="arabicParenR"/>
            </a:pPr>
            <a:r>
              <a:rPr lang="en-US" altLang="en-US" sz="2800" dirty="0"/>
              <a:t>Matching: </a:t>
            </a:r>
            <a:br>
              <a:rPr lang="en-US" altLang="en-US" sz="2800" dirty="0"/>
            </a:br>
            <a:r>
              <a:rPr lang="en-US" altLang="en-US" sz="2000" dirty="0"/>
              <a:t>Compute distance between feature vectors to find correspondence.</a:t>
            </a:r>
            <a:endParaRPr lang="en-US" altLang="en-US" sz="2400" dirty="0"/>
          </a:p>
        </p:txBody>
      </p:sp>
      <p:sp>
        <p:nvSpPr>
          <p:cNvPr id="8" name="Rectangle 7"/>
          <p:cNvSpPr/>
          <p:nvPr/>
        </p:nvSpPr>
        <p:spPr bwMode="auto">
          <a:xfrm>
            <a:off x="6219350" y="3292030"/>
            <a:ext cx="355600" cy="382586"/>
          </a:xfrm>
          <a:prstGeom prst="rect">
            <a:avLst/>
          </a:prstGeom>
          <a:noFill/>
          <a:ln w="9525" cap="flat" cmpd="sng" algn="ctr">
            <a:solidFill>
              <a:srgbClr val="FF0000"/>
            </a:solidFill>
            <a:prstDash val="solid"/>
            <a:round/>
            <a:headEnd type="none" w="med" len="med"/>
            <a:tailEnd type="none" w="med" len="med"/>
          </a:ln>
          <a:effectLst/>
        </p:spPr>
        <p:txBody>
          <a:bodyPr/>
          <a:lstStyle/>
          <a:p>
            <a:pPr>
              <a:defRPr/>
            </a:pPr>
            <a:endParaRPr lang="en-US" sz="1800">
              <a:solidFill>
                <a:schemeClr val="bg1">
                  <a:lumMod val="50000"/>
                </a:schemeClr>
              </a:solidFill>
              <a:latin typeface="Arial"/>
              <a:cs typeface="+mn-cs"/>
            </a:endParaRPr>
          </a:p>
        </p:txBody>
      </p:sp>
      <p:graphicFrame>
        <p:nvGraphicFramePr>
          <p:cNvPr id="154645" name="Object 2"/>
          <p:cNvGraphicFramePr>
            <a:graphicFrameLocks noChangeAspect="1"/>
          </p:cNvGraphicFramePr>
          <p:nvPr>
            <p:extLst>
              <p:ext uri="{D42A27DB-BD31-4B8C-83A1-F6EECF244321}">
                <p14:modId xmlns:p14="http://schemas.microsoft.com/office/powerpoint/2010/main" val="638526172"/>
              </p:ext>
            </p:extLst>
          </p:nvPr>
        </p:nvGraphicFramePr>
        <p:xfrm>
          <a:off x="2696447" y="3897651"/>
          <a:ext cx="2306638" cy="521950"/>
        </p:xfrm>
        <a:graphic>
          <a:graphicData uri="http://schemas.openxmlformats.org/presentationml/2006/ole">
            <mc:AlternateContent xmlns:mc="http://schemas.openxmlformats.org/markup-compatibility/2006">
              <mc:Choice xmlns:v="urn:schemas-microsoft-com:vml" Requires="v">
                <p:oleObj spid="_x0000_s73794" name="Equation" r:id="rId6" imgW="1066680" imgH="241200" progId="Equation.3">
                  <p:embed/>
                </p:oleObj>
              </mc:Choice>
              <mc:Fallback>
                <p:oleObj name="Equation" r:id="rId6" imgW="1066680" imgH="241200" progId="Equation.3">
                  <p:embed/>
                  <p:pic>
                    <p:nvPicPr>
                      <p:cNvPr id="154645" name="Object 2"/>
                      <p:cNvPicPr>
                        <a:picLocks noChangeAspect="1" noChangeArrowheads="1"/>
                      </p:cNvPicPr>
                      <p:nvPr/>
                    </p:nvPicPr>
                    <p:blipFill>
                      <a:blip r:embed="rId7"/>
                      <a:srcRect/>
                      <a:stretch>
                        <a:fillRect/>
                      </a:stretch>
                    </p:blipFill>
                    <p:spPr bwMode="auto">
                      <a:xfrm>
                        <a:off x="2696447" y="3897651"/>
                        <a:ext cx="2306638" cy="521950"/>
                      </a:xfrm>
                      <a:prstGeom prst="rect">
                        <a:avLst/>
                      </a:prstGeom>
                      <a:noFill/>
                      <a:ln>
                        <a:noFill/>
                      </a:ln>
                      <a:extLst/>
                    </p:spPr>
                  </p:pic>
                </p:oleObj>
              </mc:Fallback>
            </mc:AlternateContent>
          </a:graphicData>
        </a:graphic>
      </p:graphicFrame>
      <p:cxnSp>
        <p:nvCxnSpPr>
          <p:cNvPr id="154646" name="Shape 17"/>
          <p:cNvCxnSpPr>
            <a:cxnSpLocks noChangeShapeType="1"/>
            <a:stCxn id="8" idx="1"/>
          </p:cNvCxnSpPr>
          <p:nvPr/>
        </p:nvCxnSpPr>
        <p:spPr bwMode="auto">
          <a:xfrm rot="10800000" flipV="1">
            <a:off x="5025068" y="3483323"/>
            <a:ext cx="1194283" cy="701530"/>
          </a:xfrm>
          <a:prstGeom prst="curvedConnector3">
            <a:avLst>
              <a:gd name="adj1" fmla="val 50000"/>
            </a:avLst>
          </a:prstGeom>
          <a:noFill/>
          <a:ln w="9525" algn="ctr">
            <a:solidFill>
              <a:srgbClr val="FF0000"/>
            </a:solidFill>
            <a:round/>
            <a:headEnd/>
            <a:tailEnd type="arrow" w="med" len="med"/>
          </a:ln>
          <a:extLst>
            <a:ext uri="{909E8E84-426E-40DD-AFC4-6F175D3DCCD1}">
              <a14:hiddenFill xmlns:a14="http://schemas.microsoft.com/office/drawing/2010/main">
                <a:noFill/>
              </a14:hiddenFill>
            </a:ext>
          </a:extLst>
        </p:spPr>
      </p:cxnSp>
      <p:grpSp>
        <p:nvGrpSpPr>
          <p:cNvPr id="4" name="Group 21"/>
          <p:cNvGrpSpPr>
            <a:grpSpLocks/>
          </p:cNvGrpSpPr>
          <p:nvPr/>
        </p:nvGrpSpPr>
        <p:grpSpPr bwMode="auto">
          <a:xfrm>
            <a:off x="6705600" y="3200402"/>
            <a:ext cx="2425700" cy="1755518"/>
            <a:chOff x="7027888" y="4800600"/>
            <a:chExt cx="2794000" cy="1974604"/>
          </a:xfrm>
        </p:grpSpPr>
        <p:grpSp>
          <p:nvGrpSpPr>
            <p:cNvPr id="154640" name="Group 11"/>
            <p:cNvGrpSpPr>
              <a:grpSpLocks/>
            </p:cNvGrpSpPr>
            <p:nvPr/>
          </p:nvGrpSpPr>
          <p:grpSpPr bwMode="auto">
            <a:xfrm>
              <a:off x="7027888" y="4800600"/>
              <a:ext cx="2794000" cy="1974604"/>
              <a:chOff x="7027888" y="4800600"/>
              <a:chExt cx="2794000" cy="1974604"/>
            </a:xfrm>
          </p:grpSpPr>
          <p:sp>
            <p:nvSpPr>
              <p:cNvPr id="10" name="Rectangle 9"/>
              <p:cNvSpPr/>
              <p:nvPr/>
            </p:nvSpPr>
            <p:spPr bwMode="auto">
              <a:xfrm>
                <a:off x="7470393" y="4800600"/>
                <a:ext cx="530275" cy="533901"/>
              </a:xfrm>
              <a:prstGeom prst="rect">
                <a:avLst/>
              </a:prstGeom>
              <a:noFill/>
              <a:ln w="9525" cap="flat" cmpd="sng" algn="ctr">
                <a:solidFill>
                  <a:srgbClr val="FF0000"/>
                </a:solidFill>
                <a:prstDash val="solid"/>
                <a:round/>
                <a:headEnd type="none" w="med" len="med"/>
                <a:tailEnd type="none" w="med" len="med"/>
              </a:ln>
              <a:effectLst/>
            </p:spPr>
            <p:txBody>
              <a:bodyPr/>
              <a:lstStyle/>
              <a:p>
                <a:pPr>
                  <a:defRPr/>
                </a:pPr>
                <a:endParaRPr lang="en-US" sz="1800">
                  <a:solidFill>
                    <a:srgbClr val="000000"/>
                  </a:solidFill>
                  <a:latin typeface="Arial"/>
                  <a:cs typeface="+mn-cs"/>
                </a:endParaRPr>
              </a:p>
            </p:txBody>
          </p:sp>
          <p:graphicFrame>
            <p:nvGraphicFramePr>
              <p:cNvPr id="154643" name="Object 3"/>
              <p:cNvGraphicFramePr>
                <a:graphicFrameLocks noChangeAspect="1"/>
              </p:cNvGraphicFramePr>
              <p:nvPr>
                <p:extLst>
                  <p:ext uri="{D42A27DB-BD31-4B8C-83A1-F6EECF244321}">
                    <p14:modId xmlns:p14="http://schemas.microsoft.com/office/powerpoint/2010/main" val="2541434526"/>
                  </p:ext>
                </p:extLst>
              </p:nvPr>
            </p:nvGraphicFramePr>
            <p:xfrm>
              <a:off x="7027888" y="6171954"/>
              <a:ext cx="2794000" cy="603250"/>
            </p:xfrm>
            <a:graphic>
              <a:graphicData uri="http://schemas.openxmlformats.org/presentationml/2006/ole">
                <mc:AlternateContent xmlns:mc="http://schemas.openxmlformats.org/markup-compatibility/2006">
                  <mc:Choice xmlns:v="urn:schemas-microsoft-com:vml" Requires="v">
                    <p:oleObj spid="_x0000_s73795" name="Equation" r:id="rId8" imgW="1117440" imgH="241200" progId="Equation.3">
                      <p:embed/>
                    </p:oleObj>
                  </mc:Choice>
                  <mc:Fallback>
                    <p:oleObj name="Equation" r:id="rId8" imgW="1117440" imgH="241200" progId="Equation.3">
                      <p:embed/>
                      <p:pic>
                        <p:nvPicPr>
                          <p:cNvPr id="154643" name="Object 3"/>
                          <p:cNvPicPr>
                            <a:picLocks noChangeAspect="1" noChangeArrowheads="1"/>
                          </p:cNvPicPr>
                          <p:nvPr/>
                        </p:nvPicPr>
                        <p:blipFill>
                          <a:blip r:embed="rId9"/>
                          <a:srcRect/>
                          <a:stretch>
                            <a:fillRect/>
                          </a:stretch>
                        </p:blipFill>
                        <p:spPr bwMode="auto">
                          <a:xfrm>
                            <a:off x="7027888" y="6171954"/>
                            <a:ext cx="27940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cxnSp>
          <p:nvCxnSpPr>
            <p:cNvPr id="154641" name="Curved Connector 19"/>
            <p:cNvCxnSpPr>
              <a:cxnSpLocks noChangeShapeType="1"/>
            </p:cNvCxnSpPr>
            <p:nvPr/>
          </p:nvCxnSpPr>
          <p:spPr bwMode="auto">
            <a:xfrm rot="16200000" flipH="1">
              <a:off x="7136099" y="5817903"/>
              <a:ext cx="990081" cy="22273"/>
            </a:xfrm>
            <a:prstGeom prst="curvedConnector3">
              <a:avLst>
                <a:gd name="adj1" fmla="val 50000"/>
              </a:avLst>
            </a:prstGeom>
            <a:noFill/>
            <a:ln w="9525" algn="ctr">
              <a:solidFill>
                <a:srgbClr val="FF0000"/>
              </a:solidFill>
              <a:round/>
              <a:headEnd/>
              <a:tailEnd type="arrow" w="med" len="med"/>
            </a:ln>
            <a:extLst>
              <a:ext uri="{909E8E84-426E-40DD-AFC4-6F175D3DCCD1}">
                <a14:hiddenFill xmlns:a14="http://schemas.microsoft.com/office/drawing/2010/main">
                  <a:noFill/>
                </a14:hiddenFill>
              </a:ext>
            </a:extLst>
          </p:spPr>
        </p:cxnSp>
      </p:grpSp>
      <p:grpSp>
        <p:nvGrpSpPr>
          <p:cNvPr id="6" name="Group 34"/>
          <p:cNvGrpSpPr>
            <a:grpSpLocks/>
          </p:cNvGrpSpPr>
          <p:nvPr/>
        </p:nvGrpSpPr>
        <p:grpSpPr bwMode="auto">
          <a:xfrm>
            <a:off x="5244811" y="5345132"/>
            <a:ext cx="3707822" cy="971550"/>
            <a:chOff x="4800600" y="5391912"/>
            <a:chExt cx="4343400" cy="1161288"/>
          </a:xfrm>
        </p:grpSpPr>
        <p:pic>
          <p:nvPicPr>
            <p:cNvPr id="154634" name="Picture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800600" y="5391912"/>
              <a:ext cx="2121408" cy="116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35" name="Picture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011052" y="5395686"/>
              <a:ext cx="2132948" cy="1157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54636" name="Straight Arrow Connector 27"/>
            <p:cNvCxnSpPr>
              <a:cxnSpLocks noChangeShapeType="1"/>
            </p:cNvCxnSpPr>
            <p:nvPr/>
          </p:nvCxnSpPr>
          <p:spPr bwMode="auto">
            <a:xfrm flipV="1">
              <a:off x="5562600" y="5562600"/>
              <a:ext cx="1981200" cy="228600"/>
            </a:xfrm>
            <a:prstGeom prst="straightConnector1">
              <a:avLst/>
            </a:prstGeom>
            <a:noFill/>
            <a:ln w="28575" algn="ctr">
              <a:solidFill>
                <a:schemeClr val="tx2"/>
              </a:solidFill>
              <a:round/>
              <a:headEnd type="arrow" w="med" len="med"/>
              <a:tailEnd type="arrow" w="med" len="med"/>
            </a:ln>
            <a:extLst>
              <a:ext uri="{909E8E84-426E-40DD-AFC4-6F175D3DCCD1}">
                <a14:hiddenFill xmlns:a14="http://schemas.microsoft.com/office/drawing/2010/main">
                  <a:noFill/>
                </a14:hiddenFill>
              </a:ext>
            </a:extLst>
          </p:spPr>
        </p:cxnSp>
        <p:cxnSp>
          <p:nvCxnSpPr>
            <p:cNvPr id="154637" name="Straight Arrow Connector 28"/>
            <p:cNvCxnSpPr>
              <a:cxnSpLocks noChangeShapeType="1"/>
            </p:cNvCxnSpPr>
            <p:nvPr/>
          </p:nvCxnSpPr>
          <p:spPr bwMode="auto">
            <a:xfrm>
              <a:off x="6629400" y="5943600"/>
              <a:ext cx="2133600" cy="1588"/>
            </a:xfrm>
            <a:prstGeom prst="straightConnector1">
              <a:avLst/>
            </a:prstGeom>
            <a:noFill/>
            <a:ln w="28575" algn="ctr">
              <a:solidFill>
                <a:schemeClr val="tx2"/>
              </a:solidFill>
              <a:round/>
              <a:headEnd type="arrow" w="med" len="med"/>
              <a:tailEnd type="arrow" w="med" len="med"/>
            </a:ln>
            <a:extLst>
              <a:ext uri="{909E8E84-426E-40DD-AFC4-6F175D3DCCD1}">
                <a14:hiddenFill xmlns:a14="http://schemas.microsoft.com/office/drawing/2010/main">
                  <a:noFill/>
                </a14:hiddenFill>
              </a:ext>
            </a:extLst>
          </p:spPr>
        </p:cxnSp>
        <p:cxnSp>
          <p:nvCxnSpPr>
            <p:cNvPr id="154638" name="Straight Arrow Connector 31"/>
            <p:cNvCxnSpPr>
              <a:cxnSpLocks noChangeShapeType="1"/>
            </p:cNvCxnSpPr>
            <p:nvPr/>
          </p:nvCxnSpPr>
          <p:spPr bwMode="auto">
            <a:xfrm>
              <a:off x="5410200" y="6248400"/>
              <a:ext cx="2133600" cy="1588"/>
            </a:xfrm>
            <a:prstGeom prst="straightConnector1">
              <a:avLst/>
            </a:prstGeom>
            <a:noFill/>
            <a:ln w="28575" algn="ctr">
              <a:solidFill>
                <a:schemeClr val="tx2"/>
              </a:solidFill>
              <a:round/>
              <a:headEnd type="arrow" w="med" len="med"/>
              <a:tailEnd type="arrow" w="med" len="med"/>
            </a:ln>
            <a:extLst>
              <a:ext uri="{909E8E84-426E-40DD-AFC4-6F175D3DCCD1}">
                <a14:hiddenFill xmlns:a14="http://schemas.microsoft.com/office/drawing/2010/main">
                  <a:noFill/>
                </a14:hiddenFill>
              </a:ext>
            </a:extLst>
          </p:spPr>
        </p:cxnSp>
        <p:cxnSp>
          <p:nvCxnSpPr>
            <p:cNvPr id="154639" name="Straight Arrow Connector 32"/>
            <p:cNvCxnSpPr>
              <a:cxnSpLocks noChangeShapeType="1"/>
            </p:cNvCxnSpPr>
            <p:nvPr/>
          </p:nvCxnSpPr>
          <p:spPr bwMode="auto">
            <a:xfrm flipV="1">
              <a:off x="5334000" y="5791200"/>
              <a:ext cx="2133600" cy="228600"/>
            </a:xfrm>
            <a:prstGeom prst="straightConnector1">
              <a:avLst/>
            </a:prstGeom>
            <a:noFill/>
            <a:ln w="28575" algn="ctr">
              <a:solidFill>
                <a:schemeClr val="tx2"/>
              </a:solidFill>
              <a:round/>
              <a:headEnd type="arrow" w="med" len="med"/>
              <a:tailEnd type="arrow" w="med" len="med"/>
            </a:ln>
            <a:extLst>
              <a:ext uri="{909E8E84-426E-40DD-AFC4-6F175D3DCCD1}">
                <a14:hiddenFill xmlns:a14="http://schemas.microsoft.com/office/drawing/2010/main">
                  <a:noFill/>
                </a14:hiddenFill>
              </a:ext>
            </a:extLst>
          </p:spPr>
        </p:cxnSp>
      </p:grpSp>
      <p:grpSp>
        <p:nvGrpSpPr>
          <p:cNvPr id="27" name="Group 11"/>
          <p:cNvGrpSpPr>
            <a:grpSpLocks/>
          </p:cNvGrpSpPr>
          <p:nvPr/>
        </p:nvGrpSpPr>
        <p:grpSpPr bwMode="auto">
          <a:xfrm>
            <a:off x="5226050" y="1182225"/>
            <a:ext cx="3581400" cy="1319463"/>
            <a:chOff x="528" y="624"/>
            <a:chExt cx="4715" cy="1678"/>
          </a:xfrm>
        </p:grpSpPr>
        <p:pic>
          <p:nvPicPr>
            <p:cNvPr id="28" name="Picture 9" descr="SIFT2"/>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28" y="624"/>
              <a:ext cx="2315" cy="1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10" descr="SIFT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8" y="624"/>
              <a:ext cx="2315" cy="1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4" name="Group 105"/>
          <p:cNvGrpSpPr>
            <a:grpSpLocks/>
          </p:cNvGrpSpPr>
          <p:nvPr/>
        </p:nvGrpSpPr>
        <p:grpSpPr bwMode="auto">
          <a:xfrm>
            <a:off x="1205320" y="3921709"/>
            <a:ext cx="1234095" cy="552404"/>
            <a:chOff x="2366355" y="5265735"/>
            <a:chExt cx="1234095" cy="552347"/>
          </a:xfrm>
        </p:grpSpPr>
        <p:grpSp>
          <p:nvGrpSpPr>
            <p:cNvPr id="35" name="Group 52"/>
            <p:cNvGrpSpPr>
              <a:grpSpLocks/>
            </p:cNvGrpSpPr>
            <p:nvPr/>
          </p:nvGrpSpPr>
          <p:grpSpPr bwMode="auto">
            <a:xfrm>
              <a:off x="2771775" y="5265735"/>
              <a:ext cx="828675" cy="552347"/>
              <a:chOff x="1859" y="3339"/>
              <a:chExt cx="363" cy="301"/>
            </a:xfrm>
          </p:grpSpPr>
          <p:sp>
            <p:nvSpPr>
              <p:cNvPr id="37" name="Line 53"/>
              <p:cNvSpPr>
                <a:spLocks noChangeShapeType="1"/>
              </p:cNvSpPr>
              <p:nvPr/>
            </p:nvSpPr>
            <p:spPr bwMode="auto">
              <a:xfrm>
                <a:off x="1859" y="3362"/>
                <a:ext cx="0" cy="272"/>
              </a:xfrm>
              <a:prstGeom prst="line">
                <a:avLst/>
              </a:prstGeom>
              <a:noFill/>
              <a:ln w="12700" cap="sq">
                <a:solidFill>
                  <a:schemeClr val="tx1"/>
                </a:solidFill>
                <a:round/>
                <a:headEnd type="triangle" w="sm" len="sm"/>
                <a:tailEnd type="none" w="sm" len="sm"/>
              </a:ln>
              <a:extLst>
                <a:ext uri="{909E8E84-426E-40DD-AFC4-6F175D3DCCD1}">
                  <a14:hiddenFill xmlns:a14="http://schemas.microsoft.com/office/drawing/2010/main">
                    <a:noFill/>
                  </a14:hiddenFill>
                </a:ext>
              </a:extLst>
            </p:spPr>
            <p:txBody>
              <a:bodyPr/>
              <a:lstStyle/>
              <a:p>
                <a:endParaRPr lang="en-US">
                  <a:solidFill>
                    <a:schemeClr val="bg1">
                      <a:lumMod val="50000"/>
                    </a:schemeClr>
                  </a:solidFill>
                </a:endParaRPr>
              </a:p>
            </p:txBody>
          </p:sp>
          <p:sp>
            <p:nvSpPr>
              <p:cNvPr id="38" name="Line 54"/>
              <p:cNvSpPr>
                <a:spLocks noChangeShapeType="1"/>
              </p:cNvSpPr>
              <p:nvPr/>
            </p:nvSpPr>
            <p:spPr bwMode="auto">
              <a:xfrm>
                <a:off x="1859" y="3640"/>
                <a:ext cx="363" cy="0"/>
              </a:xfrm>
              <a:prstGeom prst="line">
                <a:avLst/>
              </a:prstGeom>
              <a:noFill/>
              <a:ln w="12700" cap="sq">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a:lstStyle/>
              <a:p>
                <a:endParaRPr lang="en-US">
                  <a:solidFill>
                    <a:schemeClr val="bg1">
                      <a:lumMod val="50000"/>
                    </a:schemeClr>
                  </a:solidFill>
                </a:endParaRPr>
              </a:p>
            </p:txBody>
          </p:sp>
          <p:sp>
            <p:nvSpPr>
              <p:cNvPr id="39" name="Rectangle 55"/>
              <p:cNvSpPr>
                <a:spLocks noChangeArrowheads="1"/>
              </p:cNvSpPr>
              <p:nvPr/>
            </p:nvSpPr>
            <p:spPr bwMode="auto">
              <a:xfrm>
                <a:off x="1882" y="3498"/>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chemeClr val="bg1">
                      <a:lumMod val="50000"/>
                    </a:schemeClr>
                  </a:solidFill>
                  <a:latin typeface="Arial" panose="020B0604020202020204" pitchFamily="34" charset="0"/>
                </a:endParaRPr>
              </a:p>
            </p:txBody>
          </p:sp>
          <p:sp>
            <p:nvSpPr>
              <p:cNvPr id="40" name="Rectangle 56"/>
              <p:cNvSpPr>
                <a:spLocks noChangeArrowheads="1"/>
              </p:cNvSpPr>
              <p:nvPr/>
            </p:nvSpPr>
            <p:spPr bwMode="auto">
              <a:xfrm>
                <a:off x="1904" y="3498"/>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chemeClr val="bg1">
                      <a:lumMod val="50000"/>
                    </a:schemeClr>
                  </a:solidFill>
                  <a:latin typeface="Arial" panose="020B0604020202020204" pitchFamily="34" charset="0"/>
                </a:endParaRPr>
              </a:p>
            </p:txBody>
          </p:sp>
          <p:sp>
            <p:nvSpPr>
              <p:cNvPr id="41" name="Rectangle 57"/>
              <p:cNvSpPr>
                <a:spLocks noChangeArrowheads="1"/>
              </p:cNvSpPr>
              <p:nvPr/>
            </p:nvSpPr>
            <p:spPr bwMode="auto">
              <a:xfrm>
                <a:off x="1927" y="3498"/>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chemeClr val="bg1">
                      <a:lumMod val="50000"/>
                    </a:schemeClr>
                  </a:solidFill>
                  <a:latin typeface="Arial" panose="020B0604020202020204" pitchFamily="34" charset="0"/>
                </a:endParaRPr>
              </a:p>
            </p:txBody>
          </p:sp>
          <p:sp>
            <p:nvSpPr>
              <p:cNvPr id="42" name="Rectangle 58"/>
              <p:cNvSpPr>
                <a:spLocks noChangeArrowheads="1"/>
              </p:cNvSpPr>
              <p:nvPr/>
            </p:nvSpPr>
            <p:spPr bwMode="auto">
              <a:xfrm>
                <a:off x="1950" y="3430"/>
                <a:ext cx="23" cy="204"/>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chemeClr val="bg1">
                      <a:lumMod val="50000"/>
                    </a:schemeClr>
                  </a:solidFill>
                  <a:latin typeface="Arial" panose="020B0604020202020204" pitchFamily="34" charset="0"/>
                </a:endParaRPr>
              </a:p>
            </p:txBody>
          </p:sp>
          <p:sp>
            <p:nvSpPr>
              <p:cNvPr id="43" name="Rectangle 59"/>
              <p:cNvSpPr>
                <a:spLocks noChangeArrowheads="1"/>
              </p:cNvSpPr>
              <p:nvPr/>
            </p:nvSpPr>
            <p:spPr bwMode="auto">
              <a:xfrm>
                <a:off x="1972" y="3498"/>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chemeClr val="bg1">
                      <a:lumMod val="50000"/>
                    </a:schemeClr>
                  </a:solidFill>
                  <a:latin typeface="Arial" panose="020B0604020202020204" pitchFamily="34" charset="0"/>
                </a:endParaRPr>
              </a:p>
            </p:txBody>
          </p:sp>
          <p:sp>
            <p:nvSpPr>
              <p:cNvPr id="44" name="Rectangle 60"/>
              <p:cNvSpPr>
                <a:spLocks noChangeArrowheads="1"/>
              </p:cNvSpPr>
              <p:nvPr/>
            </p:nvSpPr>
            <p:spPr bwMode="auto">
              <a:xfrm>
                <a:off x="1995" y="3385"/>
                <a:ext cx="23" cy="249"/>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chemeClr val="bg1">
                      <a:lumMod val="50000"/>
                    </a:schemeClr>
                  </a:solidFill>
                  <a:latin typeface="Arial" panose="020B0604020202020204" pitchFamily="34" charset="0"/>
                </a:endParaRPr>
              </a:p>
            </p:txBody>
          </p:sp>
          <p:sp>
            <p:nvSpPr>
              <p:cNvPr id="45" name="Rectangle 61"/>
              <p:cNvSpPr>
                <a:spLocks noChangeArrowheads="1"/>
              </p:cNvSpPr>
              <p:nvPr/>
            </p:nvSpPr>
            <p:spPr bwMode="auto">
              <a:xfrm>
                <a:off x="2018" y="3362"/>
                <a:ext cx="22" cy="272"/>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chemeClr val="bg1">
                      <a:lumMod val="50000"/>
                    </a:schemeClr>
                  </a:solidFill>
                  <a:latin typeface="Arial" panose="020B0604020202020204" pitchFamily="34" charset="0"/>
                </a:endParaRPr>
              </a:p>
            </p:txBody>
          </p:sp>
          <p:sp>
            <p:nvSpPr>
              <p:cNvPr id="46" name="Rectangle 62"/>
              <p:cNvSpPr>
                <a:spLocks noChangeArrowheads="1"/>
              </p:cNvSpPr>
              <p:nvPr/>
            </p:nvSpPr>
            <p:spPr bwMode="auto">
              <a:xfrm>
                <a:off x="2040" y="3339"/>
                <a:ext cx="23" cy="295"/>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chemeClr val="bg1">
                      <a:lumMod val="50000"/>
                    </a:schemeClr>
                  </a:solidFill>
                  <a:latin typeface="Arial" panose="020B0604020202020204" pitchFamily="34" charset="0"/>
                </a:endParaRPr>
              </a:p>
            </p:txBody>
          </p:sp>
          <p:sp>
            <p:nvSpPr>
              <p:cNvPr id="47" name="Rectangle 63"/>
              <p:cNvSpPr>
                <a:spLocks noChangeArrowheads="1"/>
              </p:cNvSpPr>
              <p:nvPr/>
            </p:nvSpPr>
            <p:spPr bwMode="auto">
              <a:xfrm>
                <a:off x="2063" y="3339"/>
                <a:ext cx="23" cy="295"/>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chemeClr val="bg1">
                      <a:lumMod val="50000"/>
                    </a:schemeClr>
                  </a:solidFill>
                  <a:latin typeface="Arial" panose="020B0604020202020204" pitchFamily="34" charset="0"/>
                </a:endParaRPr>
              </a:p>
            </p:txBody>
          </p:sp>
          <p:sp>
            <p:nvSpPr>
              <p:cNvPr id="48" name="Rectangle 64"/>
              <p:cNvSpPr>
                <a:spLocks noChangeArrowheads="1"/>
              </p:cNvSpPr>
              <p:nvPr/>
            </p:nvSpPr>
            <p:spPr bwMode="auto">
              <a:xfrm>
                <a:off x="2086" y="3362"/>
                <a:ext cx="23" cy="272"/>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chemeClr val="bg1">
                      <a:lumMod val="50000"/>
                    </a:schemeClr>
                  </a:solidFill>
                  <a:latin typeface="Arial" panose="020B0604020202020204" pitchFamily="34" charset="0"/>
                </a:endParaRPr>
              </a:p>
            </p:txBody>
          </p:sp>
          <p:sp>
            <p:nvSpPr>
              <p:cNvPr id="49" name="Rectangle 65"/>
              <p:cNvSpPr>
                <a:spLocks noChangeArrowheads="1"/>
              </p:cNvSpPr>
              <p:nvPr/>
            </p:nvSpPr>
            <p:spPr bwMode="auto">
              <a:xfrm>
                <a:off x="2108" y="3498"/>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chemeClr val="bg1">
                      <a:lumMod val="50000"/>
                    </a:schemeClr>
                  </a:solidFill>
                  <a:latin typeface="Arial" panose="020B0604020202020204" pitchFamily="34" charset="0"/>
                </a:endParaRPr>
              </a:p>
            </p:txBody>
          </p:sp>
          <p:sp>
            <p:nvSpPr>
              <p:cNvPr id="50" name="Rectangle 66"/>
              <p:cNvSpPr>
                <a:spLocks noChangeArrowheads="1"/>
              </p:cNvSpPr>
              <p:nvPr/>
            </p:nvSpPr>
            <p:spPr bwMode="auto">
              <a:xfrm>
                <a:off x="2131" y="3498"/>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chemeClr val="bg1">
                      <a:lumMod val="50000"/>
                    </a:schemeClr>
                  </a:solidFill>
                  <a:latin typeface="Arial" panose="020B0604020202020204" pitchFamily="34" charset="0"/>
                </a:endParaRPr>
              </a:p>
            </p:txBody>
          </p:sp>
        </p:grpSp>
        <p:graphicFrame>
          <p:nvGraphicFramePr>
            <p:cNvPr id="36" name="Object 2"/>
            <p:cNvGraphicFramePr>
              <a:graphicFrameLocks noChangeAspect="1"/>
            </p:cNvGraphicFramePr>
            <p:nvPr>
              <p:extLst/>
            </p:nvPr>
          </p:nvGraphicFramePr>
          <p:xfrm>
            <a:off x="2366355" y="5307941"/>
            <a:ext cx="301625" cy="395246"/>
          </p:xfrm>
          <a:graphic>
            <a:graphicData uri="http://schemas.openxmlformats.org/presentationml/2006/ole">
              <mc:AlternateContent xmlns:mc="http://schemas.openxmlformats.org/markup-compatibility/2006">
                <mc:Choice xmlns:v="urn:schemas-microsoft-com:vml" Requires="v">
                  <p:oleObj spid="_x0000_s73796" name="Equation" r:id="rId12" imgW="164880" imgH="215640" progId="Equation.3">
                    <p:embed/>
                  </p:oleObj>
                </mc:Choice>
                <mc:Fallback>
                  <p:oleObj name="Equation" r:id="rId12" imgW="164880" imgH="215640" progId="Equation.3">
                    <p:embed/>
                    <p:pic>
                      <p:nvPicPr>
                        <p:cNvPr id="36" name="Object 2"/>
                        <p:cNvPicPr>
                          <a:picLocks noChangeAspect="1" noChangeArrowheads="1"/>
                        </p:cNvPicPr>
                        <p:nvPr/>
                      </p:nvPicPr>
                      <p:blipFill>
                        <a:blip r:embed="rId13"/>
                        <a:srcRect/>
                        <a:stretch>
                          <a:fillRect/>
                        </a:stretch>
                      </p:blipFill>
                      <p:spPr bwMode="auto">
                        <a:xfrm>
                          <a:off x="2366355" y="5307941"/>
                          <a:ext cx="301625" cy="395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pSp>
        <p:nvGrpSpPr>
          <p:cNvPr id="51" name="Group 106"/>
          <p:cNvGrpSpPr>
            <a:grpSpLocks/>
          </p:cNvGrpSpPr>
          <p:nvPr/>
        </p:nvGrpSpPr>
        <p:grpSpPr bwMode="auto">
          <a:xfrm>
            <a:off x="5257800" y="4419600"/>
            <a:ext cx="1195185" cy="515947"/>
            <a:chOff x="4529340" y="5300665"/>
            <a:chExt cx="1195185" cy="515961"/>
          </a:xfrm>
        </p:grpSpPr>
        <p:grpSp>
          <p:nvGrpSpPr>
            <p:cNvPr id="52" name="Group 67"/>
            <p:cNvGrpSpPr>
              <a:grpSpLocks/>
            </p:cNvGrpSpPr>
            <p:nvPr/>
          </p:nvGrpSpPr>
          <p:grpSpPr bwMode="auto">
            <a:xfrm>
              <a:off x="4967288" y="5300665"/>
              <a:ext cx="757237" cy="515961"/>
              <a:chOff x="3515" y="3498"/>
              <a:chExt cx="363" cy="278"/>
            </a:xfrm>
          </p:grpSpPr>
          <p:sp>
            <p:nvSpPr>
              <p:cNvPr id="54" name="Line 68"/>
              <p:cNvSpPr>
                <a:spLocks noChangeShapeType="1"/>
              </p:cNvSpPr>
              <p:nvPr/>
            </p:nvSpPr>
            <p:spPr bwMode="auto">
              <a:xfrm>
                <a:off x="3515" y="3498"/>
                <a:ext cx="0" cy="272"/>
              </a:xfrm>
              <a:prstGeom prst="line">
                <a:avLst/>
              </a:prstGeom>
              <a:noFill/>
              <a:ln w="12700" cap="sq">
                <a:solidFill>
                  <a:schemeClr val="tx1"/>
                </a:solidFill>
                <a:round/>
                <a:headEnd type="triangl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55" name="Line 69"/>
              <p:cNvSpPr>
                <a:spLocks noChangeShapeType="1"/>
              </p:cNvSpPr>
              <p:nvPr/>
            </p:nvSpPr>
            <p:spPr bwMode="auto">
              <a:xfrm>
                <a:off x="3515" y="3776"/>
                <a:ext cx="363" cy="0"/>
              </a:xfrm>
              <a:prstGeom prst="line">
                <a:avLst/>
              </a:prstGeom>
              <a:noFill/>
              <a:ln w="12700" cap="sq">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a:lstStyle/>
              <a:p>
                <a:endParaRPr lang="en-US"/>
              </a:p>
            </p:txBody>
          </p:sp>
          <p:sp>
            <p:nvSpPr>
              <p:cNvPr id="56" name="Rectangle 70"/>
              <p:cNvSpPr>
                <a:spLocks noChangeArrowheads="1"/>
              </p:cNvSpPr>
              <p:nvPr/>
            </p:nvSpPr>
            <p:spPr bwMode="auto">
              <a:xfrm>
                <a:off x="3538"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57" name="Rectangle 71"/>
              <p:cNvSpPr>
                <a:spLocks noChangeArrowheads="1"/>
              </p:cNvSpPr>
              <p:nvPr/>
            </p:nvSpPr>
            <p:spPr bwMode="auto">
              <a:xfrm>
                <a:off x="3560"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58" name="Rectangle 72"/>
              <p:cNvSpPr>
                <a:spLocks noChangeArrowheads="1"/>
              </p:cNvSpPr>
              <p:nvPr/>
            </p:nvSpPr>
            <p:spPr bwMode="auto">
              <a:xfrm>
                <a:off x="3583"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59" name="Rectangle 73"/>
              <p:cNvSpPr>
                <a:spLocks noChangeArrowheads="1"/>
              </p:cNvSpPr>
              <p:nvPr/>
            </p:nvSpPr>
            <p:spPr bwMode="auto">
              <a:xfrm>
                <a:off x="3606" y="3566"/>
                <a:ext cx="23" cy="204"/>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0" name="Rectangle 74"/>
              <p:cNvSpPr>
                <a:spLocks noChangeArrowheads="1"/>
              </p:cNvSpPr>
              <p:nvPr/>
            </p:nvSpPr>
            <p:spPr bwMode="auto">
              <a:xfrm>
                <a:off x="3628" y="3543"/>
                <a:ext cx="23" cy="227"/>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1" name="Rectangle 75"/>
              <p:cNvSpPr>
                <a:spLocks noChangeArrowheads="1"/>
              </p:cNvSpPr>
              <p:nvPr/>
            </p:nvSpPr>
            <p:spPr bwMode="auto">
              <a:xfrm>
                <a:off x="3651"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2" name="Rectangle 76"/>
              <p:cNvSpPr>
                <a:spLocks noChangeArrowheads="1"/>
              </p:cNvSpPr>
              <p:nvPr/>
            </p:nvSpPr>
            <p:spPr bwMode="auto">
              <a:xfrm>
                <a:off x="3674" y="3498"/>
                <a:ext cx="22" cy="272"/>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3" name="Rectangle 77"/>
              <p:cNvSpPr>
                <a:spLocks noChangeArrowheads="1"/>
              </p:cNvSpPr>
              <p:nvPr/>
            </p:nvSpPr>
            <p:spPr bwMode="auto">
              <a:xfrm>
                <a:off x="3696"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4" name="Rectangle 78"/>
              <p:cNvSpPr>
                <a:spLocks noChangeArrowheads="1"/>
              </p:cNvSpPr>
              <p:nvPr/>
            </p:nvSpPr>
            <p:spPr bwMode="auto">
              <a:xfrm>
                <a:off x="3719"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5" name="Rectangle 79"/>
              <p:cNvSpPr>
                <a:spLocks noChangeArrowheads="1"/>
              </p:cNvSpPr>
              <p:nvPr/>
            </p:nvSpPr>
            <p:spPr bwMode="auto">
              <a:xfrm>
                <a:off x="3742"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6" name="Rectangle 80"/>
              <p:cNvSpPr>
                <a:spLocks noChangeArrowheads="1"/>
              </p:cNvSpPr>
              <p:nvPr/>
            </p:nvSpPr>
            <p:spPr bwMode="auto">
              <a:xfrm>
                <a:off x="3764"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7" name="Rectangle 81"/>
              <p:cNvSpPr>
                <a:spLocks noChangeArrowheads="1"/>
              </p:cNvSpPr>
              <p:nvPr/>
            </p:nvSpPr>
            <p:spPr bwMode="auto">
              <a:xfrm>
                <a:off x="3787" y="3543"/>
                <a:ext cx="23" cy="227"/>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grpSp>
        <p:graphicFrame>
          <p:nvGraphicFramePr>
            <p:cNvPr id="53" name="Object 3"/>
            <p:cNvGraphicFramePr>
              <a:graphicFrameLocks noChangeAspect="1"/>
            </p:cNvGraphicFramePr>
            <p:nvPr>
              <p:extLst/>
            </p:nvPr>
          </p:nvGraphicFramePr>
          <p:xfrm>
            <a:off x="4529340" y="5342263"/>
            <a:ext cx="349250" cy="395287"/>
          </p:xfrm>
          <a:graphic>
            <a:graphicData uri="http://schemas.openxmlformats.org/presentationml/2006/ole">
              <mc:AlternateContent xmlns:mc="http://schemas.openxmlformats.org/markup-compatibility/2006">
                <mc:Choice xmlns:v="urn:schemas-microsoft-com:vml" Requires="v">
                  <p:oleObj spid="_x0000_s73797" name="Equation" r:id="rId14" imgW="190440" imgH="215640" progId="Equation.3">
                    <p:embed/>
                  </p:oleObj>
                </mc:Choice>
                <mc:Fallback>
                  <p:oleObj name="Equation" r:id="rId14" imgW="190440" imgH="215640" progId="Equation.3">
                    <p:embed/>
                    <p:pic>
                      <p:nvPicPr>
                        <p:cNvPr id="53" name="Object 3"/>
                        <p:cNvPicPr>
                          <a:picLocks noChangeAspect="1" noChangeArrowheads="1"/>
                        </p:cNvPicPr>
                        <p:nvPr/>
                      </p:nvPicPr>
                      <p:blipFill>
                        <a:blip r:embed="rId15"/>
                        <a:srcRect/>
                        <a:stretch>
                          <a:fillRect/>
                        </a:stretch>
                      </p:blipFill>
                      <p:spPr bwMode="auto">
                        <a:xfrm>
                          <a:off x="4529340" y="5342263"/>
                          <a:ext cx="349250" cy="395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68" name="Footer Placeholder 4"/>
          <p:cNvSpPr>
            <a:spLocks noGrp="1"/>
          </p:cNvSpPr>
          <p:nvPr>
            <p:ph type="ftr" sz="quarter" idx="11"/>
          </p:nvPr>
        </p:nvSpPr>
        <p:spPr>
          <a:xfrm>
            <a:off x="-113122" y="6571661"/>
            <a:ext cx="1955800" cy="342900"/>
          </a:xfrm>
        </p:spPr>
        <p:txBody>
          <a:bodyPr/>
          <a:lstStyle/>
          <a:p>
            <a:pPr>
              <a:defRPr/>
            </a:pPr>
            <a:r>
              <a:rPr lang="de-DE" dirty="0">
                <a:solidFill>
                  <a:schemeClr val="bg1">
                    <a:lumMod val="65000"/>
                  </a:schemeClr>
                </a:solidFill>
              </a:rPr>
              <a:t>K. Grauman, B. Leibe</a:t>
            </a:r>
          </a:p>
        </p:txBody>
      </p:sp>
    </p:spTree>
    <p:extLst>
      <p:ext uri="{BB962C8B-B14F-4D97-AF65-F5344CB8AC3E}">
        <p14:creationId xmlns:p14="http://schemas.microsoft.com/office/powerpoint/2010/main" val="1496236305"/>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0"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fade">
                                      <p:cBhvr>
                                        <p:cTn id="11" dur="500"/>
                                        <p:tgtEl>
                                          <p:spTgt spid="24"/>
                                        </p:tgtEl>
                                      </p:cBhvr>
                                    </p:animEffect>
                                  </p:childTnLst>
                                </p:cTn>
                              </p:par>
                            </p:childTnLst>
                          </p:cTn>
                        </p:par>
                        <p:par>
                          <p:cTn id="12" fill="hold" nodeType="withGroup">
                            <p:stCondLst>
                              <p:cond delay="500"/>
                            </p:stCondLst>
                            <p:childTnLst>
                              <p:par>
                                <p:cTn id="13" presetID="1" presetClass="entr" presetSubtype="0" fill="hold" nodeType="after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par>
                          <p:cTn id="19" fill="hold" nodeType="withGroup">
                            <p:stCondLst>
                              <p:cond delay="0"/>
                            </p:stCondLst>
                            <p:childTnLst>
                              <p:par>
                                <p:cTn id="20" presetID="1" presetClass="entr" presetSubtype="0" fill="hold" nodeType="afterEffect">
                                  <p:stCondLst>
                                    <p:cond delay="0"/>
                                  </p:stCondLst>
                                  <p:childTnLst>
                                    <p:set>
                                      <p:cBhvr>
                                        <p:cTn id="21" dur="1" fill="hold">
                                          <p:stCondLst>
                                            <p:cond delay="0"/>
                                          </p:stCondLst>
                                        </p:cTn>
                                        <p:tgtEl>
                                          <p:spTgt spid="51"/>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6" fill="hold" nodeType="clickPar">
                      <p:stCondLst>
                        <p:cond delay="indefinite"/>
                      </p:stCondLst>
                      <p:childTnLst>
                        <p:par>
                          <p:cTn id="27" fill="hold" nodeType="withGroup">
                            <p:stCondLst>
                              <p:cond delay="0"/>
                            </p:stCondLst>
                            <p:childTnLst>
                              <p:par>
                                <p:cTn id="28" presetID="1" presetClass="entr" presetSubtype="0" fill="hold" nodeType="clickEffect">
                                  <p:stCondLst>
                                    <p:cond delay="0"/>
                                  </p:stCondLst>
                                  <p:childTnLst>
                                    <p:set>
                                      <p:cBhvr>
                                        <p:cTn id="29"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37572" y="0"/>
            <a:ext cx="4506428" cy="6008571"/>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4171"/>
            <a:ext cx="4495800" cy="5994400"/>
          </a:xfrm>
          <a:prstGeom prst="rect">
            <a:avLst/>
          </a:prstGeom>
        </p:spPr>
      </p:pic>
      <p:sp>
        <p:nvSpPr>
          <p:cNvPr id="6" name="Rectangle 5"/>
          <p:cNvSpPr/>
          <p:nvPr/>
        </p:nvSpPr>
        <p:spPr>
          <a:xfrm>
            <a:off x="990600" y="3759200"/>
            <a:ext cx="304800" cy="304800"/>
          </a:xfrm>
          <a:prstGeom prst="rect">
            <a:avLst/>
          </a:prstGeom>
          <a:noFill/>
          <a:ln>
            <a:solidFill>
              <a:srgbClr val="FF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5410200" y="4149788"/>
            <a:ext cx="304800" cy="304800"/>
          </a:xfrm>
          <a:prstGeom prst="rect">
            <a:avLst/>
          </a:prstGeom>
          <a:noFill/>
          <a:ln>
            <a:solidFill>
              <a:srgbClr val="FF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848600" y="4142218"/>
            <a:ext cx="304800" cy="304800"/>
          </a:xfrm>
          <a:prstGeom prst="rect">
            <a:avLst/>
          </a:prstGeom>
          <a:noFill/>
          <a:ln>
            <a:solidFill>
              <a:srgbClr val="FF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010400" y="4136163"/>
            <a:ext cx="304800" cy="304800"/>
          </a:xfrm>
          <a:prstGeom prst="rect">
            <a:avLst/>
          </a:prstGeom>
          <a:noFill/>
          <a:ln>
            <a:solidFill>
              <a:srgbClr val="FF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2121488" y="3045648"/>
            <a:ext cx="304800" cy="304800"/>
          </a:xfrm>
          <a:prstGeom prst="rect">
            <a:avLst/>
          </a:prstGeom>
          <a:noFill/>
          <a:ln>
            <a:solidFill>
              <a:srgbClr val="00FF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6781800" y="3302000"/>
            <a:ext cx="304800" cy="304800"/>
          </a:xfrm>
          <a:prstGeom prst="rect">
            <a:avLst/>
          </a:prstGeom>
          <a:noFill/>
          <a:ln>
            <a:solidFill>
              <a:srgbClr val="00FF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4953000" y="6055141"/>
            <a:ext cx="4904272" cy="830997"/>
          </a:xfrm>
          <a:prstGeom prst="rect">
            <a:avLst/>
          </a:prstGeom>
          <a:noFill/>
        </p:spPr>
        <p:txBody>
          <a:bodyPr wrap="square" rtlCol="0">
            <a:spAutoFit/>
          </a:bodyPr>
          <a:lstStyle/>
          <a:p>
            <a:r>
              <a:rPr lang="en-US" sz="2400" dirty="0">
                <a:solidFill>
                  <a:srgbClr val="FF0000"/>
                </a:solidFill>
              </a:rPr>
              <a:t>Distance: 0.34, 0.30, 0.40</a:t>
            </a:r>
            <a:br>
              <a:rPr lang="en-US" sz="2400" dirty="0">
                <a:solidFill>
                  <a:srgbClr val="FF0000"/>
                </a:solidFill>
              </a:rPr>
            </a:br>
            <a:r>
              <a:rPr lang="en-US" sz="2400" dirty="0">
                <a:solidFill>
                  <a:srgbClr val="00FF00"/>
                </a:solidFill>
              </a:rPr>
              <a:t>Distance: 0.61, 1.22</a:t>
            </a:r>
          </a:p>
        </p:txBody>
      </p:sp>
      <p:sp>
        <p:nvSpPr>
          <p:cNvPr id="14" name="Rectangle 13"/>
          <p:cNvSpPr/>
          <p:nvPr/>
        </p:nvSpPr>
        <p:spPr>
          <a:xfrm>
            <a:off x="7814792" y="3048000"/>
            <a:ext cx="304800" cy="304800"/>
          </a:xfrm>
          <a:prstGeom prst="rect">
            <a:avLst/>
          </a:prstGeom>
          <a:noFill/>
          <a:ln>
            <a:solidFill>
              <a:srgbClr val="00FF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itle 1"/>
          <p:cNvSpPr>
            <a:spLocks noGrp="1"/>
          </p:cNvSpPr>
          <p:nvPr>
            <p:ph type="title"/>
          </p:nvPr>
        </p:nvSpPr>
        <p:spPr>
          <a:xfrm>
            <a:off x="457200" y="0"/>
            <a:ext cx="8229600" cy="914400"/>
          </a:xfrm>
        </p:spPr>
        <p:txBody>
          <a:bodyPr>
            <a:normAutofit fontScale="90000"/>
          </a:bodyPr>
          <a:lstStyle/>
          <a:p>
            <a:r>
              <a:rPr lang="en-US" dirty="0"/>
              <a:t>How do we decide which features match?</a:t>
            </a:r>
          </a:p>
        </p:txBody>
      </p:sp>
      <p:cxnSp>
        <p:nvCxnSpPr>
          <p:cNvPr id="17" name="Straight Arrow Connector 16"/>
          <p:cNvCxnSpPr/>
          <p:nvPr/>
        </p:nvCxnSpPr>
        <p:spPr>
          <a:xfrm>
            <a:off x="1368840" y="3875771"/>
            <a:ext cx="3899588" cy="412792"/>
          </a:xfrm>
          <a:prstGeom prst="straightConnector1">
            <a:avLst/>
          </a:prstGeom>
          <a:ln w="22225">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1437172" y="3829201"/>
            <a:ext cx="5497028" cy="320587"/>
          </a:xfrm>
          <a:prstGeom prst="straightConnector1">
            <a:avLst/>
          </a:prstGeom>
          <a:ln w="22225">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1368840" y="3779761"/>
            <a:ext cx="6445952" cy="325691"/>
          </a:xfrm>
          <a:prstGeom prst="straightConnector1">
            <a:avLst/>
          </a:prstGeom>
          <a:ln w="22225">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2568060" y="3233579"/>
            <a:ext cx="4113942" cy="220821"/>
          </a:xfrm>
          <a:prstGeom prst="straightConnector1">
            <a:avLst/>
          </a:prstGeom>
          <a:ln w="22225">
            <a:solidFill>
              <a:srgbClr val="00FF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2568060" y="3116955"/>
            <a:ext cx="5128140" cy="81093"/>
          </a:xfrm>
          <a:prstGeom prst="straightConnector1">
            <a:avLst/>
          </a:prstGeom>
          <a:ln w="22225">
            <a:solidFill>
              <a:srgbClr val="00FF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391223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Think-Pair-Share</a:t>
            </a:r>
          </a:p>
        </p:txBody>
      </p:sp>
      <p:sp>
        <p:nvSpPr>
          <p:cNvPr id="3" name="Content Placeholder 2"/>
          <p:cNvSpPr>
            <a:spLocks noGrp="1"/>
          </p:cNvSpPr>
          <p:nvPr>
            <p:ph idx="1"/>
          </p:nvPr>
        </p:nvSpPr>
        <p:spPr>
          <a:xfrm>
            <a:off x="457200" y="990600"/>
            <a:ext cx="8229600" cy="5562600"/>
          </a:xfrm>
        </p:spPr>
        <p:txBody>
          <a:bodyPr>
            <a:normAutofit lnSpcReduction="10000"/>
          </a:bodyPr>
          <a:lstStyle/>
          <a:p>
            <a:r>
              <a:rPr lang="en-US" i="1" dirty="0"/>
              <a:t>Design a feature point matching scheme.</a:t>
            </a:r>
          </a:p>
          <a:p>
            <a:r>
              <a:rPr lang="en-US" dirty="0"/>
              <a:t>Two images, </a:t>
            </a:r>
            <a:r>
              <a:rPr lang="en-US" i="1" dirty="0"/>
              <a:t>I</a:t>
            </a:r>
            <a:r>
              <a:rPr lang="en-US" i="1" baseline="-25000" dirty="0"/>
              <a:t>1</a:t>
            </a:r>
            <a:r>
              <a:rPr lang="en-US" dirty="0"/>
              <a:t> and </a:t>
            </a:r>
            <a:r>
              <a:rPr lang="en-US" i="1" dirty="0"/>
              <a:t>I</a:t>
            </a:r>
            <a:r>
              <a:rPr lang="en-US" i="1" baseline="-25000" dirty="0"/>
              <a:t>2</a:t>
            </a:r>
          </a:p>
          <a:p>
            <a:endParaRPr lang="en-US" dirty="0"/>
          </a:p>
          <a:p>
            <a:endParaRPr lang="en-US" dirty="0"/>
          </a:p>
          <a:p>
            <a:r>
              <a:rPr lang="en-US" dirty="0"/>
              <a:t>Two sets </a:t>
            </a:r>
            <a:r>
              <a:rPr lang="en-US" i="1" dirty="0"/>
              <a:t>X</a:t>
            </a:r>
            <a:r>
              <a:rPr lang="en-US" i="1" baseline="-25000" dirty="0"/>
              <a:t>1</a:t>
            </a:r>
            <a:r>
              <a:rPr lang="en-US" dirty="0"/>
              <a:t> and </a:t>
            </a:r>
            <a:r>
              <a:rPr lang="en-US" i="1" dirty="0"/>
              <a:t>X</a:t>
            </a:r>
            <a:r>
              <a:rPr lang="en-US" i="1" baseline="-25000" dirty="0"/>
              <a:t>2 </a:t>
            </a:r>
            <a:r>
              <a:rPr lang="en-US" dirty="0"/>
              <a:t>of feature points</a:t>
            </a:r>
            <a:endParaRPr lang="en-US" i="1" baseline="-25000" dirty="0"/>
          </a:p>
          <a:p>
            <a:pPr lvl="1"/>
            <a:r>
              <a:rPr lang="en-US" dirty="0"/>
              <a:t>Each feature point </a:t>
            </a:r>
            <a:r>
              <a:rPr lang="en-US" b="1" dirty="0"/>
              <a:t>x</a:t>
            </a:r>
            <a:r>
              <a:rPr lang="en-US" b="1" baseline="-25000" dirty="0"/>
              <a:t>1</a:t>
            </a:r>
            <a:r>
              <a:rPr lang="en-US" dirty="0"/>
              <a:t> has a descriptor </a:t>
            </a:r>
          </a:p>
          <a:p>
            <a:endParaRPr lang="en-US" dirty="0"/>
          </a:p>
          <a:p>
            <a:r>
              <a:rPr lang="en-US" dirty="0"/>
              <a:t>Distance, bijective/injective/surjective, noise, confidence, computational complexity, generality…</a:t>
            </a:r>
          </a:p>
        </p:txBody>
      </p:sp>
      <p:grpSp>
        <p:nvGrpSpPr>
          <p:cNvPr id="4" name="Group 11"/>
          <p:cNvGrpSpPr>
            <a:grpSpLocks/>
          </p:cNvGrpSpPr>
          <p:nvPr/>
        </p:nvGrpSpPr>
        <p:grpSpPr bwMode="auto">
          <a:xfrm>
            <a:off x="5346411" y="1579004"/>
            <a:ext cx="3581400" cy="1319463"/>
            <a:chOff x="528" y="624"/>
            <a:chExt cx="4715" cy="1678"/>
          </a:xfrm>
        </p:grpSpPr>
        <p:pic>
          <p:nvPicPr>
            <p:cNvPr id="5" name="Picture 9" descr="SIFT2"/>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28" y="624"/>
              <a:ext cx="2315" cy="1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0" descr="SIFT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8" y="624"/>
              <a:ext cx="2315" cy="1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7" name="Object 2"/>
          <p:cNvGraphicFramePr>
            <a:graphicFrameLocks noChangeAspect="1"/>
          </p:cNvGraphicFramePr>
          <p:nvPr>
            <p:extLst/>
          </p:nvPr>
        </p:nvGraphicFramePr>
        <p:xfrm>
          <a:off x="6798547" y="3630951"/>
          <a:ext cx="2306638" cy="521950"/>
        </p:xfrm>
        <a:graphic>
          <a:graphicData uri="http://schemas.openxmlformats.org/presentationml/2006/ole">
            <mc:AlternateContent xmlns:mc="http://schemas.openxmlformats.org/markup-compatibility/2006">
              <mc:Choice xmlns:v="urn:schemas-microsoft-com:vml" Requires="v">
                <p:oleObj spid="_x0000_s74770" name="Equation" r:id="rId6" imgW="1066800" imgH="241300" progId="Equation.3">
                  <p:embed/>
                </p:oleObj>
              </mc:Choice>
              <mc:Fallback>
                <p:oleObj name="Equation" r:id="rId6" imgW="1066800" imgH="241300" progId="Equation.3">
                  <p:embed/>
                  <p:pic>
                    <p:nvPicPr>
                      <p:cNvPr id="7" name="Object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98547" y="3630951"/>
                        <a:ext cx="2306638" cy="52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0" name="Picture 9"/>
          <p:cNvPicPr>
            <a:picLocks noChangeAspect="1"/>
          </p:cNvPicPr>
          <p:nvPr/>
        </p:nvPicPr>
        <p:blipFill>
          <a:blip r:embed="rId8"/>
          <a:stretch>
            <a:fillRect/>
          </a:stretch>
        </p:blipFill>
        <p:spPr>
          <a:xfrm>
            <a:off x="-3200400" y="5246132"/>
            <a:ext cx="2171700" cy="2171700"/>
          </a:xfrm>
          <a:prstGeom prst="rect">
            <a:avLst/>
          </a:prstGeom>
        </p:spPr>
      </p:pic>
      <p:sp>
        <p:nvSpPr>
          <p:cNvPr id="11" name="TextBox 10"/>
          <p:cNvSpPr txBox="1"/>
          <p:nvPr/>
        </p:nvSpPr>
        <p:spPr>
          <a:xfrm>
            <a:off x="-2667000" y="4876800"/>
            <a:ext cx="1295400" cy="369332"/>
          </a:xfrm>
          <a:prstGeom prst="rect">
            <a:avLst/>
          </a:prstGeom>
          <a:noFill/>
        </p:spPr>
        <p:txBody>
          <a:bodyPr wrap="square" rtlCol="0">
            <a:spAutoFit/>
          </a:bodyPr>
          <a:lstStyle/>
          <a:p>
            <a:r>
              <a:rPr lang="en-US" dirty="0"/>
              <a:t>Surjective</a:t>
            </a:r>
          </a:p>
        </p:txBody>
      </p:sp>
      <p:pic>
        <p:nvPicPr>
          <p:cNvPr id="12" name="Picture 11"/>
          <p:cNvPicPr>
            <a:picLocks noChangeAspect="1"/>
          </p:cNvPicPr>
          <p:nvPr/>
        </p:nvPicPr>
        <p:blipFill>
          <a:blip r:embed="rId9"/>
          <a:stretch>
            <a:fillRect/>
          </a:stretch>
        </p:blipFill>
        <p:spPr>
          <a:xfrm>
            <a:off x="-3077396" y="0"/>
            <a:ext cx="1952625" cy="1962150"/>
          </a:xfrm>
          <a:prstGeom prst="rect">
            <a:avLst/>
          </a:prstGeom>
        </p:spPr>
      </p:pic>
      <p:sp>
        <p:nvSpPr>
          <p:cNvPr id="13" name="TextBox 12"/>
          <p:cNvSpPr txBox="1"/>
          <p:nvPr/>
        </p:nvSpPr>
        <p:spPr>
          <a:xfrm>
            <a:off x="-2667000" y="-431692"/>
            <a:ext cx="1295400" cy="369332"/>
          </a:xfrm>
          <a:prstGeom prst="rect">
            <a:avLst/>
          </a:prstGeom>
          <a:noFill/>
        </p:spPr>
        <p:txBody>
          <a:bodyPr wrap="square" rtlCol="0">
            <a:spAutoFit/>
          </a:bodyPr>
          <a:lstStyle/>
          <a:p>
            <a:r>
              <a:rPr lang="en-US" dirty="0"/>
              <a:t>Bijective</a:t>
            </a:r>
          </a:p>
        </p:txBody>
      </p:sp>
      <p:pic>
        <p:nvPicPr>
          <p:cNvPr id="14" name="Picture 13"/>
          <p:cNvPicPr>
            <a:picLocks noChangeAspect="1"/>
          </p:cNvPicPr>
          <p:nvPr/>
        </p:nvPicPr>
        <p:blipFill>
          <a:blip r:embed="rId10"/>
          <a:stretch>
            <a:fillRect/>
          </a:stretch>
        </p:blipFill>
        <p:spPr>
          <a:xfrm>
            <a:off x="-3086100" y="2602348"/>
            <a:ext cx="1943100" cy="1962150"/>
          </a:xfrm>
          <a:prstGeom prst="rect">
            <a:avLst/>
          </a:prstGeom>
        </p:spPr>
      </p:pic>
      <p:sp>
        <p:nvSpPr>
          <p:cNvPr id="15" name="TextBox 14"/>
          <p:cNvSpPr txBox="1"/>
          <p:nvPr/>
        </p:nvSpPr>
        <p:spPr>
          <a:xfrm>
            <a:off x="-2667000" y="2212092"/>
            <a:ext cx="1295400" cy="369332"/>
          </a:xfrm>
          <a:prstGeom prst="rect">
            <a:avLst/>
          </a:prstGeom>
          <a:noFill/>
        </p:spPr>
        <p:txBody>
          <a:bodyPr wrap="square" rtlCol="0">
            <a:spAutoFit/>
          </a:bodyPr>
          <a:lstStyle/>
          <a:p>
            <a:r>
              <a:rPr lang="en-US" dirty="0"/>
              <a:t>Injective</a:t>
            </a:r>
          </a:p>
        </p:txBody>
      </p:sp>
    </p:spTree>
    <p:extLst>
      <p:ext uri="{BB962C8B-B14F-4D97-AF65-F5344CB8AC3E}">
        <p14:creationId xmlns:p14="http://schemas.microsoft.com/office/powerpoint/2010/main" val="762045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7" end="7"/>
                                            </p:txEl>
                                          </p:spTgt>
                                        </p:tgtEl>
                                        <p:attrNameLst>
                                          <p:attrName>style.visibility</p:attrName>
                                        </p:attrNameLst>
                                      </p:cBhvr>
                                      <p:to>
                                        <p:strVal val="visible"/>
                                      </p:to>
                                    </p:set>
                                    <p:animEffect transition="in" filter="fade">
                                      <p:cBhvr>
                                        <p:cTn id="1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A2988-7384-4318-9E25-84A2EE8073C6}"/>
              </a:ext>
            </a:extLst>
          </p:cNvPr>
          <p:cNvSpPr>
            <a:spLocks noGrp="1"/>
          </p:cNvSpPr>
          <p:nvPr>
            <p:ph type="title"/>
          </p:nvPr>
        </p:nvSpPr>
        <p:spPr/>
        <p:txBody>
          <a:bodyPr/>
          <a:lstStyle/>
          <a:p>
            <a:r>
              <a:rPr lang="en-US" dirty="0"/>
              <a:t>Euclidean distance vs. Cosine Similarity</a:t>
            </a:r>
          </a:p>
        </p:txBody>
      </p:sp>
      <p:sp>
        <p:nvSpPr>
          <p:cNvPr id="3" name="Content Placeholder 2">
            <a:extLst>
              <a:ext uri="{FF2B5EF4-FFF2-40B4-BE49-F238E27FC236}">
                <a16:creationId xmlns:a16="http://schemas.microsoft.com/office/drawing/2014/main" id="{EF0EA900-8138-4486-8A2E-3DC569E5951E}"/>
              </a:ext>
            </a:extLst>
          </p:cNvPr>
          <p:cNvSpPr>
            <a:spLocks noGrp="1"/>
          </p:cNvSpPr>
          <p:nvPr>
            <p:ph idx="1"/>
          </p:nvPr>
        </p:nvSpPr>
        <p:spPr/>
        <p:txBody>
          <a:bodyPr/>
          <a:lstStyle/>
          <a:p>
            <a:r>
              <a:rPr lang="en-US" dirty="0"/>
              <a:t>Euclidean distance:</a:t>
            </a:r>
          </a:p>
          <a:p>
            <a:endParaRPr lang="en-US" dirty="0"/>
          </a:p>
          <a:p>
            <a:endParaRPr lang="en-US" dirty="0"/>
          </a:p>
          <a:p>
            <a:endParaRPr lang="en-US" dirty="0"/>
          </a:p>
          <a:p>
            <a:endParaRPr lang="en-US" dirty="0"/>
          </a:p>
          <a:p>
            <a:r>
              <a:rPr lang="en-US" dirty="0"/>
              <a:t>Cosine similarity:</a:t>
            </a:r>
          </a:p>
        </p:txBody>
      </p:sp>
      <p:pic>
        <p:nvPicPr>
          <p:cNvPr id="4" name="Picture 3">
            <a:extLst>
              <a:ext uri="{FF2B5EF4-FFF2-40B4-BE49-F238E27FC236}">
                <a16:creationId xmlns:a16="http://schemas.microsoft.com/office/drawing/2014/main" id="{A3D0E87A-555F-418F-8916-D72DC5F0F600}"/>
              </a:ext>
            </a:extLst>
          </p:cNvPr>
          <p:cNvPicPr>
            <a:picLocks noChangeAspect="1"/>
          </p:cNvPicPr>
          <p:nvPr/>
        </p:nvPicPr>
        <p:blipFill>
          <a:blip r:embed="rId3"/>
          <a:stretch>
            <a:fillRect/>
          </a:stretch>
        </p:blipFill>
        <p:spPr>
          <a:xfrm>
            <a:off x="1038225" y="4562078"/>
            <a:ext cx="2390775" cy="428625"/>
          </a:xfrm>
          <a:prstGeom prst="rect">
            <a:avLst/>
          </a:prstGeom>
        </p:spPr>
      </p:pic>
      <p:pic>
        <p:nvPicPr>
          <p:cNvPr id="5" name="Picture 4">
            <a:extLst>
              <a:ext uri="{FF2B5EF4-FFF2-40B4-BE49-F238E27FC236}">
                <a16:creationId xmlns:a16="http://schemas.microsoft.com/office/drawing/2014/main" id="{1954EB93-2C3C-428D-9B86-FF2B35301BA6}"/>
              </a:ext>
            </a:extLst>
          </p:cNvPr>
          <p:cNvPicPr>
            <a:picLocks noChangeAspect="1"/>
          </p:cNvPicPr>
          <p:nvPr/>
        </p:nvPicPr>
        <p:blipFill>
          <a:blip r:embed="rId4"/>
          <a:stretch>
            <a:fillRect/>
          </a:stretch>
        </p:blipFill>
        <p:spPr>
          <a:xfrm>
            <a:off x="1038225" y="5283200"/>
            <a:ext cx="3600450" cy="790575"/>
          </a:xfrm>
          <a:prstGeom prst="rect">
            <a:avLst/>
          </a:prstGeom>
        </p:spPr>
      </p:pic>
      <p:pic>
        <p:nvPicPr>
          <p:cNvPr id="8" name="Picture 7" descr="A close up of a logo&#10;&#10;Description generated with very high confidence">
            <a:extLst>
              <a:ext uri="{FF2B5EF4-FFF2-40B4-BE49-F238E27FC236}">
                <a16:creationId xmlns:a16="http://schemas.microsoft.com/office/drawing/2014/main" id="{766130F1-10D7-4DF8-A112-41D1F959E59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19700" y="3733800"/>
            <a:ext cx="3750281" cy="2870994"/>
          </a:xfrm>
          <a:prstGeom prst="rect">
            <a:avLst/>
          </a:prstGeom>
        </p:spPr>
      </p:pic>
      <p:pic>
        <p:nvPicPr>
          <p:cNvPr id="9" name="Picture 8">
            <a:extLst>
              <a:ext uri="{FF2B5EF4-FFF2-40B4-BE49-F238E27FC236}">
                <a16:creationId xmlns:a16="http://schemas.microsoft.com/office/drawing/2014/main" id="{94F94CEE-BC43-49AA-A98C-027601488142}"/>
              </a:ext>
            </a:extLst>
          </p:cNvPr>
          <p:cNvPicPr>
            <a:picLocks noChangeAspect="1"/>
          </p:cNvPicPr>
          <p:nvPr/>
        </p:nvPicPr>
        <p:blipFill>
          <a:blip r:embed="rId6"/>
          <a:stretch>
            <a:fillRect/>
          </a:stretch>
        </p:blipFill>
        <p:spPr>
          <a:xfrm>
            <a:off x="1038225" y="1752600"/>
            <a:ext cx="5877255" cy="1397603"/>
          </a:xfrm>
          <a:prstGeom prst="rect">
            <a:avLst/>
          </a:prstGeom>
        </p:spPr>
      </p:pic>
      <p:pic>
        <p:nvPicPr>
          <p:cNvPr id="10" name="Picture 9">
            <a:extLst>
              <a:ext uri="{FF2B5EF4-FFF2-40B4-BE49-F238E27FC236}">
                <a16:creationId xmlns:a16="http://schemas.microsoft.com/office/drawing/2014/main" id="{19D4A5F4-8215-4F28-B084-1F69FEB62E50}"/>
              </a:ext>
            </a:extLst>
          </p:cNvPr>
          <p:cNvPicPr>
            <a:picLocks noChangeAspect="1"/>
          </p:cNvPicPr>
          <p:nvPr/>
        </p:nvPicPr>
        <p:blipFill>
          <a:blip r:embed="rId7"/>
          <a:stretch>
            <a:fillRect/>
          </a:stretch>
        </p:blipFill>
        <p:spPr>
          <a:xfrm>
            <a:off x="1607697" y="3226403"/>
            <a:ext cx="3328822" cy="560644"/>
          </a:xfrm>
          <a:prstGeom prst="rect">
            <a:avLst/>
          </a:prstGeom>
        </p:spPr>
      </p:pic>
      <p:sp>
        <p:nvSpPr>
          <p:cNvPr id="11" name="TextBox 10">
            <a:extLst>
              <a:ext uri="{FF2B5EF4-FFF2-40B4-BE49-F238E27FC236}">
                <a16:creationId xmlns:a16="http://schemas.microsoft.com/office/drawing/2014/main" id="{8E9BD1F5-F917-438D-895D-F2E5FA84ADAE}"/>
              </a:ext>
            </a:extLst>
          </p:cNvPr>
          <p:cNvSpPr txBox="1"/>
          <p:nvPr/>
        </p:nvSpPr>
        <p:spPr>
          <a:xfrm>
            <a:off x="8086725" y="6505575"/>
            <a:ext cx="1371600" cy="338554"/>
          </a:xfrm>
          <a:prstGeom prst="rect">
            <a:avLst/>
          </a:prstGeom>
          <a:noFill/>
        </p:spPr>
        <p:txBody>
          <a:bodyPr wrap="square" rtlCol="0">
            <a:spAutoFit/>
          </a:bodyPr>
          <a:lstStyle/>
          <a:p>
            <a:r>
              <a:rPr lang="en-US" sz="1600" dirty="0">
                <a:solidFill>
                  <a:schemeClr val="bg1">
                    <a:lumMod val="50000"/>
                  </a:schemeClr>
                </a:solidFill>
              </a:rPr>
              <a:t>Wikipedia</a:t>
            </a:r>
          </a:p>
        </p:txBody>
      </p:sp>
    </p:spTree>
    <p:extLst>
      <p:ext uri="{BB962C8B-B14F-4D97-AF65-F5344CB8AC3E}">
        <p14:creationId xmlns:p14="http://schemas.microsoft.com/office/powerpoint/2010/main" val="121611576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Feature Matching</a:t>
            </a:r>
          </a:p>
        </p:txBody>
      </p:sp>
      <p:sp>
        <p:nvSpPr>
          <p:cNvPr id="3" name="Content Placeholder 2"/>
          <p:cNvSpPr>
            <a:spLocks noGrp="1"/>
          </p:cNvSpPr>
          <p:nvPr>
            <p:ph idx="1"/>
          </p:nvPr>
        </p:nvSpPr>
        <p:spPr/>
        <p:txBody>
          <a:bodyPr/>
          <a:lstStyle/>
          <a:p>
            <a:r>
              <a:rPr lang="en-US" dirty="0"/>
              <a:t>Criteria 1: </a:t>
            </a:r>
          </a:p>
          <a:p>
            <a:pPr lvl="1"/>
            <a:r>
              <a:rPr lang="en-US" dirty="0"/>
              <a:t>Compute distance in feature space, e.g., Euclidean distance between 128-dim SIFT descriptors</a:t>
            </a:r>
          </a:p>
          <a:p>
            <a:pPr lvl="1"/>
            <a:r>
              <a:rPr lang="en-US" dirty="0"/>
              <a:t>Match point to lowest distance (nearest neighbor)</a:t>
            </a:r>
          </a:p>
          <a:p>
            <a:endParaRPr lang="en-US" dirty="0"/>
          </a:p>
          <a:p>
            <a:r>
              <a:rPr lang="en-US" dirty="0"/>
              <a:t>Problems:</a:t>
            </a:r>
          </a:p>
          <a:p>
            <a:pPr lvl="1"/>
            <a:r>
              <a:rPr lang="en-US" dirty="0"/>
              <a:t>Does everything have a match?</a:t>
            </a:r>
          </a:p>
        </p:txBody>
      </p:sp>
    </p:spTree>
    <p:extLst>
      <p:ext uri="{BB962C8B-B14F-4D97-AF65-F5344CB8AC3E}">
        <p14:creationId xmlns:p14="http://schemas.microsoft.com/office/powerpoint/2010/main" val="767245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fade">
                                      <p:cBhvr>
                                        <p:cTn id="10"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Feature Matching</a:t>
            </a:r>
          </a:p>
        </p:txBody>
      </p:sp>
      <p:sp>
        <p:nvSpPr>
          <p:cNvPr id="3" name="Content Placeholder 2"/>
          <p:cNvSpPr>
            <a:spLocks noGrp="1"/>
          </p:cNvSpPr>
          <p:nvPr>
            <p:ph idx="1"/>
          </p:nvPr>
        </p:nvSpPr>
        <p:spPr>
          <a:xfrm>
            <a:off x="457200" y="990600"/>
            <a:ext cx="8229600" cy="5562600"/>
          </a:xfrm>
        </p:spPr>
        <p:txBody>
          <a:bodyPr>
            <a:normAutofit/>
          </a:bodyPr>
          <a:lstStyle/>
          <a:p>
            <a:r>
              <a:rPr lang="en-US" dirty="0"/>
              <a:t>Criteria 2: </a:t>
            </a:r>
          </a:p>
          <a:p>
            <a:pPr lvl="1"/>
            <a:r>
              <a:rPr lang="en-US" dirty="0"/>
              <a:t>Compute distance in feature space, e.g., Euclidean distance between 128-dim SIFT descriptors</a:t>
            </a:r>
          </a:p>
          <a:p>
            <a:pPr lvl="1"/>
            <a:r>
              <a:rPr lang="en-US" dirty="0"/>
              <a:t>Match point to lowest distance (nearest neighbor)</a:t>
            </a:r>
          </a:p>
          <a:p>
            <a:pPr lvl="1"/>
            <a:r>
              <a:rPr lang="en-US" dirty="0"/>
              <a:t>Ignore anything higher than threshold (no match!)</a:t>
            </a:r>
          </a:p>
          <a:p>
            <a:endParaRPr lang="en-US" dirty="0"/>
          </a:p>
          <a:p>
            <a:r>
              <a:rPr lang="en-US" dirty="0"/>
              <a:t>Problems:</a:t>
            </a:r>
          </a:p>
          <a:p>
            <a:pPr lvl="1"/>
            <a:r>
              <a:rPr lang="en-US" dirty="0"/>
              <a:t>Threshold is hard to pick</a:t>
            </a:r>
          </a:p>
          <a:p>
            <a:pPr lvl="1"/>
            <a:r>
              <a:rPr lang="en-US" dirty="0"/>
              <a:t>Non-distinctive features could have lots of close matches, only one of which is correct</a:t>
            </a:r>
          </a:p>
        </p:txBody>
      </p:sp>
    </p:spTree>
    <p:extLst>
      <p:ext uri="{BB962C8B-B14F-4D97-AF65-F5344CB8AC3E}">
        <p14:creationId xmlns:p14="http://schemas.microsoft.com/office/powerpoint/2010/main" val="1134166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500"/>
                                        <p:tgtEl>
                                          <p:spTgt spid="3">
                                            <p:txEl>
                                              <p:pRg st="5" end="5"/>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6" end="6"/>
                                            </p:txEl>
                                          </p:spTgt>
                                        </p:tgtEl>
                                        <p:attrNameLst>
                                          <p:attrName>style.visibility</p:attrName>
                                        </p:attrNameLst>
                                      </p:cBhvr>
                                      <p:to>
                                        <p:strVal val="visible"/>
                                      </p:to>
                                    </p:set>
                                    <p:animEffect transition="in" filter="fade">
                                      <p:cBhvr>
                                        <p:cTn id="10" dur="500"/>
                                        <p:tgtEl>
                                          <p:spTgt spid="3">
                                            <p:txEl>
                                              <p:pRg st="6" end="6"/>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animEffect transition="in" filter="fade">
                                      <p:cBhvr>
                                        <p:cTn id="13"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Nearest Neighbor Distance Ratio</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457200" y="1447800"/>
                <a:ext cx="8686800" cy="5257800"/>
              </a:xfrm>
            </p:spPr>
            <p:txBody>
              <a:bodyPr>
                <a:normAutofit/>
              </a:bodyPr>
              <a:lstStyle/>
              <a:p>
                <a:pPr marL="0" indent="0">
                  <a:buNone/>
                </a:pPr>
                <a:r>
                  <a:rPr lang="en-US" b="0" i="1" dirty="0">
                    <a:latin typeface="Cambria Math" panose="02040503050406030204" pitchFamily="18" charset="0"/>
                  </a:rPr>
                  <a:t>Compare distance of closest (NN1) and second-closest (NN2) feature vector neighbor.</a:t>
                </a:r>
              </a:p>
              <a:p>
                <a:pPr marL="0" indent="0">
                  <a:buNone/>
                </a:pPr>
                <a:endParaRPr lang="en-US" b="0" i="1" dirty="0">
                  <a:latin typeface="Cambria Math" panose="02040503050406030204" pitchFamily="18" charset="0"/>
                </a:endParaRPr>
              </a:p>
              <a:p>
                <a:r>
                  <a:rPr lang="en-US" sz="2600" b="0" dirty="0"/>
                  <a:t>If NN1 ≈ NN2,     ratio </a:t>
                </a:r>
                <a14:m>
                  <m:oMath xmlns:m="http://schemas.openxmlformats.org/officeDocument/2006/math">
                    <m:f>
                      <m:fPr>
                        <m:ctrlPr>
                          <a:rPr lang="en-US" sz="2600" b="0" i="1" smtClean="0">
                            <a:latin typeface="Cambria Math" panose="02040503050406030204" pitchFamily="18" charset="0"/>
                          </a:rPr>
                        </m:ctrlPr>
                      </m:fPr>
                      <m:num>
                        <m:r>
                          <a:rPr lang="en-US" sz="2600" i="1">
                            <a:latin typeface="Cambria Math" panose="02040503050406030204" pitchFamily="18" charset="0"/>
                          </a:rPr>
                          <m:t>𝑁𝑁</m:t>
                        </m:r>
                        <m:r>
                          <a:rPr lang="en-US" sz="2600" i="1">
                            <a:latin typeface="Cambria Math" panose="02040503050406030204" pitchFamily="18" charset="0"/>
                          </a:rPr>
                          <m:t>1</m:t>
                        </m:r>
                      </m:num>
                      <m:den>
                        <m:r>
                          <a:rPr lang="en-US" sz="2600" i="1">
                            <a:latin typeface="Cambria Math" panose="02040503050406030204" pitchFamily="18" charset="0"/>
                          </a:rPr>
                          <m:t>𝑁𝑁</m:t>
                        </m:r>
                        <m:r>
                          <a:rPr lang="en-US" sz="2600" i="1">
                            <a:latin typeface="Cambria Math" panose="02040503050406030204" pitchFamily="18" charset="0"/>
                          </a:rPr>
                          <m:t>2</m:t>
                        </m:r>
                      </m:den>
                    </m:f>
                  </m:oMath>
                </a14:m>
                <a:r>
                  <a:rPr lang="en-US" sz="2600" dirty="0"/>
                  <a:t> will be ≈ 1   -&gt; matches too close.</a:t>
                </a:r>
              </a:p>
              <a:p>
                <a:r>
                  <a:rPr lang="en-US" sz="2600" dirty="0"/>
                  <a:t>As NN1 &lt;&lt; NN2, ratio </a:t>
                </a:r>
                <a14:m>
                  <m:oMath xmlns:m="http://schemas.openxmlformats.org/officeDocument/2006/math">
                    <m:f>
                      <m:fPr>
                        <m:ctrlPr>
                          <a:rPr lang="en-US" sz="2600" i="1">
                            <a:latin typeface="Cambria Math" panose="02040503050406030204" pitchFamily="18" charset="0"/>
                          </a:rPr>
                        </m:ctrlPr>
                      </m:fPr>
                      <m:num>
                        <m:r>
                          <a:rPr lang="en-US" sz="2600" i="1">
                            <a:latin typeface="Cambria Math" panose="02040503050406030204" pitchFamily="18" charset="0"/>
                          </a:rPr>
                          <m:t>𝑁𝑁</m:t>
                        </m:r>
                        <m:r>
                          <a:rPr lang="en-US" sz="2600" i="1">
                            <a:latin typeface="Cambria Math" panose="02040503050406030204" pitchFamily="18" charset="0"/>
                          </a:rPr>
                          <m:t>1</m:t>
                        </m:r>
                      </m:num>
                      <m:den>
                        <m:r>
                          <a:rPr lang="en-US" sz="2600" i="1">
                            <a:latin typeface="Cambria Math" panose="02040503050406030204" pitchFamily="18" charset="0"/>
                          </a:rPr>
                          <m:t>𝑁𝑁</m:t>
                        </m:r>
                        <m:r>
                          <a:rPr lang="en-US" sz="2600" i="1">
                            <a:latin typeface="Cambria Math" panose="02040503050406030204" pitchFamily="18" charset="0"/>
                          </a:rPr>
                          <m:t>2</m:t>
                        </m:r>
                      </m:den>
                    </m:f>
                  </m:oMath>
                </a14:m>
                <a:r>
                  <a:rPr lang="en-US" sz="2600" dirty="0"/>
                  <a:t> tends to 0.</a:t>
                </a:r>
              </a:p>
              <a:p>
                <a:endParaRPr lang="en-US" dirty="0"/>
              </a:p>
              <a:p>
                <a:pPr marL="0" indent="0">
                  <a:buNone/>
                </a:pPr>
                <a:r>
                  <a:rPr lang="en-US" sz="2800" dirty="0"/>
                  <a:t>Sorting by this ratio puts matches in order of confidence.</a:t>
                </a:r>
              </a:p>
              <a:p>
                <a:pPr marL="0" indent="0">
                  <a:buNone/>
                </a:pPr>
                <a:r>
                  <a:rPr lang="en-US" sz="2800" dirty="0"/>
                  <a:t>Threshold ratio – but how to choose?</a:t>
                </a: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57200" y="1447800"/>
                <a:ext cx="8686800" cy="5257800"/>
              </a:xfrm>
              <a:blipFill>
                <a:blip r:embed="rId2"/>
                <a:stretch>
                  <a:fillRect l="-1754" t="-1508"/>
                </a:stretch>
              </a:blipFill>
            </p:spPr>
            <p:txBody>
              <a:bodyPr/>
              <a:lstStyle/>
              <a:p>
                <a:r>
                  <a:rPr lang="en-US">
                    <a:noFill/>
                  </a:rPr>
                  <a:t> </a:t>
                </a:r>
              </a:p>
            </p:txBody>
          </p:sp>
        </mc:Fallback>
      </mc:AlternateContent>
    </p:spTree>
    <p:extLst>
      <p:ext uri="{BB962C8B-B14F-4D97-AF65-F5344CB8AC3E}">
        <p14:creationId xmlns:p14="http://schemas.microsoft.com/office/powerpoint/2010/main" val="135776964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p:txBody>
          <a:bodyPr/>
          <a:lstStyle/>
          <a:p>
            <a:r>
              <a:rPr lang="en-US" dirty="0"/>
              <a:t>Nearest Neighbor Distance Ratio</a:t>
            </a:r>
          </a:p>
        </p:txBody>
      </p:sp>
      <p:sp>
        <p:nvSpPr>
          <p:cNvPr id="63491" name="Content Placeholder 4"/>
          <p:cNvSpPr>
            <a:spLocks noGrp="1"/>
          </p:cNvSpPr>
          <p:nvPr>
            <p:ph idx="1"/>
          </p:nvPr>
        </p:nvSpPr>
        <p:spPr>
          <a:xfrm>
            <a:off x="457200" y="1066073"/>
            <a:ext cx="8229600" cy="1387642"/>
          </a:xfrm>
        </p:spPr>
        <p:txBody>
          <a:bodyPr>
            <a:normAutofit/>
          </a:bodyPr>
          <a:lstStyle/>
          <a:p>
            <a:r>
              <a:rPr lang="en-US" sz="2400" dirty="0"/>
              <a:t>Lowe computed a probability distribution functions of ratios</a:t>
            </a:r>
          </a:p>
          <a:p>
            <a:r>
              <a:rPr lang="en-US" sz="2400" dirty="0"/>
              <a:t>40,000 </a:t>
            </a:r>
            <a:r>
              <a:rPr lang="en-US" sz="2400" dirty="0" err="1"/>
              <a:t>keypoints</a:t>
            </a:r>
            <a:r>
              <a:rPr lang="en-US" sz="2400" dirty="0"/>
              <a:t> with hand-labeled ground truth</a:t>
            </a:r>
          </a:p>
        </p:txBody>
      </p:sp>
      <p:pic>
        <p:nvPicPr>
          <p:cNvPr id="63492" name="Picture 2"/>
          <p:cNvPicPr>
            <a:picLocks noChangeAspect="1" noChangeArrowheads="1"/>
          </p:cNvPicPr>
          <p:nvPr/>
        </p:nvPicPr>
        <p:blipFill rotWithShape="1">
          <a:blip r:embed="rId3" cstate="print"/>
          <a:srcRect t="3158"/>
          <a:stretch/>
        </p:blipFill>
        <p:spPr bwMode="auto">
          <a:xfrm>
            <a:off x="0" y="2245435"/>
            <a:ext cx="6353175" cy="4427621"/>
          </a:xfrm>
          <a:prstGeom prst="rect">
            <a:avLst/>
          </a:prstGeom>
          <a:noFill/>
          <a:ln w="9525">
            <a:noFill/>
            <a:miter lim="800000"/>
            <a:headEnd/>
            <a:tailEnd/>
          </a:ln>
        </p:spPr>
      </p:pic>
      <p:sp>
        <p:nvSpPr>
          <p:cNvPr id="63493" name="TextBox 5"/>
          <p:cNvSpPr txBox="1">
            <a:spLocks noChangeArrowheads="1"/>
          </p:cNvSpPr>
          <p:nvPr/>
        </p:nvSpPr>
        <p:spPr bwMode="auto">
          <a:xfrm>
            <a:off x="7265988" y="6488113"/>
            <a:ext cx="1878012" cy="369887"/>
          </a:xfrm>
          <a:prstGeom prst="rect">
            <a:avLst/>
          </a:prstGeom>
          <a:noFill/>
          <a:ln w="9525">
            <a:noFill/>
            <a:miter lim="800000"/>
            <a:headEnd/>
            <a:tailEnd/>
          </a:ln>
        </p:spPr>
        <p:txBody>
          <a:bodyPr wrap="none">
            <a:spAutoFit/>
          </a:bodyPr>
          <a:lstStyle/>
          <a:p>
            <a:r>
              <a:rPr lang="en-US" dirty="0">
                <a:solidFill>
                  <a:schemeClr val="bg1">
                    <a:lumMod val="50000"/>
                  </a:schemeClr>
                </a:solidFill>
              </a:rPr>
              <a:t>Lowe IJCV 2004</a:t>
            </a:r>
          </a:p>
        </p:txBody>
      </p:sp>
      <p:sp>
        <p:nvSpPr>
          <p:cNvPr id="2" name="TextBox 1">
            <a:extLst>
              <a:ext uri="{FF2B5EF4-FFF2-40B4-BE49-F238E27FC236}">
                <a16:creationId xmlns:a16="http://schemas.microsoft.com/office/drawing/2014/main" id="{FAF22182-AC4D-4255-BFD8-C1C373836BD4}"/>
              </a:ext>
            </a:extLst>
          </p:cNvPr>
          <p:cNvSpPr txBox="1"/>
          <p:nvPr/>
        </p:nvSpPr>
        <p:spPr>
          <a:xfrm>
            <a:off x="6353175" y="3048000"/>
            <a:ext cx="2562225" cy="2031325"/>
          </a:xfrm>
          <a:prstGeom prst="rect">
            <a:avLst/>
          </a:prstGeom>
          <a:noFill/>
        </p:spPr>
        <p:txBody>
          <a:bodyPr wrap="square" rtlCol="0">
            <a:spAutoFit/>
          </a:bodyPr>
          <a:lstStyle/>
          <a:p>
            <a:r>
              <a:rPr lang="en-US" dirty="0"/>
              <a:t>Ratio threshold depends on your application’s view on the trade-off between the number of false positives and true positives!</a:t>
            </a:r>
          </a:p>
        </p:txBody>
      </p:sp>
    </p:spTree>
    <p:extLst>
      <p:ext uri="{BB962C8B-B14F-4D97-AF65-F5344CB8AC3E}">
        <p14:creationId xmlns:p14="http://schemas.microsoft.com/office/powerpoint/2010/main" val="218096458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Efficient compute cost</a:t>
            </a:r>
          </a:p>
        </p:txBody>
      </p:sp>
      <p:sp>
        <p:nvSpPr>
          <p:cNvPr id="3" name="Content Placeholder 2"/>
          <p:cNvSpPr>
            <a:spLocks noGrp="1"/>
          </p:cNvSpPr>
          <p:nvPr>
            <p:ph idx="1"/>
          </p:nvPr>
        </p:nvSpPr>
        <p:spPr/>
        <p:txBody>
          <a:bodyPr/>
          <a:lstStyle/>
          <a:p>
            <a:r>
              <a:rPr lang="en-US" dirty="0"/>
              <a:t>Naïve looping: Expensive</a:t>
            </a:r>
          </a:p>
          <a:p>
            <a:endParaRPr lang="en-US" dirty="0"/>
          </a:p>
          <a:p>
            <a:r>
              <a:rPr lang="en-US" dirty="0"/>
              <a:t>Operate on matrices of descriptors</a:t>
            </a:r>
          </a:p>
          <a:p>
            <a:r>
              <a:rPr lang="en-US" dirty="0"/>
              <a:t>E.g., for row vectors,</a:t>
            </a:r>
            <a:br>
              <a:rPr lang="en-US" dirty="0"/>
            </a:br>
            <a:br>
              <a:rPr lang="en-US" dirty="0"/>
            </a:br>
            <a:r>
              <a:rPr lang="en-US" sz="2400" dirty="0">
                <a:latin typeface="Courier New" panose="02070309020205020404" pitchFamily="49" charset="0"/>
                <a:cs typeface="Courier New" panose="02070309020205020404" pitchFamily="49" charset="0"/>
              </a:rPr>
              <a:t>features_image1 * features_image2</a:t>
            </a:r>
            <a:r>
              <a:rPr lang="en-US" sz="2400" baseline="30000" dirty="0">
                <a:latin typeface="Courier New" panose="02070309020205020404" pitchFamily="49" charset="0"/>
                <a:cs typeface="Courier New" panose="02070309020205020404" pitchFamily="49" charset="0"/>
              </a:rPr>
              <a:t>T</a:t>
            </a:r>
            <a:br>
              <a:rPr lang="en-US" sz="2400" baseline="30000" dirty="0">
                <a:latin typeface="Courier New" panose="02070309020205020404" pitchFamily="49" charset="0"/>
                <a:cs typeface="Courier New" panose="02070309020205020404" pitchFamily="49" charset="0"/>
              </a:rPr>
            </a:br>
            <a:br>
              <a:rPr lang="en-US" sz="2400" baseline="30000" dirty="0">
                <a:latin typeface="Courier New" panose="02070309020205020404" pitchFamily="49" charset="0"/>
                <a:cs typeface="Courier New" panose="02070309020205020404" pitchFamily="49" charset="0"/>
              </a:rPr>
            </a:br>
            <a:r>
              <a:rPr lang="en-US" dirty="0"/>
              <a:t>produces matrix of dot product results </a:t>
            </a:r>
            <a:br>
              <a:rPr lang="en-US" dirty="0"/>
            </a:br>
            <a:r>
              <a:rPr lang="en-US" dirty="0"/>
              <a:t>for all pairs of features</a:t>
            </a:r>
          </a:p>
        </p:txBody>
      </p:sp>
    </p:spTree>
    <p:extLst>
      <p:ext uri="{BB962C8B-B14F-4D97-AF65-F5344CB8AC3E}">
        <p14:creationId xmlns:p14="http://schemas.microsoft.com/office/powerpoint/2010/main" val="384825735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good is sift?</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05310884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p:txBody>
          <a:bodyPr/>
          <a:lstStyle/>
          <a:p>
            <a:r>
              <a:rPr lang="en-US"/>
              <a:t>SIFT Repeatability</a:t>
            </a:r>
          </a:p>
        </p:txBody>
      </p:sp>
      <p:pic>
        <p:nvPicPr>
          <p:cNvPr id="64515" name="Picture 2"/>
          <p:cNvPicPr>
            <a:picLocks noChangeAspect="1" noChangeArrowheads="1"/>
          </p:cNvPicPr>
          <p:nvPr/>
        </p:nvPicPr>
        <p:blipFill>
          <a:blip r:embed="rId3" cstate="print"/>
          <a:srcRect/>
          <a:stretch>
            <a:fillRect/>
          </a:stretch>
        </p:blipFill>
        <p:spPr bwMode="auto">
          <a:xfrm>
            <a:off x="1181100" y="1295400"/>
            <a:ext cx="6781800" cy="4533900"/>
          </a:xfrm>
          <a:prstGeom prst="rect">
            <a:avLst/>
          </a:prstGeom>
          <a:noFill/>
          <a:ln w="9525">
            <a:noFill/>
            <a:miter lim="800000"/>
            <a:headEnd/>
            <a:tailEnd/>
          </a:ln>
        </p:spPr>
      </p:pic>
      <p:sp>
        <p:nvSpPr>
          <p:cNvPr id="5" name="TextBox 6"/>
          <p:cNvSpPr txBox="1">
            <a:spLocks noChangeArrowheads="1"/>
          </p:cNvSpPr>
          <p:nvPr/>
        </p:nvSpPr>
        <p:spPr bwMode="auto">
          <a:xfrm>
            <a:off x="7265988" y="6488113"/>
            <a:ext cx="1878012" cy="369887"/>
          </a:xfrm>
          <a:prstGeom prst="rect">
            <a:avLst/>
          </a:prstGeom>
          <a:noFill/>
          <a:ln w="9525">
            <a:noFill/>
            <a:miter lim="800000"/>
            <a:headEnd/>
            <a:tailEnd/>
          </a:ln>
        </p:spPr>
        <p:txBody>
          <a:bodyPr wrap="none">
            <a:spAutoFit/>
          </a:bodyPr>
          <a:lstStyle/>
          <a:p>
            <a:r>
              <a:rPr lang="en-US" dirty="0">
                <a:solidFill>
                  <a:schemeClr val="bg1">
                    <a:lumMod val="50000"/>
                  </a:schemeClr>
                </a:solidFill>
              </a:rPr>
              <a:t>Lowe IJCV 2004</a:t>
            </a:r>
          </a:p>
        </p:txBody>
      </p:sp>
    </p:spTree>
    <p:extLst>
      <p:ext uri="{BB962C8B-B14F-4D97-AF65-F5344CB8AC3E}">
        <p14:creationId xmlns:p14="http://schemas.microsoft.com/office/powerpoint/2010/main" val="237390852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p:txBody>
          <a:bodyPr/>
          <a:lstStyle/>
          <a:p>
            <a:r>
              <a:rPr lang="en-US"/>
              <a:t>SIFT Repeatability</a:t>
            </a:r>
          </a:p>
        </p:txBody>
      </p:sp>
      <p:pic>
        <p:nvPicPr>
          <p:cNvPr id="65539" name="Picture 4"/>
          <p:cNvPicPr>
            <a:picLocks noGrp="1" noChangeAspect="1" noChangeArrowheads="1"/>
          </p:cNvPicPr>
          <p:nvPr>
            <p:ph/>
          </p:nvPr>
        </p:nvPicPr>
        <p:blipFill>
          <a:blip r:embed="rId2" cstate="print"/>
          <a:srcRect/>
          <a:stretch>
            <a:fillRect/>
          </a:stretch>
        </p:blipFill>
        <p:spPr>
          <a:xfrm>
            <a:off x="899318" y="1295400"/>
            <a:ext cx="7345363" cy="4881563"/>
          </a:xfrm>
          <a:noFill/>
        </p:spPr>
      </p:pic>
      <p:sp>
        <p:nvSpPr>
          <p:cNvPr id="5" name="TextBox 6"/>
          <p:cNvSpPr txBox="1">
            <a:spLocks noChangeArrowheads="1"/>
          </p:cNvSpPr>
          <p:nvPr/>
        </p:nvSpPr>
        <p:spPr bwMode="auto">
          <a:xfrm>
            <a:off x="7265988" y="6488113"/>
            <a:ext cx="1878012" cy="369887"/>
          </a:xfrm>
          <a:prstGeom prst="rect">
            <a:avLst/>
          </a:prstGeom>
          <a:noFill/>
          <a:ln w="9525">
            <a:noFill/>
            <a:miter lim="800000"/>
            <a:headEnd/>
            <a:tailEnd/>
          </a:ln>
        </p:spPr>
        <p:txBody>
          <a:bodyPr wrap="none">
            <a:spAutoFit/>
          </a:bodyPr>
          <a:lstStyle/>
          <a:p>
            <a:r>
              <a:rPr lang="en-US" dirty="0">
                <a:solidFill>
                  <a:schemeClr val="bg1">
                    <a:lumMod val="50000"/>
                  </a:schemeClr>
                </a:solidFill>
              </a:rPr>
              <a:t>Lowe IJCV 2004</a:t>
            </a:r>
          </a:p>
        </p:txBody>
      </p:sp>
    </p:spTree>
    <p:extLst>
      <p:ext uri="{BB962C8B-B14F-4D97-AF65-F5344CB8AC3E}">
        <p14:creationId xmlns:p14="http://schemas.microsoft.com/office/powerpoint/2010/main" val="223073202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3"/>
          <p:cNvPicPr>
            <a:picLocks noChangeAspect="1" noChangeArrowheads="1"/>
          </p:cNvPicPr>
          <p:nvPr/>
        </p:nvPicPr>
        <p:blipFill>
          <a:blip r:embed="rId2" cstate="print"/>
          <a:srcRect/>
          <a:stretch>
            <a:fillRect/>
          </a:stretch>
        </p:blipFill>
        <p:spPr bwMode="auto">
          <a:xfrm>
            <a:off x="990600" y="1366284"/>
            <a:ext cx="6934200" cy="4653516"/>
          </a:xfrm>
          <a:prstGeom prst="rect">
            <a:avLst/>
          </a:prstGeom>
          <a:noFill/>
          <a:ln w="9525">
            <a:noFill/>
            <a:miter lim="800000"/>
            <a:headEnd/>
            <a:tailEnd/>
          </a:ln>
        </p:spPr>
      </p:pic>
      <p:sp>
        <p:nvSpPr>
          <p:cNvPr id="66563" name="Title 1"/>
          <p:cNvSpPr>
            <a:spLocks noGrp="1"/>
          </p:cNvSpPr>
          <p:nvPr>
            <p:ph type="title"/>
          </p:nvPr>
        </p:nvSpPr>
        <p:spPr/>
        <p:txBody>
          <a:bodyPr/>
          <a:lstStyle/>
          <a:p>
            <a:r>
              <a:rPr lang="en-US"/>
              <a:t>SIFT Repeatability</a:t>
            </a:r>
          </a:p>
        </p:txBody>
      </p:sp>
      <p:sp>
        <p:nvSpPr>
          <p:cNvPr id="7" name="TextBox 6"/>
          <p:cNvSpPr txBox="1">
            <a:spLocks noChangeArrowheads="1"/>
          </p:cNvSpPr>
          <p:nvPr/>
        </p:nvSpPr>
        <p:spPr bwMode="auto">
          <a:xfrm>
            <a:off x="7265988" y="6488113"/>
            <a:ext cx="1878012" cy="369887"/>
          </a:xfrm>
          <a:prstGeom prst="rect">
            <a:avLst/>
          </a:prstGeom>
          <a:noFill/>
          <a:ln w="9525">
            <a:noFill/>
            <a:miter lim="800000"/>
            <a:headEnd/>
            <a:tailEnd/>
          </a:ln>
        </p:spPr>
        <p:txBody>
          <a:bodyPr wrap="none">
            <a:spAutoFit/>
          </a:bodyPr>
          <a:lstStyle/>
          <a:p>
            <a:r>
              <a:rPr lang="en-US" dirty="0">
                <a:solidFill>
                  <a:schemeClr val="bg1">
                    <a:lumMod val="50000"/>
                  </a:schemeClr>
                </a:solidFill>
              </a:rPr>
              <a:t>Lowe IJCV 2004</a:t>
            </a:r>
          </a:p>
        </p:txBody>
      </p:sp>
    </p:spTree>
    <p:extLst>
      <p:ext uri="{BB962C8B-B14F-4D97-AF65-F5344CB8AC3E}">
        <p14:creationId xmlns:p14="http://schemas.microsoft.com/office/powerpoint/2010/main" val="4291912805"/>
      </p:ext>
    </p:extLst>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p:txBody>
          <a:bodyPr/>
          <a:lstStyle/>
          <a:p>
            <a:r>
              <a:rPr lang="en-US"/>
              <a:t>SIFT Repeatability</a:t>
            </a:r>
          </a:p>
        </p:txBody>
      </p:sp>
      <p:pic>
        <p:nvPicPr>
          <p:cNvPr id="67587" name="Picture 2"/>
          <p:cNvPicPr>
            <a:picLocks noChangeAspect="1" noChangeArrowheads="1"/>
          </p:cNvPicPr>
          <p:nvPr/>
        </p:nvPicPr>
        <p:blipFill>
          <a:blip r:embed="rId2"/>
          <a:srcRect/>
          <a:stretch>
            <a:fillRect/>
          </a:stretch>
        </p:blipFill>
        <p:spPr bwMode="auto">
          <a:xfrm>
            <a:off x="4567238" y="3424238"/>
            <a:ext cx="9525" cy="9525"/>
          </a:xfrm>
          <a:prstGeom prst="rect">
            <a:avLst/>
          </a:prstGeom>
          <a:noFill/>
          <a:ln w="9525">
            <a:noFill/>
            <a:miter lim="800000"/>
            <a:headEnd/>
            <a:tailEnd/>
          </a:ln>
        </p:spPr>
      </p:pic>
      <p:pic>
        <p:nvPicPr>
          <p:cNvPr id="67588" name="Picture 4"/>
          <p:cNvPicPr>
            <a:picLocks noChangeAspect="1" noChangeArrowheads="1"/>
          </p:cNvPicPr>
          <p:nvPr/>
        </p:nvPicPr>
        <p:blipFill>
          <a:blip r:embed="rId3" cstate="print"/>
          <a:srcRect/>
          <a:stretch>
            <a:fillRect/>
          </a:stretch>
        </p:blipFill>
        <p:spPr bwMode="auto">
          <a:xfrm>
            <a:off x="645319" y="1219200"/>
            <a:ext cx="7475538" cy="4724400"/>
          </a:xfrm>
          <a:prstGeom prst="rect">
            <a:avLst/>
          </a:prstGeom>
          <a:noFill/>
          <a:ln w="9525">
            <a:noFill/>
            <a:miter lim="800000"/>
            <a:headEnd/>
            <a:tailEnd/>
          </a:ln>
        </p:spPr>
      </p:pic>
      <p:sp>
        <p:nvSpPr>
          <p:cNvPr id="67589" name="TextBox 6"/>
          <p:cNvSpPr txBox="1">
            <a:spLocks noChangeArrowheads="1"/>
          </p:cNvSpPr>
          <p:nvPr/>
        </p:nvSpPr>
        <p:spPr bwMode="auto">
          <a:xfrm>
            <a:off x="7265988" y="6488113"/>
            <a:ext cx="1878012" cy="369887"/>
          </a:xfrm>
          <a:prstGeom prst="rect">
            <a:avLst/>
          </a:prstGeom>
          <a:noFill/>
          <a:ln w="9525">
            <a:noFill/>
            <a:miter lim="800000"/>
            <a:headEnd/>
            <a:tailEnd/>
          </a:ln>
        </p:spPr>
        <p:txBody>
          <a:bodyPr wrap="none">
            <a:spAutoFit/>
          </a:bodyPr>
          <a:lstStyle/>
          <a:p>
            <a:r>
              <a:rPr lang="en-US" dirty="0">
                <a:solidFill>
                  <a:schemeClr val="bg1">
                    <a:lumMod val="50000"/>
                  </a:schemeClr>
                </a:solidFill>
              </a:rPr>
              <a:t>Lowe IJCV 2004</a:t>
            </a:r>
          </a:p>
        </p:txBody>
      </p:sp>
    </p:spTree>
    <p:extLst>
      <p:ext uri="{BB962C8B-B14F-4D97-AF65-F5344CB8AC3E}">
        <p14:creationId xmlns:p14="http://schemas.microsoft.com/office/powerpoint/2010/main" val="176561928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p:cNvSpPr>
            <a:spLocks noGrp="1"/>
          </p:cNvSpPr>
          <p:nvPr>
            <p:ph type="title"/>
          </p:nvPr>
        </p:nvSpPr>
        <p:spPr/>
        <p:txBody>
          <a:bodyPr/>
          <a:lstStyle/>
          <a:p>
            <a:r>
              <a:rPr lang="en-US" dirty="0"/>
              <a:t>Review: Interest points</a:t>
            </a:r>
          </a:p>
        </p:txBody>
      </p:sp>
      <p:sp>
        <p:nvSpPr>
          <p:cNvPr id="3" name="Content Placeholder 2"/>
          <p:cNvSpPr>
            <a:spLocks noGrp="1"/>
          </p:cNvSpPr>
          <p:nvPr>
            <p:ph idx="1"/>
          </p:nvPr>
        </p:nvSpPr>
        <p:spPr>
          <a:xfrm>
            <a:off x="457200" y="990600"/>
            <a:ext cx="5410200" cy="5135563"/>
          </a:xfrm>
        </p:spPr>
        <p:txBody>
          <a:bodyPr/>
          <a:lstStyle/>
          <a:p>
            <a:endParaRPr lang="en-US" sz="2800" dirty="0"/>
          </a:p>
          <a:p>
            <a:r>
              <a:rPr lang="en-US" sz="2800" dirty="0" err="1"/>
              <a:t>Keypoint</a:t>
            </a:r>
            <a:r>
              <a:rPr lang="en-US" sz="2800" dirty="0"/>
              <a:t> detection: repeatable and distinctive</a:t>
            </a:r>
          </a:p>
          <a:p>
            <a:pPr lvl="1"/>
            <a:r>
              <a:rPr lang="en-US" sz="2400" dirty="0"/>
              <a:t>Corners, blobs, stable regions</a:t>
            </a:r>
          </a:p>
          <a:p>
            <a:pPr lvl="1"/>
            <a:r>
              <a:rPr lang="en-US" sz="2400" dirty="0"/>
              <a:t>Harris, </a:t>
            </a:r>
            <a:r>
              <a:rPr lang="en-US" sz="2400" dirty="0" err="1"/>
              <a:t>DoG</a:t>
            </a:r>
            <a:endParaRPr lang="en-US" sz="2400" dirty="0"/>
          </a:p>
          <a:p>
            <a:endParaRPr lang="en-US" sz="2800" dirty="0"/>
          </a:p>
          <a:p>
            <a:endParaRPr lang="en-US" sz="2800" dirty="0"/>
          </a:p>
          <a:p>
            <a:r>
              <a:rPr lang="en-US" sz="2800" dirty="0"/>
              <a:t>Descriptors: robust and selective</a:t>
            </a:r>
          </a:p>
          <a:p>
            <a:pPr lvl="1"/>
            <a:r>
              <a:rPr lang="en-US" sz="2400" dirty="0"/>
              <a:t>Spatial histograms of orientation</a:t>
            </a:r>
          </a:p>
          <a:p>
            <a:pPr lvl="1"/>
            <a:r>
              <a:rPr lang="en-US" sz="2400" dirty="0"/>
              <a:t>SIFT</a:t>
            </a:r>
          </a:p>
          <a:p>
            <a:endParaRPr lang="en-US" sz="2800" dirty="0"/>
          </a:p>
          <a:p>
            <a:endParaRPr lang="en-US" sz="2800" dirty="0"/>
          </a:p>
          <a:p>
            <a:endParaRPr lang="en-US" sz="2800" dirty="0"/>
          </a:p>
        </p:txBody>
      </p:sp>
      <p:pic>
        <p:nvPicPr>
          <p:cNvPr id="74756" name="Picture 12"/>
          <p:cNvPicPr>
            <a:picLocks noChangeAspect="1" noChangeArrowheads="1"/>
          </p:cNvPicPr>
          <p:nvPr/>
        </p:nvPicPr>
        <p:blipFill>
          <a:blip r:embed="rId2" cstate="print"/>
          <a:srcRect/>
          <a:stretch>
            <a:fillRect/>
          </a:stretch>
        </p:blipFill>
        <p:spPr bwMode="auto">
          <a:xfrm>
            <a:off x="6096000" y="1447800"/>
            <a:ext cx="2781300" cy="2090738"/>
          </a:xfrm>
          <a:prstGeom prst="rect">
            <a:avLst/>
          </a:prstGeom>
          <a:noFill/>
          <a:ln w="9525">
            <a:noFill/>
            <a:miter lim="800000"/>
            <a:headEnd/>
            <a:tailEnd/>
          </a:ln>
        </p:spPr>
      </p:pic>
      <p:pic>
        <p:nvPicPr>
          <p:cNvPr id="5" name="Picture 6"/>
          <p:cNvPicPr>
            <a:picLocks noChangeAspect="1" noChangeArrowheads="1"/>
          </p:cNvPicPr>
          <p:nvPr/>
        </p:nvPicPr>
        <p:blipFill>
          <a:blip r:embed="rId3" cstate="print"/>
          <a:srcRect/>
          <a:stretch>
            <a:fillRect/>
          </a:stretch>
        </p:blipFill>
        <p:spPr bwMode="auto">
          <a:xfrm>
            <a:off x="6019800" y="4495800"/>
            <a:ext cx="3124200" cy="1363663"/>
          </a:xfrm>
          <a:prstGeom prst="rect">
            <a:avLst/>
          </a:prstGeom>
          <a:noFill/>
          <a:ln w="9525">
            <a:noFill/>
            <a:miter lim="800000"/>
            <a:headEnd/>
            <a:tailEnd/>
          </a:ln>
        </p:spPr>
      </p:pic>
    </p:spTree>
    <p:extLst>
      <p:ext uri="{BB962C8B-B14F-4D97-AF65-F5344CB8AC3E}">
        <p14:creationId xmlns:p14="http://schemas.microsoft.com/office/powerpoint/2010/main" val="159484721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Custom 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17365D"/>
      </a:hlink>
      <a:folHlink>
        <a:srgbClr val="17365D"/>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Blank Presentatio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0000FF"/>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Arial"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Arial" pitchFamily="34" charset="0"/>
            <a:cs typeface="Arial" pitchFamily="3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41011</TotalTime>
  <Words>3135</Words>
  <Application>Microsoft Office PowerPoint</Application>
  <PresentationFormat>On-screen Show (4:3)</PresentationFormat>
  <Paragraphs>648</Paragraphs>
  <Slides>93</Slides>
  <Notes>44</Notes>
  <HiddenSlides>20</HiddenSlides>
  <MMClips>0</MMClips>
  <ScaleCrop>false</ScaleCrop>
  <HeadingPairs>
    <vt:vector size="8" baseType="variant">
      <vt:variant>
        <vt:lpstr>Fonts Used</vt:lpstr>
      </vt:variant>
      <vt:variant>
        <vt:i4>14</vt:i4>
      </vt:variant>
      <vt:variant>
        <vt:lpstr>Theme</vt:lpstr>
      </vt:variant>
      <vt:variant>
        <vt:i4>4</vt:i4>
      </vt:variant>
      <vt:variant>
        <vt:lpstr>Embedded OLE Servers</vt:lpstr>
      </vt:variant>
      <vt:variant>
        <vt:i4>2</vt:i4>
      </vt:variant>
      <vt:variant>
        <vt:lpstr>Slide Titles</vt:lpstr>
      </vt:variant>
      <vt:variant>
        <vt:i4>93</vt:i4>
      </vt:variant>
    </vt:vector>
  </HeadingPairs>
  <TitlesOfParts>
    <vt:vector size="113" baseType="lpstr">
      <vt:lpstr>Arial</vt:lpstr>
      <vt:lpstr>Arial Unicode MS</vt:lpstr>
      <vt:lpstr>AvantGarde Bk BT</vt:lpstr>
      <vt:lpstr>Calibri</vt:lpstr>
      <vt:lpstr>Cambria Math</vt:lpstr>
      <vt:lpstr>Courier New</vt:lpstr>
      <vt:lpstr>StarSymbol</vt:lpstr>
      <vt:lpstr>Symbol</vt:lpstr>
      <vt:lpstr>Tahoma</vt:lpstr>
      <vt:lpstr>Times New Roman</vt:lpstr>
      <vt:lpstr>Trebuchet MS</vt:lpstr>
      <vt:lpstr>Wingdings</vt:lpstr>
      <vt:lpstr>ZapfDingbats</vt:lpstr>
      <vt:lpstr>ヒラギノ明朝 ProN W6</vt:lpstr>
      <vt:lpstr>Office Theme</vt:lpstr>
      <vt:lpstr>1_Office Theme</vt:lpstr>
      <vt:lpstr>2_Office Theme</vt:lpstr>
      <vt:lpstr>Blank Presentation</vt:lpstr>
      <vt:lpstr>Equation</vt:lpstr>
      <vt:lpstr>Microsoft Equation 3.0</vt:lpstr>
      <vt:lpstr>PowerPoint Presentation</vt:lpstr>
      <vt:lpstr>Motion illusion, rotating snakes</vt:lpstr>
      <vt:lpstr>Local features: main components</vt:lpstr>
      <vt:lpstr>Review: Harris corner detector</vt:lpstr>
      <vt:lpstr>Trace / determinant and eigenvalues</vt:lpstr>
      <vt:lpstr>Harris Detector [Harris88]</vt:lpstr>
      <vt:lpstr>How invariant are  harris corners?</vt:lpstr>
      <vt:lpstr>Harris Corners – Why so complicated?</vt:lpstr>
      <vt:lpstr>Harris Corners – Why so complicated?</vt:lpstr>
      <vt:lpstr>Harris Corners – Why so complicated?</vt:lpstr>
      <vt:lpstr>Harris Corners – Why so complicated?</vt:lpstr>
      <vt:lpstr>Affine intensity change</vt:lpstr>
      <vt:lpstr>Image translation</vt:lpstr>
      <vt:lpstr>Image rotation</vt:lpstr>
      <vt:lpstr>Scaling</vt:lpstr>
      <vt:lpstr>So far: can localize in x-y, but not scale</vt:lpstr>
      <vt:lpstr>What is the ‘scale’ of a  feature point?</vt:lpstr>
      <vt:lpstr>Automatic Scale Selection</vt:lpstr>
      <vt:lpstr>Automatic Scale Selection</vt:lpstr>
      <vt:lpstr>Automatic Scale Selection</vt:lpstr>
      <vt:lpstr>Automatic Scale Selection</vt:lpstr>
      <vt:lpstr>Automatic Scale Selection</vt:lpstr>
      <vt:lpstr>Automatic Scale Selection</vt:lpstr>
      <vt:lpstr>Automatic Scale Selection</vt:lpstr>
      <vt:lpstr>PowerPoint Presentation</vt:lpstr>
      <vt:lpstr>What Is A Useful Signature Function f ?</vt:lpstr>
      <vt:lpstr>Find local maxima in position-scale space</vt:lpstr>
      <vt:lpstr>Alternative approach</vt:lpstr>
      <vt:lpstr>Alternative approach</vt:lpstr>
      <vt:lpstr>Find local maxima in position-scale space of DoG</vt:lpstr>
      <vt:lpstr>Results: Difference-of-Gaussian</vt:lpstr>
      <vt:lpstr>Harris-Laplace [Mikolajczyk ‘01]</vt:lpstr>
      <vt:lpstr>Harris-Laplace [Mikolajczyk ‘01]</vt:lpstr>
      <vt:lpstr>Maximally Stable Extremal Regions [Matas ‘02]</vt:lpstr>
      <vt:lpstr>Example Results: MSER</vt:lpstr>
      <vt:lpstr>Comparison</vt:lpstr>
      <vt:lpstr>Review: Interest points</vt:lpstr>
      <vt:lpstr>Review: Choosing an interest point detector</vt:lpstr>
      <vt:lpstr>Comparison of Keypoint Detectors</vt:lpstr>
      <vt:lpstr>Local Image Descriptors</vt:lpstr>
      <vt:lpstr>Local features: main components</vt:lpstr>
      <vt:lpstr>Image representations</vt:lpstr>
      <vt:lpstr>Image Representations: Histograms</vt:lpstr>
      <vt:lpstr>Image Representations: Histograms</vt:lpstr>
      <vt:lpstr>Image Representations: Histograms</vt:lpstr>
      <vt:lpstr>Computing histogram distance</vt:lpstr>
      <vt:lpstr>Histograms: Implementation issues</vt:lpstr>
      <vt:lpstr>For what things do we compute histograms?</vt:lpstr>
      <vt:lpstr>For what things do we compute histograms?</vt:lpstr>
      <vt:lpstr>SIFT descriptor formation</vt:lpstr>
      <vt:lpstr>SIFT vector formation</vt:lpstr>
      <vt:lpstr>Ensure smoothness</vt:lpstr>
      <vt:lpstr>Reduce effect of illumination</vt:lpstr>
      <vt:lpstr>SIFT</vt:lpstr>
      <vt:lpstr>SIFT</vt:lpstr>
      <vt:lpstr>SIFT Orientation Normalization</vt:lpstr>
      <vt:lpstr>SIFT</vt:lpstr>
      <vt:lpstr>SIFT Descriptor Extraction</vt:lpstr>
      <vt:lpstr>SIFT Orientation Normalization</vt:lpstr>
      <vt:lpstr>SIFT Descriptor Extraction</vt:lpstr>
      <vt:lpstr>SIFT Descriptor Extraction</vt:lpstr>
      <vt:lpstr>SIFT Descriptor Extraction</vt:lpstr>
      <vt:lpstr>Specular highlights move between image pairs!</vt:lpstr>
      <vt:lpstr>PowerPoint Presentation</vt:lpstr>
      <vt:lpstr>SIFT-like descriptor in Project 2</vt:lpstr>
      <vt:lpstr>Efficient Implementation</vt:lpstr>
      <vt:lpstr>Local Descriptors: SURF</vt:lpstr>
      <vt:lpstr>PowerPoint Presentation</vt:lpstr>
      <vt:lpstr>Shape Context Descriptor</vt:lpstr>
      <vt:lpstr>PowerPoint Presentation</vt:lpstr>
      <vt:lpstr>Self-similarity Descriptor</vt:lpstr>
      <vt:lpstr>Self-similarity Descriptor</vt:lpstr>
      <vt:lpstr>Self-similarity Descriptor</vt:lpstr>
      <vt:lpstr>Learning Local Image Descriptors  Winder and Brown, 2007</vt:lpstr>
      <vt:lpstr>Right features are application specific</vt:lpstr>
      <vt:lpstr>Review: Local Descriptors</vt:lpstr>
      <vt:lpstr>Available at a web site near you…</vt:lpstr>
      <vt:lpstr>Feature Matching</vt:lpstr>
      <vt:lpstr>Local features: main components</vt:lpstr>
      <vt:lpstr>How do we decide which features match?</vt:lpstr>
      <vt:lpstr>Think-Pair-Share</vt:lpstr>
      <vt:lpstr>Euclidean distance vs. Cosine Similarity</vt:lpstr>
      <vt:lpstr>Feature Matching</vt:lpstr>
      <vt:lpstr>Feature Matching</vt:lpstr>
      <vt:lpstr>Nearest Neighbor Distance Ratio</vt:lpstr>
      <vt:lpstr>Nearest Neighbor Distance Ratio</vt:lpstr>
      <vt:lpstr>Efficient compute cost</vt:lpstr>
      <vt:lpstr>How good is sift?</vt:lpstr>
      <vt:lpstr>SIFT Repeatability</vt:lpstr>
      <vt:lpstr>SIFT Repeatability</vt:lpstr>
      <vt:lpstr>SIFT Repeatability</vt:lpstr>
      <vt:lpstr>SIFT Repeatability</vt:lpstr>
      <vt:lpstr>Review: Interest points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Derek Hoiem</dc:creator>
  <cp:lastModifiedBy>James Tompkin</cp:lastModifiedBy>
  <cp:revision>180</cp:revision>
  <dcterms:created xsi:type="dcterms:W3CDTF">2009-12-16T02:55:56Z</dcterms:created>
  <dcterms:modified xsi:type="dcterms:W3CDTF">2017-09-25T18:59:56Z</dcterms:modified>
</cp:coreProperties>
</file>