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  <p:sldMasterId id="2147483674" r:id="rId3"/>
    <p:sldMasterId id="2147483698" r:id="rId4"/>
    <p:sldMasterId id="2147483710" r:id="rId5"/>
    <p:sldMasterId id="2147483722" r:id="rId6"/>
    <p:sldMasterId id="2147483893" r:id="rId7"/>
    <p:sldMasterId id="2147484267" r:id="rId8"/>
    <p:sldMasterId id="2147484280" r:id="rId9"/>
  </p:sldMasterIdLst>
  <p:notesMasterIdLst>
    <p:notesMasterId r:id="rId64"/>
  </p:notesMasterIdLst>
  <p:handoutMasterIdLst>
    <p:handoutMasterId r:id="rId65"/>
  </p:handoutMasterIdLst>
  <p:sldIdLst>
    <p:sldId id="1000" r:id="rId10"/>
    <p:sldId id="1016" r:id="rId11"/>
    <p:sldId id="1017" r:id="rId12"/>
    <p:sldId id="1018" r:id="rId13"/>
    <p:sldId id="1019" r:id="rId14"/>
    <p:sldId id="1020" r:id="rId15"/>
    <p:sldId id="1021" r:id="rId16"/>
    <p:sldId id="874" r:id="rId17"/>
    <p:sldId id="875" r:id="rId18"/>
    <p:sldId id="876" r:id="rId19"/>
    <p:sldId id="879" r:id="rId20"/>
    <p:sldId id="888" r:id="rId21"/>
    <p:sldId id="887" r:id="rId22"/>
    <p:sldId id="830" r:id="rId23"/>
    <p:sldId id="864" r:id="rId24"/>
    <p:sldId id="833" r:id="rId25"/>
    <p:sldId id="865" r:id="rId26"/>
    <p:sldId id="866" r:id="rId27"/>
    <p:sldId id="869" r:id="rId28"/>
    <p:sldId id="1004" r:id="rId29"/>
    <p:sldId id="1023" r:id="rId30"/>
    <p:sldId id="1010" r:id="rId31"/>
    <p:sldId id="1008" r:id="rId32"/>
    <p:sldId id="1009" r:id="rId33"/>
    <p:sldId id="1012" r:id="rId34"/>
    <p:sldId id="835" r:id="rId35"/>
    <p:sldId id="892" r:id="rId36"/>
    <p:sldId id="1013" r:id="rId37"/>
    <p:sldId id="1025" r:id="rId38"/>
    <p:sldId id="890" r:id="rId39"/>
    <p:sldId id="860" r:id="rId40"/>
    <p:sldId id="894" r:id="rId41"/>
    <p:sldId id="847" r:id="rId42"/>
    <p:sldId id="846" r:id="rId43"/>
    <p:sldId id="848" r:id="rId44"/>
    <p:sldId id="839" r:id="rId45"/>
    <p:sldId id="870" r:id="rId46"/>
    <p:sldId id="840" r:id="rId47"/>
    <p:sldId id="842" r:id="rId48"/>
    <p:sldId id="841" r:id="rId49"/>
    <p:sldId id="821" r:id="rId50"/>
    <p:sldId id="822" r:id="rId51"/>
    <p:sldId id="851" r:id="rId52"/>
    <p:sldId id="765" r:id="rId53"/>
    <p:sldId id="823" r:id="rId54"/>
    <p:sldId id="1026" r:id="rId55"/>
    <p:sldId id="868" r:id="rId56"/>
    <p:sldId id="889" r:id="rId57"/>
    <p:sldId id="768" r:id="rId58"/>
    <p:sldId id="769" r:id="rId59"/>
    <p:sldId id="770" r:id="rId60"/>
    <p:sldId id="771" r:id="rId61"/>
    <p:sldId id="772" r:id="rId62"/>
    <p:sldId id="803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5A"/>
    <a:srgbClr val="979797"/>
    <a:srgbClr val="00FF00"/>
    <a:srgbClr val="969696"/>
    <a:srgbClr val="4D4D4D"/>
    <a:srgbClr val="B2B2B2"/>
    <a:srgbClr val="808080"/>
    <a:srgbClr val="C0C0C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9" autoAdjust="0"/>
    <p:restoredTop sz="84929" autoAdjust="0"/>
  </p:normalViewPr>
  <p:slideViewPr>
    <p:cSldViewPr>
      <p:cViewPr varScale="1">
        <p:scale>
          <a:sx n="110" d="100"/>
          <a:sy n="110" d="100"/>
        </p:scale>
        <p:origin x="116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7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8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6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E5FAC2EE-27A1-4A61-BCFE-AE8D54DBE4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66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6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7FC4744C-B88A-4DFA-B3AD-A8B4200667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417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ser:Mysid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1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Frasier Spiral Illusion</a:t>
            </a:r>
          </a:p>
          <a:p>
            <a:r>
              <a:rPr lang="en-US" dirty="0"/>
              <a:t>https://en.wikipedia.org/wiki/Fraser_spiral_illusion</a:t>
            </a:r>
          </a:p>
          <a:p>
            <a:endParaRPr lang="en-US" dirty="0"/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  <a:hlinkClick r:id="rId3" tooltip="w:User:Mysid"/>
              </a:rPr>
              <a:t>Author is Mysid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394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Canny sigma default (sqrt(2))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6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Sigma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51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Sigma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016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8A2D3E-86BF-40E2-86FA-DF15CB00F7D8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42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F9EFB5-D6FB-468E-8A75-3EC376879A66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169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4A139E-2B8D-4C2D-9508-34C126F8C64D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706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C3543E-C0D5-46B8-8F67-256EEA120DF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5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BB6A2C-7453-4774-9C9C-B0EA4426E211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63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72E77-8FDA-4C5B-94A6-F75313852235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59747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483D21E7-F7EB-4478-ACA0-74FE3AFBA99C}" type="slidenum">
              <a:rPr lang="en-US" altLang="en-US" sz="1300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17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59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59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135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58C8BA-D6E2-4469-A510-D80E0D9C3AB4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6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0B698F-35CA-4DCA-91B3-E5703E1F5B63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37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E99D08-EA25-4DB2-B680-D10E856004C4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598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E99D08-EA25-4DB2-B680-D10E856004C4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346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0DDDB0-5689-4EFA-8D6E-C68E6F6D880F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352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80BCC3-5514-4903-A61A-18BF5179387E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469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CC8244-BCDB-4884-92AB-339D790B14DE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516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Figure 4.5 Three auto-correlation surfaces EAC(u) shown as both grayscale images and surface plots: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The original image is marked with three red crosses to denote where the auto-correlation surfaces were computed;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flower bed (good unique minimum);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roof edge (one-dimensional aperture problem); and </a:t>
            </a:r>
          </a:p>
          <a:p>
            <a:pPr marL="228600" indent="-228600">
              <a:buAutoNum type="alphaLcParenBoth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this patch is from the cloud (no good peak). </a:t>
            </a:r>
          </a:p>
          <a:p>
            <a:pPr marL="0" indent="0">
              <a:buNone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Each grid point in figures b–d is one value of 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C4744C-B88A-4DFA-B3AD-A8B4200667A4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531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5AFF7E-24CA-4348-8132-B3E05F963ED2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833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CAFE43-C182-4FEF-A272-CA0FA226CF52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64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3B057E-7D01-4FC6-90CF-DB2E33B1D0F2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32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25A0C-AB0C-4369-875C-6A62C5FB374E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40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D7EA23-7968-4BB5-B4A9-741242656CE5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Technically a Maclaurin expansion, a special case of Taylor expansion centered at 0.</a:t>
            </a:r>
            <a:endParaRPr lang="ru-RU" altLang="en-US" dirty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dirty="0"/>
              <a:t>What is the point? Well, now we’re just extrapolating local measurements instead of doing 10s of thousands of computations.</a:t>
            </a:r>
          </a:p>
        </p:txBody>
      </p:sp>
    </p:spTree>
    <p:extLst>
      <p:ext uri="{BB962C8B-B14F-4D97-AF65-F5344CB8AC3E}">
        <p14:creationId xmlns:p14="http://schemas.microsoft.com/office/powerpoint/2010/main" val="1424308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C4D984-C2D4-4009-B63E-0016E65FF17C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Technically a Maclaurin expansion, a special case of Taylor expansion centered at 0.</a:t>
            </a:r>
            <a:endParaRPr lang="ru-RU" altLang="en-US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What is the point? Well, now we’re just extrapolating local measurements instead of doing 10s of thousands of computations.</a:t>
            </a:r>
          </a:p>
        </p:txBody>
      </p:sp>
    </p:spTree>
    <p:extLst>
      <p:ext uri="{BB962C8B-B14F-4D97-AF65-F5344CB8AC3E}">
        <p14:creationId xmlns:p14="http://schemas.microsoft.com/office/powerpoint/2010/main" val="1241555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01DD46-C9D2-4BD0-B98D-9BC5F5D21B9E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237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BE80EA-0904-4491-99CF-CB7586D159E5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7572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0F5EB7-0B08-4A52-9039-6A4505F71029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9967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FBE32A-58B3-4A53-B950-91B2D710C69D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https://en.wikipedia.org/wiki/Image_moment</a:t>
            </a:r>
          </a:p>
        </p:txBody>
      </p:sp>
    </p:spTree>
    <p:extLst>
      <p:ext uri="{BB962C8B-B14F-4D97-AF65-F5344CB8AC3E}">
        <p14:creationId xmlns:p14="http://schemas.microsoft.com/office/powerpoint/2010/main" val="25480435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6E38FC-D5B8-401A-8A23-E5304C90A642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7550"/>
            <a:ext cx="4779963" cy="3584575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6403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325A0C-AB0C-4369-875C-6A62C5FB374E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511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55E260-8FE4-4410-8FA4-53AE90B713AA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Try to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implement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Harris using the technique expressed on slide 5 of the 'Local Image Features' session.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The ellipse construct is useful for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understanding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what M represents.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In this case, we are saying that each time c is a constant, we define an ellipse over (an idealized) E.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E is a small matrix that contains values for the local auto-correlation of an image. Its axes are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u,v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(the shifts in x and y) - e.g., slide 42 in the 'Interest Points and Corners' session.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E contains a set of values, from 0 (no difference in the image patches) up to the maximal difference (one all black, one all white patch, which is 255 square).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We can 'cut' E at different values in this set, to produce different shapes. E.G., if we imagine E as a 3D valley or hole shape, the shape at c = 20 will be a contour around the valley at a constant '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altitiude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'.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Now, when we approximate E using the second-order Taylor approximation, we are idealizing the shape that E takes. This is what we see on slide 59 of the 'Interest Points and Corners' session. Here, our 'idealized' E is a smooth surface which approximates the auto-correlation differences, for which cross sections are ellipses. Each of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isolines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on slide 59 represents a different cut at a constant value, or a different ellipse.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6981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CD2F99-70F0-49C6-9660-C6F020A21C1C}" type="slidenum">
              <a:rPr lang="en-US" altLang="en-US" smtClean="0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9509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B1DE1E-9221-4F37-ABF7-EE61C3A618FB}" type="slidenum">
              <a:rPr lang="en-US" altLang="en-US" smtClean="0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52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BCCBC9-E878-4A62-BCFF-436766925CF2}" type="slidenum">
              <a:rPr lang="en-US" altLang="en-US" smtClean="0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3769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F8DD5F-0F1F-4E95-A443-4BF7DEDBF4F7}" type="slidenum">
              <a:rPr lang="en-US" altLang="en-US" smtClean="0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46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FFAA95-4A94-461C-A546-B9860B6D6AAD}" type="slidenum">
              <a:rPr lang="en-US" altLang="en-US" smtClean="0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5185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CFDA64-71CD-4252-AE2E-A751BA8235F4}" type="slidenum">
              <a:rPr lang="en-US" altLang="en-US" smtClean="0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5601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CFDA64-71CD-4252-AE2E-A751BA8235F4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80415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9E70A1-D62D-47E9-9447-5BE9B8BB6DC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5043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FEA39B-7466-4CD1-B6C4-B92480D92815}" type="slidenum">
              <a:rPr lang="en-US" altLang="en-US" sz="13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47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15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15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53" tIns="48326" rIns="96653" bIns="48326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9758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70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de-DE" altLang="en-US" dirty="0"/>
                  <a:t> = https://en.wikipedia.org/wiki/Hadamard_product_(matrices)</a:t>
                </a:r>
              </a:p>
            </p:txBody>
          </p:sp>
        </mc:Choice>
        <mc:Fallback>
          <p:sp>
            <p:nvSpPr>
              <p:cNvPr id="2170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∘</a:t>
                </a:r>
                <a:r>
                  <a:rPr lang="de-DE" altLang="en-US" dirty="0"/>
                  <a:t> = https://en.wikipedia.org/wiki/Hadamard_product_(matrices)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15015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09F388-75EB-4B78-AFF4-550237151F7E}" type="slidenum">
              <a:rPr lang="en-US" altLang="en-US" smtClean="0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160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A6FB81-C84D-4EFB-9C5C-8595EE12A097}" type="slidenum">
              <a:rPr lang="en-US" altLang="en-US" smtClean="0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245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28B890-896D-4E5E-B929-37E0C506EA10}" type="slidenum">
              <a:rPr lang="en-US" altLang="en-US" smtClean="0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4332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473C37-8828-4BC8-B4AE-D91DFB7BCF75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1525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1D399-9753-4D61-8C96-08067A5D8DF0}" type="slidenum">
              <a:rPr lang="en-US" altLang="en-US" smtClean="0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7550"/>
            <a:ext cx="4779962" cy="3584575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47952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A618DF-7D23-4590-9EDD-D6F43696628B}" type="slidenum">
              <a:rPr lang="en-US" altLang="en-US" smtClean="0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603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4A92-35D0-46B2-901D-83303D621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02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93E9-C224-4648-BB49-778FB1E66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97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81D9-0301-486D-A984-63B8B2BFB7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0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23A4C-354F-43C5-B12D-B8AF5DCFF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61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EC33-248D-4387-8D32-2633C72E3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2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E7CF-BAF7-4AF2-AC81-F1B4BC6B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604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2791-B904-4287-83FE-E84C7B21E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34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2DBB6-884C-4798-870C-3799A71BC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55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855F-9927-4B15-9E01-6431A276C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089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0F1D-26C2-4089-A0A0-5E9FFB92F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693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2CE4-D9A2-4C08-BD2E-25059C662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301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5428-6124-4D15-9BC2-DD782E0D7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61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2E04F-01C8-417F-90F2-3FDA6521F2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93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35E42-7A27-42E0-A9D6-A192A0F14E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758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EC90-1C12-494C-B57F-9F01751DD8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19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8C32-435A-4709-9DA7-42859A9FA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5983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FC74B-9D4C-43EA-B0CB-CB682F8E8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91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12F02-C763-40FF-846B-901BA804D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466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FB777-1317-4FF9-ADDE-443A0782E7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881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FB7F-9009-4426-956F-677348D093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884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D3BFC-B224-444A-B699-DF6D22C5D1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473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83E70-813D-4DB8-A116-612A1E75FD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181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F05F4-7F4E-4791-900C-86FDD3D01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727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7E09-E413-495A-9ADC-7E0569880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636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B76DA-63FE-43E4-A68B-74E9D9973B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213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14EFD-6522-45EF-BCEE-3FC27F4BE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63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B0BDB-E022-427C-B114-469E685EBD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272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ADF6-F08D-489E-982C-924596FF3A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791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91780-31A4-4AE3-A4C9-D31E48B738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974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4B68F-0D03-4D8D-95AB-A9A4101EC1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56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ED575-99D0-4C60-8E0C-2D13853F1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717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5EA50-F3A1-4A11-A508-C0107BDB96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348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7B85-EF2D-4E50-99FA-296EB4890E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0946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92847-528A-4A2F-A02D-8FC1AA6E1C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0984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B699-6D65-4D67-BBCD-D3298709C3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968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0D8CE-AE83-474D-AA4D-4BCA782E41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13777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C60A5-03C1-43E0-9F16-5A7DBE618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59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DAFF4-3B7B-4F08-AE1B-5A820726DF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344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4120D-06FE-440B-A667-9E395D73D7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6627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A6873-4205-4E9F-AFAF-0B9B910426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936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B8FB2-EB29-4E8F-B46E-B222594E5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578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7AA69-A45B-4205-9332-61E5B74B9C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0722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A96CB-9EDD-40BD-8A76-670A320F34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1518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0D286-1E15-4F81-8E25-B76C090FB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413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5D8B1-9EF3-4818-9954-D83E31F3D8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6309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F4496-E514-4E03-8DAC-84EE2F95E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1547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27491-EC93-43A3-ABC1-0C3C44D580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1244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97D5-F625-4243-8125-73FCF2EAB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453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72E7-A085-48DF-AEB0-FD7E289810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5613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FBAE4-DF35-47EB-B5E6-6C899DB8FB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958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53B0E-9138-41DD-9157-B2B82DAE8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8731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8DF09-7AFB-437E-9B41-64604DD8F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4734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B8AA-BE22-406E-9BCA-A743F730DF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5976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B9B4-527D-4922-AAA2-EE2B8ED37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743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9E1E-F0AE-4B1B-A935-5E7CDBEB3B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4436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B155A-4081-48B0-824C-005B5F43A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2338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C1B5B-8859-49A6-9E5D-A2A776206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6590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56AD3-7652-49B6-AC32-08ED46BC19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2757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ED20B-1204-4E52-967D-370C4FAE6E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4924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309E8-F06A-4041-81A2-BCA6B5C35B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1939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8B9A1-1892-459B-9769-84E9FB686E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5833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C21B-72B8-4E9F-A63C-1AFFD828E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5252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68DDE-738C-4901-A5E3-D3B6EF7F10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882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BA3DB-7D1E-47FD-B340-B96591BC5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31025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E2957-44BF-4BF6-AA4C-3D9646E4E8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59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E583C-87D2-474C-A93D-DAFE19716F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8398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37EDA-EBB1-4E13-B43B-512E62FF4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0363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18D32EB-B9AA-4BBC-A7BA-8D916FFA1390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98EDD-08F3-4E7F-8D73-4963C84DF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0247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BBA64C6-8FE0-4A20-B5E1-265FC3C05DC0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0AB6D-7E4A-420B-9204-2A40452B70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3200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CE4ACD0-F6A2-42A9-B491-9443380AEE83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09218-9C1E-4BE7-9FE3-094BE2E50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0899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A6E999F-99EA-4B8E-B312-55EDA44CE35F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EDBBC-273A-48EE-A72C-17B1461CDD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259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D10D7DF-0635-4E32-9A89-6E1BC52E9220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040B-44A9-4834-9329-E4261C2D20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9388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0F9D739-5C23-4E94-9CAC-65417F0E111C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1FFC-F941-4931-AC48-165FFE8E8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0282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123D5AC-57FB-42CE-AF1C-943BC5A3DDDF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D34AE-D12F-4AD5-B955-A79300267A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53812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1917992-F1F9-44B2-AC54-B39EACDDE9A4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8A4C4-B5E6-453B-9F92-197F82531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7660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2E9FD0C-D5C7-4E8C-A9D0-C0D381C3488B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C144F-D860-428B-A6AD-EE3CD6980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8239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CA4621F-ADD4-4645-8585-CB880950B93F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5B61C-4A38-48FF-96C0-CD2C401955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8521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630BDEB-FEA2-4923-B2BB-5046BAA68EC3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55592-5601-452D-80BF-0B96E729F2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1040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8610EA-42E4-44A1-B5D5-12FC17FA8E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35257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62674C-E115-4FFA-A47C-AAE4E4DF45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4168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6F9B99E-9E87-4D88-BD89-C11FF57C03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8393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6181BD2-C4E2-482D-B2CA-7B600A2629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6845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111BDB-E546-4EA8-B810-1A52576F8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5402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BFDD5D8-77B2-410E-9A14-65D381ACBA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3118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65CBD5-06E7-49C7-BBFE-88A94E739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6581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4C212A6-38E4-4327-8E03-7F0DFA24FD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1909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F527B1F-5510-459E-805B-E814359356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9552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182C40-AFB2-426B-833B-A5AAAE37D3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674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0B3A60F-97C8-44D4-A520-EFAF464AFC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7677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B76CE1-3B08-4569-B289-CC971DCF03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2484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748F0-FEBF-421E-9D02-82BF426A7671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E544-8689-4304-82DA-D351B0ADC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098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A5699-BD04-4D86-8F8F-B8609DBFF33F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1C844-C540-4165-8432-722141C64A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3852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9844B-77E4-434F-A467-A076E94AE2FD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8BB2-4370-4D52-B81A-7C2701E39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71378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3F08D-7DBE-4BDB-9F3D-71368E347719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C595A-9221-4C27-86CC-6DF444ACC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8710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A0B2-686A-4BA8-956D-AB9A5D71A9A4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BD3B2-3902-495E-957B-E3DE316C6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6490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26CCB-480E-471F-9AD8-646CA282D3B6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64624-752B-49CE-A73D-7347CD505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7553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5EE94-A653-4866-A176-5DC1A70E5C33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B776D-B691-43AA-8837-EBDA93C260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8187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5861-9B76-4BEE-87B1-A30C31B3AB5C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99F5E-E994-4F05-835C-4B29B5D54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8426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7CA0D-A43C-4ABA-B699-3703B3627C70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97057-F778-4D12-AA9A-2958B46A32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5861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E7CE-8A36-47E5-AF04-CE3BB92A78A8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F9E33-D6A1-41A7-B0B3-4212BFBAA6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20831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F83F-CC2E-4956-80CD-93790EBC04CA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DDD62-DA10-49BD-9469-944CF37E4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2692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3152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267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2192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43300"/>
            <a:ext cx="4267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C58F2-1DF8-43FB-B8CE-A3D8090BED5A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K. Grauman, B. Leibe</a:t>
            </a:r>
          </a:p>
        </p:txBody>
      </p:sp>
    </p:spTree>
    <p:extLst>
      <p:ext uri="{BB962C8B-B14F-4D97-AF65-F5344CB8AC3E}">
        <p14:creationId xmlns:p14="http://schemas.microsoft.com/office/powerpoint/2010/main" val="377407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AE332-6B92-4FFE-B456-477CE6515D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1" r:id="rId1"/>
    <p:sldLayoutId id="2147484922" r:id="rId2"/>
    <p:sldLayoutId id="2147484923" r:id="rId3"/>
    <p:sldLayoutId id="2147484924" r:id="rId4"/>
    <p:sldLayoutId id="2147484925" r:id="rId5"/>
    <p:sldLayoutId id="2147484926" r:id="rId6"/>
    <p:sldLayoutId id="2147484927" r:id="rId7"/>
    <p:sldLayoutId id="2147484928" r:id="rId8"/>
    <p:sldLayoutId id="2147484929" r:id="rId9"/>
    <p:sldLayoutId id="2147484930" r:id="rId10"/>
    <p:sldLayoutId id="2147484931" r:id="rId11"/>
    <p:sldLayoutId id="214748493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D781A3B-119E-4621-949F-915DA9A57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8" r:id="rId1"/>
    <p:sldLayoutId id="2147484989" r:id="rId2"/>
    <p:sldLayoutId id="2147484990" r:id="rId3"/>
    <p:sldLayoutId id="2147484991" r:id="rId4"/>
    <p:sldLayoutId id="2147484992" r:id="rId5"/>
    <p:sldLayoutId id="2147484993" r:id="rId6"/>
    <p:sldLayoutId id="2147484994" r:id="rId7"/>
    <p:sldLayoutId id="2147484995" r:id="rId8"/>
    <p:sldLayoutId id="2147484996" r:id="rId9"/>
    <p:sldLayoutId id="2147484997" r:id="rId10"/>
    <p:sldLayoutId id="2147484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A43CA62-407B-4924-B40B-2A1D21773D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9" r:id="rId1"/>
    <p:sldLayoutId id="2147485000" r:id="rId2"/>
    <p:sldLayoutId id="2147485001" r:id="rId3"/>
    <p:sldLayoutId id="2147485002" r:id="rId4"/>
    <p:sldLayoutId id="2147485003" r:id="rId5"/>
    <p:sldLayoutId id="2147485004" r:id="rId6"/>
    <p:sldLayoutId id="2147485005" r:id="rId7"/>
    <p:sldLayoutId id="2147485006" r:id="rId8"/>
    <p:sldLayoutId id="2147485007" r:id="rId9"/>
    <p:sldLayoutId id="2147485008" r:id="rId10"/>
    <p:sldLayoutId id="2147485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C713C27-CE7E-42A6-9156-A6AD36B83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3" r:id="rId1"/>
    <p:sldLayoutId id="2147484934" r:id="rId2"/>
    <p:sldLayoutId id="2147484935" r:id="rId3"/>
    <p:sldLayoutId id="2147484936" r:id="rId4"/>
    <p:sldLayoutId id="2147484937" r:id="rId5"/>
    <p:sldLayoutId id="2147484938" r:id="rId6"/>
    <p:sldLayoutId id="2147484939" r:id="rId7"/>
    <p:sldLayoutId id="2147484940" r:id="rId8"/>
    <p:sldLayoutId id="2147484941" r:id="rId9"/>
    <p:sldLayoutId id="2147484942" r:id="rId10"/>
    <p:sldLayoutId id="21474849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F52A004-45CC-4513-97C3-6B30AEAA6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786FC40-1077-4687-89E5-394395D50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B5320D-8BAF-42B2-B902-8E31611DD3E6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608805-F8A7-4F84-A521-AB2EF250F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3" r:id="rId1"/>
    <p:sldLayoutId id="2147485034" r:id="rId2"/>
    <p:sldLayoutId id="2147485035" r:id="rId3"/>
    <p:sldLayoutId id="2147485036" r:id="rId4"/>
    <p:sldLayoutId id="2147485037" r:id="rId5"/>
    <p:sldLayoutId id="2147485038" r:id="rId6"/>
    <p:sldLayoutId id="2147485039" r:id="rId7"/>
    <p:sldLayoutId id="2147485040" r:id="rId8"/>
    <p:sldLayoutId id="2147485041" r:id="rId9"/>
    <p:sldLayoutId id="2147485042" r:id="rId10"/>
    <p:sldLayoutId id="21474850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FB00C50-BB18-479E-92FA-3B46B2868D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  <p:sldLayoutId id="2147485051" r:id="rId6"/>
    <p:sldLayoutId id="2147485052" r:id="rId7"/>
    <p:sldLayoutId id="2147485053" r:id="rId8"/>
    <p:sldLayoutId id="2147485054" r:id="rId9"/>
    <p:sldLayoutId id="2147485055" r:id="rId10"/>
    <p:sldLayoutId id="2147485056" r:id="rId11"/>
    <p:sldLayoutId id="214748505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958EFE60-8D24-4864-8BF8-DA01392DAB3C}" type="datetimeFigureOut">
              <a:rPr lang="en-US"/>
              <a:pPr>
                <a:defRPr/>
              </a:pPr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5224E3C-6A34-4FDD-85B4-3BD04CF34E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7" r:id="rId1"/>
    <p:sldLayoutId id="2147484978" r:id="rId2"/>
    <p:sldLayoutId id="2147484979" r:id="rId3"/>
    <p:sldLayoutId id="2147484980" r:id="rId4"/>
    <p:sldLayoutId id="2147484981" r:id="rId5"/>
    <p:sldLayoutId id="2147484982" r:id="rId6"/>
    <p:sldLayoutId id="2147484983" r:id="rId7"/>
    <p:sldLayoutId id="2147484984" r:id="rId8"/>
    <p:sldLayoutId id="2147484985" r:id="rId9"/>
    <p:sldLayoutId id="2147484986" r:id="rId10"/>
    <p:sldLayoutId id="2147484987" r:id="rId11"/>
    <p:sldLayoutId id="214748505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23.w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7.png"/><Relationship Id="rId5" Type="http://schemas.openxmlformats.org/officeDocument/2006/relationships/image" Target="../media/image25.jpeg"/><Relationship Id="rId15" Type="http://schemas.openxmlformats.org/officeDocument/2006/relationships/image" Target="../media/image22.wmf"/><Relationship Id="rId10" Type="http://schemas.openxmlformats.org/officeDocument/2006/relationships/image" Target="../media/image26.png"/><Relationship Id="rId4" Type="http://schemas.openxmlformats.org/officeDocument/2006/relationships/image" Target="../media/image24.jpeg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29.wmf"/><Relationship Id="rId10" Type="http://schemas.openxmlformats.org/officeDocument/2006/relationships/image" Target="../media/image36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csse.uwa.edu.au/~pk/research/matlabfns/Spatial/Docs/Harris/A_Combined_Corner_and_Edge_Detector.pdf" TargetMode="Externa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pn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4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7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9.wmf"/><Relationship Id="rId11" Type="http://schemas.openxmlformats.org/officeDocument/2006/relationships/image" Target="../media/image51.wmf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4.bin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6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55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1.png"/><Relationship Id="rId5" Type="http://schemas.openxmlformats.org/officeDocument/2006/relationships/image" Target="../media/image60.wmf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63.png"/><Relationship Id="rId4" Type="http://schemas.openxmlformats.org/officeDocument/2006/relationships/oleObject" Target="../embeddings/oleObject3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oleObject" Target="../embeddings/oleObject34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6.png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5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7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://www.bmva.org/bmvc/1988/avc-88-023.pdf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" Type="http://schemas.openxmlformats.org/officeDocument/2006/relationships/image" Target="../media/image72.png"/><Relationship Id="rId21" Type="http://schemas.openxmlformats.org/officeDocument/2006/relationships/image" Target="../media/image9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24" Type="http://schemas.openxmlformats.org/officeDocument/2006/relationships/image" Target="../media/image93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96FF0215-1433-40B9-8509-6C122BEC4C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1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05FDF6-B8FC-4959-B9B0-A97E2F0B87D5}"/>
              </a:ext>
            </a:extLst>
          </p:cNvPr>
          <p:cNvSpPr txBox="1"/>
          <p:nvPr/>
        </p:nvSpPr>
        <p:spPr>
          <a:xfrm>
            <a:off x="7391400" y="6530898"/>
            <a:ext cx="1886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Wikipedia - Mysid</a:t>
            </a:r>
          </a:p>
        </p:txBody>
      </p:sp>
      <p:pic>
        <p:nvPicPr>
          <p:cNvPr id="6" name="Picture 5" descr="A close up of a logo&#10;&#10;Description generated with high confidence">
            <a:extLst>
              <a:ext uri="{FF2B5EF4-FFF2-40B4-BE49-F238E27FC236}">
                <a16:creationId xmlns:a16="http://schemas.microsoft.com/office/drawing/2014/main" id="{E220D753-E757-4AB5-A3C1-450E158C5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1456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1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F7E39E-5A62-4E92-BAAC-D997BC7CA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8" b="184"/>
          <a:stretch/>
        </p:blipFill>
        <p:spPr>
          <a:xfrm>
            <a:off x="1143000" y="0"/>
            <a:ext cx="6826541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9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E3763C-B55A-4057-967D-33C7362AE5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85" b="184"/>
          <a:stretch/>
        </p:blipFill>
        <p:spPr>
          <a:xfrm>
            <a:off x="1146587" y="0"/>
            <a:ext cx="6831343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03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DF5DD3-B27C-4B45-A4F0-F0D8106C8E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" b="184"/>
          <a:stretch/>
        </p:blipFill>
        <p:spPr>
          <a:xfrm>
            <a:off x="1146590" y="0"/>
            <a:ext cx="6839729" cy="68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3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797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130300"/>
            <a:ext cx="68961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10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797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91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ctrTitle"/>
          </p:nvPr>
        </p:nvSpPr>
        <p:spPr>
          <a:xfrm>
            <a:off x="6038850" y="647702"/>
            <a:ext cx="299085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Corners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550025"/>
            <a:ext cx="8458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Slides from Rick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Szeliski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, Svetlana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Lazebnik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, Derek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Hoiem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/>
                <a:cs typeface="+mn-cs"/>
              </a:rPr>
              <a:t> and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Grauman&amp;Leibe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 2008 AAAI Tutorial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140293" name="TextBox 1"/>
          <p:cNvSpPr txBox="1">
            <a:spLocks noChangeArrowheads="1"/>
          </p:cNvSpPr>
          <p:nvPr/>
        </p:nvSpPr>
        <p:spPr bwMode="auto">
          <a:xfrm>
            <a:off x="7454405" y="6088062"/>
            <a:ext cx="179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  <a:latin typeface="Arial" panose="020B0604020202020204" pitchFamily="34" charset="0"/>
              </a:rPr>
              <a:t>Szeliski</a:t>
            </a:r>
            <a:r>
              <a:rPr lang="en-US" altLang="en-US" sz="2400" dirty="0">
                <a:solidFill>
                  <a:srgbClr val="C00000"/>
                </a:solidFill>
                <a:latin typeface="Arial" panose="020B0604020202020204" pitchFamily="34" charset="0"/>
              </a:rPr>
              <a:t> 4.1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5148035"/>
            <a:ext cx="6896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Also called interest points, key points, etc.</a:t>
            </a:r>
            <a:br>
              <a:rPr lang="en-US" altLang="en-US" sz="2400" dirty="0"/>
            </a:br>
            <a:r>
              <a:rPr lang="en-US" altLang="en-US" sz="2400" dirty="0"/>
              <a:t>Often described as ‘local’ features.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7986F0-9637-4F1D-82C6-52EE56525E60}"/>
              </a:ext>
            </a:extLst>
          </p:cNvPr>
          <p:cNvSpPr txBox="1">
            <a:spLocks/>
          </p:cNvSpPr>
          <p:nvPr/>
        </p:nvSpPr>
        <p:spPr bwMode="auto">
          <a:xfrm>
            <a:off x="171450" y="647700"/>
            <a:ext cx="29908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dirty="0"/>
              <a:t>Filtering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7B76A7-5627-4828-8D69-154F0C03FC22}"/>
              </a:ext>
            </a:extLst>
          </p:cNvPr>
          <p:cNvSpPr txBox="1">
            <a:spLocks/>
          </p:cNvSpPr>
          <p:nvPr/>
        </p:nvSpPr>
        <p:spPr bwMode="auto">
          <a:xfrm>
            <a:off x="3209925" y="647700"/>
            <a:ext cx="29908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dirty="0"/>
              <a:t>Edges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68E722-9994-439A-A450-ED163644B83A}"/>
              </a:ext>
            </a:extLst>
          </p:cNvPr>
          <p:cNvCxnSpPr/>
          <p:nvPr/>
        </p:nvCxnSpPr>
        <p:spPr>
          <a:xfrm>
            <a:off x="2829361" y="1383834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2003FA-C30C-49D0-8B86-C5680E541111}"/>
              </a:ext>
            </a:extLst>
          </p:cNvPr>
          <p:cNvCxnSpPr/>
          <p:nvPr/>
        </p:nvCxnSpPr>
        <p:spPr>
          <a:xfrm>
            <a:off x="5532015" y="1376843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DA6FD0-2B41-4665-B673-8FAB9DEED589}"/>
              </a:ext>
            </a:extLst>
          </p:cNvPr>
          <p:cNvSpPr txBox="1">
            <a:spLocks/>
          </p:cNvSpPr>
          <p:nvPr/>
        </p:nvSpPr>
        <p:spPr bwMode="auto">
          <a:xfrm>
            <a:off x="3152775" y="2480884"/>
            <a:ext cx="2990850" cy="198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5400" dirty="0"/>
              <a:t>Feature points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Correspondence across views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Correspondence: matching points, patches, edges, or regions across images.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141316" name="Picture 2" descr="http://blog.chron.com/goodmombadmom/files/legacy/Br%20stop%20sign%202%20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4" r="24120" b="6261"/>
          <a:stretch>
            <a:fillRect/>
          </a:stretch>
        </p:blipFill>
        <p:spPr bwMode="auto">
          <a:xfrm>
            <a:off x="1193800" y="2927350"/>
            <a:ext cx="19875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Picture 4" descr="http://www.freefoto.com/images/41/15/41_15_85---Stop-Sign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3168650"/>
            <a:ext cx="16002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8" name="Picture 2" descr="http://blog.chron.com/goodmombadmom/files/legacy/Br%20stop%20sign%202%20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3" t="30582" r="48683" b="53894"/>
          <a:stretch>
            <a:fillRect/>
          </a:stretch>
        </p:blipFill>
        <p:spPr bwMode="auto">
          <a:xfrm>
            <a:off x="3556000" y="3844925"/>
            <a:ext cx="5016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9" name="Picture 4" descr="http://www.freefoto.com/images/41/15/41_15_85---Stop-Sign_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5" t="32785" r="29762" b="42061"/>
          <a:stretch>
            <a:fillRect/>
          </a:stretch>
        </p:blipFill>
        <p:spPr bwMode="auto">
          <a:xfrm>
            <a:off x="4356100" y="3803650"/>
            <a:ext cx="4762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1933575" y="3475038"/>
            <a:ext cx="685800" cy="887412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72150" y="3803650"/>
            <a:ext cx="685800" cy="88741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1322" name="TextBox 9"/>
          <p:cNvSpPr txBox="1">
            <a:spLocks noChangeArrowheads="1"/>
          </p:cNvSpPr>
          <p:nvPr/>
        </p:nvSpPr>
        <p:spPr bwMode="auto">
          <a:xfrm>
            <a:off x="4013200" y="3851275"/>
            <a:ext cx="393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≈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19375" y="3919538"/>
            <a:ext cx="784225" cy="1841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832350" y="4191000"/>
            <a:ext cx="939800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5820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Hays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01763"/>
            <a:ext cx="853440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9" name="Oval 3"/>
          <p:cNvSpPr>
            <a:spLocks noChangeArrowheads="1"/>
          </p:cNvSpPr>
          <p:nvPr/>
        </p:nvSpPr>
        <p:spPr bwMode="auto">
          <a:xfrm>
            <a:off x="1905000" y="353536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6477000" y="353536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1" name="Oval 6"/>
          <p:cNvSpPr>
            <a:spLocks noChangeArrowheads="1"/>
          </p:cNvSpPr>
          <p:nvPr/>
        </p:nvSpPr>
        <p:spPr bwMode="auto">
          <a:xfrm>
            <a:off x="1752600" y="3048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2" name="Oval 7"/>
          <p:cNvSpPr>
            <a:spLocks noChangeArrowheads="1"/>
          </p:cNvSpPr>
          <p:nvPr/>
        </p:nvSpPr>
        <p:spPr bwMode="auto">
          <a:xfrm>
            <a:off x="6172200" y="3048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3" name="Oval 8"/>
          <p:cNvSpPr>
            <a:spLocks noChangeArrowheads="1"/>
          </p:cNvSpPr>
          <p:nvPr/>
        </p:nvSpPr>
        <p:spPr bwMode="auto">
          <a:xfrm>
            <a:off x="2743200" y="3048000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4" name="Oval 9"/>
          <p:cNvSpPr>
            <a:spLocks noChangeArrowheads="1"/>
          </p:cNvSpPr>
          <p:nvPr/>
        </p:nvSpPr>
        <p:spPr bwMode="auto">
          <a:xfrm>
            <a:off x="7315200" y="3048000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5" name="Oval 10"/>
          <p:cNvSpPr>
            <a:spLocks noChangeArrowheads="1"/>
          </p:cNvSpPr>
          <p:nvPr/>
        </p:nvSpPr>
        <p:spPr bwMode="auto">
          <a:xfrm>
            <a:off x="2362200" y="3962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6" name="Oval 11"/>
          <p:cNvSpPr>
            <a:spLocks noChangeArrowheads="1"/>
          </p:cNvSpPr>
          <p:nvPr/>
        </p:nvSpPr>
        <p:spPr bwMode="auto">
          <a:xfrm>
            <a:off x="6934200" y="3962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7" name="Oval 12"/>
          <p:cNvSpPr>
            <a:spLocks noChangeArrowheads="1"/>
          </p:cNvSpPr>
          <p:nvPr/>
        </p:nvSpPr>
        <p:spPr bwMode="auto">
          <a:xfrm>
            <a:off x="1371600" y="5638800"/>
            <a:ext cx="228600" cy="2286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8" name="Oval 13"/>
          <p:cNvSpPr>
            <a:spLocks noChangeArrowheads="1"/>
          </p:cNvSpPr>
          <p:nvPr/>
        </p:nvSpPr>
        <p:spPr bwMode="auto">
          <a:xfrm>
            <a:off x="5715000" y="5638800"/>
            <a:ext cx="228600" cy="2286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49" name="Oval 14"/>
          <p:cNvSpPr>
            <a:spLocks noChangeArrowheads="1"/>
          </p:cNvSpPr>
          <p:nvPr/>
        </p:nvSpPr>
        <p:spPr bwMode="auto">
          <a:xfrm>
            <a:off x="3429000" y="2286000"/>
            <a:ext cx="228600" cy="2286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0" name="Oval 15"/>
          <p:cNvSpPr>
            <a:spLocks noChangeArrowheads="1"/>
          </p:cNvSpPr>
          <p:nvPr/>
        </p:nvSpPr>
        <p:spPr bwMode="auto">
          <a:xfrm>
            <a:off x="7772400" y="2286000"/>
            <a:ext cx="228600" cy="2286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1" name="Oval 16"/>
          <p:cNvSpPr>
            <a:spLocks noChangeArrowheads="1"/>
          </p:cNvSpPr>
          <p:nvPr/>
        </p:nvSpPr>
        <p:spPr bwMode="auto">
          <a:xfrm>
            <a:off x="3962400" y="5715000"/>
            <a:ext cx="228600" cy="228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2" name="Oval 17"/>
          <p:cNvSpPr>
            <a:spLocks noChangeArrowheads="1"/>
          </p:cNvSpPr>
          <p:nvPr/>
        </p:nvSpPr>
        <p:spPr bwMode="auto">
          <a:xfrm>
            <a:off x="8534400" y="5715000"/>
            <a:ext cx="228600" cy="228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3" name="Oval 18"/>
          <p:cNvSpPr>
            <a:spLocks noChangeArrowheads="1"/>
          </p:cNvSpPr>
          <p:nvPr/>
        </p:nvSpPr>
        <p:spPr bwMode="auto">
          <a:xfrm>
            <a:off x="1143000" y="2286000"/>
            <a:ext cx="228600" cy="2286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4" name="Oval 19"/>
          <p:cNvSpPr>
            <a:spLocks noChangeArrowheads="1"/>
          </p:cNvSpPr>
          <p:nvPr/>
        </p:nvSpPr>
        <p:spPr bwMode="auto">
          <a:xfrm>
            <a:off x="5410200" y="2362200"/>
            <a:ext cx="228600" cy="2286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2355" name="Line 20"/>
          <p:cNvSpPr>
            <a:spLocks noChangeShapeType="1"/>
          </p:cNvSpPr>
          <p:nvPr/>
        </p:nvSpPr>
        <p:spPr bwMode="auto">
          <a:xfrm>
            <a:off x="762000" y="2209800"/>
            <a:ext cx="35814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6" name="Line 21"/>
          <p:cNvSpPr>
            <a:spLocks noChangeShapeType="1"/>
          </p:cNvSpPr>
          <p:nvPr/>
        </p:nvSpPr>
        <p:spPr bwMode="auto">
          <a:xfrm>
            <a:off x="533400" y="2895600"/>
            <a:ext cx="3276600" cy="762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7" name="Line 22"/>
          <p:cNvSpPr>
            <a:spLocks noChangeShapeType="1"/>
          </p:cNvSpPr>
          <p:nvPr/>
        </p:nvSpPr>
        <p:spPr bwMode="auto">
          <a:xfrm>
            <a:off x="762000" y="3733800"/>
            <a:ext cx="2971800" cy="6096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8" name="Line 23"/>
          <p:cNvSpPr>
            <a:spLocks noChangeShapeType="1"/>
          </p:cNvSpPr>
          <p:nvPr/>
        </p:nvSpPr>
        <p:spPr bwMode="auto">
          <a:xfrm flipV="1">
            <a:off x="5562600" y="2590800"/>
            <a:ext cx="2895600" cy="685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9" name="Line 24"/>
          <p:cNvSpPr>
            <a:spLocks noChangeShapeType="1"/>
          </p:cNvSpPr>
          <p:nvPr/>
        </p:nvSpPr>
        <p:spPr bwMode="auto">
          <a:xfrm flipV="1">
            <a:off x="5562600" y="3200400"/>
            <a:ext cx="2895600" cy="6096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60" name="Line 25"/>
          <p:cNvSpPr>
            <a:spLocks noChangeShapeType="1"/>
          </p:cNvSpPr>
          <p:nvPr/>
        </p:nvSpPr>
        <p:spPr bwMode="auto">
          <a:xfrm flipV="1">
            <a:off x="5791200" y="3886200"/>
            <a:ext cx="2743200" cy="381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61" name="Title 2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altLang="en-US" dirty="0"/>
              <a:t>Example: estimate “fundamental matrix” that corresponds two views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24775" y="6550223"/>
            <a:ext cx="142058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Silvio Savarese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structure from motion</a:t>
            </a:r>
          </a:p>
        </p:txBody>
      </p:sp>
      <p:pic>
        <p:nvPicPr>
          <p:cNvPr id="144387" name="Picture 2" descr="C:\Users\James\Dropbox\cs143 fall 2013\cs143 fall 2013 slides\08\Colos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76" y="1905000"/>
            <a:ext cx="922115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Fundamental to Applications  </a:t>
            </a:r>
            <a:endParaRPr lang="ru-RU" altLang="en-US" dirty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01000" cy="5257800"/>
          </a:xfrm>
        </p:spPr>
        <p:txBody>
          <a:bodyPr/>
          <a:lstStyle/>
          <a:p>
            <a:r>
              <a:rPr lang="en-US" altLang="en-US" dirty="0"/>
              <a:t>Feature points are used for:</a:t>
            </a:r>
          </a:p>
          <a:p>
            <a:pPr lvl="1"/>
            <a:r>
              <a:rPr lang="en-US" altLang="en-US" sz="2400" dirty="0"/>
              <a:t>Image alignment </a:t>
            </a:r>
          </a:p>
          <a:p>
            <a:pPr lvl="1"/>
            <a:r>
              <a:rPr lang="en-US" altLang="en-US" sz="2400" dirty="0"/>
              <a:t>3D reconstruction</a:t>
            </a:r>
          </a:p>
          <a:p>
            <a:pPr lvl="1"/>
            <a:r>
              <a:rPr lang="en-US" altLang="en-US" sz="2400" dirty="0"/>
              <a:t>Motion tracking (robots, drones, AR)</a:t>
            </a:r>
          </a:p>
          <a:p>
            <a:pPr lvl="1"/>
            <a:r>
              <a:rPr lang="en-US" altLang="en-US" sz="2400" dirty="0"/>
              <a:t>Indexing and database retrieval</a:t>
            </a:r>
          </a:p>
          <a:p>
            <a:pPr lvl="1"/>
            <a:r>
              <a:rPr lang="en-US" altLang="en-US" sz="2400" dirty="0"/>
              <a:t>Object recognition</a:t>
            </a:r>
          </a:p>
          <a:p>
            <a:pPr lvl="1"/>
            <a:r>
              <a:rPr lang="en-US" altLang="en-US" sz="2400" dirty="0"/>
              <a:t>…</a:t>
            </a:r>
          </a:p>
        </p:txBody>
      </p:sp>
      <p:pic>
        <p:nvPicPr>
          <p:cNvPr id="145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1143000"/>
            <a:ext cx="2339975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3" name="Picture 4" descr="Inliers_im1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4267200"/>
            <a:ext cx="3646487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4" name="Picture 5" descr="Inliers_im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32877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1535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Hays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Example: Invariant Local Features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033066"/>
            <a:ext cx="8001000" cy="1600200"/>
          </a:xfrm>
        </p:spPr>
        <p:txBody>
          <a:bodyPr/>
          <a:lstStyle/>
          <a:p>
            <a:pPr marL="0" indent="0"/>
            <a:r>
              <a:rPr lang="en-US" altLang="en-US" sz="2000" dirty="0"/>
              <a:t>Detect points that are </a:t>
            </a:r>
            <a:r>
              <a:rPr lang="en-US" altLang="en-US" sz="2000" i="1" dirty="0"/>
              <a:t>repeatable</a:t>
            </a:r>
            <a:r>
              <a:rPr lang="en-US" altLang="en-US" sz="2000" dirty="0"/>
              <a:t> and </a:t>
            </a:r>
            <a:r>
              <a:rPr lang="en-US" altLang="en-US" sz="2000" i="1" dirty="0"/>
              <a:t>distinctive.</a:t>
            </a:r>
          </a:p>
          <a:p>
            <a:pPr marL="0" indent="0"/>
            <a:r>
              <a:rPr lang="en-US" altLang="en-US" sz="2000" dirty="0"/>
              <a:t>I.E., invariant to image transformations:</a:t>
            </a:r>
          </a:p>
          <a:p>
            <a:pPr>
              <a:buFontTx/>
              <a:buChar char="-"/>
            </a:pPr>
            <a:r>
              <a:rPr lang="en-US" altLang="en-US" sz="2000" dirty="0"/>
              <a:t>appearance variation (brightness, illumination) </a:t>
            </a:r>
          </a:p>
          <a:p>
            <a:pPr>
              <a:buFontTx/>
              <a:buChar char="-"/>
            </a:pPr>
            <a:r>
              <a:rPr lang="en-US" altLang="en-US" sz="2000" dirty="0"/>
              <a:t>geometric variation (translation, rotation, scale).</a:t>
            </a:r>
          </a:p>
        </p:txBody>
      </p:sp>
      <p:pic>
        <p:nvPicPr>
          <p:cNvPr id="151556" name="Picture 4" descr="sift-fea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675731"/>
            <a:ext cx="7559675" cy="3640138"/>
          </a:xfrm>
        </p:spPr>
      </p:pic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336925" y="6400800"/>
            <a:ext cx="2518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 b="1" dirty="0" err="1">
                <a:solidFill>
                  <a:srgbClr val="000000"/>
                </a:solidFill>
              </a:rPr>
              <a:t>Keypoint</a:t>
            </a:r>
            <a:r>
              <a:rPr lang="en-US" altLang="en-US" sz="1800" b="1" dirty="0">
                <a:solidFill>
                  <a:srgbClr val="000000"/>
                </a:solidFill>
              </a:rPr>
              <a:t> Descriptors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8600" y="6519446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James Hays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application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Panorama stitching</a:t>
            </a:r>
          </a:p>
          <a:p>
            <a:pPr lvl="1"/>
            <a:r>
              <a:rPr lang="en-US" altLang="en-US" dirty="0"/>
              <a:t>We have two images – how do we combine them?</a:t>
            </a:r>
          </a:p>
        </p:txBody>
      </p:sp>
      <p:pic>
        <p:nvPicPr>
          <p:cNvPr id="152580" name="Picture 4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2575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1" name="Picture 5" descr="imag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2575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5244811" y="3026804"/>
            <a:ext cx="3581400" cy="1319463"/>
            <a:chOff x="528" y="624"/>
            <a:chExt cx="4715" cy="1678"/>
          </a:xfrm>
        </p:grpSpPr>
        <p:pic>
          <p:nvPicPr>
            <p:cNvPr id="25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62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Local features: main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4525963"/>
          </a:xfrm>
        </p:spPr>
        <p:txBody>
          <a:bodyPr/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Detection:</a:t>
            </a:r>
            <a:br>
              <a:rPr lang="en-US" altLang="en-US" sz="2800" dirty="0"/>
            </a:br>
            <a:r>
              <a:rPr lang="en-US" altLang="en-US" sz="2000" dirty="0"/>
              <a:t>Find a set of distinctive key points.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Description</a:t>
            </a:r>
            <a:r>
              <a:rPr lang="en-US" altLang="en-US" sz="2400" dirty="0"/>
              <a:t>: </a:t>
            </a:r>
            <a:br>
              <a:rPr lang="en-US" altLang="en-US" sz="2400" dirty="0"/>
            </a:br>
            <a:r>
              <a:rPr lang="en-US" altLang="en-US" sz="2000" dirty="0"/>
              <a:t>Extract feature descriptor around each interest point as vector.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Matching: </a:t>
            </a:r>
            <a:br>
              <a:rPr lang="en-US" altLang="en-US" sz="2800" dirty="0"/>
            </a:br>
            <a:r>
              <a:rPr lang="en-US" altLang="en-US" sz="2000" dirty="0"/>
              <a:t>Compute distance between feature vectors to find correspondence.</a:t>
            </a:r>
            <a:endParaRPr lang="en-US" altLang="en-US" sz="2400" dirty="0"/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2696447" y="3292030"/>
            <a:ext cx="3878503" cy="1127571"/>
            <a:chOff x="2122468" y="4998134"/>
            <a:chExt cx="4484435" cy="1303204"/>
          </a:xfrm>
        </p:grpSpPr>
        <p:sp>
          <p:nvSpPr>
            <p:cNvPr id="8" name="Rectangle 7"/>
            <p:cNvSpPr/>
            <p:nvPr/>
          </p:nvSpPr>
          <p:spPr bwMode="auto">
            <a:xfrm>
              <a:off x="6195748" y="4998134"/>
              <a:ext cx="411155" cy="44217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graphicFrame>
          <p:nvGraphicFramePr>
            <p:cNvPr id="15464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3546313"/>
                </p:ext>
              </p:extLst>
            </p:nvPr>
          </p:nvGraphicFramePr>
          <p:xfrm>
            <a:off x="2122468" y="5698088"/>
            <a:ext cx="2667000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47" name="Equation" r:id="rId6" imgW="1066800" imgH="241300" progId="Equation.3">
                    <p:embed/>
                  </p:oleObj>
                </mc:Choice>
                <mc:Fallback>
                  <p:oleObj name="Equation" r:id="rId6" imgW="1066800" imgH="2413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2468" y="5698088"/>
                          <a:ext cx="2667000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4646" name="Shape 17"/>
            <p:cNvCxnSpPr>
              <a:cxnSpLocks noChangeShapeType="1"/>
              <a:stCxn id="8" idx="1"/>
            </p:cNvCxnSpPr>
            <p:nvPr/>
          </p:nvCxnSpPr>
          <p:spPr bwMode="auto">
            <a:xfrm rot="10800000" flipV="1">
              <a:off x="4814886" y="5219223"/>
              <a:ext cx="1380864" cy="810802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705600" y="3200402"/>
            <a:ext cx="2425700" cy="1755518"/>
            <a:chOff x="7027888" y="4800600"/>
            <a:chExt cx="2794000" cy="1974604"/>
          </a:xfrm>
        </p:grpSpPr>
        <p:grpSp>
          <p:nvGrpSpPr>
            <p:cNvPr id="154640" name="Group 11"/>
            <p:cNvGrpSpPr>
              <a:grpSpLocks/>
            </p:cNvGrpSpPr>
            <p:nvPr/>
          </p:nvGrpSpPr>
          <p:grpSpPr bwMode="auto">
            <a:xfrm>
              <a:off x="7027888" y="4800600"/>
              <a:ext cx="2794000" cy="1974604"/>
              <a:chOff x="7027888" y="4800600"/>
              <a:chExt cx="2794000" cy="1974604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7470393" y="4800600"/>
                <a:ext cx="530275" cy="533901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graphicFrame>
            <p:nvGraphicFramePr>
              <p:cNvPr id="154643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4086609"/>
                  </p:ext>
                </p:extLst>
              </p:nvPr>
            </p:nvGraphicFramePr>
            <p:xfrm>
              <a:off x="7027888" y="6171954"/>
              <a:ext cx="2794000" cy="603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4748" name="Equation" r:id="rId8" imgW="1117600" imgH="241300" progId="Equation.3">
                      <p:embed/>
                    </p:oleObj>
                  </mc:Choice>
                  <mc:Fallback>
                    <p:oleObj name="Equation" r:id="rId8" imgW="1117600" imgH="241300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027888" y="6171954"/>
                            <a:ext cx="2794000" cy="603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54641" name="Curved Connector 19"/>
            <p:cNvCxnSpPr>
              <a:cxnSpLocks noChangeShapeType="1"/>
            </p:cNvCxnSpPr>
            <p:nvPr/>
          </p:nvCxnSpPr>
          <p:spPr bwMode="auto">
            <a:xfrm rot="16200000" flipH="1">
              <a:off x="7136099" y="5817903"/>
              <a:ext cx="990081" cy="22273"/>
            </a:xfrm>
            <a:prstGeom prst="curvedConnector3">
              <a:avLst>
                <a:gd name="adj1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244811" y="5345132"/>
            <a:ext cx="3707822" cy="971550"/>
            <a:chOff x="4800600" y="5391912"/>
            <a:chExt cx="4343400" cy="1161288"/>
          </a:xfrm>
        </p:grpSpPr>
        <p:pic>
          <p:nvPicPr>
            <p:cNvPr id="154634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5391912"/>
              <a:ext cx="2121408" cy="116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635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052" y="5395686"/>
              <a:ext cx="2132948" cy="1157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4636" name="Straight Arrow Connector 27"/>
            <p:cNvCxnSpPr>
              <a:cxnSpLocks noChangeShapeType="1"/>
            </p:cNvCxnSpPr>
            <p:nvPr/>
          </p:nvCxnSpPr>
          <p:spPr bwMode="auto">
            <a:xfrm flipV="1">
              <a:off x="5562600" y="5562600"/>
              <a:ext cx="19812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7" name="Straight Arrow Connector 28"/>
            <p:cNvCxnSpPr>
              <a:cxnSpLocks noChangeShapeType="1"/>
            </p:cNvCxnSpPr>
            <p:nvPr/>
          </p:nvCxnSpPr>
          <p:spPr bwMode="auto">
            <a:xfrm>
              <a:off x="6629400" y="59436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8" name="Straight Arrow Connector 31"/>
            <p:cNvCxnSpPr>
              <a:cxnSpLocks noChangeShapeType="1"/>
            </p:cNvCxnSpPr>
            <p:nvPr/>
          </p:nvCxnSpPr>
          <p:spPr bwMode="auto">
            <a:xfrm>
              <a:off x="5410200" y="6248400"/>
              <a:ext cx="2133600" cy="1588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639" name="Straight Arrow Connector 32"/>
            <p:cNvCxnSpPr>
              <a:cxnSpLocks noChangeShapeType="1"/>
            </p:cNvCxnSpPr>
            <p:nvPr/>
          </p:nvCxnSpPr>
          <p:spPr bwMode="auto">
            <a:xfrm flipV="1">
              <a:off x="5334000" y="5791200"/>
              <a:ext cx="2133600" cy="228600"/>
            </a:xfrm>
            <a:prstGeom prst="straightConnector1">
              <a:avLst/>
            </a:prstGeom>
            <a:noFill/>
            <a:ln w="28575" algn="ctr">
              <a:solidFill>
                <a:schemeClr val="tx2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11"/>
          <p:cNvGrpSpPr>
            <a:grpSpLocks/>
          </p:cNvGrpSpPr>
          <p:nvPr/>
        </p:nvGrpSpPr>
        <p:grpSpPr bwMode="auto">
          <a:xfrm>
            <a:off x="5226050" y="1182225"/>
            <a:ext cx="3581400" cy="1319463"/>
            <a:chOff x="528" y="624"/>
            <a:chExt cx="4715" cy="1678"/>
          </a:xfrm>
        </p:grpSpPr>
        <p:pic>
          <p:nvPicPr>
            <p:cNvPr id="28" name="Picture 9" descr="SIFT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 descr="SIFT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278511"/>
              </p:ext>
            </p:extLst>
          </p:nvPr>
        </p:nvGraphicFramePr>
        <p:xfrm>
          <a:off x="1879075" y="5790700"/>
          <a:ext cx="1854725" cy="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9" name="Equation" r:id="rId12" imgW="838080" imgH="215640" progId="Equation.3">
                  <p:embed/>
                </p:oleObj>
              </mc:Choice>
              <mc:Fallback>
                <p:oleObj name="Equation" r:id="rId12" imgW="838080" imgH="215640" progId="Equation.3">
                  <p:embed/>
                  <p:pic>
                    <p:nvPicPr>
                      <p:cNvPr id="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075" y="5790700"/>
                        <a:ext cx="1854725" cy="47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05"/>
          <p:cNvGrpSpPr>
            <a:grpSpLocks/>
          </p:cNvGrpSpPr>
          <p:nvPr/>
        </p:nvGrpSpPr>
        <p:grpSpPr bwMode="auto">
          <a:xfrm>
            <a:off x="1205320" y="3921709"/>
            <a:ext cx="1234095" cy="552404"/>
            <a:chOff x="2366355" y="5265735"/>
            <a:chExt cx="1234095" cy="552347"/>
          </a:xfrm>
        </p:grpSpPr>
        <p:grpSp>
          <p:nvGrpSpPr>
            <p:cNvPr id="35" name="Group 52"/>
            <p:cNvGrpSpPr>
              <a:grpSpLocks/>
            </p:cNvGrpSpPr>
            <p:nvPr/>
          </p:nvGrpSpPr>
          <p:grpSpPr bwMode="auto">
            <a:xfrm>
              <a:off x="2771775" y="5265735"/>
              <a:ext cx="828675" cy="552347"/>
              <a:chOff x="1859" y="3339"/>
              <a:chExt cx="363" cy="301"/>
            </a:xfrm>
          </p:grpSpPr>
          <p:sp>
            <p:nvSpPr>
              <p:cNvPr id="37" name="Line 53"/>
              <p:cNvSpPr>
                <a:spLocks noChangeShapeType="1"/>
              </p:cNvSpPr>
              <p:nvPr/>
            </p:nvSpPr>
            <p:spPr bwMode="auto">
              <a:xfrm>
                <a:off x="1859" y="3362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54"/>
              <p:cNvSpPr>
                <a:spLocks noChangeShapeType="1"/>
              </p:cNvSpPr>
              <p:nvPr/>
            </p:nvSpPr>
            <p:spPr bwMode="auto">
              <a:xfrm>
                <a:off x="1859" y="3640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55"/>
              <p:cNvSpPr>
                <a:spLocks noChangeArrowheads="1"/>
              </p:cNvSpPr>
              <p:nvPr/>
            </p:nvSpPr>
            <p:spPr bwMode="auto">
              <a:xfrm>
                <a:off x="188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56"/>
              <p:cNvSpPr>
                <a:spLocks noChangeArrowheads="1"/>
              </p:cNvSpPr>
              <p:nvPr/>
            </p:nvSpPr>
            <p:spPr bwMode="auto">
              <a:xfrm>
                <a:off x="1904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57"/>
              <p:cNvSpPr>
                <a:spLocks noChangeArrowheads="1"/>
              </p:cNvSpPr>
              <p:nvPr/>
            </p:nvSpPr>
            <p:spPr bwMode="auto">
              <a:xfrm>
                <a:off x="1927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58"/>
              <p:cNvSpPr>
                <a:spLocks noChangeArrowheads="1"/>
              </p:cNvSpPr>
              <p:nvPr/>
            </p:nvSpPr>
            <p:spPr bwMode="auto">
              <a:xfrm>
                <a:off x="1950" y="3430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59"/>
              <p:cNvSpPr>
                <a:spLocks noChangeArrowheads="1"/>
              </p:cNvSpPr>
              <p:nvPr/>
            </p:nvSpPr>
            <p:spPr bwMode="auto">
              <a:xfrm>
                <a:off x="1972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60"/>
              <p:cNvSpPr>
                <a:spLocks noChangeArrowheads="1"/>
              </p:cNvSpPr>
              <p:nvPr/>
            </p:nvSpPr>
            <p:spPr bwMode="auto">
              <a:xfrm>
                <a:off x="1995" y="3385"/>
                <a:ext cx="23" cy="249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61"/>
              <p:cNvSpPr>
                <a:spLocks noChangeArrowheads="1"/>
              </p:cNvSpPr>
              <p:nvPr/>
            </p:nvSpPr>
            <p:spPr bwMode="auto">
              <a:xfrm>
                <a:off x="2018" y="3362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62"/>
              <p:cNvSpPr>
                <a:spLocks noChangeArrowheads="1"/>
              </p:cNvSpPr>
              <p:nvPr/>
            </p:nvSpPr>
            <p:spPr bwMode="auto">
              <a:xfrm>
                <a:off x="2040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63"/>
              <p:cNvSpPr>
                <a:spLocks noChangeArrowheads="1"/>
              </p:cNvSpPr>
              <p:nvPr/>
            </p:nvSpPr>
            <p:spPr bwMode="auto">
              <a:xfrm>
                <a:off x="2063" y="3339"/>
                <a:ext cx="23" cy="295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64"/>
              <p:cNvSpPr>
                <a:spLocks noChangeArrowheads="1"/>
              </p:cNvSpPr>
              <p:nvPr/>
            </p:nvSpPr>
            <p:spPr bwMode="auto">
              <a:xfrm>
                <a:off x="2086" y="3362"/>
                <a:ext cx="23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65"/>
              <p:cNvSpPr>
                <a:spLocks noChangeArrowheads="1"/>
              </p:cNvSpPr>
              <p:nvPr/>
            </p:nvSpPr>
            <p:spPr bwMode="auto">
              <a:xfrm>
                <a:off x="2108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66"/>
              <p:cNvSpPr>
                <a:spLocks noChangeArrowheads="1"/>
              </p:cNvSpPr>
              <p:nvPr/>
            </p:nvSpPr>
            <p:spPr bwMode="auto">
              <a:xfrm>
                <a:off x="2131" y="3498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3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388059"/>
                </p:ext>
              </p:extLst>
            </p:nvPr>
          </p:nvGraphicFramePr>
          <p:xfrm>
            <a:off x="2366355" y="5307941"/>
            <a:ext cx="301625" cy="395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50" name="Equation" r:id="rId14" imgW="164880" imgH="215640" progId="Equation.3">
                    <p:embed/>
                  </p:oleObj>
                </mc:Choice>
                <mc:Fallback>
                  <p:oleObj name="Equation" r:id="rId14" imgW="164880" imgH="215640" progId="Equation.3">
                    <p:embed/>
                    <p:pic>
                      <p:nvPicPr>
                        <p:cNvPr id="14958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6355" y="5307941"/>
                          <a:ext cx="301625" cy="395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Group 106"/>
          <p:cNvGrpSpPr>
            <a:grpSpLocks/>
          </p:cNvGrpSpPr>
          <p:nvPr/>
        </p:nvGrpSpPr>
        <p:grpSpPr bwMode="auto">
          <a:xfrm>
            <a:off x="5257800" y="4419600"/>
            <a:ext cx="1195185" cy="515947"/>
            <a:chOff x="4529340" y="5300665"/>
            <a:chExt cx="1195185" cy="515961"/>
          </a:xfrm>
        </p:grpSpPr>
        <p:grpSp>
          <p:nvGrpSpPr>
            <p:cNvPr id="52" name="Group 67"/>
            <p:cNvGrpSpPr>
              <a:grpSpLocks/>
            </p:cNvGrpSpPr>
            <p:nvPr/>
          </p:nvGrpSpPr>
          <p:grpSpPr bwMode="auto">
            <a:xfrm>
              <a:off x="4967288" y="5300665"/>
              <a:ext cx="757237" cy="515961"/>
              <a:chOff x="3515" y="3498"/>
              <a:chExt cx="363" cy="278"/>
            </a:xfrm>
          </p:grpSpPr>
          <p:sp>
            <p:nvSpPr>
              <p:cNvPr id="54" name="Line 68"/>
              <p:cNvSpPr>
                <a:spLocks noChangeShapeType="1"/>
              </p:cNvSpPr>
              <p:nvPr/>
            </p:nvSpPr>
            <p:spPr bwMode="auto">
              <a:xfrm>
                <a:off x="3515" y="3498"/>
                <a:ext cx="0" cy="27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triangl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9"/>
              <p:cNvSpPr>
                <a:spLocks noChangeShapeType="1"/>
              </p:cNvSpPr>
              <p:nvPr/>
            </p:nvSpPr>
            <p:spPr bwMode="auto">
              <a:xfrm>
                <a:off x="3515" y="3776"/>
                <a:ext cx="363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70"/>
              <p:cNvSpPr>
                <a:spLocks noChangeArrowheads="1"/>
              </p:cNvSpPr>
              <p:nvPr/>
            </p:nvSpPr>
            <p:spPr bwMode="auto">
              <a:xfrm>
                <a:off x="3538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7" name="Rectangle 71"/>
              <p:cNvSpPr>
                <a:spLocks noChangeArrowheads="1"/>
              </p:cNvSpPr>
              <p:nvPr/>
            </p:nvSpPr>
            <p:spPr bwMode="auto">
              <a:xfrm>
                <a:off x="3560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" name="Rectangle 72"/>
              <p:cNvSpPr>
                <a:spLocks noChangeArrowheads="1"/>
              </p:cNvSpPr>
              <p:nvPr/>
            </p:nvSpPr>
            <p:spPr bwMode="auto">
              <a:xfrm>
                <a:off x="3583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9" name="Rectangle 73"/>
              <p:cNvSpPr>
                <a:spLocks noChangeArrowheads="1"/>
              </p:cNvSpPr>
              <p:nvPr/>
            </p:nvSpPr>
            <p:spPr bwMode="auto">
              <a:xfrm>
                <a:off x="3606" y="3566"/>
                <a:ext cx="23" cy="204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0" name="Rectangle 74"/>
              <p:cNvSpPr>
                <a:spLocks noChangeArrowheads="1"/>
              </p:cNvSpPr>
              <p:nvPr/>
            </p:nvSpPr>
            <p:spPr bwMode="auto">
              <a:xfrm>
                <a:off x="3628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" name="Rectangle 75"/>
              <p:cNvSpPr>
                <a:spLocks noChangeArrowheads="1"/>
              </p:cNvSpPr>
              <p:nvPr/>
            </p:nvSpPr>
            <p:spPr bwMode="auto">
              <a:xfrm>
                <a:off x="3651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76"/>
              <p:cNvSpPr>
                <a:spLocks noChangeArrowheads="1"/>
              </p:cNvSpPr>
              <p:nvPr/>
            </p:nvSpPr>
            <p:spPr bwMode="auto">
              <a:xfrm>
                <a:off x="3674" y="3498"/>
                <a:ext cx="22" cy="272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77"/>
              <p:cNvSpPr>
                <a:spLocks noChangeArrowheads="1"/>
              </p:cNvSpPr>
              <p:nvPr/>
            </p:nvSpPr>
            <p:spPr bwMode="auto">
              <a:xfrm>
                <a:off x="3696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Rectangle 78"/>
              <p:cNvSpPr>
                <a:spLocks noChangeArrowheads="1"/>
              </p:cNvSpPr>
              <p:nvPr/>
            </p:nvSpPr>
            <p:spPr bwMode="auto">
              <a:xfrm>
                <a:off x="3719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79"/>
              <p:cNvSpPr>
                <a:spLocks noChangeArrowheads="1"/>
              </p:cNvSpPr>
              <p:nvPr/>
            </p:nvSpPr>
            <p:spPr bwMode="auto">
              <a:xfrm>
                <a:off x="3742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80"/>
              <p:cNvSpPr>
                <a:spLocks noChangeArrowheads="1"/>
              </p:cNvSpPr>
              <p:nvPr/>
            </p:nvSpPr>
            <p:spPr bwMode="auto">
              <a:xfrm>
                <a:off x="3764" y="3634"/>
                <a:ext cx="23" cy="136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81"/>
              <p:cNvSpPr>
                <a:spLocks noChangeArrowheads="1"/>
              </p:cNvSpPr>
              <p:nvPr/>
            </p:nvSpPr>
            <p:spPr bwMode="auto">
              <a:xfrm>
                <a:off x="3787" y="3543"/>
                <a:ext cx="23" cy="227"/>
              </a:xfrm>
              <a:prstGeom prst="rect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CH" altLang="en-US" sz="18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graphicFrame>
          <p:nvGraphicFramePr>
            <p:cNvPr id="53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3757634"/>
                </p:ext>
              </p:extLst>
            </p:nvPr>
          </p:nvGraphicFramePr>
          <p:xfrm>
            <a:off x="4529340" y="5342263"/>
            <a:ext cx="349250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51" name="Equation" r:id="rId16" imgW="190440" imgH="215640" progId="Equation.3">
                    <p:embed/>
                  </p:oleObj>
                </mc:Choice>
                <mc:Fallback>
                  <p:oleObj name="Equation" r:id="rId16" imgW="190440" imgH="215640" progId="Equation.3">
                    <p:embed/>
                    <p:pic>
                      <p:nvPicPr>
                        <p:cNvPr id="14957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9340" y="5342263"/>
                          <a:ext cx="349250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15100"/>
            <a:ext cx="1955800" cy="3429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K. Grauman, B. Leibe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Characteristics of good features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8001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Repeatability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The same feature can be found in several images despite geometric and photometric transformations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Saliency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Each feature is distinctive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Compactness and efficiency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Many fewer features than image pixels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400"/>
              <a:t>Locality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A feature occupies a relatively small area of the image; robust to clutter and occlusion</a:t>
            </a:r>
          </a:p>
        </p:txBody>
      </p:sp>
      <p:grpSp>
        <p:nvGrpSpPr>
          <p:cNvPr id="156676" name="Group 11"/>
          <p:cNvGrpSpPr>
            <a:grpSpLocks/>
          </p:cNvGrpSpPr>
          <p:nvPr/>
        </p:nvGrpSpPr>
        <p:grpSpPr bwMode="auto">
          <a:xfrm>
            <a:off x="1600200" y="990600"/>
            <a:ext cx="5791200" cy="2133600"/>
            <a:chOff x="528" y="624"/>
            <a:chExt cx="4715" cy="1678"/>
          </a:xfrm>
        </p:grpSpPr>
        <p:pic>
          <p:nvPicPr>
            <p:cNvPr id="156677" name="Picture 9" descr="SIFT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678" name="Picture 10" descr="SIFT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6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Goal: interest operator repeatability</a:t>
            </a:r>
          </a:p>
        </p:txBody>
      </p:sp>
      <p:sp>
        <p:nvSpPr>
          <p:cNvPr id="576518" name="Rectangle 6"/>
          <p:cNvSpPr>
            <a:spLocks noChangeArrowheads="1"/>
          </p:cNvSpPr>
          <p:nvPr/>
        </p:nvSpPr>
        <p:spPr bwMode="auto">
          <a:xfrm>
            <a:off x="838200" y="1371600"/>
            <a:ext cx="762000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We want to detect (at least some of) the same points in both images.</a:t>
            </a: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8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Yet we have to be able to run the detection procedure </a:t>
            </a:r>
            <a:r>
              <a:rPr lang="en-US" altLang="en-US" sz="2800" i="1">
                <a:solidFill>
                  <a:srgbClr val="000000"/>
                </a:solidFill>
                <a:cs typeface="Times New Roman" panose="02020603050405020304" pitchFamily="18" charset="0"/>
              </a:rPr>
              <a:t>independently</a:t>
            </a:r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 per image.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47851" y="2514600"/>
            <a:ext cx="8237383" cy="2614563"/>
            <a:chOff x="647870" y="3429000"/>
            <a:chExt cx="8236570" cy="2614271"/>
          </a:xfrm>
        </p:grpSpPr>
        <p:grpSp>
          <p:nvGrpSpPr>
            <p:cNvPr id="158726" name="Group 20"/>
            <p:cNvGrpSpPr>
              <a:grpSpLocks noChangeAspect="1"/>
            </p:cNvGrpSpPr>
            <p:nvPr/>
          </p:nvGrpSpPr>
          <p:grpSpPr bwMode="auto">
            <a:xfrm>
              <a:off x="838200" y="3429000"/>
              <a:ext cx="3657600" cy="2133600"/>
              <a:chOff x="838200" y="3429000"/>
              <a:chExt cx="3265714" cy="1905000"/>
            </a:xfrm>
          </p:grpSpPr>
          <p:pic>
            <p:nvPicPr>
              <p:cNvPr id="158734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200" y="3429000"/>
                <a:ext cx="3265714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 7"/>
              <p:cNvSpPr>
                <a:spLocks noChangeArrowheads="1"/>
              </p:cNvSpPr>
              <p:nvPr/>
            </p:nvSpPr>
            <p:spPr bwMode="auto">
              <a:xfrm>
                <a:off x="1998945" y="4010074"/>
                <a:ext cx="145978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auto">
              <a:xfrm>
                <a:off x="1563842" y="4589730"/>
                <a:ext cx="144562" cy="14597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auto">
              <a:xfrm>
                <a:off x="2144923" y="4880267"/>
                <a:ext cx="144562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auto">
              <a:xfrm>
                <a:off x="2724587" y="4445171"/>
                <a:ext cx="145978" cy="1445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58727" name="Group 18"/>
            <p:cNvGrpSpPr>
              <a:grpSpLocks noChangeAspect="1"/>
            </p:cNvGrpSpPr>
            <p:nvPr/>
          </p:nvGrpSpPr>
          <p:grpSpPr bwMode="auto">
            <a:xfrm>
              <a:off x="4648200" y="3490686"/>
              <a:ext cx="3677497" cy="1995714"/>
              <a:chOff x="5627914" y="3559629"/>
              <a:chExt cx="2975429" cy="1614714"/>
            </a:xfrm>
          </p:grpSpPr>
          <p:pic>
            <p:nvPicPr>
              <p:cNvPr id="158729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7914" y="3559629"/>
                <a:ext cx="2975429" cy="16147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Oval 11"/>
              <p:cNvSpPr>
                <a:spLocks noChangeArrowheads="1"/>
              </p:cNvSpPr>
              <p:nvPr/>
            </p:nvSpPr>
            <p:spPr bwMode="auto">
              <a:xfrm>
                <a:off x="8094758" y="4299557"/>
                <a:ext cx="145126" cy="14512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>
                <a:off x="7659379" y="4880055"/>
                <a:ext cx="145127" cy="145124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6933747" y="4154432"/>
                <a:ext cx="145126" cy="145125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7" name="Oval 14"/>
              <p:cNvSpPr>
                <a:spLocks noChangeArrowheads="1"/>
              </p:cNvSpPr>
              <p:nvPr/>
            </p:nvSpPr>
            <p:spPr bwMode="auto">
              <a:xfrm>
                <a:off x="5917862" y="4734930"/>
                <a:ext cx="145127" cy="145125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sp>
          <p:nvSpPr>
            <p:cNvPr id="158728" name="Text Box 15"/>
            <p:cNvSpPr txBox="1">
              <a:spLocks noChangeArrowheads="1"/>
            </p:cNvSpPr>
            <p:nvPr/>
          </p:nvSpPr>
          <p:spPr bwMode="auto">
            <a:xfrm>
              <a:off x="647870" y="5581657"/>
              <a:ext cx="8236570" cy="46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3300"/>
                  </a:solidFill>
                  <a:cs typeface="Times New Roman" panose="02020603050405020304" pitchFamily="18" charset="0"/>
                </a:rPr>
                <a:t>With these points, there’s no chance to find true matches!</a:t>
              </a:r>
              <a:endParaRPr lang="ru-RU" altLang="en-US" sz="2400" dirty="0">
                <a:solidFill>
                  <a:srgbClr val="FF33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9" t="33333" r="35683" b="40741"/>
          <a:stretch>
            <a:fillRect/>
          </a:stretch>
        </p:blipFill>
        <p:spPr bwMode="auto">
          <a:xfrm>
            <a:off x="6477000" y="31242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Line 14"/>
          <p:cNvSpPr>
            <a:spLocks noChangeShapeType="1"/>
          </p:cNvSpPr>
          <p:nvPr/>
        </p:nvSpPr>
        <p:spPr bwMode="auto">
          <a:xfrm>
            <a:off x="1676400" y="3200400"/>
            <a:ext cx="5181600" cy="3127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4000" kern="0" dirty="0">
                <a:solidFill>
                  <a:srgbClr val="000000"/>
                </a:solidFill>
                <a:latin typeface="Arial"/>
                <a:cs typeface="+mn-cs"/>
              </a:rPr>
              <a:t>Goal: descriptor distinctiveness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79425" y="1371600"/>
            <a:ext cx="7978775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3363" indent="-2333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We want to be able to reliably determine which point goes with which.</a:t>
            </a: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altLang="en-US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Must provide some invariance to geometric and photometric differences between the two views.</a:t>
            </a:r>
          </a:p>
        </p:txBody>
      </p:sp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479425" y="2514600"/>
            <a:ext cx="3463925" cy="2020888"/>
            <a:chOff x="1981200" y="3535362"/>
            <a:chExt cx="1714500" cy="1000125"/>
          </a:xfrm>
        </p:grpSpPr>
        <p:pic>
          <p:nvPicPr>
            <p:cNvPr id="16079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535362"/>
              <a:ext cx="1714500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2590940" y="3840192"/>
              <a:ext cx="76218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2362288" y="4145022"/>
              <a:ext cx="76217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2667157" y="4297437"/>
              <a:ext cx="76217" cy="762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972027" y="4068814"/>
              <a:ext cx="76217" cy="7620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3" name="Group 21"/>
          <p:cNvGrpSpPr>
            <a:grpSpLocks noChangeAspect="1"/>
          </p:cNvGrpSpPr>
          <p:nvPr/>
        </p:nvGrpSpPr>
        <p:grpSpPr bwMode="auto">
          <a:xfrm>
            <a:off x="4743450" y="2514600"/>
            <a:ext cx="3790950" cy="2057400"/>
            <a:chOff x="4495800" y="3611562"/>
            <a:chExt cx="1562100" cy="847725"/>
          </a:xfrm>
        </p:grpSpPr>
        <p:pic>
          <p:nvPicPr>
            <p:cNvPr id="16078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3611562"/>
              <a:ext cx="1562100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5367122" y="3992253"/>
              <a:ext cx="76535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5000801" y="4192411"/>
              <a:ext cx="75881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953048" y="3687439"/>
              <a:ext cx="75881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4724097" y="3992253"/>
              <a:ext cx="76535" cy="76531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1771650" y="3192463"/>
            <a:ext cx="5181600" cy="3127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1847850" y="3192463"/>
            <a:ext cx="3505200" cy="3127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1847850" y="2819400"/>
            <a:ext cx="3962400" cy="457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1771650" y="3225800"/>
            <a:ext cx="4267200" cy="812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4038600" y="35655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60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en-US" sz="60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8" r="59801" b="70370"/>
          <a:stretch>
            <a:fillRect/>
          </a:stretch>
        </p:blipFill>
        <p:spPr bwMode="auto">
          <a:xfrm>
            <a:off x="5410200" y="2743200"/>
            <a:ext cx="68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33333" r="71861" b="33333"/>
          <a:stretch>
            <a:fillRect/>
          </a:stretch>
        </p:blipFill>
        <p:spPr bwMode="auto">
          <a:xfrm>
            <a:off x="4648200" y="3124200"/>
            <a:ext cx="60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9" t="62962" r="55782" b="7407"/>
          <a:stretch>
            <a:fillRect/>
          </a:stretch>
        </p:blipFill>
        <p:spPr bwMode="auto">
          <a:xfrm>
            <a:off x="5638800" y="37338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20818" r="56009" b="45247"/>
          <a:stretch>
            <a:fillRect/>
          </a:stretch>
        </p:blipFill>
        <p:spPr bwMode="auto">
          <a:xfrm>
            <a:off x="1447800" y="28956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1752600" y="3200400"/>
            <a:ext cx="2971800" cy="76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7" name="Line 16"/>
          <p:cNvSpPr>
            <a:spLocks noChangeShapeType="1"/>
          </p:cNvSpPr>
          <p:nvPr/>
        </p:nvSpPr>
        <p:spPr bwMode="auto">
          <a:xfrm flipV="1">
            <a:off x="1752600" y="2827338"/>
            <a:ext cx="3962400" cy="4572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>
            <a:off x="1676400" y="3233738"/>
            <a:ext cx="4267200" cy="812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76200" y="6626225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Kristen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/>
                <a:cs typeface="+mn-cs"/>
              </a:rPr>
              <a:t>Grauman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Local features: main components</a:t>
            </a:r>
          </a:p>
        </p:txBody>
      </p:sp>
      <p:sp>
        <p:nvSpPr>
          <p:cNvPr id="16281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410200"/>
          </a:xfrm>
        </p:spPr>
        <p:txBody>
          <a:bodyPr/>
          <a:lstStyle/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/>
              <a:t>Detection:</a:t>
            </a:r>
            <a:br>
              <a:rPr lang="en-US" altLang="en-US" sz="2800" dirty="0"/>
            </a:br>
            <a:r>
              <a:rPr lang="en-US" altLang="en-US" sz="2000" dirty="0"/>
              <a:t>Find a set of distinctive key points.</a:t>
            </a:r>
            <a:endParaRPr lang="en-US" altLang="en-US" sz="24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/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2"/>
                </a:solidFill>
              </a:rPr>
              <a:t>Description</a:t>
            </a:r>
            <a:r>
              <a:rPr lang="en-US" altLang="en-US" sz="2400" dirty="0">
                <a:solidFill>
                  <a:schemeClr val="bg2"/>
                </a:solidFill>
              </a:rPr>
              <a:t>:</a:t>
            </a:r>
            <a:br>
              <a:rPr lang="en-US" altLang="en-US" sz="2400" dirty="0">
                <a:solidFill>
                  <a:schemeClr val="bg2"/>
                </a:solidFill>
              </a:rPr>
            </a:b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Extract feature descriptor around each interest point as vector.</a:t>
            </a:r>
            <a:endParaRPr lang="en-US" alt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endParaRPr lang="en-US" altLang="en-US" sz="24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endParaRPr lang="en-US" altLang="en-US" sz="1000" dirty="0">
              <a:solidFill>
                <a:schemeClr val="bg2"/>
              </a:solidFill>
            </a:endParaRPr>
          </a:p>
          <a:p>
            <a:pPr marL="514350" indent="-514350" eaLnBrk="1" hangingPunct="1">
              <a:buFontTx/>
              <a:buAutoNum type="arabicParenR"/>
            </a:pPr>
            <a:r>
              <a:rPr lang="en-US" altLang="en-US" sz="2800" dirty="0">
                <a:solidFill>
                  <a:schemeClr val="bg2"/>
                </a:solidFill>
              </a:rPr>
              <a:t>Matching:</a:t>
            </a:r>
            <a:br>
              <a:rPr lang="en-US" altLang="en-US" sz="2800" dirty="0">
                <a:solidFill>
                  <a:schemeClr val="bg2"/>
                </a:solidFill>
              </a:rPr>
            </a:b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Compute distance between feature vectors to find correspondence.</a:t>
            </a:r>
            <a:endParaRPr lang="en-US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2820" name="Picture 4" descr="SIF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4384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000" dirty="0"/>
              <a:t>Detection: Basic Idea</a:t>
            </a:r>
            <a:endParaRPr lang="ru-RU" altLang="en-US" sz="3000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467600" cy="4724400"/>
          </a:xfrm>
        </p:spPr>
        <p:txBody>
          <a:bodyPr/>
          <a:lstStyle/>
          <a:p>
            <a:r>
              <a:rPr lang="en-US" dirty="0"/>
              <a:t>We do not know which other image locations the feature will end up being matched against.</a:t>
            </a:r>
          </a:p>
          <a:p>
            <a:r>
              <a:rPr lang="en-US" dirty="0"/>
              <a:t>But we can compute how stable a location is in appearance with respect to small variations in position </a:t>
            </a:r>
            <a:r>
              <a:rPr lang="en-US" i="1" dirty="0"/>
              <a:t>u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i="1" dirty="0"/>
              <a:t>Compare image patch against </a:t>
            </a:r>
            <a:br>
              <a:rPr lang="en-US" i="1" dirty="0"/>
            </a:br>
            <a:r>
              <a:rPr lang="en-US" i="1" dirty="0"/>
              <a:t>local neighbors.</a:t>
            </a:r>
            <a:endParaRPr lang="ru-RU" altLang="en-US" i="1" dirty="0"/>
          </a:p>
        </p:txBody>
      </p:sp>
      <p:sp>
        <p:nvSpPr>
          <p:cNvPr id="165895" name="Text Box 27"/>
          <p:cNvSpPr txBox="1">
            <a:spLocks noChangeArrowheads="1"/>
          </p:cNvSpPr>
          <p:nvPr/>
        </p:nvSpPr>
        <p:spPr bwMode="auto">
          <a:xfrm>
            <a:off x="8318332" y="6524625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A.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Efros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15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000"/>
              <a:t>Corner Detection: Basic Idea</a:t>
            </a:r>
            <a:endParaRPr lang="ru-RU" altLang="en-US" sz="300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467600" cy="182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 dirty="0"/>
              <a:t>We might recognize the point by looking through a small window.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 dirty="0"/>
              <a:t>We want a window shift in </a:t>
            </a:r>
            <a:r>
              <a:rPr lang="en-US" altLang="en-US" sz="2800" i="1" dirty="0"/>
              <a:t>any</a:t>
            </a:r>
            <a:r>
              <a:rPr lang="en-US" altLang="en-US" sz="2800" dirty="0"/>
              <a:t> </a:t>
            </a:r>
            <a:r>
              <a:rPr lang="en-US" altLang="en-US" sz="2800" i="1" dirty="0"/>
              <a:t>direction</a:t>
            </a:r>
            <a:r>
              <a:rPr lang="en-US" altLang="en-US" sz="2800" dirty="0"/>
              <a:t> to give </a:t>
            </a:r>
            <a:r>
              <a:rPr lang="en-US" altLang="en-US" sz="2800" i="1" dirty="0"/>
              <a:t>a large change</a:t>
            </a:r>
            <a:r>
              <a:rPr lang="en-US" altLang="en-US" sz="2800" dirty="0"/>
              <a:t> in intensity.</a:t>
            </a:r>
            <a:endParaRPr lang="ru-RU" altLang="en-US" sz="2800" dirty="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429000" y="2895600"/>
            <a:ext cx="2438400" cy="3887788"/>
            <a:chOff x="2160" y="1824"/>
            <a:chExt cx="1536" cy="2449"/>
          </a:xfrm>
        </p:grpSpPr>
        <p:pic>
          <p:nvPicPr>
            <p:cNvPr id="165910" name="Picture 8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11" name="Text Box 11"/>
            <p:cNvSpPr txBox="1">
              <a:spLocks noChangeArrowheads="1"/>
            </p:cNvSpPr>
            <p:nvPr/>
          </p:nvSpPr>
          <p:spPr bwMode="auto">
            <a:xfrm>
              <a:off x="2160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“Edge”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no change along the edge direction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912" name="Rectangle 14"/>
            <p:cNvSpPr>
              <a:spLocks noChangeArrowheads="1"/>
            </p:cNvSpPr>
            <p:nvPr/>
          </p:nvSpPr>
          <p:spPr bwMode="auto">
            <a:xfrm>
              <a:off x="2496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913" name="Line 16"/>
            <p:cNvSpPr>
              <a:spLocks noChangeShapeType="1"/>
            </p:cNvSpPr>
            <p:nvPr/>
          </p:nvSpPr>
          <p:spPr bwMode="auto">
            <a:xfrm flipV="1">
              <a:off x="235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019800" y="2895600"/>
            <a:ext cx="2667000" cy="3887788"/>
            <a:chOff x="3792" y="1824"/>
            <a:chExt cx="1680" cy="2449"/>
          </a:xfrm>
        </p:grpSpPr>
        <p:pic>
          <p:nvPicPr>
            <p:cNvPr id="165903" name="Picture 9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904" name="Text Box 12"/>
            <p:cNvSpPr txBox="1">
              <a:spLocks noChangeArrowheads="1"/>
            </p:cNvSpPr>
            <p:nvPr/>
          </p:nvSpPr>
          <p:spPr bwMode="auto">
            <a:xfrm>
              <a:off x="3936" y="3284"/>
              <a:ext cx="153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“Corner”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significant change in all directions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905" name="Rectangle 17"/>
            <p:cNvSpPr>
              <a:spLocks noChangeArrowheads="1"/>
            </p:cNvSpPr>
            <p:nvPr/>
          </p:nvSpPr>
          <p:spPr bwMode="auto">
            <a:xfrm>
              <a:off x="4224" y="201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906" name="Line 18"/>
            <p:cNvSpPr>
              <a:spLocks noChangeShapeType="1"/>
            </p:cNvSpPr>
            <p:nvPr/>
          </p:nvSpPr>
          <p:spPr bwMode="auto">
            <a:xfrm flipH="1">
              <a:off x="4080" y="244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7" name="Line 20"/>
            <p:cNvSpPr>
              <a:spLocks noChangeShapeType="1"/>
            </p:cNvSpPr>
            <p:nvPr/>
          </p:nvSpPr>
          <p:spPr bwMode="auto">
            <a:xfrm flipH="1" flipV="1">
              <a:off x="4080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8" name="Line 21"/>
            <p:cNvSpPr>
              <a:spLocks noChangeShapeType="1"/>
            </p:cNvSpPr>
            <p:nvPr/>
          </p:nvSpPr>
          <p:spPr bwMode="auto">
            <a:xfrm>
              <a:off x="4656" y="244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9" name="Line 22"/>
            <p:cNvSpPr>
              <a:spLocks noChangeShapeType="1"/>
            </p:cNvSpPr>
            <p:nvPr/>
          </p:nvSpPr>
          <p:spPr bwMode="auto">
            <a:xfrm flipV="1">
              <a:off x="4656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762000" y="2895600"/>
            <a:ext cx="2362200" cy="3517900"/>
            <a:chOff x="480" y="1824"/>
            <a:chExt cx="1488" cy="2216"/>
          </a:xfrm>
        </p:grpSpPr>
        <p:pic>
          <p:nvPicPr>
            <p:cNvPr id="165896" name="Picture 7" descr="cor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897" name="Text Box 10"/>
            <p:cNvSpPr txBox="1">
              <a:spLocks noChangeArrowheads="1"/>
            </p:cNvSpPr>
            <p:nvPr/>
          </p:nvSpPr>
          <p:spPr bwMode="auto">
            <a:xfrm>
              <a:off x="480" y="3284"/>
              <a:ext cx="1296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dirty="0">
                  <a:solidFill>
                    <a:srgbClr val="003399"/>
                  </a:solidFill>
                  <a:latin typeface="Arial Unicode MS" panose="020B0604020202020204" pitchFamily="34" charset="-128"/>
                  <a:cs typeface="Times New Roman" panose="02020603050405020304" pitchFamily="18" charset="0"/>
                </a:rPr>
                <a:t>“Flat”</a:t>
              </a: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 region:</a:t>
              </a:r>
              <a:b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</a:br>
              <a:r>
                <a:rPr lang="en-US" altLang="en-US" sz="2400" dirty="0">
                  <a:latin typeface="Arial Unicode MS" panose="020B0604020202020204" pitchFamily="34" charset="-128"/>
                  <a:cs typeface="Times New Roman" panose="02020603050405020304" pitchFamily="18" charset="0"/>
                </a:rPr>
                <a:t>no change in all directions</a:t>
              </a:r>
              <a:endParaRPr lang="ru-RU" altLang="en-US" sz="2400" dirty="0">
                <a:latin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898" name="Rectangle 13"/>
            <p:cNvSpPr>
              <a:spLocks noChangeArrowheads="1"/>
            </p:cNvSpPr>
            <p:nvPr/>
          </p:nvSpPr>
          <p:spPr bwMode="auto">
            <a:xfrm>
              <a:off x="1344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65899" name="Line 23"/>
            <p:cNvSpPr>
              <a:spLocks noChangeShapeType="1"/>
            </p:cNvSpPr>
            <p:nvPr/>
          </p:nvSpPr>
          <p:spPr bwMode="auto">
            <a:xfrm>
              <a:off x="1776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0" name="Line 24"/>
            <p:cNvSpPr>
              <a:spLocks noChangeShapeType="1"/>
            </p:cNvSpPr>
            <p:nvPr/>
          </p:nvSpPr>
          <p:spPr bwMode="auto">
            <a:xfrm flipH="1">
              <a:off x="1200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1" name="Line 25"/>
            <p:cNvSpPr>
              <a:spLocks noChangeShapeType="1"/>
            </p:cNvSpPr>
            <p:nvPr/>
          </p:nvSpPr>
          <p:spPr bwMode="auto">
            <a:xfrm flipH="1" flipV="1">
              <a:off x="1200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2" name="Line 26"/>
            <p:cNvSpPr>
              <a:spLocks noChangeShapeType="1"/>
            </p:cNvSpPr>
            <p:nvPr/>
          </p:nvSpPr>
          <p:spPr bwMode="auto">
            <a:xfrm flipV="1">
              <a:off x="1776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5895" name="Text Box 27"/>
          <p:cNvSpPr txBox="1">
            <a:spLocks noChangeArrowheads="1"/>
          </p:cNvSpPr>
          <p:nvPr/>
        </p:nvSpPr>
        <p:spPr bwMode="auto">
          <a:xfrm>
            <a:off x="8330864" y="6540698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A.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</a:rPr>
              <a:t>Efros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17007" y="93768"/>
            <a:ext cx="8229600" cy="1143000"/>
          </a:xfrm>
        </p:spPr>
        <p:txBody>
          <a:bodyPr/>
          <a:lstStyle/>
          <a:p>
            <a:pPr algn="l"/>
            <a:r>
              <a:rPr lang="en-US" altLang="en-US" sz="3600" dirty="0"/>
              <a:t>Corner Detection by Auto-correlation</a:t>
            </a:r>
            <a:endParaRPr lang="ru-RU" altLang="en-US" sz="3600" dirty="0"/>
          </a:p>
        </p:txBody>
      </p:sp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85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40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77000" y="2514600"/>
            <a:ext cx="1371600" cy="1371600"/>
            <a:chOff x="4080" y="1920"/>
            <a:chExt cx="864" cy="864"/>
          </a:xfrm>
        </p:grpSpPr>
        <p:sp>
          <p:nvSpPr>
            <p:cNvPr id="174113" name="Line 6"/>
            <p:cNvSpPr>
              <a:spLocks noChangeShapeType="1"/>
            </p:cNvSpPr>
            <p:nvPr/>
          </p:nvSpPr>
          <p:spPr bwMode="auto">
            <a:xfrm flipH="1" flipV="1">
              <a:off x="4368" y="1920"/>
              <a:ext cx="96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14" name="AutoShape 7"/>
            <p:cNvSpPr>
              <a:spLocks noChangeArrowheads="1"/>
            </p:cNvSpPr>
            <p:nvPr/>
          </p:nvSpPr>
          <p:spPr bwMode="auto">
            <a:xfrm>
              <a:off x="4080" y="2448"/>
              <a:ext cx="864" cy="336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15" name="Text Box 8"/>
            <p:cNvSpPr txBox="1">
              <a:spLocks noChangeArrowheads="1"/>
            </p:cNvSpPr>
            <p:nvPr/>
          </p:nvSpPr>
          <p:spPr bwMode="auto">
            <a:xfrm>
              <a:off x="4080" y="2486"/>
              <a:ext cx="8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Intensity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114800" y="2667000"/>
            <a:ext cx="1385888" cy="1371600"/>
            <a:chOff x="2592" y="2016"/>
            <a:chExt cx="873" cy="864"/>
          </a:xfrm>
        </p:grpSpPr>
        <p:sp>
          <p:nvSpPr>
            <p:cNvPr id="174110" name="AutoShape 10"/>
            <p:cNvSpPr>
              <a:spLocks noChangeArrowheads="1"/>
            </p:cNvSpPr>
            <p:nvPr/>
          </p:nvSpPr>
          <p:spPr bwMode="auto">
            <a:xfrm>
              <a:off x="2592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11" name="Text Box 11"/>
            <p:cNvSpPr txBox="1">
              <a:spLocks noChangeArrowheads="1"/>
            </p:cNvSpPr>
            <p:nvPr/>
          </p:nvSpPr>
          <p:spPr bwMode="auto">
            <a:xfrm>
              <a:off x="2601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Shifted intensity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112" name="Line 12"/>
            <p:cNvSpPr>
              <a:spLocks noChangeShapeType="1"/>
            </p:cNvSpPr>
            <p:nvPr/>
          </p:nvSpPr>
          <p:spPr bwMode="auto">
            <a:xfrm flipH="1" flipV="1">
              <a:off x="2928" y="2016"/>
              <a:ext cx="48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905000" y="2590800"/>
            <a:ext cx="1385888" cy="1447800"/>
            <a:chOff x="1200" y="1968"/>
            <a:chExt cx="873" cy="912"/>
          </a:xfrm>
        </p:grpSpPr>
        <p:sp>
          <p:nvSpPr>
            <p:cNvPr id="174107" name="AutoShape 14"/>
            <p:cNvSpPr>
              <a:spLocks noChangeArrowheads="1"/>
            </p:cNvSpPr>
            <p:nvPr/>
          </p:nvSpPr>
          <p:spPr bwMode="auto">
            <a:xfrm>
              <a:off x="1200" y="2400"/>
              <a:ext cx="864" cy="480"/>
            </a:xfrm>
            <a:prstGeom prst="roundRect">
              <a:avLst>
                <a:gd name="adj" fmla="val 45486"/>
              </a:avLst>
            </a:prstGeom>
            <a:solidFill>
              <a:srgbClr val="B3FFB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174108" name="Text Box 15"/>
            <p:cNvSpPr txBox="1">
              <a:spLocks noChangeArrowheads="1"/>
            </p:cNvSpPr>
            <p:nvPr/>
          </p:nvSpPr>
          <p:spPr bwMode="auto">
            <a:xfrm>
              <a:off x="1209" y="2427"/>
              <a:ext cx="8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>
                  <a:latin typeface="Tahoma" panose="020B0604030504040204" pitchFamily="34" charset="0"/>
                  <a:cs typeface="Tahoma" panose="020B0604030504040204" pitchFamily="34" charset="0"/>
                </a:rPr>
                <a:t>Window function</a:t>
              </a:r>
              <a:endParaRPr lang="ru-RU" altLang="en-US" sz="200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109" name="Line 16"/>
            <p:cNvSpPr>
              <a:spLocks noChangeShapeType="1"/>
            </p:cNvSpPr>
            <p:nvPr/>
          </p:nvSpPr>
          <p:spPr bwMode="auto">
            <a:xfrm flipV="1">
              <a:off x="1728" y="1968"/>
              <a:ext cx="336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52400" y="4876800"/>
            <a:ext cx="8758238" cy="1281113"/>
            <a:chOff x="99" y="3312"/>
            <a:chExt cx="5517" cy="807"/>
          </a:xfrm>
        </p:grpSpPr>
        <p:grpSp>
          <p:nvGrpSpPr>
            <p:cNvPr id="174090" name="Group 18"/>
            <p:cNvGrpSpPr>
              <a:grpSpLocks/>
            </p:cNvGrpSpPr>
            <p:nvPr/>
          </p:nvGrpSpPr>
          <p:grpSpPr bwMode="auto">
            <a:xfrm>
              <a:off x="4128" y="3312"/>
              <a:ext cx="1488" cy="432"/>
              <a:chOff x="3696" y="3264"/>
              <a:chExt cx="1920" cy="624"/>
            </a:xfrm>
          </p:grpSpPr>
          <p:grpSp>
            <p:nvGrpSpPr>
              <p:cNvPr id="174100" name="Group 19"/>
              <p:cNvGrpSpPr>
                <a:grpSpLocks/>
              </p:cNvGrpSpPr>
              <p:nvPr/>
            </p:nvGrpSpPr>
            <p:grpSpPr bwMode="auto">
              <a:xfrm>
                <a:off x="3696" y="3648"/>
                <a:ext cx="1920" cy="240"/>
                <a:chOff x="3408" y="3648"/>
                <a:chExt cx="1920" cy="240"/>
              </a:xfrm>
            </p:grpSpPr>
            <p:sp>
              <p:nvSpPr>
                <p:cNvPr id="174105" name="AutoShape 20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en-US" altLang="en-US"/>
                </a:p>
              </p:txBody>
            </p:sp>
            <p:sp>
              <p:nvSpPr>
                <p:cNvPr id="174106" name="Freeform 21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01" name="Group 22"/>
              <p:cNvGrpSpPr>
                <a:grpSpLocks/>
              </p:cNvGrpSpPr>
              <p:nvPr/>
            </p:nvGrpSpPr>
            <p:grpSpPr bwMode="auto">
              <a:xfrm>
                <a:off x="3744" y="3264"/>
                <a:ext cx="1824" cy="528"/>
                <a:chOff x="1680" y="3312"/>
                <a:chExt cx="2640" cy="816"/>
              </a:xfrm>
            </p:grpSpPr>
            <p:sp>
              <p:nvSpPr>
                <p:cNvPr id="174102" name="Freeform 23"/>
                <p:cNvSpPr>
                  <a:spLocks/>
                </p:cNvSpPr>
                <p:nvPr/>
              </p:nvSpPr>
              <p:spPr bwMode="auto">
                <a:xfrm>
                  <a:off x="1680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3" name="Freeform 24"/>
                <p:cNvSpPr>
                  <a:spLocks/>
                </p:cNvSpPr>
                <p:nvPr/>
              </p:nvSpPr>
              <p:spPr bwMode="auto">
                <a:xfrm flipH="1">
                  <a:off x="3072" y="3312"/>
                  <a:ext cx="1248" cy="816"/>
                </a:xfrm>
                <a:custGeom>
                  <a:avLst/>
                  <a:gdLst>
                    <a:gd name="T0" fmla="*/ 0 w 1248"/>
                    <a:gd name="T1" fmla="*/ 816 h 816"/>
                    <a:gd name="T2" fmla="*/ 336 w 1248"/>
                    <a:gd name="T3" fmla="*/ 720 h 816"/>
                    <a:gd name="T4" fmla="*/ 768 w 1248"/>
                    <a:gd name="T5" fmla="*/ 288 h 816"/>
                    <a:gd name="T6" fmla="*/ 1008 w 1248"/>
                    <a:gd name="T7" fmla="*/ 96 h 816"/>
                    <a:gd name="T8" fmla="*/ 1248 w 1248"/>
                    <a:gd name="T9" fmla="*/ 0 h 8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48"/>
                    <a:gd name="T16" fmla="*/ 0 h 816"/>
                    <a:gd name="T17" fmla="*/ 1248 w 1248"/>
                    <a:gd name="T18" fmla="*/ 816 h 8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48" h="816">
                      <a:moveTo>
                        <a:pt x="0" y="816"/>
                      </a:moveTo>
                      <a:cubicBezTo>
                        <a:pt x="104" y="812"/>
                        <a:pt x="208" y="808"/>
                        <a:pt x="336" y="720"/>
                      </a:cubicBezTo>
                      <a:cubicBezTo>
                        <a:pt x="464" y="632"/>
                        <a:pt x="656" y="392"/>
                        <a:pt x="768" y="288"/>
                      </a:cubicBezTo>
                      <a:cubicBezTo>
                        <a:pt x="880" y="184"/>
                        <a:pt x="928" y="144"/>
                        <a:pt x="1008" y="96"/>
                      </a:cubicBezTo>
                      <a:cubicBezTo>
                        <a:pt x="1088" y="48"/>
                        <a:pt x="1208" y="16"/>
                        <a:pt x="1248" y="0"/>
                      </a:cubicBez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04" name="Line 25"/>
                <p:cNvSpPr>
                  <a:spLocks noChangeShapeType="1"/>
                </p:cNvSpPr>
                <p:nvPr/>
              </p:nvSpPr>
              <p:spPr bwMode="auto">
                <a:xfrm>
                  <a:off x="2928" y="3312"/>
                  <a:ext cx="144" cy="0"/>
                </a:xfrm>
                <a:prstGeom prst="line">
                  <a:avLst/>
                </a:prstGeom>
                <a:noFill/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4091" name="Group 26"/>
            <p:cNvGrpSpPr>
              <a:grpSpLocks/>
            </p:cNvGrpSpPr>
            <p:nvPr/>
          </p:nvGrpSpPr>
          <p:grpSpPr bwMode="auto">
            <a:xfrm>
              <a:off x="2208" y="3360"/>
              <a:ext cx="1632" cy="432"/>
              <a:chOff x="1296" y="3360"/>
              <a:chExt cx="2112" cy="528"/>
            </a:xfrm>
          </p:grpSpPr>
          <p:grpSp>
            <p:nvGrpSpPr>
              <p:cNvPr id="174096" name="Group 27"/>
              <p:cNvGrpSpPr>
                <a:grpSpLocks/>
              </p:cNvGrpSpPr>
              <p:nvPr/>
            </p:nvGrpSpPr>
            <p:grpSpPr bwMode="auto">
              <a:xfrm>
                <a:off x="1488" y="3648"/>
                <a:ext cx="1920" cy="240"/>
                <a:chOff x="3408" y="3648"/>
                <a:chExt cx="1920" cy="240"/>
              </a:xfrm>
            </p:grpSpPr>
            <p:sp>
              <p:nvSpPr>
                <p:cNvPr id="174098" name="AutoShape 28"/>
                <p:cNvSpPr>
                  <a:spLocks noChangeArrowheads="1"/>
                </p:cNvSpPr>
                <p:nvPr/>
              </p:nvSpPr>
              <p:spPr bwMode="auto">
                <a:xfrm>
                  <a:off x="3408" y="3648"/>
                  <a:ext cx="1920" cy="240"/>
                </a:xfrm>
                <a:prstGeom prst="parallelogram">
                  <a:avLst>
                    <a:gd name="adj" fmla="val 200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en-US" altLang="en-US"/>
                </a:p>
              </p:txBody>
            </p:sp>
            <p:sp>
              <p:nvSpPr>
                <p:cNvPr id="174099" name="Freeform 29"/>
                <p:cNvSpPr>
                  <a:spLocks/>
                </p:cNvSpPr>
                <p:nvPr/>
              </p:nvSpPr>
              <p:spPr bwMode="auto">
                <a:xfrm>
                  <a:off x="3840" y="3696"/>
                  <a:ext cx="960" cy="144"/>
                </a:xfrm>
                <a:custGeom>
                  <a:avLst/>
                  <a:gdLst>
                    <a:gd name="T0" fmla="*/ 0 w 960"/>
                    <a:gd name="T1" fmla="*/ 144 h 144"/>
                    <a:gd name="T2" fmla="*/ 240 w 960"/>
                    <a:gd name="T3" fmla="*/ 0 h 144"/>
                    <a:gd name="T4" fmla="*/ 960 w 960"/>
                    <a:gd name="T5" fmla="*/ 96 h 144"/>
                    <a:gd name="T6" fmla="*/ 0 60000 65536"/>
                    <a:gd name="T7" fmla="*/ 0 60000 65536"/>
                    <a:gd name="T8" fmla="*/ 0 60000 65536"/>
                    <a:gd name="T9" fmla="*/ 0 w 960"/>
                    <a:gd name="T10" fmla="*/ 0 h 144"/>
                    <a:gd name="T11" fmla="*/ 960 w 960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0" h="144">
                      <a:moveTo>
                        <a:pt x="0" y="144"/>
                      </a:moveTo>
                      <a:lnTo>
                        <a:pt x="240" y="0"/>
                      </a:lnTo>
                      <a:lnTo>
                        <a:pt x="960" y="96"/>
                      </a:ln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4097" name="Freeform 30"/>
              <p:cNvSpPr>
                <a:spLocks/>
              </p:cNvSpPr>
              <p:nvPr/>
            </p:nvSpPr>
            <p:spPr bwMode="auto">
              <a:xfrm>
                <a:off x="1296" y="3360"/>
                <a:ext cx="2064" cy="432"/>
              </a:xfrm>
              <a:custGeom>
                <a:avLst/>
                <a:gdLst>
                  <a:gd name="T0" fmla="*/ 0 w 2064"/>
                  <a:gd name="T1" fmla="*/ 432 h 432"/>
                  <a:gd name="T2" fmla="*/ 384 w 2064"/>
                  <a:gd name="T3" fmla="*/ 432 h 432"/>
                  <a:gd name="T4" fmla="*/ 384 w 2064"/>
                  <a:gd name="T5" fmla="*/ 0 h 432"/>
                  <a:gd name="T6" fmla="*/ 1824 w 2064"/>
                  <a:gd name="T7" fmla="*/ 0 h 432"/>
                  <a:gd name="T8" fmla="*/ 1824 w 2064"/>
                  <a:gd name="T9" fmla="*/ 432 h 432"/>
                  <a:gd name="T10" fmla="*/ 2064 w 2064"/>
                  <a:gd name="T11" fmla="*/ 432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64"/>
                  <a:gd name="T19" fmla="*/ 0 h 432"/>
                  <a:gd name="T20" fmla="*/ 2064 w 2064"/>
                  <a:gd name="T21" fmla="*/ 432 h 4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64" h="432">
                    <a:moveTo>
                      <a:pt x="0" y="432"/>
                    </a:moveTo>
                    <a:lnTo>
                      <a:pt x="384" y="432"/>
                    </a:lnTo>
                    <a:lnTo>
                      <a:pt x="384" y="0"/>
                    </a:lnTo>
                    <a:lnTo>
                      <a:pt x="1824" y="0"/>
                    </a:lnTo>
                    <a:lnTo>
                      <a:pt x="1824" y="432"/>
                    </a:lnTo>
                    <a:lnTo>
                      <a:pt x="2064" y="4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092" name="Text Box 31"/>
            <p:cNvSpPr txBox="1">
              <a:spLocks noChangeArrowheads="1"/>
            </p:cNvSpPr>
            <p:nvPr/>
          </p:nvSpPr>
          <p:spPr bwMode="auto">
            <a:xfrm>
              <a:off x="3923" y="3389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or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  <p:sp>
          <p:nvSpPr>
            <p:cNvPr id="174093" name="Text Box 32"/>
            <p:cNvSpPr txBox="1">
              <a:spLocks noChangeArrowheads="1"/>
            </p:cNvSpPr>
            <p:nvPr/>
          </p:nvSpPr>
          <p:spPr bwMode="auto">
            <a:xfrm>
              <a:off x="99" y="3360"/>
              <a:ext cx="201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Window function </a:t>
              </a:r>
              <a:r>
                <a:rPr lang="en-US" altLang="en-US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w(x,y)</a:t>
              </a: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094" name="Text Box 33"/>
            <p:cNvSpPr txBox="1">
              <a:spLocks noChangeArrowheads="1"/>
            </p:cNvSpPr>
            <p:nvPr/>
          </p:nvSpPr>
          <p:spPr bwMode="auto">
            <a:xfrm>
              <a:off x="4478" y="3869"/>
              <a:ext cx="7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Gaussian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  <p:sp>
          <p:nvSpPr>
            <p:cNvPr id="174095" name="Text Box 34"/>
            <p:cNvSpPr txBox="1">
              <a:spLocks noChangeArrowheads="1"/>
            </p:cNvSpPr>
            <p:nvPr/>
          </p:nvSpPr>
          <p:spPr bwMode="auto">
            <a:xfrm>
              <a:off x="2154" y="3869"/>
              <a:ext cx="16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000">
                  <a:cs typeface="Times New Roman" panose="02020603050405020304" pitchFamily="18" charset="0"/>
                </a:rPr>
                <a:t>1 in window, 0 outside</a:t>
              </a:r>
              <a:endParaRPr lang="ru-RU" altLang="en-US" sz="2000">
                <a:cs typeface="Times New Roman" panose="02020603050405020304" pitchFamily="18" charset="0"/>
              </a:endParaRPr>
            </a:p>
          </p:txBody>
        </p:sp>
      </p:grpSp>
      <p:sp>
        <p:nvSpPr>
          <p:cNvPr id="174088" name="Text Box 35"/>
          <p:cNvSpPr txBox="1">
            <a:spLocks noChangeArrowheads="1"/>
          </p:cNvSpPr>
          <p:nvPr/>
        </p:nvSpPr>
        <p:spPr bwMode="auto">
          <a:xfrm>
            <a:off x="7504113" y="6477000"/>
            <a:ext cx="16748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400"/>
              <a:t>Source: R. Szeliski</a:t>
            </a:r>
          </a:p>
        </p:txBody>
      </p:sp>
      <p:sp>
        <p:nvSpPr>
          <p:cNvPr id="37" name="Text Box 4">
            <a:extLst>
              <a:ext uri="{FF2B5EF4-FFF2-40B4-BE49-F238E27FC236}">
                <a16:creationId xmlns:a16="http://schemas.microsoft.com/office/drawing/2014/main" id="{22CF4ABC-8258-43B8-ADCC-B894C6675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7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035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37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20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203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038" name="Rectangle 10"/>
          <p:cNvSpPr>
            <a:spLocks noChangeArrowheads="1"/>
          </p:cNvSpPr>
          <p:nvPr/>
        </p:nvSpPr>
        <p:spPr bwMode="auto">
          <a:xfrm>
            <a:off x="2265363" y="4452938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2039" name="TextBox 11"/>
          <p:cNvSpPr txBox="1">
            <a:spLocks noChangeArrowheads="1"/>
          </p:cNvSpPr>
          <p:nvPr/>
        </p:nvSpPr>
        <p:spPr bwMode="auto">
          <a:xfrm>
            <a:off x="2514600" y="3276600"/>
            <a:ext cx="104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2040" name="TextBox 12"/>
          <p:cNvSpPr txBox="1">
            <a:spLocks noChangeArrowheads="1"/>
          </p:cNvSpPr>
          <p:nvPr/>
        </p:nvSpPr>
        <p:spPr bwMode="auto">
          <a:xfrm>
            <a:off x="6196013" y="3590925"/>
            <a:ext cx="1163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2041" name="Rectangle 15"/>
          <p:cNvSpPr>
            <a:spLocks noChangeArrowheads="1"/>
          </p:cNvSpPr>
          <p:nvPr/>
        </p:nvSpPr>
        <p:spPr bwMode="auto">
          <a:xfrm>
            <a:off x="6629400" y="5084763"/>
            <a:ext cx="173038" cy="173037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2042" name="TextBox 16"/>
          <p:cNvSpPr txBox="1">
            <a:spLocks noChangeArrowheads="1"/>
          </p:cNvSpPr>
          <p:nvPr/>
        </p:nvSpPr>
        <p:spPr bwMode="auto">
          <a:xfrm>
            <a:off x="6324600" y="5224463"/>
            <a:ext cx="7159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(0,0)</a:t>
            </a:r>
          </a:p>
        </p:txBody>
      </p:sp>
      <p:sp>
        <p:nvSpPr>
          <p:cNvPr id="172043" name="TextBox 11"/>
          <p:cNvSpPr txBox="1">
            <a:spLocks noChangeArrowheads="1"/>
          </p:cNvSpPr>
          <p:nvPr/>
        </p:nvSpPr>
        <p:spPr bwMode="auto">
          <a:xfrm>
            <a:off x="2514600" y="5876925"/>
            <a:ext cx="1160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4503443-909D-4B24-9E9C-7505E4D81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899F384-40FC-4E66-9D22-02002BAEB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07" y="9376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en-US" sz="3600" kern="0"/>
              <a:t>Corner Detection by Auto-correlation</a:t>
            </a:r>
            <a:endParaRPr lang="ru-RU" alt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238154263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987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0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699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304800" y="130366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pic>
        <p:nvPicPr>
          <p:cNvPr id="16998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91" name="Rectangle 10"/>
          <p:cNvSpPr>
            <a:spLocks noChangeArrowheads="1"/>
          </p:cNvSpPr>
          <p:nvPr/>
        </p:nvSpPr>
        <p:spPr bwMode="auto">
          <a:xfrm>
            <a:off x="2265363" y="4452938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69992" name="TextBox 11"/>
          <p:cNvSpPr txBox="1">
            <a:spLocks noChangeArrowheads="1"/>
          </p:cNvSpPr>
          <p:nvPr/>
        </p:nvSpPr>
        <p:spPr bwMode="auto">
          <a:xfrm>
            <a:off x="2514600" y="3276600"/>
            <a:ext cx="104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9993" name="TextBox 12"/>
          <p:cNvSpPr txBox="1">
            <a:spLocks noChangeArrowheads="1"/>
          </p:cNvSpPr>
          <p:nvPr/>
        </p:nvSpPr>
        <p:spPr bwMode="auto">
          <a:xfrm>
            <a:off x="6196013" y="3590925"/>
            <a:ext cx="1163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651125" y="4191000"/>
            <a:ext cx="1463675" cy="1463675"/>
          </a:xfrm>
          <a:prstGeom prst="rect">
            <a:avLst/>
          </a:prstGeom>
          <a:noFill/>
          <a:ln w="25400" algn="ctr">
            <a:solidFill>
              <a:srgbClr val="00FF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159625" y="4745038"/>
            <a:ext cx="174625" cy="174625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858000" y="4876800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(3,2)</a:t>
            </a:r>
          </a:p>
        </p:txBody>
      </p:sp>
      <p:sp>
        <p:nvSpPr>
          <p:cNvPr id="169997" name="TextBox 11"/>
          <p:cNvSpPr txBox="1">
            <a:spLocks noChangeArrowheads="1"/>
          </p:cNvSpPr>
          <p:nvPr/>
        </p:nvSpPr>
        <p:spPr bwMode="auto">
          <a:xfrm>
            <a:off x="2514600" y="5876925"/>
            <a:ext cx="1160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2B687EA-A61B-45F7-A006-EEA29AF6A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007" y="93768"/>
            <a:ext cx="8229600" cy="1143000"/>
          </a:xfrm>
        </p:spPr>
        <p:txBody>
          <a:bodyPr/>
          <a:lstStyle/>
          <a:p>
            <a:pPr algn="l"/>
            <a:r>
              <a:rPr lang="en-US" altLang="en-US" sz="3600" dirty="0"/>
              <a:t>Corner Detection by Auto-correlation</a:t>
            </a:r>
            <a:endParaRPr lang="ru-RU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17093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01486" y="6056488"/>
            <a:ext cx="1683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 a surface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6" y="1609932"/>
            <a:ext cx="2819400" cy="496621"/>
          </a:xfrm>
        </p:spPr>
        <p:txBody>
          <a:bodyPr/>
          <a:lstStyle/>
          <a:p>
            <a:r>
              <a:rPr lang="en-US" sz="2400" dirty="0"/>
              <a:t>Think-Pair-Share: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829188"/>
              </p:ext>
            </p:extLst>
          </p:nvPr>
        </p:nvGraphicFramePr>
        <p:xfrm>
          <a:off x="168752" y="483022"/>
          <a:ext cx="4372893" cy="601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34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720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2" y="483022"/>
                        <a:ext cx="4372893" cy="601674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199" y="3733800"/>
            <a:ext cx="1098223" cy="5929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980" y="5319998"/>
            <a:ext cx="1098223" cy="5929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9A7057-B82E-48F4-8F30-36A8160C631F}"/>
              </a:ext>
            </a:extLst>
          </p:cNvPr>
          <p:cNvSpPr txBox="1"/>
          <p:nvPr/>
        </p:nvSpPr>
        <p:spPr>
          <a:xfrm>
            <a:off x="461774" y="2199841"/>
            <a:ext cx="2729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Correspond the three red crosses to (</a:t>
            </a:r>
            <a:r>
              <a:rPr lang="en-US" sz="2000" dirty="0" err="1"/>
              <a:t>b,c,d</a:t>
            </a:r>
            <a:r>
              <a:rPr lang="en-US" sz="2000" dirty="0"/>
              <a:t>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A321C-D528-4C3E-A50F-66BF5015AC87}"/>
              </a:ext>
            </a:extLst>
          </p:cNvPr>
          <p:cNvSpPr/>
          <p:nvPr/>
        </p:nvSpPr>
        <p:spPr bwMode="auto">
          <a:xfrm>
            <a:off x="5562600" y="3048000"/>
            <a:ext cx="466725" cy="3333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725890-3485-46DB-AF30-7793B48A85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529" t="1644" r="26501" b="59833"/>
          <a:stretch/>
        </p:blipFill>
        <p:spPr>
          <a:xfrm>
            <a:off x="4541645" y="104774"/>
            <a:ext cx="4449955" cy="33708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8081E-299E-4CEC-A853-6ECAB23B2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0" y="3595509"/>
            <a:ext cx="1569845" cy="1236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BFD0E2-DE93-48F8-87E2-D6A03830AF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4892" y="3595509"/>
            <a:ext cx="1569845" cy="12369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C25001-657B-49DB-872A-F583357116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3320" y="3593258"/>
            <a:ext cx="1581964" cy="12392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B43621-A3A2-4866-BFEA-501A6BEA4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4" y="5158576"/>
            <a:ext cx="1917355" cy="1435941"/>
          </a:xfrm>
          <a:prstGeom prst="rect">
            <a:avLst/>
          </a:prstGeom>
        </p:spPr>
      </p:pic>
      <p:pic>
        <p:nvPicPr>
          <p:cNvPr id="24" name="Picture 23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EA50C032-7A61-4237-B3E6-103B61B31D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56" y="5179479"/>
            <a:ext cx="1861531" cy="1394133"/>
          </a:xfrm>
          <a:prstGeom prst="rect">
            <a:avLst/>
          </a:prstGeom>
        </p:spPr>
      </p:pic>
      <p:pic>
        <p:nvPicPr>
          <p:cNvPr id="26" name="Picture 25" descr="A picture containing stationary&#10;&#10;Description generated with high confidence">
            <a:extLst>
              <a:ext uri="{FF2B5EF4-FFF2-40B4-BE49-F238E27FC236}">
                <a16:creationId xmlns:a16="http://schemas.microsoft.com/office/drawing/2014/main" id="{858730CC-9974-4037-9AAB-DCE94DF655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576" y="5142759"/>
            <a:ext cx="1938475" cy="145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55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Finding Corners</a:t>
            </a:r>
          </a:p>
        </p:txBody>
      </p:sp>
      <p:sp>
        <p:nvSpPr>
          <p:cNvPr id="1159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3352800"/>
            <a:ext cx="7772400" cy="2286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Key property: in the region around a corner, image gradient has two or more dominant directions</a:t>
            </a:r>
          </a:p>
          <a:p>
            <a:pPr>
              <a:buFontTx/>
              <a:buChar char="•"/>
            </a:pPr>
            <a:r>
              <a:rPr lang="en-US" altLang="en-US"/>
              <a:t>Corners are repeatable and distinctive</a:t>
            </a:r>
          </a:p>
        </p:txBody>
      </p:sp>
      <p:graphicFrame>
        <p:nvGraphicFramePr>
          <p:cNvPr id="167940" name="Object 1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47800" y="935038"/>
          <a:ext cx="6248400" cy="226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3" name="Bitmap Image" r:id="rId4" imgW="7411485" imgH="2685714" progId="PBrush">
                  <p:embed/>
                </p:oleObj>
              </mc:Choice>
              <mc:Fallback>
                <p:oleObj name="Bitmap Image" r:id="rId4" imgW="7411485" imgH="2685714" progId="PBrush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935038"/>
                        <a:ext cx="6248400" cy="226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1" name="Rectangle 14"/>
          <p:cNvSpPr>
            <a:spLocks noChangeArrowheads="1"/>
          </p:cNvSpPr>
          <p:nvPr/>
        </p:nvSpPr>
        <p:spPr bwMode="auto">
          <a:xfrm>
            <a:off x="457200" y="5759450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/>
              <a:t>C.Harris and M.Stephens. </a:t>
            </a:r>
            <a:r>
              <a:rPr lang="en-US" altLang="en-US" sz="2000">
                <a:hlinkClick r:id="rId6"/>
              </a:rPr>
              <a:t>"A Combined Corner and Edge Detector.“</a:t>
            </a:r>
            <a:r>
              <a:rPr lang="en-US" altLang="en-US" sz="2000"/>
              <a:t> </a:t>
            </a:r>
            <a:r>
              <a:rPr lang="en-US" altLang="en-US" sz="2000" i="1"/>
              <a:t>Proceedings of the 4th Alvey Vision Conference</a:t>
            </a:r>
            <a:r>
              <a:rPr lang="en-US" altLang="en-US" sz="2000"/>
              <a:t>: pages 147--151. 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917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Corner Detection by Auto-correlation</a:t>
            </a:r>
            <a:endParaRPr lang="ru-RU" altLang="en-US" dirty="0"/>
          </a:p>
        </p:txBody>
      </p:sp>
      <p:graphicFrame>
        <p:nvGraphicFramePr>
          <p:cNvPr id="178179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7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457200" y="3133725"/>
            <a:ext cx="8458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We want to discover how E behaves for small shifts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78181" name="Text Box 4"/>
          <p:cNvSpPr txBox="1">
            <a:spLocks noChangeArrowheads="1"/>
          </p:cNvSpPr>
          <p:nvPr/>
        </p:nvSpPr>
        <p:spPr bwMode="auto">
          <a:xfrm>
            <a:off x="327907" y="1259543"/>
            <a:ext cx="8739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7200" y="4012465"/>
            <a:ext cx="8610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But this is very slow to compute naively.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O(window_width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shift_range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image_width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O( 11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11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* 600</a:t>
            </a:r>
            <a:r>
              <a:rPr lang="en-US" altLang="en-US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>
                <a:cs typeface="Times New Roman" panose="02020603050405020304" pitchFamily="18" charset="0"/>
              </a:rPr>
              <a:t> ) = 5.2 billion of these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14.6 thousand per pixel in your image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rot="11484949">
            <a:off x="7771520" y="2249776"/>
            <a:ext cx="1400568" cy="3977352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Corner Detection by Auto-correlation</a:t>
            </a:r>
            <a:endParaRPr lang="ru-RU" altLang="en-US" dirty="0"/>
          </a:p>
        </p:txBody>
      </p:sp>
      <p:graphicFrame>
        <p:nvGraphicFramePr>
          <p:cNvPr id="180227" name="Object 3"/>
          <p:cNvGraphicFramePr>
            <a:graphicFrameLocks noChangeAspect="1"/>
          </p:cNvGraphicFramePr>
          <p:nvPr/>
        </p:nvGraphicFramePr>
        <p:xfrm>
          <a:off x="1219200" y="19812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56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180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1" name="Text Box 4"/>
          <p:cNvSpPr txBox="1">
            <a:spLocks noChangeArrowheads="1"/>
          </p:cNvSpPr>
          <p:nvPr/>
        </p:nvSpPr>
        <p:spPr bwMode="auto">
          <a:xfrm>
            <a:off x="436563" y="4286250"/>
            <a:ext cx="82835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But we know the response in </a:t>
            </a:r>
            <a:r>
              <a:rPr lang="en-US" altLang="en-US" i="1" dirty="0">
                <a:cs typeface="Times New Roman" panose="02020603050405020304" pitchFamily="18" charset="0"/>
              </a:rPr>
              <a:t>E </a:t>
            </a:r>
            <a:r>
              <a:rPr lang="en-US" altLang="en-US" dirty="0">
                <a:cs typeface="Times New Roman" panose="02020603050405020304" pitchFamily="18" charset="0"/>
              </a:rPr>
              <a:t>that we are looking for – strong peak.</a:t>
            </a:r>
            <a:endParaRPr lang="ru-RU" altLang="en-US" i="1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50676"/>
          <a:stretch/>
        </p:blipFill>
        <p:spPr>
          <a:xfrm>
            <a:off x="6705600" y="4920661"/>
            <a:ext cx="2257425" cy="19093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b="51883"/>
          <a:stretch/>
        </p:blipFill>
        <p:spPr>
          <a:xfrm>
            <a:off x="4320064" y="5029199"/>
            <a:ext cx="2164834" cy="1786239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B9971AC4-476B-472E-A05D-B77119C1D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07" y="1259543"/>
            <a:ext cx="8739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Change in appearance of window </a:t>
            </a:r>
            <a:r>
              <a:rPr lang="en-US" altLang="en-US" i="1" dirty="0">
                <a:cs typeface="Times New Roman" panose="02020603050405020304" pitchFamily="18" charset="0"/>
              </a:rPr>
              <a:t>w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x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y</a:t>
            </a:r>
            <a:r>
              <a:rPr lang="en-US" altLang="en-US" dirty="0">
                <a:cs typeface="Times New Roman" panose="02020603050405020304" pitchFamily="18" charset="0"/>
              </a:rPr>
              <a:t>) for shift [</a:t>
            </a:r>
            <a:r>
              <a:rPr lang="en-US" altLang="en-US" i="1" dirty="0" err="1">
                <a:cs typeface="Times New Roman" panose="02020603050405020304" pitchFamily="18" charset="0"/>
              </a:rPr>
              <a:t>u,v</a:t>
            </a:r>
            <a:r>
              <a:rPr lang="en-US" altLang="en-US" dirty="0">
                <a:cs typeface="Times New Roman" panose="02020603050405020304" pitchFamily="18" charset="0"/>
              </a:rPr>
              <a:t>]: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377E5FAF-EEE2-49E2-B339-32E7BBDE1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33725"/>
            <a:ext cx="8458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We want to discover how E behaves for small shifts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6657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660400" y="1184011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Can we just approximate </a:t>
            </a:r>
            <a:r>
              <a:rPr lang="en-US" altLang="en-US" i="1" dirty="0"/>
              <a:t>E</a:t>
            </a:r>
            <a:r>
              <a:rPr lang="en-US" altLang="en-US" dirty="0"/>
              <a:t>(</a:t>
            </a:r>
            <a:r>
              <a:rPr lang="en-US" altLang="en-US" i="1" dirty="0" err="1"/>
              <a:t>u</a:t>
            </a:r>
            <a:r>
              <a:rPr lang="en-US" altLang="en-US" dirty="0" err="1"/>
              <a:t>,</a:t>
            </a:r>
            <a:r>
              <a:rPr lang="en-US" altLang="en-US" i="1" dirty="0" err="1"/>
              <a:t>v</a:t>
            </a:r>
            <a:r>
              <a:rPr lang="en-US" altLang="en-US" dirty="0"/>
              <a:t>) locally </a:t>
            </a:r>
            <a:br>
              <a:rPr lang="en-US" altLang="en-US" dirty="0"/>
            </a:br>
            <a:r>
              <a:rPr lang="en-US" altLang="en-US" dirty="0"/>
              <a:t>by a quadratic surface?</a:t>
            </a:r>
          </a:p>
        </p:txBody>
      </p:sp>
      <p:pic>
        <p:nvPicPr>
          <p:cNvPr id="197636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391" y="2590800"/>
            <a:ext cx="3987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E39043-8593-4C80-90DE-F5D65F6DCA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76"/>
          <a:stretch/>
        </p:blipFill>
        <p:spPr>
          <a:xfrm>
            <a:off x="2392235" y="3396662"/>
            <a:ext cx="2257425" cy="1909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00D554-73D8-4C7D-B138-30BF9374B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883"/>
          <a:stretch/>
        </p:blipFill>
        <p:spPr>
          <a:xfrm>
            <a:off x="6699" y="3505200"/>
            <a:ext cx="2164834" cy="1786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33060E-A883-46FE-B85D-E1BD2D0076FC}"/>
              </a:ext>
            </a:extLst>
          </p:cNvPr>
          <p:cNvSpPr txBox="1"/>
          <p:nvPr/>
        </p:nvSpPr>
        <p:spPr>
          <a:xfrm>
            <a:off x="4658871" y="3890172"/>
            <a:ext cx="608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31726339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Recall: Taylor series expansion</a:t>
            </a:r>
          </a:p>
        </p:txBody>
      </p:sp>
      <p:sp>
        <p:nvSpPr>
          <p:cNvPr id="182275" name="Text Box 4"/>
          <p:cNvSpPr txBox="1">
            <a:spLocks noChangeArrowheads="1"/>
          </p:cNvSpPr>
          <p:nvPr/>
        </p:nvSpPr>
        <p:spPr bwMode="auto">
          <a:xfrm>
            <a:off x="393097" y="1023833"/>
            <a:ext cx="82835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A function f can be represented by an infinite series of its derivatives at a single point </a:t>
            </a:r>
            <a:r>
              <a:rPr lang="en-US" altLang="en-US" i="1" dirty="0">
                <a:cs typeface="Times New Roman" panose="02020603050405020304" pitchFamily="18" charset="0"/>
              </a:rPr>
              <a:t>a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pic>
        <p:nvPicPr>
          <p:cNvPr id="182277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0" y="3121610"/>
            <a:ext cx="27813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8" name="Text Box 4"/>
          <p:cNvSpPr txBox="1">
            <a:spLocks noChangeArrowheads="1"/>
          </p:cNvSpPr>
          <p:nvPr/>
        </p:nvSpPr>
        <p:spPr bwMode="auto">
          <a:xfrm>
            <a:off x="1844670" y="5703617"/>
            <a:ext cx="4343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Approximation of </a:t>
            </a:r>
            <a:br>
              <a:rPr lang="en-US" altLang="en-US" sz="1800" dirty="0">
                <a:cs typeface="Times New Roman" panose="02020603050405020304" pitchFamily="18" charset="0"/>
              </a:rPr>
            </a:br>
            <a:r>
              <a:rPr lang="en-US" altLang="en-US" sz="1800" dirty="0">
                <a:cs typeface="Times New Roman" panose="02020603050405020304" pitchFamily="18" charset="0"/>
              </a:rPr>
              <a:t>f(x) = e</a:t>
            </a:r>
            <a:r>
              <a:rPr lang="en-US" altLang="en-US" sz="1800" baseline="30000" dirty="0">
                <a:cs typeface="Times New Roman" panose="02020603050405020304" pitchFamily="18" charset="0"/>
              </a:rPr>
              <a:t>x </a:t>
            </a:r>
            <a:br>
              <a:rPr lang="en-US" altLang="en-US" sz="1800" baseline="30000" dirty="0">
                <a:cs typeface="Times New Roman" panose="02020603050405020304" pitchFamily="18" charset="0"/>
              </a:rPr>
            </a:br>
            <a:r>
              <a:rPr lang="en-US" altLang="en-US" sz="1800" dirty="0">
                <a:cs typeface="Times New Roman" panose="02020603050405020304" pitchFamily="18" charset="0"/>
              </a:rPr>
              <a:t>centered at f(0)</a:t>
            </a:r>
            <a:endParaRPr lang="ru-RU" altLang="en-US" sz="1800" baseline="30000" dirty="0"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21" y="2087374"/>
            <a:ext cx="8420100" cy="9248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36284" y="2939493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Wikipedia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446" y="3477330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we care about window centered, we set </a:t>
            </a:r>
            <a:r>
              <a:rPr lang="en-US" i="1" dirty="0"/>
              <a:t>a = 0</a:t>
            </a:r>
          </a:p>
          <a:p>
            <a:r>
              <a:rPr lang="en-US" dirty="0"/>
              <a:t>(</a:t>
            </a:r>
            <a:r>
              <a:rPr lang="en-US" dirty="0" err="1"/>
              <a:t>MacLaurin</a:t>
            </a:r>
            <a:r>
              <a:rPr lang="en-US" dirty="0"/>
              <a:t> series)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Text Box 35"/>
          <p:cNvSpPr txBox="1">
            <a:spLocks noChangeArrowheads="1"/>
          </p:cNvSpPr>
          <p:nvPr/>
        </p:nvSpPr>
        <p:spPr bwMode="auto">
          <a:xfrm>
            <a:off x="457200" y="1143000"/>
            <a:ext cx="8421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Local quadratic approximation of </a:t>
            </a:r>
            <a:r>
              <a:rPr lang="en-US" altLang="en-US" i="1" dirty="0">
                <a:cs typeface="Times New Roman" panose="02020603050405020304" pitchFamily="18" charset="0"/>
              </a:rPr>
              <a:t>E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u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v</a:t>
            </a:r>
            <a:r>
              <a:rPr lang="en-US" altLang="en-US" dirty="0">
                <a:cs typeface="Times New Roman" panose="02020603050405020304" pitchFamily="18" charset="0"/>
              </a:rPr>
              <a:t>) in the neighborhood of (0,0) is given by the </a:t>
            </a:r>
            <a:br>
              <a:rPr lang="en-US" altLang="en-US" dirty="0">
                <a:cs typeface="Times New Roman" panose="02020603050405020304" pitchFamily="18" charset="0"/>
              </a:rPr>
            </a:br>
            <a:r>
              <a:rPr lang="en-US" altLang="en-US" i="1" dirty="0">
                <a:cs typeface="Times New Roman" panose="02020603050405020304" pitchFamily="18" charset="0"/>
              </a:rPr>
              <a:t>second-order Taylor expansion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36">
            <a:extLst>
              <a:ext uri="{FF2B5EF4-FFF2-40B4-BE49-F238E27FC236}">
                <a16:creationId xmlns:a16="http://schemas.microsoft.com/office/drawing/2014/main" id="{69AAF84B-B451-43ED-8CC9-5B5FE0E8AE7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509898"/>
              </p:ext>
            </p:extLst>
          </p:nvPr>
        </p:nvGraphicFramePr>
        <p:xfrm>
          <a:off x="334963" y="3036272"/>
          <a:ext cx="85502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38" name="Equation" r:id="rId4" imgW="4102100" imgH="482600" progId="Equation.3">
                  <p:embed/>
                </p:oleObj>
              </mc:Choice>
              <mc:Fallback>
                <p:oleObj name="Equation" r:id="rId4" imgW="4102100" imgH="482600" progId="Equation.3">
                  <p:embed/>
                  <p:pic>
                    <p:nvPicPr>
                      <p:cNvPr id="1853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036272"/>
                        <a:ext cx="85502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0BAC84C-8D2E-46F9-AF84-C39B8E9BF6AA}"/>
              </a:ext>
            </a:extLst>
          </p:cNvPr>
          <p:cNvSpPr txBox="1"/>
          <p:nvPr/>
        </p:nvSpPr>
        <p:spPr>
          <a:xfrm>
            <a:off x="457200" y="442830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Notation: partial derivative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BFF65DC-0A4A-4354-BD19-4DF2A68BA4C9}"/>
              </a:ext>
            </a:extLst>
          </p:cNvPr>
          <p:cNvCxnSpPr>
            <a:stCxn id="2" idx="3"/>
          </p:cNvCxnSpPr>
          <p:nvPr/>
        </p:nvCxnSpPr>
        <p:spPr bwMode="auto">
          <a:xfrm flipV="1">
            <a:off x="3352800" y="4042747"/>
            <a:ext cx="304800" cy="5702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Text Box 35"/>
          <p:cNvSpPr txBox="1">
            <a:spLocks noChangeArrowheads="1"/>
          </p:cNvSpPr>
          <p:nvPr/>
        </p:nvSpPr>
        <p:spPr bwMode="auto">
          <a:xfrm>
            <a:off x="457200" y="1143000"/>
            <a:ext cx="8421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Local quadratic approximation of </a:t>
            </a:r>
            <a:r>
              <a:rPr lang="en-US" altLang="en-US" i="1" dirty="0">
                <a:cs typeface="Times New Roman" panose="02020603050405020304" pitchFamily="18" charset="0"/>
              </a:rPr>
              <a:t>E</a:t>
            </a:r>
            <a:r>
              <a:rPr lang="en-US" altLang="en-US" dirty="0">
                <a:cs typeface="Times New Roman" panose="02020603050405020304" pitchFamily="18" charset="0"/>
              </a:rPr>
              <a:t>(</a:t>
            </a:r>
            <a:r>
              <a:rPr lang="en-US" altLang="en-US" i="1" dirty="0" err="1">
                <a:cs typeface="Times New Roman" panose="02020603050405020304" pitchFamily="18" charset="0"/>
              </a:rPr>
              <a:t>u</a:t>
            </a:r>
            <a:r>
              <a:rPr lang="en-US" altLang="en-US" dirty="0" err="1"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cs typeface="Times New Roman" panose="02020603050405020304" pitchFamily="18" charset="0"/>
              </a:rPr>
              <a:t>v</a:t>
            </a:r>
            <a:r>
              <a:rPr lang="en-US" altLang="en-US" dirty="0">
                <a:cs typeface="Times New Roman" panose="02020603050405020304" pitchFamily="18" charset="0"/>
              </a:rPr>
              <a:t>) in the neighborhood of (0,0) is given by the </a:t>
            </a:r>
            <a:br>
              <a:rPr lang="en-US" altLang="en-US" dirty="0">
                <a:cs typeface="Times New Roman" panose="02020603050405020304" pitchFamily="18" charset="0"/>
              </a:rPr>
            </a:br>
            <a:r>
              <a:rPr lang="en-US" altLang="en-US" i="1" dirty="0">
                <a:cs typeface="Times New Roman" panose="02020603050405020304" pitchFamily="18" charset="0"/>
              </a:rPr>
              <a:t>second-order Taylor expansion</a:t>
            </a:r>
            <a:r>
              <a:rPr lang="en-US" altLang="en-US" dirty="0">
                <a:cs typeface="Times New Roman" panose="02020603050405020304" pitchFamily="18" charset="0"/>
              </a:rPr>
              <a:t>:</a:t>
            </a:r>
            <a:endParaRPr lang="ru-RU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185348" name="Object 3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86419"/>
              </p:ext>
            </p:extLst>
          </p:nvPr>
        </p:nvGraphicFramePr>
        <p:xfrm>
          <a:off x="334963" y="3036272"/>
          <a:ext cx="85502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0" name="Equation" r:id="rId4" imgW="4102100" imgH="482600" progId="Equation.3">
                  <p:embed/>
                </p:oleObj>
              </mc:Choice>
              <mc:Fallback>
                <p:oleObj name="Equation" r:id="rId4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3036272"/>
                        <a:ext cx="85502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1219200" y="4557425"/>
            <a:ext cx="1790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Ignore function value; set to 0</a:t>
            </a:r>
            <a:endParaRPr lang="ru-RU" altLang="en-US" sz="1800" i="1" dirty="0">
              <a:cs typeface="Times New Roman" panose="02020603050405020304" pitchFamily="18" charset="0"/>
            </a:endParaRPr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3166904" y="4875076"/>
            <a:ext cx="14859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Ignore first derivative, set to 0</a:t>
            </a:r>
            <a:endParaRPr lang="ru-RU" alt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Up Arrow 1"/>
          <p:cNvSpPr>
            <a:spLocks noChangeArrowheads="1"/>
          </p:cNvSpPr>
          <p:nvPr/>
        </p:nvSpPr>
        <p:spPr bwMode="auto">
          <a:xfrm>
            <a:off x="1752600" y="3861772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Up Arrow 12"/>
          <p:cNvSpPr>
            <a:spLocks noChangeArrowheads="1"/>
          </p:cNvSpPr>
          <p:nvPr/>
        </p:nvSpPr>
        <p:spPr bwMode="auto">
          <a:xfrm>
            <a:off x="3657600" y="4180860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" name="Up Arrow 12">
            <a:extLst>
              <a:ext uri="{FF2B5EF4-FFF2-40B4-BE49-F238E27FC236}">
                <a16:creationId xmlns:a16="http://schemas.microsoft.com/office/drawing/2014/main" id="{FEF85F6E-56B5-4478-BFD0-AD6A0C927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93923"/>
            <a:ext cx="457200" cy="638175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Text Box 35">
            <a:extLst>
              <a:ext uri="{FF2B5EF4-FFF2-40B4-BE49-F238E27FC236}">
                <a16:creationId xmlns:a16="http://schemas.microsoft.com/office/drawing/2014/main" id="{67857CAE-5A9E-4D9C-8AED-C38B67AAE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50" y="4983274"/>
            <a:ext cx="15049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 dirty="0">
                <a:cs typeface="Times New Roman" panose="02020603050405020304" pitchFamily="18" charset="0"/>
              </a:rPr>
              <a:t>Just look at shape of second derivative</a:t>
            </a:r>
            <a:endParaRPr lang="ru-RU" altLang="en-US" sz="18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 animBg="1"/>
      <p:bldP spid="13" grpId="0" animBg="1"/>
      <p:bldP spid="8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87395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2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6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87397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563563" y="2424113"/>
          <a:ext cx="78946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3" name="Equation" r:id="rId6" imgW="4102100" imgH="482600" progId="Equation.3">
                  <p:embed/>
                </p:oleObj>
              </mc:Choice>
              <mc:Fallback>
                <p:oleObj name="Equation" r:id="rId6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424113"/>
                        <a:ext cx="78946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8" name="Object 4"/>
          <p:cNvGraphicFramePr>
            <a:graphicFrameLocks noChangeAspect="1"/>
          </p:cNvGraphicFramePr>
          <p:nvPr/>
        </p:nvGraphicFramePr>
        <p:xfrm>
          <a:off x="838200" y="3424238"/>
          <a:ext cx="7032625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4" name="Equation" r:id="rId8" imgW="3797300" imgH="1854200" progId="Equation.3">
                  <p:embed/>
                </p:oleObj>
              </mc:Choice>
              <mc:Fallback>
                <p:oleObj name="Equation" r:id="rId8" imgW="3797300" imgH="1854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24238"/>
                        <a:ext cx="7032625" cy="343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89443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0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4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89445" name="Object 4"/>
          <p:cNvGraphicFramePr>
            <a:graphicFrameLocks noChangeAspect="1"/>
          </p:cNvGraphicFramePr>
          <p:nvPr/>
        </p:nvGraphicFramePr>
        <p:xfrm>
          <a:off x="2514600" y="3519488"/>
          <a:ext cx="4256088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1" name="Equation" r:id="rId6" imgW="2298700" imgH="1803400" progId="Equation.3">
                  <p:embed/>
                </p:oleObj>
              </mc:Choice>
              <mc:Fallback>
                <p:oleObj name="Equation" r:id="rId6" imgW="2298700" imgH="1803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519488"/>
                        <a:ext cx="4256088" cy="333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6" name="Object 36"/>
          <p:cNvGraphicFramePr>
            <a:graphicFrameLocks noChangeAspect="1"/>
          </p:cNvGraphicFramePr>
          <p:nvPr/>
        </p:nvGraphicFramePr>
        <p:xfrm>
          <a:off x="563563" y="2424113"/>
          <a:ext cx="78946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2" name="Equation" r:id="rId8" imgW="4102100" imgH="482600" progId="Equation.3">
                  <p:embed/>
                </p:oleObj>
              </mc:Choice>
              <mc:Fallback>
                <p:oleObj name="Equation" r:id="rId8" imgW="4102100" imgH="482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424113"/>
                        <a:ext cx="78946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1219200" y="914400"/>
          <a:ext cx="69342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58" name="Equation" r:id="rId4" imgW="2768600" imgH="381000" progId="">
                  <p:embed/>
                </p:oleObj>
              </mc:Choice>
              <mc:Fallback>
                <p:oleObj name="Equation" r:id="rId4" imgW="2768600" imgH="381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6934200" cy="954088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2" name="Text Box 35"/>
          <p:cNvSpPr txBox="1">
            <a:spLocks noChangeArrowheads="1"/>
          </p:cNvSpPr>
          <p:nvPr/>
        </p:nvSpPr>
        <p:spPr bwMode="auto">
          <a:xfrm>
            <a:off x="381000" y="1905000"/>
            <a:ext cx="865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cs typeface="Times New Roman" panose="02020603050405020304" pitchFamily="18" charset="0"/>
              </a:rPr>
              <a:t>Second-order Taylor expansion of </a:t>
            </a:r>
            <a:r>
              <a:rPr lang="en-US" altLang="en-US" i="1">
                <a:cs typeface="Times New Roman" panose="02020603050405020304" pitchFamily="18" charset="0"/>
              </a:rPr>
              <a:t>E</a:t>
            </a:r>
            <a:r>
              <a:rPr lang="en-US" altLang="en-US">
                <a:cs typeface="Times New Roman" panose="02020603050405020304" pitchFamily="18" charset="0"/>
              </a:rPr>
              <a:t>(</a:t>
            </a:r>
            <a:r>
              <a:rPr lang="en-US" altLang="en-US" i="1">
                <a:cs typeface="Times New Roman" panose="02020603050405020304" pitchFamily="18" charset="0"/>
              </a:rPr>
              <a:t>u</a:t>
            </a:r>
            <a:r>
              <a:rPr lang="en-US" altLang="en-US">
                <a:cs typeface="Times New Roman" panose="02020603050405020304" pitchFamily="18" charset="0"/>
              </a:rPr>
              <a:t>,</a:t>
            </a:r>
            <a:r>
              <a:rPr lang="en-US" altLang="en-US" i="1">
                <a:cs typeface="Times New Roman" panose="02020603050405020304" pitchFamily="18" charset="0"/>
              </a:rPr>
              <a:t>v</a:t>
            </a:r>
            <a:r>
              <a:rPr lang="en-US" altLang="en-US">
                <a:cs typeface="Times New Roman" panose="02020603050405020304" pitchFamily="18" charset="0"/>
              </a:rPr>
              <a:t>) about (0,0):</a:t>
            </a:r>
            <a:endParaRPr lang="ru-RU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91493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685800" y="2362200"/>
          <a:ext cx="780573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59" name="Equation" r:id="rId6" imgW="4508500" imgH="711200" progId="Equation.3">
                  <p:embed/>
                </p:oleObj>
              </mc:Choice>
              <mc:Fallback>
                <p:oleObj name="Equation" r:id="rId6" imgW="4508500" imgH="7112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362200"/>
                        <a:ext cx="7805738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4" name="Object 4"/>
          <p:cNvGraphicFramePr>
            <a:graphicFrameLocks noChangeAspect="1"/>
          </p:cNvGraphicFramePr>
          <p:nvPr/>
        </p:nvGraphicFramePr>
        <p:xfrm>
          <a:off x="2514600" y="3519488"/>
          <a:ext cx="4256088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60" name="Equation" r:id="rId8" imgW="2298700" imgH="1803400" progId="Equation.3">
                  <p:embed/>
                </p:oleObj>
              </mc:Choice>
              <mc:Fallback>
                <p:oleObj name="Equation" r:id="rId8" imgW="2298700" imgH="1803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519488"/>
                        <a:ext cx="4256088" cy="333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"/>
          <p:cNvSpPr>
            <a:spLocks noChangeArrowheads="1"/>
          </p:cNvSpPr>
          <p:nvPr/>
        </p:nvSpPr>
        <p:spPr bwMode="auto">
          <a:xfrm>
            <a:off x="4883552" y="1562100"/>
            <a:ext cx="4038600" cy="1295400"/>
          </a:xfrm>
          <a:prstGeom prst="rect">
            <a:avLst/>
          </a:prstGeom>
          <a:solidFill>
            <a:srgbClr val="62D8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93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Corner Detection: Mathematics</a:t>
            </a:r>
            <a:endParaRPr lang="ru-RU" altLang="en-US"/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cs typeface="Times New Roman" panose="02020603050405020304" pitchFamily="18" charset="0"/>
              </a:rPr>
              <a:t>The quadratic approximation simplifies to</a:t>
            </a:r>
            <a:endParaRPr lang="ru-RU" altLang="en-US" sz="2400">
              <a:cs typeface="Times New Roman" panose="02020603050405020304" pitchFamily="18" charset="0"/>
            </a:endParaRPr>
          </a:p>
        </p:txBody>
      </p:sp>
      <p:graphicFrame>
        <p:nvGraphicFramePr>
          <p:cNvPr id="193541" name="Object 5"/>
          <p:cNvGraphicFramePr>
            <a:graphicFrameLocks noChangeAspect="1"/>
          </p:cNvGraphicFramePr>
          <p:nvPr/>
        </p:nvGraphicFramePr>
        <p:xfrm>
          <a:off x="2286000" y="4140200"/>
          <a:ext cx="44227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9" name="Equation" r:id="rId5" imgW="1765300" imgH="508000" progId="">
                  <p:embed/>
                </p:oleObj>
              </mc:Choice>
              <mc:Fallback>
                <p:oleObj name="Equation" r:id="rId5" imgW="1765300" imgH="5080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40200"/>
                        <a:ext cx="4422775" cy="1270000"/>
                      </a:xfrm>
                      <a:prstGeom prst="rect">
                        <a:avLst/>
                      </a:prstGeom>
                      <a:solidFill>
                        <a:srgbClr val="67D96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42" name="Text Box 6"/>
          <p:cNvSpPr txBox="1">
            <a:spLocks noChangeArrowheads="1"/>
          </p:cNvSpPr>
          <p:nvPr/>
        </p:nvSpPr>
        <p:spPr bwMode="auto">
          <a:xfrm>
            <a:off x="381000" y="32083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where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cs typeface="Times New Roman" panose="02020603050405020304" pitchFamily="18" charset="0"/>
              </a:rPr>
              <a:t> is a </a:t>
            </a:r>
            <a:r>
              <a:rPr lang="en-US" altLang="en-US" sz="2400" i="1" dirty="0">
                <a:cs typeface="Times New Roman" panose="02020603050405020304" pitchFamily="18" charset="0"/>
              </a:rPr>
              <a:t>second moment matrix</a:t>
            </a:r>
            <a:r>
              <a:rPr lang="en-US" altLang="en-US" sz="2400" dirty="0"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computed from image derivatives: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graphicFrame>
        <p:nvGraphicFramePr>
          <p:cNvPr id="193543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43988"/>
              </p:ext>
            </p:extLst>
          </p:nvPr>
        </p:nvGraphicFramePr>
        <p:xfrm>
          <a:off x="4883552" y="1598613"/>
          <a:ext cx="403860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10" name="Equation" r:id="rId7" imgW="1536700" imgH="457200" progId="Equation.3">
                  <p:embed/>
                </p:oleObj>
              </mc:Choice>
              <mc:Fallback>
                <p:oleObj name="Equation" r:id="rId7" imgW="15367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552" y="1598613"/>
                        <a:ext cx="4038600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38200" y="5867400"/>
            <a:ext cx="7431088" cy="687388"/>
            <a:chOff x="528" y="3696"/>
            <a:chExt cx="4681" cy="433"/>
          </a:xfrm>
        </p:grpSpPr>
        <p:pic>
          <p:nvPicPr>
            <p:cNvPr id="193545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3696"/>
              <a:ext cx="4681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3546" name="Rectangle 11"/>
            <p:cNvSpPr>
              <a:spLocks noChangeArrowheads="1"/>
            </p:cNvSpPr>
            <p:nvPr/>
          </p:nvSpPr>
          <p:spPr bwMode="auto">
            <a:xfrm>
              <a:off x="528" y="3696"/>
              <a:ext cx="432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M</a:t>
              </a:r>
            </a:p>
          </p:txBody>
        </p:sp>
      </p:grpSp>
      <p:graphicFrame>
        <p:nvGraphicFramePr>
          <p:cNvPr id="1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113256"/>
              </p:ext>
            </p:extLst>
          </p:nvPr>
        </p:nvGraphicFramePr>
        <p:xfrm>
          <a:off x="228600" y="1762807"/>
          <a:ext cx="4467105" cy="89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11" name="Equation" r:id="rId10" imgW="2412720" imgH="482400" progId="Equation.3">
                  <p:embed/>
                </p:oleObj>
              </mc:Choice>
              <mc:Fallback>
                <p:oleObj name="Equation" r:id="rId10" imgW="2412720" imgH="482400" progId="Equation.3">
                  <p:embed/>
                  <p:pic>
                    <p:nvPicPr>
                      <p:cNvPr id="1853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762807"/>
                        <a:ext cx="4467105" cy="893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586" name="Object 2"/>
          <p:cNvGraphicFramePr>
            <a:graphicFrameLocks noChangeAspect="1"/>
          </p:cNvGraphicFramePr>
          <p:nvPr/>
        </p:nvGraphicFramePr>
        <p:xfrm>
          <a:off x="1071563" y="1022350"/>
          <a:ext cx="55562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5" name="Equation" r:id="rId4" imgW="1790700" imgH="482600" progId="Equation.3">
                  <p:embed/>
                </p:oleObj>
              </mc:Choice>
              <mc:Fallback>
                <p:oleObj name="Equation" r:id="rId4" imgW="17907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1022350"/>
                        <a:ext cx="55562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"/>
          <p:cNvGraphicFramePr>
            <a:graphicFrameLocks noChangeAspect="1"/>
          </p:cNvGraphicFramePr>
          <p:nvPr/>
        </p:nvGraphicFramePr>
        <p:xfrm>
          <a:off x="2687638" y="5362575"/>
          <a:ext cx="1428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6" name="Equation" r:id="rId6" imgW="571252" imgH="393529" progId="Equation.3">
                  <p:embed/>
                </p:oleObj>
              </mc:Choice>
              <mc:Fallback>
                <p:oleObj name="Equation" r:id="rId6" imgW="571252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5362575"/>
                        <a:ext cx="142875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hessian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990975"/>
            <a:ext cx="16557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9" t="9563" r="47212" b="45161"/>
          <a:stretch>
            <a:fillRect/>
          </a:stretch>
        </p:blipFill>
        <p:spPr bwMode="auto">
          <a:xfrm>
            <a:off x="2606675" y="4013200"/>
            <a:ext cx="1619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" t="54877" r="45802"/>
          <a:stretch>
            <a:fillRect/>
          </a:stretch>
        </p:blipFill>
        <p:spPr bwMode="auto">
          <a:xfrm>
            <a:off x="6762750" y="4013200"/>
            <a:ext cx="17002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 descr="hessia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4877"/>
          <a:stretch>
            <a:fillRect/>
          </a:stretch>
        </p:blipFill>
        <p:spPr bwMode="auto">
          <a:xfrm>
            <a:off x="4668838" y="4013200"/>
            <a:ext cx="1673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11078" name="Object 4"/>
          <p:cNvGraphicFramePr>
            <a:graphicFrameLocks noChangeAspect="1"/>
          </p:cNvGraphicFramePr>
          <p:nvPr/>
        </p:nvGraphicFramePr>
        <p:xfrm>
          <a:off x="4745038" y="5362575"/>
          <a:ext cx="1460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7" name="Equation" r:id="rId10" imgW="583947" imgH="418918" progId="Equation.3">
                  <p:embed/>
                </p:oleObj>
              </mc:Choice>
              <mc:Fallback>
                <p:oleObj name="Equation" r:id="rId10" imgW="583947" imgH="4189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5038" y="5362575"/>
                        <a:ext cx="1460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1079" name="Object 5"/>
          <p:cNvGraphicFramePr>
            <a:graphicFrameLocks noChangeAspect="1"/>
          </p:cNvGraphicFramePr>
          <p:nvPr/>
        </p:nvGraphicFramePr>
        <p:xfrm>
          <a:off x="6497638" y="5362575"/>
          <a:ext cx="2222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8" name="Equation" r:id="rId12" imgW="889000" imgH="419100" progId="Equation.3">
                  <p:embed/>
                </p:oleObj>
              </mc:Choice>
              <mc:Fallback>
                <p:oleObj name="Equation" r:id="rId12" imgW="8890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5362575"/>
                        <a:ext cx="22225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3000" b="1" kern="0">
                <a:solidFill>
                  <a:srgbClr val="000000"/>
                </a:solidFill>
                <a:latin typeface="Arial"/>
                <a:cs typeface="+mn-cs"/>
              </a:rPr>
              <a:t>Corners</a:t>
            </a:r>
            <a:r>
              <a:rPr lang="en-US" sz="3000" kern="0">
                <a:solidFill>
                  <a:srgbClr val="000000"/>
                </a:solidFill>
                <a:latin typeface="Arial"/>
                <a:cs typeface="+mn-cs"/>
              </a:rPr>
              <a:t> as distinctive interest points</a:t>
            </a:r>
            <a:endParaRPr lang="ru-RU" sz="3000" kern="0" dirty="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195595" name="Text Box 6"/>
          <p:cNvSpPr txBox="1">
            <a:spLocks noChangeArrowheads="1"/>
          </p:cNvSpPr>
          <p:nvPr/>
        </p:nvSpPr>
        <p:spPr bwMode="auto">
          <a:xfrm>
            <a:off x="957263" y="2771775"/>
            <a:ext cx="7813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 x 2 matrix of image derivatives </a:t>
            </a:r>
            <a:b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dirty="0">
                <a:solidFill>
                  <a:srgbClr val="00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(averaged in neighborhood of a point)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" y="5619750"/>
            <a:ext cx="14970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/>
                <a:cs typeface="+mn-cs"/>
              </a:rPr>
              <a:t>Notation: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The surface </a:t>
            </a:r>
            <a:r>
              <a:rPr lang="en-US" altLang="en-US" i="1"/>
              <a:t>E</a:t>
            </a:r>
            <a:r>
              <a:rPr lang="en-US" altLang="en-US"/>
              <a:t>(</a:t>
            </a:r>
            <a:r>
              <a:rPr lang="en-US" altLang="en-US" i="1"/>
              <a:t>u</a:t>
            </a:r>
            <a:r>
              <a:rPr lang="en-US" altLang="en-US"/>
              <a:t>,</a:t>
            </a:r>
            <a:r>
              <a:rPr lang="en-US" altLang="en-US" i="1"/>
              <a:t>v</a:t>
            </a:r>
            <a:r>
              <a:rPr lang="en-US" altLang="en-US"/>
              <a:t>) is locally approximated by a quadratic form. Let’s try to understand its shape.</a:t>
            </a:r>
          </a:p>
        </p:txBody>
      </p:sp>
      <p:sp>
        <p:nvSpPr>
          <p:cNvPr id="1976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pic>
        <p:nvPicPr>
          <p:cNvPr id="19763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67000"/>
            <a:ext cx="3987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7637" name="Object 8"/>
          <p:cNvGraphicFramePr>
            <a:graphicFrameLocks noChangeAspect="1"/>
          </p:cNvGraphicFramePr>
          <p:nvPr/>
        </p:nvGraphicFramePr>
        <p:xfrm>
          <a:off x="533400" y="2743200"/>
          <a:ext cx="40386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95" name="Equation" r:id="rId5" imgW="1536700" imgH="457200" progId="Equation.3">
                  <p:embed/>
                </p:oleObj>
              </mc:Choice>
              <mc:Fallback>
                <p:oleObj name="Equation" r:id="rId5" imgW="153670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743200"/>
                        <a:ext cx="4038600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38185"/>
              </p:ext>
            </p:extLst>
          </p:nvPr>
        </p:nvGraphicFramePr>
        <p:xfrm>
          <a:off x="304800" y="4267200"/>
          <a:ext cx="44958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96" name="Equation" r:id="rId7" imgW="1752480" imgH="507960" progId="Equation.3">
                  <p:embed/>
                </p:oleObj>
              </mc:Choice>
              <mc:Fallback>
                <p:oleObj name="Equation" r:id="rId7" imgW="1752480" imgH="5079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267200"/>
                        <a:ext cx="4495800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0"/>
          <p:cNvSpPr txBox="1">
            <a:spLocks noChangeArrowheads="1"/>
          </p:cNvSpPr>
          <p:nvPr/>
        </p:nvSpPr>
        <p:spPr bwMode="auto">
          <a:xfrm>
            <a:off x="381000" y="1138238"/>
            <a:ext cx="7675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Consider a horizontal “slice” of </a:t>
            </a:r>
            <a:r>
              <a:rPr lang="en-US" altLang="en-US" sz="2400" i="1"/>
              <a:t>E</a:t>
            </a:r>
            <a:r>
              <a:rPr lang="en-US" altLang="en-US" sz="2400"/>
              <a:t>(</a:t>
            </a:r>
            <a:r>
              <a:rPr lang="en-US" altLang="en-US" sz="2400" i="1"/>
              <a:t>u</a:t>
            </a:r>
            <a:r>
              <a:rPr lang="en-US" altLang="en-US" sz="2400"/>
              <a:t>, </a:t>
            </a:r>
            <a:r>
              <a:rPr lang="en-US" altLang="en-US" sz="2400" i="1"/>
              <a:t>v</a:t>
            </a:r>
            <a:r>
              <a:rPr lang="en-US" altLang="en-US" sz="2400"/>
              <a:t>):</a:t>
            </a:r>
          </a:p>
        </p:txBody>
      </p:sp>
      <p:sp>
        <p:nvSpPr>
          <p:cNvPr id="199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81000" y="17526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This is the equation of an ellipse.</a:t>
            </a:r>
          </a:p>
        </p:txBody>
      </p:sp>
      <p:graphicFrame>
        <p:nvGraphicFramePr>
          <p:cNvPr id="199685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5943600" y="914400"/>
          <a:ext cx="27432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09" name="Equation" r:id="rId4" imgW="1358900" imgH="457200" progId="Equation.3">
                  <p:embed/>
                </p:oleObj>
              </mc:Choice>
              <mc:Fallback>
                <p:oleObj name="Equation" r:id="rId4" imgW="13589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14400"/>
                        <a:ext cx="27432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9686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66992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730" name="Object 2"/>
          <p:cNvGraphicFramePr>
            <a:graphicFrameLocks noChangeAspect="1"/>
          </p:cNvGraphicFramePr>
          <p:nvPr/>
        </p:nvGraphicFramePr>
        <p:xfrm>
          <a:off x="846138" y="2514600"/>
          <a:ext cx="74739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56" name="Equation" r:id="rId4" imgW="2451100" imgH="508000" progId="Equation.3">
                  <p:embed/>
                </p:oleObj>
              </mc:Choice>
              <mc:Fallback>
                <p:oleObj name="Equation" r:id="rId4" imgW="2451100" imgH="50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2514600"/>
                        <a:ext cx="74739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6858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First, consider the axis-aligned case (gradients are either horizontal or vertical)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7200" y="43434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If either </a:t>
            </a:r>
            <a:r>
              <a:rPr lang="el-GR" altLang="en-US"/>
              <a:t>λ</a:t>
            </a:r>
            <a:r>
              <a:rPr lang="en-US" altLang="en-US"/>
              <a:t> is close to 0, then this is </a:t>
            </a:r>
            <a:r>
              <a:rPr lang="en-US" altLang="en-US" b="1"/>
              <a:t>not</a:t>
            </a:r>
            <a:r>
              <a:rPr lang="en-US" altLang="en-US"/>
              <a:t> a corner, so look for locations where both are large.</a:t>
            </a:r>
            <a:endParaRPr lang="en-US" altLang="en-US" sz="2400">
              <a:latin typeface="Symbol" panose="05050102010706020507" pitchFamily="18" charset="2"/>
            </a:endParaRPr>
          </a:p>
        </p:txBody>
      </p:sp>
      <p:sp>
        <p:nvSpPr>
          <p:cNvPr id="20173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72200" y="2438400"/>
            <a:ext cx="22860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/>
          <a:lstStyle/>
          <a:p>
            <a:r>
              <a:rPr lang="en-US" altLang="en-US"/>
              <a:t>Visualization of second moment matrices</a:t>
            </a:r>
          </a:p>
        </p:txBody>
      </p:sp>
      <p:graphicFrame>
        <p:nvGraphicFramePr>
          <p:cNvPr id="20582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758950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49" name="Image" r:id="rId4" imgW="5650794" imgH="5282540" progId="">
                  <p:embed/>
                </p:oleObj>
              </mc:Choice>
              <mc:Fallback>
                <p:oleObj name="Image" r:id="rId4" imgW="5650794" imgH="52825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/>
              <a:t>Visualization of second moment matrices</a:t>
            </a:r>
          </a:p>
        </p:txBody>
      </p:sp>
      <p:graphicFrame>
        <p:nvGraphicFramePr>
          <p:cNvPr id="2078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58950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98" name="Image" r:id="rId4" imgW="5650794" imgH="5282540" progId="">
                  <p:embed/>
                </p:oleObj>
              </mc:Choice>
              <mc:Fallback>
                <p:oleObj name="Image" r:id="rId4" imgW="5650794" imgH="52825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876" name="Picture 4" descr="second_moment_v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39825"/>
            <a:ext cx="56388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ext Box 20"/>
          <p:cNvSpPr txBox="1">
            <a:spLocks noChangeArrowheads="1"/>
          </p:cNvSpPr>
          <p:nvPr/>
        </p:nvSpPr>
        <p:spPr bwMode="auto">
          <a:xfrm>
            <a:off x="381000" y="1138238"/>
            <a:ext cx="7675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Consider a horizontal “slice” of </a:t>
            </a:r>
            <a:r>
              <a:rPr lang="en-US" altLang="en-US" sz="2400" i="1"/>
              <a:t>E</a:t>
            </a:r>
            <a:r>
              <a:rPr lang="en-US" altLang="en-US" sz="2400"/>
              <a:t>(</a:t>
            </a:r>
            <a:r>
              <a:rPr lang="en-US" altLang="en-US" sz="2400" i="1"/>
              <a:t>u</a:t>
            </a:r>
            <a:r>
              <a:rPr lang="en-US" altLang="en-US" sz="2400"/>
              <a:t>, </a:t>
            </a:r>
            <a:r>
              <a:rPr lang="en-US" altLang="en-US" sz="2400" i="1"/>
              <a:t>v</a:t>
            </a:r>
            <a:r>
              <a:rPr lang="en-US" altLang="en-US" sz="2400"/>
              <a:t>):</a:t>
            </a:r>
          </a:p>
        </p:txBody>
      </p:sp>
      <p:sp>
        <p:nvSpPr>
          <p:cNvPr id="203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Interpreting the second moment matrix</a:t>
            </a:r>
          </a:p>
        </p:txBody>
      </p:sp>
      <p:sp>
        <p:nvSpPr>
          <p:cNvPr id="203780" name="Text Box 3"/>
          <p:cNvSpPr txBox="1">
            <a:spLocks noChangeArrowheads="1"/>
          </p:cNvSpPr>
          <p:nvPr/>
        </p:nvSpPr>
        <p:spPr bwMode="auto">
          <a:xfrm>
            <a:off x="381000" y="17526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This is the equation of an ellipse.</a:t>
            </a:r>
          </a:p>
        </p:txBody>
      </p:sp>
      <p:graphicFrame>
        <p:nvGraphicFramePr>
          <p:cNvPr id="20378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854772"/>
              </p:ext>
            </p:extLst>
          </p:nvPr>
        </p:nvGraphicFramePr>
        <p:xfrm>
          <a:off x="4343400" y="2117725"/>
          <a:ext cx="25146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47" name="Equation" r:id="rId4" imgW="1206360" imgH="482400" progId="Equation.3">
                  <p:embed/>
                </p:oleObj>
              </mc:Choice>
              <mc:Fallback>
                <p:oleObj name="Equation" r:id="rId4" imgW="120636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117725"/>
                        <a:ext cx="251460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03782" name="Text Box 5"/>
              <p:cNvSpPr txBox="1">
                <a:spLocks noChangeArrowheads="1"/>
              </p:cNvSpPr>
              <p:nvPr/>
            </p:nvSpPr>
            <p:spPr bwMode="auto">
              <a:xfrm>
                <a:off x="386787" y="3146385"/>
                <a:ext cx="8534400" cy="784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600"/>
                  </a:spcBef>
                </a:pPr>
                <a:r>
                  <a:rPr lang="en-US" altLang="en-US" sz="2000" dirty="0"/>
                  <a:t>The axis lengths of the ellipse are determined by the eigenvalues,</a:t>
                </a:r>
              </a:p>
              <a:p>
                <a:pPr eaLnBrk="1" hangingPunct="1">
                  <a:spcBef>
                    <a:spcPts val="600"/>
                  </a:spcBef>
                </a:pPr>
                <a:r>
                  <a:rPr lang="en-US" altLang="en-US" sz="2000" dirty="0"/>
                  <a:t>and the orientation is determined by a rotation matrix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000" i="1" dirty="0"/>
                  <a:t>.</a:t>
                </a:r>
              </a:p>
            </p:txBody>
          </p:sp>
        </mc:Choice>
        <mc:Fallback>
          <p:sp>
            <p:nvSpPr>
              <p:cNvPr id="203782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787" y="3146385"/>
                <a:ext cx="8534400" cy="784830"/>
              </a:xfrm>
              <a:prstGeom prst="rect">
                <a:avLst/>
              </a:prstGeom>
              <a:blipFill>
                <a:blip r:embed="rId6"/>
                <a:stretch>
                  <a:fillRect l="-714" t="-3101" b="-131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3783" name="Group 21"/>
          <p:cNvGrpSpPr>
            <a:grpSpLocks/>
          </p:cNvGrpSpPr>
          <p:nvPr/>
        </p:nvGrpSpPr>
        <p:grpSpPr bwMode="auto">
          <a:xfrm>
            <a:off x="2438400" y="3979863"/>
            <a:ext cx="5413375" cy="2878137"/>
            <a:chOff x="2254" y="2352"/>
            <a:chExt cx="3410" cy="1813"/>
          </a:xfrm>
        </p:grpSpPr>
        <p:sp>
          <p:nvSpPr>
            <p:cNvPr id="203786" name="Text Box 8"/>
            <p:cNvSpPr txBox="1">
              <a:spLocks noChangeArrowheads="1"/>
            </p:cNvSpPr>
            <p:nvPr/>
          </p:nvSpPr>
          <p:spPr bwMode="auto">
            <a:xfrm>
              <a:off x="4656" y="2736"/>
              <a:ext cx="100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600">
                  <a:solidFill>
                    <a:srgbClr val="FF3300"/>
                  </a:solidFill>
                  <a:cs typeface="Times New Roman" panose="02020603050405020304" pitchFamily="18" charset="0"/>
                </a:rPr>
                <a:t>direction of the slowest change</a:t>
              </a:r>
              <a:endParaRPr lang="ru-RU" altLang="en-US" sz="1600">
                <a:solidFill>
                  <a:srgbClr val="FF33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3787" name="Text Box 9"/>
            <p:cNvSpPr txBox="1">
              <a:spLocks noChangeArrowheads="1"/>
            </p:cNvSpPr>
            <p:nvPr/>
          </p:nvSpPr>
          <p:spPr bwMode="auto">
            <a:xfrm>
              <a:off x="2640" y="2352"/>
              <a:ext cx="105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600">
                  <a:solidFill>
                    <a:srgbClr val="0033CC"/>
                  </a:solidFill>
                  <a:cs typeface="Times New Roman" panose="02020603050405020304" pitchFamily="18" charset="0"/>
                </a:rPr>
                <a:t>direction of the fastest change</a:t>
              </a:r>
              <a:endParaRPr lang="ru-RU" altLang="en-US" sz="160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3788" name="Oval 11"/>
            <p:cNvSpPr>
              <a:spLocks noChangeArrowheads="1"/>
            </p:cNvSpPr>
            <p:nvPr/>
          </p:nvSpPr>
          <p:spPr bwMode="auto">
            <a:xfrm rot="-1106879">
              <a:off x="2254" y="2771"/>
              <a:ext cx="2448" cy="1217"/>
            </a:xfrm>
            <a:prstGeom prst="ellipse">
              <a:avLst/>
            </a:prstGeom>
            <a:solidFill>
              <a:srgbClr val="7CF6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89" name="Line 12"/>
            <p:cNvSpPr>
              <a:spLocks noChangeShapeType="1"/>
            </p:cNvSpPr>
            <p:nvPr/>
          </p:nvSpPr>
          <p:spPr bwMode="auto">
            <a:xfrm rot="1280297" flipV="1">
              <a:off x="2555" y="2597"/>
              <a:ext cx="1875" cy="156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790" name="Line 13"/>
            <p:cNvSpPr>
              <a:spLocks noChangeShapeType="1"/>
            </p:cNvSpPr>
            <p:nvPr/>
          </p:nvSpPr>
          <p:spPr bwMode="auto">
            <a:xfrm rot="1280297" flipH="1" flipV="1">
              <a:off x="3094" y="2904"/>
              <a:ext cx="798" cy="9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791" name="AutoShape 14"/>
            <p:cNvSpPr>
              <a:spLocks/>
            </p:cNvSpPr>
            <p:nvPr/>
          </p:nvSpPr>
          <p:spPr bwMode="auto">
            <a:xfrm rot="-6496486">
              <a:off x="4037" y="2756"/>
              <a:ext cx="116" cy="1095"/>
            </a:xfrm>
            <a:prstGeom prst="leftBrace">
              <a:avLst>
                <a:gd name="adj1" fmla="val 78664"/>
                <a:gd name="adj2" fmla="val 49065"/>
              </a:avLst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92" name="AutoShape 15"/>
            <p:cNvSpPr>
              <a:spLocks/>
            </p:cNvSpPr>
            <p:nvPr/>
          </p:nvSpPr>
          <p:spPr bwMode="auto">
            <a:xfrm rot="-1178674">
              <a:off x="3212" y="2864"/>
              <a:ext cx="140" cy="513"/>
            </a:xfrm>
            <a:prstGeom prst="leftBrace">
              <a:avLst>
                <a:gd name="adj1" fmla="val 30536"/>
                <a:gd name="adj2" fmla="val 49065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3793" name="Rectangle 16"/>
            <p:cNvSpPr>
              <a:spLocks noChangeArrowheads="1"/>
            </p:cNvSpPr>
            <p:nvPr/>
          </p:nvSpPr>
          <p:spPr bwMode="auto">
            <a:xfrm>
              <a:off x="2400" y="3168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ru-RU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</a:t>
              </a:r>
              <a:r>
                <a:rPr lang="en-US" altLang="en-US" sz="2400" baseline="-250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max</a:t>
              </a:r>
              <a:r>
                <a:rPr lang="en-US" altLang="en-US" sz="24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lang="en-US" altLang="en-US" sz="2400" baseline="3000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-1/2</a:t>
              </a:r>
              <a:endParaRPr lang="ru-RU" altLang="en-US" sz="2400" baseline="300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203794" name="Rectangle 17"/>
            <p:cNvSpPr>
              <a:spLocks noChangeArrowheads="1"/>
            </p:cNvSpPr>
            <p:nvPr/>
          </p:nvSpPr>
          <p:spPr bwMode="auto">
            <a:xfrm>
              <a:off x="3552" y="3360"/>
              <a:ext cx="11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lang="ru-RU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</a:t>
              </a:r>
              <a:r>
                <a:rPr lang="en-US" altLang="en-US" sz="2400" baseline="-250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min</a:t>
              </a:r>
              <a:r>
                <a:rPr lang="en-US" altLang="en-US" sz="24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lang="en-US" altLang="en-US" sz="2400" baseline="300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-1/2</a:t>
              </a:r>
              <a:endParaRPr lang="ru-RU" altLang="en-US" sz="2400" baseline="300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aphicFrame>
        <p:nvGraphicFramePr>
          <p:cNvPr id="203784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5943600" y="914400"/>
          <a:ext cx="27432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48" name="Equation" r:id="rId7" imgW="1358900" imgH="457200" progId="Equation.3">
                  <p:embed/>
                </p:oleObj>
              </mc:Choice>
              <mc:Fallback>
                <p:oleObj name="Equation" r:id="rId7" imgW="13589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14400"/>
                        <a:ext cx="27432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785" name="Text Box 3"/>
          <p:cNvSpPr txBox="1">
            <a:spLocks noChangeArrowheads="1"/>
          </p:cNvSpPr>
          <p:nvPr/>
        </p:nvSpPr>
        <p:spPr bwMode="auto">
          <a:xfrm>
            <a:off x="381000" y="2373313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Diagonalization of M: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5600" y="6519446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AutoShape 2"/>
          <p:cNvSpPr>
            <a:spLocks noChangeArrowheads="1"/>
          </p:cNvSpPr>
          <p:nvPr/>
        </p:nvSpPr>
        <p:spPr bwMode="auto">
          <a:xfrm>
            <a:off x="1295400" y="4800600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ru-RU" altLang="en-US" sz="2400" dirty="0">
              <a:cs typeface="Times New Roman" panose="02020603050405020304" pitchFamily="18" charset="0"/>
            </a:endParaRPr>
          </a:p>
        </p:txBody>
      </p:sp>
      <p:sp>
        <p:nvSpPr>
          <p:cNvPr id="209924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5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26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27" name="Freeform 7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928" name="AutoShape 8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29" name="Rectangle 9"/>
          <p:cNvSpPr>
            <a:spLocks noChangeArrowheads="1"/>
          </p:cNvSpPr>
          <p:nvPr/>
        </p:nvSpPr>
        <p:spPr bwMode="auto">
          <a:xfrm>
            <a:off x="6019800" y="2362200"/>
            <a:ext cx="26670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are large,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~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increases in all directions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0" name="Rectangle 10"/>
          <p:cNvSpPr>
            <a:spLocks noChangeArrowheads="1"/>
          </p:cNvSpPr>
          <p:nvPr/>
        </p:nvSpPr>
        <p:spPr bwMode="auto">
          <a:xfrm>
            <a:off x="1371600" y="4800600"/>
            <a:ext cx="23622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are small;</a:t>
            </a:r>
            <a:b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is almost constant in all directions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1" name="Rectangle 11"/>
          <p:cNvSpPr>
            <a:spLocks noChangeArrowheads="1"/>
          </p:cNvSpPr>
          <p:nvPr/>
        </p:nvSpPr>
        <p:spPr bwMode="auto">
          <a:xfrm>
            <a:off x="7620000" y="5105400"/>
            <a:ext cx="129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&gt;&gt;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2" name="Rectangle 12"/>
          <p:cNvSpPr>
            <a:spLocks noChangeArrowheads="1"/>
          </p:cNvSpPr>
          <p:nvPr/>
        </p:nvSpPr>
        <p:spPr bwMode="auto">
          <a:xfrm>
            <a:off x="4572000" y="1905000"/>
            <a:ext cx="1295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&gt;&gt; </a:t>
            </a: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3" name="Rectangle 13"/>
          <p:cNvSpPr>
            <a:spLocks noChangeArrowheads="1"/>
          </p:cNvSpPr>
          <p:nvPr/>
        </p:nvSpPr>
        <p:spPr bwMode="auto">
          <a:xfrm>
            <a:off x="4419600" y="51816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9935" name="Oval 15"/>
          <p:cNvSpPr>
            <a:spLocks noChangeArrowheads="1"/>
          </p:cNvSpPr>
          <p:nvPr/>
        </p:nvSpPr>
        <p:spPr bwMode="auto">
          <a:xfrm>
            <a:off x="7391400" y="2133600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6" name="Oval 16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7" name="Oval 17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9938" name="Oval 18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en-US" altLang="en-US" sz="2400" dirty="0"/>
          </a:p>
        </p:txBody>
      </p:sp>
      <p:sp>
        <p:nvSpPr>
          <p:cNvPr id="211971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2" name="Freeform 5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973" name="AutoShape 6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4" name="Rectangle 7"/>
          <p:cNvSpPr>
            <a:spLocks noChangeArrowheads="1"/>
          </p:cNvSpPr>
          <p:nvPr/>
        </p:nvSpPr>
        <p:spPr bwMode="auto">
          <a:xfrm>
            <a:off x="6019800" y="2362200"/>
            <a:ext cx="2667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&gt;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5" name="Rectangle 8"/>
          <p:cNvSpPr>
            <a:spLocks noChangeArrowheads="1"/>
          </p:cNvSpPr>
          <p:nvPr/>
        </p:nvSpPr>
        <p:spPr bwMode="auto">
          <a:xfrm>
            <a:off x="7620000" y="51054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6" name="Rectangle 9"/>
          <p:cNvSpPr>
            <a:spLocks noChangeArrowheads="1"/>
          </p:cNvSpPr>
          <p:nvPr/>
        </p:nvSpPr>
        <p:spPr bwMode="auto">
          <a:xfrm>
            <a:off x="4572000" y="19050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7" name="Rectangle 10"/>
          <p:cNvSpPr>
            <a:spLocks noChangeArrowheads="1"/>
          </p:cNvSpPr>
          <p:nvPr/>
        </p:nvSpPr>
        <p:spPr bwMode="auto">
          <a:xfrm>
            <a:off x="4419600" y="51816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8" name="Oval 11"/>
          <p:cNvSpPr>
            <a:spLocks noChangeArrowheads="1"/>
          </p:cNvSpPr>
          <p:nvPr/>
        </p:nvSpPr>
        <p:spPr bwMode="auto">
          <a:xfrm>
            <a:off x="7391400" y="2133600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9" name="Oval 12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0" name="Oval 13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1" name="Oval 14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2" name="Rectangle 15"/>
          <p:cNvSpPr>
            <a:spLocks noChangeArrowheads="1"/>
          </p:cNvSpPr>
          <p:nvPr/>
        </p:nvSpPr>
        <p:spPr bwMode="auto">
          <a:xfrm>
            <a:off x="5356225" y="4714875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i="1" dirty="0">
                <a:latin typeface="Times New Roman" panose="02020603050405020304" pitchFamily="18" charset="0"/>
                <a:sym typeface="Symbol" panose="05050102010706020507" pitchFamily="18" charset="2"/>
              </a:rPr>
              <a:t>|C| </a:t>
            </a:r>
            <a:r>
              <a:rPr lang="en-US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small</a:t>
            </a:r>
          </a:p>
        </p:txBody>
      </p:sp>
      <p:sp>
        <p:nvSpPr>
          <p:cNvPr id="211983" name="Line 16"/>
          <p:cNvSpPr>
            <a:spLocks noChangeShapeType="1"/>
          </p:cNvSpPr>
          <p:nvPr/>
        </p:nvSpPr>
        <p:spPr bwMode="auto">
          <a:xfrm flipH="1">
            <a:off x="5486400" y="5181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27" name="Object 17">
            <a:extLst>
              <a:ext uri="{FF2B5EF4-FFF2-40B4-BE49-F238E27FC236}">
                <a16:creationId xmlns:a16="http://schemas.microsoft.com/office/drawing/2014/main" id="{24379C38-2B24-4142-A567-18CB7E104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802455"/>
              </p:ext>
            </p:extLst>
          </p:nvPr>
        </p:nvGraphicFramePr>
        <p:xfrm>
          <a:off x="99450" y="2075608"/>
          <a:ext cx="3435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13" name="Equation" r:id="rId4" imgW="1371600" imgH="228600" progId="Equation.3">
                  <p:embed/>
                </p:oleObj>
              </mc:Choice>
              <mc:Fallback>
                <p:oleObj name="Equation" r:id="rId4" imgW="1371600" imgH="228600" progId="Equation.3">
                  <p:embed/>
                  <p:pic>
                    <p:nvPicPr>
                      <p:cNvPr id="21" name="Object 17">
                        <a:extLst>
                          <a:ext uri="{FF2B5EF4-FFF2-40B4-BE49-F238E27FC236}">
                            <a16:creationId xmlns:a16="http://schemas.microsoft.com/office/drawing/2014/main" id="{D2570547-AEC8-4F8F-9FFF-804AE74F6D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0" y="2075608"/>
                        <a:ext cx="3435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252178CB-DB06-4DBF-80EC-4D8D80AB5FA7}"/>
              </a:ext>
            </a:extLst>
          </p:cNvPr>
          <p:cNvSpPr txBox="1"/>
          <p:nvPr/>
        </p:nvSpPr>
        <p:spPr>
          <a:xfrm>
            <a:off x="76200" y="1676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Cornerness</a:t>
            </a:r>
            <a:endParaRPr lang="en-US" sz="2400" dirty="0"/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1433DB41-4CC4-4DF6-AB78-46B19D75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05" y="2735997"/>
            <a:ext cx="272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n-US" sz="1800" i="1" dirty="0">
                <a:latin typeface="Times New Roman" panose="02020603050405020304" pitchFamily="18" charset="0"/>
              </a:rPr>
              <a:t>α</a:t>
            </a:r>
            <a:r>
              <a:rPr lang="en-US" altLang="en-US" sz="1800" dirty="0"/>
              <a:t>: constant (0.04 to 0.06)</a:t>
            </a:r>
            <a:endParaRPr lang="el-GR" altLang="en-US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ct 17">
            <a:extLst>
              <a:ext uri="{FF2B5EF4-FFF2-40B4-BE49-F238E27FC236}">
                <a16:creationId xmlns:a16="http://schemas.microsoft.com/office/drawing/2014/main" id="{9F5BE3C3-1AB7-45B3-954F-902DE69CD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660335"/>
              </p:ext>
            </p:extLst>
          </p:nvPr>
        </p:nvGraphicFramePr>
        <p:xfrm>
          <a:off x="99450" y="2075608"/>
          <a:ext cx="3435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1" name="Equation" r:id="rId4" imgW="1371600" imgH="228600" progId="Equation.3">
                  <p:embed/>
                </p:oleObj>
              </mc:Choice>
              <mc:Fallback>
                <p:oleObj name="Equation" r:id="rId4" imgW="1371600" imgH="228600" progId="Equation.3">
                  <p:embed/>
                  <p:pic>
                    <p:nvPicPr>
                      <p:cNvPr id="27" name="Object 17">
                        <a:extLst>
                          <a:ext uri="{FF2B5EF4-FFF2-40B4-BE49-F238E27FC236}">
                            <a16:creationId xmlns:a16="http://schemas.microsoft.com/office/drawing/2014/main" id="{24379C38-2B24-4142-A567-18CB7E1048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0" y="2075608"/>
                        <a:ext cx="3435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Classification of image points using eigenvalues of </a:t>
            </a:r>
            <a:r>
              <a:rPr lang="en-US" altLang="en-US" sz="2400" i="1" dirty="0">
                <a:cs typeface="Times New Roman" panose="02020603050405020304" pitchFamily="18" charset="0"/>
              </a:rPr>
              <a:t>M</a:t>
            </a:r>
            <a:endParaRPr lang="en-US" altLang="en-US" sz="2400" dirty="0"/>
          </a:p>
        </p:txBody>
      </p:sp>
      <p:sp>
        <p:nvSpPr>
          <p:cNvPr id="211971" name="Rectangle 4"/>
          <p:cNvSpPr>
            <a:spLocks noChangeArrowheads="1"/>
          </p:cNvSpPr>
          <p:nvPr/>
        </p:nvSpPr>
        <p:spPr bwMode="auto">
          <a:xfrm>
            <a:off x="44958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2" name="Freeform 5"/>
          <p:cNvSpPr>
            <a:spLocks/>
          </p:cNvSpPr>
          <p:nvPr/>
        </p:nvSpPr>
        <p:spPr bwMode="auto">
          <a:xfrm>
            <a:off x="4953000" y="1752600"/>
            <a:ext cx="3886200" cy="3937000"/>
          </a:xfrm>
          <a:custGeom>
            <a:avLst/>
            <a:gdLst>
              <a:gd name="T0" fmla="*/ 0 w 2448"/>
              <a:gd name="T1" fmla="*/ 2147483646 h 2480"/>
              <a:gd name="T2" fmla="*/ 2147483646 w 2448"/>
              <a:gd name="T3" fmla="*/ 0 h 2480"/>
              <a:gd name="T4" fmla="*/ 2147483646 w 2448"/>
              <a:gd name="T5" fmla="*/ 0 h 2480"/>
              <a:gd name="T6" fmla="*/ 2147483646 w 2448"/>
              <a:gd name="T7" fmla="*/ 2147483646 h 2480"/>
              <a:gd name="T8" fmla="*/ 2147483646 w 2448"/>
              <a:gd name="T9" fmla="*/ 2147483646 h 2480"/>
              <a:gd name="T10" fmla="*/ 0 w 2448"/>
              <a:gd name="T11" fmla="*/ 2147483646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973" name="AutoShape 6"/>
          <p:cNvSpPr>
            <a:spLocks noChangeArrowheads="1"/>
          </p:cNvSpPr>
          <p:nvPr/>
        </p:nvSpPr>
        <p:spPr bwMode="auto">
          <a:xfrm>
            <a:off x="4495800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4" name="Rectangle 7"/>
          <p:cNvSpPr>
            <a:spLocks noChangeArrowheads="1"/>
          </p:cNvSpPr>
          <p:nvPr/>
        </p:nvSpPr>
        <p:spPr bwMode="auto">
          <a:xfrm>
            <a:off x="6019800" y="2362200"/>
            <a:ext cx="2667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“Corner”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&gt;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5" name="Rectangle 8"/>
          <p:cNvSpPr>
            <a:spLocks noChangeArrowheads="1"/>
          </p:cNvSpPr>
          <p:nvPr/>
        </p:nvSpPr>
        <p:spPr bwMode="auto">
          <a:xfrm>
            <a:off x="7620000" y="51054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6" name="Rectangle 9"/>
          <p:cNvSpPr>
            <a:spLocks noChangeArrowheads="1"/>
          </p:cNvSpPr>
          <p:nvPr/>
        </p:nvSpPr>
        <p:spPr bwMode="auto">
          <a:xfrm>
            <a:off x="4572000" y="1905000"/>
            <a:ext cx="129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“Edge”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&lt; 0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7" name="Rectangle 10"/>
          <p:cNvSpPr>
            <a:spLocks noChangeArrowheads="1"/>
          </p:cNvSpPr>
          <p:nvPr/>
        </p:nvSpPr>
        <p:spPr bwMode="auto">
          <a:xfrm>
            <a:off x="4419600" y="51816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“Flat” region</a:t>
            </a:r>
            <a:endParaRPr lang="ru-RU" altLang="en-US" sz="240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1978" name="Oval 11"/>
          <p:cNvSpPr>
            <a:spLocks noChangeArrowheads="1"/>
          </p:cNvSpPr>
          <p:nvPr/>
        </p:nvSpPr>
        <p:spPr bwMode="auto">
          <a:xfrm>
            <a:off x="7391400" y="2133600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79" name="Oval 12"/>
          <p:cNvSpPr>
            <a:spLocks noChangeArrowheads="1"/>
          </p:cNvSpPr>
          <p:nvPr/>
        </p:nvSpPr>
        <p:spPr bwMode="auto">
          <a:xfrm>
            <a:off x="4641850" y="1828800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0" name="Oval 13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1" name="Oval 14"/>
          <p:cNvSpPr>
            <a:spLocks noChangeArrowheads="1"/>
          </p:cNvSpPr>
          <p:nvPr/>
        </p:nvSpPr>
        <p:spPr bwMode="auto">
          <a:xfrm rot="5542000">
            <a:off x="7108032" y="5557043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11982" name="Rectangle 15"/>
          <p:cNvSpPr>
            <a:spLocks noChangeArrowheads="1"/>
          </p:cNvSpPr>
          <p:nvPr/>
        </p:nvSpPr>
        <p:spPr bwMode="auto">
          <a:xfrm>
            <a:off x="5356225" y="4714875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i="1" dirty="0">
                <a:latin typeface="Times New Roman" panose="02020603050405020304" pitchFamily="18" charset="0"/>
                <a:sym typeface="Symbol" panose="05050102010706020507" pitchFamily="18" charset="2"/>
              </a:rPr>
              <a:t>|C| </a:t>
            </a:r>
            <a:r>
              <a:rPr lang="en-US" altLang="en-US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small</a:t>
            </a:r>
          </a:p>
        </p:txBody>
      </p:sp>
      <p:sp>
        <p:nvSpPr>
          <p:cNvPr id="211983" name="Line 16"/>
          <p:cNvSpPr>
            <a:spLocks noChangeShapeType="1"/>
          </p:cNvSpPr>
          <p:nvPr/>
        </p:nvSpPr>
        <p:spPr bwMode="auto">
          <a:xfrm flipH="1">
            <a:off x="5486400" y="5181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1984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566473"/>
              </p:ext>
            </p:extLst>
          </p:nvPr>
        </p:nvGraphicFramePr>
        <p:xfrm>
          <a:off x="76200" y="5513994"/>
          <a:ext cx="40703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92" name="Equation" r:id="rId6" imgW="1625400" imgH="228600" progId="Equation.3">
                  <p:embed/>
                </p:oleObj>
              </mc:Choice>
              <mc:Fallback>
                <p:oleObj name="Equation" r:id="rId6" imgW="1625400" imgH="228600" progId="Equation.3">
                  <p:embed/>
                  <p:pic>
                    <p:nvPicPr>
                      <p:cNvPr id="211984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5513994"/>
                        <a:ext cx="40703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154" y="4011547"/>
            <a:ext cx="1505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Determinant: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74" y="4495867"/>
            <a:ext cx="906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Trace: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229600" y="609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endParaRPr lang="ru-RU" altLang="en-US" sz="2400" baseline="-2500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5105400" y="6324600"/>
            <a:ext cx="2743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733800" y="18288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42672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00F74C4-9F00-463C-8160-B391E70695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6637" y="3938477"/>
            <a:ext cx="2424234" cy="565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95C678-DA11-45C4-9DE1-534A6178CEE2}"/>
              </a:ext>
            </a:extLst>
          </p:cNvPr>
          <p:cNvSpPr txBox="1"/>
          <p:nvPr/>
        </p:nvSpPr>
        <p:spPr>
          <a:xfrm>
            <a:off x="37388" y="3572688"/>
            <a:ext cx="387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Remember your linear algebra: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4CBDFE-DDD3-4F0A-A08B-97ED809FFA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361"/>
          <a:stretch/>
        </p:blipFill>
        <p:spPr>
          <a:xfrm>
            <a:off x="1633106" y="4508791"/>
            <a:ext cx="1223655" cy="47649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1677ECF-1761-4D3B-90B6-5DEF08D7E686}"/>
              </a:ext>
            </a:extLst>
          </p:cNvPr>
          <p:cNvSpPr txBox="1"/>
          <p:nvPr/>
        </p:nvSpPr>
        <p:spPr>
          <a:xfrm>
            <a:off x="76200" y="16764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Cornerness</a:t>
            </a:r>
            <a:endParaRPr lang="en-US" sz="2400" dirty="0"/>
          </a:p>
        </p:txBody>
      </p:sp>
      <p:sp>
        <p:nvSpPr>
          <p:cNvPr id="34" name="Text Box 18">
            <a:extLst>
              <a:ext uri="{FF2B5EF4-FFF2-40B4-BE49-F238E27FC236}">
                <a16:creationId xmlns:a16="http://schemas.microsoft.com/office/drawing/2014/main" id="{2352686F-F045-4F4E-8067-A02957BAC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05" y="2735997"/>
            <a:ext cx="272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n-US" sz="1800" i="1" dirty="0">
                <a:latin typeface="Times New Roman" panose="02020603050405020304" pitchFamily="18" charset="0"/>
              </a:rPr>
              <a:t>α</a:t>
            </a:r>
            <a:r>
              <a:rPr lang="en-US" altLang="en-US" sz="1800" dirty="0"/>
              <a:t>: constant (0.04 to 0.06)</a:t>
            </a:r>
            <a:endParaRPr lang="el-G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33533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Harris corner detector</a:t>
            </a:r>
            <a:endParaRPr lang="ru-RU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401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85787" y="1916906"/>
                <a:ext cx="8177213" cy="3417094"/>
              </a:xfrm>
            </p:spPr>
            <p:txBody>
              <a:bodyPr/>
              <a:lstStyle/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Compute</a:t>
                </a:r>
                <a:r>
                  <a:rPr lang="en-US" altLang="en-US" i="1" dirty="0"/>
                  <a:t> M </a:t>
                </a:r>
                <a:r>
                  <a:rPr lang="en-US" altLang="en-US" dirty="0"/>
                  <a:t>matrix for each window to recover a </a:t>
                </a:r>
                <a:r>
                  <a:rPr lang="en-US" altLang="en-US" i="1" dirty="0" err="1"/>
                  <a:t>cornerness</a:t>
                </a:r>
                <a:r>
                  <a:rPr lang="en-US" altLang="en-US" i="1" dirty="0"/>
                  <a:t> </a:t>
                </a:r>
                <a:r>
                  <a:rPr lang="en-US" altLang="en-US" dirty="0"/>
                  <a:t>score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dirty="0"/>
                  <a:t>.</a:t>
                </a:r>
              </a:p>
              <a:p>
                <a:pPr marL="688975" lvl="1" indent="-288925" eaLnBrk="1" hangingPunct="1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Note: We can find </a:t>
                </a:r>
                <a:r>
                  <a:rPr lang="en-US" altLang="en-US" i="1" dirty="0"/>
                  <a:t>M</a:t>
                </a:r>
                <a:r>
                  <a:rPr lang="en-US" altLang="en-US" dirty="0"/>
                  <a:t> purely from the per-pixel image derivatives!</a:t>
                </a:r>
                <a:endParaRPr lang="en-US" altLang="en-US" i="1" dirty="0"/>
              </a:p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Threshold to find pixels which give large corner response (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i="1" dirty="0"/>
                  <a:t> </a:t>
                </a:r>
                <a:r>
                  <a:rPr lang="en-US" altLang="en-US" dirty="0"/>
                  <a:t>&gt; threshold).</a:t>
                </a:r>
              </a:p>
              <a:p>
                <a:pPr marL="514350" indent="-514350" eaLnBrk="1" hangingPunct="1">
                  <a:buFontTx/>
                  <a:buAutoNum type="arabicParenR"/>
                </a:pPr>
                <a:r>
                  <a:rPr lang="en-US" altLang="en-US" dirty="0"/>
                  <a:t>Find the local maxima pixels,</a:t>
                </a:r>
                <a:br>
                  <a:rPr lang="en-US" altLang="en-US" dirty="0"/>
                </a:br>
                <a:r>
                  <a:rPr lang="en-US" altLang="en-US" dirty="0"/>
                  <a:t>i.e., suppress non-maxima.</a:t>
                </a:r>
                <a:endParaRPr lang="ru-RU" altLang="en-US" dirty="0"/>
              </a:p>
            </p:txBody>
          </p:sp>
        </mc:Choice>
        <mc:Fallback>
          <p:sp>
            <p:nvSpPr>
              <p:cNvPr id="2140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5787" y="1916906"/>
                <a:ext cx="8177213" cy="3417094"/>
              </a:xfrm>
              <a:blipFill>
                <a:blip r:embed="rId3"/>
                <a:stretch>
                  <a:fillRect l="-1341" t="-1783" r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4020" name="Rectangle 14"/>
          <p:cNvSpPr>
            <a:spLocks noChangeArrowheads="1"/>
          </p:cNvSpPr>
          <p:nvPr/>
        </p:nvSpPr>
        <p:spPr bwMode="auto">
          <a:xfrm>
            <a:off x="381000" y="5759450"/>
            <a:ext cx="845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 dirty="0" err="1"/>
              <a:t>C.Harris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M.Stephens</a:t>
            </a:r>
            <a:r>
              <a:rPr lang="en-US" altLang="en-US" sz="2000" dirty="0"/>
              <a:t>. </a:t>
            </a:r>
            <a:r>
              <a:rPr lang="en-US" altLang="en-US" sz="2000" dirty="0">
                <a:hlinkClick r:id="rId4"/>
              </a:rPr>
              <a:t>“A Combined Corner and Edge Detector.” </a:t>
            </a:r>
            <a:r>
              <a:rPr lang="en-US" altLang="en-US" sz="2000" i="1" dirty="0"/>
              <a:t>Proceedings of the 4th </a:t>
            </a:r>
            <a:r>
              <a:rPr lang="en-US" altLang="en-US" sz="2000" i="1" dirty="0" err="1"/>
              <a:t>Alvey</a:t>
            </a:r>
            <a:r>
              <a:rPr lang="en-US" altLang="en-US" sz="2000" i="1" dirty="0"/>
              <a:t> Vision Conference</a:t>
            </a:r>
            <a:r>
              <a:rPr lang="en-US" altLang="en-US" sz="2000" dirty="0"/>
              <a:t>: pages 147—151, 1988. 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699" y="0"/>
            <a:ext cx="7315200" cy="609600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Harris Corner Detector </a:t>
            </a:r>
            <a:r>
              <a:rPr lang="pl-PL" altLang="en-US" sz="2000" dirty="0">
                <a:latin typeface="Arial" panose="020B0604020202020204" pitchFamily="34" charset="0"/>
              </a:rPr>
              <a:t>[</a:t>
            </a:r>
            <a:r>
              <a:rPr lang="pl-PL" altLang="en-US" sz="2000" dirty="0"/>
              <a:t>Harris88</a:t>
            </a:r>
            <a:r>
              <a:rPr lang="pl-PL" altLang="en-US" sz="2000" dirty="0">
                <a:latin typeface="Arial" panose="020B0604020202020204" pitchFamily="34" charset="0"/>
              </a:rPr>
              <a:t>]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pic>
        <p:nvPicPr>
          <p:cNvPr id="21607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1" y="676299"/>
            <a:ext cx="1141885" cy="888319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Text Box 9"/>
          <p:cNvSpPr txBox="1">
            <a:spLocks noChangeArrowheads="1"/>
          </p:cNvSpPr>
          <p:nvPr/>
        </p:nvSpPr>
        <p:spPr bwMode="auto">
          <a:xfrm>
            <a:off x="3832837" y="1660202"/>
            <a:ext cx="5519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1.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Compute </a:t>
            </a:r>
            <a:r>
              <a:rPr lang="en-US" altLang="en-U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mage derivatives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(optionally, blur first).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204" name="Text Box 10"/>
              <p:cNvSpPr txBox="1">
                <a:spLocks noChangeArrowheads="1"/>
              </p:cNvSpPr>
              <p:nvPr/>
            </p:nvSpPr>
            <p:spPr bwMode="auto">
              <a:xfrm>
                <a:off x="3835184" y="2589147"/>
                <a:ext cx="314943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ts val="0"/>
                  </a:spcBef>
                  <a:buFontTx/>
                  <a:buNone/>
                </a:pP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2. 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US" altLang="en-US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components</a:t>
                </a:r>
              </a:p>
              <a:p>
                <a:pPr>
                  <a:spcBef>
                    <a:spcPts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   as s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quare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s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of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derivatives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8204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184" y="2589147"/>
                <a:ext cx="3149430" cy="646331"/>
              </a:xfrm>
              <a:prstGeom prst="rect">
                <a:avLst/>
              </a:prstGeom>
              <a:blipFill>
                <a:blip r:embed="rId4"/>
                <a:stretch>
                  <a:fillRect l="-1547" t="-5660" b="-141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5" name="Text Box 11"/>
          <p:cNvSpPr txBox="1">
            <a:spLocks noChangeArrowheads="1"/>
          </p:cNvSpPr>
          <p:nvPr/>
        </p:nvSpPr>
        <p:spPr bwMode="auto">
          <a:xfrm>
            <a:off x="3831286" y="3493596"/>
            <a:ext cx="4014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3. Gaussian filter </a:t>
            </a:r>
            <a:r>
              <a:rPr lang="en-US" altLang="en-US" sz="1800" i="1" dirty="0">
                <a:solidFill>
                  <a:srgbClr val="000000"/>
                </a:solidFill>
                <a:latin typeface="Arial" panose="020B0604020202020204" pitchFamily="34" charset="0"/>
              </a:rPr>
              <a:t>g()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with width </a:t>
            </a:r>
            <a:r>
              <a:rPr lang="pl-PL" altLang="en-US" sz="1800" i="1" dirty="0">
                <a:solidFill>
                  <a:srgbClr val="000000"/>
                </a:solidFill>
                <a:latin typeface="Symbol" panose="05050102010706020507" pitchFamily="18" charset="2"/>
              </a:rPr>
              <a:t>s</a:t>
            </a:r>
            <a:endParaRPr lang="en-US" altLang="en-US" sz="18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01961" y="1667013"/>
            <a:ext cx="2567861" cy="878202"/>
            <a:chOff x="3356" y="1684"/>
            <a:chExt cx="1960" cy="723"/>
          </a:xfrm>
        </p:grpSpPr>
        <p:pic>
          <p:nvPicPr>
            <p:cNvPr id="216095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6" y="1689"/>
              <a:ext cx="90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pic>
          <p:nvPicPr>
            <p:cNvPr id="216096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6" y="1684"/>
              <a:ext cx="918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609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992" y="2073"/>
                  <a:ext cx="363" cy="3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altLang="en-US" sz="1800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pl-PL" altLang="en-US" sz="1800" i="1" baseline="-25000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altLang="en-US" sz="1800" i="1" baseline="-25000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16097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92" y="2073"/>
                  <a:ext cx="363" cy="32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609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953" y="2084"/>
                  <a:ext cx="363" cy="3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altLang="en-US" sz="1800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pl-PL" altLang="en-US" sz="1800" i="1" baseline="-25000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altLang="en-US" sz="1800" i="1" baseline="-25000" dirty="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16098" name="Text 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53" y="2084"/>
                  <a:ext cx="363" cy="323"/>
                </a:xfrm>
                <a:prstGeom prst="rect">
                  <a:avLst/>
                </a:prstGeom>
                <a:blipFill>
                  <a:blip r:embed="rId8"/>
                  <a:stretch>
                    <a:fillRect b="-153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207" name="Picture 1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3600" y="2610667"/>
            <a:ext cx="1196975" cy="836613"/>
          </a:xfrm>
        </p:spPr>
      </p:pic>
      <p:pic>
        <p:nvPicPr>
          <p:cNvPr id="8208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8" y="2623107"/>
            <a:ext cx="1185068" cy="82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9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36" y="2618867"/>
            <a:ext cx="1195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3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" y="3531327"/>
            <a:ext cx="11826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4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38" y="3530256"/>
            <a:ext cx="11826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15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548" y="3532029"/>
            <a:ext cx="1194689" cy="82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216" name="Text Box 23"/>
              <p:cNvSpPr txBox="1">
                <a:spLocks noChangeArrowheads="1"/>
              </p:cNvSpPr>
              <p:nvPr/>
            </p:nvSpPr>
            <p:spPr bwMode="auto">
              <a:xfrm>
                <a:off x="471171" y="3956655"/>
                <a:ext cx="922338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𝐼𝑥</m:t>
                      </m:r>
                      <m:r>
                        <a:rPr lang="pl-PL" altLang="en-US" sz="1800" i="1" baseline="30000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216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171" y="3956655"/>
                <a:ext cx="922338" cy="369888"/>
              </a:xfrm>
              <a:prstGeom prst="rect">
                <a:avLst/>
              </a:prstGeom>
              <a:blipFill>
                <a:blip r:embed="rId15"/>
                <a:stretch>
                  <a:fillRect b="-147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17" name="Text Box 24"/>
              <p:cNvSpPr txBox="1">
                <a:spLocks noChangeArrowheads="1"/>
              </p:cNvSpPr>
              <p:nvPr/>
            </p:nvSpPr>
            <p:spPr bwMode="auto">
              <a:xfrm>
                <a:off x="1731934" y="3962593"/>
                <a:ext cx="925513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𝐼𝑦</m:t>
                      </m:r>
                      <m:r>
                        <a:rPr lang="pl-PL" altLang="en-US" sz="1800" i="1" baseline="3000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217" name="Text 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1934" y="3962593"/>
                <a:ext cx="925513" cy="369888"/>
              </a:xfrm>
              <a:prstGeom prst="rect">
                <a:avLst/>
              </a:prstGeom>
              <a:blipFill>
                <a:blip r:embed="rId16"/>
                <a:stretch>
                  <a:fillRect b="-147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18" name="Text Box 25"/>
              <p:cNvSpPr txBox="1">
                <a:spLocks noChangeArrowheads="1"/>
              </p:cNvSpPr>
              <p:nvPr/>
            </p:nvSpPr>
            <p:spPr bwMode="auto">
              <a:xfrm>
                <a:off x="2743201" y="3966976"/>
                <a:ext cx="11383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𝐼𝑥</m:t>
                      </m:r>
                      <m:r>
                        <a:rPr lang="en-US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pl-PL" altLang="en-US" sz="1800" i="1" baseline="-25000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l-PL" altLang="en-US" sz="1800" i="1" dirty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218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1" y="3966976"/>
                <a:ext cx="1138354" cy="369332"/>
              </a:xfrm>
              <a:prstGeom prst="rect">
                <a:avLst/>
              </a:prstGeom>
              <a:blipFill>
                <a:blip r:embed="rId17"/>
                <a:stretch>
                  <a:fillRect b="-1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7" y="4449664"/>
            <a:ext cx="24479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220" name="Text Box 30"/>
          <p:cNvSpPr txBox="1">
            <a:spLocks noChangeArrowheads="1"/>
          </p:cNvSpPr>
          <p:nvPr/>
        </p:nvSpPr>
        <p:spPr bwMode="auto">
          <a:xfrm>
            <a:off x="3847421" y="4440594"/>
            <a:ext cx="5638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4.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Compute c</a:t>
            </a:r>
            <a:r>
              <a:rPr lang="pl-PL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ornerness</a:t>
            </a:r>
            <a:endParaRPr lang="en-US" altLang="en-US" sz="1800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221" name="Text Box 31"/>
              <p:cNvSpPr txBox="1">
                <a:spLocks noChangeArrowheads="1"/>
              </p:cNvSpPr>
              <p:nvPr/>
            </p:nvSpPr>
            <p:spPr bwMode="auto">
              <a:xfrm>
                <a:off x="2205512" y="5970619"/>
                <a:ext cx="33923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altLang="en-US" sz="1800" i="1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221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5512" y="5970619"/>
                <a:ext cx="339230" cy="369888"/>
              </a:xfrm>
              <a:prstGeom prst="rect">
                <a:avLst/>
              </a:prstGeom>
              <a:blipFill>
                <a:blip r:embed="rId19"/>
                <a:stretch>
                  <a:fillRect l="-72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22" name="Text Box 32"/>
              <p:cNvSpPr txBox="1">
                <a:spLocks noChangeArrowheads="1"/>
              </p:cNvSpPr>
              <p:nvPr/>
            </p:nvSpPr>
            <p:spPr bwMode="auto">
              <a:xfrm>
                <a:off x="3835400" y="6030360"/>
                <a:ext cx="4679950" cy="7848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5. Threshold on </a:t>
                </a:r>
                <a14:m>
                  <m:oMath xmlns:m="http://schemas.openxmlformats.org/officeDocument/2006/math">
                    <m:r>
                      <a:rPr lang="en-US" altLang="en-US" sz="18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to pick high </a:t>
                </a:r>
                <a:r>
                  <a:rPr lang="en-US" altLang="en-US" sz="18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cornerness</a:t>
                </a:r>
                <a:endParaRPr lang="en-US" altLang="en-US" sz="18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6</a:t>
                </a:r>
                <a:r>
                  <a:rPr lang="pl-PL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Non-maxima suppression</a:t>
                </a: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to pick peaks.</a:t>
                </a:r>
                <a:endParaRPr lang="en-US" altLang="en-US" sz="1800" i="1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222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400" y="6030360"/>
                <a:ext cx="4679950" cy="784830"/>
              </a:xfrm>
              <a:prstGeom prst="rect">
                <a:avLst/>
              </a:prstGeom>
              <a:blipFill>
                <a:blip r:embed="rId20"/>
                <a:stretch>
                  <a:fillRect l="-1042" t="-3876" b="-116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980363" y="5537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James Hays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F4CA4-19C3-4D94-A2FD-739C5F07C23E}"/>
              </a:ext>
            </a:extLst>
          </p:cNvPr>
          <p:cNvSpPr txBox="1"/>
          <p:nvPr/>
        </p:nvSpPr>
        <p:spPr>
          <a:xfrm>
            <a:off x="3816350" y="753869"/>
            <a:ext cx="433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0. Input image</a:t>
            </a:r>
            <a:br>
              <a:rPr lang="en-US" sz="1800" dirty="0"/>
            </a:br>
            <a:r>
              <a:rPr lang="en-US" sz="1800" dirty="0"/>
              <a:t>    We want to compute M at each pixel.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 Box 15">
                <a:extLst>
                  <a:ext uri="{FF2B5EF4-FFF2-40B4-BE49-F238E27FC236}">
                    <a16:creationId xmlns:a16="http://schemas.microsoft.com/office/drawing/2014/main" id="{5827E971-0FDB-4FE4-8BAF-048B8FE8FA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0389" y="1241682"/>
                <a:ext cx="448079" cy="36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altLang="en-US" sz="1800" i="1" baseline="-25000" dirty="0"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9" name="Text Box 15">
                <a:extLst>
                  <a:ext uri="{FF2B5EF4-FFF2-40B4-BE49-F238E27FC236}">
                    <a16:creationId xmlns:a16="http://schemas.microsoft.com/office/drawing/2014/main" id="{5827E971-0FDB-4FE4-8BAF-048B8FE8F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0389" y="1241682"/>
                <a:ext cx="448079" cy="36965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 Box 16">
                <a:extLst>
                  <a:ext uri="{FF2B5EF4-FFF2-40B4-BE49-F238E27FC236}">
                    <a16:creationId xmlns:a16="http://schemas.microsoft.com/office/drawing/2014/main" id="{336A57F3-3A2F-4134-8285-A6531D1DB6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1788" y="3049432"/>
                <a:ext cx="448079" cy="36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altLang="en-US" sz="1800" i="1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en-US" sz="1800" b="0" i="1" baseline="-2500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altLang="en-US" sz="1800" i="1" baseline="-250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0" name="Text Box 16">
                <a:extLst>
                  <a:ext uri="{FF2B5EF4-FFF2-40B4-BE49-F238E27FC236}">
                    <a16:creationId xmlns:a16="http://schemas.microsoft.com/office/drawing/2014/main" id="{336A57F3-3A2F-4134-8285-A6531D1DB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1788" y="3049432"/>
                <a:ext cx="448079" cy="369650"/>
              </a:xfrm>
              <a:prstGeom prst="rect">
                <a:avLst/>
              </a:prstGeom>
              <a:blipFill>
                <a:blip r:embed="rId22"/>
                <a:stretch>
                  <a:fillRect b="-81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BD4FDD-C904-41B3-9DE2-723511114FBD}"/>
                  </a:ext>
                </a:extLst>
              </p:cNvPr>
              <p:cNvSpPr txBox="1"/>
              <p:nvPr/>
            </p:nvSpPr>
            <p:spPr>
              <a:xfrm>
                <a:off x="1010624" y="3111305"/>
                <a:ext cx="24705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BD4FDD-C904-41B3-9DE2-723511114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624" y="3111305"/>
                <a:ext cx="247052" cy="307777"/>
              </a:xfrm>
              <a:prstGeom prst="rect">
                <a:avLst/>
              </a:prstGeom>
              <a:blipFill>
                <a:blip r:embed="rId23"/>
                <a:stretch>
                  <a:fillRect l="-32500" r="-17500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A0AA647-6DB5-4F7E-9EC1-D5DCCCBCA1EF}"/>
                  </a:ext>
                </a:extLst>
              </p:cNvPr>
              <p:cNvSpPr txBox="1"/>
              <p:nvPr/>
            </p:nvSpPr>
            <p:spPr>
              <a:xfrm>
                <a:off x="2241409" y="3088894"/>
                <a:ext cx="247052" cy="3391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A0AA647-6DB5-4F7E-9EC1-D5DCCCBCA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409" y="3088894"/>
                <a:ext cx="247052" cy="339132"/>
              </a:xfrm>
              <a:prstGeom prst="rect">
                <a:avLst/>
              </a:prstGeom>
              <a:blipFill>
                <a:blip r:embed="rId24"/>
                <a:stretch>
                  <a:fillRect l="-32500" r="-17500" b="-2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6AE77-A6F2-46D4-A95C-EE5A2041888B}"/>
                  </a:ext>
                </a:extLst>
              </p:cNvPr>
              <p:cNvSpPr txBox="1"/>
              <p:nvPr/>
            </p:nvSpPr>
            <p:spPr>
              <a:xfrm>
                <a:off x="4160985" y="4864350"/>
                <a:ext cx="300499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trace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6AE77-A6F2-46D4-A95C-EE5A20418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985" y="4864350"/>
                <a:ext cx="3004990" cy="307777"/>
              </a:xfrm>
              <a:prstGeom prst="rect">
                <a:avLst/>
              </a:prstGeom>
              <a:blipFill>
                <a:blip r:embed="rId25"/>
                <a:stretch>
                  <a:fillRect l="-121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F2FF4A-22EF-44D4-A6B7-A5F61AB14B00}"/>
                  </a:ext>
                </a:extLst>
              </p:cNvPr>
              <p:cNvSpPr txBox="1"/>
              <p:nvPr/>
            </p:nvSpPr>
            <p:spPr>
              <a:xfrm>
                <a:off x="3636409" y="5212522"/>
                <a:ext cx="4788106" cy="8297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∘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000" b="0" dirty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i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F2FF4A-22EF-44D4-A6B7-A5F61AB14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409" y="5212522"/>
                <a:ext cx="4788106" cy="82971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  <p:bldP spid="8204" grpId="0"/>
      <p:bldP spid="8205" grpId="0"/>
      <p:bldP spid="8216" grpId="0"/>
      <p:bldP spid="8217" grpId="0"/>
      <p:bldP spid="8218" grpId="0"/>
      <p:bldP spid="8220" grpId="0"/>
      <p:bldP spid="8221" grpId="0"/>
      <p:bldP spid="82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18115" name="Picture 3" descr="cows_step0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20163" name="Picture 3" descr="cows_step1_corner_respo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0164" name="Text Box 4"/>
              <p:cNvSpPr txBox="1">
                <a:spLocks noChangeArrowheads="1"/>
              </p:cNvSpPr>
              <p:nvPr/>
            </p:nvSpPr>
            <p:spPr bwMode="auto">
              <a:xfrm>
                <a:off x="533400" y="795337"/>
                <a:ext cx="405431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Compute corner response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endParaRPr lang="ru-RU" altLang="en-US" i="1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016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795337"/>
                <a:ext cx="4054315" cy="461665"/>
              </a:xfrm>
              <a:prstGeom prst="rect">
                <a:avLst/>
              </a:prstGeom>
              <a:blipFill>
                <a:blip r:embed="rId4"/>
                <a:stretch>
                  <a:fillRect l="-2406" t="-9211" b="-302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2211" name="Text Box 3"/>
              <p:cNvSpPr txBox="1">
                <a:spLocks noChangeArrowheads="1"/>
              </p:cNvSpPr>
              <p:nvPr/>
            </p:nvSpPr>
            <p:spPr bwMode="auto">
              <a:xfrm>
                <a:off x="685800" y="772180"/>
                <a:ext cx="772679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Find points with large corner response: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r>
                  <a:rPr lang="en-US" altLang="en-US" i="1" dirty="0">
                    <a:cs typeface="Times New Roman" panose="02020603050405020304" pitchFamily="18" charset="0"/>
                  </a:rPr>
                  <a:t> &gt; 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threshold</a:t>
                </a:r>
                <a:endParaRPr lang="ru-RU" altLang="en-US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221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772180"/>
                <a:ext cx="7726795" cy="523220"/>
              </a:xfrm>
              <a:prstGeom prst="rect">
                <a:avLst/>
              </a:prstGeom>
              <a:blipFill>
                <a:blip r:embed="rId3"/>
                <a:stretch>
                  <a:fillRect l="-1263" t="-12791" b="-3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2212" name="Picture 4" descr="cows_step2_thre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6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4259" name="Text Box 3"/>
              <p:cNvSpPr txBox="1">
                <a:spLocks noChangeArrowheads="1"/>
              </p:cNvSpPr>
              <p:nvPr/>
            </p:nvSpPr>
            <p:spPr bwMode="auto">
              <a:xfrm>
                <a:off x="838200" y="774700"/>
                <a:ext cx="5795963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2400" dirty="0">
                    <a:cs typeface="Times New Roman" panose="02020603050405020304" pitchFamily="18" charset="0"/>
                  </a:rPr>
                  <a:t>Take only the points of local maxima of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endParaRPr lang="ru-RU" altLang="en-US" i="1" dirty="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4259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774700"/>
                <a:ext cx="5795963" cy="519113"/>
              </a:xfrm>
              <a:prstGeom prst="rect">
                <a:avLst/>
              </a:prstGeom>
              <a:blipFill>
                <a:blip r:embed="rId3"/>
                <a:stretch>
                  <a:fillRect l="-1684" b="-258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4260" name="Picture 4" descr="cows_step3_thresh&amp;max"/>
          <p:cNvPicPr>
            <a:picLocks noChangeAspect="1" noChangeArrowheads="1"/>
          </p:cNvPicPr>
          <p:nvPr/>
        </p:nvPicPr>
        <p:blipFill>
          <a:blip r:embed="rId4">
            <a:lum bright="24000" contrast="7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Harris Detector: Steps</a:t>
            </a:r>
            <a:endParaRPr lang="ru-RU" altLang="en-US" sz="3200"/>
          </a:p>
        </p:txBody>
      </p:sp>
      <p:pic>
        <p:nvPicPr>
          <p:cNvPr id="226307" name="Picture 3" descr="cows_step4_harris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53400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Invariance and covariance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839200" cy="5334000"/>
          </a:xfrm>
        </p:spPr>
        <p:txBody>
          <a:bodyPr/>
          <a:lstStyle/>
          <a:p>
            <a:pPr marL="0" indent="0"/>
            <a:r>
              <a:rPr lang="en-US" altLang="en-US" sz="2400" dirty="0"/>
              <a:t>Are locations </a:t>
            </a:r>
            <a:r>
              <a:rPr lang="en-US" altLang="en-US" sz="2400" i="1" dirty="0"/>
              <a:t>invariant</a:t>
            </a:r>
            <a:r>
              <a:rPr lang="en-US" altLang="en-US" sz="2400" dirty="0"/>
              <a:t> to photometric transformations </a:t>
            </a:r>
          </a:p>
          <a:p>
            <a:pPr marL="0" indent="0"/>
            <a:r>
              <a:rPr lang="en-US" altLang="en-US" sz="2400" dirty="0"/>
              <a:t>and </a:t>
            </a:r>
            <a:r>
              <a:rPr lang="en-US" altLang="en-US" sz="2400" i="1" dirty="0"/>
              <a:t>covariant</a:t>
            </a:r>
            <a:r>
              <a:rPr lang="en-US" altLang="en-US" sz="2400" dirty="0"/>
              <a:t> to geometric transformations?</a:t>
            </a:r>
          </a:p>
          <a:p>
            <a:pPr lvl="1"/>
            <a:r>
              <a:rPr lang="en-US" altLang="en-US" b="1" dirty="0"/>
              <a:t>Invariance:</a:t>
            </a:r>
            <a:r>
              <a:rPr lang="en-US" altLang="en-US" dirty="0"/>
              <a:t> image is transformed and corner locations do not change</a:t>
            </a:r>
          </a:p>
          <a:p>
            <a:pPr lvl="1"/>
            <a:r>
              <a:rPr lang="en-US" altLang="en-US" b="1" dirty="0"/>
              <a:t>Covariance: </a:t>
            </a:r>
            <a:r>
              <a:rPr lang="en-US" altLang="en-US" dirty="0"/>
              <a:t>if we have two transformed versions of the same image, features should be detected in corresponding locations</a:t>
            </a:r>
          </a:p>
        </p:txBody>
      </p:sp>
      <p:pic>
        <p:nvPicPr>
          <p:cNvPr id="228356" name="Picture 3" descr="cows_step4_harris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51175"/>
            <a:ext cx="57150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A^T A = &#10;\left[&#10;\begin{array}{cc}&#10;\sum I_x I_x &amp; \sum I_x I_y \\&#10;\sum I_x I_y &amp; \sum I_y I_y&#10;\end{array}&#10;\right]&#10;=&#10;\sum&#10;\left[&#10;\begin{array}{c}&#10;I_x  \\&#10;I_y&#10;\end{array}&#10;\right]&#10;[I_x~I_y]&#10;=&#10;\sum \nabla I (\nabla I)^T&#10;\]&#10;\end{document}&#10;"/>
  <p:tag name="EXTERNALNAME" val="Edittex"/>
  <p:tag name="BLEND" val="False"/>
  <p:tag name="TRANSPARENT" val="False"/>
  <p:tag name="BITMAPFORMAT" val="bmp256"/>
  <p:tag name="DEBUGINTERACTIVE" val="True"/>
  <p:tag name="ORIGWIDTH" val="2141.125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39548</TotalTime>
  <Words>1818</Words>
  <Application>Microsoft Office PowerPoint</Application>
  <PresentationFormat>On-screen Show (4:3)</PresentationFormat>
  <Paragraphs>344</Paragraphs>
  <Slides>54</Slides>
  <Notes>47</Notes>
  <HiddenSlides>5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54</vt:i4>
      </vt:variant>
    </vt:vector>
  </HeadingPairs>
  <TitlesOfParts>
    <vt:vector size="74" baseType="lpstr">
      <vt:lpstr>Arial</vt:lpstr>
      <vt:lpstr>Arial Unicode MS</vt:lpstr>
      <vt:lpstr>Calibri</vt:lpstr>
      <vt:lpstr>Cambria Math</vt:lpstr>
      <vt:lpstr>Symbol</vt:lpstr>
      <vt:lpstr>Tahoma</vt:lpstr>
      <vt:lpstr>Times New Roman</vt:lpstr>
      <vt:lpstr>Blank Presentation</vt:lpstr>
      <vt:lpstr>3_Default Design</vt:lpstr>
      <vt:lpstr>5_Default Design</vt:lpstr>
      <vt:lpstr>3_Blank Presentation</vt:lpstr>
      <vt:lpstr>7_Default Design</vt:lpstr>
      <vt:lpstr>4_Blank Presentation</vt:lpstr>
      <vt:lpstr>1_Office Theme</vt:lpstr>
      <vt:lpstr>1_Blank Presentation</vt:lpstr>
      <vt:lpstr>4_Office Theme</vt:lpstr>
      <vt:lpstr>Equation</vt:lpstr>
      <vt:lpstr>Bitmap Image</vt:lpstr>
      <vt:lpstr>Microsoft Equation 3.0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Corners</vt:lpstr>
      <vt:lpstr>Correspondence across views</vt:lpstr>
      <vt:lpstr>Example: estimate “fundamental matrix” that corresponds two views</vt:lpstr>
      <vt:lpstr>Example: structure from motion</vt:lpstr>
      <vt:lpstr>Fundamental to Applications  </vt:lpstr>
      <vt:lpstr>Example: Invariant Local Features</vt:lpstr>
      <vt:lpstr>Example application</vt:lpstr>
      <vt:lpstr>Local features: main components</vt:lpstr>
      <vt:lpstr>Characteristics of good features</vt:lpstr>
      <vt:lpstr>Goal: interest operator repeatability</vt:lpstr>
      <vt:lpstr>PowerPoint Presentation</vt:lpstr>
      <vt:lpstr>Local features: main components</vt:lpstr>
      <vt:lpstr>Detection: Basic Idea</vt:lpstr>
      <vt:lpstr>Corner Detection: Basic Idea</vt:lpstr>
      <vt:lpstr>Corner Detection by Auto-correlation</vt:lpstr>
      <vt:lpstr>PowerPoint Presentation</vt:lpstr>
      <vt:lpstr>Corner Detection by Auto-correlation</vt:lpstr>
      <vt:lpstr>Think-Pair-Share:</vt:lpstr>
      <vt:lpstr>Finding Corners</vt:lpstr>
      <vt:lpstr>Corner Detection by Auto-correlation</vt:lpstr>
      <vt:lpstr>Corner Detection by Auto-correlation</vt:lpstr>
      <vt:lpstr>PowerPoint Presentation</vt:lpstr>
      <vt:lpstr>Recall: Taylor series expansion</vt:lpstr>
      <vt:lpstr>PowerPoint Presentation</vt:lpstr>
      <vt:lpstr>PowerPoint Presentation</vt:lpstr>
      <vt:lpstr>Corner Detection: Mathematics</vt:lpstr>
      <vt:lpstr>Corner Detection: Mathematics</vt:lpstr>
      <vt:lpstr>Corner Detection: Mathematics</vt:lpstr>
      <vt:lpstr>Corner Detection: Mathematics</vt:lpstr>
      <vt:lpstr>PowerPoint Presentation</vt:lpstr>
      <vt:lpstr>Interpreting the second moment matrix</vt:lpstr>
      <vt:lpstr>Interpreting the second moment matrix</vt:lpstr>
      <vt:lpstr>Interpreting the second moment matrix</vt:lpstr>
      <vt:lpstr>Visualization of second moment matrices</vt:lpstr>
      <vt:lpstr>Visualization of second moment matrices</vt:lpstr>
      <vt:lpstr>Interpreting the second moment matrix</vt:lpstr>
      <vt:lpstr>Classification of image points using eigenvalues of M</vt:lpstr>
      <vt:lpstr>Classification of image points using eigenvalues of M</vt:lpstr>
      <vt:lpstr>Classification of image points using eigenvalues of M</vt:lpstr>
      <vt:lpstr>Harris corner detector</vt:lpstr>
      <vt:lpstr>Harris Corner Detector [Harris88]</vt:lpstr>
      <vt:lpstr>Harris Detector: Steps</vt:lpstr>
      <vt:lpstr>Harris Detector: Steps</vt:lpstr>
      <vt:lpstr>Harris Detector: Steps</vt:lpstr>
      <vt:lpstr>Harris Detector: Steps</vt:lpstr>
      <vt:lpstr>Harris Detector: Steps</vt:lpstr>
      <vt:lpstr>Invariance and covariance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James Tompkin</cp:lastModifiedBy>
  <cp:revision>1454</cp:revision>
  <dcterms:created xsi:type="dcterms:W3CDTF">2004-08-29T23:15:23Z</dcterms:created>
  <dcterms:modified xsi:type="dcterms:W3CDTF">2017-10-10T23:58:21Z</dcterms:modified>
</cp:coreProperties>
</file>