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wdp" ContentType="image/vnd.ms-photo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52" r:id="rId2"/>
    <p:sldId id="548" r:id="rId3"/>
    <p:sldId id="528" r:id="rId4"/>
    <p:sldId id="532" r:id="rId5"/>
    <p:sldId id="579" r:id="rId6"/>
  </p:sldIdLst>
  <p:sldSz cx="17556163" cy="9875838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AAA11"/>
    <a:srgbClr val="E79825"/>
    <a:srgbClr val="FFF941"/>
    <a:srgbClr val="DDDDDD"/>
    <a:srgbClr val="EAEAEA"/>
    <a:srgbClr val="CC0000"/>
    <a:srgbClr val="24E319"/>
    <a:srgbClr val="FF5F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3697" autoAdjust="0"/>
    <p:restoredTop sz="90929"/>
  </p:normalViewPr>
  <p:slideViewPr>
    <p:cSldViewPr>
      <p:cViewPr>
        <p:scale>
          <a:sx n="66" d="100"/>
          <a:sy n="66" d="100"/>
        </p:scale>
        <p:origin x="-1184" y="-80"/>
      </p:cViewPr>
      <p:guideLst>
        <p:guide orient="horz" pos="3110"/>
        <p:guide pos="55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35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5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22BC834-4AA0-3846-A819-AC380662C9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60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1A0491-F7A0-314B-8BDB-0D3609FA9A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284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F3AE4-B286-6246-9A77-F6A82F689043}" type="slidenum">
              <a:rPr lang="en-US"/>
              <a:pPr/>
              <a:t>1</a:t>
            </a:fld>
            <a:endParaRPr lang="en-US"/>
          </a:p>
        </p:txBody>
      </p:sp>
      <p:sp>
        <p:nvSpPr>
          <p:cNvPr id="215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F3AE4-B286-6246-9A77-F6A82F689043}" type="slidenum">
              <a:rPr lang="en-US"/>
              <a:pPr/>
              <a:t>2</a:t>
            </a:fld>
            <a:endParaRPr lang="en-US"/>
          </a:p>
        </p:txBody>
      </p:sp>
      <p:sp>
        <p:nvSpPr>
          <p:cNvPr id="215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AD0EC-E6D9-6B47-8699-4335D90DB9B6}" type="slidenum">
              <a:rPr lang="en-US"/>
              <a:pPr/>
              <a:t>3</a:t>
            </a:fld>
            <a:endParaRPr lang="en-US"/>
          </a:p>
        </p:txBody>
      </p:sp>
      <p:sp>
        <p:nvSpPr>
          <p:cNvPr id="4853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AD0EC-E6D9-6B47-8699-4335D90DB9B6}" type="slidenum">
              <a:rPr lang="en-US"/>
              <a:pPr/>
              <a:t>4</a:t>
            </a:fld>
            <a:endParaRPr lang="en-US"/>
          </a:p>
        </p:txBody>
      </p:sp>
      <p:sp>
        <p:nvSpPr>
          <p:cNvPr id="4853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F3AE4-B286-6246-9A77-F6A82F689043}" type="slidenum">
              <a:rPr lang="en-US"/>
              <a:pPr/>
              <a:t>5</a:t>
            </a:fld>
            <a:endParaRPr lang="en-US"/>
          </a:p>
        </p:txBody>
      </p:sp>
      <p:sp>
        <p:nvSpPr>
          <p:cNvPr id="215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6038" y="3068638"/>
            <a:ext cx="14924087" cy="21161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3663" y="5595938"/>
            <a:ext cx="12288837" cy="25241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1CD08-66FB-5849-86AD-751757F091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2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E7BC0-9331-FB4F-B1B2-CB4FD26F12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63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475" y="6346825"/>
            <a:ext cx="14922500" cy="19605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7475" y="4186238"/>
            <a:ext cx="14922500" cy="21605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A6617-9E62-654E-9A09-C046F30A0B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6038" y="2852738"/>
            <a:ext cx="7385050" cy="5926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53488" y="2852738"/>
            <a:ext cx="7386637" cy="5926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16E0C-B59B-C94D-A4AA-212020F16F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2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888" y="395288"/>
            <a:ext cx="15800387" cy="164623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888" y="2211388"/>
            <a:ext cx="7756525" cy="920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88" y="3132138"/>
            <a:ext cx="7756525" cy="5689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18575" y="2211388"/>
            <a:ext cx="7759700" cy="920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18575" y="3132138"/>
            <a:ext cx="7759700" cy="5689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3094D-C22C-5B48-BB67-3B8129567B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3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B0A02-EA91-2D4B-9ECA-8F08B545F0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1C3214-3A16-8F49-BB65-BC1D9E391A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44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888" y="393700"/>
            <a:ext cx="5775325" cy="1673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4350" y="393700"/>
            <a:ext cx="9813925" cy="84280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8" y="2066925"/>
            <a:ext cx="5775325" cy="67548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5123EF-E0E0-BD43-BE38-BB02B620D3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8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1700" y="6913563"/>
            <a:ext cx="10533063" cy="815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41700" y="882650"/>
            <a:ext cx="10533063" cy="59245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41700" y="7729538"/>
            <a:ext cx="10533063" cy="1158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3851EA-9A3B-974E-A3D6-8B5E4A8CDF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0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E3844-BDB4-D94B-BAA9-13B40A958D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96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509500" y="877888"/>
            <a:ext cx="3730625" cy="7900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16038" y="877888"/>
            <a:ext cx="11041062" cy="7900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233EE8-4A9E-9C49-81D6-62D2809A43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47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16038" y="877888"/>
            <a:ext cx="14924087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56746" tIns="78373" rIns="156746" bIns="7837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16038" y="2852738"/>
            <a:ext cx="14924087" cy="592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56746" tIns="78373" rIns="156746" bIns="783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16038" y="8997950"/>
            <a:ext cx="3657600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56746" tIns="78373" rIns="156746" bIns="78373" numCol="1" anchor="t" anchorCtr="0" compatLnSpc="1">
            <a:prstTxWarp prst="textNoShape">
              <a:avLst/>
            </a:prstTxWarp>
          </a:bodyPr>
          <a:lstStyle>
            <a:lvl1pPr defTabSz="1566863">
              <a:defRPr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97575" y="8997950"/>
            <a:ext cx="5561013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56746" tIns="78373" rIns="156746" bIns="78373" numCol="1" anchor="t" anchorCtr="0" compatLnSpc="1">
            <a:prstTxWarp prst="textNoShape">
              <a:avLst/>
            </a:prstTxWarp>
          </a:bodyPr>
          <a:lstStyle>
            <a:lvl1pPr algn="ctr" defTabSz="1566863">
              <a:defRPr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582525" y="8997950"/>
            <a:ext cx="3657600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56746" tIns="78373" rIns="156746" bIns="78373" numCol="1" anchor="t" anchorCtr="0" compatLnSpc="1">
            <a:prstTxWarp prst="textNoShape">
              <a:avLst/>
            </a:prstTxWarp>
          </a:bodyPr>
          <a:lstStyle>
            <a:lvl1pPr algn="r" defTabSz="1566863">
              <a:defRPr/>
            </a:lvl1pPr>
          </a:lstStyle>
          <a:p>
            <a:fld id="{97C177AC-5C61-D149-A531-70761D0DAF6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566863" rtl="0" fontAlgn="base">
        <a:spcBef>
          <a:spcPct val="0"/>
        </a:spcBef>
        <a:spcAft>
          <a:spcPct val="0"/>
        </a:spcAft>
        <a:defRPr sz="7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566863" rtl="0" fontAlgn="base">
        <a:spcBef>
          <a:spcPct val="0"/>
        </a:spcBef>
        <a:spcAft>
          <a:spcPct val="0"/>
        </a:spcAft>
        <a:defRPr sz="75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defTabSz="1566863" rtl="0" fontAlgn="base">
        <a:spcBef>
          <a:spcPct val="0"/>
        </a:spcBef>
        <a:spcAft>
          <a:spcPct val="0"/>
        </a:spcAft>
        <a:defRPr sz="75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defTabSz="1566863" rtl="0" fontAlgn="base">
        <a:spcBef>
          <a:spcPct val="0"/>
        </a:spcBef>
        <a:spcAft>
          <a:spcPct val="0"/>
        </a:spcAft>
        <a:defRPr sz="75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defTabSz="1566863" rtl="0" fontAlgn="base">
        <a:spcBef>
          <a:spcPct val="0"/>
        </a:spcBef>
        <a:spcAft>
          <a:spcPct val="0"/>
        </a:spcAft>
        <a:defRPr sz="75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defTabSz="1566863" rtl="0" fontAlgn="base">
        <a:spcBef>
          <a:spcPct val="0"/>
        </a:spcBef>
        <a:spcAft>
          <a:spcPct val="0"/>
        </a:spcAft>
        <a:defRPr sz="75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defTabSz="1566863" rtl="0" fontAlgn="base">
        <a:spcBef>
          <a:spcPct val="0"/>
        </a:spcBef>
        <a:spcAft>
          <a:spcPct val="0"/>
        </a:spcAft>
        <a:defRPr sz="75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defTabSz="1566863" rtl="0" fontAlgn="base">
        <a:spcBef>
          <a:spcPct val="0"/>
        </a:spcBef>
        <a:spcAft>
          <a:spcPct val="0"/>
        </a:spcAft>
        <a:defRPr sz="75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defTabSz="1566863" rtl="0" fontAlgn="base">
        <a:spcBef>
          <a:spcPct val="0"/>
        </a:spcBef>
        <a:spcAft>
          <a:spcPct val="0"/>
        </a:spcAft>
        <a:defRPr sz="75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587375" indent="-587375" algn="l" defTabSz="1566863" rtl="0" fontAlgn="base">
        <a:spcBef>
          <a:spcPct val="20000"/>
        </a:spcBef>
        <a:spcAft>
          <a:spcPct val="0"/>
        </a:spcAft>
        <a:buChar char="•"/>
        <a:defRPr sz="5500">
          <a:solidFill>
            <a:schemeClr val="tx1"/>
          </a:solidFill>
          <a:latin typeface="+mn-lt"/>
          <a:ea typeface="+mn-ea"/>
          <a:cs typeface="+mn-cs"/>
        </a:defRPr>
      </a:lvl1pPr>
      <a:lvl2pPr marL="1273175" indent="-488950" algn="l" defTabSz="1566863" rtl="0" fontAlgn="base">
        <a:spcBef>
          <a:spcPct val="20000"/>
        </a:spcBef>
        <a:spcAft>
          <a:spcPct val="0"/>
        </a:spcAft>
        <a:buChar char="–"/>
        <a:defRPr sz="4800">
          <a:solidFill>
            <a:schemeClr val="tx1"/>
          </a:solidFill>
          <a:latin typeface="+mn-lt"/>
          <a:ea typeface="+mn-ea"/>
        </a:defRPr>
      </a:lvl2pPr>
      <a:lvl3pPr marL="1958975" indent="-392113" algn="l" defTabSz="1566863" rtl="0" fontAlgn="base">
        <a:spcBef>
          <a:spcPct val="20000"/>
        </a:spcBef>
        <a:spcAft>
          <a:spcPct val="0"/>
        </a:spcAft>
        <a:buChar char="•"/>
        <a:defRPr sz="4100">
          <a:solidFill>
            <a:schemeClr val="tx1"/>
          </a:solidFill>
          <a:latin typeface="+mn-lt"/>
          <a:ea typeface="+mn-ea"/>
        </a:defRPr>
      </a:lvl3pPr>
      <a:lvl4pPr marL="2743200" indent="-392113" algn="l" defTabSz="1566863" rtl="0" fontAlgn="base">
        <a:spcBef>
          <a:spcPct val="2000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</a:defRPr>
      </a:lvl4pPr>
      <a:lvl5pPr marL="3527425" indent="-392113" algn="l" defTabSz="1566863" rtl="0" fontAlgn="base">
        <a:spcBef>
          <a:spcPct val="2000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ea typeface="+mn-ea"/>
        </a:defRPr>
      </a:lvl5pPr>
      <a:lvl6pPr marL="3984625" indent="-392113" algn="l" defTabSz="1566863" rtl="0" fontAlgn="base">
        <a:spcBef>
          <a:spcPct val="2000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ea typeface="+mn-ea"/>
        </a:defRPr>
      </a:lvl6pPr>
      <a:lvl7pPr marL="4441825" indent="-392113" algn="l" defTabSz="1566863" rtl="0" fontAlgn="base">
        <a:spcBef>
          <a:spcPct val="2000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ea typeface="+mn-ea"/>
        </a:defRPr>
      </a:lvl7pPr>
      <a:lvl8pPr marL="4899025" indent="-392113" algn="l" defTabSz="1566863" rtl="0" fontAlgn="base">
        <a:spcBef>
          <a:spcPct val="2000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ea typeface="+mn-ea"/>
        </a:defRPr>
      </a:lvl8pPr>
      <a:lvl9pPr marL="5356225" indent="-392113" algn="l" defTabSz="1566863" rtl="0" fontAlgn="base">
        <a:spcBef>
          <a:spcPct val="2000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jpeg"/><Relationship Id="rId12" Type="http://schemas.microsoft.com/office/2007/relationships/hdphoto" Target="../media/hdphoto4.wdp"/><Relationship Id="rId13" Type="http://schemas.openxmlformats.org/officeDocument/2006/relationships/image" Target="../media/image12.jpeg"/><Relationship Id="rId14" Type="http://schemas.microsoft.com/office/2007/relationships/hdphoto" Target="../media/hdphoto5.wdp"/><Relationship Id="rId1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microsoft.com/office/2007/relationships/hdphoto" Target="../media/hdphoto1.wdp"/><Relationship Id="rId6" Type="http://schemas.openxmlformats.org/officeDocument/2006/relationships/image" Target="../media/image8.png"/><Relationship Id="rId7" Type="http://schemas.openxmlformats.org/officeDocument/2006/relationships/image" Target="../media/image9.jpeg"/><Relationship Id="rId8" Type="http://schemas.microsoft.com/office/2007/relationships/hdphoto" Target="../media/hdphoto2.wdp"/><Relationship Id="rId9" Type="http://schemas.openxmlformats.org/officeDocument/2006/relationships/image" Target="../media/image10.jpeg"/><Relationship Id="rId10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14.png"/><Relationship Id="rId6" Type="http://schemas.openxmlformats.org/officeDocument/2006/relationships/image" Target="../media/image15.JP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16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5.xml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5761"/>
          <a:stretch/>
        </p:blipFill>
        <p:spPr>
          <a:xfrm>
            <a:off x="72807" y="1731759"/>
            <a:ext cx="6503966" cy="78183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1498"/>
          <a:stretch/>
        </p:blipFill>
        <p:spPr>
          <a:xfrm>
            <a:off x="7142073" y="5558380"/>
            <a:ext cx="5294376" cy="39917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31047" t="6664" r="2810" b="3512"/>
          <a:stretch/>
        </p:blipFill>
        <p:spPr>
          <a:xfrm>
            <a:off x="12956613" y="4867811"/>
            <a:ext cx="4526280" cy="467733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7142074" y="289718"/>
            <a:ext cx="10342817" cy="4932591"/>
            <a:chOff x="7142074" y="289718"/>
            <a:chExt cx="10342817" cy="493259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42074" y="289719"/>
              <a:ext cx="5293894" cy="493259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956613" y="289718"/>
              <a:ext cx="4528278" cy="4280639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243681" y="213519"/>
            <a:ext cx="65532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 Light"/>
                <a:cs typeface="Calibri Light"/>
              </a:rPr>
              <a:t>S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 Light"/>
                <a:cs typeface="Calibri Light"/>
              </a:rPr>
              <a:t>hallow tracks of turkey and goose in snow. Interpretation is relatively simple: different species have different feet that create different footprints.  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191721727"/>
      </p:ext>
    </p:extLst>
  </p:cSld>
  <p:clrMapOvr>
    <a:masterClrMapping/>
  </p:clrMapOvr>
  <p:transition xmlns:p14="http://schemas.microsoft.com/office/powerpoint/2010/main" spd="med" advTm="48896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81" y="137319"/>
            <a:ext cx="3559728" cy="5105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42439" y="4937919"/>
            <a:ext cx="3359325" cy="4937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2281" y="3958150"/>
            <a:ext cx="3276600" cy="59176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081" y="5163973"/>
            <a:ext cx="3806998" cy="46806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93081" y="3498539"/>
            <a:ext cx="2908300" cy="63798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48016">
            <a:off x="4332168" y="364685"/>
            <a:ext cx="3508613" cy="36542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alphaModFix amt="71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colorTemperature colorTemp="7200"/>
                    </a14:imgEffect>
                    <a14:imgEffect>
                      <a14:saturation sat="0"/>
                    </a14:imgEffect>
                    <a14:imgEffect>
                      <a14:brightnessContrast bright="13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7881" y="4023519"/>
            <a:ext cx="3429000" cy="56261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92281" y="213519"/>
            <a:ext cx="3043255" cy="478551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673681" y="1051719"/>
            <a:ext cx="495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alibri Light"/>
                <a:cs typeface="Calibri Light"/>
              </a:rPr>
              <a:t>As more specimens were collected, the diversity of shapes increased.  By 1841 Hitchcock had recognized about 27 different types. </a:t>
            </a:r>
            <a:endParaRPr lang="en-US" dirty="0">
              <a:solidFill>
                <a:srgbClr val="0000FF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36408"/>
      </p:ext>
    </p:extLst>
  </p:cSld>
  <p:clrMapOvr>
    <a:masterClrMapping/>
  </p:clrMapOvr>
  <p:transition xmlns:p14="http://schemas.microsoft.com/office/powerpoint/2010/main" spd="med" advTm="48896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30524GFLAR06C3RUN98sm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481" y="842764"/>
            <a:ext cx="12044099" cy="9033074"/>
          </a:xfrm>
          <a:prstGeom prst="rect">
            <a:avLst/>
          </a:prstGeom>
        </p:spPr>
      </p:pic>
      <p:pic>
        <p:nvPicPr>
          <p:cNvPr id="4" name="Picture 3" descr="SMG_4227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6" b="16830"/>
          <a:stretch/>
        </p:blipFill>
        <p:spPr>
          <a:xfrm rot="16200000">
            <a:off x="10505635" y="2835594"/>
            <a:ext cx="9809269" cy="42616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9881" y="209054"/>
            <a:ext cx="1249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 Light"/>
                <a:cs typeface="Calibri Light"/>
              </a:rPr>
              <a:t>Experiments with living birds create interesting tracks, but most interactions are hidden sub-surface.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155413764"/>
      </p:ext>
    </p:extLst>
  </p:cSld>
  <p:clrMapOvr>
    <a:masterClrMapping/>
  </p:clrMapOvr>
  <p:transition xmlns:p14="http://schemas.microsoft.com/office/powerpoint/2010/main" spd="med" advTm="3904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S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746919"/>
            <a:ext cx="17436915" cy="8001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20081" y="137319"/>
            <a:ext cx="1226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 Light"/>
                <a:cs typeface="Calibri Light"/>
              </a:rPr>
              <a:t>3D animated skeleton (right) used as input for a Discrete Element Model of poppy seed substrate.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379837"/>
      </p:ext>
    </p:extLst>
  </p:cSld>
  <p:clrMapOvr>
    <a:masterClrMapping/>
  </p:clrMapOvr>
  <p:transition xmlns:p14="http://schemas.microsoft.com/office/powerpoint/2010/main" spd="med" advTm="3904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ack Birth-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0998" y="1538635"/>
            <a:ext cx="8231515" cy="8231515"/>
          </a:xfrm>
          <a:prstGeom prst="rect">
            <a:avLst/>
          </a:prstGeom>
        </p:spPr>
      </p:pic>
      <p:pic>
        <p:nvPicPr>
          <p:cNvPr id="3" name="Track Birth2-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91828" y="1494066"/>
            <a:ext cx="8320653" cy="832065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605881" y="442119"/>
            <a:ext cx="3638550" cy="1020763"/>
          </a:xfrm>
          <a:prstGeom prst="rect">
            <a:avLst/>
          </a:prstGeom>
        </p:spPr>
        <p:txBody>
          <a:bodyPr/>
          <a:lstStyle>
            <a:lvl1pPr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457200"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5400" dirty="0" smtClean="0">
                <a:solidFill>
                  <a:srgbClr val="FFFFFF"/>
                </a:solidFill>
                <a:latin typeface="Calibri Light"/>
                <a:cs typeface="Calibri Light"/>
              </a:rPr>
              <a:t>Surface</a:t>
            </a:r>
            <a:endParaRPr lang="en-GB" sz="5400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292681" y="442119"/>
            <a:ext cx="3638550" cy="1020763"/>
          </a:xfrm>
          <a:prstGeom prst="rect">
            <a:avLst/>
          </a:prstGeom>
        </p:spPr>
        <p:txBody>
          <a:bodyPr/>
          <a:lstStyle>
            <a:lvl1pPr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457200"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defTabSz="15668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5400" dirty="0" smtClean="0">
                <a:solidFill>
                  <a:srgbClr val="FFFFFF"/>
                </a:solidFill>
                <a:latin typeface="Calibri Light"/>
                <a:cs typeface="Calibri Light"/>
              </a:rPr>
              <a:t>1 cm Depth</a:t>
            </a:r>
            <a:endParaRPr lang="en-GB" sz="5400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20081" y="137319"/>
            <a:ext cx="1226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 Light"/>
                <a:cs typeface="Calibri Light"/>
              </a:rPr>
              <a:t>Despite surface collapse, detailed tracks are preserved sub-surface by particle-particle support.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34407024"/>
      </p:ext>
    </p:extLst>
  </p:cSld>
  <p:clrMapOvr>
    <a:masterClrMapping/>
  </p:clrMapOvr>
  <p:transition xmlns:p14="http://schemas.microsoft.com/office/powerpoint/2010/main" spd="med" advTm="4889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5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video>
              <p:cMediaNode vol="80000">
                <p:cTn id="20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30755</TotalTime>
  <Words>108</Words>
  <Application>Microsoft Macintosh PowerPoint</Application>
  <PresentationFormat>Custom</PresentationFormat>
  <Paragraphs>12</Paragraphs>
  <Slides>5</Slides>
  <Notes>5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Gatesy</dc:creator>
  <cp:lastModifiedBy>Stephen Gatesy</cp:lastModifiedBy>
  <cp:revision>611</cp:revision>
  <dcterms:created xsi:type="dcterms:W3CDTF">2003-04-24T16:54:58Z</dcterms:created>
  <dcterms:modified xsi:type="dcterms:W3CDTF">2015-09-11T13:17:13Z</dcterms:modified>
</cp:coreProperties>
</file>