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5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66" d="100"/>
          <a:sy n="66" d="100"/>
        </p:scale>
        <p:origin x="-18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E2EB69-46E4-E642-B3BA-F3B673F8F182}" type="datetimeFigureOut">
              <a:rPr lang="en-US" smtClean="0"/>
              <a:t>9/11/13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A622BF-D627-A74E-962F-DE9EAF7CD6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773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19A739-4D29-2046-AFC1-0F9B9FF15711}" type="slidenum">
              <a:rPr lang="en-US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36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36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F92DAE3-5CD9-D64E-8BAE-C56E666EBE22}" type="slidenum">
              <a:rPr lang="en-US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37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37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cs typeface="+mn-cs"/>
              </a:rPr>
              <a:t>John Huffman</a:t>
            </a:r>
          </a:p>
          <a:p>
            <a:pPr eaLnBrk="1" hangingPunct="1">
              <a:defRPr/>
            </a:pPr>
            <a:r>
              <a:rPr lang="en-US" dirty="0" err="1" smtClean="0">
                <a:cs typeface="+mn-cs"/>
              </a:rPr>
              <a:t>Granoff</a:t>
            </a:r>
            <a:r>
              <a:rPr lang="en-US" baseline="0" dirty="0" smtClean="0">
                <a:cs typeface="+mn-cs"/>
              </a:rPr>
              <a:t> staff</a:t>
            </a:r>
          </a:p>
          <a:p>
            <a:pPr eaLnBrk="1" hangingPunct="1">
              <a:defRPr/>
            </a:pPr>
            <a:r>
              <a:rPr lang="en-US" baseline="0" dirty="0" smtClean="0">
                <a:cs typeface="+mn-cs"/>
              </a:rPr>
              <a:t>A team of folks, past and present, who have made this class possible!</a:t>
            </a:r>
            <a:endParaRPr lang="en-US" dirty="0" smtClean="0"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A25EE68-52B0-0F40-8B07-A0A3A9E75C07}" type="slidenum">
              <a:rPr lang="en-US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07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07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346" tIns="45671" rIns="91346" bIns="45671"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6AEEB94-C915-5D4E-B2B8-49A61D544E15}" type="slidenum">
              <a:rPr lang="en-US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38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38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AD2F57B-3D06-FE4E-A7E5-92E9413FCCC9}" type="slidenum">
              <a:rPr lang="en-US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40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40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D49F162-3FF2-F14F-A5FE-D498BB6166B4}" type="slidenum">
              <a:rPr lang="en-U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41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41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7498C03-0AC0-5249-84CE-7F07B0BAE599}" type="slidenum">
              <a:rPr lang="en-U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42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42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D49F162-3FF2-F14F-A5FE-D498BB6166B4}" type="slidenum">
              <a:rPr lang="en-U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41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41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2D52A1B-B2E3-5542-ACB1-DD967776B688}" type="slidenum">
              <a:rPr lang="en-U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43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43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1BF3CAA-CAA4-AE48-9900-ACC71BA3D4D3}" type="slidenum">
              <a:rPr lang="en-U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44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44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CE44EBF-D3A0-DB43-8FBD-CA19BED400EE}" type="slidenum">
              <a:rPr lang="en-U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45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45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475E224-44A8-6C48-BDA2-E4F71DB9D07A}" type="slidenum">
              <a:rPr lang="en-U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46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46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8ED0870-20F0-4846-B01C-EBC558190C35}" type="slidenum">
              <a:rPr lang="en-U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64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64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99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99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9E8B0B-482C-5A40-A311-ADF8140F76D3}" type="slidenum">
              <a:rPr lang="en-US">
                <a:solidFill>
                  <a:srgbClr val="FFFF99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4982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99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99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6514BA-E837-9F47-B457-AF4022D8A9F8}" type="slidenum">
              <a:rPr lang="en-US">
                <a:solidFill>
                  <a:srgbClr val="FFFF99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452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99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99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3D060E-783A-A24F-ADA8-087D6CEB9A29}" type="slidenum">
              <a:rPr lang="en-US">
                <a:solidFill>
                  <a:srgbClr val="FFFF99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353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99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99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D6EE3A-7BF5-734F-BDE0-0DB360DB23B2}" type="slidenum">
              <a:rPr lang="en-US">
                <a:solidFill>
                  <a:srgbClr val="FFFF99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42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99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99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C14A9C-C729-414C-A03B-44DA68287D92}" type="slidenum">
              <a:rPr lang="en-US">
                <a:solidFill>
                  <a:srgbClr val="FFFF99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903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99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99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B1827A-44D4-6C40-AAF7-25D6290CFC7D}" type="slidenum">
              <a:rPr lang="en-US">
                <a:solidFill>
                  <a:srgbClr val="FFFF99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3936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99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99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CF5B24-1FA5-7147-95CB-0294D0D93198}" type="slidenum">
              <a:rPr lang="en-US">
                <a:solidFill>
                  <a:srgbClr val="FFFF99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555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99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99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B114A3-62E1-BE4B-B9B6-4950B1D45D3B}" type="slidenum">
              <a:rPr lang="en-US">
                <a:solidFill>
                  <a:srgbClr val="FFFF99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187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99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99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469532-7B3C-2B42-A48D-23263E2D04EF}" type="slidenum">
              <a:rPr lang="en-US">
                <a:solidFill>
                  <a:srgbClr val="FFFF99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15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99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99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649045-FFE9-A14A-85A1-B2E05A2B2BB8}" type="slidenum">
              <a:rPr lang="en-US">
                <a:solidFill>
                  <a:srgbClr val="FFFF99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067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99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99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FF1BEA-F422-F44A-BAE3-5A8C493CCAD9}" type="slidenum">
              <a:rPr lang="en-US">
                <a:solidFill>
                  <a:srgbClr val="FFFF99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953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99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99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7B564D-6A7B-144F-8946-69BE0237435A}" type="slidenum">
              <a:rPr lang="en-US">
                <a:solidFill>
                  <a:srgbClr val="FFFF99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594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99"/>
              </a:solidFill>
              <a:latin typeface="Times New Roman" charset="0"/>
              <a:ea typeface="ＭＳ Ｐゴシック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99"/>
              </a:solidFill>
              <a:latin typeface="Times New Roman" charset="0"/>
              <a:ea typeface="ＭＳ Ｐゴシック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BD87C4FF-9F9A-B042-A25D-CB61EED110B1}" type="slidenum">
              <a:rPr lang="en-US">
                <a:solidFill>
                  <a:srgbClr val="FFFF99"/>
                </a:solidFill>
                <a:latin typeface="Times New Roman" charset="0"/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99"/>
              </a:solidFill>
              <a:latin typeface="Times New Roman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700603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7" name="Group 2"/>
          <p:cNvGrpSpPr>
            <a:grpSpLocks/>
          </p:cNvGrpSpPr>
          <p:nvPr/>
        </p:nvGrpSpPr>
        <p:grpSpPr bwMode="auto">
          <a:xfrm>
            <a:off x="0" y="0"/>
            <a:ext cx="9220200" cy="6934200"/>
            <a:chOff x="0" y="3504"/>
            <a:chExt cx="6048" cy="864"/>
          </a:xfrm>
        </p:grpSpPr>
        <p:sp>
          <p:nvSpPr>
            <p:cNvPr id="402435" name="Rectangle 3"/>
            <p:cNvSpPr>
              <a:spLocks noChangeArrowheads="1"/>
            </p:cNvSpPr>
            <p:nvPr/>
          </p:nvSpPr>
          <p:spPr bwMode="auto">
            <a:xfrm>
              <a:off x="0" y="3504"/>
              <a:ext cx="672" cy="86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99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02436" name="Rectangle 4"/>
            <p:cNvSpPr>
              <a:spLocks noChangeArrowheads="1"/>
            </p:cNvSpPr>
            <p:nvPr/>
          </p:nvSpPr>
          <p:spPr bwMode="auto">
            <a:xfrm>
              <a:off x="672" y="3504"/>
              <a:ext cx="673" cy="864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99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02437" name="Rectangle 5"/>
            <p:cNvSpPr>
              <a:spLocks noChangeArrowheads="1"/>
            </p:cNvSpPr>
            <p:nvPr/>
          </p:nvSpPr>
          <p:spPr bwMode="auto">
            <a:xfrm>
              <a:off x="1344" y="3504"/>
              <a:ext cx="672" cy="864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99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02438" name="Rectangle 6"/>
            <p:cNvSpPr>
              <a:spLocks noChangeArrowheads="1"/>
            </p:cNvSpPr>
            <p:nvPr/>
          </p:nvSpPr>
          <p:spPr bwMode="auto">
            <a:xfrm>
              <a:off x="2016" y="3504"/>
              <a:ext cx="672" cy="864"/>
            </a:xfrm>
            <a:prstGeom prst="rect">
              <a:avLst/>
            </a:prstGeom>
            <a:solidFill>
              <a:srgbClr val="808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99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02439" name="Rectangle 7"/>
            <p:cNvSpPr>
              <a:spLocks noChangeArrowheads="1"/>
            </p:cNvSpPr>
            <p:nvPr/>
          </p:nvSpPr>
          <p:spPr bwMode="auto">
            <a:xfrm>
              <a:off x="2688" y="3504"/>
              <a:ext cx="673" cy="864"/>
            </a:xfrm>
            <a:prstGeom prst="rect">
              <a:avLst/>
            </a:prstGeom>
            <a:solidFill>
              <a:srgbClr val="5F5F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DDDDDD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99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02440" name="Rectangle 8"/>
            <p:cNvSpPr>
              <a:spLocks noChangeArrowheads="1"/>
            </p:cNvSpPr>
            <p:nvPr/>
          </p:nvSpPr>
          <p:spPr bwMode="auto">
            <a:xfrm>
              <a:off x="3360" y="3504"/>
              <a:ext cx="672" cy="864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99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02441" name="Rectangle 9"/>
            <p:cNvSpPr>
              <a:spLocks noChangeArrowheads="1"/>
            </p:cNvSpPr>
            <p:nvPr/>
          </p:nvSpPr>
          <p:spPr bwMode="auto">
            <a:xfrm>
              <a:off x="4032" y="3504"/>
              <a:ext cx="672" cy="864"/>
            </a:xfrm>
            <a:prstGeom prst="rect">
              <a:avLst/>
            </a:prstGeom>
            <a:solidFill>
              <a:srgbClr val="1C1C1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99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02442" name="Rectangle 10"/>
            <p:cNvSpPr>
              <a:spLocks noChangeArrowheads="1"/>
            </p:cNvSpPr>
            <p:nvPr/>
          </p:nvSpPr>
          <p:spPr bwMode="auto">
            <a:xfrm>
              <a:off x="4704" y="3504"/>
              <a:ext cx="673" cy="864"/>
            </a:xfrm>
            <a:prstGeom prst="rect">
              <a:avLst/>
            </a:prstGeom>
            <a:solidFill>
              <a:srgbClr val="08080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DDDDDD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99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02443" name="Rectangle 11"/>
            <p:cNvSpPr>
              <a:spLocks noChangeArrowheads="1"/>
            </p:cNvSpPr>
            <p:nvPr/>
          </p:nvSpPr>
          <p:spPr bwMode="auto">
            <a:xfrm>
              <a:off x="5376" y="3504"/>
              <a:ext cx="672" cy="8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99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402444" name="Rectangle 1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9871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304800"/>
            <a:ext cx="7086600" cy="1470025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cs typeface="+mj-cs"/>
              </a:rPr>
              <a:t>CS137 – Virtual Reality Design for Science</a:t>
            </a:r>
          </a:p>
        </p:txBody>
      </p:sp>
      <p:sp>
        <p:nvSpPr>
          <p:cNvPr id="4034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2590800"/>
            <a:ext cx="8686800" cy="3048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cs typeface="+mn-cs"/>
              </a:rPr>
              <a:t>Fritz Drury</a:t>
            </a:r>
          </a:p>
          <a:p>
            <a:pPr eaLnBrk="1" hangingPunct="1">
              <a:defRPr/>
            </a:pPr>
            <a:r>
              <a:rPr lang="en-US" dirty="0" smtClean="0">
                <a:cs typeface="+mn-cs"/>
              </a:rPr>
              <a:t>David Laidlaw</a:t>
            </a:r>
          </a:p>
          <a:p>
            <a:pPr eaLnBrk="1" hangingPunct="1">
              <a:defRPr/>
            </a:pPr>
            <a:r>
              <a:rPr lang="en-US" dirty="0" smtClean="0">
                <a:cs typeface="+mn-cs"/>
              </a:rPr>
              <a:t>Sharon Swartz</a:t>
            </a:r>
          </a:p>
          <a:p>
            <a:pPr eaLnBrk="1" hangingPunct="1">
              <a:defRPr/>
            </a:pPr>
            <a:r>
              <a:rPr lang="en-US" dirty="0" smtClean="0">
                <a:cs typeface="+mn-cs"/>
              </a:rPr>
              <a:t>Ryan </a:t>
            </a:r>
            <a:r>
              <a:rPr lang="en-US" dirty="0" err="1" smtClean="0">
                <a:cs typeface="+mn-cs"/>
              </a:rPr>
              <a:t>Cabeen</a:t>
            </a:r>
            <a:endParaRPr lang="en-US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51096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530" name="AutoShape 2"/>
          <p:cNvSpPr>
            <a:spLocks noChangeArrowheads="1"/>
          </p:cNvSpPr>
          <p:nvPr/>
        </p:nvSpPr>
        <p:spPr bwMode="auto">
          <a:xfrm>
            <a:off x="2362200" y="1676400"/>
            <a:ext cx="4114800" cy="4114800"/>
          </a:xfrm>
          <a:custGeom>
            <a:avLst/>
            <a:gdLst>
              <a:gd name="G0" fmla="+- 360136 0 0"/>
              <a:gd name="G1" fmla="+- 2426165 0 0"/>
              <a:gd name="G2" fmla="+- 360136 0 2426165"/>
              <a:gd name="G3" fmla="+- 10800 0 0"/>
              <a:gd name="G4" fmla="+- 0 0 360136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8259 0 0"/>
              <a:gd name="G9" fmla="+- 0 0 2426165"/>
              <a:gd name="G10" fmla="+- 8259 0 2700"/>
              <a:gd name="G11" fmla="cos G10 360136"/>
              <a:gd name="G12" fmla="sin G10 360136"/>
              <a:gd name="G13" fmla="cos 13500 360136"/>
              <a:gd name="G14" fmla="sin 13500 360136"/>
              <a:gd name="G15" fmla="+- G11 10800 0"/>
              <a:gd name="G16" fmla="+- G12 10800 0"/>
              <a:gd name="G17" fmla="+- G13 10800 0"/>
              <a:gd name="G18" fmla="+- G14 10800 0"/>
              <a:gd name="G19" fmla="*/ 8259 1 2"/>
              <a:gd name="G20" fmla="+- G19 5400 0"/>
              <a:gd name="G21" fmla="cos G20 360136"/>
              <a:gd name="G22" fmla="sin G20 360136"/>
              <a:gd name="G23" fmla="+- G21 10800 0"/>
              <a:gd name="G24" fmla="+- G12 G23 G22"/>
              <a:gd name="G25" fmla="+- G22 G23 G11"/>
              <a:gd name="G26" fmla="cos 10800 360136"/>
              <a:gd name="G27" fmla="sin 10800 360136"/>
              <a:gd name="G28" fmla="cos 8259 360136"/>
              <a:gd name="G29" fmla="sin 8259 360136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2426165"/>
              <a:gd name="G36" fmla="sin G34 2426165"/>
              <a:gd name="G37" fmla="+/ 2426165 360136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8259 G39"/>
              <a:gd name="G43" fmla="sin 8259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734 w 21600"/>
              <a:gd name="T5" fmla="*/ 6884 h 21600"/>
              <a:gd name="T6" fmla="*/ 18408 w 21600"/>
              <a:gd name="T7" fmla="*/ 16537 h 21600"/>
              <a:gd name="T8" fmla="*/ 3102 w 21600"/>
              <a:gd name="T9" fmla="*/ 7805 h 21600"/>
              <a:gd name="T10" fmla="*/ 24237 w 21600"/>
              <a:gd name="T11" fmla="*/ 12092 h 21600"/>
              <a:gd name="T12" fmla="*/ 19906 w 21600"/>
              <a:gd name="T13" fmla="*/ 15665 h 21600"/>
              <a:gd name="T14" fmla="*/ 16333 w 21600"/>
              <a:gd name="T15" fmla="*/ 11332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9021" y="11590"/>
                </a:moveTo>
                <a:cubicBezTo>
                  <a:pt x="19046" y="11328"/>
                  <a:pt x="19059" y="11064"/>
                  <a:pt x="19059" y="10800"/>
                </a:cubicBezTo>
                <a:cubicBezTo>
                  <a:pt x="19059" y="6238"/>
                  <a:pt x="15361" y="2541"/>
                  <a:pt x="10800" y="2541"/>
                </a:cubicBezTo>
                <a:cubicBezTo>
                  <a:pt x="6238" y="2541"/>
                  <a:pt x="2541" y="6238"/>
                  <a:pt x="2541" y="10800"/>
                </a:cubicBezTo>
                <a:cubicBezTo>
                  <a:pt x="2541" y="15361"/>
                  <a:pt x="6238" y="19059"/>
                  <a:pt x="10800" y="19059"/>
                </a:cubicBezTo>
                <a:cubicBezTo>
                  <a:pt x="13391" y="19059"/>
                  <a:pt x="15833" y="17842"/>
                  <a:pt x="17394" y="15772"/>
                </a:cubicBezTo>
                <a:lnTo>
                  <a:pt x="19422" y="17302"/>
                </a:lnTo>
                <a:cubicBezTo>
                  <a:pt x="17382" y="20008"/>
                  <a:pt x="14189" y="21599"/>
                  <a:pt x="10800" y="21599"/>
                </a:cubicBezTo>
                <a:cubicBezTo>
                  <a:pt x="4835" y="21600"/>
                  <a:pt x="0" y="16764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599" y="11145"/>
                  <a:pt x="21583" y="11490"/>
                  <a:pt x="21550" y="11834"/>
                </a:cubicBezTo>
                <a:lnTo>
                  <a:pt x="24237" y="12092"/>
                </a:lnTo>
                <a:lnTo>
                  <a:pt x="19906" y="15665"/>
                </a:lnTo>
                <a:lnTo>
                  <a:pt x="16333" y="11332"/>
                </a:lnTo>
                <a:lnTo>
                  <a:pt x="19021" y="11590"/>
                </a:lnTo>
                <a:close/>
              </a:path>
            </a:pathLst>
          </a:cu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99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06531" name="Text Box 3"/>
          <p:cNvSpPr txBox="1">
            <a:spLocks noChangeArrowheads="1"/>
          </p:cNvSpPr>
          <p:nvPr/>
        </p:nvSpPr>
        <p:spPr bwMode="auto">
          <a:xfrm>
            <a:off x="5486400" y="5562600"/>
            <a:ext cx="26828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>
                <a:solidFill>
                  <a:srgbClr val="EEDD86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Hypothesize</a:t>
            </a:r>
          </a:p>
        </p:txBody>
      </p:sp>
      <p:sp>
        <p:nvSpPr>
          <p:cNvPr id="406532" name="Text Box 4"/>
          <p:cNvSpPr txBox="1">
            <a:spLocks noChangeArrowheads="1"/>
          </p:cNvSpPr>
          <p:nvPr/>
        </p:nvSpPr>
        <p:spPr bwMode="auto">
          <a:xfrm>
            <a:off x="5867400" y="1600200"/>
            <a:ext cx="2971800" cy="204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>
                <a:solidFill>
                  <a:srgbClr val="EEDD86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Visualize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>
                <a:solidFill>
                  <a:srgbClr val="EEDD86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   Validate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>
                <a:solidFill>
                  <a:srgbClr val="EEDD86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      Evaluate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>
                <a:solidFill>
                  <a:srgbClr val="EEDD86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       Explore!</a:t>
            </a:r>
          </a:p>
        </p:txBody>
      </p:sp>
      <p:sp>
        <p:nvSpPr>
          <p:cNvPr id="406533" name="Text Box 5"/>
          <p:cNvSpPr txBox="1">
            <a:spLocks noChangeArrowheads="1"/>
          </p:cNvSpPr>
          <p:nvPr/>
        </p:nvSpPr>
        <p:spPr bwMode="auto">
          <a:xfrm>
            <a:off x="762000" y="4114800"/>
            <a:ext cx="26828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>
                <a:solidFill>
                  <a:srgbClr val="EEDD86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Measure</a:t>
            </a:r>
          </a:p>
        </p:txBody>
      </p:sp>
      <p:sp>
        <p:nvSpPr>
          <p:cNvPr id="406534" name="AutoShape 6"/>
          <p:cNvSpPr>
            <a:spLocks noChangeArrowheads="1"/>
          </p:cNvSpPr>
          <p:nvPr/>
        </p:nvSpPr>
        <p:spPr bwMode="auto">
          <a:xfrm>
            <a:off x="4495800" y="3200400"/>
            <a:ext cx="1585913" cy="1524000"/>
          </a:xfrm>
          <a:custGeom>
            <a:avLst/>
            <a:gdLst>
              <a:gd name="G0" fmla="+- 9328887 0 0"/>
              <a:gd name="G1" fmla="+- 2853153 0 0"/>
              <a:gd name="G2" fmla="+- 9328887 0 2853153"/>
              <a:gd name="G3" fmla="+- 10800 0 0"/>
              <a:gd name="G4" fmla="+- 0 0 9328887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8288 0 0"/>
              <a:gd name="G9" fmla="+- 0 0 2853153"/>
              <a:gd name="G10" fmla="+- 8288 0 2700"/>
              <a:gd name="G11" fmla="cos G10 9328887"/>
              <a:gd name="G12" fmla="sin G10 9328887"/>
              <a:gd name="G13" fmla="cos 13500 9328887"/>
              <a:gd name="G14" fmla="sin 13500 9328887"/>
              <a:gd name="G15" fmla="+- G11 10800 0"/>
              <a:gd name="G16" fmla="+- G12 10800 0"/>
              <a:gd name="G17" fmla="+- G13 10800 0"/>
              <a:gd name="G18" fmla="+- G14 10800 0"/>
              <a:gd name="G19" fmla="*/ 8288 1 2"/>
              <a:gd name="G20" fmla="+- G19 5400 0"/>
              <a:gd name="G21" fmla="cos G20 9328887"/>
              <a:gd name="G22" fmla="sin G20 9328887"/>
              <a:gd name="G23" fmla="+- G21 10800 0"/>
              <a:gd name="G24" fmla="+- G12 G23 G22"/>
              <a:gd name="G25" fmla="+- G22 G23 G11"/>
              <a:gd name="G26" fmla="cos 10800 9328887"/>
              <a:gd name="G27" fmla="sin 10800 9328887"/>
              <a:gd name="G28" fmla="cos 8288 9328887"/>
              <a:gd name="G29" fmla="sin 8288 9328887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2853153"/>
              <a:gd name="G36" fmla="sin G34 2853153"/>
              <a:gd name="G37" fmla="+/ 2853153 9328887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8288 G39"/>
              <a:gd name="G43" fmla="sin 8288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0245 w 21600"/>
              <a:gd name="T5" fmla="*/ 21585 h 21600"/>
              <a:gd name="T6" fmla="*/ 17718 w 21600"/>
              <a:gd name="T7" fmla="*/ 17373 h 21600"/>
              <a:gd name="T8" fmla="*/ 10374 w 21600"/>
              <a:gd name="T9" fmla="*/ 19077 h 21600"/>
              <a:gd name="T10" fmla="*/ 111 w 21600"/>
              <a:gd name="T11" fmla="*/ 19046 h 21600"/>
              <a:gd name="T12" fmla="*/ 826 w 21600"/>
              <a:gd name="T13" fmla="*/ 13498 h 21600"/>
              <a:gd name="T14" fmla="*/ 6375 w 21600"/>
              <a:gd name="T15" fmla="*/ 1421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38" y="15862"/>
                </a:moveTo>
                <a:cubicBezTo>
                  <a:pt x="5807" y="17896"/>
                  <a:pt x="8231" y="19087"/>
                  <a:pt x="10800" y="19087"/>
                </a:cubicBezTo>
                <a:cubicBezTo>
                  <a:pt x="13071" y="19087"/>
                  <a:pt x="15243" y="18155"/>
                  <a:pt x="16808" y="16508"/>
                </a:cubicBezTo>
                <a:lnTo>
                  <a:pt x="18629" y="18239"/>
                </a:lnTo>
                <a:cubicBezTo>
                  <a:pt x="16590" y="20385"/>
                  <a:pt x="13760" y="21599"/>
                  <a:pt x="10800" y="21599"/>
                </a:cubicBezTo>
                <a:cubicBezTo>
                  <a:pt x="7452" y="21599"/>
                  <a:pt x="4294" y="20047"/>
                  <a:pt x="2249" y="17397"/>
                </a:cubicBezTo>
                <a:lnTo>
                  <a:pt x="111" y="19046"/>
                </a:lnTo>
                <a:lnTo>
                  <a:pt x="826" y="13498"/>
                </a:lnTo>
                <a:lnTo>
                  <a:pt x="6375" y="14213"/>
                </a:lnTo>
                <a:lnTo>
                  <a:pt x="4238" y="15862"/>
                </a:lnTo>
                <a:close/>
              </a:path>
            </a:pathLst>
          </a:cu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99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06535" name="Text Box 7"/>
          <p:cNvSpPr txBox="1">
            <a:spLocks noChangeArrowheads="1"/>
          </p:cNvSpPr>
          <p:nvPr/>
        </p:nvSpPr>
        <p:spPr bwMode="auto">
          <a:xfrm>
            <a:off x="3276600" y="3048000"/>
            <a:ext cx="2682875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>
                <a:solidFill>
                  <a:srgbClr val="EEDD86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Insight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>
                <a:solidFill>
                  <a:srgbClr val="EEDD86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 Prediction</a:t>
            </a:r>
          </a:p>
        </p:txBody>
      </p:sp>
      <p:sp>
        <p:nvSpPr>
          <p:cNvPr id="406536" name="Rectangle 8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cs typeface="+mj-cs"/>
              </a:rPr>
              <a:t>Scientific Visualization</a:t>
            </a:r>
          </a:p>
        </p:txBody>
      </p:sp>
    </p:spTree>
    <p:extLst>
      <p:ext uri="{BB962C8B-B14F-4D97-AF65-F5344CB8AC3E}">
        <p14:creationId xmlns:p14="http://schemas.microsoft.com/office/powerpoint/2010/main" val="570196481"/>
      </p:ext>
    </p:extLst>
  </p:cSld>
  <p:clrMapOvr>
    <a:masterClrMapping/>
  </p:clrMapOvr>
  <p:transition xmlns:p14="http://schemas.microsoft.com/office/powerpoint/2010/main" advTm="70528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3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cs typeface="+mj-cs"/>
              </a:rPr>
              <a:t>Course Goals</a:t>
            </a:r>
            <a:endParaRPr lang="en-US" dirty="0" smtClean="0">
              <a:cs typeface="+mj-cs"/>
            </a:endParaRPr>
          </a:p>
        </p:txBody>
      </p:sp>
      <p:sp>
        <p:nvSpPr>
          <p:cNvPr id="485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cs typeface="+mn-cs"/>
              </a:rPr>
              <a:t>Explore design process</a:t>
            </a:r>
          </a:p>
          <a:p>
            <a:pPr eaLnBrk="1" hangingPunct="1">
              <a:defRPr/>
            </a:pPr>
            <a:r>
              <a:rPr lang="en-US" smtClean="0">
                <a:cs typeface="+mn-cs"/>
              </a:rPr>
              <a:t>Train new practitioners</a:t>
            </a:r>
          </a:p>
          <a:p>
            <a:pPr lvl="1" eaLnBrk="1" hangingPunct="1">
              <a:defRPr/>
            </a:pPr>
            <a:r>
              <a:rPr lang="en-US" smtClean="0"/>
              <a:t>New VR medium</a:t>
            </a:r>
          </a:p>
          <a:p>
            <a:pPr lvl="1" eaLnBrk="1" hangingPunct="1">
              <a:defRPr/>
            </a:pPr>
            <a:r>
              <a:rPr lang="en-US" smtClean="0"/>
              <a:t>Artists/designers that can work with scientists</a:t>
            </a:r>
          </a:p>
          <a:p>
            <a:pPr lvl="1" eaLnBrk="1" hangingPunct="1">
              <a:defRPr/>
            </a:pPr>
            <a:r>
              <a:rPr lang="en-US" smtClean="0"/>
              <a:t>Computer scientists that can work with artists</a:t>
            </a:r>
          </a:p>
          <a:p>
            <a:pPr eaLnBrk="1" hangingPunct="1">
              <a:defRPr/>
            </a:pPr>
            <a:r>
              <a:rPr lang="en-US" smtClean="0">
                <a:cs typeface="+mn-cs"/>
              </a:rPr>
              <a:t>New visualization and interaction designs</a:t>
            </a:r>
          </a:p>
          <a:p>
            <a:pPr eaLnBrk="1" hangingPunct="1">
              <a:defRPr/>
            </a:pPr>
            <a:r>
              <a:rPr lang="en-US" smtClean="0">
                <a:cs typeface="+mn-cs"/>
              </a:rPr>
              <a:t>Scientific advances</a:t>
            </a:r>
          </a:p>
          <a:p>
            <a:pPr eaLnBrk="1" hangingPunct="1">
              <a:defRPr/>
            </a:pPr>
            <a:r>
              <a:rPr lang="en-US" smtClean="0">
                <a:cs typeface="+mn-cs"/>
              </a:rPr>
              <a:t>RISD/Brown bridge</a:t>
            </a:r>
          </a:p>
        </p:txBody>
      </p:sp>
    </p:spTree>
    <p:extLst>
      <p:ext uri="{BB962C8B-B14F-4D97-AF65-F5344CB8AC3E}">
        <p14:creationId xmlns:p14="http://schemas.microsoft.com/office/powerpoint/2010/main" val="4083446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cs typeface="+mj-cs"/>
              </a:rPr>
              <a:t>Course Goals</a:t>
            </a:r>
            <a:endParaRPr lang="en-US" dirty="0" smtClean="0">
              <a:cs typeface="+mj-cs"/>
            </a:endParaRPr>
          </a:p>
        </p:txBody>
      </p:sp>
      <p:sp>
        <p:nvSpPr>
          <p:cNvPr id="404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mtClean="0">
                <a:cs typeface="+mn-cs"/>
              </a:rPr>
              <a:t>Explore design process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>
                <a:cs typeface="+mn-cs"/>
              </a:rPr>
              <a:t>Train new practitioners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mtClean="0"/>
              <a:t>New VR medium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mtClean="0"/>
              <a:t>Artists/designers that can work with scientists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mtClean="0"/>
              <a:t>Computer scientists that can work with artists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>
                <a:cs typeface="+mn-cs"/>
              </a:rPr>
              <a:t>New visualization and interaction designs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>
                <a:cs typeface="+mn-cs"/>
              </a:rPr>
              <a:t>RISD/Brown bridge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>
                <a:cs typeface="+mn-cs"/>
              </a:rPr>
              <a:t>???</a:t>
            </a:r>
          </a:p>
        </p:txBody>
      </p:sp>
    </p:spTree>
    <p:extLst>
      <p:ext uri="{BB962C8B-B14F-4D97-AF65-F5344CB8AC3E}">
        <p14:creationId xmlns:p14="http://schemas.microsoft.com/office/powerpoint/2010/main" val="6970830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j-cs"/>
              </a:rPr>
              <a:t>What we</a:t>
            </a:r>
            <a:r>
              <a:rPr lang="ja-JP" altLang="en-US" smtClean="0">
                <a:latin typeface="Arial"/>
                <a:cs typeface="+mj-cs"/>
              </a:rPr>
              <a:t>’</a:t>
            </a:r>
            <a:r>
              <a:rPr lang="en-US" smtClean="0">
                <a:cs typeface="+mj-cs"/>
              </a:rPr>
              <a:t>ll do</a:t>
            </a:r>
          </a:p>
        </p:txBody>
      </p:sp>
      <p:sp>
        <p:nvSpPr>
          <p:cNvPr id="486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n-cs"/>
              </a:rPr>
              <a:t>Design and technical lectures</a:t>
            </a:r>
          </a:p>
          <a:p>
            <a:pPr eaLnBrk="1" hangingPunct="1">
              <a:defRPr/>
            </a:pPr>
            <a:r>
              <a:rPr lang="en-US" smtClean="0">
                <a:cs typeface="+mn-cs"/>
              </a:rPr>
              <a:t>Visuals, demos</a:t>
            </a:r>
          </a:p>
          <a:p>
            <a:pPr eaLnBrk="1" hangingPunct="1">
              <a:defRPr/>
            </a:pPr>
            <a:r>
              <a:rPr lang="en-US" smtClean="0">
                <a:cs typeface="+mn-cs"/>
              </a:rPr>
              <a:t>Readings: visual, design, technical</a:t>
            </a:r>
          </a:p>
          <a:p>
            <a:pPr eaLnBrk="1" hangingPunct="1">
              <a:defRPr/>
            </a:pPr>
            <a:r>
              <a:rPr lang="en-US" smtClean="0">
                <a:cs typeface="+mn-cs"/>
              </a:rPr>
              <a:t>Design and implementation assignments</a:t>
            </a:r>
          </a:p>
          <a:p>
            <a:pPr lvl="1" eaLnBrk="1" hangingPunct="1">
              <a:defRPr/>
            </a:pPr>
            <a:r>
              <a:rPr lang="en-US" smtClean="0"/>
              <a:t>All targeted at the cave, many realized</a:t>
            </a:r>
          </a:p>
          <a:p>
            <a:pPr eaLnBrk="1" hangingPunct="1">
              <a:defRPr/>
            </a:pPr>
            <a:r>
              <a:rPr lang="en-US" smtClean="0">
                <a:cs typeface="+mn-cs"/>
              </a:rPr>
              <a:t>Group crits</a:t>
            </a:r>
          </a:p>
          <a:p>
            <a:pPr eaLnBrk="1" hangingPunct="1">
              <a:defRPr/>
            </a:pPr>
            <a:r>
              <a:rPr lang="en-US" smtClean="0">
                <a:cs typeface="+mn-cs"/>
              </a:rPr>
              <a:t>Final project</a:t>
            </a:r>
          </a:p>
          <a:p>
            <a:pPr eaLnBrk="1" hangingPunct="1">
              <a:defRPr/>
            </a:pPr>
            <a:r>
              <a:rPr lang="en-US" smtClean="0">
                <a:cs typeface="+mn-cs"/>
              </a:rPr>
              <a:t>Field trips, guest lectures</a:t>
            </a:r>
          </a:p>
        </p:txBody>
      </p:sp>
    </p:spTree>
    <p:extLst>
      <p:ext uri="{BB962C8B-B14F-4D97-AF65-F5344CB8AC3E}">
        <p14:creationId xmlns:p14="http://schemas.microsoft.com/office/powerpoint/2010/main" val="27129548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j-cs"/>
              </a:rPr>
              <a:t>Assignments</a:t>
            </a:r>
          </a:p>
        </p:txBody>
      </p:sp>
      <p:sp>
        <p:nvSpPr>
          <p:cNvPr id="487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cs typeface="+mn-cs"/>
              </a:rPr>
              <a:t>Natural Force and Form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cs typeface="+mn-cs"/>
              </a:rPr>
              <a:t>Gradients and 2D Visualization of Multiple Variables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cs typeface="+mn-cs"/>
              </a:rPr>
              <a:t>3D Visualization of Multiple Variables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cs typeface="+mn-cs"/>
              </a:rPr>
              <a:t>Anatomy, Kinematics and </a:t>
            </a:r>
            <a:r>
              <a:rPr lang="en-US" dirty="0" smtClean="0">
                <a:cs typeface="+mn-cs"/>
              </a:rPr>
              <a:t>Aerodynamics</a:t>
            </a:r>
            <a:r>
              <a:rPr lang="en-US" dirty="0" smtClean="0">
                <a:cs typeface="+mn-cs"/>
              </a:rPr>
              <a:t>: Design the Perfect Wing!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cs typeface="+mn-cs"/>
              </a:rPr>
              <a:t>Interactivity and Selection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cs typeface="+mn-cs"/>
              </a:rPr>
              <a:t>Final Project</a:t>
            </a:r>
          </a:p>
        </p:txBody>
      </p:sp>
    </p:spTree>
    <p:extLst>
      <p:ext uri="{BB962C8B-B14F-4D97-AF65-F5344CB8AC3E}">
        <p14:creationId xmlns:p14="http://schemas.microsoft.com/office/powerpoint/2010/main" val="21517359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j-cs"/>
              </a:rPr>
              <a:t>What we</a:t>
            </a:r>
            <a:r>
              <a:rPr lang="ja-JP" altLang="en-US" smtClean="0">
                <a:latin typeface="Arial"/>
                <a:cs typeface="+mj-cs"/>
              </a:rPr>
              <a:t>’</a:t>
            </a:r>
            <a:r>
              <a:rPr lang="en-US" smtClean="0">
                <a:cs typeface="+mj-cs"/>
              </a:rPr>
              <a:t>ll do</a:t>
            </a:r>
          </a:p>
        </p:txBody>
      </p:sp>
      <p:sp>
        <p:nvSpPr>
          <p:cNvPr id="486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n-cs"/>
              </a:rPr>
              <a:t>Design and technical lectures</a:t>
            </a:r>
          </a:p>
          <a:p>
            <a:pPr eaLnBrk="1" hangingPunct="1">
              <a:defRPr/>
            </a:pPr>
            <a:r>
              <a:rPr lang="en-US" smtClean="0">
                <a:cs typeface="+mn-cs"/>
              </a:rPr>
              <a:t>Visuals, demos</a:t>
            </a:r>
          </a:p>
          <a:p>
            <a:pPr eaLnBrk="1" hangingPunct="1">
              <a:defRPr/>
            </a:pPr>
            <a:r>
              <a:rPr lang="en-US" smtClean="0">
                <a:cs typeface="+mn-cs"/>
              </a:rPr>
              <a:t>Readings: visual, design, technical</a:t>
            </a:r>
          </a:p>
          <a:p>
            <a:pPr eaLnBrk="1" hangingPunct="1">
              <a:defRPr/>
            </a:pPr>
            <a:r>
              <a:rPr lang="en-US" smtClean="0">
                <a:cs typeface="+mn-cs"/>
              </a:rPr>
              <a:t>Design and implementation assignments</a:t>
            </a:r>
          </a:p>
          <a:p>
            <a:pPr lvl="1" eaLnBrk="1" hangingPunct="1">
              <a:defRPr/>
            </a:pPr>
            <a:r>
              <a:rPr lang="en-US" smtClean="0"/>
              <a:t>All targeted at the cave, many realized</a:t>
            </a:r>
          </a:p>
          <a:p>
            <a:pPr eaLnBrk="1" hangingPunct="1">
              <a:defRPr/>
            </a:pPr>
            <a:r>
              <a:rPr lang="en-US" smtClean="0">
                <a:cs typeface="+mn-cs"/>
              </a:rPr>
              <a:t>Group crits</a:t>
            </a:r>
          </a:p>
          <a:p>
            <a:pPr eaLnBrk="1" hangingPunct="1">
              <a:defRPr/>
            </a:pPr>
            <a:r>
              <a:rPr lang="en-US" smtClean="0">
                <a:cs typeface="+mn-cs"/>
              </a:rPr>
              <a:t>Final project</a:t>
            </a:r>
          </a:p>
          <a:p>
            <a:pPr eaLnBrk="1" hangingPunct="1">
              <a:defRPr/>
            </a:pPr>
            <a:r>
              <a:rPr lang="en-US" smtClean="0">
                <a:cs typeface="+mn-cs"/>
              </a:rPr>
              <a:t>Field trips, guest lectures</a:t>
            </a:r>
          </a:p>
        </p:txBody>
      </p:sp>
    </p:spTree>
    <p:extLst>
      <p:ext uri="{BB962C8B-B14F-4D97-AF65-F5344CB8AC3E}">
        <p14:creationId xmlns:p14="http://schemas.microsoft.com/office/powerpoint/2010/main" val="34101581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j-cs"/>
              </a:rPr>
              <a:t>Project</a:t>
            </a:r>
          </a:p>
        </p:txBody>
      </p:sp>
      <p:sp>
        <p:nvSpPr>
          <p:cNvPr id="489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n-cs"/>
              </a:rPr>
              <a:t>Refined design elements</a:t>
            </a:r>
          </a:p>
          <a:p>
            <a:pPr eaLnBrk="1" hangingPunct="1">
              <a:defRPr/>
            </a:pPr>
            <a:r>
              <a:rPr lang="en-US" smtClean="0">
                <a:cs typeface="+mn-cs"/>
              </a:rPr>
              <a:t>Evaluated and well understood</a:t>
            </a:r>
          </a:p>
        </p:txBody>
      </p:sp>
    </p:spTree>
    <p:extLst>
      <p:ext uri="{BB962C8B-B14F-4D97-AF65-F5344CB8AC3E}">
        <p14:creationId xmlns:p14="http://schemas.microsoft.com/office/powerpoint/2010/main" val="28948022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j-cs"/>
              </a:rPr>
              <a:t>Some Rules and an Estimate</a:t>
            </a:r>
          </a:p>
        </p:txBody>
      </p:sp>
      <p:sp>
        <p:nvSpPr>
          <p:cNvPr id="491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 smtClean="0">
                <a:cs typeface="+mn-cs"/>
              </a:rPr>
              <a:t>Read e-mail</a:t>
            </a:r>
          </a:p>
          <a:p>
            <a:pPr eaLnBrk="1" hangingPunct="1">
              <a:defRPr/>
            </a:pPr>
            <a:r>
              <a:rPr lang="en-US" sz="2800" dirty="0" smtClean="0">
                <a:cs typeface="+mn-cs"/>
              </a:rPr>
              <a:t>Handouts on the web</a:t>
            </a:r>
          </a:p>
          <a:p>
            <a:pPr eaLnBrk="1" hangingPunct="1">
              <a:defRPr/>
            </a:pPr>
            <a:r>
              <a:rPr lang="en-US" sz="2800" dirty="0" smtClean="0">
                <a:cs typeface="+mn-cs"/>
              </a:rPr>
              <a:t>Nothing late</a:t>
            </a:r>
          </a:p>
          <a:p>
            <a:pPr lvl="1" eaLnBrk="1" hangingPunct="1">
              <a:defRPr/>
            </a:pPr>
            <a:r>
              <a:rPr lang="en-US" sz="2400" dirty="0" smtClean="0"/>
              <a:t>Damages collaboration</a:t>
            </a:r>
          </a:p>
          <a:p>
            <a:pPr lvl="1" eaLnBrk="1" hangingPunct="1">
              <a:defRPr/>
            </a:pPr>
            <a:r>
              <a:rPr lang="en-US" sz="2400" dirty="0" smtClean="0"/>
              <a:t>Makes the work </a:t>
            </a:r>
            <a:r>
              <a:rPr lang="en-US" sz="2400" dirty="0" smtClean="0"/>
              <a:t>pointless – misses the </a:t>
            </a:r>
            <a:r>
              <a:rPr lang="en-US" sz="2400" dirty="0" err="1" smtClean="0"/>
              <a:t>crit</a:t>
            </a:r>
            <a:r>
              <a:rPr lang="en-US" sz="2400" dirty="0" smtClean="0"/>
              <a:t>!</a:t>
            </a:r>
            <a:endParaRPr lang="en-US" sz="2400" dirty="0" smtClean="0"/>
          </a:p>
          <a:p>
            <a:pPr eaLnBrk="1" hangingPunct="1">
              <a:defRPr/>
            </a:pPr>
            <a:r>
              <a:rPr lang="en-US" sz="2800" dirty="0" smtClean="0">
                <a:cs typeface="+mn-cs"/>
              </a:rPr>
              <a:t>Something due every class</a:t>
            </a:r>
          </a:p>
          <a:p>
            <a:pPr eaLnBrk="1" hangingPunct="1">
              <a:defRPr/>
            </a:pPr>
            <a:r>
              <a:rPr lang="en-US" sz="2800" dirty="0" smtClean="0">
                <a:cs typeface="+mn-cs"/>
              </a:rPr>
              <a:t>Classes not redundant</a:t>
            </a:r>
          </a:p>
          <a:p>
            <a:pPr eaLnBrk="1" hangingPunct="1">
              <a:defRPr/>
            </a:pPr>
            <a:r>
              <a:rPr lang="en-US" sz="2800" dirty="0" smtClean="0">
                <a:cs typeface="+mn-cs"/>
              </a:rPr>
              <a:t>~ 15 hours per week</a:t>
            </a:r>
          </a:p>
        </p:txBody>
      </p:sp>
    </p:spTree>
    <p:extLst>
      <p:ext uri="{BB962C8B-B14F-4D97-AF65-F5344CB8AC3E}">
        <p14:creationId xmlns:p14="http://schemas.microsoft.com/office/powerpoint/2010/main" val="3078126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j-cs"/>
              </a:rPr>
              <a:t>and a Caveat</a:t>
            </a:r>
          </a:p>
        </p:txBody>
      </p:sp>
      <p:sp>
        <p:nvSpPr>
          <p:cNvPr id="493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n-cs"/>
              </a:rPr>
              <a:t>This is an experiment</a:t>
            </a:r>
          </a:p>
          <a:p>
            <a:pPr lvl="1" eaLnBrk="1" hangingPunct="1">
              <a:defRPr/>
            </a:pPr>
            <a:r>
              <a:rPr lang="en-US" smtClean="0"/>
              <a:t>Exciting</a:t>
            </a:r>
          </a:p>
          <a:p>
            <a:pPr lvl="1" eaLnBrk="1" hangingPunct="1">
              <a:defRPr/>
            </a:pPr>
            <a:r>
              <a:rPr lang="en-US" smtClean="0"/>
              <a:t>Fun</a:t>
            </a:r>
          </a:p>
          <a:p>
            <a:pPr lvl="1" eaLnBrk="1" hangingPunct="1">
              <a:defRPr/>
            </a:pPr>
            <a:r>
              <a:rPr lang="en-US" smtClean="0"/>
              <a:t>No one should get hurt…</a:t>
            </a:r>
          </a:p>
          <a:p>
            <a:pPr lvl="1" eaLnBrk="1" hangingPunct="1">
              <a:defRPr/>
            </a:pPr>
            <a:endParaRPr lang="en-US" smtClean="0"/>
          </a:p>
          <a:p>
            <a:pPr lvl="1" eaLnBrk="1" hangingPunct="1">
              <a:defRPr/>
            </a:pPr>
            <a:endParaRPr lang="en-US" smtClean="0"/>
          </a:p>
          <a:p>
            <a:pPr eaLnBrk="1" hangingPunct="1">
              <a:defRPr/>
            </a:pPr>
            <a:r>
              <a:rPr lang="en-US" smtClean="0">
                <a:cs typeface="+mn-cs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7185199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j-cs"/>
              </a:rPr>
              <a:t>Fritz</a:t>
            </a:r>
          </a:p>
        </p:txBody>
      </p:sp>
      <p:sp>
        <p:nvSpPr>
          <p:cNvPr id="535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  <a:defRPr/>
            </a:pPr>
            <a:endParaRPr lang="en-US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87378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j-cs"/>
              </a:rPr>
              <a:t>Sharon</a:t>
            </a:r>
          </a:p>
        </p:txBody>
      </p:sp>
      <p:sp>
        <p:nvSpPr>
          <p:cNvPr id="563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  <a:defRPr/>
            </a:pPr>
            <a:endParaRPr lang="en-US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181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8">
      <a:dk1>
        <a:srgbClr val="808080"/>
      </a:dk1>
      <a:lt1>
        <a:srgbClr val="FFFF99"/>
      </a:lt1>
      <a:dk2>
        <a:srgbClr val="000000"/>
      </a:dk2>
      <a:lt2>
        <a:srgbClr val="FFFFFF"/>
      </a:lt2>
      <a:accent1>
        <a:srgbClr val="00CC99"/>
      </a:accent1>
      <a:accent2>
        <a:srgbClr val="3333CC"/>
      </a:accent2>
      <a:accent3>
        <a:srgbClr val="AAAAAA"/>
      </a:accent3>
      <a:accent4>
        <a:srgbClr val="DADA82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808080"/>
        </a:dk1>
        <a:lt1>
          <a:srgbClr val="FFFF99"/>
        </a:lt1>
        <a:dk2>
          <a:srgbClr val="000000"/>
        </a:dk2>
        <a:lt2>
          <a:srgbClr val="FFFFFF"/>
        </a:lt2>
        <a:accent1>
          <a:srgbClr val="00CC99"/>
        </a:accent1>
        <a:accent2>
          <a:srgbClr val="3333CC"/>
        </a:accent2>
        <a:accent3>
          <a:srgbClr val="AAAAAA"/>
        </a:accent3>
        <a:accent4>
          <a:srgbClr val="DADA82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312</Words>
  <Application>Microsoft Macintosh PowerPoint</Application>
  <PresentationFormat>On-screen Show (4:3)</PresentationFormat>
  <Paragraphs>95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Default Design</vt:lpstr>
      <vt:lpstr>PowerPoint Presentation</vt:lpstr>
      <vt:lpstr>CS137 – Virtual Reality Design for Science</vt:lpstr>
      <vt:lpstr>Scientific Visualization</vt:lpstr>
      <vt:lpstr>Course Goals</vt:lpstr>
      <vt:lpstr>Course Goals</vt:lpstr>
      <vt:lpstr>What we’ll do</vt:lpstr>
      <vt:lpstr>Assignments</vt:lpstr>
      <vt:lpstr>What we’ll do</vt:lpstr>
      <vt:lpstr>Project</vt:lpstr>
      <vt:lpstr>Some Rules and an Estimate</vt:lpstr>
      <vt:lpstr>and a Caveat</vt:lpstr>
      <vt:lpstr>Fritz</vt:lpstr>
      <vt:lpstr>Sharon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Laidlaw</dc:creator>
  <cp:lastModifiedBy>David Laidlaw</cp:lastModifiedBy>
  <cp:revision>2</cp:revision>
  <dcterms:created xsi:type="dcterms:W3CDTF">2013-09-11T15:00:13Z</dcterms:created>
  <dcterms:modified xsi:type="dcterms:W3CDTF">2013-09-11T15:03:31Z</dcterms:modified>
</cp:coreProperties>
</file>