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9" r:id="rId2"/>
    <p:sldMasterId id="2147483712" r:id="rId3"/>
    <p:sldMasterId id="2147483724" r:id="rId4"/>
    <p:sldMasterId id="2147483737" r:id="rId5"/>
  </p:sldMasterIdLst>
  <p:notesMasterIdLst>
    <p:notesMasterId r:id="rId127"/>
  </p:notesMasterIdLst>
  <p:sldIdLst>
    <p:sldId id="772" r:id="rId6"/>
    <p:sldId id="831" r:id="rId7"/>
    <p:sldId id="832" r:id="rId8"/>
    <p:sldId id="811" r:id="rId9"/>
    <p:sldId id="1120" r:id="rId10"/>
    <p:sldId id="647" r:id="rId11"/>
    <p:sldId id="649" r:id="rId12"/>
    <p:sldId id="648" r:id="rId13"/>
    <p:sldId id="597" r:id="rId14"/>
    <p:sldId id="650" r:id="rId15"/>
    <p:sldId id="598" r:id="rId16"/>
    <p:sldId id="599" r:id="rId17"/>
    <p:sldId id="600" r:id="rId18"/>
    <p:sldId id="601" r:id="rId19"/>
    <p:sldId id="602" r:id="rId20"/>
    <p:sldId id="603" r:id="rId21"/>
    <p:sldId id="604" r:id="rId22"/>
    <p:sldId id="605" r:id="rId23"/>
    <p:sldId id="606" r:id="rId24"/>
    <p:sldId id="607" r:id="rId25"/>
    <p:sldId id="655" r:id="rId26"/>
    <p:sldId id="1119" r:id="rId27"/>
    <p:sldId id="614" r:id="rId28"/>
    <p:sldId id="609" r:id="rId29"/>
    <p:sldId id="610" r:id="rId30"/>
    <p:sldId id="611" r:id="rId31"/>
    <p:sldId id="678" r:id="rId32"/>
    <p:sldId id="608" r:id="rId33"/>
    <p:sldId id="656" r:id="rId34"/>
    <p:sldId id="713" r:id="rId35"/>
    <p:sldId id="1114" r:id="rId36"/>
    <p:sldId id="1115" r:id="rId37"/>
    <p:sldId id="715" r:id="rId38"/>
    <p:sldId id="714" r:id="rId39"/>
    <p:sldId id="716" r:id="rId40"/>
    <p:sldId id="695" r:id="rId41"/>
    <p:sldId id="717" r:id="rId42"/>
    <p:sldId id="700" r:id="rId43"/>
    <p:sldId id="676" r:id="rId44"/>
    <p:sldId id="696" r:id="rId45"/>
    <p:sldId id="663" r:id="rId46"/>
    <p:sldId id="1116" r:id="rId47"/>
    <p:sldId id="1117" r:id="rId48"/>
    <p:sldId id="1118" r:id="rId49"/>
    <p:sldId id="665" r:id="rId50"/>
    <p:sldId id="666" r:id="rId51"/>
    <p:sldId id="616" r:id="rId52"/>
    <p:sldId id="617" r:id="rId53"/>
    <p:sldId id="624" r:id="rId54"/>
    <p:sldId id="675" r:id="rId55"/>
    <p:sldId id="720" r:id="rId56"/>
    <p:sldId id="621" r:id="rId57"/>
    <p:sldId id="622" r:id="rId58"/>
    <p:sldId id="623" r:id="rId59"/>
    <p:sldId id="677" r:id="rId60"/>
    <p:sldId id="694" r:id="rId61"/>
    <p:sldId id="679" r:id="rId62"/>
    <p:sldId id="680" r:id="rId63"/>
    <p:sldId id="576" r:id="rId64"/>
    <p:sldId id="1113" r:id="rId65"/>
    <p:sldId id="672" r:id="rId66"/>
    <p:sldId id="673" r:id="rId67"/>
    <p:sldId id="674" r:id="rId68"/>
    <p:sldId id="669" r:id="rId69"/>
    <p:sldId id="631" r:id="rId70"/>
    <p:sldId id="632" r:id="rId71"/>
    <p:sldId id="633" r:id="rId72"/>
    <p:sldId id="634" r:id="rId73"/>
    <p:sldId id="635" r:id="rId74"/>
    <p:sldId id="636" r:id="rId75"/>
    <p:sldId id="637" r:id="rId76"/>
    <p:sldId id="638" r:id="rId77"/>
    <p:sldId id="670" r:id="rId78"/>
    <p:sldId id="683" r:id="rId79"/>
    <p:sldId id="684" r:id="rId80"/>
    <p:sldId id="685" r:id="rId81"/>
    <p:sldId id="686" r:id="rId82"/>
    <p:sldId id="687" r:id="rId83"/>
    <p:sldId id="688" r:id="rId84"/>
    <p:sldId id="689" r:id="rId85"/>
    <p:sldId id="681" r:id="rId86"/>
    <p:sldId id="682" r:id="rId87"/>
    <p:sldId id="640" r:id="rId88"/>
    <p:sldId id="641" r:id="rId89"/>
    <p:sldId id="642" r:id="rId90"/>
    <p:sldId id="643" r:id="rId91"/>
    <p:sldId id="721" r:id="rId92"/>
    <p:sldId id="646" r:id="rId93"/>
    <p:sldId id="580" r:id="rId94"/>
    <p:sldId id="668" r:id="rId95"/>
    <p:sldId id="667" r:id="rId96"/>
    <p:sldId id="582" r:id="rId97"/>
    <p:sldId id="585" r:id="rId98"/>
    <p:sldId id="583" r:id="rId99"/>
    <p:sldId id="712" r:id="rId100"/>
    <p:sldId id="507" r:id="rId101"/>
    <p:sldId id="535" r:id="rId102"/>
    <p:sldId id="536" r:id="rId103"/>
    <p:sldId id="538" r:id="rId104"/>
    <p:sldId id="539" r:id="rId105"/>
    <p:sldId id="540" r:id="rId106"/>
    <p:sldId id="508" r:id="rId107"/>
    <p:sldId id="548" r:id="rId108"/>
    <p:sldId id="510" r:id="rId109"/>
    <p:sldId id="566" r:id="rId110"/>
    <p:sldId id="570" r:id="rId111"/>
    <p:sldId id="653" r:id="rId112"/>
    <p:sldId id="671" r:id="rId113"/>
    <p:sldId id="692" r:id="rId114"/>
    <p:sldId id="722" r:id="rId115"/>
    <p:sldId id="701" r:id="rId116"/>
    <p:sldId id="702" r:id="rId117"/>
    <p:sldId id="703" r:id="rId118"/>
    <p:sldId id="704" r:id="rId119"/>
    <p:sldId id="705" r:id="rId120"/>
    <p:sldId id="830" r:id="rId121"/>
    <p:sldId id="706" r:id="rId122"/>
    <p:sldId id="707" r:id="rId123"/>
    <p:sldId id="708" r:id="rId124"/>
    <p:sldId id="822" r:id="rId125"/>
    <p:sldId id="823" r:id="rId1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C0936BE9-38AB-4841-8992-95BEB2FDF498}">
          <p14:sldIdLst>
            <p14:sldId id="772"/>
            <p14:sldId id="831"/>
            <p14:sldId id="832"/>
            <p14:sldId id="811"/>
            <p14:sldId id="1120"/>
            <p14:sldId id="647"/>
            <p14:sldId id="649"/>
            <p14:sldId id="648"/>
          </p14:sldIdLst>
        </p14:section>
        <p14:section name="Fourier Transform" id="{BE47B8C3-F1DF-40B5-BC3A-50A1BB7CF6F8}">
          <p14:sldIdLst>
            <p14:sldId id="597"/>
            <p14:sldId id="650"/>
            <p14:sldId id="598"/>
            <p14:sldId id="599"/>
            <p14:sldId id="600"/>
            <p14:sldId id="601"/>
            <p14:sldId id="602"/>
            <p14:sldId id="603"/>
            <p14:sldId id="604"/>
            <p14:sldId id="605"/>
            <p14:sldId id="606"/>
            <p14:sldId id="607"/>
            <p14:sldId id="655"/>
            <p14:sldId id="1119"/>
            <p14:sldId id="614"/>
            <p14:sldId id="609"/>
            <p14:sldId id="610"/>
            <p14:sldId id="611"/>
            <p14:sldId id="678"/>
            <p14:sldId id="608"/>
            <p14:sldId id="656"/>
            <p14:sldId id="713"/>
            <p14:sldId id="1114"/>
            <p14:sldId id="1115"/>
            <p14:sldId id="715"/>
            <p14:sldId id="714"/>
            <p14:sldId id="716"/>
            <p14:sldId id="695"/>
            <p14:sldId id="717"/>
            <p14:sldId id="700"/>
            <p14:sldId id="676"/>
            <p14:sldId id="696"/>
            <p14:sldId id="663"/>
            <p14:sldId id="1116"/>
            <p14:sldId id="1117"/>
            <p14:sldId id="1118"/>
            <p14:sldId id="665"/>
            <p14:sldId id="666"/>
            <p14:sldId id="616"/>
            <p14:sldId id="617"/>
            <p14:sldId id="624"/>
            <p14:sldId id="675"/>
            <p14:sldId id="720"/>
            <p14:sldId id="621"/>
            <p14:sldId id="622"/>
            <p14:sldId id="623"/>
            <p14:sldId id="677"/>
            <p14:sldId id="694"/>
            <p14:sldId id="679"/>
            <p14:sldId id="680"/>
            <p14:sldId id="576"/>
            <p14:sldId id="1113"/>
          </p14:sldIdLst>
        </p14:section>
        <p14:section name="Phase" id="{3963BFE6-C907-47DA-9169-31095EAE6CB2}">
          <p14:sldIdLst>
            <p14:sldId id="672"/>
            <p14:sldId id="673"/>
            <p14:sldId id="674"/>
            <p14:sldId id="669"/>
            <p14:sldId id="631"/>
            <p14:sldId id="632"/>
            <p14:sldId id="633"/>
            <p14:sldId id="634"/>
            <p14:sldId id="635"/>
            <p14:sldId id="636"/>
            <p14:sldId id="637"/>
            <p14:sldId id="638"/>
            <p14:sldId id="670"/>
            <p14:sldId id="683"/>
            <p14:sldId id="684"/>
            <p14:sldId id="685"/>
            <p14:sldId id="686"/>
            <p14:sldId id="687"/>
            <p14:sldId id="688"/>
            <p14:sldId id="689"/>
            <p14:sldId id="681"/>
            <p14:sldId id="682"/>
          </p14:sldIdLst>
        </p14:section>
        <p14:section name="Filtering with Fourier" id="{F7038ED3-A326-4874-92B4-418DAE2188E0}">
          <p14:sldIdLst>
            <p14:sldId id="640"/>
            <p14:sldId id="641"/>
            <p14:sldId id="642"/>
            <p14:sldId id="643"/>
            <p14:sldId id="721"/>
          </p14:sldIdLst>
        </p14:section>
        <p14:section name="Next class" id="{9020C529-30AA-437E-AFC3-5794FEFA919B}">
          <p14:sldIdLst>
            <p14:sldId id="646"/>
            <p14:sldId id="580"/>
            <p14:sldId id="668"/>
            <p14:sldId id="667"/>
            <p14:sldId id="582"/>
            <p14:sldId id="585"/>
            <p14:sldId id="583"/>
            <p14:sldId id="712"/>
            <p14:sldId id="507"/>
            <p14:sldId id="535"/>
            <p14:sldId id="536"/>
            <p14:sldId id="538"/>
            <p14:sldId id="539"/>
            <p14:sldId id="540"/>
            <p14:sldId id="508"/>
            <p14:sldId id="548"/>
            <p14:sldId id="510"/>
            <p14:sldId id="566"/>
            <p14:sldId id="570"/>
            <p14:sldId id="653"/>
            <p14:sldId id="671"/>
            <p14:sldId id="692"/>
          </p14:sldIdLst>
        </p14:section>
        <p14:section name="End" id="{7BB41815-6750-4ACE-AA95-F3334EB31310}">
          <p14:sldIdLst>
            <p14:sldId id="722"/>
          </p14:sldIdLst>
        </p14:section>
        <p14:section name="JPEG compression" id="{900D0B41-1679-4AF7-A49D-AFE788E2D990}">
          <p14:sldIdLst>
            <p14:sldId id="701"/>
            <p14:sldId id="702"/>
            <p14:sldId id="703"/>
            <p14:sldId id="704"/>
            <p14:sldId id="705"/>
            <p14:sldId id="830"/>
            <p14:sldId id="706"/>
            <p14:sldId id="707"/>
            <p14:sldId id="708"/>
            <p14:sldId id="822"/>
          </p14:sldIdLst>
        </p14:section>
        <p14:section name="Closer" id="{24D68E65-A7FF-4DB4-95A8-C93F50308919}">
          <p14:sldIdLst>
            <p14:sldId id="82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A857B4-1D03-4F17-A999-7DF19BEA4386}" v="25" dt="2020-10-20T18:29:27.838"/>
    <p1510:client id="{F3960DCC-8525-4A0C-B854-516BFBF1E844}" v="353" dt="2020-10-20T22:40:16.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80528" autoAdjust="0"/>
  </p:normalViewPr>
  <p:slideViewPr>
    <p:cSldViewPr>
      <p:cViewPr>
        <p:scale>
          <a:sx n="80" d="100"/>
          <a:sy n="80" d="100"/>
        </p:scale>
        <p:origin x="1109" y="19"/>
      </p:cViewPr>
      <p:guideLst>
        <p:guide orient="horz" pos="2160"/>
        <p:guide pos="2880"/>
      </p:guideLst>
    </p:cSldViewPr>
  </p:slideViewPr>
  <p:outlineViewPr>
    <p:cViewPr>
      <p:scale>
        <a:sx n="33" d="100"/>
        <a:sy n="33" d="100"/>
      </p:scale>
      <p:origin x="43" y="14509"/>
    </p:cViewPr>
  </p:outlineViewPr>
  <p:notesTextViewPr>
    <p:cViewPr>
      <p:scale>
        <a:sx n="100" d="100"/>
        <a:sy n="100" d="100"/>
      </p:scale>
      <p:origin x="0" y="0"/>
    </p:cViewPr>
  </p:notesTextViewPr>
  <p:sorterViewPr>
    <p:cViewPr varScale="1">
      <p:scale>
        <a:sx n="100" d="100"/>
        <a:sy n="100" d="100"/>
      </p:scale>
      <p:origin x="0" y="-2869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theme" Target="theme/theme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microsoft.com/office/2016/11/relationships/changesInfo" Target="changesInfos/changesInfo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userId="e10e204fb9e6f665" providerId="LiveId" clId="{C8A857B4-1D03-4F17-A999-7DF19BEA4386}"/>
    <pc:docChg chg="undo custSel addSld modSld sldOrd">
      <pc:chgData name="James" userId="e10e204fb9e6f665" providerId="LiveId" clId="{C8A857B4-1D03-4F17-A999-7DF19BEA4386}" dt="2020-10-20T18:30:18.788" v="77"/>
      <pc:docMkLst>
        <pc:docMk/>
      </pc:docMkLst>
      <pc:sldChg chg="addSp delSp modSp mod">
        <pc:chgData name="James" userId="e10e204fb9e6f665" providerId="LiveId" clId="{C8A857B4-1D03-4F17-A999-7DF19BEA4386}" dt="2020-10-20T18:19:00.384" v="48"/>
        <pc:sldMkLst>
          <pc:docMk/>
          <pc:sldMk cId="3583502372" sldId="614"/>
        </pc:sldMkLst>
        <pc:spChg chg="add mod">
          <ac:chgData name="James" userId="e10e204fb9e6f665" providerId="LiveId" clId="{C8A857B4-1D03-4F17-A999-7DF19BEA4386}" dt="2020-10-20T18:19:00.384" v="48"/>
          <ac:spMkLst>
            <pc:docMk/>
            <pc:sldMk cId="3583502372" sldId="614"/>
            <ac:spMk id="10" creationId="{6277745A-9F46-4C58-ABF3-3FF6586CE56F}"/>
          </ac:spMkLst>
        </pc:spChg>
        <pc:picChg chg="add del">
          <ac:chgData name="James" userId="e10e204fb9e6f665" providerId="LiveId" clId="{C8A857B4-1D03-4F17-A999-7DF19BEA4386}" dt="2020-10-20T18:17:00.762" v="6" actId="22"/>
          <ac:picMkLst>
            <pc:docMk/>
            <pc:sldMk cId="3583502372" sldId="614"/>
            <ac:picMk id="3" creationId="{70BA5660-D791-474E-98C7-05D3DE7D12F9}"/>
          </ac:picMkLst>
        </pc:picChg>
        <pc:picChg chg="add del mod modCrop">
          <ac:chgData name="James" userId="e10e204fb9e6f665" providerId="LiveId" clId="{C8A857B4-1D03-4F17-A999-7DF19BEA4386}" dt="2020-10-20T18:17:53.086" v="20" actId="478"/>
          <ac:picMkLst>
            <pc:docMk/>
            <pc:sldMk cId="3583502372" sldId="614"/>
            <ac:picMk id="6" creationId="{7B424756-E7F5-4E46-BC9F-8812E658402A}"/>
          </ac:picMkLst>
        </pc:picChg>
        <pc:picChg chg="mod">
          <ac:chgData name="James" userId="e10e204fb9e6f665" providerId="LiveId" clId="{C8A857B4-1D03-4F17-A999-7DF19BEA4386}" dt="2020-10-20T18:15:15.317" v="4" actId="1076"/>
          <ac:picMkLst>
            <pc:docMk/>
            <pc:sldMk cId="3583502372" sldId="614"/>
            <ac:picMk id="53252" creationId="{00000000-0000-0000-0000-000000000000}"/>
          </ac:picMkLst>
        </pc:picChg>
        <pc:cxnChg chg="add mod">
          <ac:chgData name="James" userId="e10e204fb9e6f665" providerId="LiveId" clId="{C8A857B4-1D03-4F17-A999-7DF19BEA4386}" dt="2020-10-20T18:19:00.384" v="48"/>
          <ac:cxnSpMkLst>
            <pc:docMk/>
            <pc:sldMk cId="3583502372" sldId="614"/>
            <ac:cxnSpMk id="11" creationId="{E17F616A-0B7E-441D-A83D-80B8653FF531}"/>
          </ac:cxnSpMkLst>
        </pc:cxnChg>
      </pc:sldChg>
      <pc:sldChg chg="mod modShow">
        <pc:chgData name="James" userId="e10e204fb9e6f665" providerId="LiveId" clId="{C8A857B4-1D03-4F17-A999-7DF19BEA4386}" dt="2020-10-20T18:11:54.871" v="0" actId="729"/>
        <pc:sldMkLst>
          <pc:docMk/>
          <pc:sldMk cId="2156590593" sldId="675"/>
        </pc:sldMkLst>
      </pc:sldChg>
      <pc:sldChg chg="addSp delSp modSp mod">
        <pc:chgData name="James" userId="e10e204fb9e6f665" providerId="LiveId" clId="{C8A857B4-1D03-4F17-A999-7DF19BEA4386}" dt="2020-10-20T18:21:14.617" v="66" actId="478"/>
        <pc:sldMkLst>
          <pc:docMk/>
          <pc:sldMk cId="1691588241" sldId="713"/>
        </pc:sldMkLst>
        <pc:spChg chg="add del">
          <ac:chgData name="James" userId="e10e204fb9e6f665" providerId="LiveId" clId="{C8A857B4-1D03-4F17-A999-7DF19BEA4386}" dt="2020-10-20T18:21:14.617" v="66" actId="478"/>
          <ac:spMkLst>
            <pc:docMk/>
            <pc:sldMk cId="1691588241" sldId="713"/>
            <ac:spMk id="4" creationId="{A7C2C69A-2265-4863-BCE0-9E9FF1A9B7FF}"/>
          </ac:spMkLst>
        </pc:spChg>
        <pc:spChg chg="mod">
          <ac:chgData name="James" userId="e10e204fb9e6f665" providerId="LiveId" clId="{C8A857B4-1D03-4F17-A999-7DF19BEA4386}" dt="2020-10-20T18:21:11.908" v="65"/>
          <ac:spMkLst>
            <pc:docMk/>
            <pc:sldMk cId="1691588241" sldId="713"/>
            <ac:spMk id="8" creationId="{69A1312E-FF0B-499F-B87A-93B3FF2939CB}"/>
          </ac:spMkLst>
        </pc:spChg>
      </pc:sldChg>
      <pc:sldChg chg="modSp">
        <pc:chgData name="James" userId="e10e204fb9e6f665" providerId="LiveId" clId="{C8A857B4-1D03-4F17-A999-7DF19BEA4386}" dt="2020-10-20T18:22:02.631" v="70"/>
        <pc:sldMkLst>
          <pc:docMk/>
          <pc:sldMk cId="2053640068" sldId="714"/>
        </pc:sldMkLst>
        <pc:spChg chg="mod">
          <ac:chgData name="James" userId="e10e204fb9e6f665" providerId="LiveId" clId="{C8A857B4-1D03-4F17-A999-7DF19BEA4386}" dt="2020-10-20T18:22:02.631" v="70"/>
          <ac:spMkLst>
            <pc:docMk/>
            <pc:sldMk cId="2053640068" sldId="714"/>
            <ac:spMk id="8" creationId="{69A1312E-FF0B-499F-B87A-93B3FF2939CB}"/>
          </ac:spMkLst>
        </pc:spChg>
      </pc:sldChg>
      <pc:sldChg chg="modSp">
        <pc:chgData name="James" userId="e10e204fb9e6f665" providerId="LiveId" clId="{C8A857B4-1D03-4F17-A999-7DF19BEA4386}" dt="2020-10-20T18:21:57.764" v="67"/>
        <pc:sldMkLst>
          <pc:docMk/>
          <pc:sldMk cId="4059025482" sldId="715"/>
        </pc:sldMkLst>
        <pc:spChg chg="mod">
          <ac:chgData name="James" userId="e10e204fb9e6f665" providerId="LiveId" clId="{C8A857B4-1D03-4F17-A999-7DF19BEA4386}" dt="2020-10-20T18:21:57.764" v="67"/>
          <ac:spMkLst>
            <pc:docMk/>
            <pc:sldMk cId="4059025482" sldId="715"/>
            <ac:spMk id="4" creationId="{8538B238-4E39-4566-A751-213660EC1853}"/>
          </ac:spMkLst>
        </pc:spChg>
      </pc:sldChg>
      <pc:sldChg chg="modSp">
        <pc:chgData name="James" userId="e10e204fb9e6f665" providerId="LiveId" clId="{C8A857B4-1D03-4F17-A999-7DF19BEA4386}" dt="2020-10-20T18:23:06.825" v="73" actId="20577"/>
        <pc:sldMkLst>
          <pc:docMk/>
          <pc:sldMk cId="1836491924" sldId="716"/>
        </pc:sldMkLst>
        <pc:spChg chg="mod">
          <ac:chgData name="James" userId="e10e204fb9e6f665" providerId="LiveId" clId="{C8A857B4-1D03-4F17-A999-7DF19BEA4386}" dt="2020-10-20T18:23:06.825" v="73" actId="20577"/>
          <ac:spMkLst>
            <pc:docMk/>
            <pc:sldMk cId="1836491924" sldId="716"/>
            <ac:spMk id="8" creationId="{69A1312E-FF0B-499F-B87A-93B3FF2939CB}"/>
          </ac:spMkLst>
        </pc:spChg>
      </pc:sldChg>
      <pc:sldChg chg="modSp">
        <pc:chgData name="James" userId="e10e204fb9e6f665" providerId="LiveId" clId="{C8A857B4-1D03-4F17-A999-7DF19BEA4386}" dt="2020-10-20T18:23:11.158" v="74"/>
        <pc:sldMkLst>
          <pc:docMk/>
          <pc:sldMk cId="3271380852" sldId="717"/>
        </pc:sldMkLst>
        <pc:spChg chg="mod">
          <ac:chgData name="James" userId="e10e204fb9e6f665" providerId="LiveId" clId="{C8A857B4-1D03-4F17-A999-7DF19BEA4386}" dt="2020-10-20T18:23:11.158" v="74"/>
          <ac:spMkLst>
            <pc:docMk/>
            <pc:sldMk cId="3271380852" sldId="717"/>
            <ac:spMk id="8" creationId="{69A1312E-FF0B-499F-B87A-93B3FF2939CB}"/>
          </ac:spMkLst>
        </pc:spChg>
      </pc:sldChg>
      <pc:sldChg chg="mod modShow">
        <pc:chgData name="James" userId="e10e204fb9e6f665" providerId="LiveId" clId="{C8A857B4-1D03-4F17-A999-7DF19BEA4386}" dt="2020-10-20T18:13:07.010" v="1" actId="729"/>
        <pc:sldMkLst>
          <pc:docMk/>
          <pc:sldMk cId="1781789815" sldId="722"/>
        </pc:sldMkLst>
      </pc:sldChg>
      <pc:sldChg chg="add">
        <pc:chgData name="James" userId="e10e204fb9e6f665" providerId="LiveId" clId="{C8A857B4-1D03-4F17-A999-7DF19BEA4386}" dt="2020-10-20T18:29:27.838" v="75"/>
        <pc:sldMkLst>
          <pc:docMk/>
          <pc:sldMk cId="3779694716" sldId="811"/>
        </pc:sldMkLst>
      </pc:sldChg>
      <pc:sldChg chg="add ord">
        <pc:chgData name="James" userId="e10e204fb9e6f665" providerId="LiveId" clId="{C8A857B4-1D03-4F17-A999-7DF19BEA4386}" dt="2020-10-20T18:30:18.788" v="77"/>
        <pc:sldMkLst>
          <pc:docMk/>
          <pc:sldMk cId="16160947" sldId="831"/>
        </pc:sldMkLst>
      </pc:sldChg>
      <pc:sldChg chg="add">
        <pc:chgData name="James" userId="e10e204fb9e6f665" providerId="LiveId" clId="{C8A857B4-1D03-4F17-A999-7DF19BEA4386}" dt="2020-10-20T18:29:27.838" v="75"/>
        <pc:sldMkLst>
          <pc:docMk/>
          <pc:sldMk cId="2580019375" sldId="832"/>
        </pc:sldMkLst>
      </pc:sldChg>
      <pc:sldChg chg="modSp mod">
        <pc:chgData name="James" userId="e10e204fb9e6f665" providerId="LiveId" clId="{C8A857B4-1D03-4F17-A999-7DF19BEA4386}" dt="2020-10-20T18:14:47.463" v="2" actId="5793"/>
        <pc:sldMkLst>
          <pc:docMk/>
          <pc:sldMk cId="224542894" sldId="1114"/>
        </pc:sldMkLst>
        <pc:spChg chg="mod">
          <ac:chgData name="James" userId="e10e204fb9e6f665" providerId="LiveId" clId="{C8A857B4-1D03-4F17-A999-7DF19BEA4386}" dt="2020-10-20T18:14:47.463" v="2" actId="5793"/>
          <ac:spMkLst>
            <pc:docMk/>
            <pc:sldMk cId="224542894" sldId="1114"/>
            <ac:spMk id="56323" creationId="{00000000-0000-0000-0000-000000000000}"/>
          </ac:spMkLst>
        </pc:spChg>
      </pc:sldChg>
      <pc:sldChg chg="addSp delSp modSp mod">
        <pc:chgData name="James" userId="e10e204fb9e6f665" providerId="LiveId" clId="{C8A857B4-1D03-4F17-A999-7DF19BEA4386}" dt="2020-10-20T18:20:53.400" v="63" actId="1076"/>
        <pc:sldMkLst>
          <pc:docMk/>
          <pc:sldMk cId="2965174123" sldId="1115"/>
        </pc:sldMkLst>
        <pc:spChg chg="add mod">
          <ac:chgData name="James" userId="e10e204fb9e6f665" providerId="LiveId" clId="{C8A857B4-1D03-4F17-A999-7DF19BEA4386}" dt="2020-10-20T18:20:53.400" v="63" actId="1076"/>
          <ac:spMkLst>
            <pc:docMk/>
            <pc:sldMk cId="2965174123" sldId="1115"/>
            <ac:spMk id="4" creationId="{BE7E2B94-873A-4424-A7FA-CC4DD029D1C8}"/>
          </ac:spMkLst>
        </pc:spChg>
        <pc:spChg chg="mod">
          <ac:chgData name="James" userId="e10e204fb9e6f665" providerId="LiveId" clId="{C8A857B4-1D03-4F17-A999-7DF19BEA4386}" dt="2020-10-20T18:14:50.209" v="3" actId="5793"/>
          <ac:spMkLst>
            <pc:docMk/>
            <pc:sldMk cId="2965174123" sldId="1115"/>
            <ac:spMk id="56323" creationId="{00000000-0000-0000-0000-000000000000}"/>
          </ac:spMkLst>
        </pc:spChg>
        <pc:graphicFrameChg chg="add del mod replId">
          <ac:chgData name="James" userId="e10e204fb9e6f665" providerId="LiveId" clId="{C8A857B4-1D03-4F17-A999-7DF19BEA4386}" dt="2020-10-20T18:20:07.099" v="52"/>
          <ac:graphicFrameMkLst>
            <pc:docMk/>
            <pc:sldMk cId="2965174123" sldId="1115"/>
            <ac:graphicFrameMk id="5" creationId="{BE7E2B94-873A-4424-A7FA-CC4DD029D1C8}"/>
          </ac:graphicFrameMkLst>
        </pc:graphicFrameChg>
        <pc:graphicFrameChg chg="del">
          <ac:chgData name="James" userId="e10e204fb9e6f665" providerId="LiveId" clId="{C8A857B4-1D03-4F17-A999-7DF19BEA4386}" dt="2020-10-20T18:20:23.988" v="53" actId="478"/>
          <ac:graphicFrameMkLst>
            <pc:docMk/>
            <pc:sldMk cId="2965174123" sldId="1115"/>
            <ac:graphicFrameMk id="14351" creationId="{00000000-0000-0000-0000-000000000000}"/>
          </ac:graphicFrameMkLst>
        </pc:graphicFrameChg>
      </pc:sldChg>
      <pc:sldChg chg="mod modShow">
        <pc:chgData name="James" userId="e10e204fb9e6f665" providerId="LiveId" clId="{C8A857B4-1D03-4F17-A999-7DF19BEA4386}" dt="2020-10-20T18:22:49.575" v="71" actId="729"/>
        <pc:sldMkLst>
          <pc:docMk/>
          <pc:sldMk cId="1699686610" sldId="1116"/>
        </pc:sldMkLst>
      </pc:sldChg>
      <pc:sldChg chg="mod modShow">
        <pc:chgData name="James" userId="e10e204fb9e6f665" providerId="LiveId" clId="{C8A857B4-1D03-4F17-A999-7DF19BEA4386}" dt="2020-10-20T18:22:49.575" v="71" actId="729"/>
        <pc:sldMkLst>
          <pc:docMk/>
          <pc:sldMk cId="3630511999" sldId="1117"/>
        </pc:sldMkLst>
      </pc:sldChg>
      <pc:sldChg chg="mod modShow">
        <pc:chgData name="James" userId="e10e204fb9e6f665" providerId="LiveId" clId="{C8A857B4-1D03-4F17-A999-7DF19BEA4386}" dt="2020-10-20T18:22:49.575" v="71" actId="729"/>
        <pc:sldMkLst>
          <pc:docMk/>
          <pc:sldMk cId="4229418697" sldId="1118"/>
        </pc:sldMkLst>
      </pc:sldChg>
      <pc:sldChg chg="addSp modSp add mod">
        <pc:chgData name="James" userId="e10e204fb9e6f665" providerId="LiveId" clId="{C8A857B4-1D03-4F17-A999-7DF19BEA4386}" dt="2020-10-20T18:18:47.481" v="47" actId="1076"/>
        <pc:sldMkLst>
          <pc:docMk/>
          <pc:sldMk cId="2772722579" sldId="1119"/>
        </pc:sldMkLst>
        <pc:spChg chg="add mod">
          <ac:chgData name="James" userId="e10e204fb9e6f665" providerId="LiveId" clId="{C8A857B4-1D03-4F17-A999-7DF19BEA4386}" dt="2020-10-20T18:18:01.769" v="30" actId="1076"/>
          <ac:spMkLst>
            <pc:docMk/>
            <pc:sldMk cId="2772722579" sldId="1119"/>
            <ac:spMk id="2" creationId="{5A089159-082B-4F1C-86DD-ACE34CD6D7B7}"/>
          </ac:spMkLst>
        </pc:spChg>
        <pc:spChg chg="add mod">
          <ac:chgData name="James" userId="e10e204fb9e6f665" providerId="LiveId" clId="{C8A857B4-1D03-4F17-A999-7DF19BEA4386}" dt="2020-10-20T18:18:47.481" v="47" actId="1076"/>
          <ac:spMkLst>
            <pc:docMk/>
            <pc:sldMk cId="2772722579" sldId="1119"/>
            <ac:spMk id="3" creationId="{A739CB19-B66E-4AFE-B866-FC1F92017968}"/>
          </ac:spMkLst>
        </pc:spChg>
        <pc:picChg chg="mod">
          <ac:chgData name="James" userId="e10e204fb9e6f665" providerId="LiveId" clId="{C8A857B4-1D03-4F17-A999-7DF19BEA4386}" dt="2020-10-20T18:17:51.117" v="19" actId="1076"/>
          <ac:picMkLst>
            <pc:docMk/>
            <pc:sldMk cId="2772722579" sldId="1119"/>
            <ac:picMk id="6" creationId="{7B424756-E7F5-4E46-BC9F-8812E658402A}"/>
          </ac:picMkLst>
        </pc:picChg>
        <pc:picChg chg="mod">
          <ac:chgData name="James" userId="e10e204fb9e6f665" providerId="LiveId" clId="{C8A857B4-1D03-4F17-A999-7DF19BEA4386}" dt="2020-10-20T18:17:43.698" v="16" actId="732"/>
          <ac:picMkLst>
            <pc:docMk/>
            <pc:sldMk cId="2772722579" sldId="1119"/>
            <ac:picMk id="53252" creationId="{00000000-0000-0000-0000-000000000000}"/>
          </ac:picMkLst>
        </pc:picChg>
        <pc:cxnChg chg="add mod">
          <ac:chgData name="James" userId="e10e204fb9e6f665" providerId="LiveId" clId="{C8A857B4-1D03-4F17-A999-7DF19BEA4386}" dt="2020-10-20T18:18:42.447" v="46" actId="1076"/>
          <ac:cxnSpMkLst>
            <pc:docMk/>
            <pc:sldMk cId="2772722579" sldId="1119"/>
            <ac:cxnSpMk id="7" creationId="{02481B30-04FD-4B72-9EBF-502C88B87E7B}"/>
          </ac:cxnSpMkLst>
        </pc:cxnChg>
      </pc:sldChg>
      <pc:sldChg chg="add">
        <pc:chgData name="James" userId="e10e204fb9e6f665" providerId="LiveId" clId="{C8A857B4-1D03-4F17-A999-7DF19BEA4386}" dt="2020-10-20T18:29:27.838" v="75"/>
        <pc:sldMkLst>
          <pc:docMk/>
          <pc:sldMk cId="1339119899" sldId="1120"/>
        </pc:sldMkLst>
      </pc:sldChg>
    </pc:docChg>
  </pc:docChgLst>
  <pc:docChgLst>
    <pc:chgData name="James Tompkin" userId="e10e204fb9e6f665" providerId="LiveId" clId="{F3960DCC-8525-4A0C-B854-516BFBF1E844}"/>
    <pc:docChg chg="undo custSel addSld delSld modSld delMainMaster addSection modSection">
      <pc:chgData name="James Tompkin" userId="e10e204fb9e6f665" providerId="LiveId" clId="{F3960DCC-8525-4A0C-B854-516BFBF1E844}" dt="2020-10-20T22:40:16.664" v="349" actId="47"/>
      <pc:docMkLst>
        <pc:docMk/>
      </pc:docMkLst>
      <pc:sldChg chg="mod modShow">
        <pc:chgData name="James Tompkin" userId="e10e204fb9e6f665" providerId="LiveId" clId="{F3960DCC-8525-4A0C-B854-516BFBF1E844}" dt="2020-10-20T22:18:16.373" v="210" actId="729"/>
        <pc:sldMkLst>
          <pc:docMk/>
          <pc:sldMk cId="889169424" sldId="508"/>
        </pc:sldMkLst>
      </pc:sldChg>
      <pc:sldChg chg="modSp mod modNotesTx">
        <pc:chgData name="James Tompkin" userId="e10e204fb9e6f665" providerId="LiveId" clId="{F3960DCC-8525-4A0C-B854-516BFBF1E844}" dt="2020-10-20T22:36:22.853" v="347" actId="20577"/>
        <pc:sldMkLst>
          <pc:docMk/>
          <pc:sldMk cId="3437955348" sldId="536"/>
        </pc:sldMkLst>
        <pc:picChg chg="mod">
          <ac:chgData name="James Tompkin" userId="e10e204fb9e6f665" providerId="LiveId" clId="{F3960DCC-8525-4A0C-B854-516BFBF1E844}" dt="2020-10-20T22:18:38.921" v="211" actId="1076"/>
          <ac:picMkLst>
            <pc:docMk/>
            <pc:sldMk cId="3437955348" sldId="536"/>
            <ac:picMk id="4" creationId="{00000000-0000-0000-0000-000000000000}"/>
          </ac:picMkLst>
        </pc:picChg>
        <pc:picChg chg="mod">
          <ac:chgData name="James Tompkin" userId="e10e204fb9e6f665" providerId="LiveId" clId="{F3960DCC-8525-4A0C-B854-516BFBF1E844}" dt="2020-10-20T22:19:01.195" v="217" actId="1076"/>
          <ac:picMkLst>
            <pc:docMk/>
            <pc:sldMk cId="3437955348" sldId="536"/>
            <ac:picMk id="5" creationId="{00000000-0000-0000-0000-000000000000}"/>
          </ac:picMkLst>
        </pc:picChg>
        <pc:picChg chg="mod">
          <ac:chgData name="James Tompkin" userId="e10e204fb9e6f665" providerId="LiveId" clId="{F3960DCC-8525-4A0C-B854-516BFBF1E844}" dt="2020-10-20T22:19:04.316" v="218" actId="1076"/>
          <ac:picMkLst>
            <pc:docMk/>
            <pc:sldMk cId="3437955348" sldId="536"/>
            <ac:picMk id="6" creationId="{00000000-0000-0000-0000-000000000000}"/>
          </ac:picMkLst>
        </pc:picChg>
        <pc:picChg chg="mod">
          <ac:chgData name="James Tompkin" userId="e10e204fb9e6f665" providerId="LiveId" clId="{F3960DCC-8525-4A0C-B854-516BFBF1E844}" dt="2020-10-20T22:18:53.191" v="214" actId="1076"/>
          <ac:picMkLst>
            <pc:docMk/>
            <pc:sldMk cId="3437955348" sldId="536"/>
            <ac:picMk id="8" creationId="{00000000-0000-0000-0000-000000000000}"/>
          </ac:picMkLst>
        </pc:picChg>
        <pc:picChg chg="mod">
          <ac:chgData name="James Tompkin" userId="e10e204fb9e6f665" providerId="LiveId" clId="{F3960DCC-8525-4A0C-B854-516BFBF1E844}" dt="2020-10-20T22:18:48.828" v="213" actId="1076"/>
          <ac:picMkLst>
            <pc:docMk/>
            <pc:sldMk cId="3437955348" sldId="536"/>
            <ac:picMk id="9" creationId="{00000000-0000-0000-0000-000000000000}"/>
          </ac:picMkLst>
        </pc:picChg>
      </pc:sldChg>
      <pc:sldChg chg="modSp mod">
        <pc:chgData name="James Tompkin" userId="e10e204fb9e6f665" providerId="LiveId" clId="{F3960DCC-8525-4A0C-B854-516BFBF1E844}" dt="2020-10-20T22:20:45.526" v="244" actId="1076"/>
        <pc:sldMkLst>
          <pc:docMk/>
          <pc:sldMk cId="3365248130" sldId="538"/>
        </pc:sldMkLst>
        <pc:spChg chg="mod">
          <ac:chgData name="James Tompkin" userId="e10e204fb9e6f665" providerId="LiveId" clId="{F3960DCC-8525-4A0C-B854-516BFBF1E844}" dt="2020-10-20T22:19:18.182" v="220" actId="1076"/>
          <ac:spMkLst>
            <pc:docMk/>
            <pc:sldMk cId="3365248130" sldId="538"/>
            <ac:spMk id="3" creationId="{00000000-0000-0000-0000-000000000000}"/>
          </ac:spMkLst>
        </pc:spChg>
        <pc:spChg chg="mod">
          <ac:chgData name="James Tompkin" userId="e10e204fb9e6f665" providerId="LiveId" clId="{F3960DCC-8525-4A0C-B854-516BFBF1E844}" dt="2020-10-20T22:20:45.526" v="244" actId="1076"/>
          <ac:spMkLst>
            <pc:docMk/>
            <pc:sldMk cId="3365248130" sldId="538"/>
            <ac:spMk id="14" creationId="{00000000-0000-0000-0000-000000000000}"/>
          </ac:spMkLst>
        </pc:spChg>
        <pc:picChg chg="mod">
          <ac:chgData name="James Tompkin" userId="e10e204fb9e6f665" providerId="LiveId" clId="{F3960DCC-8525-4A0C-B854-516BFBF1E844}" dt="2020-10-20T22:19:21.403" v="221" actId="1076"/>
          <ac:picMkLst>
            <pc:docMk/>
            <pc:sldMk cId="3365248130" sldId="538"/>
            <ac:picMk id="5" creationId="{00000000-0000-0000-0000-000000000000}"/>
          </ac:picMkLst>
        </pc:picChg>
        <pc:picChg chg="mod">
          <ac:chgData name="James Tompkin" userId="e10e204fb9e6f665" providerId="LiveId" clId="{F3960DCC-8525-4A0C-B854-516BFBF1E844}" dt="2020-10-20T22:19:18.182" v="220" actId="1076"/>
          <ac:picMkLst>
            <pc:docMk/>
            <pc:sldMk cId="3365248130" sldId="538"/>
            <ac:picMk id="6" creationId="{00000000-0000-0000-0000-000000000000}"/>
          </ac:picMkLst>
        </pc:picChg>
        <pc:picChg chg="mod">
          <ac:chgData name="James Tompkin" userId="e10e204fb9e6f665" providerId="LiveId" clId="{F3960DCC-8525-4A0C-B854-516BFBF1E844}" dt="2020-10-20T22:19:31.984" v="224" actId="1076"/>
          <ac:picMkLst>
            <pc:docMk/>
            <pc:sldMk cId="3365248130" sldId="538"/>
            <ac:picMk id="8" creationId="{00000000-0000-0000-0000-000000000000}"/>
          </ac:picMkLst>
        </pc:picChg>
        <pc:picChg chg="mod">
          <ac:chgData name="James Tompkin" userId="e10e204fb9e6f665" providerId="LiveId" clId="{F3960DCC-8525-4A0C-B854-516BFBF1E844}" dt="2020-10-20T22:19:29.133" v="223" actId="1076"/>
          <ac:picMkLst>
            <pc:docMk/>
            <pc:sldMk cId="3365248130" sldId="538"/>
            <ac:picMk id="9" creationId="{00000000-0000-0000-0000-000000000000}"/>
          </ac:picMkLst>
        </pc:picChg>
      </pc:sldChg>
      <pc:sldChg chg="modSp mod">
        <pc:chgData name="James Tompkin" userId="e10e204fb9e6f665" providerId="LiveId" clId="{F3960DCC-8525-4A0C-B854-516BFBF1E844}" dt="2020-10-20T22:20:44.608" v="243" actId="1076"/>
        <pc:sldMkLst>
          <pc:docMk/>
          <pc:sldMk cId="514960221" sldId="539"/>
        </pc:sldMkLst>
        <pc:spChg chg="mod">
          <ac:chgData name="James Tompkin" userId="e10e204fb9e6f665" providerId="LiveId" clId="{F3960DCC-8525-4A0C-B854-516BFBF1E844}" dt="2020-10-20T22:20:44.055" v="242" actId="1076"/>
          <ac:spMkLst>
            <pc:docMk/>
            <pc:sldMk cId="514960221" sldId="539"/>
            <ac:spMk id="3" creationId="{00000000-0000-0000-0000-000000000000}"/>
          </ac:spMkLst>
        </pc:spChg>
        <pc:picChg chg="mod">
          <ac:chgData name="James Tompkin" userId="e10e204fb9e6f665" providerId="LiveId" clId="{F3960DCC-8525-4A0C-B854-516BFBF1E844}" dt="2020-10-20T22:20:44.608" v="243" actId="1076"/>
          <ac:picMkLst>
            <pc:docMk/>
            <pc:sldMk cId="514960221" sldId="539"/>
            <ac:picMk id="5" creationId="{00000000-0000-0000-0000-000000000000}"/>
          </ac:picMkLst>
        </pc:picChg>
        <pc:picChg chg="mod">
          <ac:chgData name="James Tompkin" userId="e10e204fb9e6f665" providerId="LiveId" clId="{F3960DCC-8525-4A0C-B854-516BFBF1E844}" dt="2020-10-20T22:20:44.055" v="242" actId="1076"/>
          <ac:picMkLst>
            <pc:docMk/>
            <pc:sldMk cId="514960221" sldId="539"/>
            <ac:picMk id="6" creationId="{00000000-0000-0000-0000-000000000000}"/>
          </ac:picMkLst>
        </pc:picChg>
        <pc:picChg chg="mod">
          <ac:chgData name="James Tompkin" userId="e10e204fb9e6f665" providerId="LiveId" clId="{F3960DCC-8525-4A0C-B854-516BFBF1E844}" dt="2020-10-20T22:20:43.021" v="240" actId="1076"/>
          <ac:picMkLst>
            <pc:docMk/>
            <pc:sldMk cId="514960221" sldId="539"/>
            <ac:picMk id="8" creationId="{00000000-0000-0000-0000-000000000000}"/>
          </ac:picMkLst>
        </pc:picChg>
        <pc:picChg chg="mod">
          <ac:chgData name="James Tompkin" userId="e10e204fb9e6f665" providerId="LiveId" clId="{F3960DCC-8525-4A0C-B854-516BFBF1E844}" dt="2020-10-20T22:20:42.661" v="239" actId="1076"/>
          <ac:picMkLst>
            <pc:docMk/>
            <pc:sldMk cId="514960221" sldId="539"/>
            <ac:picMk id="9" creationId="{00000000-0000-0000-0000-000000000000}"/>
          </ac:picMkLst>
        </pc:picChg>
      </pc:sldChg>
      <pc:sldChg chg="modSp mod">
        <pc:chgData name="James Tompkin" userId="e10e204fb9e6f665" providerId="LiveId" clId="{F3960DCC-8525-4A0C-B854-516BFBF1E844}" dt="2020-10-20T22:20:41.085" v="237" actId="1076"/>
        <pc:sldMkLst>
          <pc:docMk/>
          <pc:sldMk cId="2463133969" sldId="540"/>
        </pc:sldMkLst>
        <pc:spChg chg="mod">
          <ac:chgData name="James Tompkin" userId="e10e204fb9e6f665" providerId="LiveId" clId="{F3960DCC-8525-4A0C-B854-516BFBF1E844}" dt="2020-10-20T22:20:40.668" v="236" actId="1076"/>
          <ac:spMkLst>
            <pc:docMk/>
            <pc:sldMk cId="2463133969" sldId="540"/>
            <ac:spMk id="3" creationId="{00000000-0000-0000-0000-000000000000}"/>
          </ac:spMkLst>
        </pc:spChg>
        <pc:picChg chg="mod">
          <ac:chgData name="James Tompkin" userId="e10e204fb9e6f665" providerId="LiveId" clId="{F3960DCC-8525-4A0C-B854-516BFBF1E844}" dt="2020-10-20T22:20:41.085" v="237" actId="1076"/>
          <ac:picMkLst>
            <pc:docMk/>
            <pc:sldMk cId="2463133969" sldId="540"/>
            <ac:picMk id="5" creationId="{00000000-0000-0000-0000-000000000000}"/>
          </ac:picMkLst>
        </pc:picChg>
        <pc:picChg chg="mod">
          <ac:chgData name="James Tompkin" userId="e10e204fb9e6f665" providerId="LiveId" clId="{F3960DCC-8525-4A0C-B854-516BFBF1E844}" dt="2020-10-20T22:20:40.668" v="236" actId="1076"/>
          <ac:picMkLst>
            <pc:docMk/>
            <pc:sldMk cId="2463133969" sldId="540"/>
            <ac:picMk id="6" creationId="{00000000-0000-0000-0000-000000000000}"/>
          </ac:picMkLst>
        </pc:picChg>
      </pc:sldChg>
      <pc:sldChg chg="mod modShow">
        <pc:chgData name="James Tompkin" userId="e10e204fb9e6f665" providerId="LiveId" clId="{F3960DCC-8525-4A0C-B854-516BFBF1E844}" dt="2020-10-20T22:37:31.995" v="348" actId="729"/>
        <pc:sldMkLst>
          <pc:docMk/>
          <pc:sldMk cId="1285843633" sldId="576"/>
        </pc:sldMkLst>
      </pc:sldChg>
      <pc:sldChg chg="modSp add">
        <pc:chgData name="James Tompkin" userId="e10e204fb9e6f665" providerId="LiveId" clId="{F3960DCC-8525-4A0C-B854-516BFBF1E844}" dt="2020-10-20T22:11:14.344" v="10" actId="179"/>
        <pc:sldMkLst>
          <pc:docMk/>
          <pc:sldMk cId="0" sldId="823"/>
        </pc:sldMkLst>
        <pc:spChg chg="mod">
          <ac:chgData name="James Tompkin" userId="e10e204fb9e6f665" providerId="LiveId" clId="{F3960DCC-8525-4A0C-B854-516BFBF1E844}" dt="2020-10-20T22:11:14.344" v="10" actId="179"/>
          <ac:spMkLst>
            <pc:docMk/>
            <pc:sldMk cId="0" sldId="823"/>
            <ac:spMk id="70659" creationId="{1D7E34D3-084F-4631-A1EB-EBC554F50412}"/>
          </ac:spMkLst>
        </pc:spChg>
      </pc:sldChg>
      <pc:sldChg chg="addSp modSp mod">
        <pc:chgData name="James Tompkin" userId="e10e204fb9e6f665" providerId="LiveId" clId="{F3960DCC-8525-4A0C-B854-516BFBF1E844}" dt="2020-10-20T22:14:47.191" v="81" actId="14100"/>
        <pc:sldMkLst>
          <pc:docMk/>
          <pc:sldMk cId="1680384893" sldId="830"/>
        </pc:sldMkLst>
        <pc:spChg chg="mod">
          <ac:chgData name="James Tompkin" userId="e10e204fb9e6f665" providerId="LiveId" clId="{F3960DCC-8525-4A0C-B854-516BFBF1E844}" dt="2020-10-20T22:12:55.863" v="33" actId="1076"/>
          <ac:spMkLst>
            <pc:docMk/>
            <pc:sldMk cId="1680384893" sldId="830"/>
            <ac:spMk id="83970" creationId="{D2924909-FB79-47EB-920F-57224CAA5ED0}"/>
          </ac:spMkLst>
        </pc:spChg>
        <pc:spChg chg="mod">
          <ac:chgData name="James Tompkin" userId="e10e204fb9e6f665" providerId="LiveId" clId="{F3960DCC-8525-4A0C-B854-516BFBF1E844}" dt="2020-10-20T22:14:26.917" v="73" actId="1036"/>
          <ac:spMkLst>
            <pc:docMk/>
            <pc:sldMk cId="1680384893" sldId="830"/>
            <ac:spMk id="83973" creationId="{C23CA233-D54C-48B1-B1EE-36EA98E63793}"/>
          </ac:spMkLst>
        </pc:spChg>
        <pc:spChg chg="mod">
          <ac:chgData name="James Tompkin" userId="e10e204fb9e6f665" providerId="LiveId" clId="{F3960DCC-8525-4A0C-B854-516BFBF1E844}" dt="2020-10-20T22:13:58.187" v="60" actId="1036"/>
          <ac:spMkLst>
            <pc:docMk/>
            <pc:sldMk cId="1680384893" sldId="830"/>
            <ac:spMk id="83974" creationId="{B1D92C3B-6E68-48EA-B541-31CDCE57FF27}"/>
          </ac:spMkLst>
        </pc:spChg>
        <pc:picChg chg="add mod">
          <ac:chgData name="James Tompkin" userId="e10e204fb9e6f665" providerId="LiveId" clId="{F3960DCC-8525-4A0C-B854-516BFBF1E844}" dt="2020-10-20T22:14:44.145" v="80" actId="14100"/>
          <ac:picMkLst>
            <pc:docMk/>
            <pc:sldMk cId="1680384893" sldId="830"/>
            <ac:picMk id="2" creationId="{D545E8DF-FE35-4083-ABED-A12CB41750A5}"/>
          </ac:picMkLst>
        </pc:picChg>
        <pc:picChg chg="add mod">
          <ac:chgData name="James Tompkin" userId="e10e204fb9e6f665" providerId="LiveId" clId="{F3960DCC-8525-4A0C-B854-516BFBF1E844}" dt="2020-10-20T22:14:47.191" v="81" actId="14100"/>
          <ac:picMkLst>
            <pc:docMk/>
            <pc:sldMk cId="1680384893" sldId="830"/>
            <ac:picMk id="3" creationId="{C0F67837-4DC8-40B1-A93E-B589690A9307}"/>
          </ac:picMkLst>
        </pc:picChg>
        <pc:picChg chg="mod">
          <ac:chgData name="James Tompkin" userId="e10e204fb9e6f665" providerId="LiveId" clId="{F3960DCC-8525-4A0C-B854-516BFBF1E844}" dt="2020-10-20T22:14:26.917" v="73" actId="1036"/>
          <ac:picMkLst>
            <pc:docMk/>
            <pc:sldMk cId="1680384893" sldId="830"/>
            <ac:picMk id="83971" creationId="{0ABD69A0-B6D8-4927-90D0-8E1007FDAFE3}"/>
          </ac:picMkLst>
        </pc:picChg>
        <pc:picChg chg="mod">
          <ac:chgData name="James Tompkin" userId="e10e204fb9e6f665" providerId="LiveId" clId="{F3960DCC-8525-4A0C-B854-516BFBF1E844}" dt="2020-10-20T22:13:58.187" v="60" actId="1036"/>
          <ac:picMkLst>
            <pc:docMk/>
            <pc:sldMk cId="1680384893" sldId="830"/>
            <ac:picMk id="83972" creationId="{452149A3-3670-4E76-BC6A-6B4D167E78B3}"/>
          </ac:picMkLst>
        </pc:picChg>
      </pc:sldChg>
      <pc:sldChg chg="del">
        <pc:chgData name="James Tompkin" userId="e10e204fb9e6f665" providerId="LiveId" clId="{F3960DCC-8525-4A0C-B854-516BFBF1E844}" dt="2020-10-20T22:40:16.664" v="349" actId="47"/>
        <pc:sldMkLst>
          <pc:docMk/>
          <pc:sldMk cId="3081588639" sldId="1112"/>
        </pc:sldMkLst>
      </pc:sldChg>
      <pc:sldMasterChg chg="del delSldLayout">
        <pc:chgData name="James Tompkin" userId="e10e204fb9e6f665" providerId="LiveId" clId="{F3960DCC-8525-4A0C-B854-516BFBF1E844}" dt="2020-10-20T22:40:16.664" v="349" actId="47"/>
        <pc:sldMasterMkLst>
          <pc:docMk/>
          <pc:sldMasterMk cId="2087811869" sldId="2147483687"/>
        </pc:sldMasterMkLst>
        <pc:sldLayoutChg chg="del">
          <pc:chgData name="James Tompkin" userId="e10e204fb9e6f665" providerId="LiveId" clId="{F3960DCC-8525-4A0C-B854-516BFBF1E844}" dt="2020-10-20T22:40:16.664" v="349" actId="47"/>
          <pc:sldLayoutMkLst>
            <pc:docMk/>
            <pc:sldMasterMk cId="2087811869" sldId="2147483687"/>
            <pc:sldLayoutMk cId="927653095" sldId="2147483688"/>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4194633327" sldId="2147483689"/>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3238167991" sldId="2147483690"/>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574912464" sldId="2147483691"/>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3923764077" sldId="2147483692"/>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1958439193" sldId="2147483693"/>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451929036" sldId="2147483694"/>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2051787957" sldId="2147483695"/>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112073865" sldId="2147483696"/>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2958278381" sldId="2147483697"/>
          </pc:sldLayoutMkLst>
        </pc:sldLayoutChg>
        <pc:sldLayoutChg chg="del">
          <pc:chgData name="James Tompkin" userId="e10e204fb9e6f665" providerId="LiveId" clId="{F3960DCC-8525-4A0C-B854-516BFBF1E844}" dt="2020-10-20T22:40:16.664" v="349" actId="47"/>
          <pc:sldLayoutMkLst>
            <pc:docMk/>
            <pc:sldMasterMk cId="2087811869" sldId="2147483687"/>
            <pc:sldLayoutMk cId="2759710340" sldId="2147483698"/>
          </pc:sldLayoutMkLst>
        </pc:sldLayoutChg>
      </pc:sldMaster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4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image" Target="../media/image88.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4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image" Target="../media/image10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9B0DD19-D268-4649-8C99-B9CD6D52637F}" type="datetimeFigureOut">
              <a:rPr lang="en-US"/>
              <a:pPr>
                <a:defRPr/>
              </a:pPr>
              <a:t>10/20/2020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C41724F-377A-42A1-BD28-C2898AAE5859}" type="slidenum">
              <a:rPr lang="en-US" altLang="en-US"/>
              <a:pPr>
                <a:defRPr/>
              </a:pPr>
              <a:t>‹#›</a:t>
            </a:fld>
            <a:endParaRPr lang="en-US" altLang="en-US"/>
          </a:p>
        </p:txBody>
      </p:sp>
    </p:spTree>
    <p:extLst>
      <p:ext uri="{BB962C8B-B14F-4D97-AF65-F5344CB8AC3E}">
        <p14:creationId xmlns:p14="http://schemas.microsoft.com/office/powerpoint/2010/main" val="1832457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http://en.wikipedia.org/wiki/Rolling_shutter</a:t>
            </a:r>
          </a:p>
          <a:p>
            <a:r>
              <a:rPr lang="en-US" altLang="en-US">
                <a:latin typeface="Arial" panose="020B0604020202020204" pitchFamily="34" charset="0"/>
                <a:cs typeface="Arial" panose="020B0604020202020204" pitchFamily="34" charset="0"/>
              </a:rPr>
              <a:t>Even DSLRs have this problem.</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C43D516B-043B-4583-8E34-F22A3B4CF6AC}" type="slidenum">
              <a:rPr lang="en-US" altLang="en-US" sz="1200">
                <a:solidFill>
                  <a:prstClr val="black"/>
                </a:solidFill>
              </a:rPr>
              <a:pPr/>
              <a:t>8</a:t>
            </a:fld>
            <a:endParaRPr lang="en-US" altLang="en-US" sz="1200">
              <a:solidFill>
                <a:prstClr val="black"/>
              </a:solidFill>
            </a:endParaRPr>
          </a:p>
        </p:txBody>
      </p:sp>
    </p:spTree>
    <p:extLst>
      <p:ext uri="{BB962C8B-B14F-4D97-AF65-F5344CB8AC3E}">
        <p14:creationId xmlns:p14="http://schemas.microsoft.com/office/powerpoint/2010/main" val="2286255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notation</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12</a:t>
            </a:fld>
            <a:endParaRPr lang="en-US" altLang="en-US"/>
          </a:p>
        </p:txBody>
      </p:sp>
    </p:spTree>
    <p:extLst>
      <p:ext uri="{BB962C8B-B14F-4D97-AF65-F5344CB8AC3E}">
        <p14:creationId xmlns:p14="http://schemas.microsoft.com/office/powerpoint/2010/main" val="3678450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22</a:t>
            </a:fld>
            <a:endParaRPr lang="en-US" altLang="en-US"/>
          </a:p>
        </p:txBody>
      </p:sp>
    </p:spTree>
    <p:extLst>
      <p:ext uri="{BB962C8B-B14F-4D97-AF65-F5344CB8AC3E}">
        <p14:creationId xmlns:p14="http://schemas.microsoft.com/office/powerpoint/2010/main" val="2468543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http://www.mathworks.com/matlabcentral/fileexchange/49533-fourier-series-animation-using-harmonic-circles</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25</a:t>
            </a:fld>
            <a:endParaRPr lang="en-US" altLang="en-US"/>
          </a:p>
        </p:txBody>
      </p:sp>
    </p:spTree>
    <p:extLst>
      <p:ext uri="{BB962C8B-B14F-4D97-AF65-F5344CB8AC3E}">
        <p14:creationId xmlns:p14="http://schemas.microsoft.com/office/powerpoint/2010/main" val="289520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Equation images from https://en.wikipedia.org/wiki/Fourier_series</a:t>
            </a:r>
          </a:p>
          <a:p>
            <a:r>
              <a:rPr lang="en-US" dirty="0"/>
              <a:t>This has a great example of the different ways of representing the Fourier series;</a:t>
            </a:r>
          </a:p>
          <a:p>
            <a:pPr marL="171450" indent="-171450">
              <a:buFontTx/>
              <a:buChar char="-"/>
            </a:pPr>
            <a:r>
              <a:rPr lang="en-US" dirty="0"/>
              <a:t>sine-cosine</a:t>
            </a:r>
          </a:p>
          <a:p>
            <a:pPr marL="171450" indent="-171450">
              <a:buFontTx/>
              <a:buChar char="-"/>
            </a:pPr>
            <a:r>
              <a:rPr lang="en-US" dirty="0"/>
              <a:t>amplitude-phase</a:t>
            </a:r>
          </a:p>
          <a:p>
            <a:pPr marL="171450" indent="-171450">
              <a:buFontTx/>
              <a:buChar char="-"/>
            </a:pPr>
            <a:r>
              <a:rPr lang="en-US" dirty="0"/>
              <a:t>Euler complex exponential form</a:t>
            </a:r>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30</a:t>
            </a:fld>
            <a:endParaRPr lang="en-US" altLang="en-US"/>
          </a:p>
        </p:txBody>
      </p:sp>
    </p:spTree>
    <p:extLst>
      <p:ext uri="{BB962C8B-B14F-4D97-AF65-F5344CB8AC3E}">
        <p14:creationId xmlns:p14="http://schemas.microsoft.com/office/powerpoint/2010/main" val="4016767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https://en.wikipedia.org/wiki/Euler%27s_formula</a:t>
            </a:r>
          </a:p>
          <a:p>
            <a:endParaRPr lang="en-US" dirty="0"/>
          </a:p>
          <a:p>
            <a:r>
              <a:rPr lang="en-US" dirty="0"/>
              <a:t>http://www.bitweenie.com/listings/negative-frequency/</a:t>
            </a:r>
          </a:p>
          <a:p>
            <a:endParaRPr lang="en-US" dirty="0"/>
          </a:p>
          <a:p>
            <a:r>
              <a:rPr lang="en-US" dirty="0"/>
              <a:t>Conjugate symmetric: equal real part and imaginary part but with opposite sign. i.e., </a:t>
            </a:r>
            <a:r>
              <a:rPr lang="en-US" sz="1200" b="0" i="0" kern="1200" dirty="0">
                <a:solidFill>
                  <a:schemeClr val="tx1"/>
                </a:solidFill>
                <a:effectLst/>
                <a:latin typeface="+mn-lt"/>
                <a:ea typeface="+mn-ea"/>
                <a:cs typeface="+mn-cs"/>
              </a:rPr>
              <a:t>3 + 4</a:t>
            </a:r>
            <a:r>
              <a:rPr lang="en-US" sz="1200" b="0" i="1" kern="120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  has complex conjugate 3 − 4</a:t>
            </a:r>
            <a:r>
              <a:rPr lang="en-US" sz="1200" b="0" i="1" kern="1200" dirty="0">
                <a:solidFill>
                  <a:schemeClr val="tx1"/>
                </a:solidFill>
                <a:effectLst/>
                <a:latin typeface="+mn-lt"/>
                <a:ea typeface="+mn-ea"/>
                <a:cs typeface="+mn-cs"/>
              </a:rPr>
              <a:t>i</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98616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http://math.stackexchange.com/questions/26432/discrete-fourier-transform-effects-of-zero-padding-compared-to-time-domain-inte</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39</a:t>
            </a:fld>
            <a:endParaRPr lang="en-US" altLang="en-US"/>
          </a:p>
        </p:txBody>
      </p:sp>
    </p:spTree>
    <p:extLst>
      <p:ext uri="{BB962C8B-B14F-4D97-AF65-F5344CB8AC3E}">
        <p14:creationId xmlns:p14="http://schemas.microsoft.com/office/powerpoint/2010/main" val="3677293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Equation images from https://en.wikipedia.org/wiki/Fourier_series</a:t>
            </a:r>
          </a:p>
          <a:p>
            <a:r>
              <a:rPr lang="en-US" dirty="0"/>
              <a:t>This has a great example of the different ways of representing the Fourier series;</a:t>
            </a:r>
          </a:p>
          <a:p>
            <a:pPr marL="171450" indent="-171450">
              <a:buFontTx/>
              <a:buChar char="-"/>
            </a:pPr>
            <a:r>
              <a:rPr lang="en-US" dirty="0"/>
              <a:t>sine-cosine</a:t>
            </a:r>
          </a:p>
          <a:p>
            <a:pPr marL="171450" indent="-171450">
              <a:buFontTx/>
              <a:buChar char="-"/>
            </a:pPr>
            <a:r>
              <a:rPr lang="en-US" dirty="0"/>
              <a:t>amplitude-phase</a:t>
            </a:r>
          </a:p>
          <a:p>
            <a:pPr marL="171450" indent="-171450">
              <a:buFontTx/>
              <a:buChar char="-"/>
            </a:pPr>
            <a:r>
              <a:rPr lang="en-US" dirty="0"/>
              <a:t>Euler complex exponential form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50261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http://research.stowers-institute.org/efg/Report/FourierAnalysis.pdf</a:t>
            </a:r>
          </a:p>
          <a:p>
            <a:endParaRPr lang="en-US" dirty="0"/>
          </a:p>
          <a:p>
            <a:r>
              <a:rPr lang="en-US" dirty="0"/>
              <a:t>p there is PI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88646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http://research.stowers-institute.org/efg/Report/FourierAnalysis.pdf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17006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47</a:t>
            </a:fld>
            <a:endParaRPr lang="en-US" altLang="en-US"/>
          </a:p>
        </p:txBody>
      </p:sp>
    </p:spTree>
    <p:extLst>
      <p:ext uri="{BB962C8B-B14F-4D97-AF65-F5344CB8AC3E}">
        <p14:creationId xmlns:p14="http://schemas.microsoft.com/office/powerpoint/2010/main" val="1744554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49</a:t>
            </a:fld>
            <a:endParaRPr lang="en-US" altLang="en-US"/>
          </a:p>
        </p:txBody>
      </p:sp>
    </p:spTree>
    <p:extLst>
      <p:ext uri="{BB962C8B-B14F-4D97-AF65-F5344CB8AC3E}">
        <p14:creationId xmlns:p14="http://schemas.microsoft.com/office/powerpoint/2010/main" val="3851131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Maru</a:t>
            </a:r>
            <a:r>
              <a:rPr lang="en-US" dirty="0"/>
              <a:t> the cat: https://www.youtube.com/watch?v=2XID_W4neJo</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47448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1 - D</a:t>
            </a:r>
          </a:p>
          <a:p>
            <a:r>
              <a:rPr lang="en-US" altLang="en-US" dirty="0"/>
              <a:t>2 – B</a:t>
            </a:r>
          </a:p>
          <a:p>
            <a:r>
              <a:rPr lang="en-US" altLang="en-US" dirty="0"/>
              <a:t>3 – A</a:t>
            </a:r>
          </a:p>
          <a:p>
            <a:r>
              <a:rPr lang="en-US" altLang="en-US" dirty="0"/>
              <a:t>4 - E</a:t>
            </a:r>
          </a:p>
          <a:p>
            <a:r>
              <a:rPr lang="en-US" altLang="en-US" dirty="0"/>
              <a:t>5 – C</a:t>
            </a:r>
          </a:p>
          <a:p>
            <a:endParaRPr lang="en-US" altLang="en-US" dirty="0"/>
          </a:p>
          <a:p>
            <a:r>
              <a:rPr lang="en-US" altLang="en-US" dirty="0"/>
              <a:t>Note: I had to zoom in on some of these images and use log scaling and high multipliers for you to see some kind of patterning at all!</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695FF2-A0D6-4EFD-A380-A6CC863BA6E7}" type="slidenum">
              <a:rPr lang="en-US" altLang="en-US" smtClean="0"/>
              <a:pPr>
                <a:spcBef>
                  <a:spcPct val="0"/>
                </a:spcBef>
              </a:pPr>
              <a:t>51</a:t>
            </a:fld>
            <a:endParaRPr lang="en-US" altLang="en-US"/>
          </a:p>
        </p:txBody>
      </p:sp>
    </p:spTree>
    <p:extLst>
      <p:ext uri="{BB962C8B-B14F-4D97-AF65-F5344CB8AC3E}">
        <p14:creationId xmlns:p14="http://schemas.microsoft.com/office/powerpoint/2010/main" val="2807668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Maru</a:t>
            </a:r>
            <a:r>
              <a:rPr lang="en-US" dirty="0"/>
              <a:t> the cat: https://www.youtube.com/watch?v=2XID_W4neJo</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84452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congruency edge detection:</a:t>
            </a:r>
            <a:r>
              <a:rPr lang="en-US" baseline="0" dirty="0"/>
              <a:t> http://homepages.inf.ed.ac.uk/rbf/CVonline/LOCAL_COPIES/OWENS/LECT7/node2.html</a:t>
            </a:r>
          </a:p>
          <a:p>
            <a:endParaRPr lang="en-US" baseline="0" dirty="0"/>
          </a:p>
          <a:p>
            <a:r>
              <a:rPr lang="en-US" baseline="0" dirty="0"/>
              <a:t>Magnitude Amplitude of combined cosine and sine </a:t>
            </a:r>
          </a:p>
          <a:p>
            <a:r>
              <a:rPr lang="en-US" baseline="0" dirty="0"/>
              <a:t>Phase Relative proportions of sine and cosine</a:t>
            </a:r>
          </a:p>
          <a:p>
            <a:endParaRPr lang="en-US" baseline="0" dirty="0"/>
          </a:p>
          <a:p>
            <a:r>
              <a:rPr lang="en-US" dirty="0"/>
              <a:t>Bryan Morse, BYU Computer Science</a:t>
            </a:r>
          </a:p>
          <a:p>
            <a:r>
              <a:rPr lang="en-US" dirty="0"/>
              <a:t>http://www.astro.umd.edu/~lgm/ASTR410/ft_ref2.pdf</a:t>
            </a:r>
          </a:p>
          <a:p>
            <a:endParaRPr lang="en-US" dirty="0"/>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64</a:t>
            </a:fld>
            <a:endParaRPr lang="en-US" altLang="en-US"/>
          </a:p>
        </p:txBody>
      </p:sp>
    </p:spTree>
    <p:extLst>
      <p:ext uri="{BB962C8B-B14F-4D97-AF65-F5344CB8AC3E}">
        <p14:creationId xmlns:p14="http://schemas.microsoft.com/office/powerpoint/2010/main" val="425345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https://www.cs.unm.edu/~brayer/vision/fourier.html</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69</a:t>
            </a:fld>
            <a:endParaRPr lang="en-US" altLang="en-US"/>
          </a:p>
        </p:txBody>
      </p:sp>
    </p:spTree>
    <p:extLst>
      <p:ext uri="{BB962C8B-B14F-4D97-AF65-F5344CB8AC3E}">
        <p14:creationId xmlns:p14="http://schemas.microsoft.com/office/powerpoint/2010/main" val="2986118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California Academy of Sciences</a:t>
            </a:r>
          </a:p>
          <a:p>
            <a:r>
              <a:rPr lang="en-US" sz="1200" b="0" i="0" kern="1200" dirty="0">
                <a:solidFill>
                  <a:schemeClr val="tx1"/>
                </a:solidFill>
                <a:effectLst/>
                <a:latin typeface="+mn-lt"/>
                <a:ea typeface="+mn-ea"/>
                <a:cs typeface="+mn-cs"/>
              </a:rPr>
              <a:t>San Francisco’s Golden Gate Park</a:t>
            </a:r>
          </a:p>
          <a:p>
            <a:r>
              <a:rPr lang="en-US" sz="1200" b="0" i="0" kern="1200" dirty="0">
                <a:solidFill>
                  <a:schemeClr val="tx1"/>
                </a:solidFill>
                <a:effectLst/>
                <a:latin typeface="+mn-lt"/>
                <a:ea typeface="+mn-ea"/>
                <a:cs typeface="+mn-cs"/>
              </a:rPr>
              <a:t>~ Summer 2017</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09514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http://www.bbc.com/news/world-asia-china-41277549</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6391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Xilinshui</a:t>
            </a:r>
            <a:r>
              <a:rPr lang="en-US" sz="1200" b="0" i="0" kern="1200" dirty="0">
                <a:solidFill>
                  <a:schemeClr val="tx1"/>
                </a:solidFill>
                <a:effectLst/>
                <a:latin typeface="+mn-lt"/>
                <a:ea typeface="+mn-ea"/>
                <a:cs typeface="+mn-cs"/>
              </a:rPr>
              <a:t> village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40653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product? Do I change the phase, too?</a:t>
            </a:r>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86</a:t>
            </a:fld>
            <a:endParaRPr lang="en-US" altLang="en-US"/>
          </a:p>
        </p:txBody>
      </p:sp>
    </p:spTree>
    <p:extLst>
      <p:ext uri="{BB962C8B-B14F-4D97-AF65-F5344CB8AC3E}">
        <p14:creationId xmlns:p14="http://schemas.microsoft.com/office/powerpoint/2010/main" val="954461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product? Do I change the phase, too?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79688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Things we can’t understand without thinking in frequency</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DA7F5F-D9CB-4FD8-9CE8-A77D8C2C2F3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1403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Dual</a:t>
            </a:r>
            <a:r>
              <a:rPr lang="en-US" baseline="0" dirty="0"/>
              <a:t> functions – box(x) and </a:t>
            </a:r>
            <a:r>
              <a:rPr lang="en-US" baseline="0" dirty="0" err="1"/>
              <a:t>sinc</a:t>
            </a:r>
            <a:r>
              <a:rPr lang="en-US" baseline="0" dirty="0"/>
              <a:t>(x)</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28040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https://twitter.com/figmadesign/status/816356525748781056</a:t>
            </a:r>
          </a:p>
          <a:p>
            <a:endParaRPr lang="en-US" dirty="0"/>
          </a:p>
          <a:p>
            <a:r>
              <a:rPr lang="en-US" dirty="0"/>
              <a:t>http://www.browndailyherald.com/2012/09/10/cs-undergrad-wins-tech-fellowship/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4369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Dual</a:t>
            </a:r>
            <a:r>
              <a:rPr lang="en-US" baseline="0" dirty="0"/>
              <a:t> functions – box(x) and </a:t>
            </a:r>
            <a:r>
              <a:rPr lang="en-US" baseline="0" dirty="0" err="1"/>
              <a:t>sinc</a:t>
            </a:r>
            <a:r>
              <a:rPr lang="en-US" baseline="0" dirty="0"/>
              <a:t>(x)</a:t>
            </a:r>
          </a:p>
          <a:p>
            <a:endParaRPr lang="en-US" baseline="0" dirty="0"/>
          </a:p>
          <a:p>
            <a:r>
              <a:rPr lang="en-US" baseline="0" dirty="0" err="1"/>
              <a:t>Sinc</a:t>
            </a:r>
            <a:r>
              <a:rPr lang="en-US" baseline="0" dirty="0"/>
              <a:t> function has components out to infinity, has zero crossings (lose signal), and has negative coefficients.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7992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http://www.imagemagick.org/Usage/fourier/#blurring</a:t>
            </a:r>
          </a:p>
          <a:p>
            <a:r>
              <a:rPr lang="en-US" dirty="0"/>
              <a:t>http://www.imagemagick.org/Usage/fourier/#circle_spectrum</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1300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Things we can’t understand without thinking in frequency</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DA7F5F-D9CB-4FD8-9CE8-A77D8C2C2F3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853270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49535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78266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works… if everything is double</a:t>
            </a:r>
            <a:r>
              <a:rPr lang="en-US" baseline="0" dirty="0"/>
              <a:t> precision with no noise</a:t>
            </a:r>
          </a:p>
          <a:p>
            <a:endParaRPr lang="en-US" baseline="0" dirty="0"/>
          </a:p>
          <a:p>
            <a:r>
              <a:rPr lang="en-US" baseline="0" dirty="0"/>
              <a:t>Note: We should divide the other way around – divide the image by the kernel to replicate the convolution setup.</a:t>
            </a:r>
          </a:p>
          <a:p>
            <a:r>
              <a:rPr lang="en-US" baseline="0" dirty="0"/>
              <a:t>This convenience is for the graphical display.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414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329293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774802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98680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filter is easier to invert / </a:t>
            </a:r>
            <a:r>
              <a:rPr lang="en-US" dirty="0" err="1"/>
              <a:t>deconvolve</a:t>
            </a:r>
            <a:r>
              <a:rPr lang="en-US" dirty="0"/>
              <a:t>. The inversion</a:t>
            </a:r>
            <a:r>
              <a:rPr lang="en-US" baseline="0" dirty="0"/>
              <a:t> isn’t perfect, still.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142219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48576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E95EB2-CFD3-46A9-AF1F-A8ED68317C6D}" type="slidenum">
              <a:rPr lang="en-US" altLang="en-US" smtClean="0">
                <a:solidFill>
                  <a:prstClr val="black"/>
                </a:solidFill>
              </a:rPr>
              <a:pPr>
                <a:spcBef>
                  <a:spcPct val="0"/>
                </a:spcBef>
              </a:pPr>
              <a:t>105</a:t>
            </a:fld>
            <a:endParaRPr lang="en-US" altLang="en-US">
              <a:solidFill>
                <a:prstClr val="black"/>
              </a:solidFill>
            </a:endParaRPr>
          </a:p>
        </p:txBody>
      </p:sp>
    </p:spTree>
    <p:extLst>
      <p:ext uri="{BB962C8B-B14F-4D97-AF65-F5344CB8AC3E}">
        <p14:creationId xmlns:p14="http://schemas.microsoft.com/office/powerpoint/2010/main" val="37747967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7B97AA4-0F25-4711-91D4-A1BBE82FD72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697141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https://en.wikipedia.org/wiki/Diffraction</a:t>
            </a:r>
          </a:p>
          <a:p>
            <a:r>
              <a:rPr lang="en-US" dirty="0"/>
              <a:t>https://en.wikipedia.org/wiki/Fraunhofer_diffraction</a:t>
            </a:r>
          </a:p>
          <a:p>
            <a:r>
              <a:rPr lang="en-US" dirty="0"/>
              <a:t>http://hyperphysics.phy-astr.gsu.edu/hbase/phyopt/sinslitd.html</a:t>
            </a:r>
          </a:p>
          <a:p>
            <a:r>
              <a:rPr lang="en-US" dirty="0"/>
              <a:t>https://en.wikipedia.org/wiki/Airy_disk</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18026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colorimetric difference between a given color in a television picture and a standard color of equal luminance.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893573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http://users.wfu.edu/matthews/misc/jpg_vs_gif/JpgCompTest/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62429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51F321B-0D48-4F55-91B8-7A4B3CDBE83E}"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9C09E6-5460-451B-B18B-A3919F0F78B8}" type="slidenum">
              <a:rPr lang="en-US" altLang="en-US"/>
              <a:pPr>
                <a:defRPr/>
              </a:pPr>
              <a:t>‹#›</a:t>
            </a:fld>
            <a:endParaRPr lang="en-US" altLang="en-US"/>
          </a:p>
        </p:txBody>
      </p:sp>
    </p:spTree>
    <p:extLst>
      <p:ext uri="{BB962C8B-B14F-4D97-AF65-F5344CB8AC3E}">
        <p14:creationId xmlns:p14="http://schemas.microsoft.com/office/powerpoint/2010/main" val="3103518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C404316-7942-406E-92E8-6C8055186B09}"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634675-23B8-4CD0-94A2-F8C3099B64BB}" type="slidenum">
              <a:rPr lang="en-US" altLang="en-US"/>
              <a:pPr>
                <a:defRPr/>
              </a:pPr>
              <a:t>‹#›</a:t>
            </a:fld>
            <a:endParaRPr lang="en-US" altLang="en-US"/>
          </a:p>
        </p:txBody>
      </p:sp>
    </p:spTree>
    <p:extLst>
      <p:ext uri="{BB962C8B-B14F-4D97-AF65-F5344CB8AC3E}">
        <p14:creationId xmlns:p14="http://schemas.microsoft.com/office/powerpoint/2010/main" val="269524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D4EA53-82F5-4BC2-9FB2-BAA0EC673201}"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0A1D15-4357-468F-90E5-288144FF5D89}" type="slidenum">
              <a:rPr lang="en-US" altLang="en-US"/>
              <a:pPr>
                <a:defRPr/>
              </a:pPr>
              <a:t>‹#›</a:t>
            </a:fld>
            <a:endParaRPr lang="en-US" altLang="en-US"/>
          </a:p>
        </p:txBody>
      </p:sp>
    </p:spTree>
    <p:extLst>
      <p:ext uri="{BB962C8B-B14F-4D97-AF65-F5344CB8AC3E}">
        <p14:creationId xmlns:p14="http://schemas.microsoft.com/office/powerpoint/2010/main" val="366769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96B157C-7C5F-457F-BF1C-FBAF71411403}" type="datetimeFigureOut">
              <a:rPr lang="en-US"/>
              <a:pPr>
                <a:defRPr/>
              </a:pPr>
              <a:t>10/20/2020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819695-E148-4C9B-8112-FE5914BEC87D}" type="slidenum">
              <a:rPr lang="en-US" altLang="en-US"/>
              <a:pPr>
                <a:defRPr/>
              </a:pPr>
              <a:t>‹#›</a:t>
            </a:fld>
            <a:endParaRPr lang="en-US" altLang="en-US"/>
          </a:p>
        </p:txBody>
      </p:sp>
    </p:spTree>
    <p:extLst>
      <p:ext uri="{BB962C8B-B14F-4D97-AF65-F5344CB8AC3E}">
        <p14:creationId xmlns:p14="http://schemas.microsoft.com/office/powerpoint/2010/main" val="61499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1898B82-E5CB-4B16-AAB8-D9D5ABE2E48F}" type="datetimeFigureOut">
              <a:rPr lang="en-US"/>
              <a:pPr>
                <a:defRPr/>
              </a:pPr>
              <a:t>10/20/2020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70C4667-46CD-4885-A42F-3376BCC7D1B9}" type="slidenum">
              <a:rPr lang="en-US" altLang="en-US"/>
              <a:pPr>
                <a:defRPr/>
              </a:pPr>
              <a:t>‹#›</a:t>
            </a:fld>
            <a:endParaRPr lang="en-US" altLang="en-US"/>
          </a:p>
        </p:txBody>
      </p:sp>
    </p:spTree>
    <p:extLst>
      <p:ext uri="{BB962C8B-B14F-4D97-AF65-F5344CB8AC3E}">
        <p14:creationId xmlns:p14="http://schemas.microsoft.com/office/powerpoint/2010/main" val="3269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405F70C-9342-464E-AE0C-7ED81CA31E54}" type="datetimeFigureOut">
              <a:rPr lang="en-US"/>
              <a:pPr>
                <a:defRPr/>
              </a:pPr>
              <a:t>10/20/2020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E6843C-B593-4F7B-A963-7BA57BA9F8EE}" type="slidenum">
              <a:rPr lang="en-US" altLang="en-US"/>
              <a:pPr>
                <a:defRPr/>
              </a:pPr>
              <a:t>‹#›</a:t>
            </a:fld>
            <a:endParaRPr lang="en-US" altLang="en-US"/>
          </a:p>
        </p:txBody>
      </p:sp>
    </p:spTree>
    <p:extLst>
      <p:ext uri="{BB962C8B-B14F-4D97-AF65-F5344CB8AC3E}">
        <p14:creationId xmlns:p14="http://schemas.microsoft.com/office/powerpoint/2010/main" val="94893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BB4D316-8017-4167-A454-9147E06E7C11}" type="datetimeFigureOut">
              <a:rPr lang="en-US"/>
              <a:pPr>
                <a:defRPr/>
              </a:pPr>
              <a:t>10/20/2020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78B30A5-D8C1-462B-BEE9-FE1DEB17D0D0}" type="slidenum">
              <a:rPr lang="en-US" altLang="en-US"/>
              <a:pPr>
                <a:defRPr/>
              </a:pPr>
              <a:t>‹#›</a:t>
            </a:fld>
            <a:endParaRPr lang="en-US" altLang="en-US"/>
          </a:p>
        </p:txBody>
      </p:sp>
    </p:spTree>
    <p:extLst>
      <p:ext uri="{BB962C8B-B14F-4D97-AF65-F5344CB8AC3E}">
        <p14:creationId xmlns:p14="http://schemas.microsoft.com/office/powerpoint/2010/main" val="53429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1C76EE3-FE2A-4A82-A923-A0942442B2A7}" type="datetimeFigureOut">
              <a:rPr lang="en-US"/>
              <a:pPr>
                <a:defRPr/>
              </a:pPr>
              <a:t>10/20/2020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1C1C8D-3ECA-4BC8-AA17-CCE0A201E249}" type="slidenum">
              <a:rPr lang="en-US" altLang="en-US"/>
              <a:pPr>
                <a:defRPr/>
              </a:pPr>
              <a:t>‹#›</a:t>
            </a:fld>
            <a:endParaRPr lang="en-US" altLang="en-US"/>
          </a:p>
        </p:txBody>
      </p:sp>
    </p:spTree>
    <p:extLst>
      <p:ext uri="{BB962C8B-B14F-4D97-AF65-F5344CB8AC3E}">
        <p14:creationId xmlns:p14="http://schemas.microsoft.com/office/powerpoint/2010/main" val="296208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886F231-D40B-48CF-8FA3-E715A1358B8E}" type="datetimeFigureOut">
              <a:rPr lang="en-US"/>
              <a:pPr>
                <a:defRPr/>
              </a:pPr>
              <a:t>10/20/2020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F7F115-DB20-49A8-B3B7-E5E0CB804C87}" type="slidenum">
              <a:rPr lang="en-US" altLang="en-US"/>
              <a:pPr>
                <a:defRPr/>
              </a:pPr>
              <a:t>‹#›</a:t>
            </a:fld>
            <a:endParaRPr lang="en-US" altLang="en-US"/>
          </a:p>
        </p:txBody>
      </p:sp>
    </p:spTree>
    <p:extLst>
      <p:ext uri="{BB962C8B-B14F-4D97-AF65-F5344CB8AC3E}">
        <p14:creationId xmlns:p14="http://schemas.microsoft.com/office/powerpoint/2010/main" val="129795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A0B3F7-E2E0-4D38-88EC-7318B9CC23C0}"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97E9A6-777D-4F59-8371-D9908900DC55}" type="slidenum">
              <a:rPr lang="en-US" altLang="en-US"/>
              <a:pPr>
                <a:defRPr/>
              </a:pPr>
              <a:t>‹#›</a:t>
            </a:fld>
            <a:endParaRPr lang="en-US" altLang="en-US"/>
          </a:p>
        </p:txBody>
      </p:sp>
    </p:spTree>
    <p:extLst>
      <p:ext uri="{BB962C8B-B14F-4D97-AF65-F5344CB8AC3E}">
        <p14:creationId xmlns:p14="http://schemas.microsoft.com/office/powerpoint/2010/main" val="128315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6BAFD9-2122-402C-B1D7-E19EEB5EB038}"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53FA78-5310-4D07-9C61-B06D263AE487}" type="slidenum">
              <a:rPr lang="en-US" altLang="en-US"/>
              <a:pPr>
                <a:defRPr/>
              </a:pPr>
              <a:t>‹#›</a:t>
            </a:fld>
            <a:endParaRPr lang="en-US" altLang="en-US"/>
          </a:p>
        </p:txBody>
      </p:sp>
    </p:spTree>
    <p:extLst>
      <p:ext uri="{BB962C8B-B14F-4D97-AF65-F5344CB8AC3E}">
        <p14:creationId xmlns:p14="http://schemas.microsoft.com/office/powerpoint/2010/main" val="87188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4166785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0C4A705-D313-4EFD-A6AB-F38D7C172FC4}" type="datetimeFigureOut">
              <a:rPr lang="en-US">
                <a:solidFill>
                  <a:prstClr val="black">
                    <a:tint val="75000"/>
                  </a:prstClr>
                </a:solidFill>
              </a:rPr>
              <a:pPr>
                <a:defRPr/>
              </a:pPr>
              <a:t>10/20/2020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681F604-D907-4814-A2FA-CAABD1F0572C}" type="slidenum">
              <a:rPr lang="en-US" altLang="en-US"/>
              <a:pPr>
                <a:defRPr/>
              </a:pPr>
              <a:t>‹#›</a:t>
            </a:fld>
            <a:endParaRPr lang="en-US" altLang="en-US"/>
          </a:p>
        </p:txBody>
      </p:sp>
    </p:spTree>
    <p:extLst>
      <p:ext uri="{BB962C8B-B14F-4D97-AF65-F5344CB8AC3E}">
        <p14:creationId xmlns:p14="http://schemas.microsoft.com/office/powerpoint/2010/main" val="2095118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16119F1-8371-4628-BAB9-691764FF1C0C}" type="datetimeFigureOut">
              <a:rPr lang="en-US">
                <a:solidFill>
                  <a:prstClr val="black">
                    <a:tint val="75000"/>
                  </a:prstClr>
                </a:solidFill>
              </a:rPr>
              <a:pPr>
                <a:defRPr/>
              </a:pPr>
              <a:t>10/20/2020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03D575-D896-4DD7-9B23-6F4E8F41E272}" type="slidenum">
              <a:rPr lang="en-US" altLang="en-US"/>
              <a:pPr>
                <a:defRPr/>
              </a:pPr>
              <a:t>‹#›</a:t>
            </a:fld>
            <a:endParaRPr lang="en-US" altLang="en-US"/>
          </a:p>
        </p:txBody>
      </p:sp>
    </p:spTree>
    <p:extLst>
      <p:ext uri="{BB962C8B-B14F-4D97-AF65-F5344CB8AC3E}">
        <p14:creationId xmlns:p14="http://schemas.microsoft.com/office/powerpoint/2010/main" val="1253787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2EA878-DEFB-4DB3-B543-3973160AA518}" type="datetimeFigureOut">
              <a:rPr lang="en-US">
                <a:solidFill>
                  <a:prstClr val="black">
                    <a:tint val="75000"/>
                  </a:prstClr>
                </a:solidFill>
              </a:rPr>
              <a:pPr>
                <a:defRPr/>
              </a:pPr>
              <a:t>10/20/2020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0DAA57A-B08C-4631-9664-78F05E26C068}" type="slidenum">
              <a:rPr lang="en-US" altLang="en-US"/>
              <a:pPr>
                <a:defRPr/>
              </a:pPr>
              <a:t>‹#›</a:t>
            </a:fld>
            <a:endParaRPr lang="en-US" altLang="en-US"/>
          </a:p>
        </p:txBody>
      </p:sp>
    </p:spTree>
    <p:extLst>
      <p:ext uri="{BB962C8B-B14F-4D97-AF65-F5344CB8AC3E}">
        <p14:creationId xmlns:p14="http://schemas.microsoft.com/office/powerpoint/2010/main" val="3965306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EB45440-B17A-4F27-940B-69E5A8129907}" type="datetimeFigureOut">
              <a:rPr lang="en-US">
                <a:solidFill>
                  <a:prstClr val="black">
                    <a:tint val="75000"/>
                  </a:prstClr>
                </a:solidFill>
              </a:rPr>
              <a:pPr>
                <a:defRPr/>
              </a:pPr>
              <a:t>10/20/2020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075A927-46BB-4438-9EF7-0111C7C3AF52}" type="slidenum">
              <a:rPr lang="en-US" altLang="en-US"/>
              <a:pPr>
                <a:defRPr/>
              </a:pPr>
              <a:t>‹#›</a:t>
            </a:fld>
            <a:endParaRPr lang="en-US" altLang="en-US"/>
          </a:p>
        </p:txBody>
      </p:sp>
    </p:spTree>
    <p:extLst>
      <p:ext uri="{BB962C8B-B14F-4D97-AF65-F5344CB8AC3E}">
        <p14:creationId xmlns:p14="http://schemas.microsoft.com/office/powerpoint/2010/main" val="3966138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438035C-F054-40BE-AC2B-6041898D2FCA}" type="datetimeFigureOut">
              <a:rPr lang="en-US">
                <a:solidFill>
                  <a:prstClr val="black">
                    <a:tint val="75000"/>
                  </a:prstClr>
                </a:solidFill>
              </a:rPr>
              <a:pPr>
                <a:defRPr/>
              </a:pPr>
              <a:t>10/20/2020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1EFF9D5-2088-4BF5-982E-0DBC07C78417}" type="slidenum">
              <a:rPr lang="en-US" altLang="en-US"/>
              <a:pPr>
                <a:defRPr/>
              </a:pPr>
              <a:t>‹#›</a:t>
            </a:fld>
            <a:endParaRPr lang="en-US" altLang="en-US"/>
          </a:p>
        </p:txBody>
      </p:sp>
    </p:spTree>
    <p:extLst>
      <p:ext uri="{BB962C8B-B14F-4D97-AF65-F5344CB8AC3E}">
        <p14:creationId xmlns:p14="http://schemas.microsoft.com/office/powerpoint/2010/main" val="3561451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12E9D5E-B77F-4EB0-95F9-6D34E3CA6C38}" type="datetimeFigureOut">
              <a:rPr lang="en-US">
                <a:solidFill>
                  <a:prstClr val="black">
                    <a:tint val="75000"/>
                  </a:prstClr>
                </a:solidFill>
              </a:rPr>
              <a:pPr>
                <a:defRPr/>
              </a:pPr>
              <a:t>10/20/2020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572601C-B815-4037-963E-16855F3DCB30}" type="slidenum">
              <a:rPr lang="en-US" altLang="en-US"/>
              <a:pPr>
                <a:defRPr/>
              </a:pPr>
              <a:t>‹#›</a:t>
            </a:fld>
            <a:endParaRPr lang="en-US" altLang="en-US"/>
          </a:p>
        </p:txBody>
      </p:sp>
    </p:spTree>
    <p:extLst>
      <p:ext uri="{BB962C8B-B14F-4D97-AF65-F5344CB8AC3E}">
        <p14:creationId xmlns:p14="http://schemas.microsoft.com/office/powerpoint/2010/main" val="4039853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F14DB54-72E6-486F-84D8-6DEEA903B485}" type="datetimeFigureOut">
              <a:rPr lang="en-US">
                <a:solidFill>
                  <a:prstClr val="black">
                    <a:tint val="75000"/>
                  </a:prstClr>
                </a:solidFill>
              </a:rPr>
              <a:pPr>
                <a:defRPr/>
              </a:pPr>
              <a:t>10/20/2020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1F5221D-0DAF-447C-A187-EBAF4F7AEB52}" type="slidenum">
              <a:rPr lang="en-US" altLang="en-US"/>
              <a:pPr>
                <a:defRPr/>
              </a:pPr>
              <a:t>‹#›</a:t>
            </a:fld>
            <a:endParaRPr lang="en-US" altLang="en-US"/>
          </a:p>
        </p:txBody>
      </p:sp>
    </p:spTree>
    <p:extLst>
      <p:ext uri="{BB962C8B-B14F-4D97-AF65-F5344CB8AC3E}">
        <p14:creationId xmlns:p14="http://schemas.microsoft.com/office/powerpoint/2010/main" val="3250161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292C37-6C2F-4849-A2B6-E5EA6A9539DD}" type="datetimeFigureOut">
              <a:rPr lang="en-US">
                <a:solidFill>
                  <a:prstClr val="black">
                    <a:tint val="75000"/>
                  </a:prstClr>
                </a:solidFill>
              </a:rPr>
              <a:pPr>
                <a:defRPr/>
              </a:pPr>
              <a:t>10/20/2020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DDF8BF0-A685-48C1-8377-3A1B91467E9F}" type="slidenum">
              <a:rPr lang="en-US" altLang="en-US"/>
              <a:pPr>
                <a:defRPr/>
              </a:pPr>
              <a:t>‹#›</a:t>
            </a:fld>
            <a:endParaRPr lang="en-US" altLang="en-US"/>
          </a:p>
        </p:txBody>
      </p:sp>
    </p:spTree>
    <p:extLst>
      <p:ext uri="{BB962C8B-B14F-4D97-AF65-F5344CB8AC3E}">
        <p14:creationId xmlns:p14="http://schemas.microsoft.com/office/powerpoint/2010/main" val="2814452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A76618-B17D-4506-9C85-E6B6813E7695}" type="datetimeFigureOut">
              <a:rPr lang="en-US">
                <a:solidFill>
                  <a:prstClr val="black">
                    <a:tint val="75000"/>
                  </a:prstClr>
                </a:solidFill>
              </a:rPr>
              <a:pPr>
                <a:defRPr/>
              </a:pPr>
              <a:t>10/20/2020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7F22266-52AA-4A33-84E9-45B28D9DBFD8}" type="slidenum">
              <a:rPr lang="en-US" altLang="en-US"/>
              <a:pPr>
                <a:defRPr/>
              </a:pPr>
              <a:t>‹#›</a:t>
            </a:fld>
            <a:endParaRPr lang="en-US" altLang="en-US"/>
          </a:p>
        </p:txBody>
      </p:sp>
    </p:spTree>
    <p:extLst>
      <p:ext uri="{BB962C8B-B14F-4D97-AF65-F5344CB8AC3E}">
        <p14:creationId xmlns:p14="http://schemas.microsoft.com/office/powerpoint/2010/main" val="116988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7C2CEA-4109-47DA-9EC3-C0B08EB625DF}" type="datetimeFigureOut">
              <a:rPr lang="en-US">
                <a:solidFill>
                  <a:prstClr val="black">
                    <a:tint val="75000"/>
                  </a:prstClr>
                </a:solidFill>
              </a:rPr>
              <a:pPr>
                <a:defRPr/>
              </a:pPr>
              <a:t>10/20/2020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6D67FEB-CFF4-4C23-9F36-FBEF47197C62}" type="slidenum">
              <a:rPr lang="en-US" altLang="en-US"/>
              <a:pPr>
                <a:defRPr/>
              </a:pPr>
              <a:t>‹#›</a:t>
            </a:fld>
            <a:endParaRPr lang="en-US" altLang="en-US"/>
          </a:p>
        </p:txBody>
      </p:sp>
    </p:spTree>
    <p:extLst>
      <p:ext uri="{BB962C8B-B14F-4D97-AF65-F5344CB8AC3E}">
        <p14:creationId xmlns:p14="http://schemas.microsoft.com/office/powerpoint/2010/main" val="32350649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304BA2-4198-40E8-BC6A-175F3AEA0779}" type="datetimeFigureOut">
              <a:rPr lang="en-US">
                <a:solidFill>
                  <a:prstClr val="black">
                    <a:tint val="75000"/>
                  </a:prstClr>
                </a:solidFill>
              </a:rPr>
              <a:pPr>
                <a:defRPr/>
              </a:pPr>
              <a:t>10/20/2020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B98B2A-C2ED-4DA2-A997-0232188A7854}" type="slidenum">
              <a:rPr lang="en-US" altLang="en-US"/>
              <a:pPr>
                <a:defRPr/>
              </a:pPr>
              <a:t>‹#›</a:t>
            </a:fld>
            <a:endParaRPr lang="en-US" altLang="en-US"/>
          </a:p>
        </p:txBody>
      </p:sp>
    </p:spTree>
    <p:extLst>
      <p:ext uri="{BB962C8B-B14F-4D97-AF65-F5344CB8AC3E}">
        <p14:creationId xmlns:p14="http://schemas.microsoft.com/office/powerpoint/2010/main" val="4307730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4170360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2"/>
            <a:ext cx="7772400" cy="1470025"/>
          </a:xfrm>
        </p:spPr>
        <p:txBody>
          <a:bodyPr>
            <a:normAutofit/>
          </a:bodyPr>
          <a:lstStyle>
            <a:lvl1pPr algn="ctr">
              <a:defRPr sz="3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51F321B-0D48-4F55-91B8-7A4B3CDBE83E}"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9C09E6-5460-451B-B18B-A3919F0F78B8}" type="slidenum">
              <a:rPr lang="en-US" altLang="en-US"/>
              <a:pPr>
                <a:defRPr/>
              </a:pPr>
              <a:t>‹#›</a:t>
            </a:fld>
            <a:endParaRPr lang="en-US" altLang="en-US"/>
          </a:p>
        </p:txBody>
      </p:sp>
    </p:spTree>
    <p:extLst>
      <p:ext uri="{BB962C8B-B14F-4D97-AF65-F5344CB8AC3E}">
        <p14:creationId xmlns:p14="http://schemas.microsoft.com/office/powerpoint/2010/main" val="2054811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3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2400"/>
            </a:lvl1pPr>
            <a:lvl2pPr>
              <a:defRPr sz="2100"/>
            </a:lvl2pPr>
            <a:lvl3pPr>
              <a:defRPr sz="18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C404316-7942-406E-92E8-6C8055186B09}"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634675-23B8-4CD0-94A2-F8C3099B64BB}" type="slidenum">
              <a:rPr lang="en-US" altLang="en-US"/>
              <a:pPr>
                <a:defRPr/>
              </a:pPr>
              <a:t>‹#›</a:t>
            </a:fld>
            <a:endParaRPr lang="en-US" altLang="en-US"/>
          </a:p>
        </p:txBody>
      </p:sp>
    </p:spTree>
    <p:extLst>
      <p:ext uri="{BB962C8B-B14F-4D97-AF65-F5344CB8AC3E}">
        <p14:creationId xmlns:p14="http://schemas.microsoft.com/office/powerpoint/2010/main" val="17194624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D4EA53-82F5-4BC2-9FB2-BAA0EC673201}"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0A1D15-4357-468F-90E5-288144FF5D89}" type="slidenum">
              <a:rPr lang="en-US" altLang="en-US"/>
              <a:pPr>
                <a:defRPr/>
              </a:pPr>
              <a:t>‹#›</a:t>
            </a:fld>
            <a:endParaRPr lang="en-US" altLang="en-US"/>
          </a:p>
        </p:txBody>
      </p:sp>
    </p:spTree>
    <p:extLst>
      <p:ext uri="{BB962C8B-B14F-4D97-AF65-F5344CB8AC3E}">
        <p14:creationId xmlns:p14="http://schemas.microsoft.com/office/powerpoint/2010/main" val="2736660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96B157C-7C5F-457F-BF1C-FBAF71411403}" type="datetimeFigureOut">
              <a:rPr lang="en-US"/>
              <a:pPr>
                <a:defRPr/>
              </a:pPr>
              <a:t>10/20/2020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819695-E148-4C9B-8112-FE5914BEC87D}" type="slidenum">
              <a:rPr lang="en-US" altLang="en-US"/>
              <a:pPr>
                <a:defRPr/>
              </a:pPr>
              <a:t>‹#›</a:t>
            </a:fld>
            <a:endParaRPr lang="en-US" altLang="en-US"/>
          </a:p>
        </p:txBody>
      </p:sp>
    </p:spTree>
    <p:extLst>
      <p:ext uri="{BB962C8B-B14F-4D97-AF65-F5344CB8AC3E}">
        <p14:creationId xmlns:p14="http://schemas.microsoft.com/office/powerpoint/2010/main" val="37633612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1898B82-E5CB-4B16-AAB8-D9D5ABE2E48F}" type="datetimeFigureOut">
              <a:rPr lang="en-US"/>
              <a:pPr>
                <a:defRPr/>
              </a:pPr>
              <a:t>10/20/2020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70C4667-46CD-4885-A42F-3376BCC7D1B9}" type="slidenum">
              <a:rPr lang="en-US" altLang="en-US"/>
              <a:pPr>
                <a:defRPr/>
              </a:pPr>
              <a:t>‹#›</a:t>
            </a:fld>
            <a:endParaRPr lang="en-US" altLang="en-US"/>
          </a:p>
        </p:txBody>
      </p:sp>
    </p:spTree>
    <p:extLst>
      <p:ext uri="{BB962C8B-B14F-4D97-AF65-F5344CB8AC3E}">
        <p14:creationId xmlns:p14="http://schemas.microsoft.com/office/powerpoint/2010/main" val="29699802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405F70C-9342-464E-AE0C-7ED81CA31E54}" type="datetimeFigureOut">
              <a:rPr lang="en-US"/>
              <a:pPr>
                <a:defRPr/>
              </a:pPr>
              <a:t>10/20/2020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E6843C-B593-4F7B-A963-7BA57BA9F8EE}" type="slidenum">
              <a:rPr lang="en-US" altLang="en-US"/>
              <a:pPr>
                <a:defRPr/>
              </a:pPr>
              <a:t>‹#›</a:t>
            </a:fld>
            <a:endParaRPr lang="en-US" altLang="en-US"/>
          </a:p>
        </p:txBody>
      </p:sp>
    </p:spTree>
    <p:extLst>
      <p:ext uri="{BB962C8B-B14F-4D97-AF65-F5344CB8AC3E}">
        <p14:creationId xmlns:p14="http://schemas.microsoft.com/office/powerpoint/2010/main" val="36205903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BB4D316-8017-4167-A454-9147E06E7C11}" type="datetimeFigureOut">
              <a:rPr lang="en-US"/>
              <a:pPr>
                <a:defRPr/>
              </a:pPr>
              <a:t>10/20/2020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78B30A5-D8C1-462B-BEE9-FE1DEB17D0D0}" type="slidenum">
              <a:rPr lang="en-US" altLang="en-US"/>
              <a:pPr>
                <a:defRPr/>
              </a:pPr>
              <a:t>‹#›</a:t>
            </a:fld>
            <a:endParaRPr lang="en-US" altLang="en-US"/>
          </a:p>
        </p:txBody>
      </p:sp>
    </p:spTree>
    <p:extLst>
      <p:ext uri="{BB962C8B-B14F-4D97-AF65-F5344CB8AC3E}">
        <p14:creationId xmlns:p14="http://schemas.microsoft.com/office/powerpoint/2010/main" val="29934593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1C76EE3-FE2A-4A82-A923-A0942442B2A7}" type="datetimeFigureOut">
              <a:rPr lang="en-US"/>
              <a:pPr>
                <a:defRPr/>
              </a:pPr>
              <a:t>10/20/2020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1C1C8D-3ECA-4BC8-AA17-CCE0A201E249}" type="slidenum">
              <a:rPr lang="en-US" altLang="en-US"/>
              <a:pPr>
                <a:defRPr/>
              </a:pPr>
              <a:t>‹#›</a:t>
            </a:fld>
            <a:endParaRPr lang="en-US" altLang="en-US"/>
          </a:p>
        </p:txBody>
      </p:sp>
    </p:spTree>
    <p:extLst>
      <p:ext uri="{BB962C8B-B14F-4D97-AF65-F5344CB8AC3E}">
        <p14:creationId xmlns:p14="http://schemas.microsoft.com/office/powerpoint/2010/main" val="18103866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886F231-D40B-48CF-8FA3-E715A1358B8E}" type="datetimeFigureOut">
              <a:rPr lang="en-US"/>
              <a:pPr>
                <a:defRPr/>
              </a:pPr>
              <a:t>10/20/2020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F7F115-DB20-49A8-B3B7-E5E0CB804C87}" type="slidenum">
              <a:rPr lang="en-US" altLang="en-US"/>
              <a:pPr>
                <a:defRPr/>
              </a:pPr>
              <a:t>‹#›</a:t>
            </a:fld>
            <a:endParaRPr lang="en-US" altLang="en-US"/>
          </a:p>
        </p:txBody>
      </p:sp>
    </p:spTree>
    <p:extLst>
      <p:ext uri="{BB962C8B-B14F-4D97-AF65-F5344CB8AC3E}">
        <p14:creationId xmlns:p14="http://schemas.microsoft.com/office/powerpoint/2010/main" val="437113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A0B3F7-E2E0-4D38-88EC-7318B9CC23C0}"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97E9A6-777D-4F59-8371-D9908900DC55}" type="slidenum">
              <a:rPr lang="en-US" altLang="en-US"/>
              <a:pPr>
                <a:defRPr/>
              </a:pPr>
              <a:t>‹#›</a:t>
            </a:fld>
            <a:endParaRPr lang="en-US" altLang="en-US"/>
          </a:p>
        </p:txBody>
      </p:sp>
    </p:spTree>
    <p:extLst>
      <p:ext uri="{BB962C8B-B14F-4D97-AF65-F5344CB8AC3E}">
        <p14:creationId xmlns:p14="http://schemas.microsoft.com/office/powerpoint/2010/main" val="5248973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6BAFD9-2122-402C-B1D7-E19EEB5EB038}" type="datetimeFigureOut">
              <a:rPr lang="en-US"/>
              <a:pPr>
                <a:defRPr/>
              </a:pPr>
              <a:t>10/20/2020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53FA78-5310-4D07-9C61-B06D263AE487}" type="slidenum">
              <a:rPr lang="en-US" altLang="en-US"/>
              <a:pPr>
                <a:defRPr/>
              </a:pPr>
              <a:t>‹#›</a:t>
            </a:fld>
            <a:endParaRPr lang="en-US" altLang="en-US"/>
          </a:p>
        </p:txBody>
      </p:sp>
    </p:spTree>
    <p:extLst>
      <p:ext uri="{BB962C8B-B14F-4D97-AF65-F5344CB8AC3E}">
        <p14:creationId xmlns:p14="http://schemas.microsoft.com/office/powerpoint/2010/main" val="41734182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E15FE-C32C-4B93-9656-3F0BECE5053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D133527-78C5-4794-8BDB-15C2C3A17AA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7D657E2-7565-4510-A42F-EBEB1B87F56E}"/>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5" name="Footer Placeholder 4">
            <a:extLst>
              <a:ext uri="{FF2B5EF4-FFF2-40B4-BE49-F238E27FC236}">
                <a16:creationId xmlns:a16="http://schemas.microsoft.com/office/drawing/2014/main" id="{4D16D99A-0F7B-4D38-9413-AB4E4751D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F5502-6B85-46C1-9D56-62236F786573}"/>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7957957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1A35-897E-43CE-A884-DACD8A236A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B14D-F7A5-4835-BA9A-DBE68C05FC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028A03-472D-4D42-8B44-36D2A97E364A}"/>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5" name="Footer Placeholder 4">
            <a:extLst>
              <a:ext uri="{FF2B5EF4-FFF2-40B4-BE49-F238E27FC236}">
                <a16:creationId xmlns:a16="http://schemas.microsoft.com/office/drawing/2014/main" id="{5C0092D5-8A10-4896-9E5D-3D100F3680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A58E2D-6FE4-4467-9281-ECC88C7B276B}"/>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8135465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95E0F-A0B1-4EE9-959F-EEE41E9CD08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ABFF345-39B3-4CDD-AA47-7D0662E80C0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C2086F-475F-4CDF-9DE6-63C0C5EC754F}"/>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5" name="Footer Placeholder 4">
            <a:extLst>
              <a:ext uri="{FF2B5EF4-FFF2-40B4-BE49-F238E27FC236}">
                <a16:creationId xmlns:a16="http://schemas.microsoft.com/office/drawing/2014/main" id="{E6D5DE9F-FF09-4E58-A35A-902B5BE8E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C838A-116A-4FD8-8C59-ED2BAB402CCB}"/>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14494490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2388A-B42E-4F5E-A0B0-60D94E4191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1E7C4A-3E61-467E-ADD3-3D9434135985}"/>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FCB503-5D88-4755-B7B6-E6792629004E}"/>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5029AD-BFE3-4D82-9DD1-C59F015B64E5}"/>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6" name="Footer Placeholder 5">
            <a:extLst>
              <a:ext uri="{FF2B5EF4-FFF2-40B4-BE49-F238E27FC236}">
                <a16:creationId xmlns:a16="http://schemas.microsoft.com/office/drawing/2014/main" id="{B3229822-AE5F-4689-821F-AADCDDE994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CA61D7-5C0E-48C4-8DFD-FBDEFA74AC35}"/>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29220229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81D79-E659-4602-9730-70C790C0047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A76D46-4357-4A0C-9FBC-D7042E29F26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82F33991-1BC4-4E9E-86B8-CBB37D9A970F}"/>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015C64-5DA3-4A10-8E64-65D6C5EBB43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C4AB6FA2-EDD0-4D74-9365-95E14170BDEB}"/>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00B934-86DD-41D4-BFD4-7B671D4A04D1}"/>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8" name="Footer Placeholder 7">
            <a:extLst>
              <a:ext uri="{FF2B5EF4-FFF2-40B4-BE49-F238E27FC236}">
                <a16:creationId xmlns:a16="http://schemas.microsoft.com/office/drawing/2014/main" id="{B45355A4-583F-4D5C-8E52-1FE08AB10A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1C2589-E084-4ED5-B12C-02D52127149D}"/>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23615652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F543-5525-435E-80EB-8E89042962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20520C-A04D-4999-BB05-5963C3AD78FD}"/>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4" name="Footer Placeholder 3">
            <a:extLst>
              <a:ext uri="{FF2B5EF4-FFF2-40B4-BE49-F238E27FC236}">
                <a16:creationId xmlns:a16="http://schemas.microsoft.com/office/drawing/2014/main" id="{A64A1960-B9DA-4DC7-841C-A4624B11E9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8D0237-B48F-453C-A287-34966122B510}"/>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15367299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1EE0FE-3C22-44C0-9E9D-73D72DE82C01}"/>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3" name="Footer Placeholder 2">
            <a:extLst>
              <a:ext uri="{FF2B5EF4-FFF2-40B4-BE49-F238E27FC236}">
                <a16:creationId xmlns:a16="http://schemas.microsoft.com/office/drawing/2014/main" id="{48578239-7484-4E0D-A21F-2EB65D4359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0F3B5A-6029-46E5-8D60-BC49B8078EEC}"/>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232963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8CE9-F3A6-4448-A982-97F99AF7AA9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660A092-5FE8-44DF-ACB7-658B81CCB7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73F8D2-B62F-4CBF-A325-A07C4DF64BD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215A495-E7CD-483C-A7FE-EF4DECB817DB}"/>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6" name="Footer Placeholder 5">
            <a:extLst>
              <a:ext uri="{FF2B5EF4-FFF2-40B4-BE49-F238E27FC236}">
                <a16:creationId xmlns:a16="http://schemas.microsoft.com/office/drawing/2014/main" id="{F0729AB2-5688-4DEC-9C03-9BDECB9770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7FB93B-15B2-486C-B90E-614CA01FDE02}"/>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26451481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18AFC-CA0D-4A20-9CBB-F211D594F83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C25262F-1AAB-4791-8BC9-6BFE9E628FA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BD34F78-FBC2-4FD2-8F2B-D0AC8E89DE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4070383-5AD5-4695-8D59-CBFF0C360323}"/>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6" name="Footer Placeholder 5">
            <a:extLst>
              <a:ext uri="{FF2B5EF4-FFF2-40B4-BE49-F238E27FC236}">
                <a16:creationId xmlns:a16="http://schemas.microsoft.com/office/drawing/2014/main" id="{A59C0A27-1BB7-4FCD-B358-ADF6906F6E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81130B-7FDE-4D49-A095-F653539B1293}"/>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4604987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FEB2-01B7-4F93-815B-B54716F3FC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4E2F94-B631-4125-9DE3-BF187C62D59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CD7F8-7CEC-49C0-9799-031471931A8B}"/>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5" name="Footer Placeholder 4">
            <a:extLst>
              <a:ext uri="{FF2B5EF4-FFF2-40B4-BE49-F238E27FC236}">
                <a16:creationId xmlns:a16="http://schemas.microsoft.com/office/drawing/2014/main" id="{CFF094A4-CCFE-4CC4-96A8-03CD36BF7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E7CDF9-218C-4183-81FD-6B466E390663}"/>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31486418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11EC82-4396-49F8-80C4-D4222523495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0A3228-B0B2-4347-B248-24C531B81018}"/>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B4CA8C-1B6D-4764-8C3A-B159D3C621A1}"/>
              </a:ext>
            </a:extLst>
          </p:cNvPr>
          <p:cNvSpPr>
            <a:spLocks noGrp="1"/>
          </p:cNvSpPr>
          <p:nvPr>
            <p:ph type="dt" sz="half" idx="10"/>
          </p:nvPr>
        </p:nvSpPr>
        <p:spPr/>
        <p:txBody>
          <a:bodyPr/>
          <a:lstStyle/>
          <a:p>
            <a:fld id="{B47ED961-52AE-42A0-AC0F-3C6A31482818}" type="datetimeFigureOut">
              <a:rPr lang="en-US" smtClean="0"/>
              <a:t>10/20/2020</a:t>
            </a:fld>
            <a:endParaRPr lang="en-US"/>
          </a:p>
        </p:txBody>
      </p:sp>
      <p:sp>
        <p:nvSpPr>
          <p:cNvPr id="5" name="Footer Placeholder 4">
            <a:extLst>
              <a:ext uri="{FF2B5EF4-FFF2-40B4-BE49-F238E27FC236}">
                <a16:creationId xmlns:a16="http://schemas.microsoft.com/office/drawing/2014/main" id="{549691E7-5F8D-4AD8-8B37-29ACD8A9EC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07797-51D9-4FE1-918F-FF968E4D6FFD}"/>
              </a:ext>
            </a:extLst>
          </p:cNvPr>
          <p:cNvSpPr>
            <a:spLocks noGrp="1"/>
          </p:cNvSpPr>
          <p:nvPr>
            <p:ph type="sldNum" sz="quarter" idx="12"/>
          </p:nvPr>
        </p:nvSpPr>
        <p:spPr/>
        <p:txBody>
          <a:bodyPr/>
          <a:lstStyle/>
          <a:p>
            <a:fld id="{419F3425-86DE-4BF2-9064-E4FE2C82DFD9}" type="slidenum">
              <a:rPr lang="en-US" smtClean="0"/>
              <a:t>‹#›</a:t>
            </a:fld>
            <a:endParaRPr lang="en-US"/>
          </a:p>
        </p:txBody>
      </p:sp>
    </p:spTree>
    <p:extLst>
      <p:ext uri="{BB962C8B-B14F-4D97-AF65-F5344CB8AC3E}">
        <p14:creationId xmlns:p14="http://schemas.microsoft.com/office/powerpoint/2010/main" val="23999746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29463649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902A93C-0AE6-4C49-B302-DBDE92B9FEF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02FCAD9-7348-4DB7-8F90-6DC2A2E8C19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C222DC1-E1B5-4BBF-97F6-F7DAB5A56B16}"/>
              </a:ext>
            </a:extLst>
          </p:cNvPr>
          <p:cNvSpPr>
            <a:spLocks noGrp="1" noChangeArrowheads="1"/>
          </p:cNvSpPr>
          <p:nvPr>
            <p:ph type="sldNum" sz="quarter" idx="12"/>
          </p:nvPr>
        </p:nvSpPr>
        <p:spPr>
          <a:ln/>
        </p:spPr>
        <p:txBody>
          <a:bodyPr/>
          <a:lstStyle>
            <a:lvl1pPr>
              <a:defRPr/>
            </a:lvl1pPr>
          </a:lstStyle>
          <a:p>
            <a:fld id="{D87DFB59-6719-40A0-9012-E2CD899ACA84}" type="slidenum">
              <a:rPr lang="en-US" altLang="en-US"/>
              <a:pPr/>
              <a:t>‹#›</a:t>
            </a:fld>
            <a:endParaRPr lang="en-US" altLang="en-US"/>
          </a:p>
        </p:txBody>
      </p:sp>
    </p:spTree>
    <p:extLst>
      <p:ext uri="{BB962C8B-B14F-4D97-AF65-F5344CB8AC3E}">
        <p14:creationId xmlns:p14="http://schemas.microsoft.com/office/powerpoint/2010/main" val="33207624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5ACEEB-A30E-4501-8152-677B629156F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973CC04-D561-4B8F-9BE9-D14E606FC5E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302F2A5-5907-478B-AE61-F13E5A3F664F}"/>
              </a:ext>
            </a:extLst>
          </p:cNvPr>
          <p:cNvSpPr>
            <a:spLocks noGrp="1" noChangeArrowheads="1"/>
          </p:cNvSpPr>
          <p:nvPr>
            <p:ph type="sldNum" sz="quarter" idx="12"/>
          </p:nvPr>
        </p:nvSpPr>
        <p:spPr>
          <a:ln/>
        </p:spPr>
        <p:txBody>
          <a:bodyPr/>
          <a:lstStyle>
            <a:lvl1pPr>
              <a:defRPr/>
            </a:lvl1pPr>
          </a:lstStyle>
          <a:p>
            <a:fld id="{8031FDE0-91EF-41CD-9989-05744FD6C7D0}" type="slidenum">
              <a:rPr lang="en-US" altLang="en-US"/>
              <a:pPr/>
              <a:t>‹#›</a:t>
            </a:fld>
            <a:endParaRPr lang="en-US" altLang="en-US"/>
          </a:p>
        </p:txBody>
      </p:sp>
    </p:spTree>
    <p:extLst>
      <p:ext uri="{BB962C8B-B14F-4D97-AF65-F5344CB8AC3E}">
        <p14:creationId xmlns:p14="http://schemas.microsoft.com/office/powerpoint/2010/main" val="33173064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B2657CFF-0CB8-4BD5-8B3C-8D6B2E4BBC8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90CD0B-3874-4AA0-849B-B9FD755DC8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1EB3FD-50C8-4BCD-B74A-6DB61338E207}"/>
              </a:ext>
            </a:extLst>
          </p:cNvPr>
          <p:cNvSpPr>
            <a:spLocks noGrp="1" noChangeArrowheads="1"/>
          </p:cNvSpPr>
          <p:nvPr>
            <p:ph type="sldNum" sz="quarter" idx="12"/>
          </p:nvPr>
        </p:nvSpPr>
        <p:spPr>
          <a:ln/>
        </p:spPr>
        <p:txBody>
          <a:bodyPr/>
          <a:lstStyle>
            <a:lvl1pPr>
              <a:defRPr/>
            </a:lvl1pPr>
          </a:lstStyle>
          <a:p>
            <a:fld id="{1A3CC1D3-77BA-4899-AE83-E9C37E106BD8}" type="slidenum">
              <a:rPr lang="en-US" altLang="en-US"/>
              <a:pPr/>
              <a:t>‹#›</a:t>
            </a:fld>
            <a:endParaRPr lang="en-US" altLang="en-US"/>
          </a:p>
        </p:txBody>
      </p:sp>
    </p:spTree>
    <p:extLst>
      <p:ext uri="{BB962C8B-B14F-4D97-AF65-F5344CB8AC3E}">
        <p14:creationId xmlns:p14="http://schemas.microsoft.com/office/powerpoint/2010/main" val="34131599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964FEE7-66DC-482F-8B67-C1FB32F2409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495AB34-8E9B-4211-A767-7B284206AA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284FF3B-66A0-42F6-AB95-92B9ED172DF0}"/>
              </a:ext>
            </a:extLst>
          </p:cNvPr>
          <p:cNvSpPr>
            <a:spLocks noGrp="1" noChangeArrowheads="1"/>
          </p:cNvSpPr>
          <p:nvPr>
            <p:ph type="sldNum" sz="quarter" idx="12"/>
          </p:nvPr>
        </p:nvSpPr>
        <p:spPr>
          <a:ln/>
        </p:spPr>
        <p:txBody>
          <a:bodyPr/>
          <a:lstStyle>
            <a:lvl1pPr>
              <a:defRPr/>
            </a:lvl1pPr>
          </a:lstStyle>
          <a:p>
            <a:fld id="{51E5AE10-4FA9-45F8-A975-9B9E91409D56}" type="slidenum">
              <a:rPr lang="en-US" altLang="en-US"/>
              <a:pPr/>
              <a:t>‹#›</a:t>
            </a:fld>
            <a:endParaRPr lang="en-US" altLang="en-US"/>
          </a:p>
        </p:txBody>
      </p:sp>
    </p:spTree>
    <p:extLst>
      <p:ext uri="{BB962C8B-B14F-4D97-AF65-F5344CB8AC3E}">
        <p14:creationId xmlns:p14="http://schemas.microsoft.com/office/powerpoint/2010/main" val="4910414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857E501-FF42-4D69-862B-9B31FAA3333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F21F5BF-94B0-424B-8E55-3202DF8637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FB8A00F-0AF0-4F02-800A-71B0AFC14C66}"/>
              </a:ext>
            </a:extLst>
          </p:cNvPr>
          <p:cNvSpPr>
            <a:spLocks noGrp="1" noChangeArrowheads="1"/>
          </p:cNvSpPr>
          <p:nvPr>
            <p:ph type="sldNum" sz="quarter" idx="12"/>
          </p:nvPr>
        </p:nvSpPr>
        <p:spPr>
          <a:ln/>
        </p:spPr>
        <p:txBody>
          <a:bodyPr/>
          <a:lstStyle>
            <a:lvl1pPr>
              <a:defRPr/>
            </a:lvl1pPr>
          </a:lstStyle>
          <a:p>
            <a:fld id="{6E8AD701-7DBD-410E-A71D-9914F243C59D}" type="slidenum">
              <a:rPr lang="en-US" altLang="en-US"/>
              <a:pPr/>
              <a:t>‹#›</a:t>
            </a:fld>
            <a:endParaRPr lang="en-US" altLang="en-US"/>
          </a:p>
        </p:txBody>
      </p:sp>
    </p:spTree>
    <p:extLst>
      <p:ext uri="{BB962C8B-B14F-4D97-AF65-F5344CB8AC3E}">
        <p14:creationId xmlns:p14="http://schemas.microsoft.com/office/powerpoint/2010/main" val="11093536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1A2E732-4F2F-4384-8B29-8E079B3DAB6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A4A42E3-400C-4855-AFBC-0AFACE06A0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0853A52-747E-49FC-A714-B8BC6EF59F1D}"/>
              </a:ext>
            </a:extLst>
          </p:cNvPr>
          <p:cNvSpPr>
            <a:spLocks noGrp="1" noChangeArrowheads="1"/>
          </p:cNvSpPr>
          <p:nvPr>
            <p:ph type="sldNum" sz="quarter" idx="12"/>
          </p:nvPr>
        </p:nvSpPr>
        <p:spPr>
          <a:ln/>
        </p:spPr>
        <p:txBody>
          <a:bodyPr/>
          <a:lstStyle>
            <a:lvl1pPr>
              <a:defRPr/>
            </a:lvl1pPr>
          </a:lstStyle>
          <a:p>
            <a:fld id="{70BF8BE3-DD8F-4C28-91F4-CE7A72F3E7D4}" type="slidenum">
              <a:rPr lang="en-US" altLang="en-US"/>
              <a:pPr/>
              <a:t>‹#›</a:t>
            </a:fld>
            <a:endParaRPr lang="en-US" altLang="en-US"/>
          </a:p>
        </p:txBody>
      </p:sp>
    </p:spTree>
    <p:extLst>
      <p:ext uri="{BB962C8B-B14F-4D97-AF65-F5344CB8AC3E}">
        <p14:creationId xmlns:p14="http://schemas.microsoft.com/office/powerpoint/2010/main" val="9714358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FE18072-F56F-4E5A-9ED0-770EE436A13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199C28B-F6B8-4603-9F33-151C2D80C9F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8788DF93-0948-4490-9F0A-2E50F524B73A}"/>
              </a:ext>
            </a:extLst>
          </p:cNvPr>
          <p:cNvSpPr>
            <a:spLocks noGrp="1" noChangeArrowheads="1"/>
          </p:cNvSpPr>
          <p:nvPr>
            <p:ph type="sldNum" sz="quarter" idx="12"/>
          </p:nvPr>
        </p:nvSpPr>
        <p:spPr>
          <a:ln/>
        </p:spPr>
        <p:txBody>
          <a:bodyPr/>
          <a:lstStyle>
            <a:lvl1pPr>
              <a:defRPr/>
            </a:lvl1pPr>
          </a:lstStyle>
          <a:p>
            <a:fld id="{99845836-31A6-4D8B-9D82-C73CDC790917}" type="slidenum">
              <a:rPr lang="en-US" altLang="en-US"/>
              <a:pPr/>
              <a:t>‹#›</a:t>
            </a:fld>
            <a:endParaRPr lang="en-US" altLang="en-US"/>
          </a:p>
        </p:txBody>
      </p:sp>
    </p:spTree>
    <p:extLst>
      <p:ext uri="{BB962C8B-B14F-4D97-AF65-F5344CB8AC3E}">
        <p14:creationId xmlns:p14="http://schemas.microsoft.com/office/powerpoint/2010/main" val="25814333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2FFB6B60-074B-48AC-9CAA-4395709EEA8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FCDD31A-B84A-427A-967E-F5A8C419599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F7F9CAA-DB51-4E93-9485-135A04D4ED92}"/>
              </a:ext>
            </a:extLst>
          </p:cNvPr>
          <p:cNvSpPr>
            <a:spLocks noGrp="1" noChangeArrowheads="1"/>
          </p:cNvSpPr>
          <p:nvPr>
            <p:ph type="sldNum" sz="quarter" idx="12"/>
          </p:nvPr>
        </p:nvSpPr>
        <p:spPr>
          <a:ln/>
        </p:spPr>
        <p:txBody>
          <a:bodyPr/>
          <a:lstStyle>
            <a:lvl1pPr>
              <a:defRPr/>
            </a:lvl1pPr>
          </a:lstStyle>
          <a:p>
            <a:fld id="{05EBAE2C-2738-4436-9C52-F917F09E6041}" type="slidenum">
              <a:rPr lang="en-US" altLang="en-US"/>
              <a:pPr/>
              <a:t>‹#›</a:t>
            </a:fld>
            <a:endParaRPr lang="en-US" altLang="en-US"/>
          </a:p>
        </p:txBody>
      </p:sp>
    </p:spTree>
    <p:extLst>
      <p:ext uri="{BB962C8B-B14F-4D97-AF65-F5344CB8AC3E}">
        <p14:creationId xmlns:p14="http://schemas.microsoft.com/office/powerpoint/2010/main" val="6996648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73302DA7-6727-4663-AED8-C46EC067382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A4DC07B-17EF-4E62-9A3E-FEAAE2836F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0870DAA-5B6D-4ABE-A22B-E1D852835843}"/>
              </a:ext>
            </a:extLst>
          </p:cNvPr>
          <p:cNvSpPr>
            <a:spLocks noGrp="1" noChangeArrowheads="1"/>
          </p:cNvSpPr>
          <p:nvPr>
            <p:ph type="sldNum" sz="quarter" idx="12"/>
          </p:nvPr>
        </p:nvSpPr>
        <p:spPr>
          <a:ln/>
        </p:spPr>
        <p:txBody>
          <a:bodyPr/>
          <a:lstStyle>
            <a:lvl1pPr>
              <a:defRPr/>
            </a:lvl1pPr>
          </a:lstStyle>
          <a:p>
            <a:fld id="{C286965B-F0BD-4346-9385-6F39D1B46252}" type="slidenum">
              <a:rPr lang="en-US" altLang="en-US"/>
              <a:pPr/>
              <a:t>‹#›</a:t>
            </a:fld>
            <a:endParaRPr lang="en-US" altLang="en-US"/>
          </a:p>
        </p:txBody>
      </p:sp>
    </p:spTree>
    <p:extLst>
      <p:ext uri="{BB962C8B-B14F-4D97-AF65-F5344CB8AC3E}">
        <p14:creationId xmlns:p14="http://schemas.microsoft.com/office/powerpoint/2010/main" val="2899418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988CE95-D082-42DD-BA9F-ED8F0D01689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0855BD8-3F6E-489D-8C5A-EBFF4C41900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A5AB8D-0E31-4E1F-A8E5-1C6737A56DD4}"/>
              </a:ext>
            </a:extLst>
          </p:cNvPr>
          <p:cNvSpPr>
            <a:spLocks noGrp="1" noChangeArrowheads="1"/>
          </p:cNvSpPr>
          <p:nvPr>
            <p:ph type="sldNum" sz="quarter" idx="12"/>
          </p:nvPr>
        </p:nvSpPr>
        <p:spPr>
          <a:ln/>
        </p:spPr>
        <p:txBody>
          <a:bodyPr/>
          <a:lstStyle>
            <a:lvl1pPr>
              <a:defRPr/>
            </a:lvl1pPr>
          </a:lstStyle>
          <a:p>
            <a:fld id="{FB1CE3EB-F637-416E-829B-91EB95247D55}" type="slidenum">
              <a:rPr lang="en-US" altLang="en-US"/>
              <a:pPr/>
              <a:t>‹#›</a:t>
            </a:fld>
            <a:endParaRPr lang="en-US" altLang="en-US"/>
          </a:p>
        </p:txBody>
      </p:sp>
    </p:spTree>
    <p:extLst>
      <p:ext uri="{BB962C8B-B14F-4D97-AF65-F5344CB8AC3E}">
        <p14:creationId xmlns:p14="http://schemas.microsoft.com/office/powerpoint/2010/main" val="13658319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60B2292-9A6D-46B5-B80D-2F68D528672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052BEA1-66C5-4C49-9688-3F27247603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012C13C-BB33-4AD3-B525-5A0B719E109F}"/>
              </a:ext>
            </a:extLst>
          </p:cNvPr>
          <p:cNvSpPr>
            <a:spLocks noGrp="1" noChangeArrowheads="1"/>
          </p:cNvSpPr>
          <p:nvPr>
            <p:ph type="sldNum" sz="quarter" idx="12"/>
          </p:nvPr>
        </p:nvSpPr>
        <p:spPr>
          <a:ln/>
        </p:spPr>
        <p:txBody>
          <a:bodyPr/>
          <a:lstStyle>
            <a:lvl1pPr>
              <a:defRPr/>
            </a:lvl1pPr>
          </a:lstStyle>
          <a:p>
            <a:fld id="{B1354494-73CA-4E53-99A9-7F1D6E1822D0}" type="slidenum">
              <a:rPr lang="en-US" altLang="en-US"/>
              <a:pPr/>
              <a:t>‹#›</a:t>
            </a:fld>
            <a:endParaRPr lang="en-US" altLang="en-US"/>
          </a:p>
        </p:txBody>
      </p:sp>
    </p:spTree>
    <p:extLst>
      <p:ext uri="{BB962C8B-B14F-4D97-AF65-F5344CB8AC3E}">
        <p14:creationId xmlns:p14="http://schemas.microsoft.com/office/powerpoint/2010/main" val="1178627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3CA3528-2259-4726-89E4-649F5A7E84D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F56F127-3F27-47D3-9C23-402D12CA50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F557C57-DC10-4972-95C4-4A7D8033FC34}"/>
              </a:ext>
            </a:extLst>
          </p:cNvPr>
          <p:cNvSpPr>
            <a:spLocks noGrp="1" noChangeArrowheads="1"/>
          </p:cNvSpPr>
          <p:nvPr>
            <p:ph type="sldNum" sz="quarter" idx="12"/>
          </p:nvPr>
        </p:nvSpPr>
        <p:spPr>
          <a:ln/>
        </p:spPr>
        <p:txBody>
          <a:bodyPr/>
          <a:lstStyle>
            <a:lvl1pPr>
              <a:defRPr/>
            </a:lvl1pPr>
          </a:lstStyle>
          <a:p>
            <a:fld id="{3476965C-C92D-41C6-918C-0CB46B0CC7C9}" type="slidenum">
              <a:rPr lang="en-US" altLang="en-US"/>
              <a:pPr/>
              <a:t>‹#›</a:t>
            </a:fld>
            <a:endParaRPr lang="en-US" altLang="en-US"/>
          </a:p>
        </p:txBody>
      </p:sp>
    </p:spTree>
    <p:extLst>
      <p:ext uri="{BB962C8B-B14F-4D97-AF65-F5344CB8AC3E}">
        <p14:creationId xmlns:p14="http://schemas.microsoft.com/office/powerpoint/2010/main" val="595933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353B1F75-557B-4F7C-A71E-613B8905B7FC}"/>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D6A7317B-3BF4-4502-BB54-5683056ED5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1643492D-8E8A-4A7E-AFDB-2390B63E876E}"/>
              </a:ext>
            </a:extLst>
          </p:cNvPr>
          <p:cNvSpPr>
            <a:spLocks noGrp="1" noChangeArrowheads="1"/>
          </p:cNvSpPr>
          <p:nvPr>
            <p:ph type="sldNum" sz="quarter" idx="12"/>
          </p:nvPr>
        </p:nvSpPr>
        <p:spPr>
          <a:ln/>
        </p:spPr>
        <p:txBody>
          <a:bodyPr/>
          <a:lstStyle>
            <a:lvl1pPr>
              <a:defRPr/>
            </a:lvl1pPr>
          </a:lstStyle>
          <a:p>
            <a:fld id="{D7715693-091B-4326-ADE4-F571472C700D}" type="slidenum">
              <a:rPr lang="en-US" altLang="en-US"/>
              <a:pPr/>
              <a:t>‹#›</a:t>
            </a:fld>
            <a:endParaRPr lang="en-US" altLang="en-US"/>
          </a:p>
        </p:txBody>
      </p:sp>
    </p:spTree>
    <p:extLst>
      <p:ext uri="{BB962C8B-B14F-4D97-AF65-F5344CB8AC3E}">
        <p14:creationId xmlns:p14="http://schemas.microsoft.com/office/powerpoint/2010/main" val="98133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199E093-09D4-4EAB-8B03-3874A71CE697}" type="datetimeFigureOut">
              <a:rPr lang="en-US"/>
              <a:pPr>
                <a:defRPr/>
              </a:pPr>
              <a:t>10/20/2020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B707494-E09F-4473-9997-53DB119FA0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0C3EB54-3B01-4734-B8FA-7B52A81912EB}" type="datetimeFigureOut">
              <a:rPr lang="en-US">
                <a:solidFill>
                  <a:prstClr val="black">
                    <a:tint val="75000"/>
                  </a:prstClr>
                </a:solidFill>
              </a:rPr>
              <a:pPr>
                <a:defRPr/>
              </a:pPr>
              <a:t>10/20/2020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EADDFC9-9522-423D-AF71-66FCB416E213}" type="slidenum">
              <a:rPr lang="en-US" altLang="en-US"/>
              <a:pPr>
                <a:defRPr/>
              </a:pPr>
              <a:t>‹#›</a:t>
            </a:fld>
            <a:endParaRPr lang="en-US" altLang="en-US"/>
          </a:p>
        </p:txBody>
      </p:sp>
    </p:spTree>
    <p:extLst>
      <p:ext uri="{BB962C8B-B14F-4D97-AF65-F5344CB8AC3E}">
        <p14:creationId xmlns:p14="http://schemas.microsoft.com/office/powerpoint/2010/main" val="175383002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cs typeface="+mn-cs"/>
              </a:defRPr>
            </a:lvl1pPr>
          </a:lstStyle>
          <a:p>
            <a:pPr>
              <a:defRPr/>
            </a:pPr>
            <a:fld id="{E199E093-09D4-4EAB-8B03-3874A71CE697}" type="datetimeFigureOut">
              <a:rPr lang="en-US"/>
              <a:pPr>
                <a:defRPr/>
              </a:pPr>
              <a:t>10/20/2020</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Calibri" panose="020F0502020204030204" pitchFamily="34" charset="0"/>
              </a:defRPr>
            </a:lvl1pPr>
          </a:lstStyle>
          <a:p>
            <a:pPr>
              <a:defRPr/>
            </a:pPr>
            <a:fld id="{2B707494-E09F-4473-9997-53DB119FA0FC}" type="slidenum">
              <a:rPr lang="en-US" altLang="en-US"/>
              <a:pPr>
                <a:defRPr/>
              </a:pPr>
              <a:t>‹#›</a:t>
            </a:fld>
            <a:endParaRPr lang="en-US" altLang="en-US"/>
          </a:p>
        </p:txBody>
      </p:sp>
    </p:spTree>
    <p:extLst>
      <p:ext uri="{BB962C8B-B14F-4D97-AF65-F5344CB8AC3E}">
        <p14:creationId xmlns:p14="http://schemas.microsoft.com/office/powerpoint/2010/main" val="2281319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rtl="0" eaLnBrk="0" fontAlgn="base" hangingPunct="0">
        <a:spcBef>
          <a:spcPct val="0"/>
        </a:spcBef>
        <a:spcAft>
          <a:spcPct val="0"/>
        </a:spcAft>
        <a:defRPr sz="2700" kern="1200">
          <a:solidFill>
            <a:schemeClr val="tx1"/>
          </a:solidFill>
          <a:latin typeface="+mj-lt"/>
          <a:ea typeface="+mj-ea"/>
          <a:cs typeface="+mj-cs"/>
        </a:defRPr>
      </a:lvl1pPr>
      <a:lvl2pPr algn="l" rtl="0" eaLnBrk="0" fontAlgn="base" hangingPunct="0">
        <a:spcBef>
          <a:spcPct val="0"/>
        </a:spcBef>
        <a:spcAft>
          <a:spcPct val="0"/>
        </a:spcAft>
        <a:defRPr sz="2700">
          <a:solidFill>
            <a:schemeClr val="tx1"/>
          </a:solidFill>
          <a:latin typeface="Calibri" pitchFamily="34" charset="0"/>
        </a:defRPr>
      </a:lvl2pPr>
      <a:lvl3pPr algn="l" rtl="0" eaLnBrk="0" fontAlgn="base" hangingPunct="0">
        <a:spcBef>
          <a:spcPct val="0"/>
        </a:spcBef>
        <a:spcAft>
          <a:spcPct val="0"/>
        </a:spcAft>
        <a:defRPr sz="2700">
          <a:solidFill>
            <a:schemeClr val="tx1"/>
          </a:solidFill>
          <a:latin typeface="Calibri" pitchFamily="34" charset="0"/>
        </a:defRPr>
      </a:lvl3pPr>
      <a:lvl4pPr algn="l" rtl="0" eaLnBrk="0" fontAlgn="base" hangingPunct="0">
        <a:spcBef>
          <a:spcPct val="0"/>
        </a:spcBef>
        <a:spcAft>
          <a:spcPct val="0"/>
        </a:spcAft>
        <a:defRPr sz="2700">
          <a:solidFill>
            <a:schemeClr val="tx1"/>
          </a:solidFill>
          <a:latin typeface="Calibri" pitchFamily="34" charset="0"/>
        </a:defRPr>
      </a:lvl4pPr>
      <a:lvl5pPr algn="l" rtl="0" eaLnBrk="0" fontAlgn="base" hangingPunct="0">
        <a:spcBef>
          <a:spcPct val="0"/>
        </a:spcBef>
        <a:spcAft>
          <a:spcPct val="0"/>
        </a:spcAft>
        <a:defRPr sz="2700">
          <a:solidFill>
            <a:schemeClr val="tx1"/>
          </a:solidFill>
          <a:latin typeface="Calibri" pitchFamily="34" charset="0"/>
        </a:defRPr>
      </a:lvl5pPr>
      <a:lvl6pPr marL="342900" algn="l" rtl="0" eaLnBrk="1" fontAlgn="base" hangingPunct="1">
        <a:spcBef>
          <a:spcPct val="0"/>
        </a:spcBef>
        <a:spcAft>
          <a:spcPct val="0"/>
        </a:spcAft>
        <a:defRPr sz="2700">
          <a:solidFill>
            <a:schemeClr val="tx1"/>
          </a:solidFill>
          <a:latin typeface="Calibri" pitchFamily="34" charset="0"/>
        </a:defRPr>
      </a:lvl6pPr>
      <a:lvl7pPr marL="685800" algn="l" rtl="0" eaLnBrk="1" fontAlgn="base" hangingPunct="1">
        <a:spcBef>
          <a:spcPct val="0"/>
        </a:spcBef>
        <a:spcAft>
          <a:spcPct val="0"/>
        </a:spcAft>
        <a:defRPr sz="2700">
          <a:solidFill>
            <a:schemeClr val="tx1"/>
          </a:solidFill>
          <a:latin typeface="Calibri" pitchFamily="34" charset="0"/>
        </a:defRPr>
      </a:lvl7pPr>
      <a:lvl8pPr marL="1028700" algn="l" rtl="0" eaLnBrk="1" fontAlgn="base" hangingPunct="1">
        <a:spcBef>
          <a:spcPct val="0"/>
        </a:spcBef>
        <a:spcAft>
          <a:spcPct val="0"/>
        </a:spcAft>
        <a:defRPr sz="2700">
          <a:solidFill>
            <a:schemeClr val="tx1"/>
          </a:solidFill>
          <a:latin typeface="Calibri" pitchFamily="34" charset="0"/>
        </a:defRPr>
      </a:lvl8pPr>
      <a:lvl9pPr marL="1371600" algn="l" rtl="0" eaLnBrk="1" fontAlgn="base" hangingPunct="1">
        <a:spcBef>
          <a:spcPct val="0"/>
        </a:spcBef>
        <a:spcAft>
          <a:spcPct val="0"/>
        </a:spcAft>
        <a:defRPr sz="27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A655C5-1891-43E8-8009-0674011296A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64BCB7-3EC0-435A-A619-962D8F41D5A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39C8C0-05CE-46DA-B3D9-6E4BC95B4FC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7ED961-52AE-42A0-AC0F-3C6A31482818}" type="datetimeFigureOut">
              <a:rPr lang="en-US" smtClean="0"/>
              <a:t>10/20/2020</a:t>
            </a:fld>
            <a:endParaRPr lang="en-US"/>
          </a:p>
        </p:txBody>
      </p:sp>
      <p:sp>
        <p:nvSpPr>
          <p:cNvPr id="5" name="Footer Placeholder 4">
            <a:extLst>
              <a:ext uri="{FF2B5EF4-FFF2-40B4-BE49-F238E27FC236}">
                <a16:creationId xmlns:a16="http://schemas.microsoft.com/office/drawing/2014/main" id="{62431F75-731C-4BC6-BE6B-B7C967CC382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CC559F-54E3-417F-9FFE-D90B8202F2A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9F3425-86DE-4BF2-9064-E4FE2C82DFD9}" type="slidenum">
              <a:rPr lang="en-US" smtClean="0"/>
              <a:t>‹#›</a:t>
            </a:fld>
            <a:endParaRPr lang="en-US"/>
          </a:p>
        </p:txBody>
      </p:sp>
    </p:spTree>
    <p:extLst>
      <p:ext uri="{BB962C8B-B14F-4D97-AF65-F5344CB8AC3E}">
        <p14:creationId xmlns:p14="http://schemas.microsoft.com/office/powerpoint/2010/main" val="80322681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463BC535-105D-458E-9EA1-E56EB5039792}"/>
              </a:ext>
            </a:extLst>
          </p:cNvPr>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Rectangle 3">
            <a:extLst>
              <a:ext uri="{FF2B5EF4-FFF2-40B4-BE49-F238E27FC236}">
                <a16:creationId xmlns:a16="http://schemas.microsoft.com/office/drawing/2014/main" id="{D12E6355-6D95-4C1D-A60B-AF2A2B6E52E9}"/>
              </a:ext>
            </a:extLst>
          </p:cNvPr>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a:extLst>
              <a:ext uri="{FF2B5EF4-FFF2-40B4-BE49-F238E27FC236}">
                <a16:creationId xmlns:a16="http://schemas.microsoft.com/office/drawing/2014/main" id="{8B787941-D980-4640-99D3-70C77EB0254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Times New Roman" pitchFamily="18" charset="0"/>
                <a:cs typeface="Arial" charset="0"/>
              </a:defRPr>
            </a:lvl1pPr>
          </a:lstStyle>
          <a:p>
            <a:pPr>
              <a:defRPr/>
            </a:pPr>
            <a:endParaRPr lang="en-US"/>
          </a:p>
        </p:txBody>
      </p:sp>
      <p:sp>
        <p:nvSpPr>
          <p:cNvPr id="9221" name="Rectangle 5">
            <a:extLst>
              <a:ext uri="{FF2B5EF4-FFF2-40B4-BE49-F238E27FC236}">
                <a16:creationId xmlns:a16="http://schemas.microsoft.com/office/drawing/2014/main" id="{09644696-2272-46D3-9CCD-B19856282AC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Times New Roman" pitchFamily="18" charset="0"/>
                <a:cs typeface="Arial" charset="0"/>
              </a:defRPr>
            </a:lvl1pPr>
          </a:lstStyle>
          <a:p>
            <a:pPr>
              <a:defRPr/>
            </a:pPr>
            <a:endParaRPr lang="en-US"/>
          </a:p>
        </p:txBody>
      </p:sp>
      <p:sp>
        <p:nvSpPr>
          <p:cNvPr id="9222" name="Rectangle 6">
            <a:extLst>
              <a:ext uri="{FF2B5EF4-FFF2-40B4-BE49-F238E27FC236}">
                <a16:creationId xmlns:a16="http://schemas.microsoft.com/office/drawing/2014/main" id="{EDAFF64F-EEA0-4739-B314-9FA74BDA8EDC}"/>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Times New Roman" panose="02020603050405020304" pitchFamily="18" charset="0"/>
              </a:defRPr>
            </a:lvl1pPr>
          </a:lstStyle>
          <a:p>
            <a:fld id="{9368BBF3-5A06-4D34-88F4-413FD3D6B45E}" type="slidenum">
              <a:rPr lang="en-US" altLang="en-US"/>
              <a:pPr/>
              <a:t>‹#›</a:t>
            </a:fld>
            <a:endParaRPr lang="en-US" altLang="en-US"/>
          </a:p>
        </p:txBody>
      </p:sp>
      <p:sp>
        <p:nvSpPr>
          <p:cNvPr id="9223" name="Line 7">
            <a:extLst>
              <a:ext uri="{FF2B5EF4-FFF2-40B4-BE49-F238E27FC236}">
                <a16:creationId xmlns:a16="http://schemas.microsoft.com/office/drawing/2014/main" id="{3F46D95B-9C8C-4859-9BFE-93ABF4C7298A}"/>
              </a:ext>
            </a:extLst>
          </p:cNvPr>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a:defRPr/>
            </a:pPr>
            <a:endParaRPr lang="en-US" sz="1350">
              <a:latin typeface="Arial" charset="0"/>
              <a:cs typeface="Arial" charset="0"/>
            </a:endParaRPr>
          </a:p>
        </p:txBody>
      </p:sp>
    </p:spTree>
    <p:extLst>
      <p:ext uri="{BB962C8B-B14F-4D97-AF65-F5344CB8AC3E}">
        <p14:creationId xmlns:p14="http://schemas.microsoft.com/office/powerpoint/2010/main" val="3540621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Lst>
  <p:txStyles>
    <p:titleStyle>
      <a:lvl1pPr algn="l" rtl="0" eaLnBrk="0" fontAlgn="base" hangingPunct="0">
        <a:spcBef>
          <a:spcPct val="0"/>
        </a:spcBef>
        <a:spcAft>
          <a:spcPct val="0"/>
        </a:spcAft>
        <a:defRPr sz="2550">
          <a:solidFill>
            <a:schemeClr val="tx2"/>
          </a:solidFill>
          <a:latin typeface="+mj-lt"/>
          <a:ea typeface="+mj-ea"/>
          <a:cs typeface="+mj-cs"/>
        </a:defRPr>
      </a:lvl1pPr>
      <a:lvl2pPr algn="l" rtl="0" eaLnBrk="0" fontAlgn="base" hangingPunct="0">
        <a:spcBef>
          <a:spcPct val="0"/>
        </a:spcBef>
        <a:spcAft>
          <a:spcPct val="0"/>
        </a:spcAft>
        <a:defRPr sz="2550">
          <a:solidFill>
            <a:schemeClr val="tx2"/>
          </a:solidFill>
          <a:latin typeface="Arial" charset="0"/>
        </a:defRPr>
      </a:lvl2pPr>
      <a:lvl3pPr algn="l" rtl="0" eaLnBrk="0" fontAlgn="base" hangingPunct="0">
        <a:spcBef>
          <a:spcPct val="0"/>
        </a:spcBef>
        <a:spcAft>
          <a:spcPct val="0"/>
        </a:spcAft>
        <a:defRPr sz="2550">
          <a:solidFill>
            <a:schemeClr val="tx2"/>
          </a:solidFill>
          <a:latin typeface="Arial" charset="0"/>
        </a:defRPr>
      </a:lvl3pPr>
      <a:lvl4pPr algn="l" rtl="0" eaLnBrk="0" fontAlgn="base" hangingPunct="0">
        <a:spcBef>
          <a:spcPct val="0"/>
        </a:spcBef>
        <a:spcAft>
          <a:spcPct val="0"/>
        </a:spcAft>
        <a:defRPr sz="2550">
          <a:solidFill>
            <a:schemeClr val="tx2"/>
          </a:solidFill>
          <a:latin typeface="Arial" charset="0"/>
        </a:defRPr>
      </a:lvl4pPr>
      <a:lvl5pPr algn="l" rtl="0" eaLnBrk="0" fontAlgn="base" hangingPunct="0">
        <a:spcBef>
          <a:spcPct val="0"/>
        </a:spcBef>
        <a:spcAft>
          <a:spcPct val="0"/>
        </a:spcAft>
        <a:defRPr sz="2550">
          <a:solidFill>
            <a:schemeClr val="tx2"/>
          </a:solidFill>
          <a:latin typeface="Arial" charset="0"/>
        </a:defRPr>
      </a:lvl5pPr>
      <a:lvl6pPr marL="342900" algn="l" rtl="0" eaLnBrk="0" fontAlgn="base" hangingPunct="0">
        <a:spcBef>
          <a:spcPct val="0"/>
        </a:spcBef>
        <a:spcAft>
          <a:spcPct val="0"/>
        </a:spcAft>
        <a:defRPr sz="2550">
          <a:solidFill>
            <a:schemeClr val="tx2"/>
          </a:solidFill>
          <a:latin typeface="Arial" charset="0"/>
        </a:defRPr>
      </a:lvl6pPr>
      <a:lvl7pPr marL="685800" algn="l" rtl="0" eaLnBrk="0" fontAlgn="base" hangingPunct="0">
        <a:spcBef>
          <a:spcPct val="0"/>
        </a:spcBef>
        <a:spcAft>
          <a:spcPct val="0"/>
        </a:spcAft>
        <a:defRPr sz="2550">
          <a:solidFill>
            <a:schemeClr val="tx2"/>
          </a:solidFill>
          <a:latin typeface="Arial" charset="0"/>
        </a:defRPr>
      </a:lvl7pPr>
      <a:lvl8pPr marL="1028700" algn="l" rtl="0" eaLnBrk="0" fontAlgn="base" hangingPunct="0">
        <a:spcBef>
          <a:spcPct val="0"/>
        </a:spcBef>
        <a:spcAft>
          <a:spcPct val="0"/>
        </a:spcAft>
        <a:defRPr sz="2550">
          <a:solidFill>
            <a:schemeClr val="tx2"/>
          </a:solidFill>
          <a:latin typeface="Arial" charset="0"/>
        </a:defRPr>
      </a:lvl8pPr>
      <a:lvl9pPr marL="1371600" algn="l" rtl="0" eaLnBrk="0" fontAlgn="base" hangingPunct="0">
        <a:spcBef>
          <a:spcPct val="0"/>
        </a:spcBef>
        <a:spcAft>
          <a:spcPct val="0"/>
        </a:spcAft>
        <a:defRPr sz="2550">
          <a:solidFill>
            <a:schemeClr val="tx2"/>
          </a:solidFill>
          <a:latin typeface="Arial" charset="0"/>
        </a:defRPr>
      </a:lvl9pPr>
    </p:titleStyle>
    <p:bodyStyle>
      <a:lvl1pPr marL="257175" indent="-257175" algn="l" rtl="0" eaLnBrk="0" fontAlgn="base" hangingPunct="0">
        <a:spcBef>
          <a:spcPct val="20000"/>
        </a:spcBef>
        <a:spcAft>
          <a:spcPct val="0"/>
        </a:spcAft>
        <a:defRPr sz="2100">
          <a:solidFill>
            <a:schemeClr val="tx1"/>
          </a:solidFill>
          <a:latin typeface="+mn-lt"/>
          <a:ea typeface="+mn-ea"/>
          <a:cs typeface="+mn-cs"/>
        </a:defRPr>
      </a:lvl1pPr>
      <a:lvl2pPr marL="557213" indent="-214313" algn="l" rtl="0" eaLnBrk="0" fontAlgn="base" hangingPunct="0">
        <a:spcBef>
          <a:spcPct val="20000"/>
        </a:spcBef>
        <a:spcAft>
          <a:spcPct val="0"/>
        </a:spcAft>
        <a:buChar char="•"/>
        <a:defRPr sz="1500">
          <a:solidFill>
            <a:schemeClr val="tx1"/>
          </a:solidFill>
          <a:latin typeface="+mn-lt"/>
        </a:defRPr>
      </a:lvl2pPr>
      <a:lvl3pPr marL="857250" indent="-171450" algn="l" rtl="0" eaLnBrk="0" fontAlgn="base" hangingPunct="0">
        <a:spcBef>
          <a:spcPct val="20000"/>
        </a:spcBef>
        <a:spcAft>
          <a:spcPct val="0"/>
        </a:spcAft>
        <a:buChar char="–"/>
        <a:defRPr>
          <a:solidFill>
            <a:schemeClr val="tx1"/>
          </a:solidFill>
          <a:latin typeface="+mn-lt"/>
        </a:defRPr>
      </a:lvl3pPr>
      <a:lvl4pPr marL="1200150" indent="-171450" algn="l" rtl="0" eaLnBrk="0" fontAlgn="base" hangingPunct="0">
        <a:spcBef>
          <a:spcPct val="20000"/>
        </a:spcBef>
        <a:spcAft>
          <a:spcPct val="0"/>
        </a:spcAft>
        <a:buChar char="»"/>
        <a:defRPr sz="1200">
          <a:solidFill>
            <a:schemeClr val="tx1"/>
          </a:solidFill>
          <a:latin typeface="+mn-lt"/>
        </a:defRPr>
      </a:lvl4pPr>
      <a:lvl5pPr marL="1543050" indent="-171450" algn="l" rtl="0" eaLnBrk="0" fontAlgn="base" hangingPunct="0">
        <a:spcBef>
          <a:spcPct val="20000"/>
        </a:spcBef>
        <a:spcAft>
          <a:spcPct val="0"/>
        </a:spcAft>
        <a:buChar char="»"/>
        <a:defRPr sz="1050">
          <a:solidFill>
            <a:schemeClr val="tx1"/>
          </a:solidFill>
          <a:latin typeface="+mn-lt"/>
        </a:defRPr>
      </a:lvl5pPr>
      <a:lvl6pPr marL="1885950" indent="-171450" algn="l" rtl="0" eaLnBrk="0" fontAlgn="base" hangingPunct="0">
        <a:spcBef>
          <a:spcPct val="20000"/>
        </a:spcBef>
        <a:spcAft>
          <a:spcPct val="0"/>
        </a:spcAft>
        <a:buChar char="»"/>
        <a:defRPr sz="1050">
          <a:solidFill>
            <a:schemeClr val="tx1"/>
          </a:solidFill>
          <a:latin typeface="+mn-lt"/>
        </a:defRPr>
      </a:lvl6pPr>
      <a:lvl7pPr marL="2228850" indent="-171450" algn="l" rtl="0" eaLnBrk="0" fontAlgn="base" hangingPunct="0">
        <a:spcBef>
          <a:spcPct val="20000"/>
        </a:spcBef>
        <a:spcAft>
          <a:spcPct val="0"/>
        </a:spcAft>
        <a:buChar char="»"/>
        <a:defRPr sz="1050">
          <a:solidFill>
            <a:schemeClr val="tx1"/>
          </a:solidFill>
          <a:latin typeface="+mn-lt"/>
        </a:defRPr>
      </a:lvl7pPr>
      <a:lvl8pPr marL="2571750" indent="-171450" algn="l" rtl="0" eaLnBrk="0" fontAlgn="base" hangingPunct="0">
        <a:spcBef>
          <a:spcPct val="20000"/>
        </a:spcBef>
        <a:spcAft>
          <a:spcPct val="0"/>
        </a:spcAft>
        <a:buChar char="»"/>
        <a:defRPr sz="1050">
          <a:solidFill>
            <a:schemeClr val="tx1"/>
          </a:solidFill>
          <a:latin typeface="+mn-lt"/>
        </a:defRPr>
      </a:lvl8pPr>
      <a:lvl9pPr marL="2914650" indent="-171450" algn="l" rtl="0" eaLnBrk="0" fontAlgn="base" hangingPunct="0">
        <a:spcBef>
          <a:spcPct val="20000"/>
        </a:spcBef>
        <a:spcAft>
          <a:spcPct val="0"/>
        </a:spcAft>
        <a:buChar char="»"/>
        <a:defRPr sz="105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flickr.com/photos/igorms/136916757/" TargetMode="External"/><Relationship Id="rId1" Type="http://schemas.openxmlformats.org/officeDocument/2006/relationships/slideLayout" Target="../slideLayouts/slideLayout3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10.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1.bin"/><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0.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4.png"/><Relationship Id="rId4"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hyperlink" Target="https://v.redd.it/ilys4qznbrf01" TargetMode="Externa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png"/><Relationship Id="rId7" Type="http://schemas.openxmlformats.org/officeDocument/2006/relationships/hyperlink" Target="https://commons.wikimedia.org/w/index.php?curid=600749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1.gif"/></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9.png"/><Relationship Id="rId5" Type="http://schemas.openxmlformats.org/officeDocument/2006/relationships/image" Target="../media/image46.png"/><Relationship Id="rId4" Type="http://schemas.openxmlformats.org/officeDocument/2006/relationships/image" Target="../media/image47.wmf"/></Relationships>
</file>

<file path=ppt/slides/_rels/slide33.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0.png"/><Relationship Id="rId7" Type="http://schemas.openxmlformats.org/officeDocument/2006/relationships/hyperlink" Target="https://commons.wikimedia.org/w/index.php?curid=600749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1.gif"/></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6.wmf"/><Relationship Id="rId5" Type="http://schemas.openxmlformats.org/officeDocument/2006/relationships/oleObject" Target="../embeddings/oleObject3.bin"/><Relationship Id="rId4" Type="http://schemas.openxmlformats.org/officeDocument/2006/relationships/image" Target="../media/image47.wmf"/></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0.png"/><Relationship Id="rId7"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2.png"/><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8.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8.png"/><Relationship Id="rId3" Type="http://schemas.openxmlformats.org/officeDocument/2006/relationships/image" Target="../media/image71.png"/><Relationship Id="rId7" Type="http://schemas.openxmlformats.org/officeDocument/2006/relationships/image" Target="../media/image74.jpeg"/><Relationship Id="rId12" Type="http://schemas.microsoft.com/office/2007/relationships/hdphoto" Target="../media/hdphoto4.wdp"/><Relationship Id="rId2" Type="http://schemas.openxmlformats.org/officeDocument/2006/relationships/notesSlide" Target="../notesSlides/notesSlide14.xml"/><Relationship Id="rId16" Type="http://schemas.microsoft.com/office/2007/relationships/hdphoto" Target="../media/hdphoto5.wdp"/><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7.png"/><Relationship Id="rId5" Type="http://schemas.microsoft.com/office/2007/relationships/hdphoto" Target="../media/hdphoto2.wdp"/><Relationship Id="rId15" Type="http://schemas.openxmlformats.org/officeDocument/2006/relationships/image" Target="../media/image80.png"/><Relationship Id="rId10" Type="http://schemas.openxmlformats.org/officeDocument/2006/relationships/image" Target="../media/image76.jpeg"/><Relationship Id="rId4" Type="http://schemas.openxmlformats.org/officeDocument/2006/relationships/image" Target="../media/image72.png"/><Relationship Id="rId9" Type="http://schemas.microsoft.com/office/2007/relationships/hdphoto" Target="../media/hdphoto3.wdp"/><Relationship Id="rId14" Type="http://schemas.openxmlformats.org/officeDocument/2006/relationships/image" Target="../media/image79.jpeg"/></Relationships>
</file>

<file path=ppt/slides/_rels/slide5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51.xml"/><Relationship Id="rId1" Type="http://schemas.openxmlformats.org/officeDocument/2006/relationships/vmlDrawing" Target="../drawings/vmlDrawing4.vml"/><Relationship Id="rId6" Type="http://schemas.openxmlformats.org/officeDocument/2006/relationships/image" Target="../media/image89.png"/><Relationship Id="rId5" Type="http://schemas.openxmlformats.org/officeDocument/2006/relationships/oleObject" Target="../embeddings/oleObject5.bin"/><Relationship Id="rId4" Type="http://schemas.openxmlformats.org/officeDocument/2006/relationships/image" Target="../media/image88.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56.wmf"/><Relationship Id="rId5" Type="http://schemas.openxmlformats.org/officeDocument/2006/relationships/oleObject" Target="../embeddings/oleObject3.bin"/><Relationship Id="rId4" Type="http://schemas.openxmlformats.org/officeDocument/2006/relationships/image" Target="../media/image47.wmf"/></Relationships>
</file>

<file path=ppt/slides/_rels/slide64.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commons.wikimedia.org/w/index.php?curid=6007495"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7.w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image" Target="../media/image109.wmf"/><Relationship Id="rId5" Type="http://schemas.openxmlformats.org/officeDocument/2006/relationships/oleObject" Target="../embeddings/oleObject9.bin"/><Relationship Id="rId4" Type="http://schemas.openxmlformats.org/officeDocument/2006/relationships/image" Target="../media/image108.wmf"/></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12.png"/></Relationships>
</file>

<file path=ppt/slides/_rels/slide8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8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8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7.png"/><Relationship Id="rId5" Type="http://schemas.openxmlformats.org/officeDocument/2006/relationships/image" Target="../media/image117.wmf"/><Relationship Id="rId4" Type="http://schemas.openxmlformats.org/officeDocument/2006/relationships/oleObject" Target="../embeddings/oleObject10.bin"/></Relationships>
</file>

<file path=ppt/slides/_rels/slide9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0.jpeg"/></Relationships>
</file>

<file path=ppt/slides/_rels/slide9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9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9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98.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99.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100.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101.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10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7.xml"/><Relationship Id="rId1" Type="http://schemas.openxmlformats.org/officeDocument/2006/relationships/slideLayout" Target="../slideLayouts/slideLayout14.xml"/><Relationship Id="rId4" Type="http://schemas.openxmlformats.org/officeDocument/2006/relationships/image" Target="../media/image144.jpeg"/></Relationships>
</file>

<file path=ppt/slides/_rels/slide10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47.gif"/><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48.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oleObject" Target="../embeddings/oleObject11.bin"/><Relationship Id="rId7" Type="http://schemas.openxmlformats.org/officeDocument/2006/relationships/image" Target="../media/image152.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11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11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4.png"/><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11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30.xml"/></Relationships>
</file>

<file path=ppt/slides/_rels/slide117.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64.jpeg"/><Relationship Id="rId5" Type="http://schemas.openxmlformats.org/officeDocument/2006/relationships/image" Target="../media/image163.png"/><Relationship Id="rId4" Type="http://schemas.openxmlformats.org/officeDocument/2006/relationships/image" Target="../media/image162.png"/><Relationship Id="rId9" Type="http://schemas.openxmlformats.org/officeDocument/2006/relationships/image" Target="../media/image167.png"/></Relationships>
</file>

<file path=ppt/slides/_rels/slide11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hyperlink" Target="http://en.wikipedia.org/wiki/JPEG" TargetMode="External"/><Relationship Id="rId2" Type="http://schemas.openxmlformats.org/officeDocument/2006/relationships/hyperlink" Target="http://en.wikipedia.org/wiki/YCbCr" TargetMode="Externa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69.png"/><Relationship Id="rId1" Type="http://schemas.openxmlformats.org/officeDocument/2006/relationships/slideLayout" Target="../slideLayouts/slideLayout49.xml"/><Relationship Id="rId5" Type="http://schemas.openxmlformats.org/officeDocument/2006/relationships/image" Target="../media/image171.jpeg"/><Relationship Id="rId4" Type="http://schemas.openxmlformats.org/officeDocument/2006/relationships/image" Target="../media/image1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2FCDD7-EE41-4FE3-AA85-40F068799D2E}"/>
              </a:ext>
            </a:extLst>
          </p:cNvPr>
          <p:cNvSpPr>
            <a:spLocks noGrp="1"/>
          </p:cNvSpPr>
          <p:nvPr>
            <p:ph type="ctrTitle"/>
          </p:nvPr>
        </p:nvSpPr>
        <p:spPr/>
        <p:txBody>
          <a:bodyPr/>
          <a:lstStyle/>
          <a:p>
            <a:r>
              <a:rPr lang="en-US" dirty="0"/>
              <a:t>CSCI 1290: Comp Photo</a:t>
            </a:r>
          </a:p>
        </p:txBody>
      </p:sp>
      <p:sp>
        <p:nvSpPr>
          <p:cNvPr id="5" name="Subtitle 4">
            <a:extLst>
              <a:ext uri="{FF2B5EF4-FFF2-40B4-BE49-F238E27FC236}">
                <a16:creationId xmlns:a16="http://schemas.microsoft.com/office/drawing/2014/main" id="{2BBCFAE5-3E03-48B4-BE4D-5DD9D93642F6}"/>
              </a:ext>
            </a:extLst>
          </p:cNvPr>
          <p:cNvSpPr>
            <a:spLocks noGrp="1"/>
          </p:cNvSpPr>
          <p:nvPr>
            <p:ph type="subTitle" idx="1"/>
          </p:nvPr>
        </p:nvSpPr>
        <p:spPr>
          <a:xfrm>
            <a:off x="1143000" y="3558778"/>
            <a:ext cx="6858000" cy="1790699"/>
          </a:xfrm>
        </p:spPr>
        <p:txBody>
          <a:bodyPr>
            <a:normAutofit fontScale="92500" lnSpcReduction="10000"/>
          </a:bodyPr>
          <a:lstStyle/>
          <a:p>
            <a:r>
              <a:rPr lang="en-US" dirty="0"/>
              <a:t>Fall 2020 @ Brown University</a:t>
            </a:r>
          </a:p>
          <a:p>
            <a:r>
              <a:rPr lang="en-US" dirty="0"/>
              <a:t>James Tompkin</a:t>
            </a:r>
          </a:p>
          <a:p>
            <a:endParaRPr lang="en-US" dirty="0"/>
          </a:p>
          <a:p>
            <a:endParaRPr lang="en-US" dirty="0"/>
          </a:p>
          <a:p>
            <a:r>
              <a:rPr lang="en-US" dirty="0"/>
              <a:t>Many slides thanks to James Hays’ old CS 129 course, </a:t>
            </a:r>
            <a:br>
              <a:rPr lang="en-US" dirty="0"/>
            </a:br>
            <a:r>
              <a:rPr lang="en-US" dirty="0"/>
              <a:t>along with all its acknowledgements.</a:t>
            </a:r>
          </a:p>
        </p:txBody>
      </p:sp>
    </p:spTree>
    <p:extLst>
      <p:ext uri="{BB962C8B-B14F-4D97-AF65-F5344CB8AC3E}">
        <p14:creationId xmlns:p14="http://schemas.microsoft.com/office/powerpoint/2010/main" val="397498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C1F2-0BAA-4A88-9CB1-6192857D2C9F}"/>
              </a:ext>
            </a:extLst>
          </p:cNvPr>
          <p:cNvSpPr>
            <a:spLocks noGrp="1"/>
          </p:cNvSpPr>
          <p:nvPr>
            <p:ph type="title"/>
          </p:nvPr>
        </p:nvSpPr>
        <p:spPr/>
        <p:txBody>
          <a:bodyPr/>
          <a:lstStyle/>
          <a:p>
            <a:r>
              <a:rPr lang="en-US" dirty="0"/>
              <a:t>Project 2 interesting images</a:t>
            </a:r>
          </a:p>
        </p:txBody>
      </p:sp>
      <p:sp>
        <p:nvSpPr>
          <p:cNvPr id="3" name="Content Placeholder 2">
            <a:extLst>
              <a:ext uri="{FF2B5EF4-FFF2-40B4-BE49-F238E27FC236}">
                <a16:creationId xmlns:a16="http://schemas.microsoft.com/office/drawing/2014/main" id="{8312873C-9522-42DA-8AE5-1D2E8EFC3D87}"/>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6160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EE299A-960E-4361-BBA1-18B181612D2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l="12500" r="11718"/>
          <a:stretch/>
        </p:blipFill>
        <p:spPr>
          <a:xfrm>
            <a:off x="2214562" y="857251"/>
            <a:ext cx="6929438" cy="5139035"/>
          </a:xfrm>
          <a:prstGeom prst="rect">
            <a:avLst/>
          </a:prstGeom>
        </p:spPr>
      </p:pic>
      <p:sp>
        <p:nvSpPr>
          <p:cNvPr id="6" name="TextBox 5">
            <a:extLst>
              <a:ext uri="{FF2B5EF4-FFF2-40B4-BE49-F238E27FC236}">
                <a16:creationId xmlns:a16="http://schemas.microsoft.com/office/drawing/2014/main" id="{98557A61-91F0-4907-9365-F6CC473F3762}"/>
              </a:ext>
            </a:extLst>
          </p:cNvPr>
          <p:cNvSpPr txBox="1"/>
          <p:nvPr/>
        </p:nvSpPr>
        <p:spPr>
          <a:xfrm>
            <a:off x="132347" y="1025692"/>
            <a:ext cx="1882943" cy="415498"/>
          </a:xfrm>
          <a:prstGeom prst="rect">
            <a:avLst/>
          </a:prstGeom>
          <a:noFill/>
        </p:spPr>
        <p:txBody>
          <a:bodyPr wrap="square" rtlCol="0">
            <a:spAutoFit/>
          </a:bodyPr>
          <a:lstStyle/>
          <a:p>
            <a:pPr defTabSz="685800" eaLnBrk="1" fontAlgn="auto" hangingPunct="1">
              <a:spcBef>
                <a:spcPts val="0"/>
              </a:spcBef>
              <a:spcAft>
                <a:spcPts val="0"/>
              </a:spcAft>
            </a:pPr>
            <a:r>
              <a:rPr lang="en-US" sz="2100" dirty="0">
                <a:solidFill>
                  <a:prstClr val="black"/>
                </a:solidFill>
                <a:latin typeface="Calibri" panose="020F0502020204030204"/>
                <a:cs typeface="+mn-cs"/>
              </a:rPr>
              <a:t>iPhone 12</a:t>
            </a:r>
          </a:p>
        </p:txBody>
      </p:sp>
      <p:sp>
        <p:nvSpPr>
          <p:cNvPr id="7" name="TextBox 6">
            <a:extLst>
              <a:ext uri="{FF2B5EF4-FFF2-40B4-BE49-F238E27FC236}">
                <a16:creationId xmlns:a16="http://schemas.microsoft.com/office/drawing/2014/main" id="{D1696263-1FE4-4F4E-A59D-4998E76D1613}"/>
              </a:ext>
            </a:extLst>
          </p:cNvPr>
          <p:cNvSpPr txBox="1"/>
          <p:nvPr/>
        </p:nvSpPr>
        <p:spPr>
          <a:xfrm>
            <a:off x="198521" y="1693445"/>
            <a:ext cx="1816769" cy="1754326"/>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cs typeface="+mn-cs"/>
              </a:rPr>
              <a:t>RAW processing (right)</a:t>
            </a:r>
          </a:p>
          <a:p>
            <a:pPr defTabSz="685800" eaLnBrk="1" fontAlgn="auto" hangingPunct="1">
              <a:spcBef>
                <a:spcPts val="0"/>
              </a:spcBef>
              <a:spcAft>
                <a:spcPts val="0"/>
              </a:spcAft>
            </a:pPr>
            <a:r>
              <a:rPr lang="en-US" sz="1350" dirty="0">
                <a:solidFill>
                  <a:prstClr val="black"/>
                </a:solidFill>
                <a:latin typeface="Calibri" panose="020F0502020204030204"/>
                <a:cs typeface="+mn-cs"/>
              </a:rPr>
              <a:t>-    Lab 2!</a:t>
            </a:r>
          </a:p>
          <a:p>
            <a:pPr defTabSz="685800" eaLnBrk="1" fontAlgn="auto" hangingPunct="1">
              <a:spcBef>
                <a:spcPts val="0"/>
              </a:spcBef>
              <a:spcAft>
                <a:spcPts val="0"/>
              </a:spcAft>
            </a:pPr>
            <a:endParaRPr lang="en-US" sz="1350" dirty="0">
              <a:solidFill>
                <a:prstClr val="black"/>
              </a:solidFill>
              <a:latin typeface="Calibri" panose="020F0502020204030204"/>
              <a:cs typeface="+mn-cs"/>
            </a:endParaRPr>
          </a:p>
          <a:p>
            <a:pPr defTabSz="685800" eaLnBrk="1" fontAlgn="auto" hangingPunct="1">
              <a:spcBef>
                <a:spcPts val="0"/>
              </a:spcBef>
              <a:spcAft>
                <a:spcPts val="0"/>
              </a:spcAft>
            </a:pPr>
            <a:endParaRPr lang="en-US" sz="1350" dirty="0">
              <a:solidFill>
                <a:prstClr val="black"/>
              </a:solidFill>
              <a:latin typeface="Calibri" panose="020F0502020204030204"/>
              <a:cs typeface="+mn-cs"/>
            </a:endParaRPr>
          </a:p>
          <a:p>
            <a:pPr defTabSz="685800" eaLnBrk="1" fontAlgn="auto" hangingPunct="1">
              <a:spcBef>
                <a:spcPts val="0"/>
              </a:spcBef>
              <a:spcAft>
                <a:spcPts val="0"/>
              </a:spcAft>
            </a:pPr>
            <a:r>
              <a:rPr lang="en-US" sz="1350" dirty="0">
                <a:solidFill>
                  <a:prstClr val="black"/>
                </a:solidFill>
                <a:latin typeface="Calibri" panose="020F0502020204030204"/>
                <a:cs typeface="+mn-cs"/>
              </a:rPr>
              <a:t>HDR video</a:t>
            </a:r>
          </a:p>
          <a:p>
            <a:pPr marL="214313" indent="-214313" defTabSz="685800" eaLnBrk="1" fontAlgn="auto" hangingPunct="1">
              <a:spcBef>
                <a:spcPts val="0"/>
              </a:spcBef>
              <a:spcAft>
                <a:spcPts val="0"/>
              </a:spcAft>
              <a:buFontTx/>
              <a:buChar char="-"/>
            </a:pPr>
            <a:r>
              <a:rPr lang="en-US" sz="1350" dirty="0">
                <a:solidFill>
                  <a:prstClr val="black"/>
                </a:solidFill>
                <a:latin typeface="Calibri" panose="020F0502020204030204"/>
                <a:cs typeface="+mn-cs"/>
              </a:rPr>
              <a:t>10-bit color depth</a:t>
            </a:r>
          </a:p>
          <a:p>
            <a:pPr marL="214313" indent="-214313" defTabSz="685800" eaLnBrk="1" fontAlgn="auto" hangingPunct="1">
              <a:spcBef>
                <a:spcPts val="0"/>
              </a:spcBef>
              <a:spcAft>
                <a:spcPts val="0"/>
              </a:spcAft>
              <a:buFontTx/>
              <a:buChar char="-"/>
            </a:pPr>
            <a:r>
              <a:rPr lang="en-US" sz="1350" i="1" dirty="0">
                <a:solidFill>
                  <a:prstClr val="black"/>
                </a:solidFill>
                <a:latin typeface="Calibri" panose="020F0502020204030204"/>
                <a:cs typeface="+mn-cs"/>
              </a:rPr>
              <a:t>No implementation details…</a:t>
            </a:r>
          </a:p>
        </p:txBody>
      </p:sp>
      <p:sp>
        <p:nvSpPr>
          <p:cNvPr id="8" name="TextBox 7">
            <a:extLst>
              <a:ext uri="{FF2B5EF4-FFF2-40B4-BE49-F238E27FC236}">
                <a16:creationId xmlns:a16="http://schemas.microsoft.com/office/drawing/2014/main" id="{7B20E070-340B-407D-BF98-ACFD3B24651D}"/>
              </a:ext>
            </a:extLst>
          </p:cNvPr>
          <p:cNvSpPr txBox="1"/>
          <p:nvPr/>
        </p:nvSpPr>
        <p:spPr>
          <a:xfrm>
            <a:off x="153779" y="3780924"/>
            <a:ext cx="1961147" cy="715581"/>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cs typeface="+mn-cs"/>
              </a:rPr>
              <a:t>Could be a 10-bit sensor?</a:t>
            </a:r>
          </a:p>
          <a:p>
            <a:pPr defTabSz="685800" eaLnBrk="1" fontAlgn="auto" hangingPunct="1">
              <a:spcBef>
                <a:spcPts val="0"/>
              </a:spcBef>
              <a:spcAft>
                <a:spcPts val="0"/>
              </a:spcAft>
            </a:pPr>
            <a:r>
              <a:rPr lang="en-US" sz="1350" dirty="0">
                <a:solidFill>
                  <a:prstClr val="black"/>
                </a:solidFill>
                <a:latin typeface="Calibri" panose="020F0502020204030204"/>
                <a:cs typeface="+mn-cs"/>
              </a:rPr>
              <a:t>Could be a multi-sensor fusion system?</a:t>
            </a:r>
          </a:p>
        </p:txBody>
      </p:sp>
    </p:spTree>
    <p:extLst>
      <p:ext uri="{BB962C8B-B14F-4D97-AF65-F5344CB8AC3E}">
        <p14:creationId xmlns:p14="http://schemas.microsoft.com/office/powerpoint/2010/main" val="2580019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Pyramids</a:t>
            </a:r>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0632" y="2011341"/>
            <a:ext cx="3600450" cy="3600450"/>
          </a:xfrm>
          <a:prstGeom prst="rect">
            <a:avLst/>
          </a:prstGeom>
        </p:spPr>
      </p:pic>
      <p:sp>
        <p:nvSpPr>
          <p:cNvPr id="4" name="Text Box 9"/>
          <p:cNvSpPr txBox="1">
            <a:spLocks noChangeArrowheads="1"/>
          </p:cNvSpPr>
          <p:nvPr/>
        </p:nvSpPr>
        <p:spPr bwMode="auto">
          <a:xfrm>
            <a:off x="0" y="5793001"/>
            <a:ext cx="160020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685800" eaLnBrk="1" hangingPunct="1">
              <a:spcBef>
                <a:spcPct val="0"/>
              </a:spcBef>
              <a:buNone/>
            </a:pPr>
            <a:r>
              <a:rPr lang="en-US" altLang="en-US" sz="900" dirty="0">
                <a:solidFill>
                  <a:prstClr val="black"/>
                </a:solidFill>
                <a:latin typeface="Arial" panose="020B0604020202020204" pitchFamily="34" charset="0"/>
              </a:rPr>
              <a:t>Wikipedia – Image Pyramids</a:t>
            </a:r>
          </a:p>
        </p:txBody>
      </p:sp>
      <p:sp>
        <p:nvSpPr>
          <p:cNvPr id="5" name="TextBox 4">
            <a:extLst>
              <a:ext uri="{FF2B5EF4-FFF2-40B4-BE49-F238E27FC236}">
                <a16:creationId xmlns:a16="http://schemas.microsoft.com/office/drawing/2014/main" id="{1370BC4F-F27E-49D8-B6E3-1527309FFFC6}"/>
              </a:ext>
            </a:extLst>
          </p:cNvPr>
          <p:cNvSpPr txBox="1"/>
          <p:nvPr/>
        </p:nvSpPr>
        <p:spPr>
          <a:xfrm>
            <a:off x="5687931" y="1644105"/>
            <a:ext cx="2255921" cy="300082"/>
          </a:xfrm>
          <a:prstGeom prst="rect">
            <a:avLst/>
          </a:prstGeom>
          <a:noFill/>
        </p:spPr>
        <p:txBody>
          <a:bodyPr wrap="square" rtlCol="0">
            <a:spAutoFit/>
          </a:bodyPr>
          <a:lstStyle/>
          <a:p>
            <a:pPr defTabSz="685800"/>
            <a:r>
              <a:rPr lang="en-US" sz="1350" dirty="0">
                <a:solidFill>
                  <a:prstClr val="black"/>
                </a:solidFill>
              </a:rPr>
              <a:t>Lab 4 Laplacian pyramids</a:t>
            </a:r>
          </a:p>
        </p:txBody>
      </p:sp>
      <p:sp>
        <p:nvSpPr>
          <p:cNvPr id="7" name="TextBox 6">
            <a:extLst>
              <a:ext uri="{FF2B5EF4-FFF2-40B4-BE49-F238E27FC236}">
                <a16:creationId xmlns:a16="http://schemas.microsoft.com/office/drawing/2014/main" id="{720E5A47-D254-4439-A1F8-3B3939822326}"/>
              </a:ext>
            </a:extLst>
          </p:cNvPr>
          <p:cNvSpPr txBox="1"/>
          <p:nvPr/>
        </p:nvSpPr>
        <p:spPr>
          <a:xfrm>
            <a:off x="1112923" y="1638696"/>
            <a:ext cx="2343149" cy="507831"/>
          </a:xfrm>
          <a:prstGeom prst="rect">
            <a:avLst/>
          </a:prstGeom>
          <a:noFill/>
        </p:spPr>
        <p:txBody>
          <a:bodyPr wrap="square" rtlCol="0">
            <a:spAutoFit/>
          </a:bodyPr>
          <a:lstStyle/>
          <a:p>
            <a:pPr defTabSz="685800"/>
            <a:r>
              <a:rPr lang="en-US" sz="1350" dirty="0">
                <a:solidFill>
                  <a:prstClr val="black"/>
                </a:solidFill>
              </a:rPr>
              <a:t>Project 1 Gaussian pyramids</a:t>
            </a:r>
          </a:p>
        </p:txBody>
      </p:sp>
      <p:pic>
        <p:nvPicPr>
          <p:cNvPr id="9" name="Picture 2" descr="Image result for laplacian pyramid">
            <a:extLst>
              <a:ext uri="{FF2B5EF4-FFF2-40B4-BE49-F238E27FC236}">
                <a16:creationId xmlns:a16="http://schemas.microsoft.com/office/drawing/2014/main" id="{E1DA07C4-C166-4CD1-82A7-4887CC95D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755" y="2587327"/>
            <a:ext cx="3834921" cy="2316932"/>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9">
            <a:extLst>
              <a:ext uri="{FF2B5EF4-FFF2-40B4-BE49-F238E27FC236}">
                <a16:creationId xmlns:a16="http://schemas.microsoft.com/office/drawing/2014/main" id="{45087F6F-9A9A-4D90-93AD-28E5D3F90B5D}"/>
              </a:ext>
            </a:extLst>
          </p:cNvPr>
          <p:cNvSpPr txBox="1">
            <a:spLocks noChangeArrowheads="1"/>
          </p:cNvSpPr>
          <p:nvPr/>
        </p:nvSpPr>
        <p:spPr bwMode="auto">
          <a:xfrm>
            <a:off x="7543800" y="5781290"/>
            <a:ext cx="160020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685800" eaLnBrk="1" hangingPunct="1">
              <a:spcBef>
                <a:spcPct val="0"/>
              </a:spcBef>
              <a:buNone/>
            </a:pPr>
            <a:r>
              <a:rPr lang="en-US" altLang="en-US" sz="900" dirty="0">
                <a:solidFill>
                  <a:prstClr val="black"/>
                </a:solidFill>
                <a:latin typeface="Arial" panose="020B0604020202020204" pitchFamily="34" charset="0"/>
              </a:rPr>
              <a:t>Stanford Exploration Project</a:t>
            </a:r>
          </a:p>
        </p:txBody>
      </p:sp>
    </p:spTree>
    <p:extLst>
      <p:ext uri="{BB962C8B-B14F-4D97-AF65-F5344CB8AC3E}">
        <p14:creationId xmlns:p14="http://schemas.microsoft.com/office/powerpoint/2010/main" val="3779694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1363" y="1371600"/>
            <a:ext cx="6581274" cy="945356"/>
          </a:xfrm>
        </p:spPr>
        <p:txBody>
          <a:bodyPr/>
          <a:lstStyle/>
          <a:p>
            <a:pPr marL="0">
              <a:buNone/>
              <a:defRPr/>
            </a:pPr>
            <a:r>
              <a:rPr lang="en-US" b="1" dirty="0">
                <a:solidFill>
                  <a:schemeClr val="tx2">
                    <a:lumMod val="75000"/>
                  </a:schemeClr>
                </a:solidFill>
              </a:rPr>
              <a:t>Why does a lower resolution image still make sense to us?  What information do we lose?</a:t>
            </a:r>
          </a:p>
        </p:txBody>
      </p:sp>
      <p:sp>
        <p:nvSpPr>
          <p:cNvPr id="17" name="Right Arrow 16"/>
          <p:cNvSpPr/>
          <p:nvPr/>
        </p:nvSpPr>
        <p:spPr>
          <a:xfrm>
            <a:off x="5257800" y="4000500"/>
            <a:ext cx="457200"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hangingPunct="1">
              <a:defRPr/>
            </a:pPr>
            <a:endParaRPr lang="en-US" sz="1350">
              <a:solidFill>
                <a:prstClr val="white"/>
              </a:solidFill>
              <a:latin typeface="Calibri"/>
            </a:endParaRPr>
          </a:p>
        </p:txBody>
      </p:sp>
      <p:sp>
        <p:nvSpPr>
          <p:cNvPr id="37892" name="TextBox 18"/>
          <p:cNvSpPr txBox="1">
            <a:spLocks noChangeArrowheads="1"/>
          </p:cNvSpPr>
          <p:nvPr/>
        </p:nvSpPr>
        <p:spPr bwMode="auto">
          <a:xfrm>
            <a:off x="3371851" y="5769770"/>
            <a:ext cx="35413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685800" eaLnBrk="1" hangingPunct="1">
              <a:spcBef>
                <a:spcPct val="0"/>
              </a:spcBef>
              <a:buNone/>
            </a:pPr>
            <a:r>
              <a:rPr lang="en-US" altLang="en-US" sz="1050">
                <a:solidFill>
                  <a:prstClr val="black"/>
                </a:solidFill>
                <a:latin typeface="Arial" panose="020B0604020202020204" pitchFamily="34" charset="0"/>
              </a:rPr>
              <a:t>Image: </a:t>
            </a:r>
            <a:r>
              <a:rPr lang="en-US" altLang="en-US" sz="1050">
                <a:solidFill>
                  <a:prstClr val="black"/>
                </a:solidFill>
                <a:latin typeface="Arial" panose="020B0604020202020204" pitchFamily="34" charset="0"/>
                <a:hlinkClick r:id="rId2"/>
              </a:rPr>
              <a:t>http://www.flickr.com/photos/igorms/136916757/ </a:t>
            </a:r>
            <a:endParaRPr lang="en-US" altLang="en-US" sz="1050">
              <a:solidFill>
                <a:prstClr val="black"/>
              </a:solidFill>
              <a:latin typeface="Arial" panose="020B0604020202020204" pitchFamily="34" charset="0"/>
            </a:endParaRPr>
          </a:p>
        </p:txBody>
      </p:sp>
      <p:pic>
        <p:nvPicPr>
          <p:cNvPr id="37893" name="Picture 4" descr="http://farm1.static.flickr.com/47/136916757_8237b4a9f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85900" y="2857500"/>
            <a:ext cx="3571875"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4" descr="http://farm1.static.flickr.com/47/136916757_8237b4a9fb.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43600" y="3600450"/>
            <a:ext cx="1506141"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099698" y="5769770"/>
            <a:ext cx="950901" cy="253916"/>
          </a:xfrm>
          <a:prstGeom prst="rect">
            <a:avLst/>
          </a:prstGeom>
          <a:noFill/>
        </p:spPr>
        <p:txBody>
          <a:bodyPr wrap="none">
            <a:spAutoFit/>
          </a:bodyPr>
          <a:lstStyle/>
          <a:p>
            <a:pPr defTabSz="685800" eaLnBrk="1" hangingPunct="1">
              <a:defRPr/>
            </a:pPr>
            <a:r>
              <a:rPr lang="en-US" sz="1050" dirty="0">
                <a:solidFill>
                  <a:prstClr val="white">
                    <a:lumMod val="50000"/>
                  </a:prstClr>
                </a:solidFill>
                <a:latin typeface="Arial" charset="0"/>
              </a:rPr>
              <a:t>Slide: </a:t>
            </a:r>
            <a:r>
              <a:rPr lang="en-US" sz="1050" dirty="0" err="1">
                <a:solidFill>
                  <a:prstClr val="white">
                    <a:lumMod val="50000"/>
                  </a:prstClr>
                </a:solidFill>
                <a:latin typeface="Arial" charset="0"/>
              </a:rPr>
              <a:t>Hoiem</a:t>
            </a:r>
            <a:endParaRPr lang="en-US" sz="1050" dirty="0">
              <a:solidFill>
                <a:prstClr val="white">
                  <a:lumMod val="50000"/>
                </a:prstClr>
              </a:solidFill>
              <a:latin typeface="Arial" charset="0"/>
            </a:endParaRPr>
          </a:p>
        </p:txBody>
      </p:sp>
    </p:spTree>
    <p:extLst>
      <p:ext uri="{BB962C8B-B14F-4D97-AF65-F5344CB8AC3E}">
        <p14:creationId xmlns:p14="http://schemas.microsoft.com/office/powerpoint/2010/main" val="1339119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mera falls from airplane and lands in pig pen--MUST WATCH END!!">
            <a:hlinkClick r:id="" action="ppaction://media"/>
            <a:extLst>
              <a:ext uri="{FF2B5EF4-FFF2-40B4-BE49-F238E27FC236}">
                <a16:creationId xmlns:a16="http://schemas.microsoft.com/office/drawing/2014/main" id="{497779CF-516D-4B3E-9C62-8003D86A909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532"/>
          </a:xfrm>
        </p:spPr>
      </p:pic>
    </p:spTree>
    <p:extLst>
      <p:ext uri="{BB962C8B-B14F-4D97-AF65-F5344CB8AC3E}">
        <p14:creationId xmlns:p14="http://schemas.microsoft.com/office/powerpoint/2010/main" val="271416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995E5-3A23-40E8-A089-122DAEA14B05}"/>
              </a:ext>
            </a:extLst>
          </p:cNvPr>
          <p:cNvPicPr>
            <a:picLocks noChangeAspect="1"/>
          </p:cNvPicPr>
          <p:nvPr/>
        </p:nvPicPr>
        <p:blipFill rotWithShape="1">
          <a:blip r:embed="rId2"/>
          <a:srcRect l="54167" r="4166"/>
          <a:stretch/>
        </p:blipFill>
        <p:spPr>
          <a:xfrm>
            <a:off x="0" y="0"/>
            <a:ext cx="9144000" cy="6858000"/>
          </a:xfrm>
          <a:prstGeom prst="rect">
            <a:avLst/>
          </a:prstGeom>
        </p:spPr>
      </p:pic>
    </p:spTree>
    <p:extLst>
      <p:ext uri="{BB962C8B-B14F-4D97-AF65-F5344CB8AC3E}">
        <p14:creationId xmlns:p14="http://schemas.microsoft.com/office/powerpoint/2010/main" val="1376353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a:t>Capture Frequency - Rolling `Shutter’</a:t>
            </a:r>
          </a:p>
        </p:txBody>
      </p:sp>
      <p:pic>
        <p:nvPicPr>
          <p:cNvPr id="53251" name="Picture 2" descr="C:\Documents and Settings\James\Desktop\cs 129 comp_photo\hays_slides_2012\3\Turboprop_Rolling_Shut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219200"/>
            <a:ext cx="3533775"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3" descr="C:\Documents and Settings\James\Desktop\cs 129 comp_photo\hays_slides_2012\3\CMOS_rolling_shutter_distor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995488"/>
            <a:ext cx="4211638"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98055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0082D1-D170-4C25-AEEC-61B392D2DECE}"/>
              </a:ext>
            </a:extLst>
          </p:cNvPr>
          <p:cNvSpPr>
            <a:spLocks noGrp="1"/>
          </p:cNvSpPr>
          <p:nvPr>
            <p:ph type="title"/>
          </p:nvPr>
        </p:nvSpPr>
        <p:spPr/>
        <p:txBody>
          <a:bodyPr/>
          <a:lstStyle/>
          <a:p>
            <a:r>
              <a:rPr lang="en-US" dirty="0"/>
              <a:t>Fourier Series &amp; </a:t>
            </a:r>
            <a:br>
              <a:rPr lang="en-US" dirty="0"/>
            </a:br>
            <a:r>
              <a:rPr lang="en-US" dirty="0"/>
              <a:t>Fourier Transforms</a:t>
            </a:r>
          </a:p>
        </p:txBody>
      </p:sp>
      <p:sp>
        <p:nvSpPr>
          <p:cNvPr id="5" name="Text Placeholder 4">
            <a:extLst>
              <a:ext uri="{FF2B5EF4-FFF2-40B4-BE49-F238E27FC236}">
                <a16:creationId xmlns:a16="http://schemas.microsoft.com/office/drawing/2014/main" id="{421B5672-8CCD-4B0C-9EA4-4919E9011B50}"/>
              </a:ext>
            </a:extLst>
          </p:cNvPr>
          <p:cNvSpPr>
            <a:spLocks noGrp="1"/>
          </p:cNvSpPr>
          <p:nvPr>
            <p:ph type="body" idx="1"/>
          </p:nvPr>
        </p:nvSpPr>
        <p:spPr/>
        <p:txBody>
          <a:bodyPr/>
          <a:lstStyle/>
          <a:p>
            <a:r>
              <a:rPr lang="en-US" dirty="0"/>
              <a:t>Thinking in frequency</a:t>
            </a:r>
          </a:p>
        </p:txBody>
      </p:sp>
    </p:spTree>
    <p:extLst>
      <p:ext uri="{BB962C8B-B14F-4D97-AF65-F5344CB8AC3E}">
        <p14:creationId xmlns:p14="http://schemas.microsoft.com/office/powerpoint/2010/main" val="4249872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8A1810-54DB-4ED7-93B2-B3932B76B2DF}"/>
              </a:ext>
            </a:extLst>
          </p:cNvPr>
          <p:cNvSpPr>
            <a:spLocks noGrp="1"/>
          </p:cNvSpPr>
          <p:nvPr>
            <p:ph idx="1"/>
          </p:nvPr>
        </p:nvSpPr>
        <p:spPr>
          <a:xfrm>
            <a:off x="457200" y="990600"/>
            <a:ext cx="8229600" cy="5638800"/>
          </a:xfrm>
        </p:spPr>
        <p:txBody>
          <a:bodyPr>
            <a:normAutofit/>
          </a:bodyPr>
          <a:lstStyle/>
          <a:p>
            <a:pPr marL="0" indent="0">
              <a:buNone/>
            </a:pPr>
            <a:r>
              <a:rPr lang="en-US" dirty="0"/>
              <a:t>I understand frequency as in waves…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…but how does this relate to the complex</a:t>
            </a:r>
          </a:p>
          <a:p>
            <a:pPr marL="0" indent="0">
              <a:buNone/>
            </a:pPr>
            <a:r>
              <a:rPr lang="en-US" dirty="0"/>
              <a:t>               signals we see in natural images?</a:t>
            </a:r>
          </a:p>
          <a:p>
            <a:pPr marL="0" indent="0">
              <a:buNone/>
            </a:pPr>
            <a:r>
              <a:rPr lang="en-US" dirty="0"/>
              <a:t>                        …to image frequency?</a:t>
            </a:r>
          </a:p>
        </p:txBody>
      </p:sp>
      <p:pic>
        <p:nvPicPr>
          <p:cNvPr id="6" name="Picture 5" descr="a2">
            <a:extLst>
              <a:ext uri="{FF2B5EF4-FFF2-40B4-BE49-F238E27FC236}">
                <a16:creationId xmlns:a16="http://schemas.microsoft.com/office/drawing/2014/main" id="{7C4A5A49-962C-41AD-AD11-27ECE35A1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81200"/>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4">
            <a:extLst>
              <a:ext uri="{FF2B5EF4-FFF2-40B4-BE49-F238E27FC236}">
                <a16:creationId xmlns:a16="http://schemas.microsoft.com/office/drawing/2014/main" id="{8435BE26-4B3D-4833-B9A1-C130E7429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336" y="1981200"/>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86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87036" y="45027"/>
            <a:ext cx="8458200" cy="838200"/>
          </a:xfrm>
        </p:spPr>
        <p:txBody>
          <a:bodyPr>
            <a:normAutofit/>
          </a:bodyPr>
          <a:lstStyle/>
          <a:p>
            <a:pPr>
              <a:defRPr/>
            </a:pPr>
            <a:r>
              <a:rPr lang="en-US" sz="3600" dirty="0"/>
              <a:t>Fourier series</a:t>
            </a:r>
          </a:p>
        </p:txBody>
      </p:sp>
      <p:sp>
        <p:nvSpPr>
          <p:cNvPr id="25603" name="Rectangle 3"/>
          <p:cNvSpPr>
            <a:spLocks noGrp="1" noChangeArrowheads="1"/>
          </p:cNvSpPr>
          <p:nvPr>
            <p:ph type="body" idx="1"/>
          </p:nvPr>
        </p:nvSpPr>
        <p:spPr>
          <a:xfrm>
            <a:off x="152400" y="914400"/>
            <a:ext cx="4114800" cy="1752600"/>
          </a:xfrm>
        </p:spPr>
        <p:txBody>
          <a:bodyPr>
            <a:normAutofit lnSpcReduction="10000"/>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univariate function can be rewritten as a weighted sum of sines and cosines of different frequencies. </a:t>
            </a:r>
          </a:p>
        </p:txBody>
      </p:sp>
      <p:pic>
        <p:nvPicPr>
          <p:cNvPr id="25604" name="Picture 4" descr="J.B.J. Fourier (public domai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838200"/>
            <a:ext cx="4800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38DD9513-A168-45D7-81D4-EE6B1C63E5C2}"/>
              </a:ext>
            </a:extLst>
          </p:cNvPr>
          <p:cNvSpPr/>
          <p:nvPr/>
        </p:nvSpPr>
        <p:spPr>
          <a:xfrm>
            <a:off x="4417782" y="501134"/>
            <a:ext cx="4506362" cy="369332"/>
          </a:xfrm>
          <a:prstGeom prst="rect">
            <a:avLst/>
          </a:prstGeom>
        </p:spPr>
        <p:txBody>
          <a:bodyPr wrap="none">
            <a:spAutoFit/>
          </a:bodyPr>
          <a:lstStyle/>
          <a:p>
            <a:r>
              <a:rPr lang="en-US" dirty="0"/>
              <a:t>Jean Baptiste Joseph Fourier (1768-1830)</a:t>
            </a:r>
          </a:p>
        </p:txBody>
      </p:sp>
      <p:sp>
        <p:nvSpPr>
          <p:cNvPr id="7" name="Rectangle 3">
            <a:extLst>
              <a:ext uri="{FF2B5EF4-FFF2-40B4-BE49-F238E27FC236}">
                <a16:creationId xmlns:a16="http://schemas.microsoft.com/office/drawing/2014/main" id="{40F5AA42-9BBC-4743-92FC-79A75DDD19B2}"/>
              </a:ext>
            </a:extLst>
          </p:cNvPr>
          <p:cNvSpPr txBox="1">
            <a:spLocks noChangeArrowheads="1"/>
          </p:cNvSpPr>
          <p:nvPr/>
        </p:nvSpPr>
        <p:spPr bwMode="auto">
          <a:xfrm>
            <a:off x="238991" y="30480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en-US" sz="2400" dirty="0"/>
              <a:t>Our building block:</a:t>
            </a:r>
          </a:p>
          <a:p>
            <a:pPr marL="0" indent="0">
              <a:buFont typeface="Arial" panose="020B0604020202020204" pitchFamily="34" charset="0"/>
              <a:buNone/>
            </a:pPr>
            <a:r>
              <a:rPr lang="en-US" altLang="en-US" sz="2400" dirty="0"/>
              <a:t>	</a:t>
            </a:r>
          </a:p>
          <a:p>
            <a:pPr marL="0" indent="0">
              <a:buFont typeface="Arial" panose="020B0604020202020204" pitchFamily="34" charset="0"/>
              <a:buNone/>
            </a:pPr>
            <a:endParaRPr lang="en-US" altLang="en-US" sz="2400" dirty="0"/>
          </a:p>
          <a:p>
            <a:pPr marL="0" indent="0">
              <a:buFont typeface="Arial" panose="020B0604020202020204" pitchFamily="34" charset="0"/>
              <a:buNone/>
            </a:pPr>
            <a:endParaRPr lang="en-US" altLang="en-US" sz="2400" dirty="0"/>
          </a:p>
          <a:p>
            <a:pPr marL="0" indent="0">
              <a:buFont typeface="Arial" panose="020B0604020202020204" pitchFamily="34" charset="0"/>
              <a:buNone/>
            </a:pPr>
            <a:r>
              <a:rPr lang="en-US" altLang="en-US" sz="2400" dirty="0"/>
              <a:t>Add enough of them to get any signal </a:t>
            </a:r>
            <a:r>
              <a:rPr lang="en-US" altLang="en-US" sz="2400" i="1" dirty="0"/>
              <a:t>g(t)</a:t>
            </a:r>
            <a:r>
              <a:rPr lang="en-US" altLang="en-US" sz="2400" dirty="0"/>
              <a:t> you want!</a:t>
            </a:r>
          </a:p>
          <a:p>
            <a:pPr marL="0" indent="0">
              <a:buFont typeface="Arial" panose="020B0604020202020204" pitchFamily="34" charset="0"/>
              <a:buNone/>
            </a:pPr>
            <a:endParaRPr lang="en-US" altLang="en-US" sz="24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B24DE6-5EE4-4290-93A6-3C52A01E8342}"/>
                  </a:ext>
                </a:extLst>
              </p:cNvPr>
              <p:cNvSpPr txBox="1"/>
              <p:nvPr/>
            </p:nvSpPr>
            <p:spPr>
              <a:xfrm>
                <a:off x="162147" y="3679292"/>
                <a:ext cx="3852208" cy="10070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pt-BR" sz="2400" i="1" smtClean="0">
                              <a:latin typeface="Cambria Math" panose="02040503050406030204" pitchFamily="18" charset="0"/>
                            </a:rPr>
                            <m:t>∞</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pt-BR" sz="2400" i="0" smtClean="0">
                                      <a:latin typeface="Cambria Math" panose="02040503050406030204" pitchFamily="18" charset="0"/>
                                    </a:rPr>
                                    <m:t>cos</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𝑡</m:t>
                                  </m:r>
                                  <m:r>
                                    <a:rPr lang="en-US" sz="2400" b="0" i="1" smtClean="0">
                                      <a:latin typeface="Cambria Math" panose="02040503050406030204" pitchFamily="18" charset="0"/>
                                    </a:rPr>
                                    <m:t>)</m:t>
                                  </m:r>
                                </m:e>
                              </m:func>
                              <m:r>
                                <a:rPr lang="pt-BR" sz="2400" i="1" smtClean="0">
                                  <a:latin typeface="Cambria Math" panose="02040503050406030204" pitchFamily="18" charset="0"/>
                                </a:rPr>
                                <m:t>+</m:t>
                              </m:r>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𝑏</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pt-BR" sz="2400" i="0" smtClean="0">
                                      <a:latin typeface="Cambria Math" panose="02040503050406030204" pitchFamily="18" charset="0"/>
                                    </a:rPr>
                                    <m:t>sin</m:t>
                                  </m:r>
                                </m:fName>
                                <m:e>
                                  <m:r>
                                    <a:rPr lang="en-US" sz="2400" b="0" i="1" smtClean="0">
                                      <a:latin typeface="Cambria Math" panose="02040503050406030204" pitchFamily="18" charset="0"/>
                                    </a:rPr>
                                    <m:t>(</m:t>
                                  </m:r>
                                  <m:r>
                                    <a:rPr lang="en-US" sz="2400" b="0" i="1" smtClean="0">
                                      <a:latin typeface="Cambria Math" panose="02040503050406030204" pitchFamily="18" charset="0"/>
                                    </a:rPr>
                                    <m:t>𝑛𝑡</m:t>
                                  </m:r>
                                  <m:r>
                                    <a:rPr lang="en-US" sz="2400" b="0" i="1" smtClean="0">
                                      <a:latin typeface="Cambria Math" panose="02040503050406030204" pitchFamily="18" charset="0"/>
                                    </a:rPr>
                                    <m:t>)</m:t>
                                  </m:r>
                                </m:e>
                              </m:func>
                            </m:e>
                          </m:d>
                        </m:e>
                      </m:nary>
                    </m:oMath>
                  </m:oMathPara>
                </a14:m>
                <a:endParaRPr lang="en-US" sz="2400" dirty="0"/>
              </a:p>
            </p:txBody>
          </p:sp>
        </mc:Choice>
        <mc:Fallback xmlns="">
          <p:sp>
            <p:nvSpPr>
              <p:cNvPr id="3" name="TextBox 2">
                <a:extLst>
                  <a:ext uri="{FF2B5EF4-FFF2-40B4-BE49-F238E27FC236}">
                    <a16:creationId xmlns:a16="http://schemas.microsoft.com/office/drawing/2014/main" id="{B1B24DE6-5EE4-4290-93A6-3C52A01E8342}"/>
                  </a:ext>
                </a:extLst>
              </p:cNvPr>
              <p:cNvSpPr txBox="1">
                <a:spLocks noRot="1" noChangeAspect="1" noMove="1" noResize="1" noEditPoints="1" noAdjustHandles="1" noChangeArrowheads="1" noChangeShapeType="1" noTextEdit="1"/>
              </p:cNvSpPr>
              <p:nvPr/>
            </p:nvSpPr>
            <p:spPr>
              <a:xfrm>
                <a:off x="162147" y="3679292"/>
                <a:ext cx="3852208" cy="100700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7430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5" name="Rectangle 3"/>
          <p:cNvSpPr>
            <a:spLocks noGrp="1" noChangeArrowheads="1"/>
          </p:cNvSpPr>
          <p:nvPr>
            <p:ph type="body" sz="half" idx="1"/>
          </p:nvPr>
        </p:nvSpPr>
        <p:spPr>
          <a:xfrm>
            <a:off x="238991" y="3048000"/>
            <a:ext cx="3810000" cy="3810000"/>
          </a:xfrm>
        </p:spPr>
        <p:txBody>
          <a:bodyPr/>
          <a:lstStyle/>
          <a:p>
            <a:pPr marL="0" indent="0">
              <a:buFont typeface="Arial" panose="020B0604020202020204" pitchFamily="34" charset="0"/>
              <a:buNone/>
            </a:pPr>
            <a:r>
              <a:rPr lang="en-US" altLang="en-US" sz="2400" dirty="0"/>
              <a:t>Our building block:</a:t>
            </a:r>
          </a:p>
          <a:p>
            <a:pPr marL="0" indent="0">
              <a:buFont typeface="Arial" panose="020B0604020202020204" pitchFamily="34" charset="0"/>
              <a:buNone/>
            </a:pPr>
            <a:r>
              <a:rPr lang="en-US" altLang="en-US" sz="2400" dirty="0"/>
              <a:t>	</a:t>
            </a:r>
          </a:p>
          <a:p>
            <a:pPr marL="0" indent="0"/>
            <a:endParaRPr lang="en-US" altLang="en-US" sz="2400" dirty="0"/>
          </a:p>
          <a:p>
            <a:pPr marL="0" indent="0">
              <a:buFont typeface="Arial" panose="020B0604020202020204" pitchFamily="34" charset="0"/>
              <a:buNone/>
            </a:pPr>
            <a:r>
              <a:rPr lang="en-US" altLang="en-US" sz="2400" dirty="0"/>
              <a:t>Add enough of them to get any signal </a:t>
            </a:r>
            <a:r>
              <a:rPr lang="en-US" altLang="en-US" sz="2400" i="1" dirty="0"/>
              <a:t>g(t)</a:t>
            </a:r>
            <a:r>
              <a:rPr lang="en-US" altLang="en-US" sz="2400" dirty="0"/>
              <a:t> you want!</a:t>
            </a:r>
          </a:p>
          <a:p>
            <a:pPr marL="0" indent="0">
              <a:buFont typeface="Arial" panose="020B0604020202020204" pitchFamily="34" charset="0"/>
              <a:buNone/>
            </a:pPr>
            <a:endParaRPr lang="en-US" altLang="en-US" sz="2400" dirty="0"/>
          </a:p>
        </p:txBody>
      </p:sp>
      <p:pic>
        <p:nvPicPr>
          <p:cNvPr id="44036" name="Picture 4" descr="The image “http://mcdb.colorado.edu/courses/3280/images/crystal/fourier.gif” cannot be displayed, because it contains errors."/>
          <p:cNvPicPr>
            <a:picLocks noChangeAspect="1" noChangeArrowheads="1"/>
          </p:cNvPicPr>
          <p:nvPr/>
        </p:nvPicPr>
        <p:blipFill>
          <a:blip r:embed="rId4">
            <a:extLst>
              <a:ext uri="{28A0092B-C50C-407E-A947-70E740481C1C}">
                <a14:useLocalDpi xmlns:a14="http://schemas.microsoft.com/office/drawing/2010/main" val="0"/>
              </a:ext>
            </a:extLst>
          </a:blip>
          <a:srcRect t="2469" b="1234"/>
          <a:stretch>
            <a:fillRect/>
          </a:stretch>
        </p:blipFill>
        <p:spPr bwMode="auto">
          <a:xfrm>
            <a:off x="4667250" y="914400"/>
            <a:ext cx="440055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4037" name="Object 5"/>
          <p:cNvGraphicFramePr>
            <a:graphicFrameLocks noGrp="1" noChangeAspect="1"/>
          </p:cNvGraphicFramePr>
          <p:nvPr>
            <p:ph sz="half" idx="2"/>
            <p:extLst>
              <p:ext uri="{D42A27DB-BD31-4B8C-83A1-F6EECF244321}">
                <p14:modId xmlns:p14="http://schemas.microsoft.com/office/powerpoint/2010/main" val="1819999552"/>
              </p:ext>
            </p:extLst>
          </p:nvPr>
        </p:nvGraphicFramePr>
        <p:xfrm>
          <a:off x="441325" y="3732213"/>
          <a:ext cx="3362325" cy="522287"/>
        </p:xfrm>
        <a:graphic>
          <a:graphicData uri="http://schemas.openxmlformats.org/presentationml/2006/ole">
            <mc:AlternateContent xmlns:mc="http://schemas.openxmlformats.org/markup-compatibility/2006">
              <mc:Choice xmlns:v="urn:schemas-microsoft-com:vml" Requires="v">
                <p:oleObj spid="_x0000_s1026" name="Equation" r:id="rId5" imgW="1307880" imgH="203040" progId="Equation.3">
                  <p:embed/>
                </p:oleObj>
              </mc:Choice>
              <mc:Fallback>
                <p:oleObj name="Equation" r:id="rId5" imgW="1307880" imgH="203040" progId="Equation.3">
                  <p:embed/>
                  <p:pic>
                    <p:nvPicPr>
                      <p:cNvPr id="44037" name="Object 5"/>
                      <p:cNvPicPr>
                        <a:picLocks noChangeAspect="1" noChangeArrowheads="1"/>
                      </p:cNvPicPr>
                      <p:nvPr/>
                    </p:nvPicPr>
                    <p:blipFill>
                      <a:blip r:embed="rId6"/>
                      <a:srcRect/>
                      <a:stretch>
                        <a:fillRect/>
                      </a:stretch>
                    </p:blipFill>
                    <p:spPr bwMode="auto">
                      <a:xfrm>
                        <a:off x="441325" y="3732213"/>
                        <a:ext cx="3362325" cy="522287"/>
                      </a:xfrm>
                      <a:prstGeom prst="rect">
                        <a:avLst/>
                      </a:prstGeom>
                      <a:noFill/>
                      <a:ln>
                        <a:noFill/>
                      </a:ln>
                    </p:spPr>
                  </p:pic>
                </p:oleObj>
              </mc:Fallback>
            </mc:AlternateContent>
          </a:graphicData>
        </a:graphic>
      </p:graphicFrame>
      <p:sp>
        <p:nvSpPr>
          <p:cNvPr id="6" name="TextBox 5"/>
          <p:cNvSpPr txBox="1"/>
          <p:nvPr/>
        </p:nvSpPr>
        <p:spPr>
          <a:xfrm>
            <a:off x="864581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7" name="Rectangle 3">
            <a:extLst>
              <a:ext uri="{FF2B5EF4-FFF2-40B4-BE49-F238E27FC236}">
                <a16:creationId xmlns:a16="http://schemas.microsoft.com/office/drawing/2014/main" id="{7F281138-783C-4B52-87CD-E29A1C21506E}"/>
              </a:ext>
            </a:extLst>
          </p:cNvPr>
          <p:cNvSpPr txBox="1">
            <a:spLocks noChangeArrowheads="1"/>
          </p:cNvSpPr>
          <p:nvPr/>
        </p:nvSpPr>
        <p:spPr bwMode="auto">
          <a:xfrm>
            <a:off x="152400" y="914400"/>
            <a:ext cx="4114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t>A bold idea (1807):</a:t>
            </a:r>
          </a:p>
          <a:p>
            <a:pPr>
              <a:buFont typeface="Arial" charset="0"/>
              <a:buNone/>
              <a:defRPr/>
            </a:pPr>
            <a:r>
              <a:rPr lang="en-US" sz="2000" i="1"/>
              <a:t>	</a:t>
            </a:r>
            <a:r>
              <a:rPr lang="en-US" sz="2000" b="1" i="1"/>
              <a:t>Any</a:t>
            </a:r>
            <a:r>
              <a:rPr lang="en-US" sz="2000" i="1"/>
              <a:t> univariate function can be rewritten as a weighted sum of sines and cosines of different frequencies. </a:t>
            </a:r>
            <a:endParaRPr lang="en-US" sz="2000" i="1" dirty="0"/>
          </a:p>
        </p:txBody>
      </p:sp>
      <p:sp>
        <p:nvSpPr>
          <p:cNvPr id="10" name="Rectangle 2">
            <a:extLst>
              <a:ext uri="{FF2B5EF4-FFF2-40B4-BE49-F238E27FC236}">
                <a16:creationId xmlns:a16="http://schemas.microsoft.com/office/drawing/2014/main" id="{E8E5C4BC-DF50-4601-AEDA-EABA3C8E1505}"/>
              </a:ext>
            </a:extLst>
          </p:cNvPr>
          <p:cNvSpPr txBox="1">
            <a:spLocks noChangeArrowheads="1"/>
          </p:cNvSpPr>
          <p:nvPr/>
        </p:nvSpPr>
        <p:spPr bwMode="auto">
          <a:xfrm>
            <a:off x="187036" y="45027"/>
            <a:ext cx="845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a:defRPr/>
            </a:pPr>
            <a:r>
              <a:rPr lang="en-US" dirty="0"/>
              <a:t>Fourier series</a:t>
            </a:r>
          </a:p>
        </p:txBody>
      </p:sp>
    </p:spTree>
    <p:extLst>
      <p:ext uri="{BB962C8B-B14F-4D97-AF65-F5344CB8AC3E}">
        <p14:creationId xmlns:p14="http://schemas.microsoft.com/office/powerpoint/2010/main" val="933234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304800" y="1447801"/>
            <a:ext cx="8534400" cy="758032"/>
          </a:xfrm>
        </p:spPr>
        <p:txBody>
          <a:bodyPr>
            <a:normAutofit fontScale="85000" lnSpcReduction="10000"/>
          </a:bodyPr>
          <a:lstStyle/>
          <a:p>
            <a:pPr marL="0" indent="0">
              <a:buNone/>
            </a:pP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g</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(1)</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f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1/3</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3f</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p>
        </p:txBody>
      </p:sp>
      <p:pic>
        <p:nvPicPr>
          <p:cNvPr id="45060" name="Picture 4" descr="a6"/>
          <p:cNvPicPr>
            <a:picLocks noChangeAspect="1" noChangeArrowheads="1"/>
          </p:cNvPicPr>
          <p:nvPr/>
        </p:nvPicPr>
        <p:blipFill rotWithShape="1">
          <a:blip r:embed="rId2">
            <a:extLst>
              <a:ext uri="{28A0092B-C50C-407E-A947-70E740481C1C}">
                <a14:useLocalDpi xmlns:a14="http://schemas.microsoft.com/office/drawing/2010/main" val="0"/>
              </a:ext>
            </a:extLst>
          </a:blip>
          <a:srcRect l="-1620" t="-7064" r="1620" b="388"/>
          <a:stretch/>
        </p:blipFill>
        <p:spPr bwMode="auto">
          <a:xfrm>
            <a:off x="150090" y="1995994"/>
            <a:ext cx="2565400" cy="23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a2"/>
          <p:cNvPicPr>
            <a:picLocks noChangeAspect="1" noChangeArrowheads="1"/>
          </p:cNvPicPr>
          <p:nvPr/>
        </p:nvPicPr>
        <p:blipFill rotWithShape="1">
          <a:blip r:embed="rId3">
            <a:extLst>
              <a:ext uri="{28A0092B-C50C-407E-A947-70E740481C1C}">
                <a14:useLocalDpi xmlns:a14="http://schemas.microsoft.com/office/drawing/2010/main" val="0"/>
              </a:ext>
            </a:extLst>
          </a:blip>
          <a:srcRect t="-1" b="724"/>
          <a:stretch/>
        </p:blipFill>
        <p:spPr bwMode="auto">
          <a:xfrm>
            <a:off x="3220027" y="2153444"/>
            <a:ext cx="2514600" cy="212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descr="a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27" y="2151857"/>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Text Box 7"/>
          <p:cNvSpPr txBox="1">
            <a:spLocks noChangeArrowheads="1"/>
          </p:cNvSpPr>
          <p:nvPr/>
        </p:nvSpPr>
        <p:spPr bwMode="auto">
          <a:xfrm>
            <a:off x="2762827" y="29154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5064" name="Text Box 8"/>
          <p:cNvSpPr txBox="1">
            <a:spLocks noChangeArrowheads="1"/>
          </p:cNvSpPr>
          <p:nvPr/>
        </p:nvSpPr>
        <p:spPr bwMode="auto">
          <a:xfrm>
            <a:off x="5734627" y="29916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5065" name="Picture 9" descr="a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0061" y="4505461"/>
            <a:ext cx="3429577" cy="2293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953375" y="6550025"/>
            <a:ext cx="1190625"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Slides: Efros</a:t>
            </a:r>
          </a:p>
        </p:txBody>
      </p:sp>
      <p:sp>
        <p:nvSpPr>
          <p:cNvPr id="2" name="TextBox 1"/>
          <p:cNvSpPr txBox="1"/>
          <p:nvPr/>
        </p:nvSpPr>
        <p:spPr>
          <a:xfrm rot="16200000">
            <a:off x="3412785" y="5405645"/>
            <a:ext cx="1190989" cy="307777"/>
          </a:xfrm>
          <a:prstGeom prst="rect">
            <a:avLst/>
          </a:prstGeom>
          <a:noFill/>
        </p:spPr>
        <p:txBody>
          <a:bodyPr wrap="square" rtlCol="0">
            <a:spAutoFit/>
          </a:bodyPr>
          <a:lstStyle/>
          <a:p>
            <a:r>
              <a:rPr lang="en-US" sz="1400" dirty="0"/>
              <a:t>Coefficient</a:t>
            </a:r>
          </a:p>
        </p:txBody>
      </p:sp>
      <p:sp>
        <p:nvSpPr>
          <p:cNvPr id="3" name="TextBox 2">
            <a:extLst>
              <a:ext uri="{FF2B5EF4-FFF2-40B4-BE49-F238E27FC236}">
                <a16:creationId xmlns:a16="http://schemas.microsoft.com/office/drawing/2014/main" id="{817A2698-8115-49AF-BC35-79FC9E0D7340}"/>
              </a:ext>
            </a:extLst>
          </p:cNvPr>
          <p:cNvSpPr txBox="1"/>
          <p:nvPr/>
        </p:nvSpPr>
        <p:spPr>
          <a:xfrm>
            <a:off x="1125044" y="527958"/>
            <a:ext cx="2743200" cy="584775"/>
          </a:xfrm>
          <a:prstGeom prst="rect">
            <a:avLst/>
          </a:prstGeom>
          <a:noFill/>
        </p:spPr>
        <p:txBody>
          <a:bodyPr wrap="square" rtlCol="0">
            <a:spAutoFit/>
          </a:bodyPr>
          <a:lstStyle/>
          <a:p>
            <a:r>
              <a:rPr lang="en-US" sz="3200" i="1" dirty="0">
                <a:solidFill>
                  <a:srgbClr val="0000FF"/>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sz="3200" dirty="0">
                <a:latin typeface="Times New Roman" panose="02020603050405020304" pitchFamily="18" charset="0"/>
                <a:cs typeface="Times New Roman" panose="02020603050405020304" pitchFamily="18" charset="0"/>
              </a:rPr>
              <a:t> = [0,2</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sz="3200" i="1" dirty="0">
                <a:latin typeface="Times New Roman" panose="02020603050405020304" pitchFamily="18" charset="0"/>
                <a:ea typeface="Arial Unicode MS" panose="020B0604020202020204" pitchFamily="34" charset="-128"/>
                <a:cs typeface="Times New Roman" panose="02020603050405020304" pitchFamily="18" charset="0"/>
              </a:rPr>
              <a:t>f</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 1 </a:t>
            </a:r>
            <a:endParaRPr lang="en-US" sz="3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F202B73-F58C-4CE1-BC07-0BC266F0D6BA}"/>
              </a:ext>
            </a:extLst>
          </p:cNvPr>
          <p:cNvSpPr txBox="1"/>
          <p:nvPr/>
        </p:nvSpPr>
        <p:spPr>
          <a:xfrm>
            <a:off x="1291936" y="4337385"/>
            <a:ext cx="533400" cy="369332"/>
          </a:xfrm>
          <a:prstGeom prst="rect">
            <a:avLst/>
          </a:prstGeom>
          <a:noFill/>
        </p:spPr>
        <p:txBody>
          <a:bodyPr wrap="square" rtlCol="0">
            <a:spAutoFit/>
          </a:bodyPr>
          <a:lstStyle/>
          <a:p>
            <a:r>
              <a:rPr lang="en-US" dirty="0"/>
              <a:t>t</a:t>
            </a:r>
          </a:p>
        </p:txBody>
      </p:sp>
      <p:sp>
        <p:nvSpPr>
          <p:cNvPr id="14" name="TextBox 13">
            <a:extLst>
              <a:ext uri="{FF2B5EF4-FFF2-40B4-BE49-F238E27FC236}">
                <a16:creationId xmlns:a16="http://schemas.microsoft.com/office/drawing/2014/main" id="{720872A3-B0A6-42C4-BE34-DEB4B630DEBC}"/>
              </a:ext>
            </a:extLst>
          </p:cNvPr>
          <p:cNvSpPr txBox="1"/>
          <p:nvPr/>
        </p:nvSpPr>
        <p:spPr>
          <a:xfrm>
            <a:off x="-59413" y="3039283"/>
            <a:ext cx="790239" cy="369332"/>
          </a:xfrm>
          <a:prstGeom prst="rect">
            <a:avLst/>
          </a:prstGeom>
          <a:noFill/>
        </p:spPr>
        <p:txBody>
          <a:bodyPr wrap="square" rtlCol="0">
            <a:spAutoFit/>
          </a:bodyPr>
          <a:lstStyle/>
          <a:p>
            <a:r>
              <a:rPr lang="en-US" dirty="0"/>
              <a:t>g</a:t>
            </a:r>
          </a:p>
        </p:txBody>
      </p:sp>
    </p:spTree>
    <p:extLst>
      <p:ext uri="{BB962C8B-B14F-4D97-AF65-F5344CB8AC3E}">
        <p14:creationId xmlns:p14="http://schemas.microsoft.com/office/powerpoint/2010/main" val="3876681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dirty="0"/>
              <a:t>Square wave spectra</a:t>
            </a:r>
          </a:p>
        </p:txBody>
      </p:sp>
      <p:pic>
        <p:nvPicPr>
          <p:cNvPr id="46084" name="Picture 2" descr="File:Waveforms.svg"/>
          <p:cNvPicPr>
            <a:picLocks noChangeAspect="1" noChangeArrowheads="1"/>
          </p:cNvPicPr>
          <p:nvPr/>
        </p:nvPicPr>
        <p:blipFill>
          <a:blip r:embed="rId2">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170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descr="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52675"/>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6" descr="a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351088"/>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7"/>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09" name="Text Box 8"/>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7110" name="Picture 9" descr="a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684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 Box 10"/>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12" name="Rectangle 13"/>
          <p:cNvSpPr>
            <a:spLocks noGrp="1" noChangeArrowheads="1"/>
          </p:cNvSpPr>
          <p:nvPr>
            <p:ph type="title"/>
          </p:nvPr>
        </p:nvSpPr>
        <p:spPr/>
        <p:txBody>
          <a:bodyPr/>
          <a:lstStyle/>
          <a:p>
            <a:r>
              <a:rPr lang="en-US" altLang="en-US" dirty="0"/>
              <a:t>Square wave spectra</a:t>
            </a:r>
          </a:p>
        </p:txBody>
      </p:sp>
      <p:pic>
        <p:nvPicPr>
          <p:cNvPr id="47113"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513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1"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2"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8133" name="Picture 8" descr="a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98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9" descr="a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81538"/>
            <a:ext cx="2514600" cy="19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10" descr="a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476500"/>
            <a:ext cx="24384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13"/>
          <p:cNvSpPr>
            <a:spLocks noGrp="1" noChangeArrowheads="1"/>
          </p:cNvSpPr>
          <p:nvPr>
            <p:ph type="title"/>
          </p:nvPr>
        </p:nvSpPr>
        <p:spPr/>
        <p:txBody>
          <a:bodyPr/>
          <a:lstStyle/>
          <a:p>
            <a:r>
              <a:rPr lang="en-US" altLang="en-US" dirty="0"/>
              <a:t>Square wave spectra</a:t>
            </a:r>
          </a:p>
        </p:txBody>
      </p:sp>
      <p:pic>
        <p:nvPicPr>
          <p:cNvPr id="48137"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985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5"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6"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9157" name="Picture 8" descr="a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514600"/>
            <a:ext cx="2514600"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9" descr="a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65663"/>
            <a:ext cx="2514600"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10" descr="a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514600"/>
            <a:ext cx="25146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Rectangle 13"/>
          <p:cNvSpPr>
            <a:spLocks noGrp="1" noChangeArrowheads="1"/>
          </p:cNvSpPr>
          <p:nvPr>
            <p:ph type="title"/>
          </p:nvPr>
        </p:nvSpPr>
        <p:spPr/>
        <p:txBody>
          <a:bodyPr/>
          <a:lstStyle/>
          <a:p>
            <a:r>
              <a:rPr lang="en-US" altLang="en-US" dirty="0"/>
              <a:t>Square wave spectra</a:t>
            </a:r>
          </a:p>
        </p:txBody>
      </p:sp>
      <p:pic>
        <p:nvPicPr>
          <p:cNvPr id="49161"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060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79"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80"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0181" name="Picture 8" descr="a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463800"/>
            <a:ext cx="2571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9" descr="a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438400"/>
            <a:ext cx="260032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00" y="4668838"/>
            <a:ext cx="255270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Rectangle 14"/>
          <p:cNvSpPr>
            <a:spLocks noGrp="1" noChangeArrowheads="1"/>
          </p:cNvSpPr>
          <p:nvPr>
            <p:ph type="title"/>
          </p:nvPr>
        </p:nvSpPr>
        <p:spPr/>
        <p:txBody>
          <a:bodyPr/>
          <a:lstStyle/>
          <a:p>
            <a:r>
              <a:rPr lang="en-US" altLang="en-US" dirty="0"/>
              <a:t>Square wave spectra</a:t>
            </a:r>
          </a:p>
        </p:txBody>
      </p:sp>
      <p:pic>
        <p:nvPicPr>
          <p:cNvPr id="50185"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337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3"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4" name="Text Box 7"/>
          <p:cNvSpPr txBox="1">
            <a:spLocks noChangeArrowheads="1"/>
          </p:cNvSpPr>
          <p:nvPr/>
        </p:nvSpPr>
        <p:spPr bwMode="auto">
          <a:xfrm>
            <a:off x="3086100" y="53609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1205" name="Picture 8" descr="a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446338"/>
            <a:ext cx="25908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9" descr="a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0" y="4668838"/>
            <a:ext cx="25146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446338"/>
            <a:ext cx="2601913"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9" name="Rectangle 14"/>
          <p:cNvSpPr>
            <a:spLocks noGrp="1" noChangeArrowheads="1"/>
          </p:cNvSpPr>
          <p:nvPr>
            <p:ph type="title"/>
          </p:nvPr>
        </p:nvSpPr>
        <p:spPr/>
        <p:txBody>
          <a:bodyPr/>
          <a:lstStyle/>
          <a:p>
            <a:r>
              <a:rPr lang="en-US" altLang="en-US" dirty="0"/>
              <a:t>Square wave spectra</a:t>
            </a:r>
          </a:p>
        </p:txBody>
      </p:sp>
      <p:pic>
        <p:nvPicPr>
          <p:cNvPr id="51210"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452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2227" name="Picture 6" descr="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6450" y="4064000"/>
            <a:ext cx="3968750" cy="265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Rectangle 10"/>
          <p:cNvSpPr>
            <a:spLocks noGrp="1" noChangeArrowheads="1"/>
          </p:cNvSpPr>
          <p:nvPr>
            <p:ph type="title"/>
          </p:nvPr>
        </p:nvSpPr>
        <p:spPr/>
        <p:txBody>
          <a:bodyPr/>
          <a:lstStyle/>
          <a:p>
            <a:r>
              <a:rPr lang="en-US" altLang="en-US" dirty="0"/>
              <a:t>Square wave spectra</a:t>
            </a:r>
          </a:p>
        </p:txBody>
      </p:sp>
      <p:pic>
        <p:nvPicPr>
          <p:cNvPr id="52231" name="Picture 2" descr="File:Waveforms.svg"/>
          <p:cNvPicPr>
            <a:picLocks noChangeAspect="1" noChangeArrowheads="1"/>
          </p:cNvPicPr>
          <p:nvPr/>
        </p:nvPicPr>
        <p:blipFill>
          <a:blip r:embed="rId3">
            <a:extLst>
              <a:ext uri="{28A0092B-C50C-407E-A947-70E740481C1C}">
                <a14:useLocalDpi xmlns:a14="http://schemas.microsoft.com/office/drawing/2010/main" val="0"/>
              </a:ext>
            </a:extLst>
          </a:blip>
          <a:srcRect l="5263" t="29333" r="46317" b="53333"/>
          <a:stretch>
            <a:fillRect/>
          </a:stretch>
        </p:blipFill>
        <p:spPr bwMode="auto">
          <a:xfrm>
            <a:off x="381000" y="25146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200000">
            <a:off x="2940600" y="5100519"/>
            <a:ext cx="1096964" cy="307777"/>
          </a:xfrm>
          <a:prstGeom prst="rect">
            <a:avLst/>
          </a:prstGeom>
          <a:noFill/>
        </p:spPr>
        <p:txBody>
          <a:bodyPr wrap="square" rtlCol="0">
            <a:spAutoFit/>
          </a:bodyPr>
          <a:lstStyle/>
          <a:p>
            <a:r>
              <a:rPr lang="en-US" sz="1400" dirty="0"/>
              <a:t>Coefficient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FDAF0D3-B68C-49A2-99D0-3E284C53CB84}"/>
                  </a:ext>
                </a:extLst>
              </p:cNvPr>
              <p:cNvSpPr txBox="1"/>
              <p:nvPr/>
            </p:nvSpPr>
            <p:spPr>
              <a:xfrm>
                <a:off x="3489082" y="2841887"/>
                <a:ext cx="2477165" cy="10050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sz="2400" b="0" i="1" smtClean="0">
                              <a:latin typeface="Cambria Math" panose="02040503050406030204" pitchFamily="18" charset="0"/>
                            </a:rPr>
                          </m:ctrlPr>
                        </m:naryPr>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m:t>
                          </m:r>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𝑛</m:t>
                              </m:r>
                            </m:den>
                          </m:f>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𝑛𝑡</m:t>
                              </m:r>
                              <m:r>
                                <a:rPr lang="en-US" sz="2400" b="0" i="1" smtClean="0">
                                  <a:latin typeface="Cambria Math" panose="02040503050406030204" pitchFamily="18" charset="0"/>
                                  <a:ea typeface="Cambria Math" panose="02040503050406030204" pitchFamily="18" charset="0"/>
                                </a:rPr>
                                <m:t>)</m:t>
                              </m:r>
                            </m:e>
                          </m:func>
                        </m:e>
                      </m:nary>
                    </m:oMath>
                  </m:oMathPara>
                </a14:m>
                <a:endParaRPr lang="en-US" sz="2400" dirty="0"/>
              </a:p>
            </p:txBody>
          </p:sp>
        </mc:Choice>
        <mc:Fallback xmlns="">
          <p:sp>
            <p:nvSpPr>
              <p:cNvPr id="2" name="TextBox 1">
                <a:extLst>
                  <a:ext uri="{FF2B5EF4-FFF2-40B4-BE49-F238E27FC236}">
                    <a16:creationId xmlns:a16="http://schemas.microsoft.com/office/drawing/2014/main" id="{1FDAF0D3-B68C-49A2-99D0-3E284C53CB84}"/>
                  </a:ext>
                </a:extLst>
              </p:cNvPr>
              <p:cNvSpPr txBox="1">
                <a:spLocks noRot="1" noChangeAspect="1" noMove="1" noResize="1" noEditPoints="1" noAdjustHandles="1" noChangeArrowheads="1" noChangeShapeType="1" noTextEdit="1"/>
              </p:cNvSpPr>
              <p:nvPr/>
            </p:nvSpPr>
            <p:spPr>
              <a:xfrm>
                <a:off x="3489082" y="2841887"/>
                <a:ext cx="2477165" cy="100501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6C80E40-1BAC-48E4-9339-32F1DAA1AFF8}"/>
                  </a:ext>
                </a:extLst>
              </p:cNvPr>
              <p:cNvSpPr txBox="1"/>
              <p:nvPr/>
            </p:nvSpPr>
            <p:spPr>
              <a:xfrm>
                <a:off x="6504709" y="3021230"/>
                <a:ext cx="2286000" cy="646331"/>
              </a:xfrm>
              <a:prstGeom prst="rect">
                <a:avLst/>
              </a:prstGeom>
              <a:noFill/>
            </p:spPr>
            <p:txBody>
              <a:bodyPr wrap="square" rtlCol="0">
                <a:spAutoFit/>
              </a:bodyPr>
              <a:lstStyle/>
              <a:p>
                <a:r>
                  <a:rPr lang="en-US" dirty="0"/>
                  <a:t>For periodic signals defined over [0, </a:t>
                </a:r>
                <a14:m>
                  <m:oMath xmlns:m="http://schemas.openxmlformats.org/officeDocument/2006/math">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oMath>
                </a14:m>
                <a:r>
                  <a:rPr lang="en-US" dirty="0"/>
                  <a:t>]</a:t>
                </a:r>
              </a:p>
            </p:txBody>
          </p:sp>
        </mc:Choice>
        <mc:Fallback xmlns="">
          <p:sp>
            <p:nvSpPr>
              <p:cNvPr id="3" name="TextBox 2">
                <a:extLst>
                  <a:ext uri="{FF2B5EF4-FFF2-40B4-BE49-F238E27FC236}">
                    <a16:creationId xmlns:a16="http://schemas.microsoft.com/office/drawing/2014/main" id="{C6C80E40-1BAC-48E4-9339-32F1DAA1AFF8}"/>
                  </a:ext>
                </a:extLst>
              </p:cNvPr>
              <p:cNvSpPr txBox="1">
                <a:spLocks noRot="1" noChangeAspect="1" noMove="1" noResize="1" noEditPoints="1" noAdjustHandles="1" noChangeArrowheads="1" noChangeShapeType="1" noTextEdit="1"/>
              </p:cNvSpPr>
              <p:nvPr/>
            </p:nvSpPr>
            <p:spPr>
              <a:xfrm>
                <a:off x="6504709" y="3021230"/>
                <a:ext cx="2286000" cy="646331"/>
              </a:xfrm>
              <a:prstGeom prst="rect">
                <a:avLst/>
              </a:prstGeom>
              <a:blipFill>
                <a:blip r:embed="rId5"/>
                <a:stretch>
                  <a:fillRect l="-2133" t="-5660" b="-1415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70C6C08-7264-4461-9022-3E53E07433E0}"/>
              </a:ext>
            </a:extLst>
          </p:cNvPr>
          <p:cNvSpPr txBox="1"/>
          <p:nvPr/>
        </p:nvSpPr>
        <p:spPr>
          <a:xfrm>
            <a:off x="256309" y="2189018"/>
            <a:ext cx="457200" cy="369332"/>
          </a:xfrm>
          <a:prstGeom prst="rect">
            <a:avLst/>
          </a:prstGeom>
          <a:noFill/>
        </p:spPr>
        <p:txBody>
          <a:bodyPr wrap="square" rtlCol="0">
            <a:spAutoFit/>
          </a:bodyPr>
          <a:lstStyle/>
          <a:p>
            <a:r>
              <a:rPr lang="en-US" dirty="0"/>
              <a:t>0</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FED13BC-F7D5-4921-81AA-A6210566F84C}"/>
                  </a:ext>
                </a:extLst>
              </p:cNvPr>
              <p:cNvSpPr txBox="1"/>
              <p:nvPr/>
            </p:nvSpPr>
            <p:spPr>
              <a:xfrm>
                <a:off x="1572490" y="2175164"/>
                <a:ext cx="457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oMath>
                  </m:oMathPara>
                </a14:m>
                <a:endParaRPr lang="en-US" dirty="0"/>
              </a:p>
            </p:txBody>
          </p:sp>
        </mc:Choice>
        <mc:Fallback xmlns="">
          <p:sp>
            <p:nvSpPr>
              <p:cNvPr id="10" name="TextBox 9">
                <a:extLst>
                  <a:ext uri="{FF2B5EF4-FFF2-40B4-BE49-F238E27FC236}">
                    <a16:creationId xmlns:a16="http://schemas.microsoft.com/office/drawing/2014/main" id="{5FED13BC-F7D5-4921-81AA-A6210566F84C}"/>
                  </a:ext>
                </a:extLst>
              </p:cNvPr>
              <p:cNvSpPr txBox="1">
                <a:spLocks noRot="1" noChangeAspect="1" noMove="1" noResize="1" noEditPoints="1" noAdjustHandles="1" noChangeArrowheads="1" noChangeShapeType="1" noTextEdit="1"/>
              </p:cNvSpPr>
              <p:nvPr/>
            </p:nvSpPr>
            <p:spPr>
              <a:xfrm>
                <a:off x="1572490" y="2175164"/>
                <a:ext cx="457200" cy="36933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25643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76200"/>
            <a:ext cx="8458200" cy="838200"/>
          </a:xfrm>
        </p:spPr>
        <p:txBody>
          <a:bodyPr>
            <a:normAutofit fontScale="90000"/>
          </a:bodyPr>
          <a:lstStyle/>
          <a:p>
            <a:pPr>
              <a:defRPr/>
            </a:pPr>
            <a:r>
              <a:rPr lang="en-US" dirty="0"/>
              <a:t>Jean </a:t>
            </a:r>
            <a:r>
              <a:rPr lang="en-US" dirty="0" err="1"/>
              <a:t>Baptiste</a:t>
            </a:r>
            <a:r>
              <a:rPr lang="en-US" dirty="0"/>
              <a:t> Joseph Fourier (1768-1830)</a:t>
            </a:r>
          </a:p>
        </p:txBody>
      </p:sp>
      <p:sp>
        <p:nvSpPr>
          <p:cNvPr id="25603" name="Rectangle 3"/>
          <p:cNvSpPr>
            <a:spLocks noGrp="1" noChangeArrowheads="1"/>
          </p:cNvSpPr>
          <p:nvPr>
            <p:ph type="body" idx="1"/>
          </p:nvPr>
        </p:nvSpPr>
        <p:spPr>
          <a:xfrm>
            <a:off x="152399" y="914400"/>
            <a:ext cx="4206875" cy="5943600"/>
          </a:xfrm>
        </p:spPr>
        <p:txBody>
          <a:bodyPr>
            <a:normAutofit/>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a:t>
            </a:r>
            <a:r>
              <a:rPr lang="en-US" sz="2000" i="1" dirty="0" err="1"/>
              <a:t>univariate</a:t>
            </a:r>
            <a:r>
              <a:rPr lang="en-US" sz="2000" i="1" dirty="0"/>
              <a:t> function can be rewritten as a weighted sum of </a:t>
            </a:r>
            <a:r>
              <a:rPr lang="en-US" sz="2000" i="1" dirty="0" err="1"/>
              <a:t>sines</a:t>
            </a:r>
            <a:r>
              <a:rPr lang="en-US" sz="2000" i="1" dirty="0"/>
              <a:t> and cosines of different frequencies. </a:t>
            </a:r>
          </a:p>
          <a:p>
            <a:pPr marL="0" indent="0">
              <a:buNone/>
              <a:defRPr/>
            </a:pPr>
            <a:r>
              <a:rPr lang="en-US" sz="2800" dirty="0"/>
              <a:t>Don’t believe it?  </a:t>
            </a:r>
          </a:p>
          <a:p>
            <a:pPr lvl="1">
              <a:buFont typeface="Arial" charset="0"/>
              <a:buChar char="–"/>
              <a:defRPr/>
            </a:pPr>
            <a:r>
              <a:rPr lang="en-US" sz="2400" dirty="0"/>
              <a:t>Neither did Lagrange, Laplace, Poisson and other big wigs</a:t>
            </a:r>
          </a:p>
          <a:p>
            <a:pPr lvl="1">
              <a:buFont typeface="Arial" charset="0"/>
              <a:buChar char="–"/>
              <a:defRPr/>
            </a:pPr>
            <a:r>
              <a:rPr lang="en-US" sz="2400" dirty="0"/>
              <a:t>Not translated into English until 1878!</a:t>
            </a:r>
          </a:p>
          <a:p>
            <a:pPr marL="0" indent="0">
              <a:buNone/>
              <a:defRPr/>
            </a:pPr>
            <a:r>
              <a:rPr lang="en-US" sz="2800" dirty="0"/>
              <a:t> But it’s (mostly) true!</a:t>
            </a:r>
          </a:p>
          <a:p>
            <a:pPr lvl="1">
              <a:buFont typeface="Arial" charset="0"/>
              <a:buChar char="–"/>
              <a:defRPr/>
            </a:pPr>
            <a:r>
              <a:rPr lang="en-US" sz="2400" dirty="0"/>
              <a:t>Called Fourier Series</a:t>
            </a:r>
          </a:p>
          <a:p>
            <a:pPr lvl="1">
              <a:buFont typeface="Arial" charset="0"/>
              <a:buChar char="–"/>
              <a:defRPr/>
            </a:pPr>
            <a:r>
              <a:rPr lang="en-US" sz="2400" i="1" dirty="0"/>
              <a:t>Applies to periodic signals</a:t>
            </a:r>
          </a:p>
          <a:p>
            <a:pPr lvl="1">
              <a:buFont typeface="Arial" charset="0"/>
              <a:buChar char="–"/>
              <a:defRPr/>
            </a:pPr>
            <a:endParaRPr lang="en-US" sz="2400" dirty="0"/>
          </a:p>
        </p:txBody>
      </p:sp>
      <p:pic>
        <p:nvPicPr>
          <p:cNvPr id="55298" name="Picture 2" descr="http://upload.wikimedia.org/wikipedia/commons/thumb/d/d8/Langrange_portrait.jpg/225px-Langrange_portra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9318" y="3255818"/>
            <a:ext cx="21431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descr="http://upload.wikimedia.org/wikipedia/commons/0/03/Legend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2518" y="3636818"/>
            <a:ext cx="1524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http://upload.wikimedia.org/wikipedia/commons/thumb/e/e3/Pierre-Simon_Laplace.jpg/225px-Pierre-Simon_Laplac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18" y="2951018"/>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ular Callout 9"/>
          <p:cNvSpPr/>
          <p:nvPr/>
        </p:nvSpPr>
        <p:spPr>
          <a:xfrm>
            <a:off x="4381500" y="1028700"/>
            <a:ext cx="4495800" cy="1943100"/>
          </a:xfrm>
          <a:prstGeom prst="wedgeRoundRectCallout">
            <a:avLst>
              <a:gd name="adj1" fmla="val -8228"/>
              <a:gd name="adj2" fmla="val 8434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endParaRPr lang="en-US" sz="1100" i="1" dirty="0">
              <a:solidFill>
                <a:schemeClr val="tx1"/>
              </a:solidFill>
            </a:endParaRPr>
          </a:p>
          <a:p>
            <a:pPr algn="just" eaLnBrk="1" hangingPunct="1">
              <a:defRPr/>
            </a:pPr>
            <a:r>
              <a:rPr lang="en-US" i="1" dirty="0">
                <a:solidFill>
                  <a:schemeClr val="tx1"/>
                </a:solidFill>
              </a:rPr>
              <a:t>...the manner in which the author arrives at these equations is not exempt of difficulties and...his analysis to integrate them still leaves something to be desired on the score of generality and even </a:t>
            </a:r>
            <a:r>
              <a:rPr lang="en-US" i="1" dirty="0" err="1">
                <a:solidFill>
                  <a:schemeClr val="tx1"/>
                </a:solidFill>
              </a:rPr>
              <a:t>rigour</a:t>
            </a:r>
            <a:r>
              <a:rPr lang="en-US" dirty="0">
                <a:solidFill>
                  <a:schemeClr val="tx1"/>
                </a:solidFill>
              </a:rPr>
              <a:t>.</a:t>
            </a:r>
          </a:p>
          <a:p>
            <a:pPr algn="just" eaLnBrk="1" hangingPunct="1">
              <a:defRPr/>
            </a:pPr>
            <a:endParaRPr lang="en-US" dirty="0"/>
          </a:p>
        </p:txBody>
      </p:sp>
      <p:sp>
        <p:nvSpPr>
          <p:cNvPr id="11" name="TextBox 10"/>
          <p:cNvSpPr txBox="1">
            <a:spLocks noChangeArrowheads="1"/>
          </p:cNvSpPr>
          <p:nvPr/>
        </p:nvSpPr>
        <p:spPr bwMode="auto">
          <a:xfrm>
            <a:off x="4586576" y="3246581"/>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Laplace</a:t>
            </a:r>
          </a:p>
        </p:txBody>
      </p:sp>
      <p:sp>
        <p:nvSpPr>
          <p:cNvPr id="12" name="TextBox 11"/>
          <p:cNvSpPr txBox="1">
            <a:spLocks noChangeArrowheads="1"/>
          </p:cNvSpPr>
          <p:nvPr/>
        </p:nvSpPr>
        <p:spPr bwMode="auto">
          <a:xfrm>
            <a:off x="5735781" y="5455227"/>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chemeClr val="bg1"/>
                </a:solidFill>
                <a:latin typeface="Arial" panose="020B0604020202020204" pitchFamily="34" charset="0"/>
              </a:rPr>
              <a:t>Lagrange</a:t>
            </a:r>
          </a:p>
        </p:txBody>
      </p:sp>
      <p:sp>
        <p:nvSpPr>
          <p:cNvPr id="13" name="TextBox 12"/>
          <p:cNvSpPr txBox="1">
            <a:spLocks noChangeArrowheads="1"/>
          </p:cNvSpPr>
          <p:nvPr/>
        </p:nvSpPr>
        <p:spPr bwMode="auto">
          <a:xfrm>
            <a:off x="7772256" y="5257656"/>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Legendre</a:t>
            </a:r>
          </a:p>
        </p:txBody>
      </p:sp>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TextBox 1">
            <a:extLst>
              <a:ext uri="{FF2B5EF4-FFF2-40B4-BE49-F238E27FC236}">
                <a16:creationId xmlns:a16="http://schemas.microsoft.com/office/drawing/2014/main" id="{C1E067A0-B465-4FF5-844E-CCE59F9CE139}"/>
              </a:ext>
            </a:extLst>
          </p:cNvPr>
          <p:cNvSpPr txBox="1"/>
          <p:nvPr/>
        </p:nvSpPr>
        <p:spPr>
          <a:xfrm>
            <a:off x="7086600" y="6104204"/>
            <a:ext cx="2268682" cy="369332"/>
          </a:xfrm>
          <a:prstGeom prst="rect">
            <a:avLst/>
          </a:prstGeom>
          <a:noFill/>
        </p:spPr>
        <p:txBody>
          <a:bodyPr wrap="square" rtlCol="0">
            <a:spAutoFit/>
          </a:bodyPr>
          <a:lstStyle/>
          <a:p>
            <a:r>
              <a:rPr lang="en-US" dirty="0"/>
              <a:t>Reviewer #2</a:t>
            </a:r>
          </a:p>
        </p:txBody>
      </p:sp>
      <p:cxnSp>
        <p:nvCxnSpPr>
          <p:cNvPr id="4" name="Connector: Elbow 3">
            <a:extLst>
              <a:ext uri="{FF2B5EF4-FFF2-40B4-BE49-F238E27FC236}">
                <a16:creationId xmlns:a16="http://schemas.microsoft.com/office/drawing/2014/main" id="{25C8697B-06FD-43FD-AF85-88F08DB683C4}"/>
              </a:ext>
            </a:extLst>
          </p:cNvPr>
          <p:cNvCxnSpPr/>
          <p:nvPr/>
        </p:nvCxnSpPr>
        <p:spPr>
          <a:xfrm rot="10800000">
            <a:off x="6575280" y="5949661"/>
            <a:ext cx="457200" cy="371962"/>
          </a:xfrm>
          <a:prstGeom prst="bentConnector3">
            <a:avLst>
              <a:gd name="adj1" fmla="val 101515"/>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053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Example: Music</a:t>
            </a:r>
          </a:p>
        </p:txBody>
      </p:sp>
      <p:sp>
        <p:nvSpPr>
          <p:cNvPr id="53251" name="Content Placeholder 2"/>
          <p:cNvSpPr>
            <a:spLocks noGrp="1"/>
          </p:cNvSpPr>
          <p:nvPr>
            <p:ph idx="1"/>
          </p:nvPr>
        </p:nvSpPr>
        <p:spPr>
          <a:xfrm>
            <a:off x="228600" y="1073149"/>
            <a:ext cx="8801100" cy="5135563"/>
          </a:xfrm>
        </p:spPr>
        <p:txBody>
          <a:bodyPr/>
          <a:lstStyle/>
          <a:p>
            <a:pPr marL="0" indent="0">
              <a:buNone/>
            </a:pPr>
            <a:r>
              <a:rPr lang="en-US" altLang="en-US" dirty="0"/>
              <a:t>We think of music in terms of pitches (frequencies) at different </a:t>
            </a:r>
            <a:r>
              <a:rPr lang="en-US" altLang="en-US" dirty="0" err="1"/>
              <a:t>loudnesses</a:t>
            </a:r>
            <a:r>
              <a:rPr lang="en-US" altLang="en-US" dirty="0"/>
              <a:t> (amplitudes).</a:t>
            </a:r>
          </a:p>
        </p:txBody>
      </p:sp>
      <p:pic>
        <p:nvPicPr>
          <p:cNvPr id="53252" name="Picture 4" descr="File:Voice waveform and spectrum.png"/>
          <p:cNvPicPr>
            <a:picLocks noChangeAspect="1" noChangeArrowheads="1"/>
          </p:cNvPicPr>
          <p:nvPr/>
        </p:nvPicPr>
        <p:blipFill rotWithShape="1">
          <a:blip r:embed="rId3">
            <a:extLst>
              <a:ext uri="{28A0092B-C50C-407E-A947-70E740481C1C}">
                <a14:useLocalDpi xmlns:a14="http://schemas.microsoft.com/office/drawing/2010/main" val="0"/>
              </a:ext>
            </a:extLst>
          </a:blip>
          <a:srcRect r="53348"/>
          <a:stretch/>
        </p:blipFill>
        <p:spPr bwMode="auto">
          <a:xfrm>
            <a:off x="130342" y="2797969"/>
            <a:ext cx="417696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42263" y="6550025"/>
            <a:ext cx="1201737"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 </a:t>
            </a: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pic>
        <p:nvPicPr>
          <p:cNvPr id="6" name="Picture 5">
            <a:extLst>
              <a:ext uri="{FF2B5EF4-FFF2-40B4-BE49-F238E27FC236}">
                <a16:creationId xmlns:a16="http://schemas.microsoft.com/office/drawing/2014/main" id="{7B424756-E7F5-4E46-BC9F-8812E658402A}"/>
              </a:ext>
            </a:extLst>
          </p:cNvPr>
          <p:cNvPicPr>
            <a:picLocks noChangeAspect="1"/>
          </p:cNvPicPr>
          <p:nvPr/>
        </p:nvPicPr>
        <p:blipFill rotWithShape="1">
          <a:blip r:embed="rId4"/>
          <a:srcRect t="31746" r="2057" b="14953"/>
          <a:stretch/>
        </p:blipFill>
        <p:spPr>
          <a:xfrm>
            <a:off x="4373479" y="2786061"/>
            <a:ext cx="8093158" cy="3581400"/>
          </a:xfrm>
          <a:prstGeom prst="rect">
            <a:avLst/>
          </a:prstGeom>
        </p:spPr>
      </p:pic>
      <p:sp>
        <p:nvSpPr>
          <p:cNvPr id="2" name="TextBox 1">
            <a:extLst>
              <a:ext uri="{FF2B5EF4-FFF2-40B4-BE49-F238E27FC236}">
                <a16:creationId xmlns:a16="http://schemas.microsoft.com/office/drawing/2014/main" id="{5A089159-082B-4F1C-86DD-ACE34CD6D7B7}"/>
              </a:ext>
            </a:extLst>
          </p:cNvPr>
          <p:cNvSpPr txBox="1"/>
          <p:nvPr/>
        </p:nvSpPr>
        <p:spPr>
          <a:xfrm>
            <a:off x="4405563" y="2427565"/>
            <a:ext cx="2703095" cy="369332"/>
          </a:xfrm>
          <a:prstGeom prst="rect">
            <a:avLst/>
          </a:prstGeom>
          <a:noFill/>
        </p:spPr>
        <p:txBody>
          <a:bodyPr wrap="square" rtlCol="0">
            <a:spAutoFit/>
          </a:bodyPr>
          <a:lstStyle/>
          <a:p>
            <a:r>
              <a:rPr lang="en-US" dirty="0"/>
              <a:t>Zoom in:</a:t>
            </a:r>
          </a:p>
        </p:txBody>
      </p:sp>
      <p:sp>
        <p:nvSpPr>
          <p:cNvPr id="3" name="TextBox 2">
            <a:extLst>
              <a:ext uri="{FF2B5EF4-FFF2-40B4-BE49-F238E27FC236}">
                <a16:creationId xmlns:a16="http://schemas.microsoft.com/office/drawing/2014/main" id="{A739CB19-B66E-4AFE-B866-FC1F92017968}"/>
              </a:ext>
            </a:extLst>
          </p:cNvPr>
          <p:cNvSpPr txBox="1"/>
          <p:nvPr/>
        </p:nvSpPr>
        <p:spPr>
          <a:xfrm>
            <a:off x="2795337" y="6391400"/>
            <a:ext cx="1219200" cy="369332"/>
          </a:xfrm>
          <a:prstGeom prst="rect">
            <a:avLst/>
          </a:prstGeom>
          <a:noFill/>
        </p:spPr>
        <p:txBody>
          <a:bodyPr wrap="square" rtlCol="0">
            <a:spAutoFit/>
          </a:bodyPr>
          <a:lstStyle/>
          <a:p>
            <a:r>
              <a:rPr lang="en-US" dirty="0"/>
              <a:t>Samples </a:t>
            </a:r>
          </a:p>
        </p:txBody>
      </p:sp>
      <p:cxnSp>
        <p:nvCxnSpPr>
          <p:cNvPr id="7" name="Straight Arrow Connector 6">
            <a:extLst>
              <a:ext uri="{FF2B5EF4-FFF2-40B4-BE49-F238E27FC236}">
                <a16:creationId xmlns:a16="http://schemas.microsoft.com/office/drawing/2014/main" id="{02481B30-04FD-4B72-9EBF-502C88B87E7B}"/>
              </a:ext>
            </a:extLst>
          </p:cNvPr>
          <p:cNvCxnSpPr/>
          <p:nvPr/>
        </p:nvCxnSpPr>
        <p:spPr>
          <a:xfrm>
            <a:off x="1592179" y="6579239"/>
            <a:ext cx="11430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2722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Example: Music</a:t>
            </a:r>
          </a:p>
        </p:txBody>
      </p:sp>
      <p:sp>
        <p:nvSpPr>
          <p:cNvPr id="53251" name="Content Placeholder 2"/>
          <p:cNvSpPr>
            <a:spLocks noGrp="1"/>
          </p:cNvSpPr>
          <p:nvPr>
            <p:ph idx="1"/>
          </p:nvPr>
        </p:nvSpPr>
        <p:spPr>
          <a:xfrm>
            <a:off x="228600" y="1073149"/>
            <a:ext cx="8801100" cy="5135563"/>
          </a:xfrm>
        </p:spPr>
        <p:txBody>
          <a:bodyPr/>
          <a:lstStyle/>
          <a:p>
            <a:pPr marL="0" indent="0">
              <a:buNone/>
            </a:pPr>
            <a:r>
              <a:rPr lang="en-US" altLang="en-US" dirty="0"/>
              <a:t>We think of music in terms of pitches (frequencies) at different </a:t>
            </a:r>
            <a:r>
              <a:rPr lang="en-US" altLang="en-US" dirty="0" err="1"/>
              <a:t>loudnesses</a:t>
            </a:r>
            <a:r>
              <a:rPr lang="en-US" altLang="en-US" dirty="0"/>
              <a:t> (amplitudes).</a:t>
            </a:r>
          </a:p>
        </p:txBody>
      </p:sp>
      <p:pic>
        <p:nvPicPr>
          <p:cNvPr id="53252" name="Picture 4" descr="File:Voice waveform and 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342" y="2797969"/>
            <a:ext cx="89535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42263" y="6550025"/>
            <a:ext cx="1201737"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 </a:t>
            </a: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sp>
        <p:nvSpPr>
          <p:cNvPr id="10" name="TextBox 9">
            <a:extLst>
              <a:ext uri="{FF2B5EF4-FFF2-40B4-BE49-F238E27FC236}">
                <a16:creationId xmlns:a16="http://schemas.microsoft.com/office/drawing/2014/main" id="{6277745A-9F46-4C58-ABF3-3FF6586CE56F}"/>
              </a:ext>
            </a:extLst>
          </p:cNvPr>
          <p:cNvSpPr txBox="1"/>
          <p:nvPr/>
        </p:nvSpPr>
        <p:spPr>
          <a:xfrm>
            <a:off x="2795337" y="6391400"/>
            <a:ext cx="1219200" cy="369332"/>
          </a:xfrm>
          <a:prstGeom prst="rect">
            <a:avLst/>
          </a:prstGeom>
          <a:noFill/>
        </p:spPr>
        <p:txBody>
          <a:bodyPr wrap="square" rtlCol="0">
            <a:spAutoFit/>
          </a:bodyPr>
          <a:lstStyle/>
          <a:p>
            <a:r>
              <a:rPr lang="en-US" dirty="0"/>
              <a:t>Samples </a:t>
            </a:r>
          </a:p>
        </p:txBody>
      </p:sp>
      <p:cxnSp>
        <p:nvCxnSpPr>
          <p:cNvPr id="11" name="Straight Arrow Connector 10">
            <a:extLst>
              <a:ext uri="{FF2B5EF4-FFF2-40B4-BE49-F238E27FC236}">
                <a16:creationId xmlns:a16="http://schemas.microsoft.com/office/drawing/2014/main" id="{E17F616A-0B7E-441D-A83D-80B8653FF531}"/>
              </a:ext>
            </a:extLst>
          </p:cNvPr>
          <p:cNvCxnSpPr/>
          <p:nvPr/>
        </p:nvCxnSpPr>
        <p:spPr>
          <a:xfrm>
            <a:off x="1592179" y="6579239"/>
            <a:ext cx="11430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83502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Sine/cosine and circle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219200"/>
            <a:ext cx="4762500" cy="4762500"/>
          </a:xfrm>
        </p:spPr>
      </p:pic>
      <p:sp>
        <p:nvSpPr>
          <p:cNvPr id="5" name="TextBox 4"/>
          <p:cNvSpPr txBox="1"/>
          <p:nvPr/>
        </p:nvSpPr>
        <p:spPr>
          <a:xfrm>
            <a:off x="7155955" y="6550223"/>
            <a:ext cx="198804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Unit Circle</a:t>
            </a:r>
          </a:p>
        </p:txBody>
      </p:sp>
      <p:cxnSp>
        <p:nvCxnSpPr>
          <p:cNvPr id="7" name="Straight Connector 6"/>
          <p:cNvCxnSpPr/>
          <p:nvPr/>
        </p:nvCxnSpPr>
        <p:spPr>
          <a:xfrm flipH="1">
            <a:off x="3429000" y="2435772"/>
            <a:ext cx="7883" cy="1450428"/>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29000" y="3070178"/>
            <a:ext cx="609600" cy="369332"/>
          </a:xfrm>
          <a:prstGeom prst="rect">
            <a:avLst/>
          </a:prstGeom>
          <a:noFill/>
        </p:spPr>
        <p:txBody>
          <a:bodyPr wrap="square" rtlCol="0">
            <a:spAutoFit/>
          </a:bodyPr>
          <a:lstStyle/>
          <a:p>
            <a:r>
              <a:rPr lang="en-US" dirty="0"/>
              <a:t>sin </a:t>
            </a:r>
            <a:r>
              <a:rPr lang="en-US" i="1" dirty="0"/>
              <a:t>t</a:t>
            </a:r>
            <a:r>
              <a:rPr lang="en-US" dirty="0"/>
              <a:t> </a:t>
            </a:r>
          </a:p>
        </p:txBody>
      </p:sp>
      <p:sp>
        <p:nvSpPr>
          <p:cNvPr id="11" name="TextBox 10"/>
          <p:cNvSpPr txBox="1"/>
          <p:nvPr/>
        </p:nvSpPr>
        <p:spPr>
          <a:xfrm>
            <a:off x="2698531" y="3873062"/>
            <a:ext cx="693683" cy="369332"/>
          </a:xfrm>
          <a:prstGeom prst="rect">
            <a:avLst/>
          </a:prstGeom>
          <a:noFill/>
        </p:spPr>
        <p:txBody>
          <a:bodyPr wrap="square" rtlCol="0">
            <a:spAutoFit/>
          </a:bodyPr>
          <a:lstStyle/>
          <a:p>
            <a:r>
              <a:rPr lang="en-US" dirty="0"/>
              <a:t>cos </a:t>
            </a:r>
            <a:r>
              <a:rPr lang="en-US" i="1" dirty="0"/>
              <a:t>t</a:t>
            </a:r>
            <a:r>
              <a:rPr lang="en-US" dirty="0"/>
              <a:t> </a:t>
            </a:r>
          </a:p>
        </p:txBody>
      </p:sp>
    </p:spTree>
    <p:extLst>
      <p:ext uri="{BB962C8B-B14F-4D97-AF65-F5344CB8AC3E}">
        <p14:creationId xmlns:p14="http://schemas.microsoft.com/office/powerpoint/2010/main" val="303675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wave (approx.)</a:t>
            </a:r>
          </a:p>
        </p:txBody>
      </p:sp>
      <p:pic>
        <p:nvPicPr>
          <p:cNvPr id="4" name="Fourier Series Animation using Circle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83524" y="1295400"/>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8426286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Sawtooth</a:t>
            </a:r>
            <a:r>
              <a:rPr lang="en-US" dirty="0"/>
              <a:t> wave (approx.)</a:t>
            </a:r>
          </a:p>
        </p:txBody>
      </p:sp>
      <p:pic>
        <p:nvPicPr>
          <p:cNvPr id="4" name="Fourier Series Animation using Circles [Sawtooth functio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236663"/>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706542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37805">
                <p:cTn id="7"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41E84-8B0C-470C-92FB-86D2E4161E12}"/>
              </a:ext>
            </a:extLst>
          </p:cNvPr>
          <p:cNvSpPr>
            <a:spLocks noGrp="1"/>
          </p:cNvSpPr>
          <p:nvPr>
            <p:ph type="title"/>
          </p:nvPr>
        </p:nvSpPr>
        <p:spPr/>
        <p:txBody>
          <a:bodyPr/>
          <a:lstStyle/>
          <a:p>
            <a:r>
              <a:rPr lang="en-US" dirty="0"/>
              <a:t>One series in each of x and y</a:t>
            </a:r>
          </a:p>
        </p:txBody>
      </p:sp>
      <p:pic>
        <p:nvPicPr>
          <p:cNvPr id="4" name="DASH_1_2_M">
            <a:hlinkClick r:id="" action="ppaction://media"/>
            <a:extLst>
              <a:ext uri="{FF2B5EF4-FFF2-40B4-BE49-F238E27FC236}">
                <a16:creationId xmlns:a16="http://schemas.microsoft.com/office/drawing/2014/main" id="{B812A0E8-358D-4904-A248-81898FCF7E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06463" y="990600"/>
            <a:ext cx="7331075" cy="5135563"/>
          </a:xfrm>
        </p:spPr>
      </p:pic>
      <p:sp>
        <p:nvSpPr>
          <p:cNvPr id="5" name="TextBox 4">
            <a:extLst>
              <a:ext uri="{FF2B5EF4-FFF2-40B4-BE49-F238E27FC236}">
                <a16:creationId xmlns:a16="http://schemas.microsoft.com/office/drawing/2014/main" id="{854D1D2D-77A4-4878-A04D-7E205FEACB07}"/>
              </a:ext>
            </a:extLst>
          </p:cNvPr>
          <p:cNvSpPr txBox="1"/>
          <p:nvPr/>
        </p:nvSpPr>
        <p:spPr>
          <a:xfrm>
            <a:off x="4800600" y="6400800"/>
            <a:ext cx="4343400" cy="369332"/>
          </a:xfrm>
          <a:prstGeom prst="rect">
            <a:avLst/>
          </a:prstGeom>
          <a:noFill/>
        </p:spPr>
        <p:txBody>
          <a:bodyPr wrap="square" rtlCol="0">
            <a:spAutoFit/>
          </a:bodyPr>
          <a:lstStyle/>
          <a:p>
            <a:r>
              <a:rPr lang="en-US" dirty="0">
                <a:hlinkClick r:id="rId5"/>
              </a:rPr>
              <a:t>Generative Art, </a:t>
            </a:r>
            <a:r>
              <a:rPr lang="ja-JP" altLang="en-US" dirty="0">
                <a:hlinkClick r:id="rId5"/>
              </a:rPr>
              <a:t>じゃがりきん</a:t>
            </a:r>
            <a:r>
              <a:rPr lang="en-US" altLang="ja-JP" dirty="0">
                <a:hlinkClick r:id="rId5"/>
              </a:rPr>
              <a:t>, </a:t>
            </a:r>
            <a:r>
              <a:rPr lang="en-US" dirty="0">
                <a:hlinkClick r:id="rId5"/>
              </a:rPr>
              <a:t>Video, 2018</a:t>
            </a:r>
            <a:endParaRPr lang="en-US" dirty="0"/>
          </a:p>
        </p:txBody>
      </p:sp>
    </p:spTree>
    <p:extLst>
      <p:ext uri="{BB962C8B-B14F-4D97-AF65-F5344CB8AC3E}">
        <p14:creationId xmlns:p14="http://schemas.microsoft.com/office/powerpoint/2010/main" val="63611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7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9024" y="1524000"/>
            <a:ext cx="5057576" cy="4046061"/>
          </a:xfrm>
        </p:spPr>
      </p:pic>
      <p:sp>
        <p:nvSpPr>
          <p:cNvPr id="5" name="TextBox 4"/>
          <p:cNvSpPr txBox="1"/>
          <p:nvPr/>
        </p:nvSpPr>
        <p:spPr>
          <a:xfrm>
            <a:off x="6623048" y="6550223"/>
            <a:ext cx="253146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Fourier transform</a:t>
            </a:r>
          </a:p>
        </p:txBody>
      </p:sp>
    </p:spTree>
    <p:extLst>
      <p:ext uri="{BB962C8B-B14F-4D97-AF65-F5344CB8AC3E}">
        <p14:creationId xmlns:p14="http://schemas.microsoft.com/office/powerpoint/2010/main" val="1851294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3B30-443D-4276-88D7-F2CCAF2D99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3AD5AF-BDED-4331-B77D-1C0A6DFEEBF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95B3FBB-EDD1-40AC-9E0C-42D1983D945C}"/>
              </a:ext>
            </a:extLst>
          </p:cNvPr>
          <p:cNvPicPr>
            <a:picLocks noChangeAspect="1"/>
          </p:cNvPicPr>
          <p:nvPr/>
        </p:nvPicPr>
        <p:blipFill rotWithShape="1">
          <a:blip r:embed="rId2"/>
          <a:srcRect l="54432" r="4431"/>
          <a:stretch/>
        </p:blipFill>
        <p:spPr>
          <a:xfrm>
            <a:off x="51955" y="-10391"/>
            <a:ext cx="9041305" cy="6868391"/>
          </a:xfrm>
          <a:prstGeom prst="rect">
            <a:avLst/>
          </a:prstGeom>
        </p:spPr>
      </p:pic>
      <p:sp>
        <p:nvSpPr>
          <p:cNvPr id="5" name="TextBox 4">
            <a:extLst>
              <a:ext uri="{FF2B5EF4-FFF2-40B4-BE49-F238E27FC236}">
                <a16:creationId xmlns:a16="http://schemas.microsoft.com/office/drawing/2014/main" id="{6B907AB0-02C6-47FB-B477-ACCAA1CBBD2F}"/>
              </a:ext>
            </a:extLst>
          </p:cNvPr>
          <p:cNvSpPr txBox="1"/>
          <p:nvPr/>
        </p:nvSpPr>
        <p:spPr>
          <a:xfrm>
            <a:off x="7189295" y="2286000"/>
            <a:ext cx="1954705" cy="646331"/>
          </a:xfrm>
          <a:prstGeom prst="rect">
            <a:avLst/>
          </a:prstGeom>
          <a:noFill/>
        </p:spPr>
        <p:txBody>
          <a:bodyPr wrap="square" rtlCol="0">
            <a:spAutoFit/>
          </a:bodyPr>
          <a:lstStyle/>
          <a:p>
            <a:pPr algn="ctr"/>
            <a:r>
              <a:rPr lang="en-US" dirty="0"/>
              <a:t>Spatial </a:t>
            </a:r>
            <a:br>
              <a:rPr lang="en-US" dirty="0"/>
            </a:br>
            <a:r>
              <a:rPr lang="en-US" dirty="0"/>
              <a:t>domain</a:t>
            </a:r>
          </a:p>
        </p:txBody>
      </p:sp>
      <p:sp>
        <p:nvSpPr>
          <p:cNvPr id="6" name="TextBox 5">
            <a:extLst>
              <a:ext uri="{FF2B5EF4-FFF2-40B4-BE49-F238E27FC236}">
                <a16:creationId xmlns:a16="http://schemas.microsoft.com/office/drawing/2014/main" id="{BD96C461-EED3-4028-AC0E-F13C3C95EE18}"/>
              </a:ext>
            </a:extLst>
          </p:cNvPr>
          <p:cNvSpPr txBox="1"/>
          <p:nvPr/>
        </p:nvSpPr>
        <p:spPr>
          <a:xfrm>
            <a:off x="7189295" y="4206081"/>
            <a:ext cx="1954705" cy="646331"/>
          </a:xfrm>
          <a:prstGeom prst="rect">
            <a:avLst/>
          </a:prstGeom>
          <a:noFill/>
        </p:spPr>
        <p:txBody>
          <a:bodyPr wrap="square" rtlCol="0">
            <a:spAutoFit/>
          </a:bodyPr>
          <a:lstStyle/>
          <a:p>
            <a:pPr algn="ctr"/>
            <a:r>
              <a:rPr lang="en-US" dirty="0"/>
              <a:t>Frequency domain</a:t>
            </a:r>
          </a:p>
        </p:txBody>
      </p:sp>
      <p:sp>
        <p:nvSpPr>
          <p:cNvPr id="7" name="TextBox 6">
            <a:extLst>
              <a:ext uri="{FF2B5EF4-FFF2-40B4-BE49-F238E27FC236}">
                <a16:creationId xmlns:a16="http://schemas.microsoft.com/office/drawing/2014/main" id="{D38D2577-A53A-4784-9CCB-F90658DB2DFE}"/>
              </a:ext>
            </a:extLst>
          </p:cNvPr>
          <p:cNvSpPr txBox="1"/>
          <p:nvPr/>
        </p:nvSpPr>
        <p:spPr>
          <a:xfrm>
            <a:off x="3972791" y="4658590"/>
            <a:ext cx="2590800" cy="369332"/>
          </a:xfrm>
          <a:prstGeom prst="rect">
            <a:avLst/>
          </a:prstGeom>
          <a:noFill/>
        </p:spPr>
        <p:txBody>
          <a:bodyPr wrap="square" rtlCol="0">
            <a:spAutoFit/>
          </a:bodyPr>
          <a:lstStyle/>
          <a:p>
            <a:r>
              <a:rPr lang="en-US" dirty="0"/>
              <a:t>Frequency</a:t>
            </a:r>
          </a:p>
        </p:txBody>
      </p:sp>
      <p:sp>
        <p:nvSpPr>
          <p:cNvPr id="8" name="TextBox 7">
            <a:extLst>
              <a:ext uri="{FF2B5EF4-FFF2-40B4-BE49-F238E27FC236}">
                <a16:creationId xmlns:a16="http://schemas.microsoft.com/office/drawing/2014/main" id="{3E27D751-A001-4A4A-A99E-236C47A43263}"/>
              </a:ext>
            </a:extLst>
          </p:cNvPr>
          <p:cNvSpPr txBox="1"/>
          <p:nvPr/>
        </p:nvSpPr>
        <p:spPr>
          <a:xfrm rot="16200000">
            <a:off x="1148249" y="4195644"/>
            <a:ext cx="1447800" cy="369332"/>
          </a:xfrm>
          <a:prstGeom prst="rect">
            <a:avLst/>
          </a:prstGeom>
          <a:noFill/>
        </p:spPr>
        <p:txBody>
          <a:bodyPr wrap="square" rtlCol="0">
            <a:spAutoFit/>
          </a:bodyPr>
          <a:lstStyle/>
          <a:p>
            <a:r>
              <a:rPr lang="en-US" dirty="0"/>
              <a:t>Amplitude</a:t>
            </a:r>
          </a:p>
        </p:txBody>
      </p:sp>
      <p:pic>
        <p:nvPicPr>
          <p:cNvPr id="12" name="Picture 11">
            <a:extLst>
              <a:ext uri="{FF2B5EF4-FFF2-40B4-BE49-F238E27FC236}">
                <a16:creationId xmlns:a16="http://schemas.microsoft.com/office/drawing/2014/main" id="{0BFC6BFF-DCF5-4FB4-85A8-C5C04B26969F}"/>
              </a:ext>
            </a:extLst>
          </p:cNvPr>
          <p:cNvPicPr>
            <a:picLocks noChangeAspect="1"/>
          </p:cNvPicPr>
          <p:nvPr/>
        </p:nvPicPr>
        <p:blipFill>
          <a:blip r:embed="rId3"/>
          <a:stretch>
            <a:fillRect/>
          </a:stretch>
        </p:blipFill>
        <p:spPr>
          <a:xfrm flipV="1">
            <a:off x="2376054" y="5563031"/>
            <a:ext cx="4377348" cy="723468"/>
          </a:xfrm>
          <a:prstGeom prst="rect">
            <a:avLst/>
          </a:prstGeom>
          <a:ln>
            <a:solidFill>
              <a:schemeClr val="tx1"/>
            </a:solidFill>
          </a:ln>
        </p:spPr>
      </p:pic>
      <p:pic>
        <p:nvPicPr>
          <p:cNvPr id="13" name="Picture 12">
            <a:extLst>
              <a:ext uri="{FF2B5EF4-FFF2-40B4-BE49-F238E27FC236}">
                <a16:creationId xmlns:a16="http://schemas.microsoft.com/office/drawing/2014/main" id="{56FC15B9-7E1F-40F7-A0EF-57B343506DF1}"/>
              </a:ext>
            </a:extLst>
          </p:cNvPr>
          <p:cNvPicPr>
            <a:picLocks noChangeAspect="1"/>
          </p:cNvPicPr>
          <p:nvPr/>
        </p:nvPicPr>
        <p:blipFill>
          <a:blip r:embed="rId4"/>
          <a:stretch>
            <a:fillRect/>
          </a:stretch>
        </p:blipFill>
        <p:spPr>
          <a:xfrm>
            <a:off x="2209800" y="606566"/>
            <a:ext cx="4701972" cy="842943"/>
          </a:xfrm>
          <a:prstGeom prst="rect">
            <a:avLst/>
          </a:prstGeom>
          <a:ln>
            <a:solidFill>
              <a:schemeClr val="tx1"/>
            </a:solidFill>
          </a:ln>
        </p:spPr>
      </p:pic>
      <p:sp>
        <p:nvSpPr>
          <p:cNvPr id="9" name="TextBox 8">
            <a:extLst>
              <a:ext uri="{FF2B5EF4-FFF2-40B4-BE49-F238E27FC236}">
                <a16:creationId xmlns:a16="http://schemas.microsoft.com/office/drawing/2014/main" id="{462C8C92-DB63-4DBE-85BA-19C0FE85F3D0}"/>
              </a:ext>
            </a:extLst>
          </p:cNvPr>
          <p:cNvSpPr txBox="1"/>
          <p:nvPr/>
        </p:nvSpPr>
        <p:spPr>
          <a:xfrm>
            <a:off x="7050925" y="5441228"/>
            <a:ext cx="2093075" cy="923330"/>
          </a:xfrm>
          <a:prstGeom prst="rect">
            <a:avLst/>
          </a:prstGeom>
          <a:noFill/>
        </p:spPr>
        <p:txBody>
          <a:bodyPr wrap="square" rtlCol="0">
            <a:spAutoFit/>
          </a:bodyPr>
          <a:lstStyle/>
          <a:p>
            <a:pPr algn="ctr"/>
            <a:r>
              <a:rPr lang="en-US" dirty="0"/>
              <a:t>Equivalent amplitude image representation</a:t>
            </a:r>
          </a:p>
        </p:txBody>
      </p:sp>
    </p:spTree>
    <p:extLst>
      <p:ext uri="{BB962C8B-B14F-4D97-AF65-F5344CB8AC3E}">
        <p14:creationId xmlns:p14="http://schemas.microsoft.com/office/powerpoint/2010/main" val="151322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p:txBody>
          <a:bodyPr/>
          <a:lstStyle/>
          <a:p>
            <a:r>
              <a:rPr lang="en-US" dirty="0"/>
              <a:t>Amplitude-phase form</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buNone/>
            </a:pPr>
            <a:r>
              <a:rPr lang="en-US" dirty="0"/>
              <a:t>Add phase term to shift </a:t>
            </a:r>
            <a:br>
              <a:rPr lang="en-US" dirty="0"/>
            </a:br>
            <a:r>
              <a:rPr lang="en-US" dirty="0"/>
              <a:t>cos values into sin values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1411224" y="3038856"/>
                <a:ext cx="2886431"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solidFill>
                                            <a:srgbClr val="000000"/>
                                          </a:solidFill>
                                          <a:latin typeface="Cambria Math" panose="02040503050406030204" pitchFamily="18" charset="0"/>
                                        </a:rPr>
                                        <m:t>𝜑</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1411224" y="3038856"/>
                <a:ext cx="2886431" cy="1038489"/>
              </a:xfrm>
              <a:prstGeom prst="rect">
                <a:avLst/>
              </a:prstGeom>
              <a:blipFill>
                <a:blip r:embed="rId3"/>
                <a:stretch>
                  <a:fillRect/>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805ED9CA-D8C7-415B-9E5B-65EDDAC1E725}"/>
              </a:ext>
            </a:extLst>
          </p:cNvPr>
          <p:cNvCxnSpPr>
            <a:cxnSpLocks/>
          </p:cNvCxnSpPr>
          <p:nvPr/>
        </p:nvCxnSpPr>
        <p:spPr>
          <a:xfrm flipV="1">
            <a:off x="3762121" y="4086489"/>
            <a:ext cx="0" cy="1103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A1C4EDB-2924-4F4B-840E-6AE304124829}"/>
              </a:ext>
            </a:extLst>
          </p:cNvPr>
          <p:cNvSpPr txBox="1"/>
          <p:nvPr/>
        </p:nvSpPr>
        <p:spPr>
          <a:xfrm>
            <a:off x="3216597" y="5262199"/>
            <a:ext cx="2666997" cy="461665"/>
          </a:xfrm>
          <a:prstGeom prst="rect">
            <a:avLst/>
          </a:prstGeom>
          <a:noFill/>
        </p:spPr>
        <p:txBody>
          <a:bodyPr wrap="square" rtlCol="0">
            <a:spAutoFit/>
          </a:bodyPr>
          <a:lstStyle/>
          <a:p>
            <a:r>
              <a:rPr lang="en-US" sz="2400" dirty="0"/>
              <a:t>Phase</a:t>
            </a:r>
          </a:p>
        </p:txBody>
      </p:sp>
      <p:pic>
        <p:nvPicPr>
          <p:cNvPr id="19" name="Picture 18">
            <a:extLst>
              <a:ext uri="{FF2B5EF4-FFF2-40B4-BE49-F238E27FC236}">
                <a16:creationId xmlns:a16="http://schemas.microsoft.com/office/drawing/2014/main" id="{E170FC33-B7E8-4D27-A8E7-D26B3B5806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9861" y="2769542"/>
            <a:ext cx="3810000" cy="2714625"/>
          </a:xfrm>
          <a:prstGeom prst="rect">
            <a:avLst/>
          </a:prstGeom>
        </p:spPr>
      </p:pic>
      <p:pic>
        <p:nvPicPr>
          <p:cNvPr id="20" name="Picture 19">
            <a:extLst>
              <a:ext uri="{FF2B5EF4-FFF2-40B4-BE49-F238E27FC236}">
                <a16:creationId xmlns:a16="http://schemas.microsoft.com/office/drawing/2014/main" id="{AA0297D2-C1A9-4B20-B14E-99A164655018}"/>
              </a:ext>
            </a:extLst>
          </p:cNvPr>
          <p:cNvPicPr>
            <a:picLocks noChangeAspect="1"/>
          </p:cNvPicPr>
          <p:nvPr/>
        </p:nvPicPr>
        <p:blipFill>
          <a:blip r:embed="rId5"/>
          <a:stretch>
            <a:fillRect/>
          </a:stretch>
        </p:blipFill>
        <p:spPr>
          <a:xfrm>
            <a:off x="-8865842" y="1752414"/>
            <a:ext cx="8686800" cy="1286442"/>
          </a:xfrm>
          <a:prstGeom prst="rect">
            <a:avLst/>
          </a:prstGeom>
        </p:spPr>
      </p:pic>
      <p:pic>
        <p:nvPicPr>
          <p:cNvPr id="21" name="Picture 20">
            <a:extLst>
              <a:ext uri="{FF2B5EF4-FFF2-40B4-BE49-F238E27FC236}">
                <a16:creationId xmlns:a16="http://schemas.microsoft.com/office/drawing/2014/main" id="{95D5867E-3982-4F60-89A2-D6CFC040159D}"/>
              </a:ext>
            </a:extLst>
          </p:cNvPr>
          <p:cNvPicPr>
            <a:picLocks noChangeAspect="1"/>
          </p:cNvPicPr>
          <p:nvPr/>
        </p:nvPicPr>
        <p:blipFill>
          <a:blip r:embed="rId6"/>
          <a:stretch>
            <a:fillRect/>
          </a:stretch>
        </p:blipFill>
        <p:spPr>
          <a:xfrm>
            <a:off x="-8865842" y="3558100"/>
            <a:ext cx="8624606" cy="1451667"/>
          </a:xfrm>
          <a:prstGeom prst="rect">
            <a:avLst/>
          </a:prstGeom>
        </p:spPr>
      </p:pic>
      <p:sp>
        <p:nvSpPr>
          <p:cNvPr id="23" name="TextBox 22">
            <a:extLst>
              <a:ext uri="{FF2B5EF4-FFF2-40B4-BE49-F238E27FC236}">
                <a16:creationId xmlns:a16="http://schemas.microsoft.com/office/drawing/2014/main" id="{23A89AE9-4C4E-4E5A-9162-B2ECBAB5EB60}"/>
              </a:ext>
            </a:extLst>
          </p:cNvPr>
          <p:cNvSpPr txBox="1"/>
          <p:nvPr/>
        </p:nvSpPr>
        <p:spPr>
          <a:xfrm>
            <a:off x="8476258" y="6218178"/>
            <a:ext cx="681597"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Morse</a:t>
            </a:r>
          </a:p>
        </p:txBody>
      </p:sp>
      <p:sp>
        <p:nvSpPr>
          <p:cNvPr id="24" name="TextBox 23">
            <a:extLst>
              <a:ext uri="{FF2B5EF4-FFF2-40B4-BE49-F238E27FC236}">
                <a16:creationId xmlns:a16="http://schemas.microsoft.com/office/drawing/2014/main" id="{E819C7CF-88D8-4C50-ACED-E8E0B32ABE95}"/>
              </a:ext>
            </a:extLst>
          </p:cNvPr>
          <p:cNvSpPr txBox="1"/>
          <p:nvPr/>
        </p:nvSpPr>
        <p:spPr>
          <a:xfrm>
            <a:off x="6924548" y="6494760"/>
            <a:ext cx="2743200" cy="307777"/>
          </a:xfrm>
          <a:prstGeom prst="rect">
            <a:avLst/>
          </a:prstGeom>
          <a:noFill/>
        </p:spPr>
        <p:txBody>
          <a:bodyPr wrap="square" rtlCol="0">
            <a:spAutoFit/>
          </a:bodyPr>
          <a:lstStyle/>
          <a:p>
            <a:r>
              <a:rPr lang="en-US" sz="1400" dirty="0">
                <a:solidFill>
                  <a:schemeClr val="bg1">
                    <a:lumMod val="50000"/>
                  </a:schemeClr>
                </a:solidFill>
              </a:rPr>
              <a:t>[</a:t>
            </a:r>
            <a:r>
              <a:rPr lang="en-US" sz="1400" dirty="0" err="1">
                <a:solidFill>
                  <a:schemeClr val="bg1">
                    <a:lumMod val="50000"/>
                  </a:schemeClr>
                </a:solidFill>
                <a:hlinkClick r:id="rId7">
                  <a:extLst>
                    <a:ext uri="{A12FA001-AC4F-418D-AE19-62706E023703}">
                      <ahyp:hlinkClr xmlns:ahyp="http://schemas.microsoft.com/office/drawing/2018/hyperlinkcolor" val="tx"/>
                    </a:ext>
                  </a:extLst>
                </a:hlinkClick>
              </a:rPr>
              <a:t>Peppergrower</a:t>
            </a:r>
            <a:r>
              <a:rPr lang="en-US" sz="1400" dirty="0">
                <a:solidFill>
                  <a:schemeClr val="bg1">
                    <a:lumMod val="50000"/>
                  </a:schemeClr>
                </a:solidFill>
              </a:rPr>
              <a:t>; Wikipedia]</a:t>
            </a:r>
          </a:p>
        </p:txBody>
      </p:sp>
      <p:pic>
        <p:nvPicPr>
          <p:cNvPr id="22" name="Picture 21">
            <a:extLst>
              <a:ext uri="{FF2B5EF4-FFF2-40B4-BE49-F238E27FC236}">
                <a16:creationId xmlns:a16="http://schemas.microsoft.com/office/drawing/2014/main" id="{6079D3ED-659D-4140-A76B-3F6B819E3820}"/>
              </a:ext>
            </a:extLst>
          </p:cNvPr>
          <p:cNvPicPr>
            <a:picLocks noChangeAspect="1"/>
          </p:cNvPicPr>
          <p:nvPr/>
        </p:nvPicPr>
        <p:blipFill>
          <a:blip r:embed="rId8"/>
          <a:stretch>
            <a:fillRect/>
          </a:stretch>
        </p:blipFill>
        <p:spPr>
          <a:xfrm>
            <a:off x="-8865842" y="5493031"/>
            <a:ext cx="4180840" cy="1212569"/>
          </a:xfrm>
          <a:prstGeom prst="rect">
            <a:avLst/>
          </a:prstGeom>
        </p:spPr>
      </p:pic>
    </p:spTree>
    <p:extLst>
      <p:ext uri="{BB962C8B-B14F-4D97-AF65-F5344CB8AC3E}">
        <p14:creationId xmlns:p14="http://schemas.microsoft.com/office/powerpoint/2010/main" val="1691588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pPr marL="0" indent="0">
              <a:buNone/>
            </a:pPr>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pic>
        <p:nvPicPr>
          <p:cNvPr id="6" name="Content Placeholder 3">
            <a:extLst>
              <a:ext uri="{FF2B5EF4-FFF2-40B4-BE49-F238E27FC236}">
                <a16:creationId xmlns:a16="http://schemas.microsoft.com/office/drawing/2014/main" id="{F6EC6D8F-12DC-4CA8-9D39-1175C937B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4289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pPr marL="0" indent="0">
              <a:buNone/>
            </a:pPr>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2050"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lvl="1"/>
            <a:r>
              <a:rPr lang="en-US" altLang="en-US" sz="2000" dirty="0"/>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lvl="1"/>
            <a:r>
              <a:rPr lang="en-US" altLang="en-US" sz="2000" dirty="0"/>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Object 28">
                <a:extLst>
                  <a:ext uri="{FF2B5EF4-FFF2-40B4-BE49-F238E27FC236}">
                    <a16:creationId xmlns:a16="http://schemas.microsoft.com/office/drawing/2014/main" id="{BE7E2B94-873A-4424-A7FA-CC4DD029D1C8}"/>
                  </a:ext>
                </a:extLst>
              </p:cNvPr>
              <p:cNvSpPr txBox="1"/>
              <p:nvPr/>
            </p:nvSpPr>
            <p:spPr bwMode="auto">
              <a:xfrm>
                <a:off x="5507162" y="5304208"/>
                <a:ext cx="2769937" cy="1126384"/>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US" sz="2400" i="1">
                          <a:solidFill>
                            <a:srgbClr val="000000"/>
                          </a:solidFill>
                          <a:latin typeface="Cambria Math" panose="02040503050406030204" pitchFamily="18" charset="0"/>
                        </a:rPr>
                        <m:t>𝜑</m:t>
                      </m:r>
                      <m:r>
                        <a:rPr lang="en-US" sz="2400" i="1">
                          <a:solidFill>
                            <a:srgbClr val="000000"/>
                          </a:solidFill>
                          <a:latin typeface="Cambria Math" panose="02040503050406030204" pitchFamily="18" charset="0"/>
                        </a:rPr>
                        <m:t>=</m:t>
                      </m:r>
                      <m:func>
                        <m:funcPr>
                          <m:ctrlPr>
                            <a:rPr lang="en-US" sz="2400" i="1">
                              <a:solidFill>
                                <a:srgbClr val="000000"/>
                              </a:solidFill>
                              <a:latin typeface="Cambria Math" panose="02040503050406030204" pitchFamily="18" charset="0"/>
                            </a:rPr>
                          </m:ctrlPr>
                        </m:funcPr>
                        <m:fName>
                          <m:sSup>
                            <m:sSupPr>
                              <m:ctrlPr>
                                <a:rPr lang="en-US" sz="2400" i="1">
                                  <a:solidFill>
                                    <a:srgbClr val="000000"/>
                                  </a:solidFill>
                                  <a:latin typeface="Cambria Math" panose="02040503050406030204" pitchFamily="18" charset="0"/>
                                </a:rPr>
                              </m:ctrlPr>
                            </m:sSupPr>
                            <m:e>
                              <m:r>
                                <m:rPr>
                                  <m:sty m:val="p"/>
                                </m:rPr>
                                <a:rPr lang="en-US" sz="2400" i="0">
                                  <a:solidFill>
                                    <a:srgbClr val="000000"/>
                                  </a:solidFill>
                                  <a:latin typeface="Cambria Math" panose="02040503050406030204" pitchFamily="18" charset="0"/>
                                </a:rPr>
                                <m:t>tan</m:t>
                              </m:r>
                            </m:e>
                            <m:sup>
                              <m:r>
                                <a:rPr lang="en-US" sz="2400" i="1">
                                  <a:solidFill>
                                    <a:srgbClr val="000000"/>
                                  </a:solidFill>
                                  <a:latin typeface="Cambria Math" panose="02040503050406030204" pitchFamily="18" charset="0"/>
                                </a:rPr>
                                <m:t>−1</m:t>
                              </m:r>
                            </m:sup>
                          </m:sSup>
                        </m:fName>
                        <m:e>
                          <m:f>
                            <m:fPr>
                              <m:ctrlPr>
                                <a:rPr lang="en-US" sz="2400" i="1">
                                  <a:solidFill>
                                    <a:srgbClr val="000000"/>
                                  </a:solidFill>
                                  <a:latin typeface="Cambria Math" panose="02040503050406030204" pitchFamily="18" charset="0"/>
                                </a:rPr>
                              </m:ctrlPr>
                            </m:fPr>
                            <m:num>
                              <m:func>
                                <m:funcPr>
                                  <m:ctrlPr>
                                    <a:rPr lang="en-US" sz="2400" i="1">
                                      <a:solidFill>
                                        <a:srgbClr val="000000"/>
                                      </a:solidFill>
                                      <a:latin typeface="Cambria Math" panose="02040503050406030204" pitchFamily="18" charset="0"/>
                                    </a:rPr>
                                  </m:ctrlPr>
                                </m:funcPr>
                                <m:fName>
                                  <m:r>
                                    <m:rPr>
                                      <m:sty m:val="p"/>
                                    </m:rPr>
                                    <a:rPr lang="en-US" sz="2400" i="0">
                                      <a:solidFill>
                                        <a:srgbClr val="000000"/>
                                      </a:solidFill>
                                      <a:latin typeface="Cambria Math" panose="02040503050406030204" pitchFamily="18" charset="0"/>
                                    </a:rPr>
                                    <m:t>Im</m:t>
                                  </m:r>
                                </m:fName>
                                <m:e>
                                  <m:r>
                                    <a:rPr lang="en-US" sz="2400" i="1">
                                      <a:solidFill>
                                        <a:srgbClr val="000000"/>
                                      </a:solidFill>
                                      <a:latin typeface="Cambria Math" panose="02040503050406030204" pitchFamily="18" charset="0"/>
                                    </a:rPr>
                                    <m:t>(</m:t>
                                  </m:r>
                                </m:e>
                              </m:func>
                              <m:r>
                                <a:rPr lang="en-US" sz="2400" i="1">
                                  <a:solidFill>
                                    <a:srgbClr val="000000"/>
                                  </a:solidFill>
                                  <a:latin typeface="Cambria Math" panose="02040503050406030204" pitchFamily="18" charset="0"/>
                                </a:rPr>
                                <m:t>𝜑</m:t>
                              </m:r>
                              <m:r>
                                <a:rPr lang="en-US" sz="2400" i="1">
                                  <a:solidFill>
                                    <a:srgbClr val="000000"/>
                                  </a:solidFill>
                                  <a:latin typeface="Cambria Math" panose="02040503050406030204" pitchFamily="18" charset="0"/>
                                </a:rPr>
                                <m:t>)</m:t>
                              </m:r>
                            </m:num>
                            <m:den>
                              <m:func>
                                <m:funcPr>
                                  <m:ctrlPr>
                                    <a:rPr lang="en-US" sz="2400" i="1">
                                      <a:solidFill>
                                        <a:srgbClr val="000000"/>
                                      </a:solidFill>
                                      <a:latin typeface="Cambria Math" panose="02040503050406030204" pitchFamily="18" charset="0"/>
                                    </a:rPr>
                                  </m:ctrlPr>
                                </m:funcPr>
                                <m:fName>
                                  <m:r>
                                    <m:rPr>
                                      <m:sty m:val="p"/>
                                    </m:rPr>
                                    <a:rPr lang="en-US" sz="2400" i="0">
                                      <a:solidFill>
                                        <a:srgbClr val="000000"/>
                                      </a:solidFill>
                                      <a:latin typeface="Cambria Math" panose="02040503050406030204" pitchFamily="18" charset="0"/>
                                    </a:rPr>
                                    <m:t>Re</m:t>
                                  </m:r>
                                </m:fName>
                                <m:e>
                                  <m:r>
                                    <a:rPr lang="en-US" sz="2400" i="1">
                                      <a:solidFill>
                                        <a:srgbClr val="000000"/>
                                      </a:solidFill>
                                      <a:latin typeface="Cambria Math" panose="02040503050406030204" pitchFamily="18" charset="0"/>
                                    </a:rPr>
                                    <m:t>(</m:t>
                                  </m:r>
                                </m:e>
                              </m:func>
                              <m:r>
                                <a:rPr lang="en-US" sz="2400" i="1">
                                  <a:solidFill>
                                    <a:srgbClr val="000000"/>
                                  </a:solidFill>
                                  <a:latin typeface="Cambria Math" panose="02040503050406030204" pitchFamily="18" charset="0"/>
                                </a:rPr>
                                <m:t>𝜑</m:t>
                              </m:r>
                              <m:r>
                                <a:rPr lang="en-US" sz="2400" i="1">
                                  <a:solidFill>
                                    <a:srgbClr val="000000"/>
                                  </a:solidFill>
                                  <a:latin typeface="Cambria Math" panose="02040503050406030204" pitchFamily="18" charset="0"/>
                                </a:rPr>
                                <m:t>)</m:t>
                              </m:r>
                            </m:den>
                          </m:f>
                        </m:e>
                      </m:func>
                    </m:oMath>
                  </m:oMathPara>
                </a14:m>
                <a:endParaRPr lang="en-US" sz="2400" dirty="0"/>
              </a:p>
            </p:txBody>
          </p:sp>
        </mc:Choice>
        <mc:Fallback xmlns="">
          <p:sp>
            <p:nvSpPr>
              <p:cNvPr id="4" name="Object 28">
                <a:extLst>
                  <a:ext uri="{FF2B5EF4-FFF2-40B4-BE49-F238E27FC236}">
                    <a16:creationId xmlns:a16="http://schemas.microsoft.com/office/drawing/2014/main" id="{BE7E2B94-873A-4424-A7FA-CC4DD029D1C8}"/>
                  </a:ext>
                </a:extLst>
              </p:cNvPr>
              <p:cNvSpPr txBox="1">
                <a:spLocks noRot="1" noChangeAspect="1" noMove="1" noResize="1" noEditPoints="1" noAdjustHandles="1" noChangeArrowheads="1" noChangeShapeType="1" noTextEdit="1"/>
              </p:cNvSpPr>
              <p:nvPr/>
            </p:nvSpPr>
            <p:spPr bwMode="auto">
              <a:xfrm>
                <a:off x="5507162" y="5304208"/>
                <a:ext cx="2769937" cy="1126384"/>
              </a:xfrm>
              <a:prstGeom prst="rect">
                <a:avLst/>
              </a:prstGeom>
              <a:blipFill>
                <a:blip r:embed="rId6"/>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296517412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8626B-064C-49CF-A377-480FED6714B7}"/>
              </a:ext>
            </a:extLst>
          </p:cNvPr>
          <p:cNvSpPr>
            <a:spLocks noGrp="1"/>
          </p:cNvSpPr>
          <p:nvPr>
            <p:ph type="title"/>
          </p:nvPr>
        </p:nvSpPr>
        <p:spPr/>
        <p:txBody>
          <a:bodyPr/>
          <a:lstStyle/>
          <a:p>
            <a:r>
              <a:rPr lang="en-US" dirty="0"/>
              <a:t>Amplitude-phase form</a:t>
            </a:r>
          </a:p>
        </p:txBody>
      </p:sp>
      <p:sp>
        <p:nvSpPr>
          <p:cNvPr id="3" name="Content Placeholder 2">
            <a:extLst>
              <a:ext uri="{FF2B5EF4-FFF2-40B4-BE49-F238E27FC236}">
                <a16:creationId xmlns:a16="http://schemas.microsoft.com/office/drawing/2014/main" id="{1BB13268-7709-4FD4-93E2-5AF9B9B1BEC4}"/>
              </a:ext>
            </a:extLst>
          </p:cNvPr>
          <p:cNvSpPr>
            <a:spLocks noGrp="1"/>
          </p:cNvSpPr>
          <p:nvPr>
            <p:ph idx="1"/>
          </p:nvPr>
        </p:nvSpPr>
        <p:spPr>
          <a:xfrm>
            <a:off x="457200" y="990600"/>
            <a:ext cx="8229600" cy="1676399"/>
          </a:xfrm>
        </p:spPr>
        <p:txBody>
          <a:bodyPr>
            <a:normAutofit/>
          </a:bodyPr>
          <a:lstStyle/>
          <a:p>
            <a:pPr marL="0" indent="0">
              <a:buNone/>
            </a:pPr>
            <a:r>
              <a:rPr lang="en-US" dirty="0"/>
              <a:t>Add component of infinite frequency</a:t>
            </a:r>
            <a:br>
              <a:rPr lang="en-US" dirty="0"/>
            </a:br>
            <a:r>
              <a:rPr lang="en-US" dirty="0"/>
              <a:t>= mean of signal over period</a:t>
            </a:r>
          </a:p>
          <a:p>
            <a:pPr marL="0" indent="0">
              <a:buNone/>
            </a:pPr>
            <a:r>
              <a:rPr lang="en-US" dirty="0"/>
              <a:t>= value around which signal fluctuates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538B238-4E39-4566-A751-213660EC1853}"/>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solidFill>
                                            <a:srgbClr val="000000"/>
                                          </a:solidFill>
                                          <a:latin typeface="Cambria Math" panose="02040503050406030204" pitchFamily="18" charset="0"/>
                                        </a:rPr>
                                        <m:t>𝜑</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4" name="TextBox 3">
                <a:extLst>
                  <a:ext uri="{FF2B5EF4-FFF2-40B4-BE49-F238E27FC236}">
                    <a16:creationId xmlns:a16="http://schemas.microsoft.com/office/drawing/2014/main" id="{8538B238-4E39-4566-A751-213660EC1853}"/>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B5AB7B6C-A301-41D0-B5F1-467389DA69EB}"/>
              </a:ext>
            </a:extLst>
          </p:cNvPr>
          <p:cNvCxnSpPr>
            <a:cxnSpLocks/>
          </p:cNvCxnSpPr>
          <p:nvPr/>
        </p:nvCxnSpPr>
        <p:spPr>
          <a:xfrm flipV="1">
            <a:off x="914400" y="4077626"/>
            <a:ext cx="0" cy="110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D074ACD-637D-47B4-A477-2E2D3006E30D}"/>
              </a:ext>
            </a:extLst>
          </p:cNvPr>
          <p:cNvSpPr txBox="1"/>
          <p:nvPr/>
        </p:nvSpPr>
        <p:spPr>
          <a:xfrm>
            <a:off x="-304800" y="5264836"/>
            <a:ext cx="2666997" cy="646331"/>
          </a:xfrm>
          <a:prstGeom prst="rect">
            <a:avLst/>
          </a:prstGeom>
          <a:noFill/>
        </p:spPr>
        <p:txBody>
          <a:bodyPr wrap="square" rtlCol="0">
            <a:spAutoFit/>
          </a:bodyPr>
          <a:lstStyle/>
          <a:p>
            <a:pPr algn="ctr"/>
            <a:r>
              <a:rPr lang="en-US" dirty="0"/>
              <a:t>Average of signal </a:t>
            </a:r>
            <a:br>
              <a:rPr lang="en-US" dirty="0"/>
            </a:br>
            <a:r>
              <a:rPr lang="en-US" dirty="0"/>
              <a:t>over period</a:t>
            </a:r>
          </a:p>
        </p:txBody>
      </p:sp>
      <p:sp>
        <p:nvSpPr>
          <p:cNvPr id="7" name="TextBox 6">
            <a:extLst>
              <a:ext uri="{FF2B5EF4-FFF2-40B4-BE49-F238E27FC236}">
                <a16:creationId xmlns:a16="http://schemas.microsoft.com/office/drawing/2014/main" id="{4F09F17B-1830-46FD-BA24-2ACE2E7620B0}"/>
              </a:ext>
            </a:extLst>
          </p:cNvPr>
          <p:cNvSpPr txBox="1"/>
          <p:nvPr/>
        </p:nvSpPr>
        <p:spPr>
          <a:xfrm>
            <a:off x="4521201" y="5495669"/>
            <a:ext cx="4190999" cy="830997"/>
          </a:xfrm>
          <a:prstGeom prst="rect">
            <a:avLst/>
          </a:prstGeom>
          <a:noFill/>
        </p:spPr>
        <p:txBody>
          <a:bodyPr wrap="square" rtlCol="0">
            <a:spAutoFit/>
          </a:bodyPr>
          <a:lstStyle/>
          <a:p>
            <a:pPr algn="ctr"/>
            <a:r>
              <a:rPr lang="en-US" sz="2400" dirty="0"/>
              <a:t>Electronics signal processing calls this the ‘DC offset’</a:t>
            </a:r>
          </a:p>
        </p:txBody>
      </p:sp>
      <p:cxnSp>
        <p:nvCxnSpPr>
          <p:cNvPr id="9" name="Straight Arrow Connector 8">
            <a:extLst>
              <a:ext uri="{FF2B5EF4-FFF2-40B4-BE49-F238E27FC236}">
                <a16:creationId xmlns:a16="http://schemas.microsoft.com/office/drawing/2014/main" id="{B862C1E0-F945-432E-AA14-CE04573CFF94}"/>
              </a:ext>
            </a:extLst>
          </p:cNvPr>
          <p:cNvCxnSpPr/>
          <p:nvPr/>
        </p:nvCxnSpPr>
        <p:spPr>
          <a:xfrm flipV="1">
            <a:off x="5029200" y="2934625"/>
            <a:ext cx="0" cy="2286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A58EB1DD-BC19-4A6F-9176-0206C2586C43}"/>
              </a:ext>
            </a:extLst>
          </p:cNvPr>
          <p:cNvCxnSpPr>
            <a:cxnSpLocks/>
          </p:cNvCxnSpPr>
          <p:nvPr/>
        </p:nvCxnSpPr>
        <p:spPr>
          <a:xfrm>
            <a:off x="5016500" y="4128425"/>
            <a:ext cx="30480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9A92A3B3-61BF-4AD8-90B4-8542F993501F}"/>
              </a:ext>
            </a:extLst>
          </p:cNvPr>
          <p:cNvCxnSpPr/>
          <p:nvPr/>
        </p:nvCxnSpPr>
        <p:spPr>
          <a:xfrm>
            <a:off x="5029200" y="3581400"/>
            <a:ext cx="3035300" cy="0"/>
          </a:xfrm>
          <a:prstGeom prst="line">
            <a:avLst/>
          </a:prstGeom>
          <a:ln w="28575">
            <a:solidFill>
              <a:srgbClr val="C00000"/>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3B3EFE7-0FD5-4AF5-8FB5-B2C12C7F3302}"/>
                  </a:ext>
                </a:extLst>
              </p:cNvPr>
              <p:cNvSpPr txBox="1"/>
              <p:nvPr/>
            </p:nvSpPr>
            <p:spPr>
              <a:xfrm>
                <a:off x="4673600" y="3327400"/>
                <a:ext cx="299697" cy="4725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i="1">
                              <a:latin typeface="Cambria Math" panose="02040503050406030204" pitchFamily="18" charset="0"/>
                            </a:rPr>
                          </m:ctrlPr>
                        </m:fPr>
                        <m:num>
                          <m:sSub>
                            <m:sSubPr>
                              <m:ctrlPr>
                                <a:rPr lang="pt-BR"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
                            <a:rPr lang="en-US" i="1">
                              <a:latin typeface="Cambria Math" panose="02040503050406030204" pitchFamily="18" charset="0"/>
                            </a:rPr>
                            <m:t>2</m:t>
                          </m:r>
                        </m:den>
                      </m:f>
                    </m:oMath>
                  </m:oMathPara>
                </a14:m>
                <a:endParaRPr lang="en-US" dirty="0"/>
              </a:p>
            </p:txBody>
          </p:sp>
        </mc:Choice>
        <mc:Fallback xmlns="">
          <p:sp>
            <p:nvSpPr>
              <p:cNvPr id="15" name="TextBox 14">
                <a:extLst>
                  <a:ext uri="{FF2B5EF4-FFF2-40B4-BE49-F238E27FC236}">
                    <a16:creationId xmlns:a16="http://schemas.microsoft.com/office/drawing/2014/main" id="{B3B3EFE7-0FD5-4AF5-8FB5-B2C12C7F3302}"/>
                  </a:ext>
                </a:extLst>
              </p:cNvPr>
              <p:cNvSpPr txBox="1">
                <a:spLocks noRot="1" noChangeAspect="1" noMove="1" noResize="1" noEditPoints="1" noAdjustHandles="1" noChangeArrowheads="1" noChangeShapeType="1" noTextEdit="1"/>
              </p:cNvSpPr>
              <p:nvPr/>
            </p:nvSpPr>
            <p:spPr>
              <a:xfrm>
                <a:off x="4673600" y="3327400"/>
                <a:ext cx="299697" cy="47256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5902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We display the space such that </a:t>
            </a:r>
            <a:br>
              <a:rPr lang="en-US" dirty="0"/>
            </a:br>
            <a:r>
              <a:rPr lang="en-US" dirty="0"/>
              <a:t>inf-frequency coefficient is in the center.</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solidFill>
                                            <a:srgbClr val="000000"/>
                                          </a:solidFill>
                                          <a:latin typeface="Cambria Math" panose="02040503050406030204" pitchFamily="18" charset="0"/>
                                        </a:rPr>
                                        <m:t>𝜑</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8B95F-00BA-4EF5-880E-A3F2FD6160EF}"/>
                  </a:ext>
                </a:extLst>
              </p:cNvPr>
              <p:cNvSpPr txBox="1"/>
              <p:nvPr/>
            </p:nvSpPr>
            <p:spPr>
              <a:xfrm>
                <a:off x="6473536" y="3879128"/>
                <a:ext cx="1298864" cy="369332"/>
              </a:xfrm>
              <a:prstGeom prst="rect">
                <a:avLst/>
              </a:prstGeom>
              <a:noFill/>
            </p:spPr>
            <p:txBody>
              <a:bodyPr wrap="square" rtlCol="0">
                <a:spAutoFit/>
              </a:bodyPr>
              <a:lstStyle/>
              <a:p>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0</m:t>
                        </m:r>
                      </m:sub>
                    </m:sSub>
                  </m:oMath>
                </a14:m>
                <a:r>
                  <a:rPr lang="en-US" dirty="0"/>
                  <a:t> location</a:t>
                </a:r>
              </a:p>
            </p:txBody>
          </p:sp>
        </mc:Choice>
        <mc:Fallback xmlns="">
          <p:sp>
            <p:nvSpPr>
              <p:cNvPr id="9" name="TextBox 8">
                <a:extLst>
                  <a:ext uri="{FF2B5EF4-FFF2-40B4-BE49-F238E27FC236}">
                    <a16:creationId xmlns:a16="http://schemas.microsoft.com/office/drawing/2014/main" id="{8FA8B95F-00BA-4EF5-880E-A3F2FD6160EF}"/>
                  </a:ext>
                </a:extLst>
              </p:cNvPr>
              <p:cNvSpPr txBox="1">
                <a:spLocks noRot="1" noChangeAspect="1" noMove="1" noResize="1" noEditPoints="1" noAdjustHandles="1" noChangeArrowheads="1" noChangeShapeType="1" noTextEdit="1"/>
              </p:cNvSpPr>
              <p:nvPr/>
            </p:nvSpPr>
            <p:spPr>
              <a:xfrm>
                <a:off x="6473536" y="3879128"/>
                <a:ext cx="1298864" cy="369332"/>
              </a:xfrm>
              <a:prstGeom prst="rect">
                <a:avLst/>
              </a:prstGeom>
              <a:blipFill>
                <a:blip r:embed="rId3"/>
                <a:stretch>
                  <a:fillRect t="-8197" r="-2347" b="-24590"/>
                </a:stretch>
              </a:blipFill>
            </p:spPr>
            <p:txBody>
              <a:bodyPr/>
              <a:lstStyle/>
              <a:p>
                <a:r>
                  <a:rPr lang="en-US">
                    <a:noFill/>
                  </a:rPr>
                  <a:t> </a:t>
                </a:r>
              </a:p>
            </p:txBody>
          </p:sp>
        </mc:Fallback>
      </mc:AlternateContent>
    </p:spTree>
    <p:extLst>
      <p:ext uri="{BB962C8B-B14F-4D97-AF65-F5344CB8AC3E}">
        <p14:creationId xmlns:p14="http://schemas.microsoft.com/office/powerpoint/2010/main" val="2053640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Image is rotationally symmetric about center because of negative frequencies</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9054"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solidFill>
                                            <a:srgbClr val="000000"/>
                                          </a:solidFill>
                                          <a:latin typeface="Cambria Math" panose="02040503050406030204" pitchFamily="18" charset="0"/>
                                        </a:rPr>
                                        <m:t>𝜑</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9054"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8B95F-00BA-4EF5-880E-A3F2FD6160EF}"/>
                  </a:ext>
                </a:extLst>
              </p:cNvPr>
              <p:cNvSpPr txBox="1"/>
              <p:nvPr/>
            </p:nvSpPr>
            <p:spPr>
              <a:xfrm>
                <a:off x="6407034" y="3682904"/>
                <a:ext cx="1435678"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1</m:t>
                        </m:r>
                      </m:sub>
                    </m:sSub>
                  </m:oMath>
                </a14:m>
                <a:r>
                  <a:rPr lang="en-US" dirty="0"/>
                  <a:t> positive location</a:t>
                </a:r>
              </a:p>
            </p:txBody>
          </p:sp>
        </mc:Choice>
        <mc:Fallback xmlns="">
          <p:sp>
            <p:nvSpPr>
              <p:cNvPr id="9" name="TextBox 8">
                <a:extLst>
                  <a:ext uri="{FF2B5EF4-FFF2-40B4-BE49-F238E27FC236}">
                    <a16:creationId xmlns:a16="http://schemas.microsoft.com/office/drawing/2014/main" id="{8FA8B95F-00BA-4EF5-880E-A3F2FD6160EF}"/>
                  </a:ext>
                </a:extLst>
              </p:cNvPr>
              <p:cNvSpPr txBox="1">
                <a:spLocks noRot="1" noChangeAspect="1" noMove="1" noResize="1" noEditPoints="1" noAdjustHandles="1" noChangeArrowheads="1" noChangeShapeType="1" noTextEdit="1"/>
              </p:cNvSpPr>
              <p:nvPr/>
            </p:nvSpPr>
            <p:spPr>
              <a:xfrm>
                <a:off x="6407034" y="3682904"/>
                <a:ext cx="1435678" cy="646331"/>
              </a:xfrm>
              <a:prstGeom prst="rect">
                <a:avLst/>
              </a:prstGeom>
              <a:blipFill>
                <a:blip r:embed="rId3"/>
                <a:stretch>
                  <a:fillRect t="-4717" r="-847" b="-14151"/>
                </a:stretch>
              </a:blipFill>
            </p:spPr>
            <p:txBody>
              <a:bodyPr/>
              <a:lstStyle/>
              <a:p>
                <a:r>
                  <a:rPr lang="en-US">
                    <a:noFill/>
                  </a:rPr>
                  <a:t> </a:t>
                </a:r>
              </a:p>
            </p:txBody>
          </p:sp>
        </mc:Fallback>
      </mc:AlternateContent>
      <p:sp>
        <p:nvSpPr>
          <p:cNvPr id="11" name="Oval 10">
            <a:extLst>
              <a:ext uri="{FF2B5EF4-FFF2-40B4-BE49-F238E27FC236}">
                <a16:creationId xmlns:a16="http://schemas.microsoft.com/office/drawing/2014/main" id="{AA7B4099-3984-4C37-BF44-530B5762F90A}"/>
              </a:ext>
            </a:extLst>
          </p:cNvPr>
          <p:cNvSpPr/>
          <p:nvPr/>
        </p:nvSpPr>
        <p:spPr>
          <a:xfrm>
            <a:off x="65289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9502D07-3151-4F56-A327-90D237F8BCA1}"/>
              </a:ext>
            </a:extLst>
          </p:cNvPr>
          <p:cNvSpPr/>
          <p:nvPr/>
        </p:nvSpPr>
        <p:spPr>
          <a:xfrm>
            <a:off x="60971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A15F7C7-E849-4F8E-BE97-F7C3BCEFE51E}"/>
                  </a:ext>
                </a:extLst>
              </p:cNvPr>
              <p:cNvSpPr txBox="1"/>
              <p:nvPr/>
            </p:nvSpPr>
            <p:spPr>
              <a:xfrm>
                <a:off x="4837314" y="4475384"/>
                <a:ext cx="1435678"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1</m:t>
                        </m:r>
                      </m:sub>
                    </m:sSub>
                  </m:oMath>
                </a14:m>
                <a:r>
                  <a:rPr lang="en-US" dirty="0"/>
                  <a:t> negative location</a:t>
                </a:r>
              </a:p>
            </p:txBody>
          </p:sp>
        </mc:Choice>
        <mc:Fallback xmlns="">
          <p:sp>
            <p:nvSpPr>
              <p:cNvPr id="14" name="TextBox 13">
                <a:extLst>
                  <a:ext uri="{FF2B5EF4-FFF2-40B4-BE49-F238E27FC236}">
                    <a16:creationId xmlns:a16="http://schemas.microsoft.com/office/drawing/2014/main" id="{EA15F7C7-E849-4F8E-BE97-F7C3BCEFE51E}"/>
                  </a:ext>
                </a:extLst>
              </p:cNvPr>
              <p:cNvSpPr txBox="1">
                <a:spLocks noRot="1" noChangeAspect="1" noMove="1" noResize="1" noEditPoints="1" noAdjustHandles="1" noChangeArrowheads="1" noChangeShapeType="1" noTextEdit="1"/>
              </p:cNvSpPr>
              <p:nvPr/>
            </p:nvSpPr>
            <p:spPr>
              <a:xfrm>
                <a:off x="4837314" y="4475384"/>
                <a:ext cx="1435678" cy="646331"/>
              </a:xfrm>
              <a:prstGeom prst="rect">
                <a:avLst/>
              </a:prstGeom>
              <a:blipFill>
                <a:blip r:embed="rId4"/>
                <a:stretch>
                  <a:fillRect t="-4717" r="-4255" b="-14151"/>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35483D2A-759E-48ED-AFED-C549D3C2625C}"/>
              </a:ext>
            </a:extLst>
          </p:cNvPr>
          <p:cNvSpPr txBox="1"/>
          <p:nvPr/>
        </p:nvSpPr>
        <p:spPr>
          <a:xfrm>
            <a:off x="1286625" y="4428731"/>
            <a:ext cx="3566617" cy="707886"/>
          </a:xfrm>
          <a:prstGeom prst="rect">
            <a:avLst/>
          </a:prstGeom>
          <a:noFill/>
        </p:spPr>
        <p:txBody>
          <a:bodyPr wrap="square" rtlCol="0">
            <a:spAutoFit/>
          </a:bodyPr>
          <a:lstStyle/>
          <a:p>
            <a:r>
              <a:rPr lang="en-US" sz="2000" dirty="0"/>
              <a:t>e.g., wheel rotating </a:t>
            </a:r>
            <a:br>
              <a:rPr lang="en-US" sz="2000" dirty="0"/>
            </a:br>
            <a:r>
              <a:rPr lang="en-US" sz="2000" dirty="0"/>
              <a:t>one way or the other</a:t>
            </a:r>
          </a:p>
        </p:txBody>
      </p:sp>
      <p:sp>
        <p:nvSpPr>
          <p:cNvPr id="15" name="TextBox 14">
            <a:extLst>
              <a:ext uri="{FF2B5EF4-FFF2-40B4-BE49-F238E27FC236}">
                <a16:creationId xmlns:a16="http://schemas.microsoft.com/office/drawing/2014/main" id="{663A6186-6E5A-4031-A3C7-A12776451905}"/>
              </a:ext>
            </a:extLst>
          </p:cNvPr>
          <p:cNvSpPr txBox="1"/>
          <p:nvPr/>
        </p:nvSpPr>
        <p:spPr>
          <a:xfrm>
            <a:off x="884609" y="5391926"/>
            <a:ext cx="3687392" cy="1200329"/>
          </a:xfrm>
          <a:prstGeom prst="rect">
            <a:avLst/>
          </a:prstGeom>
          <a:noFill/>
        </p:spPr>
        <p:txBody>
          <a:bodyPr wrap="square" rtlCol="0">
            <a:spAutoFit/>
          </a:bodyPr>
          <a:lstStyle/>
          <a:p>
            <a:r>
              <a:rPr lang="en-US" dirty="0"/>
              <a:t>For real-valued signals, positive and negative frequencies are complex conjugates (see additional slides).</a:t>
            </a:r>
          </a:p>
        </p:txBody>
      </p:sp>
    </p:spTree>
    <p:extLst>
      <p:ext uri="{BB962C8B-B14F-4D97-AF65-F5344CB8AC3E}">
        <p14:creationId xmlns:p14="http://schemas.microsoft.com/office/powerpoint/2010/main" val="1836491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0C8B-2B95-4654-92C3-3A4D6A508A03}"/>
              </a:ext>
            </a:extLst>
          </p:cNvPr>
          <p:cNvSpPr>
            <a:spLocks noGrp="1"/>
          </p:cNvSpPr>
          <p:nvPr>
            <p:ph type="title"/>
          </p:nvPr>
        </p:nvSpPr>
        <p:spPr/>
        <p:txBody>
          <a:bodyPr/>
          <a:lstStyle/>
          <a:p>
            <a:r>
              <a:rPr lang="en-US" dirty="0"/>
              <a:t>A few questions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CF11E8A-E084-4053-9EE2-89305311F7F1}"/>
                  </a:ext>
                </a:extLst>
              </p:cNvPr>
              <p:cNvSpPr>
                <a:spLocks noGrp="1"/>
              </p:cNvSpPr>
              <p:nvPr>
                <p:ph idx="1"/>
              </p:nvPr>
            </p:nvSpPr>
            <p:spPr/>
            <p:txBody>
              <a:bodyPr>
                <a:normAutofit fontScale="92500" lnSpcReduction="10000"/>
              </a:bodyPr>
              <a:lstStyle/>
              <a:p>
                <a:pPr marL="0" indent="0">
                  <a:buNone/>
                </a:pPr>
                <a:r>
                  <a:rPr lang="en-US" dirty="0"/>
                  <a:t>Why is frequency decomposition centered in middle, and duplicated and rotated?</a:t>
                </a:r>
                <a:br>
                  <a:rPr lang="en-US" dirty="0"/>
                </a:br>
                <a:endParaRPr lang="en-US" dirty="0"/>
              </a:p>
              <a:p>
                <a:pPr lvl="1"/>
                <a:r>
                  <a:rPr lang="en-US" dirty="0"/>
                  <a:t>From Euler: </a:t>
                </a:r>
              </a:p>
              <a:p>
                <a:pPr lvl="2"/>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e>
                    </m:func>
                    <m:r>
                      <a:rPr lang="en-US" b="0" i="1" smtClean="0">
                        <a:latin typeface="Cambria Math" panose="02040503050406030204" pitchFamily="18" charset="0"/>
                      </a:rPr>
                      <m:t>+</m:t>
                    </m:r>
                    <m:r>
                      <a:rPr lang="en-US" b="0" i="1" smtClean="0">
                        <a:latin typeface="Cambria Math" panose="02040503050406030204" pitchFamily="18" charset="0"/>
                      </a:rPr>
                      <m:t>𝑖</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e>
                    </m:fun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𝑖𝑥</m:t>
                        </m:r>
                      </m:sup>
                    </m:sSup>
                  </m:oMath>
                </a14:m>
                <a:endParaRPr lang="en-US" i="1" dirty="0">
                  <a:latin typeface="Cambria Math" panose="02040503050406030204" pitchFamily="18" charset="0"/>
                </a:endParaRPr>
              </a:p>
              <a:p>
                <a:pPr lvl="2"/>
                <a14:m>
                  <m:oMath xmlns:m="http://schemas.openxmlformats.org/officeDocument/2006/math">
                    <m:func>
                      <m:funcPr>
                        <m:ctrlPr>
                          <a:rPr lang="en-US" i="1" smtClean="0">
                            <a:latin typeface="Cambria Math" panose="02040503050406030204" pitchFamily="18" charset="0"/>
                          </a:rPr>
                        </m:ctrlPr>
                      </m:funcPr>
                      <m:fName>
                        <m:r>
                          <m:rPr>
                            <m:sty m:val="p"/>
                          </m:rPr>
                          <a:rPr lang="en-US" i="0" smtClean="0">
                            <a:latin typeface="Cambria Math" panose="02040503050406030204" pitchFamily="18" charset="0"/>
                          </a:rPr>
                          <m:t>cos</m:t>
                        </m:r>
                      </m:fName>
                      <m:e>
                        <m:d>
                          <m:dPr>
                            <m:ctrlPr>
                              <a:rPr lang="en-US" i="1" smtClean="0">
                                <a:latin typeface="Cambria Math" panose="02040503050406030204" pitchFamily="18" charset="0"/>
                              </a:rPr>
                            </m:ctrlPr>
                          </m:dPr>
                          <m:e>
                            <m:r>
                              <a:rPr lang="en-US"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𝑡</m:t>
                            </m:r>
                          </m:e>
                        </m:d>
                      </m:e>
                    </m:func>
                    <m:r>
                      <a:rPr lang="en-US" dirty="0">
                        <a:latin typeface="Cambria Math" panose="02040503050406030204" pitchFamily="18" charset="0"/>
                        <a:ea typeface="Cambria Math" panose="02040503050406030204" pitchFamily="18" charset="0"/>
                      </a:rPr>
                      <m:t>=</m:t>
                    </m:r>
                    <m:f>
                      <m:fPr>
                        <m:ctrlPr>
                          <a:rPr lang="en-US" i="1" dirty="0" smtClean="0">
                            <a:latin typeface="Cambria Math" panose="02040503050406030204" pitchFamily="18" charset="0"/>
                            <a:ea typeface="Cambria Math" panose="02040503050406030204" pitchFamily="18" charset="0"/>
                          </a:rPr>
                        </m:ctrlPr>
                      </m:fPr>
                      <m:num>
                        <m:r>
                          <a:rPr lang="en-US" b="0" i="1" dirty="0" smtClean="0">
                            <a:latin typeface="Cambria Math" panose="02040503050406030204" pitchFamily="18" charset="0"/>
                            <a:ea typeface="Cambria Math" panose="02040503050406030204" pitchFamily="18" charset="0"/>
                          </a:rPr>
                          <m:t>1</m:t>
                        </m:r>
                      </m:num>
                      <m:den>
                        <m:r>
                          <a:rPr lang="en-US" b="0" i="1" dirty="0" smtClean="0">
                            <a:latin typeface="Cambria Math" panose="02040503050406030204" pitchFamily="18" charset="0"/>
                            <a:ea typeface="Cambria Math" panose="02040503050406030204" pitchFamily="18" charset="0"/>
                          </a:rPr>
                          <m:t>2</m:t>
                        </m:r>
                      </m:den>
                    </m:f>
                    <m:d>
                      <m:dPr>
                        <m:ctrlPr>
                          <a:rPr lang="en-US" i="1" dirty="0" smtClean="0">
                            <a:latin typeface="Cambria Math" panose="02040503050406030204" pitchFamily="18" charset="0"/>
                            <a:ea typeface="Cambria Math" panose="02040503050406030204" pitchFamily="18" charset="0"/>
                          </a:rPr>
                        </m:ctrlPr>
                      </m:dPr>
                      <m:e>
                        <m:sSup>
                          <m:sSupPr>
                            <m:ctrlPr>
                              <a:rPr lang="en-US" i="1" dirty="0" smtClean="0">
                                <a:latin typeface="Cambria Math" panose="02040503050406030204" pitchFamily="18" charset="0"/>
                                <a:ea typeface="Cambria Math" panose="02040503050406030204" pitchFamily="18" charset="0"/>
                              </a:rPr>
                            </m:ctrlPr>
                          </m:sSupPr>
                          <m:e>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𝑒</m:t>
                                </m:r>
                              </m:e>
                              <m: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𝑖</m:t>
                                </m:r>
                                <m:r>
                                  <a:rPr lang="el-GR" i="1" dirty="0" smtClean="0">
                                    <a:latin typeface="Cambria Math" panose="02040503050406030204" pitchFamily="18" charset="0"/>
                                    <a:ea typeface="Cambria Math" panose="02040503050406030204" pitchFamily="18" charset="0"/>
                                  </a:rPr>
                                  <m:t>𝜔</m:t>
                                </m:r>
                                <m:r>
                                  <a:rPr lang="en-US" i="1" dirty="0" smtClean="0">
                                    <a:latin typeface="Cambria Math" panose="02040503050406030204" pitchFamily="18" charset="0"/>
                                    <a:ea typeface="Cambria Math" panose="02040503050406030204" pitchFamily="18" charset="0"/>
                                  </a:rPr>
                                  <m:t>𝑡</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𝑒</m:t>
                            </m:r>
                          </m:e>
                          <m: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𝑖</m:t>
                            </m:r>
                            <m:r>
                              <a:rPr lang="el-GR" i="1" dirty="0" smtClean="0">
                                <a:latin typeface="Cambria Math" panose="02040503050406030204" pitchFamily="18" charset="0"/>
                                <a:ea typeface="Cambria Math" panose="02040503050406030204" pitchFamily="18" charset="0"/>
                              </a:rPr>
                              <m:t>𝜔</m:t>
                            </m:r>
                            <m:r>
                              <a:rPr lang="en-US" i="1" dirty="0" smtClean="0">
                                <a:latin typeface="Cambria Math" panose="02040503050406030204" pitchFamily="18" charset="0"/>
                                <a:ea typeface="Cambria Math" panose="02040503050406030204" pitchFamily="18" charset="0"/>
                              </a:rPr>
                              <m:t>𝑡</m:t>
                            </m:r>
                          </m:sup>
                        </m:sSup>
                      </m:e>
                    </m:d>
                  </m:oMath>
                </a14:m>
                <a:r>
                  <a:rPr lang="en-US" dirty="0"/>
                  <a:t> </a:t>
                </a:r>
              </a:p>
              <a:p>
                <a:pPr lvl="1"/>
                <a:r>
                  <a:rPr lang="en-US" dirty="0"/>
                  <a:t>Coefficients for negative frequencies</a:t>
                </a:r>
                <a:br>
                  <a:rPr lang="en-US" dirty="0"/>
                </a:br>
                <a:r>
                  <a:rPr lang="en-US" dirty="0"/>
                  <a:t>(i.e., ‘backwards traveling’ waves)</a:t>
                </a:r>
              </a:p>
              <a:p>
                <a:pPr lvl="1"/>
                <a:endParaRPr lang="en-US" dirty="0"/>
              </a:p>
              <a:p>
                <a:pPr lvl="1"/>
                <a:r>
                  <a:rPr lang="en-US" dirty="0"/>
                  <a:t>FFT of a real signal is conjugate symmetric </a:t>
                </a:r>
              </a:p>
              <a:p>
                <a:pPr lvl="2"/>
                <a:r>
                  <a:rPr lang="en-US" dirty="0"/>
                  <a:t>i.e., f(-x) = f*(x)</a:t>
                </a:r>
              </a:p>
              <a:p>
                <a:pPr lvl="1"/>
                <a:endParaRPr lang="en-US" dirty="0"/>
              </a:p>
            </p:txBody>
          </p:sp>
        </mc:Choice>
        <mc:Fallback xmlns="">
          <p:sp>
            <p:nvSpPr>
              <p:cNvPr id="3" name="Content Placeholder 2">
                <a:extLst>
                  <a:ext uri="{FF2B5EF4-FFF2-40B4-BE49-F238E27FC236}">
                    <a16:creationId xmlns:a16="http://schemas.microsoft.com/office/drawing/2014/main" id="{6CF11E8A-E084-4053-9EE2-89305311F7F1}"/>
                  </a:ext>
                </a:extLst>
              </p:cNvPr>
              <p:cNvSpPr>
                <a:spLocks noGrp="1" noRot="1" noChangeAspect="1" noMove="1" noResize="1" noEditPoints="1" noAdjustHandles="1" noChangeArrowheads="1" noChangeShapeType="1" noTextEdit="1"/>
              </p:cNvSpPr>
              <p:nvPr>
                <p:ph idx="1"/>
              </p:nvPr>
            </p:nvSpPr>
            <p:spPr>
              <a:blipFill>
                <a:blip r:embed="rId3"/>
                <a:stretch>
                  <a:fillRect l="-1704" t="-2375"/>
                </a:stretch>
              </a:blipFill>
            </p:spPr>
            <p:txBody>
              <a:bodyPr/>
              <a:lstStyle/>
              <a:p>
                <a:r>
                  <a:rPr lang="en-US">
                    <a:noFill/>
                  </a:rPr>
                  <a:t> </a:t>
                </a:r>
              </a:p>
            </p:txBody>
          </p:sp>
        </mc:Fallback>
      </mc:AlternateContent>
    </p:spTree>
    <p:extLst>
      <p:ext uri="{BB962C8B-B14F-4D97-AF65-F5344CB8AC3E}">
        <p14:creationId xmlns:p14="http://schemas.microsoft.com/office/powerpoint/2010/main" val="2276176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Image is as large as maximum frequency</a:t>
            </a:r>
          </a:p>
          <a:p>
            <a:pPr marL="0" indent="0" algn="ctr">
              <a:buNone/>
            </a:pPr>
            <a:r>
              <a:rPr lang="en-US" dirty="0"/>
              <a:t>by resolution of input under Nyquist frequency</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p:sp>
        <p:nvSpPr>
          <p:cNvPr id="6" name="TextBox 5">
            <a:extLst>
              <a:ext uri="{FF2B5EF4-FFF2-40B4-BE49-F238E27FC236}">
                <a16:creationId xmlns:a16="http://schemas.microsoft.com/office/drawing/2014/main" id="{4305BDCF-560C-4FD2-AAA9-79D66588BFA0}"/>
              </a:ext>
            </a:extLst>
          </p:cNvPr>
          <p:cNvSpPr txBox="1"/>
          <p:nvPr/>
        </p:nvSpPr>
        <p:spPr>
          <a:xfrm>
            <a:off x="7747000" y="6050262"/>
            <a:ext cx="2286000" cy="369332"/>
          </a:xfrm>
          <a:prstGeom prst="rect">
            <a:avLst/>
          </a:prstGeom>
          <a:noFill/>
        </p:spPr>
        <p:txBody>
          <a:bodyPr wrap="square" rtlCol="0">
            <a:spAutoFit/>
          </a:bodyPr>
          <a:lstStyle/>
          <a:p>
            <a:r>
              <a:rPr lang="en-US" dirty="0"/>
              <a:t>X / 2</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solidFill>
                                            <a:srgbClr val="000000"/>
                                          </a:solidFill>
                                          <a:latin typeface="Cambria Math" panose="02040503050406030204" pitchFamily="18" charset="0"/>
                                        </a:rPr>
                                        <m:t>𝜑</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B1D93E3-FCEF-42F0-B67C-68C52A053F99}"/>
              </a:ext>
            </a:extLst>
          </p:cNvPr>
          <p:cNvSpPr txBox="1"/>
          <p:nvPr/>
        </p:nvSpPr>
        <p:spPr>
          <a:xfrm>
            <a:off x="7998690" y="5693481"/>
            <a:ext cx="878609" cy="369332"/>
          </a:xfrm>
          <a:prstGeom prst="rect">
            <a:avLst/>
          </a:prstGeom>
          <a:noFill/>
        </p:spPr>
        <p:txBody>
          <a:bodyPr wrap="square" rtlCol="0">
            <a:spAutoFit/>
          </a:bodyPr>
          <a:lstStyle/>
          <a:p>
            <a:r>
              <a:rPr lang="en-US" dirty="0"/>
              <a:t>- Y / 2</a:t>
            </a:r>
          </a:p>
        </p:txBody>
      </p:sp>
      <p:sp>
        <p:nvSpPr>
          <p:cNvPr id="11" name="Oval 10">
            <a:extLst>
              <a:ext uri="{FF2B5EF4-FFF2-40B4-BE49-F238E27FC236}">
                <a16:creationId xmlns:a16="http://schemas.microsoft.com/office/drawing/2014/main" id="{AA7B4099-3984-4C37-BF44-530B5762F90A}"/>
              </a:ext>
            </a:extLst>
          </p:cNvPr>
          <p:cNvSpPr/>
          <p:nvPr/>
        </p:nvSpPr>
        <p:spPr>
          <a:xfrm>
            <a:off x="65289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9502D07-3151-4F56-A327-90D237F8BCA1}"/>
              </a:ext>
            </a:extLst>
          </p:cNvPr>
          <p:cNvSpPr/>
          <p:nvPr/>
        </p:nvSpPr>
        <p:spPr>
          <a:xfrm>
            <a:off x="60971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C72A63FA-C53D-430E-BB99-6A92D64187B1}"/>
              </a:ext>
            </a:extLst>
          </p:cNvPr>
          <p:cNvCxnSpPr>
            <a:cxnSpLocks/>
          </p:cNvCxnSpPr>
          <p:nvPr/>
        </p:nvCxnSpPr>
        <p:spPr>
          <a:xfrm>
            <a:off x="6616700" y="4178300"/>
            <a:ext cx="1226704" cy="1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4BF601-0DF1-4C25-8D5E-A953F73244EE}"/>
              </a:ext>
            </a:extLst>
          </p:cNvPr>
          <p:cNvSpPr txBox="1"/>
          <p:nvPr/>
        </p:nvSpPr>
        <p:spPr>
          <a:xfrm>
            <a:off x="7026563" y="3771900"/>
            <a:ext cx="529937" cy="369332"/>
          </a:xfrm>
          <a:prstGeom prst="rect">
            <a:avLst/>
          </a:prstGeom>
          <a:noFill/>
        </p:spPr>
        <p:txBody>
          <a:bodyPr wrap="square" rtlCol="0">
            <a:spAutoFit/>
          </a:bodyPr>
          <a:lstStyle/>
          <a:p>
            <a:r>
              <a:rPr lang="en-US" dirty="0"/>
              <a:t>N</a:t>
            </a:r>
          </a:p>
        </p:txBody>
      </p:sp>
      <p:sp>
        <p:nvSpPr>
          <p:cNvPr id="17" name="TextBox 16">
            <a:extLst>
              <a:ext uri="{FF2B5EF4-FFF2-40B4-BE49-F238E27FC236}">
                <a16:creationId xmlns:a16="http://schemas.microsoft.com/office/drawing/2014/main" id="{B5B1AB1B-2290-423D-B6C7-DA796119DD50}"/>
              </a:ext>
            </a:extLst>
          </p:cNvPr>
          <p:cNvSpPr txBox="1"/>
          <p:nvPr/>
        </p:nvSpPr>
        <p:spPr>
          <a:xfrm>
            <a:off x="457200" y="4598007"/>
            <a:ext cx="3848101" cy="1477328"/>
          </a:xfrm>
          <a:prstGeom prst="rect">
            <a:avLst/>
          </a:prstGeom>
          <a:noFill/>
        </p:spPr>
        <p:txBody>
          <a:bodyPr wrap="square" rtlCol="0">
            <a:spAutoFit/>
          </a:bodyPr>
          <a:lstStyle/>
          <a:p>
            <a:r>
              <a:rPr lang="en-US" dirty="0"/>
              <a:t>Nyquist frequency is half the sampling rate of the signal.</a:t>
            </a:r>
          </a:p>
          <a:p>
            <a:r>
              <a:rPr lang="en-US" dirty="0"/>
              <a:t>Sampling rate is size of image (X and Y), so Fourier transform images are (±X/2, ±Y/2).</a:t>
            </a:r>
          </a:p>
        </p:txBody>
      </p:sp>
      <p:sp>
        <p:nvSpPr>
          <p:cNvPr id="16" name="TextBox 15">
            <a:extLst>
              <a:ext uri="{FF2B5EF4-FFF2-40B4-BE49-F238E27FC236}">
                <a16:creationId xmlns:a16="http://schemas.microsoft.com/office/drawing/2014/main" id="{D6A6A78F-6BEF-4C07-839A-35514C78B1DA}"/>
              </a:ext>
            </a:extLst>
          </p:cNvPr>
          <p:cNvSpPr txBox="1"/>
          <p:nvPr/>
        </p:nvSpPr>
        <p:spPr>
          <a:xfrm>
            <a:off x="4339936" y="6114091"/>
            <a:ext cx="2286000" cy="369332"/>
          </a:xfrm>
          <a:prstGeom prst="rect">
            <a:avLst/>
          </a:prstGeom>
          <a:noFill/>
        </p:spPr>
        <p:txBody>
          <a:bodyPr wrap="square" rtlCol="0">
            <a:spAutoFit/>
          </a:bodyPr>
          <a:lstStyle/>
          <a:p>
            <a:r>
              <a:rPr lang="en-US" dirty="0"/>
              <a:t>- X / 2</a:t>
            </a:r>
          </a:p>
        </p:txBody>
      </p:sp>
      <p:sp>
        <p:nvSpPr>
          <p:cNvPr id="18" name="TextBox 17">
            <a:extLst>
              <a:ext uri="{FF2B5EF4-FFF2-40B4-BE49-F238E27FC236}">
                <a16:creationId xmlns:a16="http://schemas.microsoft.com/office/drawing/2014/main" id="{111A6C6A-C269-4819-A178-F40B2884F6F4}"/>
              </a:ext>
            </a:extLst>
          </p:cNvPr>
          <p:cNvSpPr txBox="1"/>
          <p:nvPr/>
        </p:nvSpPr>
        <p:spPr>
          <a:xfrm>
            <a:off x="8024090" y="2772481"/>
            <a:ext cx="878609" cy="369332"/>
          </a:xfrm>
          <a:prstGeom prst="rect">
            <a:avLst/>
          </a:prstGeom>
          <a:noFill/>
        </p:spPr>
        <p:txBody>
          <a:bodyPr wrap="square" rtlCol="0">
            <a:spAutoFit/>
          </a:bodyPr>
          <a:lstStyle/>
          <a:p>
            <a:r>
              <a:rPr lang="en-US" dirty="0"/>
              <a:t>X / 2</a:t>
            </a:r>
          </a:p>
        </p:txBody>
      </p:sp>
    </p:spTree>
    <p:extLst>
      <p:ext uri="{BB962C8B-B14F-4D97-AF65-F5344CB8AC3E}">
        <p14:creationId xmlns:p14="http://schemas.microsoft.com/office/powerpoint/2010/main" val="3271380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B133-36FB-41D5-AE77-A18019F991EB}"/>
              </a:ext>
            </a:extLst>
          </p:cNvPr>
          <p:cNvSpPr>
            <a:spLocks noGrp="1"/>
          </p:cNvSpPr>
          <p:nvPr>
            <p:ph type="title"/>
          </p:nvPr>
        </p:nvSpPr>
        <p:spPr/>
        <p:txBody>
          <a:bodyPr/>
          <a:lstStyle/>
          <a:p>
            <a:r>
              <a:rPr lang="en-US" dirty="0"/>
              <a:t>A few questions…</a:t>
            </a:r>
          </a:p>
        </p:txBody>
      </p:sp>
      <p:sp>
        <p:nvSpPr>
          <p:cNvPr id="3" name="Content Placeholder 2">
            <a:extLst>
              <a:ext uri="{FF2B5EF4-FFF2-40B4-BE49-F238E27FC236}">
                <a16:creationId xmlns:a16="http://schemas.microsoft.com/office/drawing/2014/main" id="{CA3D956A-B340-429C-9593-5D54D49DCB0F}"/>
              </a:ext>
            </a:extLst>
          </p:cNvPr>
          <p:cNvSpPr>
            <a:spLocks noGrp="1"/>
          </p:cNvSpPr>
          <p:nvPr>
            <p:ph idx="1"/>
          </p:nvPr>
        </p:nvSpPr>
        <p:spPr>
          <a:xfrm>
            <a:off x="457200" y="990600"/>
            <a:ext cx="8229600" cy="5486400"/>
          </a:xfrm>
        </p:spPr>
        <p:txBody>
          <a:bodyPr>
            <a:normAutofit/>
          </a:bodyPr>
          <a:lstStyle/>
          <a:p>
            <a:pPr marL="0" indent="0">
              <a:buNone/>
            </a:pPr>
            <a:r>
              <a:rPr lang="en-US" dirty="0"/>
              <a:t>If we have infinite frequencies, why does the image end?</a:t>
            </a:r>
            <a:br>
              <a:rPr lang="en-US" dirty="0"/>
            </a:br>
            <a:endParaRPr lang="en-US" dirty="0"/>
          </a:p>
          <a:p>
            <a:pPr lvl="1"/>
            <a:r>
              <a:rPr lang="en-US" dirty="0"/>
              <a:t>Sampling theory. Frequencies higher than Nyquist frequency end up falling on an existing sample.</a:t>
            </a:r>
          </a:p>
          <a:p>
            <a:pPr lvl="2"/>
            <a:r>
              <a:rPr lang="en-US" dirty="0"/>
              <a:t>i.e., they are ‘aliases’ for existing samples!</a:t>
            </a:r>
          </a:p>
          <a:p>
            <a:pPr lvl="1"/>
            <a:r>
              <a:rPr lang="en-US" dirty="0"/>
              <a:t>Nyquist frequency is half the sampling frequency.</a:t>
            </a:r>
          </a:p>
          <a:p>
            <a:pPr lvl="1"/>
            <a:endParaRPr lang="en-US" dirty="0"/>
          </a:p>
          <a:p>
            <a:pPr lvl="1"/>
            <a:r>
              <a:rPr lang="en-US" dirty="0"/>
              <a:t>(Nyquist frequency is not Nyquist-Shannon rate, which is sampling required to reconstruct alias-free signal. Both are derived from same theory.)</a:t>
            </a:r>
          </a:p>
        </p:txBody>
      </p:sp>
    </p:spTree>
    <p:extLst>
      <p:ext uri="{BB962C8B-B14F-4D97-AF65-F5344CB8AC3E}">
        <p14:creationId xmlns:p14="http://schemas.microsoft.com/office/powerpoint/2010/main" val="965788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Periodicity</a:t>
            </a:r>
          </a:p>
        </p:txBody>
      </p:sp>
      <p:sp>
        <p:nvSpPr>
          <p:cNvPr id="3" name="Content Placeholder 2"/>
          <p:cNvSpPr>
            <a:spLocks noGrp="1"/>
          </p:cNvSpPr>
          <p:nvPr>
            <p:ph idx="1"/>
          </p:nvPr>
        </p:nvSpPr>
        <p:spPr>
          <a:xfrm>
            <a:off x="457200" y="990601"/>
            <a:ext cx="8229600" cy="2971800"/>
          </a:xfrm>
        </p:spPr>
        <p:txBody>
          <a:bodyPr/>
          <a:lstStyle/>
          <a:p>
            <a:r>
              <a:rPr lang="en-US" dirty="0"/>
              <a:t>Fourier decomposition assumes periodic signals with infinite extent.</a:t>
            </a:r>
          </a:p>
          <a:p>
            <a:pPr lvl="1"/>
            <a:r>
              <a:rPr lang="en-US" dirty="0"/>
              <a:t>E.G., our image is assumed to repeated forever</a:t>
            </a:r>
          </a:p>
          <a:p>
            <a:pPr lvl="1"/>
            <a:endParaRPr lang="en-US" dirty="0"/>
          </a:p>
          <a:p>
            <a:r>
              <a:rPr lang="en-US" dirty="0"/>
              <a:t>‘Fake’ signal is image wrapped around</a:t>
            </a:r>
          </a:p>
        </p:txBody>
      </p:sp>
      <p:pic>
        <p:nvPicPr>
          <p:cNvPr id="4" name="Picture 3"/>
          <p:cNvPicPr>
            <a:picLocks noChangeAspect="1"/>
          </p:cNvPicPr>
          <p:nvPr/>
        </p:nvPicPr>
        <p:blipFill>
          <a:blip r:embed="rId3"/>
          <a:stretch>
            <a:fillRect/>
          </a:stretch>
        </p:blipFill>
        <p:spPr>
          <a:xfrm>
            <a:off x="2157412" y="3885504"/>
            <a:ext cx="1609725" cy="1609725"/>
          </a:xfrm>
          <a:prstGeom prst="rect">
            <a:avLst/>
          </a:prstGeom>
        </p:spPr>
      </p:pic>
      <p:pic>
        <p:nvPicPr>
          <p:cNvPr id="5" name="Picture 4"/>
          <p:cNvPicPr>
            <a:picLocks noChangeAspect="1"/>
          </p:cNvPicPr>
          <p:nvPr/>
        </p:nvPicPr>
        <p:blipFill>
          <a:blip r:embed="rId3"/>
          <a:stretch>
            <a:fillRect/>
          </a:stretch>
        </p:blipFill>
        <p:spPr>
          <a:xfrm>
            <a:off x="3767137" y="3885503"/>
            <a:ext cx="1609725" cy="1609725"/>
          </a:xfrm>
          <a:prstGeom prst="rect">
            <a:avLst/>
          </a:prstGeom>
        </p:spPr>
      </p:pic>
      <p:pic>
        <p:nvPicPr>
          <p:cNvPr id="6" name="Picture 5"/>
          <p:cNvPicPr>
            <a:picLocks noChangeAspect="1"/>
          </p:cNvPicPr>
          <p:nvPr/>
        </p:nvPicPr>
        <p:blipFill>
          <a:blip r:embed="rId3"/>
          <a:stretch>
            <a:fillRect/>
          </a:stretch>
        </p:blipFill>
        <p:spPr>
          <a:xfrm>
            <a:off x="5376862" y="3885503"/>
            <a:ext cx="1609725" cy="1609725"/>
          </a:xfrm>
          <a:prstGeom prst="rect">
            <a:avLst/>
          </a:prstGeom>
        </p:spPr>
      </p:pic>
      <p:sp>
        <p:nvSpPr>
          <p:cNvPr id="7" name="Rectangle 6"/>
          <p:cNvSpPr/>
          <p:nvPr/>
        </p:nvSpPr>
        <p:spPr>
          <a:xfrm>
            <a:off x="3657600" y="3809303"/>
            <a:ext cx="24765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238749" y="3809300"/>
            <a:ext cx="228600" cy="4572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10" name="Rectangle 9">
            <a:extLst>
              <a:ext uri="{FF2B5EF4-FFF2-40B4-BE49-F238E27FC236}">
                <a16:creationId xmlns:a16="http://schemas.microsoft.com/office/drawing/2014/main" id="{7E1050BA-CDF6-4AA8-8217-10031558DEB1}"/>
              </a:ext>
            </a:extLst>
          </p:cNvPr>
          <p:cNvSpPr/>
          <p:nvPr/>
        </p:nvSpPr>
        <p:spPr>
          <a:xfrm>
            <a:off x="2414587" y="5715000"/>
            <a:ext cx="4572000" cy="954107"/>
          </a:xfrm>
          <a:prstGeom prst="rect">
            <a:avLst/>
          </a:prstGeom>
        </p:spPr>
        <p:txBody>
          <a:bodyPr wrap="square">
            <a:spAutoFit/>
          </a:bodyPr>
          <a:lstStyle/>
          <a:p>
            <a:pPr algn="ctr"/>
            <a:r>
              <a:rPr lang="en-US" sz="2800" dirty="0"/>
              <a:t>Convention is to pad with zeros to reduce effect.</a:t>
            </a:r>
          </a:p>
        </p:txBody>
      </p:sp>
    </p:spTree>
    <p:extLst>
      <p:ext uri="{BB962C8B-B14F-4D97-AF65-F5344CB8AC3E}">
        <p14:creationId xmlns:p14="http://schemas.microsoft.com/office/powerpoint/2010/main" val="25106371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938C-7C1D-4FD3-A450-90484979A58E}"/>
              </a:ext>
            </a:extLst>
          </p:cNvPr>
          <p:cNvSpPr>
            <a:spLocks noGrp="1"/>
          </p:cNvSpPr>
          <p:nvPr>
            <p:ph type="title"/>
          </p:nvPr>
        </p:nvSpPr>
        <p:spPr/>
        <p:txBody>
          <a:bodyPr/>
          <a:lstStyle/>
          <a:p>
            <a:r>
              <a:rPr lang="en-US" dirty="0"/>
              <a:t>A few questions</a:t>
            </a:r>
          </a:p>
        </p:txBody>
      </p:sp>
      <p:sp>
        <p:nvSpPr>
          <p:cNvPr id="3" name="Content Placeholder 2">
            <a:extLst>
              <a:ext uri="{FF2B5EF4-FFF2-40B4-BE49-F238E27FC236}">
                <a16:creationId xmlns:a16="http://schemas.microsoft.com/office/drawing/2014/main" id="{6E6BEE87-3772-4441-AACA-46B76747CE6D}"/>
              </a:ext>
            </a:extLst>
          </p:cNvPr>
          <p:cNvSpPr>
            <a:spLocks noGrp="1"/>
          </p:cNvSpPr>
          <p:nvPr>
            <p:ph idx="1"/>
          </p:nvPr>
        </p:nvSpPr>
        <p:spPr/>
        <p:txBody>
          <a:bodyPr/>
          <a:lstStyle/>
          <a:p>
            <a:pPr marL="0" indent="0">
              <a:buNone/>
            </a:pPr>
            <a:r>
              <a:rPr lang="en-US" dirty="0"/>
              <a:t>How is the Fourier decomposition computed?</a:t>
            </a:r>
          </a:p>
          <a:p>
            <a:pPr marL="0" indent="0">
              <a:buNone/>
            </a:pPr>
            <a:endParaRPr lang="en-US" dirty="0"/>
          </a:p>
          <a:p>
            <a:pPr marL="0" indent="0">
              <a:buNone/>
            </a:pPr>
            <a:r>
              <a:rPr lang="en-US" dirty="0"/>
              <a:t>Intuitively, by correlating the signal with a set of waves of increasing frequency!</a:t>
            </a:r>
          </a:p>
        </p:txBody>
      </p:sp>
    </p:spTree>
    <p:extLst>
      <p:ext uri="{BB962C8B-B14F-4D97-AF65-F5344CB8AC3E}">
        <p14:creationId xmlns:p14="http://schemas.microsoft.com/office/powerpoint/2010/main" val="245496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a:t>Computing the Fourier Transform</a:t>
            </a:r>
          </a:p>
        </p:txBody>
      </p:sp>
      <p:sp>
        <p:nvSpPr>
          <p:cNvPr id="66563" name="TextBox 4"/>
          <p:cNvSpPr txBox="1">
            <a:spLocks noChangeArrowheads="1"/>
          </p:cNvSpPr>
          <p:nvPr/>
        </p:nvSpPr>
        <p:spPr bwMode="auto">
          <a:xfrm>
            <a:off x="3276600" y="2057400"/>
            <a:ext cx="1350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Continuous</a:t>
            </a:r>
          </a:p>
        </p:txBody>
      </p:sp>
      <p:pic>
        <p:nvPicPr>
          <p:cNvPr id="66564"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438400"/>
            <a:ext cx="34671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962400"/>
            <a:ext cx="35433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TextBox 7"/>
          <p:cNvSpPr txBox="1">
            <a:spLocks noChangeArrowheads="1"/>
          </p:cNvSpPr>
          <p:nvPr/>
        </p:nvSpPr>
        <p:spPr bwMode="auto">
          <a:xfrm>
            <a:off x="3200400" y="3733800"/>
            <a:ext cx="1030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Discrete</a:t>
            </a:r>
          </a:p>
        </p:txBody>
      </p:sp>
      <p:sp>
        <p:nvSpPr>
          <p:cNvPr id="66567" name="TextBox 8"/>
          <p:cNvSpPr txBox="1">
            <a:spLocks noChangeArrowheads="1"/>
          </p:cNvSpPr>
          <p:nvPr/>
        </p:nvSpPr>
        <p:spPr bwMode="auto">
          <a:xfrm>
            <a:off x="6172200" y="4506913"/>
            <a:ext cx="148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 = -N/2..N/2</a:t>
            </a:r>
          </a:p>
        </p:txBody>
      </p:sp>
      <p:pic>
        <p:nvPicPr>
          <p:cNvPr id="6656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914400"/>
            <a:ext cx="34480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9" name="TextBox 11"/>
          <p:cNvSpPr txBox="1">
            <a:spLocks noChangeArrowheads="1"/>
          </p:cNvSpPr>
          <p:nvPr/>
        </p:nvSpPr>
        <p:spPr bwMode="auto">
          <a:xfrm>
            <a:off x="1295400" y="5791200"/>
            <a:ext cx="3941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Fast Fourier Transform (FFT): NlogN</a:t>
            </a:r>
          </a:p>
        </p:txBody>
      </p:sp>
    </p:spTree>
    <p:extLst>
      <p:ext uri="{BB962C8B-B14F-4D97-AF65-F5344CB8AC3E}">
        <p14:creationId xmlns:p14="http://schemas.microsoft.com/office/powerpoint/2010/main" val="228385089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p:txBody>
          <a:bodyPr/>
          <a:lstStyle/>
          <a:p>
            <a:r>
              <a:rPr lang="en-US" dirty="0"/>
              <a:t>Amplitude-phase form</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buNone/>
            </a:pPr>
            <a:r>
              <a:rPr lang="en-US" dirty="0"/>
              <a:t>Add phase term to shift </a:t>
            </a:r>
            <a:br>
              <a:rPr lang="en-US" dirty="0"/>
            </a:br>
            <a:r>
              <a:rPr lang="en-US" dirty="0"/>
              <a:t>cos values into sin values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1411224" y="3038856"/>
                <a:ext cx="2886431" cy="103848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nary>
                        <m:naryPr>
                          <m:chr m:val="∑"/>
                          <m:ctrlP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ctrlPr>
                        </m:naryPr>
                        <m:sub>
                          <m: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𝑛</m:t>
                          </m:r>
                          <m: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=1</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𝑁</m:t>
                          </m:r>
                        </m:sup>
                        <m:e>
                          <m:d>
                            <m:dPr>
                              <m:ctrlP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ctrlPr>
                            </m:dPr>
                            <m:e>
                              <m:sSub>
                                <m:sSubPr>
                                  <m:ctrlP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ctrlPr>
                                </m:sSubPr>
                                <m:e>
                                  <m: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𝑎</m:t>
                                  </m:r>
                                </m:e>
                                <m:sub>
                                  <m: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𝑛</m:t>
                                  </m:r>
                                </m:sub>
                              </m:sSub>
                              <m:func>
                                <m:funcPr>
                                  <m:ctrlPr>
                                    <a:rPr kumimoji="0" lang="pt-BR"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ctrlPr>
                                </m:funcPr>
                                <m:fName>
                                  <m:r>
                                    <m:rPr>
                                      <m:sty m:val="p"/>
                                    </m:rPr>
                                    <a:rPr kumimoji="0" lang="en-US" sz="2400" b="0" i="0" u="none" strike="noStrike" kern="1200" cap="none" spc="0" normalizeH="0" baseline="0" noProof="0" smtClean="0">
                                      <a:ln>
                                        <a:noFill/>
                                      </a:ln>
                                      <a:solidFill>
                                        <a:prstClr val="black"/>
                                      </a:solidFill>
                                      <a:effectLst/>
                                      <a:uLnTx/>
                                      <a:uFillTx/>
                                      <a:latin typeface="Cambria Math" panose="02040503050406030204" pitchFamily="18" charset="0"/>
                                      <a:ea typeface="+mn-ea"/>
                                    </a:rPr>
                                    <m:t>sin</m:t>
                                  </m:r>
                                </m:fName>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𝑛𝑥</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m:t>
                                  </m:r>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𝑛</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rPr>
                                    <m:t>)</m:t>
                                  </m:r>
                                </m:e>
                              </m:func>
                            </m:e>
                          </m:d>
                        </m:e>
                      </m:nary>
                    </m:oMath>
                  </m:oMathPara>
                </a14:m>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1411224" y="3038856"/>
                <a:ext cx="2886431" cy="1038489"/>
              </a:xfrm>
              <a:prstGeom prst="rect">
                <a:avLst/>
              </a:prstGeom>
              <a:blipFill>
                <a:blip r:embed="rId3"/>
                <a:stretch>
                  <a:fillRect/>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805ED9CA-D8C7-415B-9E5B-65EDDAC1E725}"/>
              </a:ext>
            </a:extLst>
          </p:cNvPr>
          <p:cNvCxnSpPr>
            <a:cxnSpLocks/>
          </p:cNvCxnSpPr>
          <p:nvPr/>
        </p:nvCxnSpPr>
        <p:spPr>
          <a:xfrm flipV="1">
            <a:off x="3762121" y="4086489"/>
            <a:ext cx="0" cy="1103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A1C4EDB-2924-4F4B-840E-6AE304124829}"/>
              </a:ext>
            </a:extLst>
          </p:cNvPr>
          <p:cNvSpPr txBox="1"/>
          <p:nvPr/>
        </p:nvSpPr>
        <p:spPr>
          <a:xfrm>
            <a:off x="3216597" y="5262199"/>
            <a:ext cx="2666997"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Phase</a:t>
            </a:r>
          </a:p>
        </p:txBody>
      </p:sp>
      <p:pic>
        <p:nvPicPr>
          <p:cNvPr id="19" name="Picture 18">
            <a:extLst>
              <a:ext uri="{FF2B5EF4-FFF2-40B4-BE49-F238E27FC236}">
                <a16:creationId xmlns:a16="http://schemas.microsoft.com/office/drawing/2014/main" id="{E170FC33-B7E8-4D27-A8E7-D26B3B5806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9861" y="2769542"/>
            <a:ext cx="3810000" cy="2714625"/>
          </a:xfrm>
          <a:prstGeom prst="rect">
            <a:avLst/>
          </a:prstGeom>
        </p:spPr>
      </p:pic>
      <p:pic>
        <p:nvPicPr>
          <p:cNvPr id="20" name="Picture 19">
            <a:extLst>
              <a:ext uri="{FF2B5EF4-FFF2-40B4-BE49-F238E27FC236}">
                <a16:creationId xmlns:a16="http://schemas.microsoft.com/office/drawing/2014/main" id="{AA0297D2-C1A9-4B20-B14E-99A164655018}"/>
              </a:ext>
            </a:extLst>
          </p:cNvPr>
          <p:cNvPicPr>
            <a:picLocks noChangeAspect="1"/>
          </p:cNvPicPr>
          <p:nvPr/>
        </p:nvPicPr>
        <p:blipFill>
          <a:blip r:embed="rId5"/>
          <a:stretch>
            <a:fillRect/>
          </a:stretch>
        </p:blipFill>
        <p:spPr>
          <a:xfrm>
            <a:off x="-8865842" y="1752414"/>
            <a:ext cx="8686800" cy="1286442"/>
          </a:xfrm>
          <a:prstGeom prst="rect">
            <a:avLst/>
          </a:prstGeom>
        </p:spPr>
      </p:pic>
      <p:pic>
        <p:nvPicPr>
          <p:cNvPr id="21" name="Picture 20">
            <a:extLst>
              <a:ext uri="{FF2B5EF4-FFF2-40B4-BE49-F238E27FC236}">
                <a16:creationId xmlns:a16="http://schemas.microsoft.com/office/drawing/2014/main" id="{95D5867E-3982-4F60-89A2-D6CFC040159D}"/>
              </a:ext>
            </a:extLst>
          </p:cNvPr>
          <p:cNvPicPr>
            <a:picLocks noChangeAspect="1"/>
          </p:cNvPicPr>
          <p:nvPr/>
        </p:nvPicPr>
        <p:blipFill>
          <a:blip r:embed="rId6"/>
          <a:stretch>
            <a:fillRect/>
          </a:stretch>
        </p:blipFill>
        <p:spPr>
          <a:xfrm>
            <a:off x="-8865842" y="3558100"/>
            <a:ext cx="8624606" cy="1451667"/>
          </a:xfrm>
          <a:prstGeom prst="rect">
            <a:avLst/>
          </a:prstGeom>
        </p:spPr>
      </p:pic>
      <p:sp>
        <p:nvSpPr>
          <p:cNvPr id="23" name="TextBox 22">
            <a:extLst>
              <a:ext uri="{FF2B5EF4-FFF2-40B4-BE49-F238E27FC236}">
                <a16:creationId xmlns:a16="http://schemas.microsoft.com/office/drawing/2014/main" id="{23A89AE9-4C4E-4E5A-9162-B2ECBAB5EB60}"/>
              </a:ext>
            </a:extLst>
          </p:cNvPr>
          <p:cNvSpPr txBox="1"/>
          <p:nvPr/>
        </p:nvSpPr>
        <p:spPr>
          <a:xfrm>
            <a:off x="8476258" y="6218178"/>
            <a:ext cx="681597"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Morse</a:t>
            </a:r>
          </a:p>
        </p:txBody>
      </p:sp>
      <p:sp>
        <p:nvSpPr>
          <p:cNvPr id="24" name="TextBox 23">
            <a:extLst>
              <a:ext uri="{FF2B5EF4-FFF2-40B4-BE49-F238E27FC236}">
                <a16:creationId xmlns:a16="http://schemas.microsoft.com/office/drawing/2014/main" id="{E819C7CF-88D8-4C50-ACED-E8E0B32ABE95}"/>
              </a:ext>
            </a:extLst>
          </p:cNvPr>
          <p:cNvSpPr txBox="1"/>
          <p:nvPr/>
        </p:nvSpPr>
        <p:spPr>
          <a:xfrm>
            <a:off x="6924548" y="6494760"/>
            <a:ext cx="2743200"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a:t>
            </a:r>
            <a:r>
              <a:rPr kumimoji="0" 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Peppergrower</a:t>
            </a: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 Wikipedia]</a:t>
            </a:r>
          </a:p>
        </p:txBody>
      </p:sp>
      <p:pic>
        <p:nvPicPr>
          <p:cNvPr id="22" name="Picture 21">
            <a:extLst>
              <a:ext uri="{FF2B5EF4-FFF2-40B4-BE49-F238E27FC236}">
                <a16:creationId xmlns:a16="http://schemas.microsoft.com/office/drawing/2014/main" id="{6079D3ED-659D-4140-A76B-3F6B819E3820}"/>
              </a:ext>
            </a:extLst>
          </p:cNvPr>
          <p:cNvPicPr>
            <a:picLocks noChangeAspect="1"/>
          </p:cNvPicPr>
          <p:nvPr/>
        </p:nvPicPr>
        <p:blipFill>
          <a:blip r:embed="rId8"/>
          <a:stretch>
            <a:fillRect/>
          </a:stretch>
        </p:blipFill>
        <p:spPr>
          <a:xfrm>
            <a:off x="-8865842" y="5493031"/>
            <a:ext cx="4180840" cy="1212569"/>
          </a:xfrm>
          <a:prstGeom prst="rect">
            <a:avLst/>
          </a:prstGeom>
        </p:spPr>
      </p:pic>
    </p:spTree>
    <p:extLst>
      <p:ext uri="{BB962C8B-B14F-4D97-AF65-F5344CB8AC3E}">
        <p14:creationId xmlns:p14="http://schemas.microsoft.com/office/powerpoint/2010/main" val="16996866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pic>
        <p:nvPicPr>
          <p:cNvPr id="6" name="Content Placeholder 3">
            <a:extLst>
              <a:ext uri="{FF2B5EF4-FFF2-40B4-BE49-F238E27FC236}">
                <a16:creationId xmlns:a16="http://schemas.microsoft.com/office/drawing/2014/main" id="{F6EC6D8F-12DC-4CA8-9D39-1175C937B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51199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3074"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1" name="Object 28"/>
          <p:cNvGraphicFramePr>
            <a:graphicFrameLocks noChangeAspect="1"/>
          </p:cNvGraphicFramePr>
          <p:nvPr/>
        </p:nvGraphicFramePr>
        <p:xfrm>
          <a:off x="5786438" y="5302250"/>
          <a:ext cx="2211387" cy="935038"/>
        </p:xfrm>
        <a:graphic>
          <a:graphicData uri="http://schemas.openxmlformats.org/presentationml/2006/ole">
            <mc:AlternateContent xmlns:mc="http://schemas.openxmlformats.org/markup-compatibility/2006">
              <mc:Choice xmlns:v="urn:schemas-microsoft-com:vml" Requires="v">
                <p:oleObj spid="_x0000_s3075" name="Equation" r:id="rId5" imgW="990360" imgH="419040" progId="Equation.3">
                  <p:embed/>
                </p:oleObj>
              </mc:Choice>
              <mc:Fallback>
                <p:oleObj name="Equation" r:id="rId5" imgW="990360" imgH="419040" progId="Equation.3">
                  <p:embed/>
                  <p:pic>
                    <p:nvPicPr>
                      <p:cNvPr id="14351" name="Object 28"/>
                      <p:cNvPicPr>
                        <a:picLocks noChangeAspect="1" noChangeArrowheads="1"/>
                      </p:cNvPicPr>
                      <p:nvPr/>
                    </p:nvPicPr>
                    <p:blipFill>
                      <a:blip r:embed="rId6"/>
                      <a:srcRect/>
                      <a:stretch>
                        <a:fillRect/>
                      </a:stretch>
                    </p:blipFill>
                    <p:spPr bwMode="auto">
                      <a:xfrm>
                        <a:off x="5786438" y="5302250"/>
                        <a:ext cx="22113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41869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BAB3EE-9235-4147-B60D-BF6459FA2ECB}"/>
              </a:ext>
            </a:extLst>
          </p:cNvPr>
          <p:cNvPicPr>
            <a:picLocks noChangeAspect="1"/>
          </p:cNvPicPr>
          <p:nvPr/>
        </p:nvPicPr>
        <p:blipFill>
          <a:blip r:embed="rId3"/>
          <a:stretch>
            <a:fillRect/>
          </a:stretch>
        </p:blipFill>
        <p:spPr>
          <a:xfrm>
            <a:off x="7211" y="0"/>
            <a:ext cx="9129577" cy="6858000"/>
          </a:xfrm>
          <a:prstGeom prst="rect">
            <a:avLst/>
          </a:prstGeom>
        </p:spPr>
      </p:pic>
      <p:pic>
        <p:nvPicPr>
          <p:cNvPr id="4" name="Picture 3"/>
          <p:cNvPicPr>
            <a:picLocks noChangeAspect="1"/>
          </p:cNvPicPr>
          <p:nvPr/>
        </p:nvPicPr>
        <p:blipFill>
          <a:blip r:embed="rId4"/>
          <a:stretch>
            <a:fillRect/>
          </a:stretch>
        </p:blipFill>
        <p:spPr>
          <a:xfrm>
            <a:off x="9372600" y="-149127"/>
            <a:ext cx="9134475" cy="6848475"/>
          </a:xfrm>
          <a:prstGeom prst="rect">
            <a:avLst/>
          </a:prstGeom>
        </p:spPr>
      </p:pic>
      <p:sp>
        <p:nvSpPr>
          <p:cNvPr id="5" name="Rectangle 4"/>
          <p:cNvSpPr/>
          <p:nvPr/>
        </p:nvSpPr>
        <p:spPr>
          <a:xfrm>
            <a:off x="7934053" y="6545460"/>
            <a:ext cx="120994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Earl F. Glynn</a:t>
            </a:r>
          </a:p>
        </p:txBody>
      </p:sp>
    </p:spTree>
    <p:extLst>
      <p:ext uri="{BB962C8B-B14F-4D97-AF65-F5344CB8AC3E}">
        <p14:creationId xmlns:p14="http://schemas.microsoft.com/office/powerpoint/2010/main" val="2327232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762" y="4762"/>
            <a:ext cx="9134475" cy="6848475"/>
          </a:xfrm>
          <a:prstGeom prst="rect">
            <a:avLst/>
          </a:prstGeom>
        </p:spPr>
      </p:pic>
      <p:sp>
        <p:nvSpPr>
          <p:cNvPr id="5" name="Rectangle 4"/>
          <p:cNvSpPr/>
          <p:nvPr/>
        </p:nvSpPr>
        <p:spPr>
          <a:xfrm>
            <a:off x="7934053" y="6545460"/>
            <a:ext cx="120994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Earl F. Glynn</a:t>
            </a:r>
          </a:p>
        </p:txBody>
      </p:sp>
    </p:spTree>
    <p:extLst>
      <p:ext uri="{BB962C8B-B14F-4D97-AF65-F5344CB8AC3E}">
        <p14:creationId xmlns:p14="http://schemas.microsoft.com/office/powerpoint/2010/main" val="2969134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a:t>Fourier analysis in images</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305" name="TextBox 11"/>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55306" name="TextBox 12"/>
          <p:cNvSpPr txBox="1">
            <a:spLocks noChangeArrowheads="1"/>
          </p:cNvSpPr>
          <p:nvPr/>
        </p:nvSpPr>
        <p:spPr bwMode="auto">
          <a:xfrm>
            <a:off x="104172" y="6172200"/>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amplitude images</a:t>
            </a:r>
          </a:p>
        </p:txBody>
      </p:sp>
      <p:sp>
        <p:nvSpPr>
          <p:cNvPr id="12" name="TextBox 12">
            <a:extLst>
              <a:ext uri="{FF2B5EF4-FFF2-40B4-BE49-F238E27FC236}">
                <a16:creationId xmlns:a16="http://schemas.microsoft.com/office/drawing/2014/main" id="{3FF246EC-A075-492A-801E-04F0EDE44E6E}"/>
              </a:ext>
            </a:extLst>
          </p:cNvPr>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Tree>
    <p:extLst>
      <p:ext uri="{BB962C8B-B14F-4D97-AF65-F5344CB8AC3E}">
        <p14:creationId xmlns:p14="http://schemas.microsoft.com/office/powerpoint/2010/main" val="24185621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a:t>Signals can be composed</a:t>
            </a:r>
          </a:p>
        </p:txBody>
      </p:sp>
      <p:pic>
        <p:nvPicPr>
          <p:cNvPr id="56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8"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29" name="TextBox 10"/>
          <p:cNvSpPr txBox="1">
            <a:spLocks noChangeArrowheads="1"/>
          </p:cNvSpPr>
          <p:nvPr/>
        </p:nvSpPr>
        <p:spPr bwMode="auto">
          <a:xfrm>
            <a:off x="2745249" y="3312881"/>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400" dirty="0">
                <a:latin typeface="Arial" panose="020B0604020202020204" pitchFamily="34" charset="0"/>
              </a:rPr>
              <a:t>+</a:t>
            </a:r>
          </a:p>
        </p:txBody>
      </p:sp>
      <p:sp>
        <p:nvSpPr>
          <p:cNvPr id="56330" name="TextBox 11"/>
          <p:cNvSpPr txBox="1">
            <a:spLocks noChangeArrowheads="1"/>
          </p:cNvSpPr>
          <p:nvPr/>
        </p:nvSpPr>
        <p:spPr bwMode="auto">
          <a:xfrm>
            <a:off x="5824130" y="3276600"/>
            <a:ext cx="543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800" dirty="0">
                <a:latin typeface="Arial" panose="020B0604020202020204" pitchFamily="34" charset="0"/>
              </a:rPr>
              <a:t>=</a:t>
            </a:r>
          </a:p>
        </p:txBody>
      </p:sp>
      <p:sp>
        <p:nvSpPr>
          <p:cNvPr id="56331" name="TextBox 12"/>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
        <p:nvSpPr>
          <p:cNvPr id="12" name="TextBox 11">
            <a:extLst>
              <a:ext uri="{FF2B5EF4-FFF2-40B4-BE49-F238E27FC236}">
                <a16:creationId xmlns:a16="http://schemas.microsoft.com/office/drawing/2014/main" id="{ECE08041-4090-4B81-B602-B3FC4CA5453A}"/>
              </a:ext>
            </a:extLst>
          </p:cNvPr>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14" name="TextBox 12">
            <a:extLst>
              <a:ext uri="{FF2B5EF4-FFF2-40B4-BE49-F238E27FC236}">
                <a16:creationId xmlns:a16="http://schemas.microsoft.com/office/drawing/2014/main" id="{A867E9D6-9732-4217-B8C8-B39042C79A67}"/>
              </a:ext>
            </a:extLst>
          </p:cNvPr>
          <p:cNvSpPr txBox="1">
            <a:spLocks noChangeArrowheads="1"/>
          </p:cNvSpPr>
          <p:nvPr/>
        </p:nvSpPr>
        <p:spPr bwMode="auto">
          <a:xfrm>
            <a:off x="104172" y="6172200"/>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amplitude images</a:t>
            </a:r>
          </a:p>
        </p:txBody>
      </p:sp>
    </p:spTree>
    <p:extLst>
      <p:ext uri="{BB962C8B-B14F-4D97-AF65-F5344CB8AC3E}">
        <p14:creationId xmlns:p14="http://schemas.microsoft.com/office/powerpoint/2010/main" val="3728396359"/>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r>
              <a:rPr lang="en-US" altLang="en-US" dirty="0"/>
              <a:t>Natural image</a:t>
            </a:r>
          </a:p>
        </p:txBody>
      </p:sp>
      <p:pic>
        <p:nvPicPr>
          <p:cNvPr id="6349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2793" t="7437" r="9428" b="11045"/>
          <a:stretch/>
        </p:blipFill>
        <p:spPr bwMode="auto">
          <a:xfrm>
            <a:off x="4914900" y="2244436"/>
            <a:ext cx="3736975" cy="2937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51075"/>
            <a:ext cx="38862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57200" y="5638800"/>
            <a:ext cx="8194675" cy="923330"/>
          </a:xfrm>
          <a:prstGeom prst="rect">
            <a:avLst/>
          </a:prstGeom>
          <a:noFill/>
        </p:spPr>
        <p:txBody>
          <a:bodyPr wrap="square" rtlCol="0">
            <a:spAutoFit/>
          </a:bodyPr>
          <a:lstStyle/>
          <a:p>
            <a:r>
              <a:rPr lang="en-US" dirty="0"/>
              <a:t>What does it mean to be at pixel </a:t>
            </a:r>
            <a:r>
              <a:rPr lang="en-US" dirty="0" err="1"/>
              <a:t>x,y</a:t>
            </a:r>
            <a:r>
              <a:rPr lang="en-US" dirty="0"/>
              <a:t>?</a:t>
            </a:r>
          </a:p>
          <a:p>
            <a:r>
              <a:rPr lang="en-US" dirty="0"/>
              <a:t>What does it mean to be more or less bright in the Fourier decomposition image?</a:t>
            </a:r>
          </a:p>
        </p:txBody>
      </p:sp>
      <p:sp>
        <p:nvSpPr>
          <p:cNvPr id="3" name="TextBox 2">
            <a:extLst>
              <a:ext uri="{FF2B5EF4-FFF2-40B4-BE49-F238E27FC236}">
                <a16:creationId xmlns:a16="http://schemas.microsoft.com/office/drawing/2014/main" id="{46534FB9-E2EC-47EA-9427-BEEBD7FE4092}"/>
              </a:ext>
            </a:extLst>
          </p:cNvPr>
          <p:cNvSpPr txBox="1"/>
          <p:nvPr/>
        </p:nvSpPr>
        <p:spPr>
          <a:xfrm>
            <a:off x="457200" y="1807730"/>
            <a:ext cx="2590800" cy="369332"/>
          </a:xfrm>
          <a:prstGeom prst="rect">
            <a:avLst/>
          </a:prstGeom>
          <a:noFill/>
        </p:spPr>
        <p:txBody>
          <a:bodyPr wrap="square" rtlCol="0">
            <a:spAutoFit/>
          </a:bodyPr>
          <a:lstStyle/>
          <a:p>
            <a:r>
              <a:rPr lang="en-US" dirty="0"/>
              <a:t>Natural image</a:t>
            </a:r>
          </a:p>
        </p:txBody>
      </p:sp>
      <p:sp>
        <p:nvSpPr>
          <p:cNvPr id="7" name="TextBox 6">
            <a:extLst>
              <a:ext uri="{FF2B5EF4-FFF2-40B4-BE49-F238E27FC236}">
                <a16:creationId xmlns:a16="http://schemas.microsoft.com/office/drawing/2014/main" id="{639B614F-012D-4D07-9062-F552EA266C5D}"/>
              </a:ext>
            </a:extLst>
          </p:cNvPr>
          <p:cNvSpPr txBox="1"/>
          <p:nvPr/>
        </p:nvSpPr>
        <p:spPr>
          <a:xfrm>
            <a:off x="4876800" y="1530731"/>
            <a:ext cx="3886200" cy="646331"/>
          </a:xfrm>
          <a:prstGeom prst="rect">
            <a:avLst/>
          </a:prstGeom>
          <a:noFill/>
        </p:spPr>
        <p:txBody>
          <a:bodyPr wrap="square" rtlCol="0">
            <a:spAutoFit/>
          </a:bodyPr>
          <a:lstStyle/>
          <a:p>
            <a:r>
              <a:rPr lang="en-US" dirty="0"/>
              <a:t>Fourier decomposition </a:t>
            </a:r>
          </a:p>
          <a:p>
            <a:r>
              <a:rPr lang="en-US" dirty="0"/>
              <a:t>Amplitude image</a:t>
            </a:r>
          </a:p>
        </p:txBody>
      </p:sp>
    </p:spTree>
    <p:extLst>
      <p:ext uri="{BB962C8B-B14F-4D97-AF65-F5344CB8AC3E}">
        <p14:creationId xmlns:p14="http://schemas.microsoft.com/office/powerpoint/2010/main" val="27746789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a:t>
            </a:r>
            <a:r>
              <a:rPr lang="en-US" dirty="0" err="1"/>
              <a:t>Pauw</a:t>
            </a:r>
            <a:r>
              <a:rPr lang="en-US" dirty="0"/>
              <a:t> demo</a:t>
            </a:r>
          </a:p>
        </p:txBody>
      </p:sp>
      <p:sp>
        <p:nvSpPr>
          <p:cNvPr id="3" name="Content Placeholder 2"/>
          <p:cNvSpPr>
            <a:spLocks noGrp="1"/>
          </p:cNvSpPr>
          <p:nvPr>
            <p:ph idx="1"/>
          </p:nvPr>
        </p:nvSpPr>
        <p:spPr/>
        <p:txBody>
          <a:bodyPr/>
          <a:lstStyle/>
          <a:p>
            <a:r>
              <a:rPr lang="en-US" dirty="0"/>
              <a:t>Live Fourier decomposition images</a:t>
            </a:r>
          </a:p>
          <a:p>
            <a:pPr lvl="1"/>
            <a:r>
              <a:rPr lang="en-US" dirty="0"/>
              <a:t>Using FFT2 function</a:t>
            </a:r>
          </a:p>
          <a:p>
            <a:pPr lvl="1"/>
            <a:endParaRPr lang="en-US" dirty="0"/>
          </a:p>
          <a:p>
            <a:r>
              <a:rPr lang="en-US" dirty="0"/>
              <a:t>I hacked it a bit</a:t>
            </a:r>
          </a:p>
          <a:p>
            <a:r>
              <a:rPr lang="en-US" dirty="0"/>
              <a:t>http://www.lookingatnothing.com/index.php/archives/991</a:t>
            </a:r>
          </a:p>
          <a:p>
            <a:endParaRPr lang="en-US" dirty="0"/>
          </a:p>
        </p:txBody>
      </p:sp>
    </p:spTree>
    <p:extLst>
      <p:ext uri="{BB962C8B-B14F-4D97-AF65-F5344CB8AC3E}">
        <p14:creationId xmlns:p14="http://schemas.microsoft.com/office/powerpoint/2010/main" val="21565905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star in the background&#10;&#10;Description automatically generated">
            <a:extLst>
              <a:ext uri="{FF2B5EF4-FFF2-40B4-BE49-F238E27FC236}">
                <a16:creationId xmlns:a16="http://schemas.microsoft.com/office/drawing/2014/main" id="{961D68F9-1D0E-483D-B1FA-D1585F7FA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7719" y="4953000"/>
            <a:ext cx="1806733" cy="1806733"/>
          </a:xfrm>
          <a:prstGeom prst="rect">
            <a:avLst/>
          </a:prstGeom>
        </p:spPr>
      </p:pic>
      <p:sp>
        <p:nvSpPr>
          <p:cNvPr id="14338" name="Title 1"/>
          <p:cNvSpPr>
            <a:spLocks noGrp="1"/>
          </p:cNvSpPr>
          <p:nvPr>
            <p:ph type="title"/>
          </p:nvPr>
        </p:nvSpPr>
        <p:spPr/>
        <p:txBody>
          <a:bodyPr/>
          <a:lstStyle/>
          <a:p>
            <a:pPr eaLnBrk="1" hangingPunct="1"/>
            <a:r>
              <a:rPr lang="en-US" altLang="en-US" dirty="0"/>
              <a:t>Think-Pair-Share</a:t>
            </a:r>
          </a:p>
        </p:txBody>
      </p:sp>
      <p:sp>
        <p:nvSpPr>
          <p:cNvPr id="14339" name="Content Placeholder 2"/>
          <p:cNvSpPr>
            <a:spLocks noGrp="1"/>
          </p:cNvSpPr>
          <p:nvPr>
            <p:ph idx="1"/>
          </p:nvPr>
        </p:nvSpPr>
        <p:spPr/>
        <p:txBody>
          <a:bodyPr/>
          <a:lstStyle/>
          <a:p>
            <a:pPr marL="0" indent="0" eaLnBrk="1" hangingPunct="1">
              <a:buNone/>
            </a:pPr>
            <a:r>
              <a:rPr lang="en-US" altLang="en-US" dirty="0"/>
              <a:t>Match the spatial domain image to the </a:t>
            </a:r>
            <a:br>
              <a:rPr lang="en-US" altLang="en-US" dirty="0"/>
            </a:br>
            <a:r>
              <a:rPr lang="en-US" altLang="en-US" dirty="0"/>
              <a:t>Fourier amplitude image</a:t>
            </a:r>
          </a:p>
        </p:txBody>
      </p:sp>
      <p:sp>
        <p:nvSpPr>
          <p:cNvPr id="14350" name="TextBox 14"/>
          <p:cNvSpPr txBox="1">
            <a:spLocks noChangeArrowheads="1"/>
          </p:cNvSpPr>
          <p:nvPr/>
        </p:nvSpPr>
        <p:spPr bwMode="auto">
          <a:xfrm>
            <a:off x="770730" y="2119446"/>
            <a:ext cx="312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1</a:t>
            </a:r>
          </a:p>
        </p:txBody>
      </p:sp>
      <p:sp>
        <p:nvSpPr>
          <p:cNvPr id="14351" name="TextBox 15"/>
          <p:cNvSpPr txBox="1">
            <a:spLocks noChangeArrowheads="1"/>
          </p:cNvSpPr>
          <p:nvPr/>
        </p:nvSpPr>
        <p:spPr bwMode="auto">
          <a:xfrm>
            <a:off x="8030369" y="21336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5</a:t>
            </a:r>
          </a:p>
        </p:txBody>
      </p:sp>
      <p:sp>
        <p:nvSpPr>
          <p:cNvPr id="14352" name="TextBox 17"/>
          <p:cNvSpPr txBox="1">
            <a:spLocks noChangeArrowheads="1"/>
          </p:cNvSpPr>
          <p:nvPr/>
        </p:nvSpPr>
        <p:spPr bwMode="auto">
          <a:xfrm>
            <a:off x="6323487" y="2141804"/>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4</a:t>
            </a:r>
          </a:p>
        </p:txBody>
      </p:sp>
      <p:sp>
        <p:nvSpPr>
          <p:cNvPr id="14353" name="TextBox 18"/>
          <p:cNvSpPr txBox="1">
            <a:spLocks noChangeArrowheads="1"/>
          </p:cNvSpPr>
          <p:nvPr/>
        </p:nvSpPr>
        <p:spPr bwMode="auto">
          <a:xfrm>
            <a:off x="745330" y="450797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a:t>
            </a:r>
          </a:p>
        </p:txBody>
      </p:sp>
      <p:sp>
        <p:nvSpPr>
          <p:cNvPr id="14354" name="TextBox 19"/>
          <p:cNvSpPr txBox="1">
            <a:spLocks noChangeArrowheads="1"/>
          </p:cNvSpPr>
          <p:nvPr/>
        </p:nvSpPr>
        <p:spPr bwMode="auto">
          <a:xfrm>
            <a:off x="4459591" y="2119445"/>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3</a:t>
            </a:r>
          </a:p>
        </p:txBody>
      </p:sp>
      <p:sp>
        <p:nvSpPr>
          <p:cNvPr id="14355" name="TextBox 20"/>
          <p:cNvSpPr txBox="1">
            <a:spLocks noChangeArrowheads="1"/>
          </p:cNvSpPr>
          <p:nvPr/>
        </p:nvSpPr>
        <p:spPr bwMode="auto">
          <a:xfrm>
            <a:off x="2608315" y="2101056"/>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2</a:t>
            </a:r>
          </a:p>
        </p:txBody>
      </p:sp>
      <p:sp>
        <p:nvSpPr>
          <p:cNvPr id="14356" name="TextBox 22"/>
          <p:cNvSpPr txBox="1">
            <a:spLocks noChangeArrowheads="1"/>
          </p:cNvSpPr>
          <p:nvPr/>
        </p:nvSpPr>
        <p:spPr bwMode="auto">
          <a:xfrm>
            <a:off x="4384781" y="4538187"/>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a:t>
            </a:r>
          </a:p>
        </p:txBody>
      </p:sp>
      <p:sp>
        <p:nvSpPr>
          <p:cNvPr id="14357" name="TextBox 23"/>
          <p:cNvSpPr txBox="1">
            <a:spLocks noChangeArrowheads="1"/>
          </p:cNvSpPr>
          <p:nvPr/>
        </p:nvSpPr>
        <p:spPr bwMode="auto">
          <a:xfrm>
            <a:off x="2558098" y="452321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B</a:t>
            </a:r>
          </a:p>
        </p:txBody>
      </p:sp>
      <p:sp>
        <p:nvSpPr>
          <p:cNvPr id="14358" name="TextBox 24"/>
          <p:cNvSpPr txBox="1">
            <a:spLocks noChangeArrowheads="1"/>
          </p:cNvSpPr>
          <p:nvPr/>
        </p:nvSpPr>
        <p:spPr bwMode="auto">
          <a:xfrm>
            <a:off x="6205666" y="4552632"/>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D</a:t>
            </a:r>
          </a:p>
        </p:txBody>
      </p:sp>
      <p:sp>
        <p:nvSpPr>
          <p:cNvPr id="14359" name="TextBox 26"/>
          <p:cNvSpPr txBox="1">
            <a:spLocks noChangeArrowheads="1"/>
          </p:cNvSpPr>
          <p:nvPr/>
        </p:nvSpPr>
        <p:spPr bwMode="auto">
          <a:xfrm>
            <a:off x="8042806" y="4538187"/>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E</a:t>
            </a:r>
          </a:p>
        </p:txBody>
      </p:sp>
      <p:sp>
        <p:nvSpPr>
          <p:cNvPr id="24" name="TextBox 23"/>
          <p:cNvSpPr txBox="1"/>
          <p:nvPr/>
        </p:nvSpPr>
        <p:spPr>
          <a:xfrm>
            <a:off x="8464424" y="-28913"/>
            <a:ext cx="702436"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pic>
        <p:nvPicPr>
          <p:cNvPr id="3" name="Picture 2" descr="A picture containing bathroom, toilet&#10;&#10;Description automatically generated">
            <a:extLst>
              <a:ext uri="{FF2B5EF4-FFF2-40B4-BE49-F238E27FC236}">
                <a16:creationId xmlns:a16="http://schemas.microsoft.com/office/drawing/2014/main" id="{4FBDE375-7D85-4677-9BE1-C676DD3709E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669387" y="2547144"/>
            <a:ext cx="1800383" cy="1800383"/>
          </a:xfrm>
          <a:prstGeom prst="rect">
            <a:avLst/>
          </a:prstGeom>
        </p:spPr>
      </p:pic>
      <p:pic>
        <p:nvPicPr>
          <p:cNvPr id="7" name="Picture 6">
            <a:extLst>
              <a:ext uri="{FF2B5EF4-FFF2-40B4-BE49-F238E27FC236}">
                <a16:creationId xmlns:a16="http://schemas.microsoft.com/office/drawing/2014/main" id="{1E9CD988-9C9B-4879-BCFE-EA8F0612DA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1" y="4953000"/>
            <a:ext cx="1799378" cy="1799378"/>
          </a:xfrm>
          <a:prstGeom prst="rect">
            <a:avLst/>
          </a:prstGeom>
        </p:spPr>
      </p:pic>
      <p:pic>
        <p:nvPicPr>
          <p:cNvPr id="9" name="Picture 8" descr="A white flower in a field&#10;&#10;Description automatically generated">
            <a:extLst>
              <a:ext uri="{FF2B5EF4-FFF2-40B4-BE49-F238E27FC236}">
                <a16:creationId xmlns:a16="http://schemas.microsoft.com/office/drawing/2014/main" id="{9B5547F8-614D-4ADA-8486-25047D1DD27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51660" y="4953000"/>
            <a:ext cx="1799378" cy="1799378"/>
          </a:xfrm>
          <a:prstGeom prst="rect">
            <a:avLst/>
          </a:prstGeom>
        </p:spPr>
      </p:pic>
      <p:pic>
        <p:nvPicPr>
          <p:cNvPr id="13" name="Picture 12" descr="A picture containing wall, white, indoor&#10;&#10;Description automatically generated">
            <a:extLst>
              <a:ext uri="{FF2B5EF4-FFF2-40B4-BE49-F238E27FC236}">
                <a16:creationId xmlns:a16="http://schemas.microsoft.com/office/drawing/2014/main" id="{A0FD8FEB-ACFF-4158-9085-6161AB02F2ED}"/>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30333" t="28552" r="29550" b="29474"/>
          <a:stretch/>
        </p:blipFill>
        <p:spPr>
          <a:xfrm>
            <a:off x="1886471" y="2542172"/>
            <a:ext cx="1725509" cy="1805354"/>
          </a:xfrm>
          <a:prstGeom prst="rect">
            <a:avLst/>
          </a:prstGeom>
        </p:spPr>
      </p:pic>
      <p:pic>
        <p:nvPicPr>
          <p:cNvPr id="15" name="Picture 14" descr="A picture containing building, outdoor&#10;&#10;Description automatically generated">
            <a:extLst>
              <a:ext uri="{FF2B5EF4-FFF2-40B4-BE49-F238E27FC236}">
                <a16:creationId xmlns:a16="http://schemas.microsoft.com/office/drawing/2014/main" id="{B5E94AC4-2493-4DC3-A73B-41FDCB0EC38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63460" y="4953000"/>
            <a:ext cx="1799378" cy="1799378"/>
          </a:xfrm>
          <a:prstGeom prst="rect">
            <a:avLst/>
          </a:prstGeom>
        </p:spPr>
      </p:pic>
      <p:pic>
        <p:nvPicPr>
          <p:cNvPr id="17" name="Picture 16" descr="A picture containing water, white, outdoor&#10;&#10;Description automatically generated">
            <a:extLst>
              <a:ext uri="{FF2B5EF4-FFF2-40B4-BE49-F238E27FC236}">
                <a16:creationId xmlns:a16="http://schemas.microsoft.com/office/drawing/2014/main" id="{E5AB9ACB-E48A-449E-996C-6C10CB2B52EF}"/>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l="29743" t="27928" r="27767" b="28663"/>
          <a:stretch/>
        </p:blipFill>
        <p:spPr>
          <a:xfrm>
            <a:off x="7334945" y="2550812"/>
            <a:ext cx="1762338" cy="1800383"/>
          </a:xfrm>
          <a:prstGeom prst="rect">
            <a:avLst/>
          </a:prstGeom>
        </p:spPr>
      </p:pic>
      <p:pic>
        <p:nvPicPr>
          <p:cNvPr id="47" name="Picture 46">
            <a:extLst>
              <a:ext uri="{FF2B5EF4-FFF2-40B4-BE49-F238E27FC236}">
                <a16:creationId xmlns:a16="http://schemas.microsoft.com/office/drawing/2014/main" id="{E5441433-8DA1-439F-9FF6-76124ADA15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686" y="2548149"/>
            <a:ext cx="1799378" cy="1799378"/>
          </a:xfrm>
          <a:prstGeom prst="rect">
            <a:avLst/>
          </a:prstGeom>
        </p:spPr>
      </p:pic>
      <p:pic>
        <p:nvPicPr>
          <p:cNvPr id="26" name="Picture 25" descr="A person standing next to a body of water&#10;&#10;Description automatically generated">
            <a:extLst>
              <a:ext uri="{FF2B5EF4-FFF2-40B4-BE49-F238E27FC236}">
                <a16:creationId xmlns:a16="http://schemas.microsoft.com/office/drawing/2014/main" id="{3B31645D-7E1A-4324-9F30-C8104E348A3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15201" y="4953000"/>
            <a:ext cx="1799113" cy="1799113"/>
          </a:xfrm>
          <a:prstGeom prst="rect">
            <a:avLst/>
          </a:prstGeom>
        </p:spPr>
      </p:pic>
      <p:pic>
        <p:nvPicPr>
          <p:cNvPr id="28" name="Picture 27" descr="A close up of a white wall&#10;&#10;Description automatically generated">
            <a:extLst>
              <a:ext uri="{FF2B5EF4-FFF2-40B4-BE49-F238E27FC236}">
                <a16:creationId xmlns:a16="http://schemas.microsoft.com/office/drawing/2014/main" id="{264117DA-18BB-46D1-AF64-BF668DB4E5C8}"/>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rcRect l="33860" t="33322" r="33459" b="33242"/>
          <a:stretch/>
        </p:blipFill>
        <p:spPr>
          <a:xfrm>
            <a:off x="5527177" y="2548520"/>
            <a:ext cx="1759723" cy="1800384"/>
          </a:xfrm>
          <a:prstGeom prst="rect">
            <a:avLst/>
          </a:prstGeom>
        </p:spPr>
      </p:pic>
    </p:spTree>
    <p:extLst>
      <p:ext uri="{BB962C8B-B14F-4D97-AF65-F5344CB8AC3E}">
        <p14:creationId xmlns:p14="http://schemas.microsoft.com/office/powerpoint/2010/main" val="32539078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Fourier Bases</a:t>
            </a:r>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5"/>
          <p:cNvSpPr>
            <a:spLocks noChangeArrowheads="1"/>
          </p:cNvSpPr>
          <p:nvPr/>
        </p:nvSpPr>
        <p:spPr bwMode="auto">
          <a:xfrm>
            <a:off x="4572000" y="2895600"/>
            <a:ext cx="4419600" cy="3733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44422" name="Text Box 6"/>
          <p:cNvSpPr txBox="1">
            <a:spLocks noChangeArrowheads="1"/>
          </p:cNvSpPr>
          <p:nvPr/>
        </p:nvSpPr>
        <p:spPr bwMode="auto">
          <a:xfrm>
            <a:off x="1468438" y="6248400"/>
            <a:ext cx="6361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Arial" panose="020B0604020202020204" pitchFamily="34" charset="0"/>
              </a:rPr>
              <a:t>This change of basis is the Fourier Transform</a:t>
            </a:r>
          </a:p>
        </p:txBody>
      </p:sp>
      <p:sp>
        <p:nvSpPr>
          <p:cNvPr id="61446" name="Text Box 10"/>
          <p:cNvSpPr txBox="1">
            <a:spLocks noChangeArrowheads="1"/>
          </p:cNvSpPr>
          <p:nvPr/>
        </p:nvSpPr>
        <p:spPr bwMode="auto">
          <a:xfrm>
            <a:off x="1252537" y="868101"/>
            <a:ext cx="69520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Arial" panose="020B0604020202020204" pitchFamily="34" charset="0"/>
              </a:rPr>
              <a:t>Teases away ‘fast vs. slow’ changes in the image.</a:t>
            </a:r>
          </a:p>
        </p:txBody>
      </p:sp>
      <p:sp>
        <p:nvSpPr>
          <p:cNvPr id="2" name="TextBox 1"/>
          <p:cNvSpPr txBox="1"/>
          <p:nvPr/>
        </p:nvSpPr>
        <p:spPr>
          <a:xfrm>
            <a:off x="4759065" y="5521106"/>
            <a:ext cx="3200400" cy="646331"/>
          </a:xfrm>
          <a:prstGeom prst="rect">
            <a:avLst/>
          </a:prstGeom>
          <a:noFill/>
        </p:spPr>
        <p:txBody>
          <a:bodyPr wrap="square" rtlCol="0">
            <a:spAutoFit/>
          </a:bodyPr>
          <a:lstStyle/>
          <a:p>
            <a:r>
              <a:rPr lang="en-US" dirty="0"/>
              <a:t>Blue = sine</a:t>
            </a:r>
          </a:p>
          <a:p>
            <a:r>
              <a:rPr lang="en-US" dirty="0"/>
              <a:t>Green = cosine</a:t>
            </a:r>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600959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4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2"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Fourier Bases</a:t>
            </a:r>
          </a:p>
        </p:txBody>
      </p:sp>
      <p:pic>
        <p:nvPicPr>
          <p:cNvPr id="62467"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2010360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Basis reconstruction</a:t>
            </a:r>
          </a:p>
        </p:txBody>
      </p:sp>
      <p:pic>
        <p:nvPicPr>
          <p:cNvPr id="3" name="Picture 2"/>
          <p:cNvPicPr>
            <a:picLocks noChangeAspect="1"/>
          </p:cNvPicPr>
          <p:nvPr/>
        </p:nvPicPr>
        <p:blipFill>
          <a:blip r:embed="rId2"/>
          <a:stretch>
            <a:fillRect/>
          </a:stretch>
        </p:blipFill>
        <p:spPr>
          <a:xfrm>
            <a:off x="768558" y="990600"/>
            <a:ext cx="7918242" cy="5519737"/>
          </a:xfrm>
          <a:prstGeom prst="rect">
            <a:avLst/>
          </a:prstGeom>
        </p:spPr>
      </p:pic>
      <p:sp>
        <p:nvSpPr>
          <p:cNvPr id="4" name="TextBox 3"/>
          <p:cNvSpPr txBox="1"/>
          <p:nvPr/>
        </p:nvSpPr>
        <p:spPr>
          <a:xfrm>
            <a:off x="7625915" y="6550223"/>
            <a:ext cx="154856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Danny Alexander</a:t>
            </a:r>
          </a:p>
        </p:txBody>
      </p:sp>
    </p:spTree>
    <p:extLst>
      <p:ext uri="{BB962C8B-B14F-4D97-AF65-F5344CB8AC3E}">
        <p14:creationId xmlns:p14="http://schemas.microsoft.com/office/powerpoint/2010/main" val="7842847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p:cNvSpPr>
            <a:spLocks noGrp="1" noChangeArrowheads="1"/>
          </p:cNvSpPr>
          <p:nvPr>
            <p:ph type="title"/>
          </p:nvPr>
        </p:nvSpPr>
        <p:spPr>
          <a:xfrm>
            <a:off x="457200" y="152400"/>
            <a:ext cx="8229600" cy="914400"/>
          </a:xfrm>
        </p:spPr>
        <p:txBody>
          <a:bodyPr>
            <a:normAutofit/>
          </a:bodyPr>
          <a:lstStyle/>
          <a:p>
            <a:pPr>
              <a:defRPr/>
            </a:pPr>
            <a:r>
              <a:rPr lang="en-US" altLang="en-US" dirty="0"/>
              <a:t>Now we can edit frequencies!</a:t>
            </a:r>
          </a:p>
        </p:txBody>
      </p:sp>
      <p:pic>
        <p:nvPicPr>
          <p:cNvPr id="645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5" y="1371600"/>
            <a:ext cx="9256069" cy="502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9759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a:t>Low and High Pass filtering</a:t>
            </a:r>
          </a:p>
        </p:txBody>
      </p:sp>
      <p:pic>
        <p:nvPicPr>
          <p:cNvPr id="6553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798" t="2271" r="948" b="2570"/>
          <a:stretch/>
        </p:blipFill>
        <p:spPr bwMode="auto">
          <a:xfrm>
            <a:off x="327724" y="762000"/>
            <a:ext cx="8488551" cy="299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210" t="2509" r="1760" b="4253"/>
          <a:stretch/>
        </p:blipFill>
        <p:spPr bwMode="auto">
          <a:xfrm>
            <a:off x="266216" y="3753091"/>
            <a:ext cx="8611565" cy="303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588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Removing frequency bands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74019" y="914400"/>
            <a:ext cx="5795962" cy="5810729"/>
          </a:xfrm>
          <a:prstGeom prst="rect">
            <a:avLst/>
          </a:prstGeom>
        </p:spPr>
      </p:pic>
      <p:sp>
        <p:nvSpPr>
          <p:cNvPr id="5" name="TextBox 4"/>
          <p:cNvSpPr txBox="1"/>
          <p:nvPr/>
        </p:nvSpPr>
        <p:spPr>
          <a:xfrm>
            <a:off x="8431946" y="6550223"/>
            <a:ext cx="712054"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Brayer</a:t>
            </a:r>
          </a:p>
        </p:txBody>
      </p:sp>
    </p:spTree>
    <p:extLst>
      <p:ext uri="{BB962C8B-B14F-4D97-AF65-F5344CB8AC3E}">
        <p14:creationId xmlns:p14="http://schemas.microsoft.com/office/powerpoint/2010/main" val="22610798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pass filtering + orientation</a:t>
            </a:r>
          </a:p>
        </p:txBody>
      </p:sp>
      <p:pic>
        <p:nvPicPr>
          <p:cNvPr id="4" name="Picture 3"/>
          <p:cNvPicPr>
            <a:picLocks noChangeAspect="1"/>
          </p:cNvPicPr>
          <p:nvPr/>
        </p:nvPicPr>
        <p:blipFill>
          <a:blip r:embed="rId2"/>
          <a:stretch>
            <a:fillRect/>
          </a:stretch>
        </p:blipFill>
        <p:spPr>
          <a:xfrm>
            <a:off x="1319212" y="914400"/>
            <a:ext cx="6505575" cy="5789138"/>
          </a:xfrm>
          <a:prstGeom prst="rect">
            <a:avLst/>
          </a:prstGeom>
        </p:spPr>
      </p:pic>
    </p:spTree>
    <p:extLst>
      <p:ext uri="{BB962C8B-B14F-4D97-AF65-F5344CB8AC3E}">
        <p14:creationId xmlns:p14="http://schemas.microsoft.com/office/powerpoint/2010/main" val="4195183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5" name="Rectangle 2">
            <a:extLst>
              <a:ext uri="{FF2B5EF4-FFF2-40B4-BE49-F238E27FC236}">
                <a16:creationId xmlns:a16="http://schemas.microsoft.com/office/drawing/2014/main" id="{29A88910-409E-4168-B44C-30CD5E9979C2}"/>
              </a:ext>
            </a:extLst>
          </p:cNvPr>
          <p:cNvSpPr>
            <a:spLocks noGrp="1" noChangeArrowheads="1"/>
          </p:cNvSpPr>
          <p:nvPr>
            <p:ph type="title"/>
          </p:nvPr>
        </p:nvSpPr>
        <p:spPr/>
        <p:txBody>
          <a:bodyPr/>
          <a:lstStyle/>
          <a:p>
            <a:r>
              <a:rPr lang="en-US" altLang="en-US"/>
              <a:t>Low-pass, Band-pass, High-pass filters</a:t>
            </a:r>
          </a:p>
        </p:txBody>
      </p:sp>
      <p:graphicFrame>
        <p:nvGraphicFramePr>
          <p:cNvPr id="5122" name="Object 3">
            <a:extLst>
              <a:ext uri="{FF2B5EF4-FFF2-40B4-BE49-F238E27FC236}">
                <a16:creationId xmlns:a16="http://schemas.microsoft.com/office/drawing/2014/main" id="{CC1A635F-E217-4CC2-B12F-809FDE684D80}"/>
              </a:ext>
            </a:extLst>
          </p:cNvPr>
          <p:cNvGraphicFramePr>
            <a:graphicFrameLocks noGrp="1" noChangeAspect="1"/>
          </p:cNvGraphicFramePr>
          <p:nvPr>
            <p:ph sz="half" idx="1"/>
          </p:nvPr>
        </p:nvGraphicFramePr>
        <p:xfrm>
          <a:off x="4857750" y="1972866"/>
          <a:ext cx="1600200" cy="1341834"/>
        </p:xfrm>
        <a:graphic>
          <a:graphicData uri="http://schemas.openxmlformats.org/presentationml/2006/ole">
            <mc:AlternateContent xmlns:mc="http://schemas.openxmlformats.org/markup-compatibility/2006">
              <mc:Choice xmlns:v="urn:schemas-microsoft-com:vml" Requires="v">
                <p:oleObj spid="_x0000_s4098" name="Paint Shop Pro Image" r:id="rId3" imgW="5502439" imgH="4614634" progId="PaintShopPro">
                  <p:embed/>
                </p:oleObj>
              </mc:Choice>
              <mc:Fallback>
                <p:oleObj name="Paint Shop Pro Image" r:id="rId3" imgW="5502439" imgH="4614634" progId="PaintShopPro">
                  <p:embed/>
                  <p:pic>
                    <p:nvPicPr>
                      <p:cNvPr id="5122" name="Object 3">
                        <a:extLst>
                          <a:ext uri="{FF2B5EF4-FFF2-40B4-BE49-F238E27FC236}">
                            <a16:creationId xmlns:a16="http://schemas.microsoft.com/office/drawing/2014/main" id="{CC1A635F-E217-4CC2-B12F-809FDE684D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343" t="34782" r="35284" b="31885"/>
                      <a:stretch>
                        <a:fillRect/>
                      </a:stretch>
                    </p:blipFill>
                    <p:spPr bwMode="auto">
                      <a:xfrm>
                        <a:off x="4857750" y="1972866"/>
                        <a:ext cx="1600200" cy="1341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3" name="Object 4">
            <a:extLst>
              <a:ext uri="{FF2B5EF4-FFF2-40B4-BE49-F238E27FC236}">
                <a16:creationId xmlns:a16="http://schemas.microsoft.com/office/drawing/2014/main" id="{9FF04DCB-3F33-45B9-AF46-A9A6394F7224}"/>
              </a:ext>
            </a:extLst>
          </p:cNvPr>
          <p:cNvGraphicFramePr>
            <a:graphicFrameLocks noGrp="1" noChangeAspect="1"/>
          </p:cNvGraphicFramePr>
          <p:nvPr>
            <p:ph type="body" idx="4294967295"/>
          </p:nvPr>
        </p:nvGraphicFramePr>
        <p:xfrm>
          <a:off x="1828800" y="3714750"/>
          <a:ext cx="4972050" cy="1706166"/>
        </p:xfrm>
        <a:graphic>
          <a:graphicData uri="http://schemas.openxmlformats.org/presentationml/2006/ole">
            <mc:AlternateContent xmlns:mc="http://schemas.openxmlformats.org/markup-compatibility/2006">
              <mc:Choice xmlns:v="urn:schemas-microsoft-com:vml" Requires="v">
                <p:oleObj spid="_x0000_s4099" name="Paint Shop Pro Image" r:id="rId5" imgW="5512195" imgH="2321951" progId="PaintShopPro">
                  <p:embed/>
                </p:oleObj>
              </mc:Choice>
              <mc:Fallback>
                <p:oleObj name="Paint Shop Pro Image" r:id="rId5" imgW="5512195" imgH="2321951" progId="PaintShopPro">
                  <p:embed/>
                  <p:pic>
                    <p:nvPicPr>
                      <p:cNvPr id="5123" name="Object 4">
                        <a:extLst>
                          <a:ext uri="{FF2B5EF4-FFF2-40B4-BE49-F238E27FC236}">
                            <a16:creationId xmlns:a16="http://schemas.microsoft.com/office/drawing/2014/main" id="{9FF04DCB-3F33-45B9-AF46-A9A6394F72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32719"/>
                      <a:stretch>
                        <a:fillRect/>
                      </a:stretch>
                    </p:blipFill>
                    <p:spPr bwMode="auto">
                      <a:xfrm>
                        <a:off x="1828800" y="3714750"/>
                        <a:ext cx="4972050" cy="1706166"/>
                      </a:xfrm>
                      <a:prstGeom prst="rect">
                        <a:avLst/>
                      </a:prstGeom>
                    </p:spPr>
                  </p:pic>
                </p:oleObj>
              </mc:Fallback>
            </mc:AlternateContent>
          </a:graphicData>
        </a:graphic>
      </p:graphicFrame>
      <p:graphicFrame>
        <p:nvGraphicFramePr>
          <p:cNvPr id="5124" name="Object 5">
            <a:extLst>
              <a:ext uri="{FF2B5EF4-FFF2-40B4-BE49-F238E27FC236}">
                <a16:creationId xmlns:a16="http://schemas.microsoft.com/office/drawing/2014/main" id="{F1A6066F-1863-41E2-80A0-802137304B66}"/>
              </a:ext>
            </a:extLst>
          </p:cNvPr>
          <p:cNvGraphicFramePr>
            <a:graphicFrameLocks noGrp="1" noChangeAspect="1"/>
          </p:cNvGraphicFramePr>
          <p:nvPr>
            <p:ph sz="half" idx="2"/>
          </p:nvPr>
        </p:nvGraphicFramePr>
        <p:xfrm>
          <a:off x="2171700" y="2000251"/>
          <a:ext cx="2743200" cy="1327547"/>
        </p:xfrm>
        <a:graphic>
          <a:graphicData uri="http://schemas.openxmlformats.org/presentationml/2006/ole">
            <mc:AlternateContent xmlns:mc="http://schemas.openxmlformats.org/markup-compatibility/2006">
              <mc:Choice xmlns:v="urn:schemas-microsoft-com:vml" Requires="v">
                <p:oleObj spid="_x0000_s4100" name="Paint Shop Pro Image" r:id="rId7" imgW="5502439" imgH="4614634" progId="PaintShopPro">
                  <p:embed/>
                </p:oleObj>
              </mc:Choice>
              <mc:Fallback>
                <p:oleObj name="Paint Shop Pro Image" r:id="rId7" imgW="5502439" imgH="4614634" progId="PaintShopPro">
                  <p:embed/>
                  <p:pic>
                    <p:nvPicPr>
                      <p:cNvPr id="5124" name="Object 5">
                        <a:extLst>
                          <a:ext uri="{FF2B5EF4-FFF2-40B4-BE49-F238E27FC236}">
                            <a16:creationId xmlns:a16="http://schemas.microsoft.com/office/drawing/2014/main" id="{F1A6066F-1863-41E2-80A0-802137304B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999" t="-1242" r="20000" b="65474"/>
                      <a:stretch>
                        <a:fillRect/>
                      </a:stretch>
                    </p:blipFill>
                    <p:spPr bwMode="auto">
                      <a:xfrm>
                        <a:off x="2171700" y="2000251"/>
                        <a:ext cx="2743200" cy="1327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6" name="Text Box 6">
            <a:extLst>
              <a:ext uri="{FF2B5EF4-FFF2-40B4-BE49-F238E27FC236}">
                <a16:creationId xmlns:a16="http://schemas.microsoft.com/office/drawing/2014/main" id="{BDD4CD0F-51D7-4449-A779-B1A6E5161A03}"/>
              </a:ext>
            </a:extLst>
          </p:cNvPr>
          <p:cNvSpPr txBox="1">
            <a:spLocks noChangeArrowheads="1"/>
          </p:cNvSpPr>
          <p:nvPr/>
        </p:nvSpPr>
        <p:spPr bwMode="auto">
          <a:xfrm>
            <a:off x="2731294" y="1629966"/>
            <a:ext cx="1159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defTabSz="685800">
              <a:defRPr/>
            </a:pPr>
            <a:r>
              <a:rPr lang="en-US" altLang="en-US" sz="1800">
                <a:solidFill>
                  <a:srgbClr val="000000"/>
                </a:solidFill>
              </a:rPr>
              <a:t>low-pass:</a:t>
            </a:r>
          </a:p>
        </p:txBody>
      </p:sp>
      <p:sp>
        <p:nvSpPr>
          <p:cNvPr id="5127" name="Text Box 7">
            <a:extLst>
              <a:ext uri="{FF2B5EF4-FFF2-40B4-BE49-F238E27FC236}">
                <a16:creationId xmlns:a16="http://schemas.microsoft.com/office/drawing/2014/main" id="{F7BE21EA-F444-4CC2-9272-B822A240AE0C}"/>
              </a:ext>
            </a:extLst>
          </p:cNvPr>
          <p:cNvSpPr txBox="1">
            <a:spLocks noChangeArrowheads="1"/>
          </p:cNvSpPr>
          <p:nvPr/>
        </p:nvSpPr>
        <p:spPr bwMode="auto">
          <a:xfrm>
            <a:off x="2559844" y="3401616"/>
            <a:ext cx="2557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defTabSz="685800">
              <a:defRPr/>
            </a:pPr>
            <a:r>
              <a:rPr lang="en-US" altLang="en-US" sz="1800">
                <a:solidFill>
                  <a:srgbClr val="000000"/>
                </a:solidFill>
              </a:rPr>
              <a:t>High-pass / band-pass:</a:t>
            </a:r>
          </a:p>
        </p:txBody>
      </p:sp>
    </p:spTree>
    <p:extLst>
      <p:ext uri="{BB962C8B-B14F-4D97-AF65-F5344CB8AC3E}">
        <p14:creationId xmlns:p14="http://schemas.microsoft.com/office/powerpoint/2010/main" val="1285843633"/>
      </p:ext>
    </p:extLst>
  </p:cSld>
  <p:clrMapOvr>
    <a:masterClrMapping/>
  </p:clrMapOvr>
  <p:transition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a:t>
            </a:r>
            <a:r>
              <a:rPr lang="en-US" dirty="0" err="1"/>
              <a:t>Pauw</a:t>
            </a:r>
            <a:r>
              <a:rPr lang="en-US" dirty="0"/>
              <a:t> demo</a:t>
            </a:r>
          </a:p>
        </p:txBody>
      </p:sp>
      <p:sp>
        <p:nvSpPr>
          <p:cNvPr id="3" name="Content Placeholder 2"/>
          <p:cNvSpPr>
            <a:spLocks noGrp="1"/>
          </p:cNvSpPr>
          <p:nvPr>
            <p:ph idx="1"/>
          </p:nvPr>
        </p:nvSpPr>
        <p:spPr/>
        <p:txBody>
          <a:bodyPr/>
          <a:lstStyle/>
          <a:p>
            <a:r>
              <a:rPr lang="en-US" dirty="0"/>
              <a:t>Live Fourier decomposition images</a:t>
            </a:r>
          </a:p>
          <a:p>
            <a:pPr lvl="1"/>
            <a:r>
              <a:rPr lang="en-US" dirty="0"/>
              <a:t>Using FFT2 function</a:t>
            </a:r>
          </a:p>
          <a:p>
            <a:pPr lvl="1"/>
            <a:endParaRPr lang="en-US" dirty="0"/>
          </a:p>
          <a:p>
            <a:r>
              <a:rPr lang="en-US" dirty="0"/>
              <a:t>This time, for editing images.</a:t>
            </a:r>
          </a:p>
          <a:p>
            <a:endParaRPr lang="en-US" dirty="0"/>
          </a:p>
        </p:txBody>
      </p:sp>
    </p:spTree>
    <p:extLst>
      <p:ext uri="{BB962C8B-B14F-4D97-AF65-F5344CB8AC3E}">
        <p14:creationId xmlns:p14="http://schemas.microsoft.com/office/powerpoint/2010/main" val="22261137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93926090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pic>
        <p:nvPicPr>
          <p:cNvPr id="6" name="Content Placeholder 3">
            <a:extLst>
              <a:ext uri="{FF2B5EF4-FFF2-40B4-BE49-F238E27FC236}">
                <a16:creationId xmlns:a16="http://schemas.microsoft.com/office/drawing/2014/main" id="{F6EC6D8F-12DC-4CA8-9D39-1175C937B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50771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5122"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1" name="Object 28"/>
          <p:cNvGraphicFramePr>
            <a:graphicFrameLocks noChangeAspect="1"/>
          </p:cNvGraphicFramePr>
          <p:nvPr/>
        </p:nvGraphicFramePr>
        <p:xfrm>
          <a:off x="5786438" y="5302250"/>
          <a:ext cx="2211387" cy="935038"/>
        </p:xfrm>
        <a:graphic>
          <a:graphicData uri="http://schemas.openxmlformats.org/presentationml/2006/ole">
            <mc:AlternateContent xmlns:mc="http://schemas.openxmlformats.org/markup-compatibility/2006">
              <mc:Choice xmlns:v="urn:schemas-microsoft-com:vml" Requires="v">
                <p:oleObj spid="_x0000_s5123" name="Equation" r:id="rId5" imgW="990360" imgH="419040" progId="Equation.3">
                  <p:embed/>
                </p:oleObj>
              </mc:Choice>
              <mc:Fallback>
                <p:oleObj name="Equation" r:id="rId5" imgW="990360" imgH="419040" progId="Equation.3">
                  <p:embed/>
                  <p:pic>
                    <p:nvPicPr>
                      <p:cNvPr id="14351" name="Object 28"/>
                      <p:cNvPicPr>
                        <a:picLocks noChangeAspect="1" noChangeArrowheads="1"/>
                      </p:cNvPicPr>
                      <p:nvPr/>
                    </p:nvPicPr>
                    <p:blipFill>
                      <a:blip r:embed="rId6"/>
                      <a:srcRect/>
                      <a:stretch>
                        <a:fillRect/>
                      </a:stretch>
                    </p:blipFill>
                    <p:spPr bwMode="auto">
                      <a:xfrm>
                        <a:off x="5786438" y="5302250"/>
                        <a:ext cx="22113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lvl="1"/>
            <a:r>
              <a:rPr lang="en-US" altLang="en-US" sz="2000" dirty="0"/>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lvl="1"/>
            <a:r>
              <a:rPr lang="en-US" altLang="en-US" sz="2000" dirty="0"/>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38858"/>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Amplitude / Phase</a:t>
            </a:r>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endParaRPr lang="en-US" dirty="0"/>
          </a:p>
          <a:p>
            <a:endParaRPr lang="en-US" dirty="0"/>
          </a:p>
          <a:p>
            <a:endParaRPr lang="en-US" dirty="0"/>
          </a:p>
          <a:p>
            <a:endParaRPr lang="en-US" dirty="0"/>
          </a:p>
          <a:p>
            <a:endParaRPr lang="en-US" dirty="0"/>
          </a:p>
          <a:p>
            <a:r>
              <a:rPr lang="en-US" dirty="0"/>
              <a:t>Amplitude tells you “how much”</a:t>
            </a:r>
          </a:p>
          <a:p>
            <a:r>
              <a:rPr lang="en-US" dirty="0"/>
              <a:t>Phase tells you “where”</a:t>
            </a:r>
          </a:p>
          <a:p>
            <a:endParaRPr lang="en-US" dirty="0"/>
          </a:p>
          <a:p>
            <a:r>
              <a:rPr lang="en-US" dirty="0"/>
              <a:t>Translate the image? </a:t>
            </a:r>
          </a:p>
          <a:p>
            <a:pPr lvl="1"/>
            <a:r>
              <a:rPr lang="en-US" dirty="0"/>
              <a:t>Amplitude unchanged </a:t>
            </a:r>
          </a:p>
          <a:p>
            <a:pPr lvl="1"/>
            <a:r>
              <a:rPr lang="en-US" dirty="0"/>
              <a:t>Adds a constant to the phase.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838200"/>
            <a:ext cx="3810000" cy="2714625"/>
          </a:xfrm>
          <a:prstGeom prst="rect">
            <a:avLst/>
          </a:prstGeom>
        </p:spPr>
      </p:pic>
      <p:sp>
        <p:nvSpPr>
          <p:cNvPr id="5" name="TextBox 4"/>
          <p:cNvSpPr txBox="1"/>
          <p:nvPr/>
        </p:nvSpPr>
        <p:spPr>
          <a:xfrm>
            <a:off x="8476258" y="6218178"/>
            <a:ext cx="681597"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Morse</a:t>
            </a:r>
          </a:p>
        </p:txBody>
      </p:sp>
      <p:sp>
        <p:nvSpPr>
          <p:cNvPr id="6" name="TextBox 5">
            <a:extLst>
              <a:ext uri="{FF2B5EF4-FFF2-40B4-BE49-F238E27FC236}">
                <a16:creationId xmlns:a16="http://schemas.microsoft.com/office/drawing/2014/main" id="{EC9FEA05-29CB-4CC9-9628-D2B9EA7C83AD}"/>
              </a:ext>
            </a:extLst>
          </p:cNvPr>
          <p:cNvSpPr txBox="1"/>
          <p:nvPr/>
        </p:nvSpPr>
        <p:spPr>
          <a:xfrm>
            <a:off x="6619748" y="6494760"/>
            <a:ext cx="2743200" cy="338554"/>
          </a:xfrm>
          <a:prstGeom prst="rect">
            <a:avLst/>
          </a:prstGeom>
          <a:noFill/>
        </p:spPr>
        <p:txBody>
          <a:bodyPr wrap="square" rtlCol="0">
            <a:spAutoFit/>
          </a:bodyPr>
          <a:lstStyle/>
          <a:p>
            <a:r>
              <a:rPr lang="en-US" sz="1600" dirty="0"/>
              <a:t>[</a:t>
            </a:r>
            <a:r>
              <a:rPr lang="en-US" sz="1600" dirty="0" err="1">
                <a:hlinkClick r:id="rId4"/>
              </a:rPr>
              <a:t>Peppergrower</a:t>
            </a:r>
            <a:r>
              <a:rPr lang="en-US" sz="1600" dirty="0"/>
              <a:t>; Wikipedia]</a:t>
            </a:r>
          </a:p>
        </p:txBody>
      </p:sp>
    </p:spTree>
    <p:extLst>
      <p:ext uri="{BB962C8B-B14F-4D97-AF65-F5344CB8AC3E}">
        <p14:creationId xmlns:p14="http://schemas.microsoft.com/office/powerpoint/2010/main" val="1264276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5" name="Picture 4"/>
          <p:cNvPicPr>
            <a:picLocks noChangeAspect="1"/>
          </p:cNvPicPr>
          <p:nvPr/>
        </p:nvPicPr>
        <p:blipFill>
          <a:blip r:embed="rId2"/>
          <a:stretch>
            <a:fillRect/>
          </a:stretch>
        </p:blipFill>
        <p:spPr>
          <a:xfrm>
            <a:off x="1914525" y="1219200"/>
            <a:ext cx="5314950" cy="5333842"/>
          </a:xfrm>
          <a:prstGeom prst="rect">
            <a:avLst/>
          </a:prstGeom>
        </p:spPr>
      </p:pic>
      <p:sp>
        <p:nvSpPr>
          <p:cNvPr id="6" name="TextBox 5"/>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4707961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57612" y="1706563"/>
            <a:ext cx="4414388" cy="4419600"/>
          </a:xfrm>
          <a:prstGeom prst="rect">
            <a:avLst/>
          </a:prstGeom>
        </p:spPr>
      </p:pic>
      <p:pic>
        <p:nvPicPr>
          <p:cNvPr id="5" name="Picture 4"/>
          <p:cNvPicPr>
            <a:picLocks noChangeAspect="1"/>
          </p:cNvPicPr>
          <p:nvPr/>
        </p:nvPicPr>
        <p:blipFill>
          <a:blip r:embed="rId3"/>
          <a:stretch>
            <a:fillRect/>
          </a:stretch>
        </p:blipFill>
        <p:spPr>
          <a:xfrm>
            <a:off x="4572000" y="1706563"/>
            <a:ext cx="4414388" cy="4430042"/>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200978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987310" y="1051243"/>
            <a:ext cx="5169379" cy="5181600"/>
          </a:xfrm>
          <a:prstGeom prst="rect">
            <a:avLst/>
          </a:prstGeom>
        </p:spPr>
      </p:pic>
      <p:sp>
        <p:nvSpPr>
          <p:cNvPr id="5" name="TextBox 4"/>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6860547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87027" y="1620618"/>
            <a:ext cx="4515453" cy="4520784"/>
          </a:xfrm>
          <a:prstGeom prst="rect">
            <a:avLst/>
          </a:prstGeom>
        </p:spPr>
      </p:pic>
      <p:pic>
        <p:nvPicPr>
          <p:cNvPr id="5" name="Picture 4"/>
          <p:cNvPicPr>
            <a:picLocks noChangeAspect="1"/>
          </p:cNvPicPr>
          <p:nvPr/>
        </p:nvPicPr>
        <p:blipFill>
          <a:blip r:embed="rId3"/>
          <a:stretch>
            <a:fillRect/>
          </a:stretch>
        </p:blipFill>
        <p:spPr>
          <a:xfrm>
            <a:off x="4602480" y="1620617"/>
            <a:ext cx="4520785" cy="4520785"/>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8714880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Brayer, Uni. New Mexico</a:t>
            </a:r>
          </a:p>
        </p:txBody>
      </p:sp>
      <p:sp>
        <p:nvSpPr>
          <p:cNvPr id="3" name="Content Placeholder 2"/>
          <p:cNvSpPr>
            <a:spLocks noGrp="1"/>
          </p:cNvSpPr>
          <p:nvPr>
            <p:ph idx="1"/>
          </p:nvPr>
        </p:nvSpPr>
        <p:spPr/>
        <p:txBody>
          <a:bodyPr/>
          <a:lstStyle/>
          <a:p>
            <a:r>
              <a:rPr lang="en-US" dirty="0"/>
              <a:t>“We generally do not display PHASE images because most people who see them shortly thereafter succumb to </a:t>
            </a:r>
            <a:r>
              <a:rPr lang="en-US" dirty="0" err="1"/>
              <a:t>hallucinogenics</a:t>
            </a:r>
            <a:r>
              <a:rPr lang="en-US" dirty="0"/>
              <a:t> or end up in a Tibetan monastery.”</a:t>
            </a:r>
          </a:p>
          <a:p>
            <a:endParaRPr lang="en-US" dirty="0"/>
          </a:p>
          <a:p>
            <a:r>
              <a:rPr lang="en-US" sz="2800" dirty="0"/>
              <a:t>https://www.cs.unm.edu/~brayer/vision/fourier.html</a:t>
            </a:r>
            <a:endParaRPr lang="en-US" dirty="0"/>
          </a:p>
          <a:p>
            <a:endParaRPr lang="en-US" dirty="0"/>
          </a:p>
        </p:txBody>
      </p:sp>
    </p:spTree>
    <p:extLst>
      <p:ext uri="{BB962C8B-B14F-4D97-AF65-F5344CB8AC3E}">
        <p14:creationId xmlns:p14="http://schemas.microsoft.com/office/powerpoint/2010/main" val="25829913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p:txBody>
          <a:bodyPr/>
          <a:lstStyle/>
          <a:p>
            <a:r>
              <a:rPr lang="en-US" dirty="0"/>
              <a:t>In Fourier space, where is more of the information that we see in the visual world?</a:t>
            </a:r>
          </a:p>
          <a:p>
            <a:pPr lvl="1"/>
            <a:r>
              <a:rPr lang="en-US" dirty="0"/>
              <a:t>Amplitude</a:t>
            </a:r>
          </a:p>
          <a:p>
            <a:pPr lvl="1"/>
            <a:r>
              <a:rPr lang="en-US" dirty="0"/>
              <a:t>Phase</a:t>
            </a:r>
          </a:p>
        </p:txBody>
      </p:sp>
    </p:spTree>
    <p:extLst>
      <p:ext uri="{BB962C8B-B14F-4D97-AF65-F5344CB8AC3E}">
        <p14:creationId xmlns:p14="http://schemas.microsoft.com/office/powerpoint/2010/main" val="20391651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Cheebra</a:t>
            </a:r>
            <a:endParaRPr lang="en-US" dirty="0"/>
          </a:p>
        </p:txBody>
      </p:sp>
      <p:pic>
        <p:nvPicPr>
          <p:cNvPr id="4" name="Picture 3"/>
          <p:cNvPicPr>
            <a:picLocks noChangeAspect="1"/>
          </p:cNvPicPr>
          <p:nvPr/>
        </p:nvPicPr>
        <p:blipFill>
          <a:blip r:embed="rId2"/>
          <a:stretch>
            <a:fillRect/>
          </a:stretch>
        </p:blipFill>
        <p:spPr>
          <a:xfrm>
            <a:off x="86394" y="1575889"/>
            <a:ext cx="4465114" cy="4486275"/>
          </a:xfrm>
          <a:prstGeom prst="rect">
            <a:avLst/>
          </a:prstGeom>
        </p:spPr>
      </p:pic>
      <p:pic>
        <p:nvPicPr>
          <p:cNvPr id="5" name="Picture 4"/>
          <p:cNvPicPr>
            <a:picLocks noChangeAspect="1"/>
          </p:cNvPicPr>
          <p:nvPr/>
        </p:nvPicPr>
        <p:blipFill>
          <a:blip r:embed="rId3"/>
          <a:stretch>
            <a:fillRect/>
          </a:stretch>
        </p:blipFill>
        <p:spPr>
          <a:xfrm>
            <a:off x="4572000" y="1575890"/>
            <a:ext cx="4470366" cy="4486275"/>
          </a:xfrm>
          <a:prstGeom prst="rect">
            <a:avLst/>
          </a:prstGeom>
        </p:spPr>
      </p:pic>
      <p:sp>
        <p:nvSpPr>
          <p:cNvPr id="6" name="TextBox 5"/>
          <p:cNvSpPr txBox="1"/>
          <p:nvPr/>
        </p:nvSpPr>
        <p:spPr>
          <a:xfrm>
            <a:off x="86394" y="1066800"/>
            <a:ext cx="4333206" cy="369332"/>
          </a:xfrm>
          <a:prstGeom prst="rect">
            <a:avLst/>
          </a:prstGeom>
          <a:noFill/>
        </p:spPr>
        <p:txBody>
          <a:bodyPr wrap="square" rtlCol="0">
            <a:spAutoFit/>
          </a:bodyPr>
          <a:lstStyle/>
          <a:p>
            <a:r>
              <a:rPr lang="en-US" dirty="0"/>
              <a:t>Zebra phase, cheetah amplitude</a:t>
            </a:r>
          </a:p>
        </p:txBody>
      </p:sp>
      <p:sp>
        <p:nvSpPr>
          <p:cNvPr id="7" name="TextBox 6"/>
          <p:cNvSpPr txBox="1"/>
          <p:nvPr/>
        </p:nvSpPr>
        <p:spPr>
          <a:xfrm>
            <a:off x="4587240" y="1060478"/>
            <a:ext cx="4333206" cy="369332"/>
          </a:xfrm>
          <a:prstGeom prst="rect">
            <a:avLst/>
          </a:prstGeom>
          <a:noFill/>
        </p:spPr>
        <p:txBody>
          <a:bodyPr wrap="square" rtlCol="0">
            <a:spAutoFit/>
          </a:bodyPr>
          <a:lstStyle/>
          <a:p>
            <a:r>
              <a:rPr lang="en-US" dirty="0"/>
              <a:t>Cheetah phase, zebra amplitude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2655509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a:t>The frequency amplitude of natural images are quite similar.</a:t>
            </a:r>
          </a:p>
          <a:p>
            <a:pPr lvl="1"/>
            <a:r>
              <a:rPr lang="en-US" dirty="0"/>
              <a:t>Heavy in low frequencies, falling off in high frequencies</a:t>
            </a:r>
          </a:p>
          <a:p>
            <a:pPr lvl="1"/>
            <a:r>
              <a:rPr lang="en-US" dirty="0"/>
              <a:t>Will </a:t>
            </a:r>
            <a:r>
              <a:rPr lang="en-US" i="1" dirty="0"/>
              <a:t>any</a:t>
            </a:r>
            <a:r>
              <a:rPr lang="en-US" dirty="0"/>
              <a:t> image be like that, or is it a property of the world we live in?</a:t>
            </a:r>
          </a:p>
          <a:p>
            <a:pPr marL="0" indent="0">
              <a:buNone/>
            </a:pPr>
            <a:endParaRPr lang="en-US" dirty="0"/>
          </a:p>
          <a:p>
            <a:pPr marL="0" indent="0">
              <a:buNone/>
            </a:pPr>
            <a:r>
              <a:rPr lang="en-US" dirty="0"/>
              <a:t>Most information in the image is carried in the phase, not the amplitude.</a:t>
            </a:r>
          </a:p>
        </p:txBody>
      </p:sp>
      <p:sp>
        <p:nvSpPr>
          <p:cNvPr id="4" name="TextBox 3"/>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1194739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relationship to phase in audio?</a:t>
            </a:r>
          </a:p>
        </p:txBody>
      </p:sp>
      <p:sp>
        <p:nvSpPr>
          <p:cNvPr id="3" name="Content Placeholder 2"/>
          <p:cNvSpPr>
            <a:spLocks noGrp="1"/>
          </p:cNvSpPr>
          <p:nvPr>
            <p:ph idx="1"/>
          </p:nvPr>
        </p:nvSpPr>
        <p:spPr/>
        <p:txBody>
          <a:bodyPr/>
          <a:lstStyle/>
          <a:p>
            <a:r>
              <a:rPr lang="en-US" dirty="0"/>
              <a:t>In audio perception, frequency is important but phase is not.</a:t>
            </a:r>
          </a:p>
          <a:p>
            <a:r>
              <a:rPr lang="en-US" dirty="0"/>
              <a:t>In visual perception, both are important.</a:t>
            </a:r>
          </a:p>
          <a:p>
            <a:endParaRPr lang="en-US" dirty="0"/>
          </a:p>
          <a:p>
            <a:r>
              <a:rPr lang="en-US" dirty="0"/>
              <a:t>???  : (</a:t>
            </a:r>
          </a:p>
        </p:txBody>
      </p:sp>
    </p:spTree>
    <p:extLst>
      <p:ext uri="{BB962C8B-B14F-4D97-AF65-F5344CB8AC3E}">
        <p14:creationId xmlns:p14="http://schemas.microsoft.com/office/powerpoint/2010/main" val="41562664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DEA8A-D79C-4770-9379-A87C440FC739}"/>
              </a:ext>
            </a:extLst>
          </p:cNvPr>
          <p:cNvSpPr>
            <a:spLocks noGrp="1"/>
          </p:cNvSpPr>
          <p:nvPr>
            <p:ph type="title"/>
          </p:nvPr>
        </p:nvSpPr>
        <p:spPr/>
        <p:txBody>
          <a:bodyPr/>
          <a:lstStyle/>
          <a:p>
            <a:endParaRPr lang="en-US"/>
          </a:p>
        </p:txBody>
      </p:sp>
      <p:pic>
        <p:nvPicPr>
          <p:cNvPr id="5" name="Content Placeholder 4" descr="A picture containing grass, tree, bird&#10;&#10;Description generated with high confidence">
            <a:extLst>
              <a:ext uri="{FF2B5EF4-FFF2-40B4-BE49-F238E27FC236}">
                <a16:creationId xmlns:a16="http://schemas.microsoft.com/office/drawing/2014/main" id="{85104C9F-82DA-4914-B0B3-FCA74D7641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5955307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F279-87A4-4236-B92B-C06207B7BA4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0CC9676-373F-4201-9837-042BFD0100D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6761136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AA0C3-F115-4B25-8A4C-3A7CD77384A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2439F28-768F-4868-9610-90D6472B6E0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5298936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0710-2F0D-44C8-81D5-FBFD960172C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671089B-53CD-4404-B929-866A32F1E6D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6053676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3B814-C0B7-4843-8E26-D81AC43C1F5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3185898-BFB7-427C-B7F1-8B85CC7E998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39288372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E300-5CFB-4178-A437-C4D6A742C2DE}"/>
              </a:ext>
            </a:extLst>
          </p:cNvPr>
          <p:cNvSpPr>
            <a:spLocks noGrp="1"/>
          </p:cNvSpPr>
          <p:nvPr>
            <p:ph type="title"/>
          </p:nvPr>
        </p:nvSpPr>
        <p:spPr/>
        <p:txBody>
          <a:bodyPr/>
          <a:lstStyle/>
          <a:p>
            <a:endParaRPr lang="en-US"/>
          </a:p>
        </p:txBody>
      </p:sp>
      <p:pic>
        <p:nvPicPr>
          <p:cNvPr id="5" name="Content Placeholder 4" descr="A picture containing refrigerator&#10;&#10;Description generated with high confidence">
            <a:extLst>
              <a:ext uri="{FF2B5EF4-FFF2-40B4-BE49-F238E27FC236}">
                <a16:creationId xmlns:a16="http://schemas.microsoft.com/office/drawing/2014/main" id="{B83E42F5-237F-402B-9ADA-842942C6990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40326809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8E51-029C-4B20-8C43-402D3F77CBF2}"/>
              </a:ext>
            </a:extLst>
          </p:cNvPr>
          <p:cNvSpPr>
            <a:spLocks noGrp="1"/>
          </p:cNvSpPr>
          <p:nvPr>
            <p:ph type="title"/>
          </p:nvPr>
        </p:nvSpPr>
        <p:spPr/>
        <p:txBody>
          <a:bodyPr/>
          <a:lstStyle/>
          <a:p>
            <a:endParaRPr lang="en-US"/>
          </a:p>
        </p:txBody>
      </p:sp>
      <p:pic>
        <p:nvPicPr>
          <p:cNvPr id="5" name="Content Placeholder 4" descr="A picture containing floor, indoor&#10;&#10;Description generated with very high confidence">
            <a:extLst>
              <a:ext uri="{FF2B5EF4-FFF2-40B4-BE49-F238E27FC236}">
                <a16:creationId xmlns:a16="http://schemas.microsoft.com/office/drawing/2014/main" id="{2ABD7B1B-C066-40EE-8C9E-01EA41F9183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2579952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E5958-2A11-4CEF-9768-09250ECBB2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72AE4E-471D-458B-95AE-72BB12BE0C35}"/>
              </a:ext>
            </a:extLst>
          </p:cNvPr>
          <p:cNvSpPr>
            <a:spLocks noGrp="1"/>
          </p:cNvSpPr>
          <p:nvPr>
            <p:ph idx="1"/>
          </p:nvPr>
        </p:nvSpPr>
        <p:spPr/>
        <p:txBody>
          <a:bodyPr/>
          <a:lstStyle/>
          <a:p>
            <a:endParaRPr lang="en-US"/>
          </a:p>
        </p:txBody>
      </p:sp>
      <p:pic>
        <p:nvPicPr>
          <p:cNvPr id="111618" name="Picture 2" descr="Giant QR Code in a field, in Xilinshui Village of Baoding, China">
            <a:extLst>
              <a:ext uri="{FF2B5EF4-FFF2-40B4-BE49-F238E27FC236}">
                <a16:creationId xmlns:a16="http://schemas.microsoft.com/office/drawing/2014/main" id="{60566BA9-7B90-4D8D-AA62-8145080A3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85875"/>
            <a:ext cx="7620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7851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7F37-D418-486D-8375-247E17F9A7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32947ED-6E7A-469C-BEB8-BB0355A9950E}"/>
              </a:ext>
            </a:extLst>
          </p:cNvPr>
          <p:cNvSpPr>
            <a:spLocks noGrp="1"/>
          </p:cNvSpPr>
          <p:nvPr>
            <p:ph idx="1"/>
          </p:nvPr>
        </p:nvSpPr>
        <p:spPr/>
        <p:txBody>
          <a:bodyPr/>
          <a:lstStyle/>
          <a:p>
            <a:endParaRPr lang="en-US"/>
          </a:p>
        </p:txBody>
      </p:sp>
      <p:pic>
        <p:nvPicPr>
          <p:cNvPr id="114690" name="Picture 2" descr="A giant QR code promoting local tourism is formed from 130,000 Chinese juniper trees in Xilinshui, Hebei province">
            <a:extLst>
              <a:ext uri="{FF2B5EF4-FFF2-40B4-BE49-F238E27FC236}">
                <a16:creationId xmlns:a16="http://schemas.microsoft.com/office/drawing/2014/main" id="{3F43069D-166B-4D31-97AA-DD9BE5ECC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0"/>
            <a:ext cx="8829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0174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4"/>
          <p:cNvSpPr>
            <a:spLocks noGrp="1"/>
          </p:cNvSpPr>
          <p:nvPr>
            <p:ph type="title"/>
          </p:nvPr>
        </p:nvSpPr>
        <p:spPr/>
        <p:txBody>
          <a:bodyPr/>
          <a:lstStyle/>
          <a:p>
            <a:r>
              <a:rPr lang="en-US" altLang="en-US"/>
              <a:t>Properties of Fourier Transforms</a:t>
            </a:r>
          </a:p>
        </p:txBody>
      </p:sp>
      <p:sp>
        <p:nvSpPr>
          <p:cNvPr id="68611" name="Content Placeholder 5"/>
          <p:cNvSpPr>
            <a:spLocks noGrp="1"/>
          </p:cNvSpPr>
          <p:nvPr>
            <p:ph idx="1"/>
          </p:nvPr>
        </p:nvSpPr>
        <p:spPr>
          <a:xfrm>
            <a:off x="533400" y="1066800"/>
            <a:ext cx="8229600" cy="5135563"/>
          </a:xfrm>
        </p:spPr>
        <p:txBody>
          <a:bodyPr/>
          <a:lstStyle/>
          <a:p>
            <a:endParaRPr lang="en-US" altLang="en-US" dirty="0"/>
          </a:p>
          <a:p>
            <a:r>
              <a:rPr lang="en-US" altLang="en-US" dirty="0"/>
              <a:t>Linearity</a:t>
            </a:r>
          </a:p>
          <a:p>
            <a:endParaRPr lang="en-US" altLang="en-US" dirty="0"/>
          </a:p>
          <a:p>
            <a:r>
              <a:rPr lang="en-US" altLang="en-US" dirty="0"/>
              <a:t>Fourier transform of a real signal is symmetric about the origin</a:t>
            </a:r>
          </a:p>
          <a:p>
            <a:endParaRPr lang="en-US" altLang="en-US" dirty="0"/>
          </a:p>
          <a:p>
            <a:r>
              <a:rPr lang="en-US" altLang="en-US" dirty="0"/>
              <a:t>The energy of the signal is the same as the energy of its Fourier transform</a:t>
            </a:r>
          </a:p>
          <a:p>
            <a:endParaRPr lang="en-US" altLang="en-US" dirty="0"/>
          </a:p>
          <a:p>
            <a:endParaRPr lang="en-US" altLang="en-US" dirty="0"/>
          </a:p>
        </p:txBody>
      </p:sp>
      <p:sp>
        <p:nvSpPr>
          <p:cNvPr id="68613" name="TextBox 9"/>
          <p:cNvSpPr txBox="1">
            <a:spLocks noChangeArrowheads="1"/>
          </p:cNvSpPr>
          <p:nvPr/>
        </p:nvSpPr>
        <p:spPr bwMode="auto">
          <a:xfrm>
            <a:off x="6573838" y="6488113"/>
            <a:ext cx="2570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See Szeliski Book (3.4)</a:t>
            </a:r>
          </a:p>
        </p:txBody>
      </p:sp>
      <p:graphicFrame>
        <p:nvGraphicFramePr>
          <p:cNvPr id="6" name="Object 4">
            <a:extLst>
              <a:ext uri="{FF2B5EF4-FFF2-40B4-BE49-F238E27FC236}">
                <a16:creationId xmlns:a16="http://schemas.microsoft.com/office/drawing/2014/main" id="{26E26A5A-94B2-4727-A6CB-0E66045C32CE}"/>
              </a:ext>
            </a:extLst>
          </p:cNvPr>
          <p:cNvGraphicFramePr>
            <a:graphicFrameLocks noChangeAspect="1"/>
          </p:cNvGraphicFramePr>
          <p:nvPr/>
        </p:nvGraphicFramePr>
        <p:xfrm>
          <a:off x="2758931" y="1713837"/>
          <a:ext cx="5676901" cy="470649"/>
        </p:xfrm>
        <a:graphic>
          <a:graphicData uri="http://schemas.openxmlformats.org/presentationml/2006/ole">
            <mc:AlternateContent xmlns:mc="http://schemas.openxmlformats.org/markup-compatibility/2006">
              <mc:Choice xmlns:v="urn:schemas-microsoft-com:vml" Requires="v">
                <p:oleObj spid="_x0000_s6146" name="Equation" r:id="rId3" imgW="2286000" imgH="203040" progId="Equation.3">
                  <p:embed/>
                </p:oleObj>
              </mc:Choice>
              <mc:Fallback>
                <p:oleObj name="Equation" r:id="rId3" imgW="2286000" imgH="203040" progId="Equation.3">
                  <p:embed/>
                  <p:pic>
                    <p:nvPicPr>
                      <p:cNvPr id="6" name="Object 4">
                        <a:extLst>
                          <a:ext uri="{FF2B5EF4-FFF2-40B4-BE49-F238E27FC236}">
                            <a16:creationId xmlns:a16="http://schemas.microsoft.com/office/drawing/2014/main" id="{26E26A5A-94B2-4727-A6CB-0E66045C32CE}"/>
                          </a:ext>
                        </a:extLst>
                      </p:cNvPr>
                      <p:cNvPicPr>
                        <a:picLocks noChangeAspect="1" noChangeArrowheads="1"/>
                      </p:cNvPicPr>
                      <p:nvPr/>
                    </p:nvPicPr>
                    <p:blipFill>
                      <a:blip r:embed="rId4"/>
                      <a:srcRect/>
                      <a:stretch>
                        <a:fillRect/>
                      </a:stretch>
                    </p:blipFill>
                    <p:spPr bwMode="auto">
                      <a:xfrm>
                        <a:off x="2758931" y="1713837"/>
                        <a:ext cx="5676901" cy="47064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543703529"/>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a:t>The Convolution Theorem</a:t>
            </a:r>
          </a:p>
        </p:txBody>
      </p:sp>
      <p:sp>
        <p:nvSpPr>
          <p:cNvPr id="488451" name="Rectangle 3"/>
          <p:cNvSpPr>
            <a:spLocks noGrp="1" noChangeArrowheads="1"/>
          </p:cNvSpPr>
          <p:nvPr>
            <p:ph type="body" sz="half" idx="2"/>
          </p:nvPr>
        </p:nvSpPr>
        <p:spPr>
          <a:xfrm>
            <a:off x="533400" y="914400"/>
            <a:ext cx="7924800" cy="5257800"/>
          </a:xfrm>
        </p:spPr>
        <p:txBody>
          <a:bodyPr/>
          <a:lstStyle/>
          <a:p>
            <a:pPr>
              <a:lnSpc>
                <a:spcPct val="90000"/>
              </a:lnSpc>
            </a:pPr>
            <a:r>
              <a:rPr lang="en-US" altLang="en-US" dirty="0"/>
              <a:t>The Fourier transform of the convolution of two functions is the product of their Fourier transforms</a:t>
            </a:r>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r>
              <a:rPr lang="en-US" altLang="en-US" b="1" dirty="0"/>
              <a:t>Convolution</a:t>
            </a:r>
            <a:r>
              <a:rPr lang="en-US" altLang="en-US" dirty="0"/>
              <a:t> in spatial domain is equivalent to </a:t>
            </a:r>
            <a:r>
              <a:rPr lang="en-US" altLang="en-US" b="1" dirty="0"/>
              <a:t>multiplication</a:t>
            </a:r>
            <a:r>
              <a:rPr lang="en-US" altLang="en-US" dirty="0"/>
              <a:t> in frequency domain!</a:t>
            </a:r>
          </a:p>
          <a:p>
            <a:pPr>
              <a:lnSpc>
                <a:spcPct val="90000"/>
              </a:lnSpc>
            </a:pPr>
            <a:endParaRPr lang="en-US" altLang="en-US" dirty="0"/>
          </a:p>
        </p:txBody>
      </p:sp>
      <p:graphicFrame>
        <p:nvGraphicFramePr>
          <p:cNvPr id="67588" name="Object 4"/>
          <p:cNvGraphicFramePr>
            <a:graphicFrameLocks noChangeAspect="1"/>
          </p:cNvGraphicFramePr>
          <p:nvPr/>
        </p:nvGraphicFramePr>
        <p:xfrm>
          <a:off x="2397125" y="2051050"/>
          <a:ext cx="4003675" cy="615950"/>
        </p:xfrm>
        <a:graphic>
          <a:graphicData uri="http://schemas.openxmlformats.org/presentationml/2006/ole">
            <mc:AlternateContent xmlns:mc="http://schemas.openxmlformats.org/markup-compatibility/2006">
              <mc:Choice xmlns:v="urn:schemas-microsoft-com:vml" Requires="v">
                <p:oleObj spid="_x0000_s7170" name="Equation" r:id="rId3" imgW="1231366" imgH="203112" progId="Equation.3">
                  <p:embed/>
                </p:oleObj>
              </mc:Choice>
              <mc:Fallback>
                <p:oleObj name="Equation" r:id="rId3" imgW="1231366" imgH="203112" progId="Equation.3">
                  <p:embed/>
                  <p:pic>
                    <p:nvPicPr>
                      <p:cNvPr id="6758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125" y="2051050"/>
                        <a:ext cx="40036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1"/>
          <p:cNvGraphicFramePr>
            <a:graphicFrameLocks noChangeAspect="1"/>
          </p:cNvGraphicFramePr>
          <p:nvPr/>
        </p:nvGraphicFramePr>
        <p:xfrm>
          <a:off x="2336800" y="4724400"/>
          <a:ext cx="4470400" cy="720725"/>
        </p:xfrm>
        <a:graphic>
          <a:graphicData uri="http://schemas.openxmlformats.org/presentationml/2006/ole">
            <mc:AlternateContent xmlns:mc="http://schemas.openxmlformats.org/markup-compatibility/2006">
              <mc:Choice xmlns:v="urn:schemas-microsoft-com:vml" Requires="v">
                <p:oleObj spid="_x0000_s7171" name="Equation" r:id="rId5" imgW="1320800" imgH="228600" progId="Equation.3">
                  <p:embed/>
                </p:oleObj>
              </mc:Choice>
              <mc:Fallback>
                <p:oleObj name="Equation" r:id="rId5" imgW="1320800" imgH="228600" progId="Equation.3">
                  <p:embed/>
                  <p:pic>
                    <p:nvPicPr>
                      <p:cNvPr id="2"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6800" y="4724400"/>
                        <a:ext cx="44704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8553450" y="6507881"/>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857927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845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Filtering in spatial domain</a:t>
            </a:r>
          </a:p>
        </p:txBody>
      </p:sp>
      <p:grpSp>
        <p:nvGrpSpPr>
          <p:cNvPr id="69636" name="Group 5"/>
          <p:cNvGrpSpPr>
            <a:grpSpLocks noChangeAspect="1"/>
          </p:cNvGrpSpPr>
          <p:nvPr/>
        </p:nvGrpSpPr>
        <p:grpSpPr bwMode="auto">
          <a:xfrm>
            <a:off x="7162800" y="685800"/>
            <a:ext cx="1390650" cy="1371600"/>
            <a:chOff x="144" y="144"/>
            <a:chExt cx="1152" cy="1136"/>
          </a:xfrm>
        </p:grpSpPr>
        <p:sp>
          <p:nvSpPr>
            <p:cNvPr id="696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696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696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69637" name="Picture 3"/>
          <p:cNvPicPr>
            <a:picLocks noChangeAspect="1" noChangeArrowheads="1"/>
          </p:cNvPicPr>
          <p:nvPr/>
        </p:nvPicPr>
        <p:blipFill>
          <a:blip r:embed="rId2">
            <a:extLst>
              <a:ext uri="{28A0092B-C50C-407E-A947-70E740481C1C}">
                <a14:useLocalDpi xmlns:a14="http://schemas.microsoft.com/office/drawing/2010/main" val="0"/>
              </a:ext>
            </a:extLst>
          </a:blip>
          <a:srcRect l="24074" t="59259" r="44444" b="5185"/>
          <a:stretch>
            <a:fillRect/>
          </a:stretch>
        </p:blipFill>
        <p:spPr bwMode="auto">
          <a:xfrm>
            <a:off x="5473700" y="2743200"/>
            <a:ext cx="36703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948" t="14815" r="45556" b="48246"/>
          <a:stretch/>
        </p:blipFill>
        <p:spPr bwMode="auto">
          <a:xfrm>
            <a:off x="0" y="2667000"/>
            <a:ext cx="3422826"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3352800" y="3581400"/>
            <a:ext cx="623888" cy="1446213"/>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8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31" name="TextBox 30"/>
          <p:cNvSpPr txBox="1"/>
          <p:nvPr/>
        </p:nvSpPr>
        <p:spPr>
          <a:xfrm>
            <a:off x="4846320" y="3577336"/>
            <a:ext cx="633413" cy="101600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26" name="TextBox 25"/>
          <p:cNvSpPr txBox="1"/>
          <p:nvPr/>
        </p:nvSpPr>
        <p:spPr>
          <a:xfrm>
            <a:off x="8553450" y="6507881"/>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pic>
        <p:nvPicPr>
          <p:cNvPr id="27" name="Picture 26">
            <a:extLst>
              <a:ext uri="{FF2B5EF4-FFF2-40B4-BE49-F238E27FC236}">
                <a16:creationId xmlns:a16="http://schemas.microsoft.com/office/drawing/2014/main" id="{F2B9953E-991C-4FC8-AD1A-5BD4A19538D0}"/>
              </a:ext>
            </a:extLst>
          </p:cNvPr>
          <p:cNvPicPr>
            <a:picLocks noChangeAspect="1"/>
          </p:cNvPicPr>
          <p:nvPr/>
        </p:nvPicPr>
        <p:blipFill rotWithShape="1">
          <a:blip r:embed="rId3">
            <a:extLst>
              <a:ext uri="{28A0092B-C50C-407E-A947-70E740481C1C}">
                <a14:useLocalDpi xmlns:a14="http://schemas.microsoft.com/office/drawing/2010/main" val="0"/>
              </a:ext>
            </a:extLst>
          </a:blip>
          <a:srcRect l="18799" t="18507" r="19202" b="19493"/>
          <a:stretch/>
        </p:blipFill>
        <p:spPr>
          <a:xfrm>
            <a:off x="3957242" y="3592068"/>
            <a:ext cx="970788" cy="970788"/>
          </a:xfrm>
          <a:prstGeom prst="rect">
            <a:avLst/>
          </a:prstGeom>
        </p:spPr>
      </p:pic>
      <p:sp>
        <p:nvSpPr>
          <p:cNvPr id="2" name="TextBox 1">
            <a:extLst>
              <a:ext uri="{FF2B5EF4-FFF2-40B4-BE49-F238E27FC236}">
                <a16:creationId xmlns:a16="http://schemas.microsoft.com/office/drawing/2014/main" id="{94532181-AA48-401B-A685-278A6A523F34}"/>
              </a:ext>
            </a:extLst>
          </p:cNvPr>
          <p:cNvSpPr txBox="1"/>
          <p:nvPr/>
        </p:nvSpPr>
        <p:spPr>
          <a:xfrm>
            <a:off x="3399568" y="5404104"/>
            <a:ext cx="1808956" cy="369332"/>
          </a:xfrm>
          <a:prstGeom prst="rect">
            <a:avLst/>
          </a:prstGeom>
          <a:noFill/>
        </p:spPr>
        <p:txBody>
          <a:bodyPr wrap="square" rtlCol="0">
            <a:spAutoFit/>
          </a:bodyPr>
          <a:lstStyle/>
          <a:p>
            <a:r>
              <a:rPr lang="en-US" dirty="0"/>
              <a:t>Convolution</a:t>
            </a:r>
          </a:p>
        </p:txBody>
      </p:sp>
      <p:cxnSp>
        <p:nvCxnSpPr>
          <p:cNvPr id="4" name="Straight Arrow Connector 3">
            <a:extLst>
              <a:ext uri="{FF2B5EF4-FFF2-40B4-BE49-F238E27FC236}">
                <a16:creationId xmlns:a16="http://schemas.microsoft.com/office/drawing/2014/main" id="{28C114A7-26E7-45D9-B211-30AC993C39E6}"/>
              </a:ext>
            </a:extLst>
          </p:cNvPr>
          <p:cNvCxnSpPr/>
          <p:nvPr/>
        </p:nvCxnSpPr>
        <p:spPr>
          <a:xfrm flipV="1">
            <a:off x="3664744" y="4409519"/>
            <a:ext cx="0" cy="963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952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a:t>Filtering in frequency domain</a:t>
            </a:r>
          </a:p>
        </p:txBody>
      </p:sp>
      <p:pic>
        <p:nvPicPr>
          <p:cNvPr id="7065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7543800" y="5334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2"/>
          <p:cNvPicPr>
            <a:picLocks noChangeAspect="1" noChangeArrowheads="1"/>
          </p:cNvPicPr>
          <p:nvPr/>
        </p:nvPicPr>
        <p:blipFill>
          <a:blip r:embed="rId4">
            <a:extLst>
              <a:ext uri="{28A0092B-C50C-407E-A947-70E740481C1C}">
                <a14:useLocalDpi xmlns:a14="http://schemas.microsoft.com/office/drawing/2010/main" val="0"/>
              </a:ext>
            </a:extLst>
          </a:blip>
          <a:srcRect l="50603" t="52437" r="24097" b="18646"/>
          <a:stretch>
            <a:fillRect/>
          </a:stretch>
        </p:blipFill>
        <p:spPr bwMode="auto">
          <a:xfrm>
            <a:off x="6477000" y="2514600"/>
            <a:ext cx="228600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3"/>
          <p:cNvPicPr>
            <a:picLocks noChangeAspect="1" noChangeArrowheads="1"/>
          </p:cNvPicPr>
          <p:nvPr/>
        </p:nvPicPr>
        <p:blipFill>
          <a:blip r:embed="rId5">
            <a:extLst>
              <a:ext uri="{28A0092B-C50C-407E-A947-70E740481C1C}">
                <a14:useLocalDpi xmlns:a14="http://schemas.microsoft.com/office/drawing/2010/main" val="0"/>
              </a:ext>
            </a:extLst>
          </a:blip>
          <a:srcRect l="24074" t="59259" r="44444" b="5185"/>
          <a:stretch>
            <a:fillRect/>
          </a:stretch>
        </p:blipFill>
        <p:spPr bwMode="auto">
          <a:xfrm>
            <a:off x="0" y="4867275"/>
            <a:ext cx="28194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3"/>
          <p:cNvPicPr>
            <a:picLocks noChangeAspect="1" noChangeArrowheads="1"/>
          </p:cNvPicPr>
          <p:nvPr/>
        </p:nvPicPr>
        <p:blipFill>
          <a:blip r:embed="rId5">
            <a:extLst>
              <a:ext uri="{28A0092B-C50C-407E-A947-70E740481C1C}">
                <a14:useLocalDpi xmlns:a14="http://schemas.microsoft.com/office/drawing/2010/main" val="0"/>
              </a:ext>
            </a:extLst>
          </a:blip>
          <a:srcRect l="59259" t="62222" r="14815" b="8148"/>
          <a:stretch>
            <a:fillRect/>
          </a:stretch>
        </p:blipFill>
        <p:spPr bwMode="auto">
          <a:xfrm>
            <a:off x="4724400" y="4789488"/>
            <a:ext cx="2895600"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3"/>
          <p:cNvPicPr>
            <a:picLocks noChangeAspect="1" noChangeArrowheads="1"/>
          </p:cNvPicPr>
          <p:nvPr/>
        </p:nvPicPr>
        <p:blipFill>
          <a:blip r:embed="rId5">
            <a:extLst>
              <a:ext uri="{28A0092B-C50C-407E-A947-70E740481C1C}">
                <a14:useLocalDpi xmlns:a14="http://schemas.microsoft.com/office/drawing/2010/main" val="0"/>
              </a:ext>
            </a:extLst>
          </a:blip>
          <a:srcRect l="59259" t="14815" r="9259" b="46667"/>
          <a:stretch>
            <a:fillRect/>
          </a:stretch>
        </p:blipFill>
        <p:spPr bwMode="auto">
          <a:xfrm>
            <a:off x="3505200" y="2362200"/>
            <a:ext cx="2438400"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3"/>
          <p:cNvPicPr>
            <a:picLocks noChangeAspect="1" noChangeArrowheads="1"/>
          </p:cNvPicPr>
          <p:nvPr/>
        </p:nvPicPr>
        <p:blipFill>
          <a:blip r:embed="rId5">
            <a:extLst>
              <a:ext uri="{28A0092B-C50C-407E-A947-70E740481C1C}">
                <a14:useLocalDpi xmlns:a14="http://schemas.microsoft.com/office/drawing/2010/main" val="0"/>
              </a:ext>
            </a:extLst>
          </a:blip>
          <a:srcRect l="22221" t="14815" r="44444" b="46667"/>
          <a:stretch>
            <a:fillRect/>
          </a:stretch>
        </p:blipFill>
        <p:spPr bwMode="auto">
          <a:xfrm>
            <a:off x="0" y="2286000"/>
            <a:ext cx="28194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ight Arrow 28"/>
          <p:cNvSpPr/>
          <p:nvPr/>
        </p:nvSpPr>
        <p:spPr>
          <a:xfrm rot="5400000">
            <a:off x="7429500" y="1790700"/>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ight Arrow 30"/>
          <p:cNvSpPr/>
          <p:nvPr/>
        </p:nvSpPr>
        <p:spPr>
          <a:xfrm>
            <a:off x="2895600" y="3200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Multiply 32"/>
          <p:cNvSpPr/>
          <p:nvPr/>
        </p:nvSpPr>
        <p:spPr>
          <a:xfrm>
            <a:off x="6019800" y="3048000"/>
            <a:ext cx="381000" cy="533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ight Arrow 33"/>
          <p:cNvSpPr/>
          <p:nvPr/>
        </p:nvSpPr>
        <p:spPr>
          <a:xfrm rot="10800000">
            <a:off x="3276600" y="5791200"/>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669" name="TextBox 34"/>
          <p:cNvSpPr txBox="1">
            <a:spLocks noChangeArrowheads="1"/>
          </p:cNvSpPr>
          <p:nvPr/>
        </p:nvSpPr>
        <p:spPr bwMode="auto">
          <a:xfrm>
            <a:off x="2895600" y="2743200"/>
            <a:ext cx="60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70670" name="TextBox 35"/>
          <p:cNvSpPr txBox="1">
            <a:spLocks noChangeArrowheads="1"/>
          </p:cNvSpPr>
          <p:nvPr/>
        </p:nvSpPr>
        <p:spPr bwMode="auto">
          <a:xfrm>
            <a:off x="7315200" y="1752600"/>
            <a:ext cx="60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70671" name="TextBox 37"/>
          <p:cNvSpPr txBox="1">
            <a:spLocks noChangeArrowheads="1"/>
          </p:cNvSpPr>
          <p:nvPr/>
        </p:nvSpPr>
        <p:spPr bwMode="auto">
          <a:xfrm>
            <a:off x="3048000" y="5334000"/>
            <a:ext cx="1416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Inverse FFT</a:t>
            </a:r>
          </a:p>
        </p:txBody>
      </p:sp>
      <p:sp>
        <p:nvSpPr>
          <p:cNvPr id="39" name="TextBox 38"/>
          <p:cNvSpPr txBox="1"/>
          <p:nvPr/>
        </p:nvSpPr>
        <p:spPr>
          <a:xfrm rot="5400000">
            <a:off x="5906293" y="3923507"/>
            <a:ext cx="633413" cy="101600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17" name="TextBox 16"/>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a:extLst>
              <a:ext uri="{FF2B5EF4-FFF2-40B4-BE49-F238E27FC236}">
                <a16:creationId xmlns:a16="http://schemas.microsoft.com/office/drawing/2014/main" id="{6EE67274-76E4-421D-AD2C-2905B5F1014C}"/>
              </a:ext>
            </a:extLst>
          </p:cNvPr>
          <p:cNvSpPr txBox="1"/>
          <p:nvPr/>
        </p:nvSpPr>
        <p:spPr>
          <a:xfrm>
            <a:off x="5376672" y="1496568"/>
            <a:ext cx="1674813" cy="646331"/>
          </a:xfrm>
          <a:prstGeom prst="rect">
            <a:avLst/>
          </a:prstGeom>
          <a:noFill/>
        </p:spPr>
        <p:txBody>
          <a:bodyPr wrap="square" rtlCol="0">
            <a:spAutoFit/>
          </a:bodyPr>
          <a:lstStyle/>
          <a:p>
            <a:pPr algn="ctr"/>
            <a:r>
              <a:rPr lang="en-US" dirty="0"/>
              <a:t>Element-wise product</a:t>
            </a:r>
          </a:p>
        </p:txBody>
      </p:sp>
      <p:cxnSp>
        <p:nvCxnSpPr>
          <p:cNvPr id="4" name="Straight Arrow Connector 3">
            <a:extLst>
              <a:ext uri="{FF2B5EF4-FFF2-40B4-BE49-F238E27FC236}">
                <a16:creationId xmlns:a16="http://schemas.microsoft.com/office/drawing/2014/main" id="{2C679FB7-23AC-4D94-B6BA-E68A9CEC9209}"/>
              </a:ext>
            </a:extLst>
          </p:cNvPr>
          <p:cNvCxnSpPr/>
          <p:nvPr/>
        </p:nvCxnSpPr>
        <p:spPr>
          <a:xfrm>
            <a:off x="6217920" y="2258568"/>
            <a:ext cx="0" cy="72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8657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a:t>Filtering in frequency domain</a:t>
            </a:r>
          </a:p>
        </p:txBody>
      </p:sp>
      <p:pic>
        <p:nvPicPr>
          <p:cNvPr id="7065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7543800" y="5334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3"/>
          <p:cNvPicPr>
            <a:picLocks noChangeAspect="1" noChangeArrowheads="1"/>
          </p:cNvPicPr>
          <p:nvPr/>
        </p:nvPicPr>
        <p:blipFill>
          <a:blip r:embed="rId4">
            <a:extLst>
              <a:ext uri="{28A0092B-C50C-407E-A947-70E740481C1C}">
                <a14:useLocalDpi xmlns:a14="http://schemas.microsoft.com/office/drawing/2010/main" val="0"/>
              </a:ext>
            </a:extLst>
          </a:blip>
          <a:srcRect l="24074" t="59259" r="44444" b="5185"/>
          <a:stretch>
            <a:fillRect/>
          </a:stretch>
        </p:blipFill>
        <p:spPr bwMode="auto">
          <a:xfrm>
            <a:off x="4808220" y="4867275"/>
            <a:ext cx="28194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3"/>
          <p:cNvPicPr>
            <a:picLocks noChangeAspect="1" noChangeArrowheads="1"/>
          </p:cNvPicPr>
          <p:nvPr/>
        </p:nvPicPr>
        <p:blipFill>
          <a:blip r:embed="rId4">
            <a:extLst>
              <a:ext uri="{28A0092B-C50C-407E-A947-70E740481C1C}">
                <a14:useLocalDpi xmlns:a14="http://schemas.microsoft.com/office/drawing/2010/main" val="0"/>
              </a:ext>
            </a:extLst>
          </a:blip>
          <a:srcRect l="22221" t="14815" r="44444" b="46667"/>
          <a:stretch>
            <a:fillRect/>
          </a:stretch>
        </p:blipFill>
        <p:spPr bwMode="auto">
          <a:xfrm>
            <a:off x="0" y="2286000"/>
            <a:ext cx="28194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ight Arrow 28"/>
          <p:cNvSpPr/>
          <p:nvPr/>
        </p:nvSpPr>
        <p:spPr>
          <a:xfrm rot="5400000">
            <a:off x="7429500" y="1790700"/>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ight Arrow 30"/>
          <p:cNvSpPr/>
          <p:nvPr/>
        </p:nvSpPr>
        <p:spPr>
          <a:xfrm>
            <a:off x="2895600" y="3200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Multiply 32"/>
          <p:cNvSpPr/>
          <p:nvPr/>
        </p:nvSpPr>
        <p:spPr>
          <a:xfrm>
            <a:off x="6019800" y="3048000"/>
            <a:ext cx="381000" cy="533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ight Arrow 33"/>
          <p:cNvSpPr/>
          <p:nvPr/>
        </p:nvSpPr>
        <p:spPr>
          <a:xfrm rot="5400000">
            <a:off x="5765802" y="4147017"/>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669" name="TextBox 34"/>
          <p:cNvSpPr txBox="1">
            <a:spLocks noChangeArrowheads="1"/>
          </p:cNvSpPr>
          <p:nvPr/>
        </p:nvSpPr>
        <p:spPr bwMode="auto">
          <a:xfrm>
            <a:off x="3834340" y="2937301"/>
            <a:ext cx="15058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
        <p:nvSpPr>
          <p:cNvPr id="70671" name="TextBox 37"/>
          <p:cNvSpPr txBox="1">
            <a:spLocks noChangeArrowheads="1"/>
          </p:cNvSpPr>
          <p:nvPr/>
        </p:nvSpPr>
        <p:spPr bwMode="auto">
          <a:xfrm>
            <a:off x="6566609" y="3901172"/>
            <a:ext cx="1954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Inverse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
        <p:nvSpPr>
          <p:cNvPr id="17" name="TextBox 16"/>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a:extLst>
              <a:ext uri="{FF2B5EF4-FFF2-40B4-BE49-F238E27FC236}">
                <a16:creationId xmlns:a16="http://schemas.microsoft.com/office/drawing/2014/main" id="{6EE67274-76E4-421D-AD2C-2905B5F1014C}"/>
              </a:ext>
            </a:extLst>
          </p:cNvPr>
          <p:cNvSpPr txBox="1"/>
          <p:nvPr/>
        </p:nvSpPr>
        <p:spPr>
          <a:xfrm>
            <a:off x="5376672" y="1496568"/>
            <a:ext cx="1674813"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Element-wise product</a:t>
            </a:r>
          </a:p>
        </p:txBody>
      </p:sp>
      <p:cxnSp>
        <p:nvCxnSpPr>
          <p:cNvPr id="4" name="Straight Arrow Connector 3">
            <a:extLst>
              <a:ext uri="{FF2B5EF4-FFF2-40B4-BE49-F238E27FC236}">
                <a16:creationId xmlns:a16="http://schemas.microsoft.com/office/drawing/2014/main" id="{2C679FB7-23AC-4D94-B6BA-E68A9CEC9209}"/>
              </a:ext>
            </a:extLst>
          </p:cNvPr>
          <p:cNvCxnSpPr/>
          <p:nvPr/>
        </p:nvCxnSpPr>
        <p:spPr>
          <a:xfrm>
            <a:off x="6217920" y="2258568"/>
            <a:ext cx="0" cy="72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34">
            <a:extLst>
              <a:ext uri="{FF2B5EF4-FFF2-40B4-BE49-F238E27FC236}">
                <a16:creationId xmlns:a16="http://schemas.microsoft.com/office/drawing/2014/main" id="{6C1F4914-B851-405B-8ABA-103D20F8297F}"/>
              </a:ext>
            </a:extLst>
          </p:cNvPr>
          <p:cNvSpPr txBox="1">
            <a:spLocks noChangeArrowheads="1"/>
          </p:cNvSpPr>
          <p:nvPr/>
        </p:nvSpPr>
        <p:spPr bwMode="auto">
          <a:xfrm>
            <a:off x="7143429" y="2888882"/>
            <a:ext cx="15058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Tree>
    <p:extLst>
      <p:ext uri="{BB962C8B-B14F-4D97-AF65-F5344CB8AC3E}">
        <p14:creationId xmlns:p14="http://schemas.microsoft.com/office/powerpoint/2010/main" val="23778952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305800" cy="1219200"/>
          </a:xfrm>
        </p:spPr>
        <p:txBody>
          <a:bodyPr/>
          <a:lstStyle/>
          <a:p>
            <a:pPr marL="0">
              <a:buFont typeface="Arial" charset="0"/>
              <a:buNone/>
              <a:defRPr/>
            </a:pPr>
            <a:r>
              <a:rPr lang="en-US" b="1" dirty="0">
                <a:solidFill>
                  <a:schemeClr val="tx2">
                    <a:lumMod val="75000"/>
                  </a:schemeClr>
                </a:solidFill>
              </a:rPr>
              <a:t>Why does the Gaussian filter give a nice smooth image, but the square filter give edgy artifacts?</a:t>
            </a:r>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7"/>
          <p:cNvSpPr txBox="1">
            <a:spLocks noChangeArrowheads="1"/>
          </p:cNvSpPr>
          <p:nvPr/>
        </p:nvSpPr>
        <p:spPr bwMode="auto">
          <a:xfrm>
            <a:off x="0" y="1981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Gaussian</a:t>
            </a:r>
          </a:p>
        </p:txBody>
      </p:sp>
      <p:sp>
        <p:nvSpPr>
          <p:cNvPr id="30728" name="TextBox 8"/>
          <p:cNvSpPr txBox="1">
            <a:spLocks noChangeArrowheads="1"/>
          </p:cNvSpPr>
          <p:nvPr/>
        </p:nvSpPr>
        <p:spPr bwMode="auto">
          <a:xfrm>
            <a:off x="4648200" y="19812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9" name="TextBox 8"/>
          <p:cNvSpPr txBox="1"/>
          <p:nvPr/>
        </p:nvSpPr>
        <p:spPr>
          <a:xfrm>
            <a:off x="8550568" y="4423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11940134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do we have those lines in the image?</a:t>
            </a:r>
          </a:p>
        </p:txBody>
      </p:sp>
      <p:sp>
        <p:nvSpPr>
          <p:cNvPr id="3" name="Content Placeholder 2"/>
          <p:cNvSpPr>
            <a:spLocks noGrp="1"/>
          </p:cNvSpPr>
          <p:nvPr>
            <p:ph idx="1"/>
          </p:nvPr>
        </p:nvSpPr>
        <p:spPr/>
        <p:txBody>
          <a:bodyPr/>
          <a:lstStyle/>
          <a:p>
            <a:pPr marL="0" indent="0">
              <a:buNone/>
            </a:pPr>
            <a:r>
              <a:rPr lang="en-US" dirty="0"/>
              <a:t>Sharp edges in an image or kernel need _all_ frequencies to represent them.</a:t>
            </a:r>
          </a:p>
        </p:txBody>
      </p:sp>
      <p:sp>
        <p:nvSpPr>
          <p:cNvPr id="4" name="Text Box 5"/>
          <p:cNvSpPr txBox="1">
            <a:spLocks noChangeArrowheads="1"/>
          </p:cNvSpPr>
          <p:nvPr/>
        </p:nvSpPr>
        <p:spPr bwMode="auto">
          <a:xfrm>
            <a:off x="4219575" y="3444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srgbClr val="C0504D"/>
                </a:solidFill>
                <a:effectLst/>
                <a:uLnTx/>
                <a:uFillTx/>
                <a:latin typeface="Comic Sans MS" panose="030F0702030302020204" pitchFamily="66"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FF3300"/>
              </a:solidFill>
              <a:effectLst/>
              <a:uLnTx/>
              <a:uFillTx/>
              <a:latin typeface="Comic Sans MS" panose="030F0702030302020204" pitchFamily="66" charset="0"/>
              <a:ea typeface="+mn-ea"/>
              <a:cs typeface="Times New Roman" panose="02020603050405020304" pitchFamily="18" charset="0"/>
            </a:endParaRPr>
          </a:p>
        </p:txBody>
      </p:sp>
      <p:pic>
        <p:nvPicPr>
          <p:cNvPr id="5" name="Picture 6" descr="a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8025" y="4394200"/>
            <a:ext cx="29908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8"/>
          <p:cNvGraphicFramePr>
            <a:graphicFrameLocks noChangeAspect="1"/>
          </p:cNvGraphicFramePr>
          <p:nvPr/>
        </p:nvGraphicFramePr>
        <p:xfrm>
          <a:off x="4724400" y="3200400"/>
          <a:ext cx="2352675" cy="989013"/>
        </p:xfrm>
        <a:graphic>
          <a:graphicData uri="http://schemas.openxmlformats.org/presentationml/2006/ole">
            <mc:AlternateContent xmlns:mc="http://schemas.openxmlformats.org/markup-compatibility/2006">
              <mc:Choice xmlns:v="urn:schemas-microsoft-com:vml" Requires="v">
                <p:oleObj spid="_x0000_s8194" name="Equation" r:id="rId4" imgW="1028254" imgH="431613" progId="">
                  <p:embed/>
                </p:oleObj>
              </mc:Choice>
              <mc:Fallback>
                <p:oleObj name="Equation" r:id="rId4" imgW="1028254" imgH="431613" progId="">
                  <p:embed/>
                  <p:pic>
                    <p:nvPicPr>
                      <p:cNvPr id="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200400"/>
                        <a:ext cx="2352675" cy="9890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2" descr="File:Waveforms.svg"/>
          <p:cNvPicPr>
            <a:picLocks noChangeAspect="1" noChangeArrowheads="1"/>
          </p:cNvPicPr>
          <p:nvPr/>
        </p:nvPicPr>
        <p:blipFill>
          <a:blip r:embed="rId6">
            <a:extLst>
              <a:ext uri="{28A0092B-C50C-407E-A947-70E740481C1C}">
                <a14:useLocalDpi xmlns:a14="http://schemas.microsoft.com/office/drawing/2010/main" val="0"/>
              </a:ext>
            </a:extLst>
          </a:blip>
          <a:srcRect l="5263" t="29333" r="46317" b="53333"/>
          <a:stretch>
            <a:fillRect/>
          </a:stretch>
        </p:blipFill>
        <p:spPr bwMode="auto">
          <a:xfrm>
            <a:off x="1552575" y="28448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200000">
            <a:off x="4022030" y="5236467"/>
            <a:ext cx="109696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coefficient</a:t>
            </a:r>
          </a:p>
        </p:txBody>
      </p:sp>
      <p:sp>
        <p:nvSpPr>
          <p:cNvPr id="9" name="TextBox 8"/>
          <p:cNvSpPr txBox="1"/>
          <p:nvPr/>
        </p:nvSpPr>
        <p:spPr>
          <a:xfrm>
            <a:off x="8550568" y="6550223"/>
            <a:ext cx="603050"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Efros</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40548616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txBox="1">
            <a:spLocks/>
          </p:cNvSpPr>
          <p:nvPr/>
        </p:nvSpPr>
        <p:spPr bwMode="auto">
          <a:xfrm>
            <a:off x="457200" y="990600"/>
            <a:ext cx="82296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None/>
              <a:tabLst/>
              <a:defRPr/>
            </a:pPr>
            <a:r>
              <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What is the box filter in the frequency domain?</a:t>
            </a:r>
          </a:p>
          <a:p>
            <a:pPr marL="0" marR="0" lvl="0" indent="0" algn="l" defTabSz="914400" rtl="0" eaLnBrk="1" fontAlgn="base" latinLnBrk="0" hangingPunct="1">
              <a:lnSpc>
                <a:spcPct val="100000"/>
              </a:lnSpc>
              <a:spcBef>
                <a:spcPct val="20000"/>
              </a:spcBef>
              <a:spcAft>
                <a:spcPct val="0"/>
              </a:spcAft>
              <a:buClrTx/>
              <a:buSz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http://madebyevan.com/dft/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3315" name="Title 1"/>
          <p:cNvSpPr>
            <a:spLocks noGrp="1"/>
          </p:cNvSpPr>
          <p:nvPr>
            <p:ph type="title"/>
          </p:nvPr>
        </p:nvSpPr>
        <p:spPr/>
        <p:txBody>
          <a:bodyPr/>
          <a:lstStyle/>
          <a:p>
            <a:r>
              <a:rPr lang="en-US" altLang="en-US" dirty="0"/>
              <a:t>Box filter / </a:t>
            </a:r>
            <a:r>
              <a:rPr lang="en-US" altLang="en-US" dirty="0" err="1"/>
              <a:t>sinc</a:t>
            </a:r>
            <a:r>
              <a:rPr lang="en-US" altLang="en-US" dirty="0"/>
              <a:t> filter duality</a:t>
            </a:r>
          </a:p>
        </p:txBody>
      </p:sp>
      <p:sp>
        <p:nvSpPr>
          <p:cNvPr id="12" name="TextBox 11"/>
          <p:cNvSpPr txBox="1"/>
          <p:nvPr/>
        </p:nvSpPr>
        <p:spPr>
          <a:xfrm>
            <a:off x="8550568" y="0"/>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pic>
        <p:nvPicPr>
          <p:cNvPr id="9" name="Picture 8">
            <a:extLst>
              <a:ext uri="{FF2B5EF4-FFF2-40B4-BE49-F238E27FC236}">
                <a16:creationId xmlns:a16="http://schemas.microsoft.com/office/drawing/2014/main" id="{AD8724E0-0018-4464-96D9-E3E7AD79A317}"/>
              </a:ext>
            </a:extLst>
          </p:cNvPr>
          <p:cNvPicPr>
            <a:picLocks noChangeAspect="1"/>
          </p:cNvPicPr>
          <p:nvPr/>
        </p:nvPicPr>
        <p:blipFill>
          <a:blip r:embed="rId3"/>
          <a:stretch>
            <a:fillRect/>
          </a:stretch>
        </p:blipFill>
        <p:spPr>
          <a:xfrm>
            <a:off x="1524000" y="2743200"/>
            <a:ext cx="6210300" cy="3904048"/>
          </a:xfrm>
          <a:prstGeom prst="rect">
            <a:avLst/>
          </a:prstGeom>
        </p:spPr>
      </p:pic>
    </p:spTree>
    <p:extLst>
      <p:ext uri="{BB962C8B-B14F-4D97-AF65-F5344CB8AC3E}">
        <p14:creationId xmlns:p14="http://schemas.microsoft.com/office/powerpoint/2010/main" val="39393402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Evan Wallace demo</a:t>
            </a:r>
          </a:p>
        </p:txBody>
      </p:sp>
      <p:sp>
        <p:nvSpPr>
          <p:cNvPr id="3" name="Content Placeholder 2"/>
          <p:cNvSpPr>
            <a:spLocks noGrp="1"/>
          </p:cNvSpPr>
          <p:nvPr>
            <p:ph idx="1"/>
          </p:nvPr>
        </p:nvSpPr>
        <p:spPr>
          <a:xfrm>
            <a:off x="381000" y="1011381"/>
            <a:ext cx="8229600" cy="5135563"/>
          </a:xfrm>
        </p:spPr>
        <p:txBody>
          <a:bodyPr/>
          <a:lstStyle/>
          <a:p>
            <a:r>
              <a:rPr lang="en-US" dirty="0"/>
              <a:t>Made for CSCI1230</a:t>
            </a:r>
          </a:p>
          <a:p>
            <a:r>
              <a:rPr lang="en-US" dirty="0"/>
              <a:t>1D example</a:t>
            </a:r>
          </a:p>
          <a:p>
            <a:r>
              <a:rPr lang="en-US" dirty="0"/>
              <a:t>Forbes 30 under 30 </a:t>
            </a:r>
          </a:p>
          <a:p>
            <a:pPr lvl="1"/>
            <a:r>
              <a:rPr lang="en-US" dirty="0" err="1"/>
              <a:t>Figma</a:t>
            </a:r>
            <a:r>
              <a:rPr lang="en-US" dirty="0"/>
              <a:t> (collaborative design tools)</a:t>
            </a:r>
          </a:p>
          <a:p>
            <a:endParaRPr lang="en-US" dirty="0"/>
          </a:p>
          <a:p>
            <a:r>
              <a:rPr lang="en-US" dirty="0"/>
              <a:t>http://madebyevan.com/dft/</a:t>
            </a:r>
          </a:p>
        </p:txBody>
      </p:sp>
      <p:pic>
        <p:nvPicPr>
          <p:cNvPr id="108546" name="Picture 2" descr="https://pbs.twimg.com/media/C1RH6EgUcAAorvI.jpg">
            <a:extLst>
              <a:ext uri="{FF2B5EF4-FFF2-40B4-BE49-F238E27FC236}">
                <a16:creationId xmlns:a16="http://schemas.microsoft.com/office/drawing/2014/main" id="{218AD617-1515-497F-A402-579C0AED1B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89" t="22223" r="13687" b="7777"/>
          <a:stretch/>
        </p:blipFill>
        <p:spPr bwMode="auto">
          <a:xfrm>
            <a:off x="6553200" y="181336"/>
            <a:ext cx="2454586" cy="3397827"/>
          </a:xfrm>
          <a:prstGeom prst="rect">
            <a:avLst/>
          </a:prstGeom>
          <a:noFill/>
          <a:extLst>
            <a:ext uri="{909E8E84-426E-40DD-AFC4-6F175D3DCCD1}">
              <a14:hiddenFill xmlns:a14="http://schemas.microsoft.com/office/drawing/2010/main">
                <a:solidFill>
                  <a:srgbClr val="FFFFFF"/>
                </a:solidFill>
              </a14:hiddenFill>
            </a:ext>
          </a:extLst>
        </p:spPr>
      </p:pic>
      <p:pic>
        <p:nvPicPr>
          <p:cNvPr id="108548" name="Picture 4" descr="http://www.browndailyherald.com/wp-content/uploads/2012/09/1076748403.jpg">
            <a:extLst>
              <a:ext uri="{FF2B5EF4-FFF2-40B4-BE49-F238E27FC236}">
                <a16:creationId xmlns:a16="http://schemas.microsoft.com/office/drawing/2014/main" id="{CBBDEAD2-12CB-45B9-B1E6-96CFF41075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725863"/>
            <a:ext cx="2454586" cy="18348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B37FB0-DD7A-43CE-A495-9744B41F76D9}"/>
              </a:ext>
            </a:extLst>
          </p:cNvPr>
          <p:cNvSpPr txBox="1"/>
          <p:nvPr/>
        </p:nvSpPr>
        <p:spPr>
          <a:xfrm>
            <a:off x="7453746" y="5597236"/>
            <a:ext cx="161638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Dylan Field</a:t>
            </a:r>
          </a:p>
        </p:txBody>
      </p:sp>
    </p:spTree>
    <p:extLst>
      <p:ext uri="{BB962C8B-B14F-4D97-AF65-F5344CB8AC3E}">
        <p14:creationId xmlns:p14="http://schemas.microsoft.com/office/powerpoint/2010/main" val="38807485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txBox="1">
            <a:spLocks/>
          </p:cNvSpPr>
          <p:nvPr/>
        </p:nvSpPr>
        <p:spPr bwMode="auto">
          <a:xfrm>
            <a:off x="457200" y="990600"/>
            <a:ext cx="8229600" cy="141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None/>
              <a:tabLst/>
              <a:defRPr/>
            </a:pPr>
            <a:r>
              <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What is the box filter in the frequency domain?</a:t>
            </a:r>
          </a:p>
          <a:p>
            <a:pPr marL="0" indent="0" eaLnBrk="1" hangingPunct="1">
              <a:buNone/>
              <a:defRPr/>
            </a:pPr>
            <a:r>
              <a:rPr lang="en-US" altLang="en-US" sz="3200" dirty="0">
                <a:solidFill>
                  <a:prstClr val="black"/>
                </a:solidFill>
              </a:rPr>
              <a:t>What is the </a:t>
            </a:r>
            <a:r>
              <a:rPr lang="en-US" altLang="en-US" sz="3200" dirty="0" err="1">
                <a:solidFill>
                  <a:prstClr val="black"/>
                </a:solidFill>
              </a:rPr>
              <a:t>sinc</a:t>
            </a:r>
            <a:r>
              <a:rPr lang="en-US" altLang="en-US" sz="3200" dirty="0">
                <a:solidFill>
                  <a:prstClr val="black"/>
                </a:solidFill>
              </a:rPr>
              <a:t> filter in the frequency domain?</a:t>
            </a: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Tx/>
              <a:buSzTx/>
              <a:buNone/>
              <a:tabLst/>
              <a:defRPr/>
            </a:pP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3315" name="Title 1"/>
          <p:cNvSpPr>
            <a:spLocks noGrp="1"/>
          </p:cNvSpPr>
          <p:nvPr>
            <p:ph type="title"/>
          </p:nvPr>
        </p:nvSpPr>
        <p:spPr/>
        <p:txBody>
          <a:bodyPr/>
          <a:lstStyle/>
          <a:p>
            <a:r>
              <a:rPr lang="en-US" altLang="en-US" dirty="0"/>
              <a:t>Box filter / </a:t>
            </a:r>
            <a:r>
              <a:rPr lang="en-US" altLang="en-US" dirty="0" err="1"/>
              <a:t>sinc</a:t>
            </a:r>
            <a:r>
              <a:rPr lang="en-US" altLang="en-US" dirty="0"/>
              <a:t> filter duality</a:t>
            </a:r>
          </a:p>
        </p:txBody>
      </p:sp>
      <p:sp>
        <p:nvSpPr>
          <p:cNvPr id="3" name="Content Placeholder 2"/>
          <p:cNvSpPr>
            <a:spLocks noGrp="1"/>
          </p:cNvSpPr>
          <p:nvPr>
            <p:ph idx="1"/>
          </p:nvPr>
        </p:nvSpPr>
        <p:spPr>
          <a:xfrm>
            <a:off x="1143000" y="5410200"/>
            <a:ext cx="6629400" cy="1447800"/>
          </a:xfrm>
        </p:spPr>
        <p:txBody>
          <a:bodyPr/>
          <a:lstStyle/>
          <a:p>
            <a:pPr marL="0" indent="0">
              <a:buFont typeface="Arial" panose="020B0604020202020204" pitchFamily="34" charset="0"/>
              <a:buNone/>
            </a:pPr>
            <a:r>
              <a:rPr lang="en-US" altLang="en-US" sz="2800" dirty="0"/>
              <a:t>     Spatial Domain         Frequency Domain</a:t>
            </a:r>
          </a:p>
          <a:p>
            <a:pPr marL="0" indent="0">
              <a:buNone/>
            </a:pPr>
            <a:r>
              <a:rPr lang="en-US" altLang="en-US" sz="2800" dirty="0"/>
              <a:t> Frequency Domain         Spatial Domain</a:t>
            </a:r>
          </a:p>
        </p:txBody>
      </p:sp>
      <p:pic>
        <p:nvPicPr>
          <p:cNvPr id="106498" name="Picture 2" descr="C:\Users\James\Desktop\220px-Rectangular_functio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8913" y="3424238"/>
            <a:ext cx="2652712"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Picture 3" descr="C:\Users\James\Desktop\220px-Sinc_function_(normalized).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0088" y="3429000"/>
            <a:ext cx="2652712"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Left-Right Arrow 1"/>
          <p:cNvSpPr/>
          <p:nvPr/>
        </p:nvSpPr>
        <p:spPr>
          <a:xfrm>
            <a:off x="4143375" y="6134100"/>
            <a:ext cx="4572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Left-Right Arrow 7"/>
          <p:cNvSpPr/>
          <p:nvPr/>
        </p:nvSpPr>
        <p:spPr>
          <a:xfrm>
            <a:off x="3990975" y="5619750"/>
            <a:ext cx="4572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2262188" y="3048000"/>
            <a:ext cx="1090612" cy="3762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10" name="TextBox 9"/>
          <p:cNvSpPr txBox="1"/>
          <p:nvPr/>
        </p:nvSpPr>
        <p:spPr>
          <a:xfrm>
            <a:off x="5159375" y="3048000"/>
            <a:ext cx="1447800" cy="3762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Sinc</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filter</a:t>
            </a:r>
          </a:p>
        </p:txBody>
      </p:sp>
      <p:sp>
        <p:nvSpPr>
          <p:cNvPr id="5" name="TextBox 4"/>
          <p:cNvSpPr txBox="1"/>
          <p:nvPr/>
        </p:nvSpPr>
        <p:spPr>
          <a:xfrm>
            <a:off x="6858000" y="3015734"/>
            <a:ext cx="19812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sinc</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 = sin(x) / x</a:t>
            </a:r>
          </a:p>
        </p:txBody>
      </p:sp>
      <p:sp>
        <p:nvSpPr>
          <p:cNvPr id="12" name="TextBox 11"/>
          <p:cNvSpPr txBox="1"/>
          <p:nvPr/>
        </p:nvSpPr>
        <p:spPr>
          <a:xfrm>
            <a:off x="8550568" y="0"/>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42704103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17" y="4648199"/>
            <a:ext cx="1981200" cy="1981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418" y="4648199"/>
            <a:ext cx="1981201" cy="1981201"/>
          </a:xfrm>
          <a:prstGeom prst="rect">
            <a:avLst/>
          </a:prstGeom>
        </p:spPr>
      </p:pic>
      <p:sp>
        <p:nvSpPr>
          <p:cNvPr id="6" name="TextBox 5"/>
          <p:cNvSpPr txBox="1"/>
          <p:nvPr/>
        </p:nvSpPr>
        <p:spPr>
          <a:xfrm>
            <a:off x="115491" y="4309645"/>
            <a:ext cx="195738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 (spatial)</a:t>
            </a:r>
          </a:p>
        </p:txBody>
      </p:sp>
      <p:sp>
        <p:nvSpPr>
          <p:cNvPr id="7" name="TextBox 6"/>
          <p:cNvSpPr txBox="1"/>
          <p:nvPr/>
        </p:nvSpPr>
        <p:spPr>
          <a:xfrm>
            <a:off x="2124075" y="409494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Tree>
    <p:extLst>
      <p:ext uri="{BB962C8B-B14F-4D97-AF65-F5344CB8AC3E}">
        <p14:creationId xmlns:p14="http://schemas.microsoft.com/office/powerpoint/2010/main" val="1262704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Gaussian filter duality</a:t>
            </a:r>
          </a:p>
        </p:txBody>
      </p:sp>
      <p:sp>
        <p:nvSpPr>
          <p:cNvPr id="3" name="Content Placeholder 2"/>
          <p:cNvSpPr>
            <a:spLocks noGrp="1"/>
          </p:cNvSpPr>
          <p:nvPr>
            <p:ph idx="1"/>
          </p:nvPr>
        </p:nvSpPr>
        <p:spPr>
          <a:xfrm>
            <a:off x="457200" y="990600"/>
            <a:ext cx="8229600" cy="3200399"/>
          </a:xfrm>
        </p:spPr>
        <p:txBody>
          <a:bodyPr>
            <a:normAutofit fontScale="92500" lnSpcReduction="20000"/>
          </a:bodyPr>
          <a:lstStyle/>
          <a:p>
            <a:r>
              <a:rPr lang="en-US" dirty="0"/>
              <a:t>Fourier transform of one Gaussian…</a:t>
            </a:r>
          </a:p>
          <a:p>
            <a:pPr marL="0" indent="0">
              <a:buNone/>
            </a:pPr>
            <a:r>
              <a:rPr lang="en-US" dirty="0"/>
              <a:t>	…is </a:t>
            </a:r>
            <a:r>
              <a:rPr lang="en-US" i="1" dirty="0"/>
              <a:t>another Gaussian (with inverse variance).</a:t>
            </a:r>
          </a:p>
          <a:p>
            <a:r>
              <a:rPr lang="en-US" dirty="0"/>
              <a:t>Why is this useful?</a:t>
            </a:r>
          </a:p>
          <a:p>
            <a:pPr lvl="1"/>
            <a:r>
              <a:rPr lang="en-US" dirty="0"/>
              <a:t>Smooth degradation in frequency components</a:t>
            </a:r>
          </a:p>
          <a:p>
            <a:pPr lvl="1"/>
            <a:r>
              <a:rPr lang="en-US" dirty="0"/>
              <a:t>No sharp cut-off</a:t>
            </a:r>
          </a:p>
          <a:p>
            <a:pPr lvl="1"/>
            <a:r>
              <a:rPr lang="en-US" dirty="0"/>
              <a:t>No negative values</a:t>
            </a:r>
          </a:p>
          <a:p>
            <a:pPr lvl="1"/>
            <a:r>
              <a:rPr lang="en-US" dirty="0"/>
              <a:t>Never zero (infinite extent)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17" y="4648199"/>
            <a:ext cx="1981200" cy="1981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418" y="4648199"/>
            <a:ext cx="1981201" cy="198120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8722" y="4648200"/>
            <a:ext cx="1981200" cy="19812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023" y="4648199"/>
            <a:ext cx="1981201" cy="1981201"/>
          </a:xfrm>
          <a:prstGeom prst="rect">
            <a:avLst/>
          </a:prstGeom>
        </p:spPr>
      </p:pic>
      <p:sp>
        <p:nvSpPr>
          <p:cNvPr id="8" name="TextBox 7"/>
          <p:cNvSpPr txBox="1"/>
          <p:nvPr/>
        </p:nvSpPr>
        <p:spPr>
          <a:xfrm>
            <a:off x="115491" y="4309645"/>
            <a:ext cx="195738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 (spatial)</a:t>
            </a:r>
          </a:p>
        </p:txBody>
      </p:sp>
      <p:sp>
        <p:nvSpPr>
          <p:cNvPr id="10" name="TextBox 9"/>
          <p:cNvSpPr txBox="1"/>
          <p:nvPr/>
        </p:nvSpPr>
        <p:spPr>
          <a:xfrm>
            <a:off x="2124075" y="409494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
        <p:nvSpPr>
          <p:cNvPr id="12" name="TextBox 11"/>
          <p:cNvSpPr txBox="1"/>
          <p:nvPr/>
        </p:nvSpPr>
        <p:spPr>
          <a:xfrm>
            <a:off x="4953000" y="4084615"/>
            <a:ext cx="2105023"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Gaussian filter (spatial)</a:t>
            </a:r>
          </a:p>
        </p:txBody>
      </p:sp>
      <p:sp>
        <p:nvSpPr>
          <p:cNvPr id="13" name="TextBox 12"/>
          <p:cNvSpPr txBox="1"/>
          <p:nvPr/>
        </p:nvSpPr>
        <p:spPr>
          <a:xfrm>
            <a:off x="7019921" y="408461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Tree>
    <p:extLst>
      <p:ext uri="{BB962C8B-B14F-4D97-AF65-F5344CB8AC3E}">
        <p14:creationId xmlns:p14="http://schemas.microsoft.com/office/powerpoint/2010/main" val="21084210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305800" cy="1219200"/>
          </a:xfrm>
        </p:spPr>
        <p:txBody>
          <a:bodyPr/>
          <a:lstStyle/>
          <a:p>
            <a:pPr marL="0">
              <a:buFont typeface="Arial" charset="0"/>
              <a:buNone/>
              <a:defRPr/>
            </a:pPr>
            <a:r>
              <a:rPr lang="en-US" b="1" dirty="0">
                <a:solidFill>
                  <a:schemeClr val="tx2">
                    <a:lumMod val="75000"/>
                  </a:schemeClr>
                </a:solidFill>
              </a:rPr>
              <a:t>Ringing artifacts -&gt; ‘Gibbs effect’</a:t>
            </a:r>
          </a:p>
          <a:p>
            <a:pPr marL="0">
              <a:buFont typeface="Arial" charset="0"/>
              <a:buNone/>
              <a:defRPr/>
            </a:pPr>
            <a:r>
              <a:rPr lang="en-US" b="1" dirty="0">
                <a:solidFill>
                  <a:schemeClr val="tx2">
                    <a:lumMod val="75000"/>
                  </a:schemeClr>
                </a:solidFill>
              </a:rPr>
              <a:t>Where </a:t>
            </a:r>
            <a:r>
              <a:rPr lang="en-US" b="1" i="1" dirty="0">
                <a:solidFill>
                  <a:schemeClr val="tx2">
                    <a:lumMod val="75000"/>
                  </a:schemeClr>
                </a:solidFill>
              </a:rPr>
              <a:t>infinite</a:t>
            </a:r>
            <a:r>
              <a:rPr lang="en-US" b="1" dirty="0">
                <a:solidFill>
                  <a:schemeClr val="tx2">
                    <a:lumMod val="75000"/>
                  </a:schemeClr>
                </a:solidFill>
              </a:rPr>
              <a:t> series can never be reached</a:t>
            </a:r>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7"/>
          <p:cNvSpPr txBox="1">
            <a:spLocks noChangeArrowheads="1"/>
          </p:cNvSpPr>
          <p:nvPr/>
        </p:nvSpPr>
        <p:spPr bwMode="auto">
          <a:xfrm>
            <a:off x="0" y="1981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Gaussian</a:t>
            </a:r>
          </a:p>
        </p:txBody>
      </p:sp>
      <p:sp>
        <p:nvSpPr>
          <p:cNvPr id="30728" name="TextBox 8"/>
          <p:cNvSpPr txBox="1">
            <a:spLocks noChangeArrowheads="1"/>
          </p:cNvSpPr>
          <p:nvPr/>
        </p:nvSpPr>
        <p:spPr bwMode="auto">
          <a:xfrm>
            <a:off x="4648200" y="19812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9" name="TextBox 8"/>
          <p:cNvSpPr txBox="1"/>
          <p:nvPr/>
        </p:nvSpPr>
        <p:spPr>
          <a:xfrm>
            <a:off x="8550568" y="4423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23642715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convolution invertible?</a:t>
            </a:r>
          </a:p>
        </p:txBody>
      </p:sp>
      <p:sp>
        <p:nvSpPr>
          <p:cNvPr id="3" name="Content Placeholder 2"/>
          <p:cNvSpPr>
            <a:spLocks noGrp="1"/>
          </p:cNvSpPr>
          <p:nvPr>
            <p:ph idx="1"/>
          </p:nvPr>
        </p:nvSpPr>
        <p:spPr>
          <a:xfrm>
            <a:off x="304800" y="990600"/>
            <a:ext cx="8610600" cy="5135563"/>
          </a:xfrm>
        </p:spPr>
        <p:txBody>
          <a:bodyPr/>
          <a:lstStyle/>
          <a:p>
            <a:r>
              <a:rPr lang="en-US" dirty="0"/>
              <a:t>If convolution is just multiplication in the Fourier domain, isn’t deconvolution just division?</a:t>
            </a:r>
          </a:p>
          <a:p>
            <a:endParaRPr lang="en-US" dirty="0"/>
          </a:p>
          <a:p>
            <a:r>
              <a:rPr lang="en-US" dirty="0"/>
              <a:t>Sometimes, it clearly is invertible (e.g. a convolution with an identity filter)</a:t>
            </a:r>
          </a:p>
          <a:p>
            <a:r>
              <a:rPr lang="en-US" dirty="0"/>
              <a:t>In one case, it clearly isn’t invertible (e.g. convolution with an all zero filter)</a:t>
            </a:r>
          </a:p>
          <a:p>
            <a:r>
              <a:rPr lang="en-US" dirty="0"/>
              <a:t>What about for common filters like a Gaussian?</a:t>
            </a:r>
          </a:p>
        </p:txBody>
      </p:sp>
    </p:spTree>
    <p:extLst>
      <p:ext uri="{BB962C8B-B14F-4D97-AF65-F5344CB8AC3E}">
        <p14:creationId xmlns:p14="http://schemas.microsoft.com/office/powerpoint/2010/main" val="108324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3456" t="31159" r="22734" b="34714"/>
          <a:stretch/>
        </p:blipFill>
        <p:spPr>
          <a:xfrm>
            <a:off x="137663" y="1350371"/>
            <a:ext cx="2971800" cy="1752600"/>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0" name="TextBox 9"/>
          <p:cNvSpPr txBox="1"/>
          <p:nvPr/>
        </p:nvSpPr>
        <p:spPr>
          <a:xfrm>
            <a:off x="3039373" y="1905000"/>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1" name="TextBox 10"/>
          <p:cNvSpPr txBox="1"/>
          <p:nvPr/>
        </p:nvSpPr>
        <p:spPr>
          <a:xfrm>
            <a:off x="5229045" y="1811172"/>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2300148" y="4631357"/>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a:t>
            </a:r>
          </a:p>
        </p:txBody>
      </p:sp>
      <p:sp>
        <p:nvSpPr>
          <p:cNvPr id="15" name="TextBox 14"/>
          <p:cNvSpPr txBox="1"/>
          <p:nvPr/>
        </p:nvSpPr>
        <p:spPr>
          <a:xfrm>
            <a:off x="5839562" y="4554048"/>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Down Arrow 16"/>
          <p:cNvSpPr/>
          <p:nvPr/>
        </p:nvSpPr>
        <p:spPr>
          <a:xfrm>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rot="10800000">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9CB1E060-C348-4DEA-A938-EBEE69144059}"/>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154747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animBg="1"/>
      <p:bldP spid="18" grpId="0" animBg="1"/>
      <p:bldP spid="1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Deconvolution?</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3456" t="31159" r="22734" b="34714"/>
          <a:stretch/>
        </p:blipFill>
        <p:spPr>
          <a:xfrm>
            <a:off x="56789" y="1243535"/>
            <a:ext cx="3334111" cy="1966271"/>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710" t="5550" r="13805" b="4280"/>
          <a:stretch/>
        </p:blipFill>
        <p:spPr>
          <a:xfrm>
            <a:off x="6972300" y="1339011"/>
            <a:ext cx="1828800" cy="1754659"/>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34502" t="44444" r="9705" b="21112"/>
          <a:stretch/>
        </p:blipFill>
        <p:spPr>
          <a:xfrm>
            <a:off x="3657600" y="1351781"/>
            <a:ext cx="3048000" cy="1749778"/>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8090" t="5550" r="9995" b="1740"/>
          <a:stretch/>
        </p:blipFill>
        <p:spPr>
          <a:xfrm>
            <a:off x="6430711" y="4168696"/>
            <a:ext cx="2544861" cy="2160172"/>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9043" t="5550" r="9995" b="3010"/>
          <a:stretch/>
        </p:blipFill>
        <p:spPr>
          <a:xfrm>
            <a:off x="3397403" y="4073574"/>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FCB6E16-F368-4EB9-9542-D7F541D2B0A1}"/>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43795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animBg="1"/>
      <p:bldP spid="18" grpId="0" animBg="1"/>
      <p:bldP spid="1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6944252" y="1429053"/>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3705225" y="1361499"/>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6508007" y="4128285"/>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3397403" y="4033163"/>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705225" y="1000317"/>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.000001 magnitude</a:t>
            </a:r>
          </a:p>
        </p:txBody>
      </p:sp>
      <p:pic>
        <p:nvPicPr>
          <p:cNvPr id="11" name="Picture 10"/>
          <p:cNvPicPr>
            <a:picLocks noChangeAspect="1"/>
          </p:cNvPicPr>
          <p:nvPr/>
        </p:nvPicPr>
        <p:blipFill rotWithShape="1">
          <a:blip r:embed="rId8">
            <a:extLst>
              <a:ext uri="{28A0092B-C50C-407E-A947-70E740481C1C}">
                <a14:useLocalDpi xmlns:a14="http://schemas.microsoft.com/office/drawing/2010/main" val="0"/>
              </a:ext>
            </a:extLst>
          </a:blip>
          <a:srcRect l="22104" t="31110" r="23137" b="34214"/>
          <a:stretch/>
        </p:blipFill>
        <p:spPr>
          <a:xfrm>
            <a:off x="114299" y="1229590"/>
            <a:ext cx="3399899" cy="2001983"/>
          </a:xfrm>
          <a:prstGeom prst="rect">
            <a:avLst/>
          </a:prstGeom>
        </p:spPr>
      </p:pic>
      <p:sp>
        <p:nvSpPr>
          <p:cNvPr id="20" name="TextBox 19">
            <a:extLst>
              <a:ext uri="{FF2B5EF4-FFF2-40B4-BE49-F238E27FC236}">
                <a16:creationId xmlns:a16="http://schemas.microsoft.com/office/drawing/2014/main" id="{4625E84F-0771-4BE5-AD5E-4D1E8BC2FEAE}"/>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3652481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.0001 magnitude</a:t>
            </a:r>
          </a:p>
        </p:txBody>
      </p:sp>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l="23137" t="31112" r="23136" b="34444"/>
          <a:stretch/>
        </p:blipFill>
        <p:spPr>
          <a:xfrm>
            <a:off x="180618" y="1222634"/>
            <a:ext cx="3334973" cy="1988157"/>
          </a:xfrm>
          <a:prstGeom prst="rect">
            <a:avLst/>
          </a:prstGeom>
        </p:spPr>
      </p:pic>
      <p:sp>
        <p:nvSpPr>
          <p:cNvPr id="20" name="TextBox 19">
            <a:extLst>
              <a:ext uri="{FF2B5EF4-FFF2-40B4-BE49-F238E27FC236}">
                <a16:creationId xmlns:a16="http://schemas.microsoft.com/office/drawing/2014/main" id="{4EB29A55-FC1D-4954-B134-5177E8849E2B}"/>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5149602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.001 magnitude</a:t>
            </a:r>
          </a:p>
        </p:txBody>
      </p:sp>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l="22104" t="31112" r="23137" b="34444"/>
          <a:stretch/>
        </p:blipFill>
        <p:spPr>
          <a:xfrm>
            <a:off x="114300" y="1226937"/>
            <a:ext cx="3401291" cy="1989435"/>
          </a:xfrm>
          <a:prstGeom prst="rect">
            <a:avLst/>
          </a:prstGeom>
        </p:spPr>
      </p:pic>
      <p:sp>
        <p:nvSpPr>
          <p:cNvPr id="20" name="TextBox 19">
            <a:extLst>
              <a:ext uri="{FF2B5EF4-FFF2-40B4-BE49-F238E27FC236}">
                <a16:creationId xmlns:a16="http://schemas.microsoft.com/office/drawing/2014/main" id="{3D2FB4C0-E6D8-4BF8-BCA5-FEBD2780BE46}"/>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24631339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914400"/>
          </a:xfrm>
        </p:spPr>
        <p:txBody>
          <a:bodyPr>
            <a:normAutofit/>
          </a:bodyPr>
          <a:lstStyle/>
          <a:p>
            <a:r>
              <a:rPr lang="en-US" dirty="0"/>
              <a:t>But you can’t invert multiplication by 0!</a:t>
            </a:r>
          </a:p>
        </p:txBody>
      </p:sp>
      <p:sp>
        <p:nvSpPr>
          <p:cNvPr id="3" name="Content Placeholder 2"/>
          <p:cNvSpPr>
            <a:spLocks noGrp="1"/>
          </p:cNvSpPr>
          <p:nvPr>
            <p:ph idx="1"/>
          </p:nvPr>
        </p:nvSpPr>
        <p:spPr/>
        <p:txBody>
          <a:bodyPr/>
          <a:lstStyle/>
          <a:p>
            <a:r>
              <a:rPr lang="en-US" dirty="0"/>
              <a:t>A Gaussian is only zero at infinity…</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14" t="10002" r="2409" b="4319"/>
          <a:stretch/>
        </p:blipFill>
        <p:spPr bwMode="auto">
          <a:xfrm>
            <a:off x="152400" y="1981200"/>
            <a:ext cx="8915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A9D55DC-614C-42F0-932F-CE2AE90F648E}"/>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8891694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3987998"/>
            <a:ext cx="3390400" cy="2542800"/>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42" y="4024537"/>
            <a:ext cx="3200400" cy="2400300"/>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1657" y="4058988"/>
            <a:ext cx="3112457" cy="2334343"/>
          </a:xfrm>
          <a:prstGeom prst="rect">
            <a:avLst/>
          </a:prstGeom>
        </p:spPr>
      </p:pic>
      <p:sp>
        <p:nvSpPr>
          <p:cNvPr id="2" name="Title 1"/>
          <p:cNvSpPr>
            <a:spLocks noGrp="1"/>
          </p:cNvSpPr>
          <p:nvPr>
            <p:ph type="title"/>
          </p:nvPr>
        </p:nvSpPr>
        <p:spPr/>
        <p:txBody>
          <a:bodyPr/>
          <a:lstStyle/>
          <a:p>
            <a:r>
              <a:rPr lang="en-US" dirty="0"/>
              <a:t>With a random filter…</a:t>
            </a:r>
          </a:p>
        </p:txBody>
      </p:sp>
      <p:sp>
        <p:nvSpPr>
          <p:cNvPr id="9" name="TextBox 8"/>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1" name="TextBox 10"/>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2" name="TextBox 11"/>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3" name="TextBox 12"/>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Down Arrow 13"/>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Down Arrow 14"/>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Down Arrow 15"/>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.001 magnitude</a:t>
            </a: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97022" y="1470503"/>
            <a:ext cx="1949956" cy="1462467"/>
          </a:xfrm>
          <a:prstGeom prst="rect">
            <a:avLst/>
          </a:prstGeom>
        </p:spPr>
      </p:pic>
      <p:pic>
        <p:nvPicPr>
          <p:cNvPr id="21" name="Picture 20"/>
          <p:cNvPicPr>
            <a:picLocks noChangeAspect="1"/>
          </p:cNvPicPr>
          <p:nvPr/>
        </p:nvPicPr>
        <p:blipFill rotWithShape="1">
          <a:blip r:embed="rId7">
            <a:extLst>
              <a:ext uri="{28A0092B-C50C-407E-A947-70E740481C1C}">
                <a14:useLocalDpi xmlns:a14="http://schemas.microsoft.com/office/drawing/2010/main" val="0"/>
              </a:ext>
            </a:extLst>
          </a:blip>
          <a:srcRect l="23137" t="30000" r="21070" b="33333"/>
          <a:stretch/>
        </p:blipFill>
        <p:spPr>
          <a:xfrm>
            <a:off x="5867400" y="1294575"/>
            <a:ext cx="3048000" cy="1862667"/>
          </a:xfrm>
          <a:prstGeom prst="rect">
            <a:avLst/>
          </a:prstGeom>
        </p:spPr>
      </p:pic>
      <p:pic>
        <p:nvPicPr>
          <p:cNvPr id="24" name="Picture 23"/>
          <p:cNvPicPr>
            <a:picLocks noChangeAspect="1"/>
          </p:cNvPicPr>
          <p:nvPr/>
        </p:nvPicPr>
        <p:blipFill rotWithShape="1">
          <a:blip r:embed="rId8">
            <a:extLst>
              <a:ext uri="{28A0092B-C50C-407E-A947-70E740481C1C}">
                <a14:useLocalDpi xmlns:a14="http://schemas.microsoft.com/office/drawing/2010/main" val="0"/>
              </a:ext>
            </a:extLst>
          </a:blip>
          <a:srcRect l="22104" t="30000" r="22104" b="34444"/>
          <a:stretch/>
        </p:blipFill>
        <p:spPr>
          <a:xfrm>
            <a:off x="160556" y="1193517"/>
            <a:ext cx="3344644" cy="1982011"/>
          </a:xfrm>
          <a:prstGeom prst="rect">
            <a:avLst/>
          </a:prstGeom>
        </p:spPr>
      </p:pic>
    </p:spTree>
    <p:extLst>
      <p:ext uri="{BB962C8B-B14F-4D97-AF65-F5344CB8AC3E}">
        <p14:creationId xmlns:p14="http://schemas.microsoft.com/office/powerpoint/2010/main" val="21377139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Deconvolution is hard.</a:t>
            </a:r>
          </a:p>
        </p:txBody>
      </p:sp>
      <p:sp>
        <p:nvSpPr>
          <p:cNvPr id="3" name="Content Placeholder 2"/>
          <p:cNvSpPr>
            <a:spLocks noGrp="1"/>
          </p:cNvSpPr>
          <p:nvPr>
            <p:ph idx="1"/>
          </p:nvPr>
        </p:nvSpPr>
        <p:spPr>
          <a:xfrm>
            <a:off x="304800" y="1143000"/>
            <a:ext cx="8991600" cy="5135563"/>
          </a:xfrm>
        </p:spPr>
        <p:txBody>
          <a:bodyPr/>
          <a:lstStyle/>
          <a:p>
            <a:r>
              <a:rPr lang="en-US" dirty="0"/>
              <a:t>Active research area.</a:t>
            </a:r>
          </a:p>
          <a:p>
            <a:endParaRPr lang="en-US" dirty="0"/>
          </a:p>
          <a:p>
            <a:r>
              <a:rPr lang="en-US" dirty="0"/>
              <a:t>Even if you know the filter (non-blind deconvolution), it is still hard and requires </a:t>
            </a:r>
            <a:br>
              <a:rPr lang="en-US" dirty="0"/>
            </a:br>
            <a:r>
              <a:rPr lang="en-US" dirty="0"/>
              <a:t>strong </a:t>
            </a:r>
            <a:r>
              <a:rPr lang="en-US" i="1" dirty="0"/>
              <a:t>regularization </a:t>
            </a:r>
            <a:r>
              <a:rPr lang="en-US" dirty="0"/>
              <a:t>to counteract noise.</a:t>
            </a:r>
            <a:endParaRPr lang="en-US" i="1" dirty="0"/>
          </a:p>
          <a:p>
            <a:endParaRPr lang="en-US" i="1" dirty="0"/>
          </a:p>
          <a:p>
            <a:r>
              <a:rPr lang="en-US" dirty="0"/>
              <a:t>If you don’t know the filter (blind deconvolution),</a:t>
            </a:r>
            <a:br>
              <a:rPr lang="en-US" dirty="0"/>
            </a:br>
            <a:r>
              <a:rPr lang="en-US" dirty="0"/>
              <a:t>then it is harder still. </a:t>
            </a:r>
          </a:p>
        </p:txBody>
      </p:sp>
    </p:spTree>
    <p:extLst>
      <p:ext uri="{BB962C8B-B14F-4D97-AF65-F5344CB8AC3E}">
        <p14:creationId xmlns:p14="http://schemas.microsoft.com/office/powerpoint/2010/main" val="36541062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a:t>Application: Hybrid Images</a:t>
            </a:r>
          </a:p>
        </p:txBody>
      </p:sp>
      <p:sp>
        <p:nvSpPr>
          <p:cNvPr id="43011" name="Content Placeholder 2"/>
          <p:cNvSpPr>
            <a:spLocks noGrp="1"/>
          </p:cNvSpPr>
          <p:nvPr>
            <p:ph idx="1"/>
          </p:nvPr>
        </p:nvSpPr>
        <p:spPr>
          <a:xfrm>
            <a:off x="152400" y="6324600"/>
            <a:ext cx="8915400" cy="381000"/>
          </a:xfrm>
        </p:spPr>
        <p:txBody>
          <a:bodyPr>
            <a:normAutofit fontScale="92500" lnSpcReduction="20000"/>
          </a:bodyPr>
          <a:lstStyle/>
          <a:p>
            <a:pPr marL="0" indent="0" algn="ctr">
              <a:buNone/>
              <a:defRPr/>
            </a:pPr>
            <a:r>
              <a:rPr lang="en-US" sz="2400" dirty="0"/>
              <a:t>A. Oliva, A. Torralba, P.G. </a:t>
            </a:r>
            <a:r>
              <a:rPr lang="en-US" sz="2400" dirty="0" err="1"/>
              <a:t>Schyns</a:t>
            </a:r>
            <a:r>
              <a:rPr lang="en-US" sz="2400" dirty="0"/>
              <a:t>, SIGGRAPH 2006</a:t>
            </a:r>
          </a:p>
        </p:txBody>
      </p:sp>
      <p:pic>
        <p:nvPicPr>
          <p:cNvPr id="10035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0387" y="2133600"/>
            <a:ext cx="8126413" cy="2044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86000" y="914400"/>
            <a:ext cx="4572000" cy="646331"/>
          </a:xfrm>
          <a:prstGeom prst="rect">
            <a:avLst/>
          </a:prstGeom>
        </p:spPr>
        <p:txBody>
          <a:bodyPr>
            <a:spAutoFit/>
          </a:bodyPr>
          <a:lstStyle/>
          <a:p>
            <a:r>
              <a:rPr lang="en-US" altLang="en-US" dirty="0"/>
              <a:t>When we see an image from far away, we are effectively subsampling it!</a:t>
            </a:r>
          </a:p>
        </p:txBody>
      </p:sp>
      <p:pic>
        <p:nvPicPr>
          <p:cNvPr id="6" name="Picture 2">
            <a:extLst>
              <a:ext uri="{FF2B5EF4-FFF2-40B4-BE49-F238E27FC236}">
                <a16:creationId xmlns:a16="http://schemas.microsoft.com/office/drawing/2014/main" id="{868993BD-D0F8-4B77-8859-EE8064DA6A6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369667" y="4750249"/>
            <a:ext cx="2507851" cy="63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18032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a:t>Hybrid Image in FFT</a:t>
            </a:r>
          </a:p>
        </p:txBody>
      </p:sp>
      <p:pic>
        <p:nvPicPr>
          <p:cNvPr id="105475" name="Picture 2"/>
          <p:cNvPicPr>
            <a:picLocks noChangeAspect="1" noChangeArrowheads="1"/>
          </p:cNvPicPr>
          <p:nvPr/>
        </p:nvPicPr>
        <p:blipFill>
          <a:blip r:embed="rId2">
            <a:extLst>
              <a:ext uri="{28A0092B-C50C-407E-A947-70E740481C1C}">
                <a14:useLocalDpi xmlns:a14="http://schemas.microsoft.com/office/drawing/2010/main" val="0"/>
              </a:ext>
            </a:extLst>
          </a:blip>
          <a:srcRect t="14722" r="66875" b="10031"/>
          <a:stretch>
            <a:fillRect/>
          </a:stretch>
        </p:blipFill>
        <p:spPr bwMode="auto">
          <a:xfrm>
            <a:off x="228600" y="2209800"/>
            <a:ext cx="2743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Picture 2"/>
          <p:cNvPicPr>
            <a:picLocks noChangeAspect="1" noChangeArrowheads="1"/>
          </p:cNvPicPr>
          <p:nvPr/>
        </p:nvPicPr>
        <p:blipFill>
          <a:blip r:embed="rId2">
            <a:extLst>
              <a:ext uri="{28A0092B-C50C-407E-A947-70E740481C1C}">
                <a14:useLocalDpi xmlns:a14="http://schemas.microsoft.com/office/drawing/2010/main" val="0"/>
              </a:ext>
            </a:extLst>
          </a:blip>
          <a:srcRect l="34045" t="13086" r="626" b="10031"/>
          <a:stretch>
            <a:fillRect/>
          </a:stretch>
        </p:blipFill>
        <p:spPr bwMode="auto">
          <a:xfrm>
            <a:off x="3505200" y="2209800"/>
            <a:ext cx="5410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qual 5"/>
          <p:cNvSpPr/>
          <p:nvPr/>
        </p:nvSpPr>
        <p:spPr>
          <a:xfrm>
            <a:off x="3124200" y="3886200"/>
            <a:ext cx="304800" cy="3810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black"/>
              </a:solidFill>
            </a:endParaRPr>
          </a:p>
        </p:txBody>
      </p:sp>
      <p:sp>
        <p:nvSpPr>
          <p:cNvPr id="105478" name="TextBox 6"/>
          <p:cNvSpPr txBox="1">
            <a:spLocks noChangeArrowheads="1"/>
          </p:cNvSpPr>
          <p:nvPr/>
        </p:nvSpPr>
        <p:spPr bwMode="auto">
          <a:xfrm>
            <a:off x="762000" y="1828800"/>
            <a:ext cx="1557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Hybrid Image</a:t>
            </a:r>
          </a:p>
        </p:txBody>
      </p:sp>
      <p:sp>
        <p:nvSpPr>
          <p:cNvPr id="105479" name="TextBox 7"/>
          <p:cNvSpPr txBox="1">
            <a:spLocks noChangeArrowheads="1"/>
          </p:cNvSpPr>
          <p:nvPr/>
        </p:nvSpPr>
        <p:spPr bwMode="auto">
          <a:xfrm>
            <a:off x="3505200" y="1828800"/>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Low-passed Image</a:t>
            </a:r>
          </a:p>
        </p:txBody>
      </p:sp>
      <p:sp>
        <p:nvSpPr>
          <p:cNvPr id="105480" name="TextBox 8"/>
          <p:cNvSpPr txBox="1">
            <a:spLocks noChangeArrowheads="1"/>
          </p:cNvSpPr>
          <p:nvPr/>
        </p:nvSpPr>
        <p:spPr bwMode="auto">
          <a:xfrm>
            <a:off x="6248400" y="1828800"/>
            <a:ext cx="2185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High-passed Image</a:t>
            </a:r>
          </a:p>
        </p:txBody>
      </p:sp>
      <p:sp>
        <p:nvSpPr>
          <p:cNvPr id="11" name="Plus 10"/>
          <p:cNvSpPr/>
          <p:nvPr/>
        </p:nvSpPr>
        <p:spPr>
          <a:xfrm>
            <a:off x="5715000" y="1828800"/>
            <a:ext cx="381000" cy="381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Tree>
    <p:extLst>
      <p:ext uri="{BB962C8B-B14F-4D97-AF65-F5344CB8AC3E}">
        <p14:creationId xmlns:p14="http://schemas.microsoft.com/office/powerpoint/2010/main" val="23663425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altLang="en-US"/>
          </a:p>
        </p:txBody>
      </p:sp>
      <p:pic>
        <p:nvPicPr>
          <p:cNvPr id="41987" name="Picture 6"/>
          <p:cNvPicPr>
            <a:picLocks noChangeAspect="1"/>
          </p:cNvPicPr>
          <p:nvPr/>
        </p:nvPicPr>
        <p:blipFill>
          <a:blip r:embed="rId3">
            <a:extLst>
              <a:ext uri="{28A0092B-C50C-407E-A947-70E740481C1C}">
                <a14:useLocalDpi xmlns:a14="http://schemas.microsoft.com/office/drawing/2010/main" val="0"/>
              </a:ext>
            </a:extLst>
          </a:blip>
          <a:srcRect l="12500" t="12889" r="35001" b="41779"/>
          <a:stretch>
            <a:fillRect/>
          </a:stretch>
        </p:blipFill>
        <p:spPr bwMode="auto">
          <a:xfrm>
            <a:off x="0" y="0"/>
            <a:ext cx="9144000" cy="493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162175" y="5257800"/>
            <a:ext cx="48196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 would math have changed if the onesie had been invented?!?! : (</a:t>
            </a:r>
          </a:p>
        </p:txBody>
      </p:sp>
      <p:sp>
        <p:nvSpPr>
          <p:cNvPr id="7" name="TextBox 6"/>
          <p:cNvSpPr txBox="1"/>
          <p:nvPr/>
        </p:nvSpPr>
        <p:spPr>
          <a:xfrm>
            <a:off x="858104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425308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a:t>Fast Fourier Transform in </a:t>
            </a:r>
            <a:r>
              <a:rPr lang="en-US" altLang="en-US" dirty="0" err="1"/>
              <a:t>Matlab</a:t>
            </a:r>
            <a:endParaRPr lang="en-US" altLang="en-US" dirty="0"/>
          </a:p>
        </p:txBody>
      </p:sp>
      <p:sp>
        <p:nvSpPr>
          <p:cNvPr id="72707" name="Content Placeholder 2"/>
          <p:cNvSpPr>
            <a:spLocks noGrp="1"/>
          </p:cNvSpPr>
          <p:nvPr>
            <p:ph idx="1"/>
          </p:nvPr>
        </p:nvSpPr>
        <p:spPr/>
        <p:txBody>
          <a:bodyPr/>
          <a:lstStyle/>
          <a:p>
            <a:r>
              <a:rPr lang="en-US" altLang="en-US" dirty="0"/>
              <a:t>Filtering with </a:t>
            </a:r>
            <a:r>
              <a:rPr lang="en-US" altLang="en-US" dirty="0" err="1"/>
              <a:t>fft</a:t>
            </a:r>
            <a:r>
              <a:rPr lang="en-US" altLang="en-US" dirty="0"/>
              <a:t> (fft2 -&gt; 2D)</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r>
              <a:rPr lang="en-US" altLang="en-US" dirty="0"/>
              <a:t>Displaying with </a:t>
            </a:r>
            <a:r>
              <a:rPr lang="en-US" altLang="en-US" dirty="0" err="1"/>
              <a:t>fft</a:t>
            </a:r>
            <a:endParaRPr lang="en-US" altLang="en-US" dirty="0"/>
          </a:p>
          <a:p>
            <a:endParaRPr lang="en-US" altLang="en-US" dirty="0"/>
          </a:p>
          <a:p>
            <a:endParaRPr lang="en-US" altLang="en-US" dirty="0"/>
          </a:p>
        </p:txBody>
      </p:sp>
      <p:sp>
        <p:nvSpPr>
          <p:cNvPr id="72708" name="TextBox 3"/>
          <p:cNvSpPr txBox="1">
            <a:spLocks noChangeArrowheads="1"/>
          </p:cNvSpPr>
          <p:nvPr/>
        </p:nvSpPr>
        <p:spPr bwMode="auto">
          <a:xfrm>
            <a:off x="304800" y="1817688"/>
            <a:ext cx="86106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double(</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imread</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(‘…'))/255;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rgb2gray(</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should be a gray-scale floating point image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imh</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imw</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size(</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hs</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50; % filter half-size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fil =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fspecial</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gaussian</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hs</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*2+1, 10);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1024; % should be order of 2 (for speed) and include padding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im_fft  = fft2(im,  fftsize, fftsize);                    % 1) fft im with padding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fil_fft</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fft2(fil,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2)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fil, pad to same size as image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im_fil_fft = im_fft .* fil_fft;                           % 3) multiply fft images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 = ifft2(im_fil_fft);                               % 4) inverse fft2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 = im_fil(1+hs:size(im,1)+hs, 1+hs:size(im, 2)+hs); % 5) remove padding</a:t>
            </a:r>
          </a:p>
        </p:txBody>
      </p:sp>
      <p:sp>
        <p:nvSpPr>
          <p:cNvPr id="72709" name="TextBox 4"/>
          <p:cNvSpPr txBox="1">
            <a:spLocks noChangeArrowheads="1"/>
          </p:cNvSpPr>
          <p:nvPr/>
        </p:nvSpPr>
        <p:spPr bwMode="auto">
          <a:xfrm>
            <a:off x="723900" y="5821363"/>
            <a:ext cx="807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figure(1), </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imagesc</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(log(abs(</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fftshift</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im_fft</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axis image, </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colormap</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jet</a:t>
            </a:r>
          </a:p>
        </p:txBody>
      </p:sp>
      <p:sp>
        <p:nvSpPr>
          <p:cNvPr id="6" name="TextBox 5"/>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9958564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AD6A-3170-417A-B9AD-2705AF99F942}"/>
              </a:ext>
            </a:extLst>
          </p:cNvPr>
          <p:cNvSpPr>
            <a:spLocks noGrp="1"/>
          </p:cNvSpPr>
          <p:nvPr>
            <p:ph type="title"/>
          </p:nvPr>
        </p:nvSpPr>
        <p:spPr/>
        <p:txBody>
          <a:bodyPr/>
          <a:lstStyle/>
          <a:p>
            <a:r>
              <a:rPr lang="en-US" dirty="0"/>
              <a:t>Applications of Fourier analysis</a:t>
            </a:r>
          </a:p>
        </p:txBody>
      </p:sp>
      <p:sp>
        <p:nvSpPr>
          <p:cNvPr id="3" name="Content Placeholder 2">
            <a:extLst>
              <a:ext uri="{FF2B5EF4-FFF2-40B4-BE49-F238E27FC236}">
                <a16:creationId xmlns:a16="http://schemas.microsoft.com/office/drawing/2014/main" id="{DAED4CA8-37D7-415B-8B0E-ACAA1559E4B5}"/>
              </a:ext>
            </a:extLst>
          </p:cNvPr>
          <p:cNvSpPr>
            <a:spLocks noGrp="1"/>
          </p:cNvSpPr>
          <p:nvPr>
            <p:ph idx="1"/>
          </p:nvPr>
        </p:nvSpPr>
        <p:spPr>
          <a:xfrm>
            <a:off x="457200" y="990600"/>
            <a:ext cx="8229600" cy="5562600"/>
          </a:xfrm>
        </p:spPr>
        <p:txBody>
          <a:bodyPr>
            <a:normAutofit lnSpcReduction="10000"/>
          </a:bodyPr>
          <a:lstStyle/>
          <a:p>
            <a:r>
              <a:rPr lang="en-US" dirty="0"/>
              <a:t>Fast filtering with large kernels</a:t>
            </a:r>
          </a:p>
          <a:p>
            <a:endParaRPr lang="en-US" dirty="0"/>
          </a:p>
          <a:p>
            <a:r>
              <a:rPr lang="en-US" dirty="0"/>
              <a:t>Fourier Optics</a:t>
            </a:r>
          </a:p>
          <a:p>
            <a:pPr lvl="1"/>
            <a:r>
              <a:rPr lang="en-US" dirty="0"/>
              <a:t>Fraunhofer diffraction is Fourier transform of slit in the ‘far field’.</a:t>
            </a:r>
          </a:p>
          <a:p>
            <a:pPr lvl="1"/>
            <a:endParaRPr lang="en-US" dirty="0"/>
          </a:p>
          <a:p>
            <a:pPr lvl="1"/>
            <a:endParaRPr lang="en-US" dirty="0"/>
          </a:p>
          <a:p>
            <a:pPr lvl="1"/>
            <a:endParaRPr lang="en-US" dirty="0"/>
          </a:p>
          <a:p>
            <a:pPr lvl="1"/>
            <a:endParaRPr lang="en-US" dirty="0"/>
          </a:p>
          <a:p>
            <a:pPr lvl="1"/>
            <a:endParaRPr lang="en-US" dirty="0"/>
          </a:p>
          <a:p>
            <a:pPr lvl="1"/>
            <a:r>
              <a:rPr lang="en-US" dirty="0"/>
              <a:t>Light spectrometry for astronomy</a:t>
            </a:r>
          </a:p>
          <a:p>
            <a:pPr lvl="1"/>
            <a:endParaRPr lang="en-US" dirty="0"/>
          </a:p>
        </p:txBody>
      </p:sp>
      <p:pic>
        <p:nvPicPr>
          <p:cNvPr id="110596" name="Picture 4" descr="https://upload.wikimedia.org/wikipedia/commons/thumb/4/46/Wavelength%3Dslitwidthspectrum.gif/220px-Wavelength%3Dslitwidthspectrum.gif">
            <a:extLst>
              <a:ext uri="{FF2B5EF4-FFF2-40B4-BE49-F238E27FC236}">
                <a16:creationId xmlns:a16="http://schemas.microsoft.com/office/drawing/2014/main" id="{BF257E42-82CB-47DD-AA1C-210E56F3889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54332" y="3474027"/>
            <a:ext cx="20955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110600" name="Picture 8" descr="https://upload.wikimedia.org/wikipedia/commons/thumb/9/96/Airy-pattern2.jpg/150px-Airy-pattern2.jpg">
            <a:extLst>
              <a:ext uri="{FF2B5EF4-FFF2-40B4-BE49-F238E27FC236}">
                <a16:creationId xmlns:a16="http://schemas.microsoft.com/office/drawing/2014/main" id="{F83CAD91-F0CA-431F-B5B3-FD84A5078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399" y="3474027"/>
            <a:ext cx="2112589" cy="21266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7CF82EE-427C-4BF6-9FD2-B04496E10B86}"/>
              </a:ext>
            </a:extLst>
          </p:cNvPr>
          <p:cNvSpPr txBox="1"/>
          <p:nvPr/>
        </p:nvSpPr>
        <p:spPr>
          <a:xfrm>
            <a:off x="7273405" y="4862036"/>
            <a:ext cx="1676400"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Circular aperture = Airy disc diffraction pattern</a:t>
            </a:r>
          </a:p>
        </p:txBody>
      </p:sp>
      <p:sp>
        <p:nvSpPr>
          <p:cNvPr id="9" name="TextBox 8">
            <a:extLst>
              <a:ext uri="{FF2B5EF4-FFF2-40B4-BE49-F238E27FC236}">
                <a16:creationId xmlns:a16="http://schemas.microsoft.com/office/drawing/2014/main" id="{EEB28A31-67BA-421F-A8CA-F96B92923C0C}"/>
              </a:ext>
            </a:extLst>
          </p:cNvPr>
          <p:cNvSpPr txBox="1"/>
          <p:nvPr/>
        </p:nvSpPr>
        <p:spPr>
          <a:xfrm>
            <a:off x="7228379" y="6550223"/>
            <a:ext cx="1946367"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Wikipedia for graphics</a:t>
            </a:r>
          </a:p>
        </p:txBody>
      </p:sp>
    </p:spTree>
    <p:extLst>
      <p:ext uri="{BB962C8B-B14F-4D97-AF65-F5344CB8AC3E}">
        <p14:creationId xmlns:p14="http://schemas.microsoft.com/office/powerpoint/2010/main" val="1458588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D1AD8-193D-48E3-A812-7634C112F80D}"/>
              </a:ext>
            </a:extLst>
          </p:cNvPr>
          <p:cNvSpPr>
            <a:spLocks noGrp="1"/>
          </p:cNvSpPr>
          <p:nvPr>
            <p:ph type="title"/>
          </p:nvPr>
        </p:nvSpPr>
        <p:spPr/>
        <p:txBody>
          <a:bodyPr/>
          <a:lstStyle/>
          <a:p>
            <a:r>
              <a:rPr lang="en-US" dirty="0"/>
              <a:t>Index cards before you leave</a:t>
            </a:r>
          </a:p>
        </p:txBody>
      </p:sp>
      <p:sp>
        <p:nvSpPr>
          <p:cNvPr id="3" name="Content Placeholder 2">
            <a:extLst>
              <a:ext uri="{FF2B5EF4-FFF2-40B4-BE49-F238E27FC236}">
                <a16:creationId xmlns:a16="http://schemas.microsoft.com/office/drawing/2014/main" id="{0E93C3C6-759F-4D13-B4A6-C543BDB9A5E4}"/>
              </a:ext>
            </a:extLst>
          </p:cNvPr>
          <p:cNvSpPr>
            <a:spLocks noGrp="1"/>
          </p:cNvSpPr>
          <p:nvPr>
            <p:ph idx="1"/>
          </p:nvPr>
        </p:nvSpPr>
        <p:spPr/>
        <p:txBody>
          <a:bodyPr/>
          <a:lstStyle/>
          <a:p>
            <a:pPr marL="0" indent="0">
              <a:buNone/>
            </a:pPr>
            <a:r>
              <a:rPr lang="en-US" dirty="0"/>
              <a:t>Fourier decomposition is tricky</a:t>
            </a:r>
          </a:p>
          <a:p>
            <a:pPr marL="0" indent="0">
              <a:buNone/>
            </a:pPr>
            <a:r>
              <a:rPr lang="en-US" dirty="0"/>
              <a:t>I want to know what is confusing to you!</a:t>
            </a:r>
          </a:p>
          <a:p>
            <a:pPr marL="0" indent="0">
              <a:buNone/>
            </a:pPr>
            <a:endParaRPr lang="en-US" dirty="0"/>
          </a:p>
          <a:p>
            <a:pPr marL="0" indent="0">
              <a:buNone/>
            </a:pPr>
            <a:r>
              <a:rPr lang="en-US" dirty="0"/>
              <a:t>- Take 1 minute to talk to your partner about the lecture</a:t>
            </a:r>
          </a:p>
          <a:p>
            <a:pPr marL="0" indent="0">
              <a:buNone/>
            </a:pPr>
            <a:r>
              <a:rPr lang="en-US" dirty="0"/>
              <a:t>- Write down on the card something that you’d like clarifying.</a:t>
            </a:r>
          </a:p>
        </p:txBody>
      </p:sp>
    </p:spTree>
    <p:extLst>
      <p:ext uri="{BB962C8B-B14F-4D97-AF65-F5344CB8AC3E}">
        <p14:creationId xmlns:p14="http://schemas.microsoft.com/office/powerpoint/2010/main" val="17817898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960" y="1610361"/>
            <a:ext cx="8534400" cy="1219200"/>
          </a:xfrm>
        </p:spPr>
        <p:txBody>
          <a:bodyPr/>
          <a:lstStyle/>
          <a:p>
            <a:pPr marL="0" eaLnBrk="1" hangingPunct="1">
              <a:buFont typeface="Arial" charset="0"/>
              <a:buNone/>
              <a:defRPr/>
            </a:pPr>
            <a:r>
              <a:rPr lang="en-US" b="1" dirty="0">
                <a:solidFill>
                  <a:schemeClr val="tx2">
                    <a:lumMod val="75000"/>
                  </a:schemeClr>
                </a:solidFill>
              </a:rPr>
              <a:t>How is it that a 4MP image can be compressed to a few hundred KB without a noticeable change?</a:t>
            </a:r>
          </a:p>
        </p:txBody>
      </p:sp>
      <p:sp>
        <p:nvSpPr>
          <p:cNvPr id="67587" name="Title 4"/>
          <p:cNvSpPr>
            <a:spLocks noGrp="1"/>
          </p:cNvSpPr>
          <p:nvPr>
            <p:ph type="title"/>
          </p:nvPr>
        </p:nvSpPr>
        <p:spPr/>
        <p:txBody>
          <a:bodyPr/>
          <a:lstStyle/>
          <a:p>
            <a:pPr eaLnBrk="1" hangingPunct="1"/>
            <a:r>
              <a:rPr lang="en-US" altLang="en-US" dirty="0"/>
              <a:t>Thinking in Frequency - Compression</a:t>
            </a:r>
          </a:p>
        </p:txBody>
      </p:sp>
    </p:spTree>
    <p:extLst>
      <p:ext uri="{BB962C8B-B14F-4D97-AF65-F5344CB8AC3E}">
        <p14:creationId xmlns:p14="http://schemas.microsoft.com/office/powerpoint/2010/main" val="2329818808"/>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76200"/>
            <a:ext cx="8229600" cy="838200"/>
          </a:xfrm>
        </p:spPr>
        <p:txBody>
          <a:bodyPr/>
          <a:lstStyle/>
          <a:p>
            <a:pPr eaLnBrk="1" hangingPunct="1"/>
            <a:r>
              <a:rPr lang="en-US" altLang="en-US"/>
              <a:t>Lossy Image Compression (JPEG)</a:t>
            </a:r>
          </a:p>
        </p:txBody>
      </p:sp>
      <p:graphicFrame>
        <p:nvGraphicFramePr>
          <p:cNvPr id="68611" name="Object 4"/>
          <p:cNvGraphicFramePr>
            <a:graphicFrameLocks noChangeAspect="1"/>
          </p:cNvGraphicFramePr>
          <p:nvPr/>
        </p:nvGraphicFramePr>
        <p:xfrm>
          <a:off x="4191000" y="1777207"/>
          <a:ext cx="4572000" cy="4529138"/>
        </p:xfrm>
        <a:graphic>
          <a:graphicData uri="http://schemas.openxmlformats.org/presentationml/2006/ole">
            <mc:AlternateContent xmlns:mc="http://schemas.openxmlformats.org/markup-compatibility/2006">
              <mc:Choice xmlns:v="urn:schemas-microsoft-com:vml" Requires="v">
                <p:oleObj spid="_x0000_s9218" name="Bitmap Image" r:id="rId3" imgW="4990476" imgH="4944165" progId="PBrush">
                  <p:embed/>
                </p:oleObj>
              </mc:Choice>
              <mc:Fallback>
                <p:oleObj name="Bitmap Image" r:id="rId3" imgW="4990476" imgH="4944165" progId="PBrush">
                  <p:embed/>
                  <p:pic>
                    <p:nvPicPr>
                      <p:cNvPr id="6861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777207"/>
                        <a:ext cx="4572000" cy="45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3" name="Rectangle 6"/>
          <p:cNvSpPr>
            <a:spLocks noChangeArrowheads="1"/>
          </p:cNvSpPr>
          <p:nvPr/>
        </p:nvSpPr>
        <p:spPr bwMode="auto">
          <a:xfrm>
            <a:off x="4000500" y="6118781"/>
            <a:ext cx="495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Block-based Discrete Cosine Transform (DCT)</a:t>
            </a:r>
          </a:p>
        </p:txBody>
      </p:sp>
      <p:sp>
        <p:nvSpPr>
          <p:cNvPr id="6" name="TextBox 5"/>
          <p:cNvSpPr txBox="1"/>
          <p:nvPr/>
        </p:nvSpPr>
        <p:spPr>
          <a:xfrm>
            <a:off x="7664450" y="6488113"/>
            <a:ext cx="1479550" cy="36988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Slides: Efros</a:t>
            </a:r>
          </a:p>
        </p:txBody>
      </p:sp>
      <p:sp>
        <p:nvSpPr>
          <p:cNvPr id="2" name="Rectangle 1"/>
          <p:cNvSpPr/>
          <p:nvPr/>
        </p:nvSpPr>
        <p:spPr>
          <a:xfrm>
            <a:off x="274320" y="4187190"/>
            <a:ext cx="4572000" cy="646331"/>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first coefficient </a:t>
            </a: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B(0,0)</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 the DC component, the average intensity</a:t>
            </a:r>
          </a:p>
        </p:txBody>
      </p:sp>
      <p:sp>
        <p:nvSpPr>
          <p:cNvPr id="3" name="Rectangle 2"/>
          <p:cNvSpPr/>
          <p:nvPr/>
        </p:nvSpPr>
        <p:spPr>
          <a:xfrm>
            <a:off x="274320" y="5147330"/>
            <a:ext cx="3535680"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top-left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coeffs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represent low frequencies, the bottom right represent high frequencies</a:t>
            </a:r>
          </a:p>
        </p:txBody>
      </p:sp>
      <p:sp>
        <p:nvSpPr>
          <p:cNvPr id="4" name="TextBox 3"/>
          <p:cNvSpPr txBox="1"/>
          <p:nvPr/>
        </p:nvSpPr>
        <p:spPr>
          <a:xfrm>
            <a:off x="2362200" y="874514"/>
            <a:ext cx="1295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8x8 blocks</a:t>
            </a:r>
          </a:p>
        </p:txBody>
      </p:sp>
      <p:sp>
        <p:nvSpPr>
          <p:cNvPr id="10" name="TextBox 9"/>
          <p:cNvSpPr txBox="1"/>
          <p:nvPr/>
        </p:nvSpPr>
        <p:spPr>
          <a:xfrm>
            <a:off x="5829300" y="1407875"/>
            <a:ext cx="1295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8x8 blocks</a:t>
            </a:r>
          </a:p>
        </p:txBody>
      </p:sp>
      <p:pic>
        <p:nvPicPr>
          <p:cNvPr id="5" name="Picture 4"/>
          <p:cNvPicPr>
            <a:picLocks noChangeAspect="1"/>
          </p:cNvPicPr>
          <p:nvPr/>
        </p:nvPicPr>
        <p:blipFill>
          <a:blip r:embed="rId5"/>
          <a:stretch>
            <a:fillRect/>
          </a:stretch>
        </p:blipFill>
        <p:spPr>
          <a:xfrm>
            <a:off x="534638" y="1481455"/>
            <a:ext cx="1893884" cy="1893884"/>
          </a:xfrm>
          <a:prstGeom prst="rect">
            <a:avLst/>
          </a:prstGeom>
        </p:spPr>
      </p:pic>
      <p:pic>
        <p:nvPicPr>
          <p:cNvPr id="7" name="Picture 6"/>
          <p:cNvPicPr>
            <a:picLocks noChangeAspect="1"/>
          </p:cNvPicPr>
          <p:nvPr/>
        </p:nvPicPr>
        <p:blipFill>
          <a:blip r:embed="rId6"/>
          <a:stretch>
            <a:fillRect/>
          </a:stretch>
        </p:blipFill>
        <p:spPr>
          <a:xfrm>
            <a:off x="2612330" y="1235168"/>
            <a:ext cx="721540" cy="721540"/>
          </a:xfrm>
          <a:prstGeom prst="rect">
            <a:avLst/>
          </a:prstGeom>
        </p:spPr>
      </p:pic>
      <p:pic>
        <p:nvPicPr>
          <p:cNvPr id="8" name="Picture 7"/>
          <p:cNvPicPr>
            <a:picLocks noChangeAspect="1"/>
          </p:cNvPicPr>
          <p:nvPr/>
        </p:nvPicPr>
        <p:blipFill>
          <a:blip r:embed="rId7"/>
          <a:stretch>
            <a:fillRect/>
          </a:stretch>
        </p:blipFill>
        <p:spPr>
          <a:xfrm>
            <a:off x="2615153" y="2042160"/>
            <a:ext cx="721540" cy="721540"/>
          </a:xfrm>
          <a:prstGeom prst="rect">
            <a:avLst/>
          </a:prstGeom>
        </p:spPr>
      </p:pic>
      <p:pic>
        <p:nvPicPr>
          <p:cNvPr id="9" name="Picture 8"/>
          <p:cNvPicPr>
            <a:picLocks noChangeAspect="1"/>
          </p:cNvPicPr>
          <p:nvPr/>
        </p:nvPicPr>
        <p:blipFill>
          <a:blip r:embed="rId8"/>
          <a:stretch>
            <a:fillRect/>
          </a:stretch>
        </p:blipFill>
        <p:spPr>
          <a:xfrm>
            <a:off x="2612330" y="2849152"/>
            <a:ext cx="721540" cy="721540"/>
          </a:xfrm>
          <a:prstGeom prst="rect">
            <a:avLst/>
          </a:prstGeom>
        </p:spPr>
      </p:pic>
      <p:sp>
        <p:nvSpPr>
          <p:cNvPr id="13" name="Arc 12"/>
          <p:cNvSpPr/>
          <p:nvPr/>
        </p:nvSpPr>
        <p:spPr>
          <a:xfrm>
            <a:off x="571470" y="1287919"/>
            <a:ext cx="2443420" cy="313809"/>
          </a:xfrm>
          <a:prstGeom prst="arc">
            <a:avLst>
              <a:gd name="adj1" fmla="val 10825882"/>
              <a:gd name="adj2" fmla="val 21042653"/>
            </a:avLst>
          </a:prstGeom>
          <a:ln>
            <a:headEnd type="none" w="med" len="med"/>
            <a:tailEnd type="arrow" w="med" len="med"/>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a:ea typeface="+mn-ea"/>
              <a:cs typeface="+mn-cs"/>
            </a:endParaRPr>
          </a:p>
        </p:txBody>
      </p:sp>
      <p:sp>
        <p:nvSpPr>
          <p:cNvPr id="14" name="Rectangle 13"/>
          <p:cNvSpPr/>
          <p:nvPr/>
        </p:nvSpPr>
        <p:spPr>
          <a:xfrm>
            <a:off x="534638" y="1461305"/>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143000" y="2317029"/>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2019127" y="2889350"/>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6" name="Straight Arrow Connector 15"/>
          <p:cNvCxnSpPr>
            <a:stCxn id="19" idx="3"/>
            <a:endCxn id="8" idx="1"/>
          </p:cNvCxnSpPr>
          <p:nvPr/>
        </p:nvCxnSpPr>
        <p:spPr>
          <a:xfrm flipV="1">
            <a:off x="1336100" y="2402930"/>
            <a:ext cx="1279053" cy="1064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8" name="Straight Arrow Connector 17"/>
          <p:cNvCxnSpPr>
            <a:stCxn id="20" idx="3"/>
            <a:endCxn id="9" idx="1"/>
          </p:cNvCxnSpPr>
          <p:nvPr/>
        </p:nvCxnSpPr>
        <p:spPr>
          <a:xfrm>
            <a:off x="2212227" y="2985900"/>
            <a:ext cx="400103" cy="22402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8517752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a:t>Using DCT in JPEG </a:t>
            </a:r>
            <a:r>
              <a:rPr lang="en-US" altLang="en-US">
                <a:solidFill>
                  <a:schemeClr val="accent2"/>
                </a:solidFill>
                <a:latin typeface="Comic Sans MS" panose="030F0702030302020204" pitchFamily="66" charset="0"/>
              </a:rPr>
              <a:t>  </a:t>
            </a:r>
          </a:p>
        </p:txBody>
      </p:sp>
      <p:sp>
        <p:nvSpPr>
          <p:cNvPr id="69635" name="Rectangle 3"/>
          <p:cNvSpPr>
            <a:spLocks noGrp="1" noChangeArrowheads="1"/>
          </p:cNvSpPr>
          <p:nvPr>
            <p:ph type="body" idx="1"/>
          </p:nvPr>
        </p:nvSpPr>
        <p:spPr/>
        <p:txBody>
          <a:bodyPr/>
          <a:lstStyle/>
          <a:p>
            <a:pPr eaLnBrk="1" hangingPunct="1"/>
            <a:r>
              <a:rPr lang="en-US" altLang="en-US" dirty="0"/>
              <a:t>The first coefficient </a:t>
            </a:r>
            <a:r>
              <a:rPr lang="en-US" altLang="en-US" dirty="0">
                <a:latin typeface="Times New Roman" panose="02020603050405020304" pitchFamily="18" charset="0"/>
                <a:cs typeface="Times New Roman" panose="02020603050405020304" pitchFamily="18" charset="0"/>
              </a:rPr>
              <a:t>B(0,0)</a:t>
            </a:r>
            <a:r>
              <a:rPr lang="en-US" altLang="en-US" dirty="0"/>
              <a:t> is the DC component, the average intensity</a:t>
            </a:r>
          </a:p>
          <a:p>
            <a:pPr eaLnBrk="1" hangingPunct="1"/>
            <a:r>
              <a:rPr lang="en-US" altLang="en-US" dirty="0"/>
              <a:t>The top-left </a:t>
            </a:r>
            <a:r>
              <a:rPr lang="en-US" altLang="en-US" dirty="0" err="1"/>
              <a:t>coeffs</a:t>
            </a:r>
            <a:r>
              <a:rPr lang="en-US" altLang="en-US" dirty="0"/>
              <a:t> represent low frequencies, the bottom right – high frequencies</a:t>
            </a:r>
          </a:p>
          <a:p>
            <a:pPr eaLnBrk="1" hangingPunct="1"/>
            <a:endParaRPr lang="en-US" altLang="en-US" dirty="0"/>
          </a:p>
        </p:txBody>
      </p:sp>
      <p:pic>
        <p:nvPicPr>
          <p:cNvPr id="6963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581400"/>
            <a:ext cx="26670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6963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505200"/>
            <a:ext cx="28194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99997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a:t>Image compression using DCT</a:t>
            </a:r>
            <a:endParaRPr lang="en-US" altLang="en-US">
              <a:solidFill>
                <a:schemeClr val="accent2"/>
              </a:solidFill>
              <a:latin typeface="Comic Sans MS" panose="030F0702030302020204" pitchFamily="66" charset="0"/>
            </a:endParaRPr>
          </a:p>
        </p:txBody>
      </p:sp>
      <p:sp>
        <p:nvSpPr>
          <p:cNvPr id="70659" name="Rectangle 3"/>
          <p:cNvSpPr>
            <a:spLocks noGrp="1" noChangeArrowheads="1"/>
          </p:cNvSpPr>
          <p:nvPr>
            <p:ph type="body" idx="1"/>
          </p:nvPr>
        </p:nvSpPr>
        <p:spPr>
          <a:xfrm>
            <a:off x="228600" y="990600"/>
            <a:ext cx="8763000" cy="5135563"/>
          </a:xfrm>
        </p:spPr>
        <p:txBody>
          <a:bodyPr/>
          <a:lstStyle/>
          <a:p>
            <a:pPr eaLnBrk="1" hangingPunct="1"/>
            <a:r>
              <a:rPr lang="en-US" altLang="en-US" sz="2400" dirty="0">
                <a:sym typeface="Wingdings" panose="05000000000000000000" pitchFamily="2" charset="2"/>
              </a:rPr>
              <a:t>Compute DCT filter responses in each 8x8 block</a:t>
            </a: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r>
              <a:rPr lang="en-US" altLang="en-US" sz="2400" dirty="0">
                <a:sym typeface="Wingdings" panose="05000000000000000000" pitchFamily="2" charset="2"/>
              </a:rPr>
              <a:t>Quantize to integer (div. by magic number; round)</a:t>
            </a:r>
          </a:p>
          <a:p>
            <a:pPr lvl="1" eaLnBrk="1" hangingPunct="1"/>
            <a:r>
              <a:rPr lang="en-US" altLang="en-US" sz="2000" dirty="0">
                <a:sym typeface="Wingdings" panose="05000000000000000000" pitchFamily="2" charset="2"/>
              </a:rPr>
              <a:t>More coarsely for high frequencies (which also tend to have smaller values)</a:t>
            </a:r>
          </a:p>
          <a:p>
            <a:pPr lvl="1" eaLnBrk="1" hangingPunct="1"/>
            <a:r>
              <a:rPr lang="en-US" altLang="en-US" sz="2000" dirty="0">
                <a:sym typeface="Wingdings" panose="05000000000000000000" pitchFamily="2" charset="2"/>
              </a:rPr>
              <a:t>Many quantized high frequency values will be zero</a:t>
            </a:r>
          </a:p>
        </p:txBody>
      </p:sp>
      <p:pic>
        <p:nvPicPr>
          <p:cNvPr id="70660" name="Picture 8" descr="G=&#10;\begin{array}{c}&#10;u \\&#10;\longrightarrow \\&#10;\left[&#10;\begin{array}{rrrrrrrr}&#10; -415.38 &amp; -30.19 &amp; -61.20 &amp;  27.24 &amp;  56.13 &amp; -20.10 &amp; -2.39 &amp;  0.46 \\&#10;    4.47 &amp; -21.86 &amp; -60.76 &amp;  10.25 &amp;  13.15 &amp;  -7.09 &amp; -8.54 &amp;  4.88 \\&#10;  -46.83 &amp;   7.37 &amp;  77.13 &amp; -24.56 &amp; -28.91 &amp;   9.93 &amp;  5.42 &amp; -5.65 \\&#10;  -48.53 &amp;  12.07 &amp;  34.10 &amp; -14.76 &amp; -10.24 &amp;   6.30 &amp;  1.83 &amp;  1.95 \\&#10;   12.12 &amp;  -6.55 &amp; -13.20 &amp;  -3.95 &amp;  -1.88 &amp;   1.75 &amp; -2.79 &amp;  3.14 \\&#10;   -7.73 &amp;   2.91 &amp;   2.38 &amp;  -5.94 &amp;  -2.38 &amp;   0.94 &amp;  4.30 &amp;  1.85 \\&#10;   -1.03 &amp;   0.18 &amp;   0.42 &amp;  -2.42 &amp;  -0.88 &amp;  -3.02 &amp;  4.12 &amp; -0.66 \\&#10;   -0.17 &amp;   0.14 &amp;  -1.07 &amp;  -4.19 &amp;  -1.17 &amp;  -0.10 &amp;  0.50 &amp;  1.68&#10;\end{array}&#10;\right]&#10;\end{array}&#10;\Bigg\downarrow 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5945" y="1413986"/>
            <a:ext cx="489902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10" descr="Q=&#10;\begin{bmatrix}&#10; 16 &amp; 11 &amp; 10 &amp; 16 &amp; 24 &amp; 40 &amp; 51 &amp; 61 \\&#10; 12 &amp; 12 &amp; 14 &amp; 19 &amp; 26 &amp; 58 &amp; 60 &amp; 55 \\&#10; 14 &amp; 13 &amp; 16 &amp; 24 &amp; 40 &amp; 57 &amp; 69 &amp; 56 \\&#10; 14 &amp; 17 &amp; 22 &amp; 29 &amp; 51 &amp; 87 &amp; 80 &amp; 62 \\&#10; 18 &amp; 22 &amp; 37 &amp; 56 &amp; 68 &amp; 109 &amp; 103 &amp; 77 \\&#10; 24 &amp; 35 &amp; 55 &amp; 64 &amp; 81 &amp; 104 &amp; 113 &amp; 92 \\&#10; 49 &amp; 64 &amp; 78 &amp; 87 &amp; 103 &amp; 121 &amp; 120 &amp; 101 \\&#10; 72 &amp; 92 &amp; 95 &amp; 98 &amp; 112 &amp; 100 &amp; 103 &amp; 99&#10;\end{bmatri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77" y="4916964"/>
            <a:ext cx="32004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12"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880" y="4928909"/>
            <a:ext cx="3149158" cy="16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TextBox 15"/>
          <p:cNvSpPr txBox="1">
            <a:spLocks noChangeArrowheads="1"/>
          </p:cNvSpPr>
          <p:nvPr/>
        </p:nvSpPr>
        <p:spPr bwMode="auto">
          <a:xfrm>
            <a:off x="57497" y="4434799"/>
            <a:ext cx="3903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Quantization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divisers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(element-wise)</a:t>
            </a:r>
          </a:p>
        </p:txBody>
      </p:sp>
      <p:sp>
        <p:nvSpPr>
          <p:cNvPr id="70665" name="TextBox 16"/>
          <p:cNvSpPr txBox="1">
            <a:spLocks noChangeArrowheads="1"/>
          </p:cNvSpPr>
          <p:nvPr/>
        </p:nvSpPr>
        <p:spPr bwMode="auto">
          <a:xfrm>
            <a:off x="71120" y="1615520"/>
            <a:ext cx="1825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Filter responses</a:t>
            </a:r>
          </a:p>
        </p:txBody>
      </p:sp>
      <p:sp>
        <p:nvSpPr>
          <p:cNvPr id="70666" name="TextBox 17"/>
          <p:cNvSpPr txBox="1">
            <a:spLocks noChangeArrowheads="1"/>
          </p:cNvSpPr>
          <p:nvPr/>
        </p:nvSpPr>
        <p:spPr bwMode="auto">
          <a:xfrm>
            <a:off x="5638800" y="4449998"/>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Quantized values</a:t>
            </a:r>
          </a:p>
        </p:txBody>
      </p:sp>
    </p:spTree>
    <p:extLst>
      <p:ext uri="{BB962C8B-B14F-4D97-AF65-F5344CB8AC3E}">
        <p14:creationId xmlns:p14="http://schemas.microsoft.com/office/powerpoint/2010/main" val="1843484340"/>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JPEG Encoding</a:t>
            </a:r>
          </a:p>
        </p:txBody>
      </p:sp>
      <p:sp>
        <p:nvSpPr>
          <p:cNvPr id="3" name="Content Placeholder 2"/>
          <p:cNvSpPr>
            <a:spLocks noGrp="1"/>
          </p:cNvSpPr>
          <p:nvPr>
            <p:ph idx="1"/>
          </p:nvPr>
        </p:nvSpPr>
        <p:spPr/>
        <p:txBody>
          <a:bodyPr/>
          <a:lstStyle/>
          <a:p>
            <a:r>
              <a:rPr lang="en-US" dirty="0"/>
              <a:t>Entropy coding (Huffman-variant)</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4025672"/>
            <a:ext cx="26670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5" name="Picture 12"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722" y="2133600"/>
            <a:ext cx="3149158" cy="16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7"/>
          <p:cNvSpPr txBox="1">
            <a:spLocks noChangeArrowheads="1"/>
          </p:cNvSpPr>
          <p:nvPr/>
        </p:nvSpPr>
        <p:spPr bwMode="auto">
          <a:xfrm>
            <a:off x="1290762" y="1654689"/>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Quantized values</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370" y="4058798"/>
            <a:ext cx="28194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2230" y="3924818"/>
            <a:ext cx="144780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Linearize </a:t>
            </a: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like this.</a:t>
            </a:r>
          </a:p>
        </p:txBody>
      </p:sp>
      <p:sp>
        <p:nvSpPr>
          <p:cNvPr id="9" name="TextBox 8"/>
          <p:cNvSpPr txBox="1"/>
          <p:nvPr/>
        </p:nvSpPr>
        <p:spPr>
          <a:xfrm>
            <a:off x="4038600" y="4057256"/>
            <a:ext cx="2247900" cy="31393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Helps compression:</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throw away the high frequencies (‘0’).</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zig zag pattern increases in frequency space, so long runs of zeros.</a:t>
            </a: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5085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a:extLst>
              <a:ext uri="{FF2B5EF4-FFF2-40B4-BE49-F238E27FC236}">
                <a16:creationId xmlns:a16="http://schemas.microsoft.com/office/drawing/2014/main" id="{D2924909-FB79-47EB-920F-57224CAA5ED0}"/>
              </a:ext>
            </a:extLst>
          </p:cNvPr>
          <p:cNvSpPr>
            <a:spLocks noGrp="1" noChangeArrowheads="1"/>
          </p:cNvSpPr>
          <p:nvPr>
            <p:ph type="title"/>
          </p:nvPr>
        </p:nvSpPr>
        <p:spPr>
          <a:xfrm>
            <a:off x="228600" y="76200"/>
            <a:ext cx="8229600" cy="914400"/>
          </a:xfrm>
        </p:spPr>
        <p:txBody>
          <a:bodyPr/>
          <a:lstStyle/>
          <a:p>
            <a:r>
              <a:rPr lang="en-US" altLang="en-US" sz="3200" dirty="0"/>
              <a:t>JPEG compression comparison</a:t>
            </a:r>
          </a:p>
        </p:txBody>
      </p:sp>
      <p:pic>
        <p:nvPicPr>
          <p:cNvPr id="83971" name="Picture 6">
            <a:extLst>
              <a:ext uri="{FF2B5EF4-FFF2-40B4-BE49-F238E27FC236}">
                <a16:creationId xmlns:a16="http://schemas.microsoft.com/office/drawing/2014/main" id="{0ABD69A0-B6D8-4927-90D0-8E1007FDAF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2158"/>
            <a:ext cx="4492300" cy="322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7">
            <a:extLst>
              <a:ext uri="{FF2B5EF4-FFF2-40B4-BE49-F238E27FC236}">
                <a16:creationId xmlns:a16="http://schemas.microsoft.com/office/drawing/2014/main" id="{452149A3-3670-4E76-BC6A-6B4D167E7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700" y="1192158"/>
            <a:ext cx="4492300" cy="322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 Box 8">
            <a:extLst>
              <a:ext uri="{FF2B5EF4-FFF2-40B4-BE49-F238E27FC236}">
                <a16:creationId xmlns:a16="http://schemas.microsoft.com/office/drawing/2014/main" id="{C23CA233-D54C-48B1-B1EE-36EA98E63793}"/>
              </a:ext>
            </a:extLst>
          </p:cNvPr>
          <p:cNvSpPr txBox="1">
            <a:spLocks noChangeArrowheads="1"/>
          </p:cNvSpPr>
          <p:nvPr/>
        </p:nvSpPr>
        <p:spPr bwMode="auto">
          <a:xfrm>
            <a:off x="1871690" y="822826"/>
            <a:ext cx="748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defTabSz="685800"/>
            <a:r>
              <a:rPr lang="en-US" altLang="en-US" sz="1800" dirty="0">
                <a:solidFill>
                  <a:srgbClr val="000000"/>
                </a:solidFill>
              </a:rPr>
              <a:t>89 kb</a:t>
            </a:r>
          </a:p>
        </p:txBody>
      </p:sp>
      <p:sp>
        <p:nvSpPr>
          <p:cNvPr id="83974" name="Text Box 9">
            <a:extLst>
              <a:ext uri="{FF2B5EF4-FFF2-40B4-BE49-F238E27FC236}">
                <a16:creationId xmlns:a16="http://schemas.microsoft.com/office/drawing/2014/main" id="{B1D92C3B-6E68-48EA-B541-31CDCE57FF27}"/>
              </a:ext>
            </a:extLst>
          </p:cNvPr>
          <p:cNvSpPr txBox="1">
            <a:spLocks noChangeArrowheads="1"/>
          </p:cNvSpPr>
          <p:nvPr/>
        </p:nvSpPr>
        <p:spPr bwMode="auto">
          <a:xfrm>
            <a:off x="6523388" y="822826"/>
            <a:ext cx="748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defTabSz="685800"/>
            <a:r>
              <a:rPr lang="en-US" altLang="en-US" sz="1800" dirty="0">
                <a:solidFill>
                  <a:srgbClr val="000000"/>
                </a:solidFill>
              </a:rPr>
              <a:t>12 kb</a:t>
            </a:r>
          </a:p>
        </p:txBody>
      </p:sp>
      <p:pic>
        <p:nvPicPr>
          <p:cNvPr id="2" name="Picture 6">
            <a:extLst>
              <a:ext uri="{FF2B5EF4-FFF2-40B4-BE49-F238E27FC236}">
                <a16:creationId xmlns:a16="http://schemas.microsoft.com/office/drawing/2014/main" id="{D545E8DF-FE35-4083-ABED-A12CB41750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56" t="6377" r="58218" b="63632"/>
          <a:stretch/>
        </p:blipFill>
        <p:spPr bwMode="auto">
          <a:xfrm>
            <a:off x="0" y="4461842"/>
            <a:ext cx="2505075" cy="239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C0F67837-4DC8-40B1-A93E-B589690A93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081" t="6816" r="58348" b="63192"/>
          <a:stretch/>
        </p:blipFill>
        <p:spPr bwMode="auto">
          <a:xfrm>
            <a:off x="6633923" y="4461841"/>
            <a:ext cx="2510077" cy="239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3848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a:t>Color spaces: YCbCr</a:t>
            </a:r>
          </a:p>
        </p:txBody>
      </p:sp>
      <p:pic>
        <p:nvPicPr>
          <p:cNvPr id="90115" name="Picture 3" descr="C:\Users\Hoiem\Documents\Classes\Spring11 - Computer Vision\figs\color spaces\neighborhood6_ycbcr_c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31623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4" descr="C:\Users\Hoiem\Documents\Classes\Spring11 - Computer Vision\figs\color spaces\neighborhood6_ycbcr_c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48387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5" descr="C:\Users\Hoiem\Documents\Classes\Spring11 - Computer Vision\figs\color spaces\neighborhood6_ycbcr_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4859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Box 7"/>
          <p:cNvSpPr txBox="1">
            <a:spLocks noChangeArrowheads="1"/>
          </p:cNvSpPr>
          <p:nvPr/>
        </p:nvSpPr>
        <p:spPr bwMode="auto">
          <a:xfrm>
            <a:off x="7907338" y="2057400"/>
            <a:ext cx="120173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(Cb=0.5,Cr=0.5)</a:t>
            </a:r>
          </a:p>
        </p:txBody>
      </p:sp>
      <p:sp>
        <p:nvSpPr>
          <p:cNvPr id="90119" name="TextBox 8"/>
          <p:cNvSpPr txBox="1">
            <a:spLocks noChangeArrowheads="1"/>
          </p:cNvSpPr>
          <p:nvPr/>
        </p:nvSpPr>
        <p:spPr bwMode="auto">
          <a:xfrm>
            <a:off x="7948613" y="3733800"/>
            <a:ext cx="111442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(Y=0.5,Cr=0.5)</a:t>
            </a:r>
          </a:p>
        </p:txBody>
      </p:sp>
      <p:sp>
        <p:nvSpPr>
          <p:cNvPr id="90120" name="TextBox 9"/>
          <p:cNvSpPr txBox="1">
            <a:spLocks noChangeArrowheads="1"/>
          </p:cNvSpPr>
          <p:nvPr/>
        </p:nvSpPr>
        <p:spPr bwMode="auto">
          <a:xfrm>
            <a:off x="7924800" y="5410200"/>
            <a:ext cx="11080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(Y=0.5,Cb=05)</a:t>
            </a:r>
          </a:p>
        </p:txBody>
      </p:sp>
      <p:pic>
        <p:nvPicPr>
          <p:cNvPr id="90121" name="Picture 5" descr="C:\Users\Hoiem\Documents\Classes\Spring10 - Computer Vision\figs\nieghborhood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0"/>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2" name="Picture 7" descr="http://upload.wikimedia.org/wikipedia/commons/thumb/5/53/YCbCr-CbCr_Y0.png/120px-YCbCr-CbCr_Y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9" descr="http://upload.wikimedia.org/wikipedia/commons/thumb/9/91/YCbCr-CbCr_Y50.png/120px-YCbCr-CbCr_Y5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Picture 11" descr="http://upload.wikimedia.org/wikipedia/commons/thumb/0/08/YCbCr-CbCr_Y100.png/120px-YCbCr-CbCr_Y100.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648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5" name="TextBox 14"/>
          <p:cNvSpPr txBox="1">
            <a:spLocks noChangeArrowheads="1"/>
          </p:cNvSpPr>
          <p:nvPr/>
        </p:nvSpPr>
        <p:spPr bwMode="auto">
          <a:xfrm>
            <a:off x="1303338" y="1676400"/>
            <a:ext cx="601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a:t>
            </a:r>
          </a:p>
        </p:txBody>
      </p:sp>
      <p:sp>
        <p:nvSpPr>
          <p:cNvPr id="90126" name="TextBox 15"/>
          <p:cNvSpPr txBox="1">
            <a:spLocks noChangeArrowheads="1"/>
          </p:cNvSpPr>
          <p:nvPr/>
        </p:nvSpPr>
        <p:spPr bwMode="auto">
          <a:xfrm>
            <a:off x="3352800" y="1676400"/>
            <a:ext cx="79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a:t>
            </a:r>
          </a:p>
        </p:txBody>
      </p:sp>
      <p:sp>
        <p:nvSpPr>
          <p:cNvPr id="90127" name="TextBox 16"/>
          <p:cNvSpPr txBox="1">
            <a:spLocks noChangeArrowheads="1"/>
          </p:cNvSpPr>
          <p:nvPr/>
        </p:nvSpPr>
        <p:spPr bwMode="auto">
          <a:xfrm>
            <a:off x="2362200" y="4267200"/>
            <a:ext cx="601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Y=1</a:t>
            </a:r>
          </a:p>
        </p:txBody>
      </p:sp>
      <p:cxnSp>
        <p:nvCxnSpPr>
          <p:cNvPr id="19" name="Straight Arrow Connector 18"/>
          <p:cNvCxnSpPr/>
          <p:nvPr/>
        </p:nvCxnSpPr>
        <p:spPr>
          <a:xfrm>
            <a:off x="685800" y="40386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29" name="TextBox 19"/>
          <p:cNvSpPr txBox="1">
            <a:spLocks noChangeArrowheads="1"/>
          </p:cNvSpPr>
          <p:nvPr/>
        </p:nvSpPr>
        <p:spPr bwMode="auto">
          <a:xfrm>
            <a:off x="1295400" y="4038600"/>
            <a:ext cx="47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a:t>
            </a:r>
          </a:p>
        </p:txBody>
      </p:sp>
      <p:cxnSp>
        <p:nvCxnSpPr>
          <p:cNvPr id="21" name="Straight Arrow Connector 20"/>
          <p:cNvCxnSpPr/>
          <p:nvPr/>
        </p:nvCxnSpPr>
        <p:spPr>
          <a:xfrm rot="5400000" flipH="1" flipV="1">
            <a:off x="-342106" y="2934494"/>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31" name="TextBox 22"/>
          <p:cNvSpPr txBox="1">
            <a:spLocks noChangeArrowheads="1"/>
          </p:cNvSpPr>
          <p:nvPr/>
        </p:nvSpPr>
        <p:spPr bwMode="auto">
          <a:xfrm>
            <a:off x="104775" y="2819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a:t>
            </a:r>
          </a:p>
        </p:txBody>
      </p:sp>
      <p:sp>
        <p:nvSpPr>
          <p:cNvPr id="90132" name="TextBox 23"/>
          <p:cNvSpPr txBox="1">
            <a:spLocks noChangeArrowheads="1"/>
          </p:cNvSpPr>
          <p:nvPr/>
        </p:nvSpPr>
        <p:spPr bwMode="auto">
          <a:xfrm>
            <a:off x="609600" y="8382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Fast to compute, good for compression, used by TV</a:t>
            </a:r>
          </a:p>
        </p:txBody>
      </p:sp>
      <p:sp>
        <p:nvSpPr>
          <p:cNvPr id="22" name="Rectangle 21"/>
          <p:cNvSpPr/>
          <p:nvPr/>
        </p:nvSpPr>
        <p:spPr>
          <a:xfrm>
            <a:off x="8236741" y="6629400"/>
            <a:ext cx="900118"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James Hays</a:t>
            </a:r>
          </a:p>
        </p:txBody>
      </p:sp>
    </p:spTree>
    <p:extLst>
      <p:ext uri="{BB962C8B-B14F-4D97-AF65-F5344CB8AC3E}">
        <p14:creationId xmlns:p14="http://schemas.microsoft.com/office/powerpoint/2010/main" val="30460164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908" y="914400"/>
            <a:ext cx="5486400" cy="914400"/>
          </a:xfrm>
        </p:spPr>
        <p:txBody>
          <a:bodyPr>
            <a:normAutofit fontScale="90000"/>
          </a:bodyPr>
          <a:lstStyle/>
          <a:p>
            <a:pPr algn="ctr"/>
            <a:r>
              <a:rPr lang="en-US" dirty="0"/>
              <a:t>Most JPEG images &amp; videos </a:t>
            </a:r>
            <a:br>
              <a:rPr lang="en-US" dirty="0"/>
            </a:br>
            <a:r>
              <a:rPr lang="en-US" dirty="0"/>
              <a:t>subsample </a:t>
            </a:r>
            <a:r>
              <a:rPr lang="en-US" dirty="0" err="1"/>
              <a:t>chroma</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33333"/>
          <a:stretch/>
        </p:blipFill>
        <p:spPr>
          <a:xfrm>
            <a:off x="1219200" y="2133600"/>
            <a:ext cx="6729816" cy="3200400"/>
          </a:xfrm>
        </p:spPr>
      </p:pic>
    </p:spTree>
    <p:extLst>
      <p:ext uri="{BB962C8B-B14F-4D97-AF65-F5344CB8AC3E}">
        <p14:creationId xmlns:p14="http://schemas.microsoft.com/office/powerpoint/2010/main" val="18151797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altLang="en-US"/>
              <a:t>JPEG Compression Summary</a:t>
            </a:r>
          </a:p>
        </p:txBody>
      </p:sp>
      <p:sp>
        <p:nvSpPr>
          <p:cNvPr id="3" name="Content Placeholder 2"/>
          <p:cNvSpPr>
            <a:spLocks noGrp="1"/>
          </p:cNvSpPr>
          <p:nvPr>
            <p:ph idx="1"/>
          </p:nvPr>
        </p:nvSpPr>
        <p:spPr/>
        <p:txBody>
          <a:bodyPr>
            <a:normAutofit lnSpcReduction="10000"/>
          </a:bodyPr>
          <a:lstStyle/>
          <a:p>
            <a:pPr marL="514350" indent="-514350" eaLnBrk="1" hangingPunct="1">
              <a:buFont typeface="Calibri" panose="020F0502020204030204" pitchFamily="34" charset="0"/>
              <a:buAutoNum type="arabicPeriod"/>
            </a:pPr>
            <a:r>
              <a:rPr lang="en-US" altLang="en-US" dirty="0"/>
              <a:t>Convert image to </a:t>
            </a:r>
            <a:r>
              <a:rPr lang="en-US" altLang="en-US" dirty="0" err="1"/>
              <a:t>YCrCb</a:t>
            </a:r>
            <a:endParaRPr lang="en-US" altLang="en-US" dirty="0"/>
          </a:p>
          <a:p>
            <a:pPr marL="514350" indent="-514350" eaLnBrk="1" hangingPunct="1">
              <a:buFont typeface="Calibri" panose="020F0502020204030204" pitchFamily="34" charset="0"/>
              <a:buAutoNum type="arabicPeriod"/>
            </a:pPr>
            <a:r>
              <a:rPr lang="en-US" altLang="en-US" dirty="0"/>
              <a:t>Subsample color by factor of 2</a:t>
            </a:r>
          </a:p>
          <a:p>
            <a:pPr marL="914400" lvl="1" indent="-514350" eaLnBrk="1" hangingPunct="1"/>
            <a:r>
              <a:rPr lang="en-US" altLang="en-US" dirty="0"/>
              <a:t>People have bad resolution for color</a:t>
            </a:r>
          </a:p>
          <a:p>
            <a:pPr marL="514350" indent="-514350" eaLnBrk="1" hangingPunct="1">
              <a:buFont typeface="Calibri" panose="020F0502020204030204" pitchFamily="34" charset="0"/>
              <a:buAutoNum type="arabicPeriod"/>
            </a:pPr>
            <a:r>
              <a:rPr lang="en-US" altLang="en-US" dirty="0"/>
              <a:t>Split into blocks (8x8, typically), subtract 128</a:t>
            </a:r>
          </a:p>
          <a:p>
            <a:pPr marL="514350" indent="-514350" eaLnBrk="1" hangingPunct="1">
              <a:buFont typeface="Calibri" panose="020F0502020204030204" pitchFamily="34" charset="0"/>
              <a:buAutoNum type="arabicPeriod"/>
            </a:pPr>
            <a:r>
              <a:rPr lang="en-US" altLang="en-US" dirty="0"/>
              <a:t>For each block</a:t>
            </a:r>
          </a:p>
          <a:p>
            <a:pPr marL="914400" lvl="1" indent="-514350" eaLnBrk="1" hangingPunct="1">
              <a:buFont typeface="Calibri" panose="020F0502020204030204" pitchFamily="34" charset="0"/>
              <a:buAutoNum type="alphaLcPeriod"/>
            </a:pPr>
            <a:r>
              <a:rPr lang="en-US" altLang="en-US" dirty="0"/>
              <a:t>Compute DCT coefficients</a:t>
            </a:r>
          </a:p>
          <a:p>
            <a:pPr marL="914400" lvl="1" indent="-514350" eaLnBrk="1" hangingPunct="1">
              <a:buFont typeface="Calibri" panose="020F0502020204030204" pitchFamily="34" charset="0"/>
              <a:buAutoNum type="alphaLcPeriod"/>
            </a:pPr>
            <a:r>
              <a:rPr lang="en-US" altLang="en-US" dirty="0"/>
              <a:t>Coarsely quantize</a:t>
            </a:r>
          </a:p>
          <a:p>
            <a:pPr marL="1314450" lvl="2" indent="-514350" eaLnBrk="1" hangingPunct="1"/>
            <a:r>
              <a:rPr lang="en-US" altLang="en-US" dirty="0"/>
              <a:t>Many high frequency components will become zero</a:t>
            </a:r>
          </a:p>
          <a:p>
            <a:pPr marL="914400" lvl="1" indent="-514350" eaLnBrk="1" hangingPunct="1">
              <a:buFont typeface="Calibri" panose="020F0502020204030204" pitchFamily="34" charset="0"/>
              <a:buAutoNum type="alphaLcPeriod"/>
            </a:pPr>
            <a:r>
              <a:rPr lang="en-US" altLang="en-US" dirty="0"/>
              <a:t>Encode (with run length encoding and then Huffman coding for leftovers)</a:t>
            </a:r>
          </a:p>
          <a:p>
            <a:pPr marL="514350" indent="-514350" eaLnBrk="1" hangingPunct="1">
              <a:buFont typeface="Calibri" panose="020F0502020204030204" pitchFamily="34" charset="0"/>
              <a:buAutoNum type="arabicPeriod"/>
            </a:pPr>
            <a:endParaRPr lang="en-US" altLang="en-US" dirty="0"/>
          </a:p>
        </p:txBody>
      </p:sp>
      <p:sp>
        <p:nvSpPr>
          <p:cNvPr id="71684" name="TextBox 3"/>
          <p:cNvSpPr txBox="1">
            <a:spLocks noChangeArrowheads="1"/>
          </p:cNvSpPr>
          <p:nvPr/>
        </p:nvSpPr>
        <p:spPr bwMode="auto">
          <a:xfrm>
            <a:off x="5510213" y="6211888"/>
            <a:ext cx="3633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2"/>
              </a:rPr>
              <a:t>http://en.wikipedia.org/wiki/YCbCr</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3"/>
              </a:rPr>
              <a:t>http://en.wikipedia.org/wiki/JPEG</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58856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9EFF2B5B-8CF5-4E2B-A0E2-19873EF2799D}"/>
              </a:ext>
            </a:extLst>
          </p:cNvPr>
          <p:cNvSpPr>
            <a:spLocks noGrp="1" noChangeArrowheads="1"/>
          </p:cNvSpPr>
          <p:nvPr>
            <p:ph type="title"/>
          </p:nvPr>
        </p:nvSpPr>
        <p:spPr/>
        <p:txBody>
          <a:bodyPr/>
          <a:lstStyle/>
          <a:p>
            <a:r>
              <a:rPr lang="en-US" altLang="en-US"/>
              <a:t>Block size in JPEG </a:t>
            </a:r>
            <a:r>
              <a:rPr lang="en-US" altLang="en-US">
                <a:solidFill>
                  <a:schemeClr val="accent2"/>
                </a:solidFill>
                <a:latin typeface="Comic Sans MS" panose="030F0702030302020204" pitchFamily="66" charset="0"/>
              </a:rPr>
              <a:t>  </a:t>
            </a:r>
          </a:p>
        </p:txBody>
      </p:sp>
      <p:sp>
        <p:nvSpPr>
          <p:cNvPr id="82947" name="Rectangle 3">
            <a:extLst>
              <a:ext uri="{FF2B5EF4-FFF2-40B4-BE49-F238E27FC236}">
                <a16:creationId xmlns:a16="http://schemas.microsoft.com/office/drawing/2014/main" id="{AEB3EE86-F446-44F1-98B8-0127B6550E6F}"/>
              </a:ext>
            </a:extLst>
          </p:cNvPr>
          <p:cNvSpPr>
            <a:spLocks noGrp="1" noChangeArrowheads="1"/>
          </p:cNvSpPr>
          <p:nvPr>
            <p:ph type="body" idx="1"/>
          </p:nvPr>
        </p:nvSpPr>
        <p:spPr/>
        <p:txBody>
          <a:bodyPr/>
          <a:lstStyle/>
          <a:p>
            <a:endParaRPr lang="en-US" altLang="en-US">
              <a:solidFill>
                <a:schemeClr val="tx2"/>
              </a:solidFill>
              <a:sym typeface="Wingdings" panose="05000000000000000000" pitchFamily="2" charset="2"/>
            </a:endParaRPr>
          </a:p>
          <a:p>
            <a:r>
              <a:rPr lang="en-US" altLang="en-US">
                <a:solidFill>
                  <a:schemeClr val="tx2"/>
                </a:solidFill>
                <a:sym typeface="Wingdings" panose="05000000000000000000" pitchFamily="2" charset="2"/>
              </a:rPr>
              <a:t>Block size</a:t>
            </a:r>
          </a:p>
          <a:p>
            <a:pPr lvl="1"/>
            <a:r>
              <a:rPr lang="en-US" altLang="en-US" sz="1800">
                <a:solidFill>
                  <a:schemeClr val="tx2"/>
                </a:solidFill>
                <a:sym typeface="Wingdings" panose="05000000000000000000" pitchFamily="2" charset="2"/>
              </a:rPr>
              <a:t>small block</a:t>
            </a:r>
          </a:p>
          <a:p>
            <a:pPr lvl="2"/>
            <a:r>
              <a:rPr lang="en-US" altLang="en-US" sz="1500">
                <a:solidFill>
                  <a:schemeClr val="tx2"/>
                </a:solidFill>
                <a:sym typeface="Wingdings" panose="05000000000000000000" pitchFamily="2" charset="2"/>
              </a:rPr>
              <a:t>faster </a:t>
            </a:r>
          </a:p>
          <a:p>
            <a:pPr lvl="2"/>
            <a:r>
              <a:rPr lang="en-US" altLang="en-US" sz="1500">
                <a:solidFill>
                  <a:schemeClr val="tx2"/>
                </a:solidFill>
                <a:sym typeface="Wingdings" panose="05000000000000000000" pitchFamily="2" charset="2"/>
              </a:rPr>
              <a:t>correlation exists between neighboring pixels</a:t>
            </a:r>
          </a:p>
          <a:p>
            <a:pPr lvl="1"/>
            <a:r>
              <a:rPr lang="en-US" altLang="en-US" sz="1800">
                <a:solidFill>
                  <a:schemeClr val="tx2"/>
                </a:solidFill>
                <a:sym typeface="Wingdings" panose="05000000000000000000" pitchFamily="2" charset="2"/>
              </a:rPr>
              <a:t>large block</a:t>
            </a:r>
          </a:p>
          <a:p>
            <a:pPr lvl="2"/>
            <a:r>
              <a:rPr lang="en-US" altLang="en-US" sz="1500">
                <a:solidFill>
                  <a:schemeClr val="tx2"/>
                </a:solidFill>
                <a:sym typeface="Wingdings" panose="05000000000000000000" pitchFamily="2" charset="2"/>
              </a:rPr>
              <a:t>better compression in smooth regions</a:t>
            </a:r>
          </a:p>
          <a:p>
            <a:pPr lvl="1"/>
            <a:r>
              <a:rPr lang="en-US" altLang="en-US" sz="1800">
                <a:solidFill>
                  <a:schemeClr val="tx2"/>
                </a:solidFill>
                <a:sym typeface="Wingdings" panose="05000000000000000000" pitchFamily="2" charset="2"/>
              </a:rPr>
              <a:t>It’s 8x8 in standard JPEG</a:t>
            </a:r>
          </a:p>
        </p:txBody>
      </p:sp>
    </p:spTree>
    <p:extLst>
      <p:ext uri="{BB962C8B-B14F-4D97-AF65-F5344CB8AC3E}">
        <p14:creationId xmlns:p14="http://schemas.microsoft.com/office/powerpoint/2010/main" val="2501113881"/>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11811CAF-172F-40B9-9FFA-B5E421811915}"/>
              </a:ext>
            </a:extLst>
          </p:cNvPr>
          <p:cNvSpPr>
            <a:spLocks noGrp="1"/>
          </p:cNvSpPr>
          <p:nvPr>
            <p:ph type="title"/>
          </p:nvPr>
        </p:nvSpPr>
        <p:spPr/>
        <p:txBody>
          <a:bodyPr/>
          <a:lstStyle/>
          <a:p>
            <a:r>
              <a:rPr lang="en-US" altLang="en-US"/>
              <a:t>Things to Remember</a:t>
            </a:r>
          </a:p>
        </p:txBody>
      </p:sp>
      <p:sp>
        <p:nvSpPr>
          <p:cNvPr id="70659" name="Content Placeholder 2">
            <a:extLst>
              <a:ext uri="{FF2B5EF4-FFF2-40B4-BE49-F238E27FC236}">
                <a16:creationId xmlns:a16="http://schemas.microsoft.com/office/drawing/2014/main" id="{1D7E34D3-084F-4631-A1EB-EBC554F50412}"/>
              </a:ext>
            </a:extLst>
          </p:cNvPr>
          <p:cNvSpPr>
            <a:spLocks noGrp="1"/>
          </p:cNvSpPr>
          <p:nvPr>
            <p:ph idx="1"/>
          </p:nvPr>
        </p:nvSpPr>
        <p:spPr>
          <a:xfrm>
            <a:off x="1066800" y="1600201"/>
            <a:ext cx="4991100" cy="3851672"/>
          </a:xfrm>
        </p:spPr>
        <p:txBody>
          <a:bodyPr>
            <a:normAutofit fontScale="92500"/>
          </a:bodyPr>
          <a:lstStyle/>
          <a:p>
            <a:pPr marL="0" indent="0">
              <a:defRPr/>
            </a:pPr>
            <a:r>
              <a:rPr lang="en-US" dirty="0"/>
              <a:t>Sometimes it makes sense to think of images and filtering in the frequency domain</a:t>
            </a:r>
          </a:p>
          <a:p>
            <a:pPr lvl="1">
              <a:defRPr/>
            </a:pPr>
            <a:r>
              <a:rPr lang="en-US" dirty="0"/>
              <a:t>Fourier analysis</a:t>
            </a:r>
          </a:p>
          <a:p>
            <a:pPr>
              <a:defRPr/>
            </a:pPr>
            <a:endParaRPr lang="en-US" dirty="0"/>
          </a:p>
          <a:p>
            <a:pPr marL="0" indent="0">
              <a:defRPr/>
            </a:pPr>
            <a:r>
              <a:rPr lang="en-US" dirty="0"/>
              <a:t>Can be faster to filter using FFT for large images (N </a:t>
            </a:r>
            <a:r>
              <a:rPr lang="en-US" dirty="0" err="1"/>
              <a:t>logN</a:t>
            </a:r>
            <a:r>
              <a:rPr lang="en-US" dirty="0"/>
              <a:t> vs. N</a:t>
            </a:r>
            <a:r>
              <a:rPr lang="en-US" baseline="30000" dirty="0"/>
              <a:t>2</a:t>
            </a:r>
            <a:r>
              <a:rPr lang="en-US" dirty="0"/>
              <a:t> for auto-correlation)</a:t>
            </a:r>
          </a:p>
          <a:p>
            <a:pPr>
              <a:defRPr/>
            </a:pPr>
            <a:endParaRPr lang="en-US" dirty="0"/>
          </a:p>
          <a:p>
            <a:pPr>
              <a:defRPr/>
            </a:pPr>
            <a:r>
              <a:rPr lang="en-US" dirty="0"/>
              <a:t>Images are mostly smooth</a:t>
            </a:r>
          </a:p>
          <a:p>
            <a:pPr lvl="1">
              <a:defRPr/>
            </a:pPr>
            <a:r>
              <a:rPr lang="en-US" dirty="0"/>
              <a:t>Basis for compression</a:t>
            </a:r>
          </a:p>
          <a:p>
            <a:pPr>
              <a:defRPr/>
            </a:pPr>
            <a:endParaRPr lang="en-US" dirty="0"/>
          </a:p>
          <a:p>
            <a:pPr>
              <a:defRPr/>
            </a:pPr>
            <a:r>
              <a:rPr lang="en-US" dirty="0"/>
              <a:t>Remember to low-pass before sampling</a:t>
            </a:r>
          </a:p>
          <a:p>
            <a:pPr>
              <a:defRPr/>
            </a:pPr>
            <a:endParaRPr lang="en-US" dirty="0"/>
          </a:p>
          <a:p>
            <a:pPr>
              <a:defRPr/>
            </a:pPr>
            <a:endParaRPr lang="en-US" dirty="0"/>
          </a:p>
        </p:txBody>
      </p:sp>
      <p:pic>
        <p:nvPicPr>
          <p:cNvPr id="84996" name="Picture 3">
            <a:extLst>
              <a:ext uri="{FF2B5EF4-FFF2-40B4-BE49-F238E27FC236}">
                <a16:creationId xmlns:a16="http://schemas.microsoft.com/office/drawing/2014/main" id="{9A2E10D1-BF52-436D-974D-82C17CBDA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501" t="61481" r="40927" b="5122"/>
          <a:stretch>
            <a:fillRect/>
          </a:stretch>
        </p:blipFill>
        <p:spPr bwMode="auto">
          <a:xfrm>
            <a:off x="6375797" y="1690688"/>
            <a:ext cx="1189434"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5">
            <a:extLst>
              <a:ext uri="{FF2B5EF4-FFF2-40B4-BE49-F238E27FC236}">
                <a16:creationId xmlns:a16="http://schemas.microsoft.com/office/drawing/2014/main" id="{9AB3D012-D330-4E97-A67B-D39CF89B1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9144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wn Arrow 6">
            <a:extLst>
              <a:ext uri="{FF2B5EF4-FFF2-40B4-BE49-F238E27FC236}">
                <a16:creationId xmlns:a16="http://schemas.microsoft.com/office/drawing/2014/main" id="{A76A92AB-1E6C-42B8-AC27-741F795DAAE6}"/>
              </a:ext>
            </a:extLst>
          </p:cNvPr>
          <p:cNvSpPr/>
          <p:nvPr/>
        </p:nvSpPr>
        <p:spPr>
          <a:xfrm>
            <a:off x="6891338" y="1428750"/>
            <a:ext cx="171450" cy="1714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a:solidFill>
                <a:srgbClr val="FFFFFF"/>
              </a:solidFill>
              <a:latin typeface="Arial"/>
            </a:endParaRPr>
          </a:p>
        </p:txBody>
      </p:sp>
      <p:pic>
        <p:nvPicPr>
          <p:cNvPr id="8" name="Picture 2" descr="C:\Users\Hoiem\Documents\Classes\Computational Photography - Fall 2010\lectures\demos\fftims\flowers_fft.png">
            <a:extLst>
              <a:ext uri="{FF2B5EF4-FFF2-40B4-BE49-F238E27FC236}">
                <a16:creationId xmlns:a16="http://schemas.microsoft.com/office/drawing/2014/main" id="{2139DDDA-5AA5-41FE-BCBB-CABC391C8919}"/>
              </a:ext>
            </a:extLst>
          </p:cNvPr>
          <p:cNvPicPr>
            <a:picLocks noChangeArrowheads="1"/>
          </p:cNvPicPr>
          <p:nvPr/>
        </p:nvPicPr>
        <p:blipFill>
          <a:blip r:embed="rId4">
            <a:extLst>
              <a:ext uri="{28A0092B-C50C-407E-A947-70E740481C1C}">
                <a14:useLocalDpi xmlns:a14="http://schemas.microsoft.com/office/drawing/2010/main" val="0"/>
              </a:ext>
            </a:extLst>
          </a:blip>
          <a:srcRect l="29167" t="8333" r="26042" b="12500"/>
          <a:stretch>
            <a:fillRect/>
          </a:stretch>
        </p:blipFill>
        <p:spPr bwMode="auto">
          <a:xfrm>
            <a:off x="6572250" y="3886200"/>
            <a:ext cx="8572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sine-sample-5">
            <a:extLst>
              <a:ext uri="{FF2B5EF4-FFF2-40B4-BE49-F238E27FC236}">
                <a16:creationId xmlns:a16="http://schemas.microsoft.com/office/drawing/2014/main" id="{7198680F-4A5C-41AB-8A19-37F83645F3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1235"/>
          <a:stretch>
            <a:fillRect/>
          </a:stretch>
        </p:blipFill>
        <p:spPr bwMode="auto">
          <a:xfrm>
            <a:off x="6115050" y="4857750"/>
            <a:ext cx="171450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59">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065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65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0659">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ecture1 - Introduction - CP Fall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Lecture1 - Introduction - CP Fall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Lecture1 - Introduction - CP Fall 2010</Template>
  <TotalTime>25738</TotalTime>
  <Words>3981</Words>
  <Application>Microsoft Office PowerPoint</Application>
  <PresentationFormat>On-screen Show (4:3)</PresentationFormat>
  <Paragraphs>788</Paragraphs>
  <Slides>121</Slides>
  <Notes>41</Notes>
  <HiddenSlides>31</HiddenSlides>
  <MMClips>4</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3</vt:i4>
      </vt:variant>
      <vt:variant>
        <vt:lpstr>Slide Titles</vt:lpstr>
      </vt:variant>
      <vt:variant>
        <vt:i4>121</vt:i4>
      </vt:variant>
    </vt:vector>
  </HeadingPairs>
  <TitlesOfParts>
    <vt:vector size="136" baseType="lpstr">
      <vt:lpstr>Arial</vt:lpstr>
      <vt:lpstr>Calibri</vt:lpstr>
      <vt:lpstr>Calibri Light</vt:lpstr>
      <vt:lpstr>Cambria Math</vt:lpstr>
      <vt:lpstr>Comic Sans MS</vt:lpstr>
      <vt:lpstr>Courier New</vt:lpstr>
      <vt:lpstr>Times New Roman</vt:lpstr>
      <vt:lpstr>Lecture1 - Introduction - CP Fall 2010</vt:lpstr>
      <vt:lpstr>1_Office Theme</vt:lpstr>
      <vt:lpstr>1_Lecture1 - Introduction - CP Fall 2010</vt:lpstr>
      <vt:lpstr>Office Theme</vt:lpstr>
      <vt:lpstr>Blank Presentation</vt:lpstr>
      <vt:lpstr>Equation</vt:lpstr>
      <vt:lpstr>Paint Shop Pro Image</vt:lpstr>
      <vt:lpstr>Bitmap Image</vt:lpstr>
      <vt:lpstr>CSCI 1290: Comp Photo</vt:lpstr>
      <vt:lpstr>Project 2 interesting images</vt:lpstr>
      <vt:lpstr>PowerPoint Presentation</vt:lpstr>
      <vt:lpstr>Image Pyramids</vt:lpstr>
      <vt:lpstr>PowerPoint Presentation</vt:lpstr>
      <vt:lpstr>PowerPoint Presentation</vt:lpstr>
      <vt:lpstr>PowerPoint Presentation</vt:lpstr>
      <vt:lpstr>Capture Frequency - Rolling `Shutter’</vt:lpstr>
      <vt:lpstr>Fourier Series &amp;  Fourier Transforms</vt:lpstr>
      <vt:lpstr>PowerPoint Presentation</vt:lpstr>
      <vt:lpstr>Fourier series</vt:lpstr>
      <vt:lpstr>PowerPoint Presentation</vt:lpstr>
      <vt:lpstr>PowerPoint Presentation</vt:lpstr>
      <vt:lpstr>Square wave spectra</vt:lpstr>
      <vt:lpstr>Square wave spectra</vt:lpstr>
      <vt:lpstr>Square wave spectra</vt:lpstr>
      <vt:lpstr>Square wave spectra</vt:lpstr>
      <vt:lpstr>Square wave spectra</vt:lpstr>
      <vt:lpstr>Square wave spectra</vt:lpstr>
      <vt:lpstr>Square wave spectra</vt:lpstr>
      <vt:lpstr>Jean Baptiste Joseph Fourier (1768-1830)</vt:lpstr>
      <vt:lpstr>Example: Music</vt:lpstr>
      <vt:lpstr>Example: Music</vt:lpstr>
      <vt:lpstr>Sine/cosine and circle</vt:lpstr>
      <vt:lpstr>Square wave (approx.)</vt:lpstr>
      <vt:lpstr>Sawtooth wave (approx.)</vt:lpstr>
      <vt:lpstr>One series in each of x and y</vt:lpstr>
      <vt:lpstr>PowerPoint Presentation</vt:lpstr>
      <vt:lpstr>PowerPoint Presentation</vt:lpstr>
      <vt:lpstr>Amplitude-phase form</vt:lpstr>
      <vt:lpstr>Fourier Transform</vt:lpstr>
      <vt:lpstr>Fourier Transform</vt:lpstr>
      <vt:lpstr>Amplitude-phase form</vt:lpstr>
      <vt:lpstr>How to read Fourier transform images</vt:lpstr>
      <vt:lpstr>How to read Fourier transform images</vt:lpstr>
      <vt:lpstr>A few questions</vt:lpstr>
      <vt:lpstr>How to read Fourier transform images</vt:lpstr>
      <vt:lpstr>A few questions…</vt:lpstr>
      <vt:lpstr>Periodicity</vt:lpstr>
      <vt:lpstr>A few questions</vt:lpstr>
      <vt:lpstr>Computing the Fourier Transform</vt:lpstr>
      <vt:lpstr>Amplitude-phase form</vt:lpstr>
      <vt:lpstr>Fourier Transform</vt:lpstr>
      <vt:lpstr>Fourier Transform</vt:lpstr>
      <vt:lpstr>PowerPoint Presentation</vt:lpstr>
      <vt:lpstr>PowerPoint Presentation</vt:lpstr>
      <vt:lpstr>Fourier analysis in images</vt:lpstr>
      <vt:lpstr>Signals can be composed</vt:lpstr>
      <vt:lpstr>Natural image</vt:lpstr>
      <vt:lpstr>Brian Pauw demo</vt:lpstr>
      <vt:lpstr>Think-Pair-Share</vt:lpstr>
      <vt:lpstr>Fourier Bases</vt:lpstr>
      <vt:lpstr>Fourier Bases</vt:lpstr>
      <vt:lpstr>Basis reconstruction</vt:lpstr>
      <vt:lpstr>Now we can edit frequencies!</vt:lpstr>
      <vt:lpstr>Low and High Pass filtering</vt:lpstr>
      <vt:lpstr>Removing frequency bands</vt:lpstr>
      <vt:lpstr>High pass filtering + orientation</vt:lpstr>
      <vt:lpstr>Low-pass, Band-pass, High-pass filters</vt:lpstr>
      <vt:lpstr>Brian Pauw demo</vt:lpstr>
      <vt:lpstr>Fourier Transform</vt:lpstr>
      <vt:lpstr>Fourier Transform</vt:lpstr>
      <vt:lpstr>Fourier Transform</vt:lpstr>
      <vt:lpstr>Amplitude / Phase</vt:lpstr>
      <vt:lpstr>What about phase?</vt:lpstr>
      <vt:lpstr>What about phase?</vt:lpstr>
      <vt:lpstr>What about phase?</vt:lpstr>
      <vt:lpstr>What about phase?</vt:lpstr>
      <vt:lpstr>John Brayer, Uni. New Mexico</vt:lpstr>
      <vt:lpstr>Think-Pair-Share</vt:lpstr>
      <vt:lpstr>Cheebra</vt:lpstr>
      <vt:lpstr>PowerPoint Presentation</vt:lpstr>
      <vt:lpstr>What is the relationship to phase in audio?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Properties of Fourier Transforms</vt:lpstr>
      <vt:lpstr>The Convolution Theorem</vt:lpstr>
      <vt:lpstr>Filtering in spatial domain</vt:lpstr>
      <vt:lpstr>Filtering in frequency domain</vt:lpstr>
      <vt:lpstr>Filtering in frequency domain</vt:lpstr>
      <vt:lpstr>PowerPoint Presentation</vt:lpstr>
      <vt:lpstr>Why do we have those lines in the image?</vt:lpstr>
      <vt:lpstr>Box filter / sinc filter duality</vt:lpstr>
      <vt:lpstr>Evan Wallace demo</vt:lpstr>
      <vt:lpstr>Box filter / sinc filter duality</vt:lpstr>
      <vt:lpstr>PowerPoint Presentation</vt:lpstr>
      <vt:lpstr>Gaussian filter duality</vt:lpstr>
      <vt:lpstr>PowerPoint Presentation</vt:lpstr>
      <vt:lpstr>Is convolution invertible?</vt:lpstr>
      <vt:lpstr>Convolution</vt:lpstr>
      <vt:lpstr>Deconvolution?</vt:lpstr>
      <vt:lpstr>But under more realistic conditions</vt:lpstr>
      <vt:lpstr>But under more realistic conditions</vt:lpstr>
      <vt:lpstr>But under more realistic conditions</vt:lpstr>
      <vt:lpstr>But you can’t invert multiplication by 0!</vt:lpstr>
      <vt:lpstr>With a random filter…</vt:lpstr>
      <vt:lpstr>Deconvolution is hard.</vt:lpstr>
      <vt:lpstr>Application: Hybrid Images</vt:lpstr>
      <vt:lpstr>Hybrid Image in FFT</vt:lpstr>
      <vt:lpstr>PowerPoint Presentation</vt:lpstr>
      <vt:lpstr>Fast Fourier Transform in Matlab</vt:lpstr>
      <vt:lpstr>Applications of Fourier analysis</vt:lpstr>
      <vt:lpstr>Index cards before you leave</vt:lpstr>
      <vt:lpstr>Thinking in Frequency - Compression</vt:lpstr>
      <vt:lpstr>Lossy Image Compression (JPEG)</vt:lpstr>
      <vt:lpstr>Using DCT in JPEG   </vt:lpstr>
      <vt:lpstr>Image compression using DCT</vt:lpstr>
      <vt:lpstr>JPEG Encoding</vt:lpstr>
      <vt:lpstr>JPEG compression comparison</vt:lpstr>
      <vt:lpstr>Color spaces: YCbCr</vt:lpstr>
      <vt:lpstr>Most JPEG images &amp; videos  subsample chroma</vt:lpstr>
      <vt:lpstr>JPEG Compression Summary</vt:lpstr>
      <vt:lpstr>Block size in JPEG   </vt:lpstr>
      <vt:lpstr>Things to Remember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dc:title>
  <dc:creator>Derek Hoiem</dc:creator>
  <cp:lastModifiedBy>James Tompkin</cp:lastModifiedBy>
  <cp:revision>160</cp:revision>
  <dcterms:created xsi:type="dcterms:W3CDTF">2010-08-30T03:58:01Z</dcterms:created>
  <dcterms:modified xsi:type="dcterms:W3CDTF">2020-10-20T22:40:28Z</dcterms:modified>
</cp:coreProperties>
</file>