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10" r:id="rId5"/>
  </p:sldMasterIdLst>
  <p:notesMasterIdLst>
    <p:notesMasterId r:id="rId110"/>
  </p:notesMasterIdLst>
  <p:sldIdLst>
    <p:sldId id="772" r:id="rId6"/>
    <p:sldId id="589" r:id="rId7"/>
    <p:sldId id="276" r:id="rId8"/>
    <p:sldId id="837" r:id="rId9"/>
    <p:sldId id="839" r:id="rId10"/>
    <p:sldId id="560" r:id="rId11"/>
    <p:sldId id="836" r:id="rId12"/>
    <p:sldId id="840" r:id="rId13"/>
    <p:sldId id="544" r:id="rId14"/>
    <p:sldId id="842" r:id="rId15"/>
    <p:sldId id="844" r:id="rId16"/>
    <p:sldId id="545" r:id="rId17"/>
    <p:sldId id="565" r:id="rId18"/>
    <p:sldId id="566" r:id="rId19"/>
    <p:sldId id="568" r:id="rId20"/>
    <p:sldId id="567" r:id="rId21"/>
    <p:sldId id="546" r:id="rId22"/>
    <p:sldId id="547" r:id="rId23"/>
    <p:sldId id="548" r:id="rId24"/>
    <p:sldId id="549" r:id="rId25"/>
    <p:sldId id="550" r:id="rId26"/>
    <p:sldId id="843" r:id="rId27"/>
    <p:sldId id="555" r:id="rId28"/>
    <p:sldId id="510" r:id="rId29"/>
    <p:sldId id="511" r:id="rId30"/>
    <p:sldId id="552" r:id="rId31"/>
    <p:sldId id="513" r:id="rId32"/>
    <p:sldId id="590" r:id="rId33"/>
    <p:sldId id="591" r:id="rId34"/>
    <p:sldId id="569" r:id="rId35"/>
    <p:sldId id="570" r:id="rId36"/>
    <p:sldId id="571" r:id="rId37"/>
    <p:sldId id="572" r:id="rId38"/>
    <p:sldId id="573" r:id="rId39"/>
    <p:sldId id="574" r:id="rId40"/>
    <p:sldId id="575" r:id="rId41"/>
    <p:sldId id="576" r:id="rId42"/>
    <p:sldId id="577" r:id="rId43"/>
    <p:sldId id="841" r:id="rId44"/>
    <p:sldId id="256" r:id="rId45"/>
    <p:sldId id="257" r:id="rId46"/>
    <p:sldId id="258" r:id="rId47"/>
    <p:sldId id="264" r:id="rId48"/>
    <p:sldId id="265" r:id="rId49"/>
    <p:sldId id="263" r:id="rId50"/>
    <p:sldId id="266" r:id="rId51"/>
    <p:sldId id="271" r:id="rId52"/>
    <p:sldId id="268" r:id="rId53"/>
    <p:sldId id="269" r:id="rId54"/>
    <p:sldId id="272" r:id="rId55"/>
    <p:sldId id="273" r:id="rId56"/>
    <p:sldId id="274" r:id="rId57"/>
    <p:sldId id="275" r:id="rId58"/>
    <p:sldId id="444" r:id="rId59"/>
    <p:sldId id="455" r:id="rId60"/>
    <p:sldId id="489" r:id="rId61"/>
    <p:sldId id="490" r:id="rId62"/>
    <p:sldId id="491" r:id="rId63"/>
    <p:sldId id="458" r:id="rId64"/>
    <p:sldId id="485" r:id="rId65"/>
    <p:sldId id="486" r:id="rId66"/>
    <p:sldId id="487" r:id="rId67"/>
    <p:sldId id="488" r:id="rId68"/>
    <p:sldId id="830" r:id="rId69"/>
    <p:sldId id="831" r:id="rId70"/>
    <p:sldId id="461" r:id="rId71"/>
    <p:sldId id="846" r:id="rId72"/>
    <p:sldId id="462" r:id="rId73"/>
    <p:sldId id="832" r:id="rId74"/>
    <p:sldId id="833" r:id="rId75"/>
    <p:sldId id="428" r:id="rId76"/>
    <p:sldId id="429" r:id="rId77"/>
    <p:sldId id="430" r:id="rId78"/>
    <p:sldId id="431" r:id="rId79"/>
    <p:sldId id="432" r:id="rId80"/>
    <p:sldId id="433" r:id="rId81"/>
    <p:sldId id="434" r:id="rId82"/>
    <p:sldId id="845" r:id="rId83"/>
    <p:sldId id="445" r:id="rId84"/>
    <p:sldId id="446" r:id="rId85"/>
    <p:sldId id="447" r:id="rId86"/>
    <p:sldId id="448" r:id="rId87"/>
    <p:sldId id="449" r:id="rId88"/>
    <p:sldId id="450" r:id="rId89"/>
    <p:sldId id="451" r:id="rId90"/>
    <p:sldId id="452" r:id="rId91"/>
    <p:sldId id="612" r:id="rId92"/>
    <p:sldId id="595" r:id="rId93"/>
    <p:sldId id="596" r:id="rId94"/>
    <p:sldId id="597" r:id="rId95"/>
    <p:sldId id="598" r:id="rId96"/>
    <p:sldId id="599" r:id="rId97"/>
    <p:sldId id="600" r:id="rId98"/>
    <p:sldId id="601" r:id="rId99"/>
    <p:sldId id="834" r:id="rId100"/>
    <p:sldId id="835" r:id="rId101"/>
    <p:sldId id="604" r:id="rId102"/>
    <p:sldId id="605" r:id="rId103"/>
    <p:sldId id="606" r:id="rId104"/>
    <p:sldId id="607" r:id="rId105"/>
    <p:sldId id="608" r:id="rId106"/>
    <p:sldId id="609" r:id="rId107"/>
    <p:sldId id="610" r:id="rId108"/>
    <p:sldId id="611" r:id="rId10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mpositing - Blending" id="{5E00FF70-961C-4122-9510-273AF85A4312}">
          <p14:sldIdLst>
            <p14:sldId id="772"/>
            <p14:sldId id="589"/>
            <p14:sldId id="276"/>
            <p14:sldId id="837"/>
            <p14:sldId id="839"/>
            <p14:sldId id="560"/>
            <p14:sldId id="836"/>
            <p14:sldId id="840"/>
            <p14:sldId id="544"/>
            <p14:sldId id="842"/>
            <p14:sldId id="844"/>
            <p14:sldId id="545"/>
            <p14:sldId id="565"/>
            <p14:sldId id="566"/>
            <p14:sldId id="568"/>
            <p14:sldId id="567"/>
            <p14:sldId id="546"/>
            <p14:sldId id="547"/>
            <p14:sldId id="548"/>
            <p14:sldId id="549"/>
            <p14:sldId id="550"/>
            <p14:sldId id="843"/>
            <p14:sldId id="555"/>
            <p14:sldId id="510"/>
            <p14:sldId id="511"/>
            <p14:sldId id="552"/>
            <p14:sldId id="513"/>
            <p14:sldId id="590"/>
            <p14:sldId id="591"/>
            <p14:sldId id="569"/>
            <p14:sldId id="570"/>
            <p14:sldId id="571"/>
            <p14:sldId id="572"/>
          </p14:sldIdLst>
        </p14:section>
        <p14:section name="Gradient Domain Blending" id="{7473CDA2-8006-48B3-BBFB-358E0412AE45}">
          <p14:sldIdLst>
            <p14:sldId id="573"/>
            <p14:sldId id="574"/>
            <p14:sldId id="575"/>
            <p14:sldId id="576"/>
            <p14:sldId id="577"/>
            <p14:sldId id="841"/>
          </p14:sldIdLst>
        </p14:section>
        <p14:section name="Gradient-domain blending - Project details" id="{7630FD6A-F5F5-4CEA-B51E-2DE93CF55760}">
          <p14:sldIdLst>
            <p14:sldId id="256"/>
            <p14:sldId id="257"/>
            <p14:sldId id="258"/>
            <p14:sldId id="264"/>
            <p14:sldId id="265"/>
            <p14:sldId id="263"/>
            <p14:sldId id="266"/>
            <p14:sldId id="271"/>
            <p14:sldId id="268"/>
            <p14:sldId id="269"/>
            <p14:sldId id="272"/>
            <p14:sldId id="273"/>
            <p14:sldId id="274"/>
            <p14:sldId id="275"/>
          </p14:sldIdLst>
        </p14:section>
        <p14:section name="Compositing - Matting" id="{00C87663-5088-4FFD-A733-B0D9CA64CCF4}">
          <p14:sldIdLst>
            <p14:sldId id="444"/>
            <p14:sldId id="455"/>
            <p14:sldId id="489"/>
            <p14:sldId id="490"/>
            <p14:sldId id="491"/>
            <p14:sldId id="458"/>
            <p14:sldId id="485"/>
            <p14:sldId id="486"/>
            <p14:sldId id="487"/>
            <p14:sldId id="488"/>
            <p14:sldId id="830"/>
            <p14:sldId id="831"/>
            <p14:sldId id="461"/>
            <p14:sldId id="846"/>
            <p14:sldId id="462"/>
            <p14:sldId id="832"/>
            <p14:sldId id="833"/>
            <p14:sldId id="428"/>
            <p14:sldId id="429"/>
            <p14:sldId id="430"/>
            <p14:sldId id="431"/>
            <p14:sldId id="432"/>
            <p14:sldId id="433"/>
            <p14:sldId id="434"/>
            <p14:sldId id="845"/>
          </p14:sldIdLst>
        </p14:section>
        <p14:section name="Environment Matting" id="{5956A5E4-A405-4663-B305-725326553B39}">
          <p14:sldIdLst>
            <p14:sldId id="445"/>
            <p14:sldId id="446"/>
            <p14:sldId id="447"/>
            <p14:sldId id="448"/>
            <p14:sldId id="449"/>
            <p14:sldId id="450"/>
            <p14:sldId id="451"/>
            <p14:sldId id="452"/>
          </p14:sldIdLst>
        </p14:section>
        <p14:section name="Morphological operators" id="{FDD1D62C-3B57-44F0-8CCF-1B300C64CD3C}">
          <p14:sldIdLst>
            <p14:sldId id="612"/>
            <p14:sldId id="595"/>
            <p14:sldId id="596"/>
            <p14:sldId id="597"/>
            <p14:sldId id="598"/>
            <p14:sldId id="599"/>
            <p14:sldId id="600"/>
            <p14:sldId id="601"/>
            <p14:sldId id="834"/>
            <p14:sldId id="835"/>
            <p14:sldId id="604"/>
            <p14:sldId id="605"/>
            <p14:sldId id="606"/>
            <p14:sldId id="607"/>
            <p14:sldId id="608"/>
            <p14:sldId id="609"/>
            <p14:sldId id="610"/>
            <p14:sldId id="61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F8B227-2E95-428F-A090-3E8781027C6A}" v="166" dt="2020-10-13T18:28:46.9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568" autoAdjust="0"/>
  </p:normalViewPr>
  <p:slideViewPr>
    <p:cSldViewPr snapToGrid="0">
      <p:cViewPr varScale="1">
        <p:scale>
          <a:sx n="111" d="100"/>
          <a:sy n="111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slide" Target="slides/slide84.xml"/><Relationship Id="rId112" Type="http://schemas.openxmlformats.org/officeDocument/2006/relationships/viewProps" Target="viewProps.xml"/><Relationship Id="rId16" Type="http://schemas.openxmlformats.org/officeDocument/2006/relationships/slide" Target="slides/slide11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5.xml"/><Relationship Id="rId95" Type="http://schemas.openxmlformats.org/officeDocument/2006/relationships/slide" Target="slides/slide90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113" Type="http://schemas.openxmlformats.org/officeDocument/2006/relationships/theme" Target="theme/theme1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54" Type="http://schemas.openxmlformats.org/officeDocument/2006/relationships/slide" Target="slides/slide49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14" Type="http://schemas.openxmlformats.org/officeDocument/2006/relationships/tableStyles" Target="tableStyle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notesMaster" Target="notesMasters/notesMaster1.xml"/><Relationship Id="rId115" Type="http://schemas.microsoft.com/office/2016/11/relationships/changesInfo" Target="changesInfos/changesInfo1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116" Type="http://schemas.microsoft.com/office/2015/10/relationships/revisionInfo" Target="revisionInfo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11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" userId="e10e204fb9e6f665" providerId="LiveId" clId="{2BF8B227-2E95-428F-A090-3E8781027C6A}"/>
    <pc:docChg chg="custSel addSld delSld modSld sldOrd addSection modSection">
      <pc:chgData name="James" userId="e10e204fb9e6f665" providerId="LiveId" clId="{2BF8B227-2E95-428F-A090-3E8781027C6A}" dt="2020-10-13T18:31:24.358" v="496"/>
      <pc:docMkLst>
        <pc:docMk/>
      </pc:docMkLst>
      <pc:sldChg chg="ord">
        <pc:chgData name="James" userId="e10e204fb9e6f665" providerId="LiveId" clId="{2BF8B227-2E95-428F-A090-3E8781027C6A}" dt="2020-10-13T18:31:24.358" v="496"/>
        <pc:sldMkLst>
          <pc:docMk/>
          <pc:sldMk cId="0" sldId="276"/>
        </pc:sldMkLst>
      </pc:sldChg>
      <pc:sldChg chg="addSp modSp mod">
        <pc:chgData name="James" userId="e10e204fb9e6f665" providerId="LiveId" clId="{2BF8B227-2E95-428F-A090-3E8781027C6A}" dt="2020-10-13T18:22:00.099" v="376" actId="20577"/>
        <pc:sldMkLst>
          <pc:docMk/>
          <pc:sldMk cId="0" sldId="428"/>
        </pc:sldMkLst>
        <pc:spChg chg="add mod">
          <ac:chgData name="James" userId="e10e204fb9e6f665" providerId="LiveId" clId="{2BF8B227-2E95-428F-A090-3E8781027C6A}" dt="2020-10-13T18:22:00.099" v="376" actId="20577"/>
          <ac:spMkLst>
            <pc:docMk/>
            <pc:sldMk cId="0" sldId="428"/>
            <ac:spMk id="2" creationId="{576C6162-A0A4-4C7A-B252-582A2977DA45}"/>
          </ac:spMkLst>
        </pc:spChg>
        <pc:picChg chg="mod">
          <ac:chgData name="James" userId="e10e204fb9e6f665" providerId="LiveId" clId="{2BF8B227-2E95-428F-A090-3E8781027C6A}" dt="2020-10-13T18:19:01.986" v="213" actId="1076"/>
          <ac:picMkLst>
            <pc:docMk/>
            <pc:sldMk cId="0" sldId="428"/>
            <ac:picMk id="24579" creationId="{824672DF-9327-417B-843A-86CBBE8F7FE5}"/>
          </ac:picMkLst>
        </pc:picChg>
      </pc:sldChg>
      <pc:sldChg chg="addSp modSp mod">
        <pc:chgData name="James" userId="e10e204fb9e6f665" providerId="LiveId" clId="{2BF8B227-2E95-428F-A090-3E8781027C6A}" dt="2020-10-13T18:23:00.166" v="381" actId="208"/>
        <pc:sldMkLst>
          <pc:docMk/>
          <pc:sldMk cId="0" sldId="429"/>
        </pc:sldMkLst>
        <pc:spChg chg="add mod">
          <ac:chgData name="James" userId="e10e204fb9e6f665" providerId="LiveId" clId="{2BF8B227-2E95-428F-A090-3E8781027C6A}" dt="2020-10-13T18:23:00.166" v="381" actId="208"/>
          <ac:spMkLst>
            <pc:docMk/>
            <pc:sldMk cId="0" sldId="429"/>
            <ac:spMk id="2" creationId="{01BFC9EC-C303-4F43-BE43-24588BA45C67}"/>
          </ac:spMkLst>
        </pc:spChg>
        <pc:picChg chg="mod">
          <ac:chgData name="James" userId="e10e204fb9e6f665" providerId="LiveId" clId="{2BF8B227-2E95-428F-A090-3E8781027C6A}" dt="2020-10-13T18:22:27.286" v="378" actId="1035"/>
          <ac:picMkLst>
            <pc:docMk/>
            <pc:sldMk cId="0" sldId="429"/>
            <ac:picMk id="25603" creationId="{1CBBBA33-80AE-40E4-8E16-35190E2E41A4}"/>
          </ac:picMkLst>
        </pc:picChg>
      </pc:sldChg>
      <pc:sldChg chg="addSp modSp mod">
        <pc:chgData name="James" userId="e10e204fb9e6f665" providerId="LiveId" clId="{2BF8B227-2E95-428F-A090-3E8781027C6A}" dt="2020-10-13T18:10:38.511" v="123" actId="1076"/>
        <pc:sldMkLst>
          <pc:docMk/>
          <pc:sldMk cId="0" sldId="434"/>
        </pc:sldMkLst>
        <pc:spChg chg="add mod">
          <ac:chgData name="James" userId="e10e204fb9e6f665" providerId="LiveId" clId="{2BF8B227-2E95-428F-A090-3E8781027C6A}" dt="2020-10-13T18:10:38.511" v="123" actId="1076"/>
          <ac:spMkLst>
            <pc:docMk/>
            <pc:sldMk cId="0" sldId="434"/>
            <ac:spMk id="3" creationId="{F92449A0-28C0-4636-BB52-734679276442}"/>
          </ac:spMkLst>
        </pc:spChg>
        <pc:picChg chg="add mod">
          <ac:chgData name="James" userId="e10e204fb9e6f665" providerId="LiveId" clId="{2BF8B227-2E95-428F-A090-3E8781027C6A}" dt="2020-10-13T18:10:26.638" v="97" actId="1076"/>
          <ac:picMkLst>
            <pc:docMk/>
            <pc:sldMk cId="0" sldId="434"/>
            <ac:picMk id="2" creationId="{7DBE03C1-145D-4CA4-80B7-44F05A587FAA}"/>
          </ac:picMkLst>
        </pc:picChg>
        <pc:picChg chg="mod">
          <ac:chgData name="James" userId="e10e204fb9e6f665" providerId="LiveId" clId="{2BF8B227-2E95-428F-A090-3E8781027C6A}" dt="2020-10-13T18:10:18.862" v="93" actId="1076"/>
          <ac:picMkLst>
            <pc:docMk/>
            <pc:sldMk cId="0" sldId="434"/>
            <ac:picMk id="30723" creationId="{7A2802F6-AA96-4421-B0FE-1D742E521B80}"/>
          </ac:picMkLst>
        </pc:picChg>
      </pc:sldChg>
      <pc:sldChg chg="del">
        <pc:chgData name="James" userId="e10e204fb9e6f665" providerId="LiveId" clId="{2BF8B227-2E95-428F-A090-3E8781027C6A}" dt="2020-10-13T18:10:45.536" v="124" actId="47"/>
        <pc:sldMkLst>
          <pc:docMk/>
          <pc:sldMk cId="0" sldId="435"/>
        </pc:sldMkLst>
      </pc:sldChg>
      <pc:sldChg chg="ord">
        <pc:chgData name="James" userId="e10e204fb9e6f665" providerId="LiveId" clId="{2BF8B227-2E95-428F-A090-3E8781027C6A}" dt="2020-10-13T18:07:37.990" v="39"/>
        <pc:sldMkLst>
          <pc:docMk/>
          <pc:sldMk cId="0" sldId="445"/>
        </pc:sldMkLst>
      </pc:sldChg>
      <pc:sldChg chg="addSp modSp mod modNotes">
        <pc:chgData name="James" userId="e10e204fb9e6f665" providerId="LiveId" clId="{2BF8B227-2E95-428F-A090-3E8781027C6A}" dt="2020-10-13T18:09:27.304" v="82" actId="1076"/>
        <pc:sldMkLst>
          <pc:docMk/>
          <pc:sldMk cId="0" sldId="449"/>
        </pc:sldMkLst>
        <pc:spChg chg="add mod">
          <ac:chgData name="James" userId="e10e204fb9e6f665" providerId="LiveId" clId="{2BF8B227-2E95-428F-A090-3E8781027C6A}" dt="2020-10-13T18:09:27.304" v="82" actId="1076"/>
          <ac:spMkLst>
            <pc:docMk/>
            <pc:sldMk cId="0" sldId="449"/>
            <ac:spMk id="2" creationId="{8905ED8E-8401-411E-9F76-49B8BD770444}"/>
          </ac:spMkLst>
        </pc:spChg>
        <pc:spChg chg="add mod">
          <ac:chgData name="James" userId="e10e204fb9e6f665" providerId="LiveId" clId="{2BF8B227-2E95-428F-A090-3E8781027C6A}" dt="2020-10-13T18:09:27.304" v="82" actId="1076"/>
          <ac:spMkLst>
            <pc:docMk/>
            <pc:sldMk cId="0" sldId="449"/>
            <ac:spMk id="3" creationId="{D96BEF93-9522-48F8-80AA-A43605A442B8}"/>
          </ac:spMkLst>
        </pc:spChg>
        <pc:spChg chg="add mod">
          <ac:chgData name="James" userId="e10e204fb9e6f665" providerId="LiveId" clId="{2BF8B227-2E95-428F-A090-3E8781027C6A}" dt="2020-10-13T18:09:27.304" v="82" actId="1076"/>
          <ac:spMkLst>
            <pc:docMk/>
            <pc:sldMk cId="0" sldId="449"/>
            <ac:spMk id="4" creationId="{DEBAE2C6-FB72-485D-8EEF-322370496D78}"/>
          </ac:spMkLst>
        </pc:spChg>
        <pc:spChg chg="add mod">
          <ac:chgData name="James" userId="e10e204fb9e6f665" providerId="LiveId" clId="{2BF8B227-2E95-428F-A090-3E8781027C6A}" dt="2020-10-13T18:09:27.304" v="82" actId="1076"/>
          <ac:spMkLst>
            <pc:docMk/>
            <pc:sldMk cId="0" sldId="449"/>
            <ac:spMk id="6" creationId="{838885C8-8F34-4DEF-86C4-AD8613AFDEBC}"/>
          </ac:spMkLst>
        </pc:spChg>
        <pc:spChg chg="mod">
          <ac:chgData name="James" userId="e10e204fb9e6f665" providerId="LiveId" clId="{2BF8B227-2E95-428F-A090-3E8781027C6A}" dt="2020-10-13T18:09:21.447" v="81" actId="1076"/>
          <ac:spMkLst>
            <pc:docMk/>
            <pc:sldMk cId="0" sldId="449"/>
            <ac:spMk id="36867" creationId="{FD80460E-A390-4E9B-861E-BDE09A3F7383}"/>
          </ac:spMkLst>
        </pc:spChg>
        <pc:picChg chg="mod">
          <ac:chgData name="James" userId="e10e204fb9e6f665" providerId="LiveId" clId="{2BF8B227-2E95-428F-A090-3E8781027C6A}" dt="2020-10-13T18:09:27.304" v="82" actId="1076"/>
          <ac:picMkLst>
            <pc:docMk/>
            <pc:sldMk cId="0" sldId="449"/>
            <ac:picMk id="36866" creationId="{D7B9EC13-E966-4BDC-ADDF-EE72636AB434}"/>
          </ac:picMkLst>
        </pc:picChg>
      </pc:sldChg>
      <pc:sldChg chg="modSp">
        <pc:chgData name="James" userId="e10e204fb9e6f665" providerId="LiveId" clId="{2BF8B227-2E95-428F-A090-3E8781027C6A}" dt="2020-10-13T18:09:36.912" v="85" actId="1076"/>
        <pc:sldMkLst>
          <pc:docMk/>
          <pc:sldMk cId="0" sldId="451"/>
        </pc:sldMkLst>
        <pc:spChg chg="mod">
          <ac:chgData name="James" userId="e10e204fb9e6f665" providerId="LiveId" clId="{2BF8B227-2E95-428F-A090-3E8781027C6A}" dt="2020-10-13T18:09:36.912" v="85" actId="1076"/>
          <ac:spMkLst>
            <pc:docMk/>
            <pc:sldMk cId="0" sldId="451"/>
            <ac:spMk id="38916" creationId="{4B2EF75B-0323-4592-92AC-6B0C4C7B3E4C}"/>
          </ac:spMkLst>
        </pc:spChg>
        <pc:picChg chg="mod">
          <ac:chgData name="James" userId="e10e204fb9e6f665" providerId="LiveId" clId="{2BF8B227-2E95-428F-A090-3E8781027C6A}" dt="2020-10-13T18:09:36.912" v="85" actId="1076"/>
          <ac:picMkLst>
            <pc:docMk/>
            <pc:sldMk cId="0" sldId="451"/>
            <ac:picMk id="38915" creationId="{52FBEA84-814B-4F74-9AE8-2B8A9C77BEF5}"/>
          </ac:picMkLst>
        </pc:picChg>
      </pc:sldChg>
      <pc:sldChg chg="modSp">
        <pc:chgData name="James" userId="e10e204fb9e6f665" providerId="LiveId" clId="{2BF8B227-2E95-428F-A090-3E8781027C6A}" dt="2020-10-13T18:09:50.087" v="90" actId="1036"/>
        <pc:sldMkLst>
          <pc:docMk/>
          <pc:sldMk cId="0" sldId="452"/>
        </pc:sldMkLst>
        <pc:spChg chg="mod">
          <ac:chgData name="James" userId="e10e204fb9e6f665" providerId="LiveId" clId="{2BF8B227-2E95-428F-A090-3E8781027C6A}" dt="2020-10-13T18:09:50.087" v="90" actId="1036"/>
          <ac:spMkLst>
            <pc:docMk/>
            <pc:sldMk cId="0" sldId="452"/>
            <ac:spMk id="39940" creationId="{29122352-0FB0-47A5-A698-8E7B06E17A94}"/>
          </ac:spMkLst>
        </pc:spChg>
        <pc:picChg chg="mod">
          <ac:chgData name="James" userId="e10e204fb9e6f665" providerId="LiveId" clId="{2BF8B227-2E95-428F-A090-3E8781027C6A}" dt="2020-10-13T18:09:50.087" v="90" actId="1036"/>
          <ac:picMkLst>
            <pc:docMk/>
            <pc:sldMk cId="0" sldId="452"/>
            <ac:picMk id="39939" creationId="{87E45FD3-BD46-448D-9D6F-7C2D7D1F2585}"/>
          </ac:picMkLst>
        </pc:picChg>
      </pc:sldChg>
      <pc:sldChg chg="modSp modAnim">
        <pc:chgData name="James" userId="e10e204fb9e6f665" providerId="LiveId" clId="{2BF8B227-2E95-428F-A090-3E8781027C6A}" dt="2020-10-13T18:15:30.653" v="147" actId="6549"/>
        <pc:sldMkLst>
          <pc:docMk/>
          <pc:sldMk cId="0" sldId="455"/>
        </pc:sldMkLst>
        <pc:spChg chg="mod">
          <ac:chgData name="James" userId="e10e204fb9e6f665" providerId="LiveId" clId="{2BF8B227-2E95-428F-A090-3E8781027C6A}" dt="2020-10-13T18:15:25.028" v="146" actId="6549"/>
          <ac:spMkLst>
            <pc:docMk/>
            <pc:sldMk cId="0" sldId="455"/>
            <ac:spMk id="916483" creationId="{7FE8D475-8E7B-4EB2-AADD-250F81E73E7B}"/>
          </ac:spMkLst>
        </pc:spChg>
        <pc:picChg chg="mod">
          <ac:chgData name="James" userId="e10e204fb9e6f665" providerId="LiveId" clId="{2BF8B227-2E95-428F-A090-3E8781027C6A}" dt="2020-10-13T18:15:19.480" v="145" actId="1076"/>
          <ac:picMkLst>
            <pc:docMk/>
            <pc:sldMk cId="0" sldId="455"/>
            <ac:picMk id="9220" creationId="{44C80B25-68D3-4D3C-A860-24A080A0B223}"/>
          </ac:picMkLst>
        </pc:picChg>
      </pc:sldChg>
      <pc:sldChg chg="modSp mod">
        <pc:chgData name="James" userId="e10e204fb9e6f665" providerId="LiveId" clId="{2BF8B227-2E95-428F-A090-3E8781027C6A}" dt="2020-10-13T18:13:58.763" v="144" actId="6549"/>
        <pc:sldMkLst>
          <pc:docMk/>
          <pc:sldMk cId="0" sldId="458"/>
        </pc:sldMkLst>
        <pc:spChg chg="mod">
          <ac:chgData name="James" userId="e10e204fb9e6f665" providerId="LiveId" clId="{2BF8B227-2E95-428F-A090-3E8781027C6A}" dt="2020-10-13T18:13:25.179" v="132" actId="20577"/>
          <ac:spMkLst>
            <pc:docMk/>
            <pc:sldMk cId="0" sldId="458"/>
            <ac:spMk id="13314" creationId="{9B2EF9F6-0A33-48B3-94AC-1730DEDF8A38}"/>
          </ac:spMkLst>
        </pc:spChg>
        <pc:spChg chg="mod">
          <ac:chgData name="James" userId="e10e204fb9e6f665" providerId="LiveId" clId="{2BF8B227-2E95-428F-A090-3E8781027C6A}" dt="2020-10-13T18:13:58.763" v="144" actId="6549"/>
          <ac:spMkLst>
            <pc:docMk/>
            <pc:sldMk cId="0" sldId="458"/>
            <ac:spMk id="13315" creationId="{D8E3DAFA-5FB2-4C9B-BC22-A8310800D7AE}"/>
          </ac:spMkLst>
        </pc:spChg>
      </pc:sldChg>
      <pc:sldChg chg="modSp">
        <pc:chgData name="James" userId="e10e204fb9e6f665" providerId="LiveId" clId="{2BF8B227-2E95-428F-A090-3E8781027C6A}" dt="2020-10-13T18:26:28.600" v="473" actId="1038"/>
        <pc:sldMkLst>
          <pc:docMk/>
          <pc:sldMk cId="0" sldId="566"/>
        </pc:sldMkLst>
        <pc:picChg chg="mod">
          <ac:chgData name="James" userId="e10e204fb9e6f665" providerId="LiveId" clId="{2BF8B227-2E95-428F-A090-3E8781027C6A}" dt="2020-10-13T18:26:28.600" v="473" actId="1038"/>
          <ac:picMkLst>
            <pc:docMk/>
            <pc:sldMk cId="0" sldId="566"/>
            <ac:picMk id="479245" creationId="{0F29DA8E-CC69-4613-8825-84F596ABC9C2}"/>
          </ac:picMkLst>
        </pc:picChg>
        <pc:picChg chg="mod">
          <ac:chgData name="James" userId="e10e204fb9e6f665" providerId="LiveId" clId="{2BF8B227-2E95-428F-A090-3E8781027C6A}" dt="2020-10-13T18:26:28.600" v="473" actId="1038"/>
          <ac:picMkLst>
            <pc:docMk/>
            <pc:sldMk cId="0" sldId="566"/>
            <ac:picMk id="479246" creationId="{32CED800-BCE7-409C-B502-4974AC60D93B}"/>
          </ac:picMkLst>
        </pc:picChg>
      </pc:sldChg>
      <pc:sldChg chg="modSp mod">
        <pc:chgData name="James" userId="e10e204fb9e6f665" providerId="LiveId" clId="{2BF8B227-2E95-428F-A090-3E8781027C6A}" dt="2020-10-13T18:27:37.111" v="486" actId="1076"/>
        <pc:sldMkLst>
          <pc:docMk/>
          <pc:sldMk cId="0" sldId="567"/>
        </pc:sldMkLst>
        <pc:spChg chg="mod">
          <ac:chgData name="James" userId="e10e204fb9e6f665" providerId="LiveId" clId="{2BF8B227-2E95-428F-A090-3E8781027C6A}" dt="2020-10-13T18:27:37.111" v="486" actId="1076"/>
          <ac:spMkLst>
            <pc:docMk/>
            <pc:sldMk cId="0" sldId="567"/>
            <ac:spMk id="15373" creationId="{48EE4C3E-86C2-433B-BB5E-8F5EB949D000}"/>
          </ac:spMkLst>
        </pc:spChg>
        <pc:spChg chg="mod">
          <ac:chgData name="James" userId="e10e204fb9e6f665" providerId="LiveId" clId="{2BF8B227-2E95-428F-A090-3E8781027C6A}" dt="2020-10-13T18:27:37.111" v="486" actId="1076"/>
          <ac:spMkLst>
            <pc:docMk/>
            <pc:sldMk cId="0" sldId="567"/>
            <ac:spMk id="15374" creationId="{3E78B4AE-FEE2-47C9-9934-1FFB74FF1AF7}"/>
          </ac:spMkLst>
        </pc:spChg>
        <pc:grpChg chg="mod">
          <ac:chgData name="James" userId="e10e204fb9e6f665" providerId="LiveId" clId="{2BF8B227-2E95-428F-A090-3E8781027C6A}" dt="2020-10-13T18:27:37.111" v="486" actId="1076"/>
          <ac:grpSpMkLst>
            <pc:docMk/>
            <pc:sldMk cId="0" sldId="567"/>
            <ac:grpSpMk id="2" creationId="{607B7623-6F58-47F2-A707-9B9A27D02196}"/>
          </ac:grpSpMkLst>
        </pc:grpChg>
        <pc:picChg chg="mod">
          <ac:chgData name="James" userId="e10e204fb9e6f665" providerId="LiveId" clId="{2BF8B227-2E95-428F-A090-3E8781027C6A}" dt="2020-10-13T18:26:18.793" v="470" actId="1038"/>
          <ac:picMkLst>
            <pc:docMk/>
            <pc:sldMk cId="0" sldId="567"/>
            <ac:picMk id="15367" creationId="{9B5C1BE0-7DE2-4A0C-889C-98889C5C72A0}"/>
          </ac:picMkLst>
        </pc:picChg>
        <pc:picChg chg="mod">
          <ac:chgData name="James" userId="e10e204fb9e6f665" providerId="LiveId" clId="{2BF8B227-2E95-428F-A090-3E8781027C6A}" dt="2020-10-13T18:27:37.111" v="486" actId="1076"/>
          <ac:picMkLst>
            <pc:docMk/>
            <pc:sldMk cId="0" sldId="567"/>
            <ac:picMk id="15372" creationId="{3A40C6AB-D9B5-4BA8-ADC4-206EB8267B7C}"/>
          </ac:picMkLst>
        </pc:picChg>
        <pc:picChg chg="mod">
          <ac:chgData name="James" userId="e10e204fb9e6f665" providerId="LiveId" clId="{2BF8B227-2E95-428F-A090-3E8781027C6A}" dt="2020-10-13T18:27:23.104" v="483" actId="14100"/>
          <ac:picMkLst>
            <pc:docMk/>
            <pc:sldMk cId="0" sldId="567"/>
            <ac:picMk id="480262" creationId="{07DC418B-A0DF-45B6-82C6-905A5774A8FA}"/>
          </ac:picMkLst>
        </pc:picChg>
      </pc:sldChg>
      <pc:sldChg chg="mod modShow">
        <pc:chgData name="James" userId="e10e204fb9e6f665" providerId="LiveId" clId="{2BF8B227-2E95-428F-A090-3E8781027C6A}" dt="2020-10-13T18:29:15.972" v="490" actId="729"/>
        <pc:sldMkLst>
          <pc:docMk/>
          <pc:sldMk cId="0" sldId="570"/>
        </pc:sldMkLst>
      </pc:sldChg>
      <pc:sldChg chg="mod modShow">
        <pc:chgData name="James" userId="e10e204fb9e6f665" providerId="LiveId" clId="{2BF8B227-2E95-428F-A090-3E8781027C6A}" dt="2020-10-13T18:29:15.972" v="490" actId="729"/>
        <pc:sldMkLst>
          <pc:docMk/>
          <pc:sldMk cId="0" sldId="571"/>
        </pc:sldMkLst>
      </pc:sldChg>
      <pc:sldChg chg="mod modShow">
        <pc:chgData name="James" userId="e10e204fb9e6f665" providerId="LiveId" clId="{2BF8B227-2E95-428F-A090-3E8781027C6A}" dt="2020-10-13T18:29:15.972" v="490" actId="729"/>
        <pc:sldMkLst>
          <pc:docMk/>
          <pc:sldMk cId="0" sldId="572"/>
        </pc:sldMkLst>
      </pc:sldChg>
      <pc:sldChg chg="modSp mod">
        <pc:chgData name="James" userId="e10e204fb9e6f665" providerId="LiveId" clId="{2BF8B227-2E95-428F-A090-3E8781027C6A}" dt="2020-10-13T18:29:57.599" v="494" actId="6549"/>
        <pc:sldMkLst>
          <pc:docMk/>
          <pc:sldMk cId="0" sldId="574"/>
        </pc:sldMkLst>
        <pc:spChg chg="mod">
          <ac:chgData name="James" userId="e10e204fb9e6f665" providerId="LiveId" clId="{2BF8B227-2E95-428F-A090-3E8781027C6A}" dt="2020-10-13T18:29:57.599" v="494" actId="6549"/>
          <ac:spMkLst>
            <pc:docMk/>
            <pc:sldMk cId="0" sldId="574"/>
            <ac:spMk id="39938" creationId="{28609E12-4708-49DB-B01C-867CB642C6B4}"/>
          </ac:spMkLst>
        </pc:spChg>
      </pc:sldChg>
      <pc:sldChg chg="ord">
        <pc:chgData name="James" userId="e10e204fb9e6f665" providerId="LiveId" clId="{2BF8B227-2E95-428F-A090-3E8781027C6A}" dt="2020-10-13T18:29:42.972" v="492"/>
        <pc:sldMkLst>
          <pc:docMk/>
          <pc:sldMk cId="0" sldId="595"/>
        </pc:sldMkLst>
      </pc:sldChg>
      <pc:sldChg chg="ord">
        <pc:chgData name="James" userId="e10e204fb9e6f665" providerId="LiveId" clId="{2BF8B227-2E95-428F-A090-3E8781027C6A}" dt="2020-10-13T18:29:42.972" v="492"/>
        <pc:sldMkLst>
          <pc:docMk/>
          <pc:sldMk cId="0" sldId="596"/>
        </pc:sldMkLst>
      </pc:sldChg>
      <pc:sldChg chg="ord">
        <pc:chgData name="James" userId="e10e204fb9e6f665" providerId="LiveId" clId="{2BF8B227-2E95-428F-A090-3E8781027C6A}" dt="2020-10-13T18:29:42.972" v="492"/>
        <pc:sldMkLst>
          <pc:docMk/>
          <pc:sldMk cId="0" sldId="597"/>
        </pc:sldMkLst>
      </pc:sldChg>
      <pc:sldChg chg="ord">
        <pc:chgData name="James" userId="e10e204fb9e6f665" providerId="LiveId" clId="{2BF8B227-2E95-428F-A090-3E8781027C6A}" dt="2020-10-13T18:29:42.972" v="492"/>
        <pc:sldMkLst>
          <pc:docMk/>
          <pc:sldMk cId="0" sldId="598"/>
        </pc:sldMkLst>
      </pc:sldChg>
      <pc:sldChg chg="ord">
        <pc:chgData name="James" userId="e10e204fb9e6f665" providerId="LiveId" clId="{2BF8B227-2E95-428F-A090-3E8781027C6A}" dt="2020-10-13T18:29:42.972" v="492"/>
        <pc:sldMkLst>
          <pc:docMk/>
          <pc:sldMk cId="0" sldId="599"/>
        </pc:sldMkLst>
      </pc:sldChg>
      <pc:sldChg chg="ord">
        <pc:chgData name="James" userId="e10e204fb9e6f665" providerId="LiveId" clId="{2BF8B227-2E95-428F-A090-3E8781027C6A}" dt="2020-10-13T18:29:42.972" v="492"/>
        <pc:sldMkLst>
          <pc:docMk/>
          <pc:sldMk cId="0" sldId="600"/>
        </pc:sldMkLst>
      </pc:sldChg>
      <pc:sldChg chg="ord">
        <pc:chgData name="James" userId="e10e204fb9e6f665" providerId="LiveId" clId="{2BF8B227-2E95-428F-A090-3E8781027C6A}" dt="2020-10-13T18:29:42.972" v="492"/>
        <pc:sldMkLst>
          <pc:docMk/>
          <pc:sldMk cId="0" sldId="601"/>
        </pc:sldMkLst>
      </pc:sldChg>
      <pc:sldChg chg="ord">
        <pc:chgData name="James" userId="e10e204fb9e6f665" providerId="LiveId" clId="{2BF8B227-2E95-428F-A090-3E8781027C6A}" dt="2020-10-13T18:29:42.972" v="492"/>
        <pc:sldMkLst>
          <pc:docMk/>
          <pc:sldMk cId="0" sldId="604"/>
        </pc:sldMkLst>
      </pc:sldChg>
      <pc:sldChg chg="ord">
        <pc:chgData name="James" userId="e10e204fb9e6f665" providerId="LiveId" clId="{2BF8B227-2E95-428F-A090-3E8781027C6A}" dt="2020-10-13T18:29:42.972" v="492"/>
        <pc:sldMkLst>
          <pc:docMk/>
          <pc:sldMk cId="0" sldId="605"/>
        </pc:sldMkLst>
      </pc:sldChg>
      <pc:sldChg chg="ord">
        <pc:chgData name="James" userId="e10e204fb9e6f665" providerId="LiveId" clId="{2BF8B227-2E95-428F-A090-3E8781027C6A}" dt="2020-10-13T18:29:42.972" v="492"/>
        <pc:sldMkLst>
          <pc:docMk/>
          <pc:sldMk cId="0" sldId="606"/>
        </pc:sldMkLst>
      </pc:sldChg>
      <pc:sldChg chg="ord">
        <pc:chgData name="James" userId="e10e204fb9e6f665" providerId="LiveId" clId="{2BF8B227-2E95-428F-A090-3E8781027C6A}" dt="2020-10-13T18:29:42.972" v="492"/>
        <pc:sldMkLst>
          <pc:docMk/>
          <pc:sldMk cId="0" sldId="607"/>
        </pc:sldMkLst>
      </pc:sldChg>
      <pc:sldChg chg="ord">
        <pc:chgData name="James" userId="e10e204fb9e6f665" providerId="LiveId" clId="{2BF8B227-2E95-428F-A090-3E8781027C6A}" dt="2020-10-13T18:29:42.972" v="492"/>
        <pc:sldMkLst>
          <pc:docMk/>
          <pc:sldMk cId="0" sldId="608"/>
        </pc:sldMkLst>
      </pc:sldChg>
      <pc:sldChg chg="ord">
        <pc:chgData name="James" userId="e10e204fb9e6f665" providerId="LiveId" clId="{2BF8B227-2E95-428F-A090-3E8781027C6A}" dt="2020-10-13T18:29:42.972" v="492"/>
        <pc:sldMkLst>
          <pc:docMk/>
          <pc:sldMk cId="0" sldId="609"/>
        </pc:sldMkLst>
      </pc:sldChg>
      <pc:sldChg chg="ord">
        <pc:chgData name="James" userId="e10e204fb9e6f665" providerId="LiveId" clId="{2BF8B227-2E95-428F-A090-3E8781027C6A}" dt="2020-10-13T18:29:42.972" v="492"/>
        <pc:sldMkLst>
          <pc:docMk/>
          <pc:sldMk cId="0" sldId="610"/>
        </pc:sldMkLst>
      </pc:sldChg>
      <pc:sldChg chg="ord">
        <pc:chgData name="James" userId="e10e204fb9e6f665" providerId="LiveId" clId="{2BF8B227-2E95-428F-A090-3E8781027C6A}" dt="2020-10-13T18:29:42.972" v="492"/>
        <pc:sldMkLst>
          <pc:docMk/>
          <pc:sldMk cId="0" sldId="611"/>
        </pc:sldMkLst>
      </pc:sldChg>
      <pc:sldChg chg="ord">
        <pc:chgData name="James" userId="e10e204fb9e6f665" providerId="LiveId" clId="{2BF8B227-2E95-428F-A090-3E8781027C6A}" dt="2020-10-13T18:29:42.972" v="492"/>
        <pc:sldMkLst>
          <pc:docMk/>
          <pc:sldMk cId="0" sldId="612"/>
        </pc:sldMkLst>
      </pc:sldChg>
      <pc:sldChg chg="modSp mod">
        <pc:chgData name="James" userId="e10e204fb9e6f665" providerId="LiveId" clId="{2BF8B227-2E95-428F-A090-3E8781027C6A}" dt="2020-10-13T16:42:48.343" v="3" actId="20577"/>
        <pc:sldMkLst>
          <pc:docMk/>
          <pc:sldMk cId="3974984961" sldId="772"/>
        </pc:sldMkLst>
        <pc:spChg chg="mod">
          <ac:chgData name="James" userId="e10e204fb9e6f665" providerId="LiveId" clId="{2BF8B227-2E95-428F-A090-3E8781027C6A}" dt="2020-10-13T16:42:48.343" v="3" actId="20577"/>
          <ac:spMkLst>
            <pc:docMk/>
            <pc:sldMk cId="3974984961" sldId="772"/>
            <ac:spMk id="5" creationId="{2BBCFAE5-3E03-48B4-BE4D-5DD9D93642F6}"/>
          </ac:spMkLst>
        </pc:spChg>
      </pc:sldChg>
      <pc:sldChg chg="modSp mod">
        <pc:chgData name="James" userId="e10e204fb9e6f665" providerId="LiveId" clId="{2BF8B227-2E95-428F-A090-3E8781027C6A}" dt="2020-10-13T18:16:16.368" v="187" actId="20577"/>
        <pc:sldMkLst>
          <pc:docMk/>
          <pc:sldMk cId="0" sldId="831"/>
        </pc:sldMkLst>
        <pc:spChg chg="mod">
          <ac:chgData name="James" userId="e10e204fb9e6f665" providerId="LiveId" clId="{2BF8B227-2E95-428F-A090-3E8781027C6A}" dt="2020-10-13T18:16:16.368" v="187" actId="20577"/>
          <ac:spMkLst>
            <pc:docMk/>
            <pc:sldMk cId="0" sldId="831"/>
            <ac:spMk id="19458" creationId="{E550B4B5-39D3-4424-B721-CCA252D30060}"/>
          </ac:spMkLst>
        </pc:spChg>
      </pc:sldChg>
      <pc:sldChg chg="modSp mod">
        <pc:chgData name="James" userId="e10e204fb9e6f665" providerId="LiveId" clId="{2BF8B227-2E95-428F-A090-3E8781027C6A}" dt="2020-10-13T18:11:22.021" v="128" actId="1076"/>
        <pc:sldMkLst>
          <pc:docMk/>
          <pc:sldMk cId="0" sldId="832"/>
        </pc:sldMkLst>
        <pc:spChg chg="mod">
          <ac:chgData name="James" userId="e10e204fb9e6f665" providerId="LiveId" clId="{2BF8B227-2E95-428F-A090-3E8781027C6A}" dt="2020-10-13T18:11:19.966" v="127" actId="1076"/>
          <ac:spMkLst>
            <pc:docMk/>
            <pc:sldMk cId="0" sldId="832"/>
            <ac:spMk id="22532" creationId="{593C9880-59F8-4067-B83C-8A7D59C200B5}"/>
          </ac:spMkLst>
        </pc:spChg>
        <pc:picChg chg="mod">
          <ac:chgData name="James" userId="e10e204fb9e6f665" providerId="LiveId" clId="{2BF8B227-2E95-428F-A090-3E8781027C6A}" dt="2020-10-13T18:11:22.021" v="128" actId="1076"/>
          <ac:picMkLst>
            <pc:docMk/>
            <pc:sldMk cId="0" sldId="832"/>
            <ac:picMk id="22530" creationId="{5B80C899-FC7C-482C-BDAF-4A0CF2B6EACB}"/>
          </ac:picMkLst>
        </pc:picChg>
      </pc:sldChg>
      <pc:sldChg chg="ord">
        <pc:chgData name="James" userId="e10e204fb9e6f665" providerId="LiveId" clId="{2BF8B227-2E95-428F-A090-3E8781027C6A}" dt="2020-10-13T18:29:42.972" v="492"/>
        <pc:sldMkLst>
          <pc:docMk/>
          <pc:sldMk cId="0" sldId="834"/>
        </pc:sldMkLst>
      </pc:sldChg>
      <pc:sldChg chg="ord">
        <pc:chgData name="James" userId="e10e204fb9e6f665" providerId="LiveId" clId="{2BF8B227-2E95-428F-A090-3E8781027C6A}" dt="2020-10-13T18:29:42.972" v="492"/>
        <pc:sldMkLst>
          <pc:docMk/>
          <pc:sldMk cId="0" sldId="835"/>
        </pc:sldMkLst>
      </pc:sldChg>
      <pc:sldChg chg="modNotesTx">
        <pc:chgData name="James" userId="e10e204fb9e6f665" providerId="LiveId" clId="{2BF8B227-2E95-428F-A090-3E8781027C6A}" dt="2020-10-13T18:24:29.868" v="448" actId="20577"/>
        <pc:sldMkLst>
          <pc:docMk/>
          <pc:sldMk cId="2193275558" sldId="837"/>
        </pc:sldMkLst>
      </pc:sldChg>
      <pc:sldChg chg="del">
        <pc:chgData name="James" userId="e10e204fb9e6f665" providerId="LiveId" clId="{2BF8B227-2E95-428F-A090-3E8781027C6A}" dt="2020-10-13T16:42:51.785" v="4" actId="47"/>
        <pc:sldMkLst>
          <pc:docMk/>
          <pc:sldMk cId="386998656" sldId="838"/>
        </pc:sldMkLst>
      </pc:sldChg>
      <pc:sldChg chg="addSp modSp mod">
        <pc:chgData name="James" userId="e10e204fb9e6f665" providerId="LiveId" clId="{2BF8B227-2E95-428F-A090-3E8781027C6A}" dt="2020-10-13T18:25:13.867" v="458" actId="1076"/>
        <pc:sldMkLst>
          <pc:docMk/>
          <pc:sldMk cId="3983178552" sldId="842"/>
        </pc:sldMkLst>
        <pc:spChg chg="add mod">
          <ac:chgData name="James" userId="e10e204fb9e6f665" providerId="LiveId" clId="{2BF8B227-2E95-428F-A090-3E8781027C6A}" dt="2020-10-13T18:25:10.379" v="456" actId="1076"/>
          <ac:spMkLst>
            <pc:docMk/>
            <pc:sldMk cId="3983178552" sldId="842"/>
            <ac:spMk id="2" creationId="{93DD25CB-75AD-4ABC-AF9D-1E7D4AC7BFD8}"/>
          </ac:spMkLst>
        </pc:spChg>
        <pc:spChg chg="add mod">
          <ac:chgData name="James" userId="e10e204fb9e6f665" providerId="LiveId" clId="{2BF8B227-2E95-428F-A090-3E8781027C6A}" dt="2020-10-13T18:25:13.867" v="458" actId="1076"/>
          <ac:spMkLst>
            <pc:docMk/>
            <pc:sldMk cId="3983178552" sldId="842"/>
            <ac:spMk id="3" creationId="{C1767C25-7651-4A8B-9A34-1BE968A8BEFC}"/>
          </ac:spMkLst>
        </pc:spChg>
      </pc:sldChg>
      <pc:sldChg chg="delSp modSp">
        <pc:chgData name="James" userId="e10e204fb9e6f665" providerId="LiveId" clId="{2BF8B227-2E95-428F-A090-3E8781027C6A}" dt="2020-10-13T18:28:46.981" v="489" actId="478"/>
        <pc:sldMkLst>
          <pc:docMk/>
          <pc:sldMk cId="3740965742" sldId="843"/>
        </pc:sldMkLst>
        <pc:spChg chg="del">
          <ac:chgData name="James" userId="e10e204fb9e6f665" providerId="LiveId" clId="{2BF8B227-2E95-428F-A090-3E8781027C6A}" dt="2020-10-13T18:28:46.981" v="489" actId="478"/>
          <ac:spMkLst>
            <pc:docMk/>
            <pc:sldMk cId="3740965742" sldId="843"/>
            <ac:spMk id="3" creationId="{4045FB0E-B56E-44C6-9A74-42436435745B}"/>
          </ac:spMkLst>
        </pc:spChg>
        <pc:picChg chg="mod">
          <ac:chgData name="James" userId="e10e204fb9e6f665" providerId="LiveId" clId="{2BF8B227-2E95-428F-A090-3E8781027C6A}" dt="2020-10-13T18:28:44.333" v="488" actId="1076"/>
          <ac:picMkLst>
            <pc:docMk/>
            <pc:sldMk cId="3740965742" sldId="843"/>
            <ac:picMk id="10242" creationId="{5F895B02-3D54-40F4-ACE2-E6CEC54012E4}"/>
          </ac:picMkLst>
        </pc:picChg>
      </pc:sldChg>
      <pc:sldChg chg="modSp">
        <pc:chgData name="James" userId="e10e204fb9e6f665" providerId="LiveId" clId="{2BF8B227-2E95-428F-A090-3E8781027C6A}" dt="2020-10-13T18:25:32.476" v="462" actId="114"/>
        <pc:sldMkLst>
          <pc:docMk/>
          <pc:sldMk cId="3861258341" sldId="844"/>
        </pc:sldMkLst>
        <pc:spChg chg="mod">
          <ac:chgData name="James" userId="e10e204fb9e6f665" providerId="LiveId" clId="{2BF8B227-2E95-428F-A090-3E8781027C6A}" dt="2020-10-13T18:25:32.476" v="462" actId="114"/>
          <ac:spMkLst>
            <pc:docMk/>
            <pc:sldMk cId="3861258341" sldId="844"/>
            <ac:spMk id="991235" creationId="{54CD63DE-1717-445B-9BF2-EA7EEA91EB89}"/>
          </ac:spMkLst>
        </pc:spChg>
        <pc:picChg chg="mod">
          <ac:chgData name="James" userId="e10e204fb9e6f665" providerId="LiveId" clId="{2BF8B227-2E95-428F-A090-3E8781027C6A}" dt="2020-10-13T18:25:27.865" v="461" actId="1076"/>
          <ac:picMkLst>
            <pc:docMk/>
            <pc:sldMk cId="3861258341" sldId="844"/>
            <ac:picMk id="12292" creationId="{3248E6B6-3901-48F3-8729-414C01D571DC}"/>
          </ac:picMkLst>
        </pc:picChg>
      </pc:sldChg>
      <pc:sldChg chg="addSp delSp modSp new mod modNotesTx">
        <pc:chgData name="James" userId="e10e204fb9e6f665" providerId="LiveId" clId="{2BF8B227-2E95-428F-A090-3E8781027C6A}" dt="2020-10-13T18:07:30.602" v="37"/>
        <pc:sldMkLst>
          <pc:docMk/>
          <pc:sldMk cId="3020237552" sldId="845"/>
        </pc:sldMkLst>
        <pc:spChg chg="add del mod">
          <ac:chgData name="James" userId="e10e204fb9e6f665" providerId="LiveId" clId="{2BF8B227-2E95-428F-A090-3E8781027C6A}" dt="2020-10-13T18:06:18.558" v="23" actId="478"/>
          <ac:spMkLst>
            <pc:docMk/>
            <pc:sldMk cId="3020237552" sldId="845"/>
            <ac:spMk id="2" creationId="{6E4B8170-3CE4-4588-AE27-FB677AA805A1}"/>
          </ac:spMkLst>
        </pc:spChg>
        <pc:spChg chg="del">
          <ac:chgData name="James" userId="e10e204fb9e6f665" providerId="LiveId" clId="{2BF8B227-2E95-428F-A090-3E8781027C6A}" dt="2020-10-13T18:06:22.068" v="24" actId="478"/>
          <ac:spMkLst>
            <pc:docMk/>
            <pc:sldMk cId="3020237552" sldId="845"/>
            <ac:spMk id="3" creationId="{2E59DDEE-80CC-46D6-A389-B7EA08C5E65D}"/>
          </ac:spMkLst>
        </pc:spChg>
        <pc:spChg chg="add del mod">
          <ac:chgData name="James" userId="e10e204fb9e6f665" providerId="LiveId" clId="{2BF8B227-2E95-428F-A090-3E8781027C6A}" dt="2020-10-13T18:06:18.558" v="23" actId="478"/>
          <ac:spMkLst>
            <pc:docMk/>
            <pc:sldMk cId="3020237552" sldId="845"/>
            <ac:spMk id="6" creationId="{9ECFF159-E20E-43DE-87CC-2CC8682389F5}"/>
          </ac:spMkLst>
        </pc:spChg>
        <pc:picChg chg="add">
          <ac:chgData name="James" userId="e10e204fb9e6f665" providerId="LiveId" clId="{2BF8B227-2E95-428F-A090-3E8781027C6A}" dt="2020-10-13T18:06:09.395" v="12" actId="22"/>
          <ac:picMkLst>
            <pc:docMk/>
            <pc:sldMk cId="3020237552" sldId="845"/>
            <ac:picMk id="5" creationId="{0681E8BB-DCF2-4D48-B639-B75F9A4C7579}"/>
          </ac:picMkLst>
        </pc:picChg>
      </pc:sldChg>
      <pc:sldChg chg="addSp delSp modSp new modNotesTx">
        <pc:chgData name="James" userId="e10e204fb9e6f665" providerId="LiveId" clId="{2BF8B227-2E95-428F-A090-3E8781027C6A}" dt="2020-10-13T18:16:52.709" v="210"/>
        <pc:sldMkLst>
          <pc:docMk/>
          <pc:sldMk cId="2254672753" sldId="846"/>
        </pc:sldMkLst>
        <pc:spChg chg="del">
          <ac:chgData name="James" userId="e10e204fb9e6f665" providerId="LiveId" clId="{2BF8B227-2E95-428F-A090-3E8781027C6A}" dt="2020-10-13T18:16:44.718" v="196" actId="478"/>
          <ac:spMkLst>
            <pc:docMk/>
            <pc:sldMk cId="2254672753" sldId="846"/>
            <ac:spMk id="2" creationId="{4BB7AB97-61C0-4E52-B73B-4B46DB8D8A3E}"/>
          </ac:spMkLst>
        </pc:spChg>
        <pc:spChg chg="del">
          <ac:chgData name="James" userId="e10e204fb9e6f665" providerId="LiveId" clId="{2BF8B227-2E95-428F-A090-3E8781027C6A}" dt="2020-10-13T18:16:45.509" v="197" actId="478"/>
          <ac:spMkLst>
            <pc:docMk/>
            <pc:sldMk cId="2254672753" sldId="846"/>
            <ac:spMk id="3" creationId="{D05F183A-A2E2-4060-9234-020D9094D982}"/>
          </ac:spMkLst>
        </pc:spChg>
        <pc:picChg chg="add mod">
          <ac:chgData name="James" userId="e10e204fb9e6f665" providerId="LiveId" clId="{2BF8B227-2E95-428F-A090-3E8781027C6A}" dt="2020-10-13T18:16:43.542" v="195" actId="1076"/>
          <ac:picMkLst>
            <pc:docMk/>
            <pc:sldMk cId="2254672753" sldId="846"/>
            <ac:picMk id="10242" creationId="{F8F8C88A-B8C2-42FC-8FD7-1D1B152B93AD}"/>
          </ac:picMkLst>
        </pc:picChg>
        <pc:picChg chg="add mod">
          <ac:chgData name="James" userId="e10e204fb9e6f665" providerId="LiveId" clId="{2BF8B227-2E95-428F-A090-3E8781027C6A}" dt="2020-10-13T18:16:43.542" v="195" actId="1076"/>
          <ac:picMkLst>
            <pc:docMk/>
            <pc:sldMk cId="2254672753" sldId="846"/>
            <ac:picMk id="10244" creationId="{63119378-591F-48F4-BE51-5BDF42EC67D5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wmf"/><Relationship Id="rId2" Type="http://schemas.openxmlformats.org/officeDocument/2006/relationships/image" Target="../media/image132.wmf"/><Relationship Id="rId1" Type="http://schemas.openxmlformats.org/officeDocument/2006/relationships/image" Target="../media/image13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wmf"/><Relationship Id="rId1" Type="http://schemas.openxmlformats.org/officeDocument/2006/relationships/image" Target="../media/image13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wmf"/><Relationship Id="rId1" Type="http://schemas.openxmlformats.org/officeDocument/2006/relationships/image" Target="../media/image14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EE9139-1C27-493B-8397-3519159E9FB8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2DE56E-AA71-4F5A-A976-2D8F896A4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070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BC9E6533-3735-4B4B-A30A-20EC06F8CF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F45AB4B-C21A-45F9-A80A-7220F595B68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0BD48A56-E9C0-4E5F-8CFC-EF01E27530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4C48D88A-FB52-4DAA-BE0D-B4E66B2FB0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Not a real composite of </a:t>
            </a:r>
            <a:r>
              <a:rPr lang="en-US"/>
              <a:t>one location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4D4A2F-F392-4B61-A4AB-DD03C8D35F4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[Ex Machina – Alex Garland director]</a:t>
            </a:r>
          </a:p>
          <a:p>
            <a:r>
              <a:rPr lang="en-US" dirty="0"/>
              <a:t>Oscar for VFX in 2015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2DE56E-AA71-4F5A-A976-2D8F896A41F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669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out the artifacts!!!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2DE56E-AA71-4F5A-A976-2D8F896A41F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359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out the artifacts!!!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2DE56E-AA71-4F5A-A976-2D8F896A41F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578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EF2B5870-1F46-4334-8BAF-61F5030EBA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60AF610-CFEF-42BF-AC7E-D42E87A3BE7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6B2A990A-A289-4800-99FE-5C0ADE76A6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AA43270B-8829-40E4-A366-F9B641FA26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164904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6AB6CC14-33A7-49FD-8092-2439C4D19D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29D205-F382-4F35-93C0-F250EADAA4F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F495AA04-EE3C-4738-A7FB-8016E8148F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8DD11EC9-E4F3-43E7-A201-7CDC2CA619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7317568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Matte – from painting mounting, and then from filmmaking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2DE56E-AA71-4F5A-A976-2D8F896A41F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30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</a:t>
            </a:r>
            <a:r>
              <a:rPr lang="en-US" baseline="0" dirty="0"/>
              <a:t> could actually reduce this to two equations, because we only truly have two unknowns (x5 and x8), but the indexing is easier if we do it like this.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4D4A2F-F392-4B61-A4AB-DD03C8D35F4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</a:t>
            </a:r>
            <a:r>
              <a:rPr lang="en-US" baseline="0" dirty="0"/>
              <a:t> could actually reduce this to two equations, because we only truly have two unknowns (x5 and x8), but the indexing is easier if we do it like this.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4D4A2F-F392-4B61-A4AB-DD03C8D35F4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</a:t>
            </a:r>
            <a:r>
              <a:rPr lang="en-US" baseline="0" dirty="0"/>
              <a:t> same system of equations in matrix form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 is mostly an identity matrix.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 </a:t>
            </a:r>
            <a:r>
              <a:rPr lang="en-US" dirty="0" err="1"/>
              <a:t>Matlab</a:t>
            </a:r>
            <a:r>
              <a:rPr lang="en-US" dirty="0"/>
              <a:t>, building A (naively) is actually slower than solving for x.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didn’t handle the case where the mask touches the border.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4D4A2F-F392-4B61-A4AB-DD03C8D35F4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4D4A2F-F392-4B61-A4AB-DD03C8D35F4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4D4A2F-F392-4B61-A4AB-DD03C8D35F4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4D4A2F-F392-4B61-A4AB-DD03C8D35F4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4DE97144-B2BF-49BC-8EC1-1217CE2D08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1A19DB-23A1-418A-A9F4-C3B59E67520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389E85EB-D987-4667-BBDC-0FE908B066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D63F04F9-9166-4770-97C3-EC8CF053A3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http://vimeo.com/35769675</a:t>
            </a:r>
            <a:endParaRPr lang="ru-RU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BB6491E5-751B-441B-B06B-1B993F8F82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8ECB06-AA97-45DA-B8FE-CE8960AF6FE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319C24F1-69DD-4D0C-BCBD-FF3976DD51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E1FF7E4E-3F74-4B83-8C14-D4C61D2776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Matting vs Blending</a:t>
            </a:r>
            <a:endParaRPr lang="ru-RU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F865B66D-C23C-44AB-8556-084848FD9B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21EF1F-310E-492A-8A59-E59CB0A0A27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8EB46135-86EA-4D93-844B-8BE228F110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B7EAA9F5-03E5-4BBF-94EE-B33AADCC9F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Or, why segmentation isn’t good enough.</a:t>
            </a:r>
            <a:endParaRPr lang="ru-RU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EF2B5870-1F46-4334-8BAF-61F5030EBA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60AF610-CFEF-42BF-AC7E-D42E87A3BE7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6B2A990A-A289-4800-99FE-5C0ADE76A6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AA43270B-8829-40E4-A366-F9B641FA26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6AB6CC14-33A7-49FD-8092-2439C4D19D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29D205-F382-4F35-93C0-F250EADAA4F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F495AA04-EE3C-4738-A7FB-8016E8148F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8DD11EC9-E4F3-43E7-A201-7CDC2CA619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0C382A37-FA01-44AC-8D89-5CD27FC3A0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BD65BA-D49A-4D6C-9D3A-DD8B76F8A4A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8AD073E-2679-4867-874B-8E74A53AC6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86E7AE64-6BFD-4ABB-83D5-403082354C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2D4E9DD4-9B16-4A98-9098-4AC70D5BA9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8325DD1-A829-4FA4-A9FE-FB00B2AE77B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50DFF5CB-5638-417A-886B-FA9A91A617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50CF45D8-266F-4DDF-9EDC-6A22BF76DD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E7D8A25E-0DF2-4E20-8E2E-EA0A9EA920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1EC17B-5FAB-4400-A441-DCC4BD4E05C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EB1E6835-3FE3-4EFF-BCCF-9F5FA91712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0B18E5BC-C97F-4465-B32A-3F6F63726A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735CC423-6F4F-48D4-9B77-7D7374681F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584F94-B4A9-4903-85AA-80842C693E5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7FB7731B-DAAA-4A3E-ACDE-D6A350DC60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C14E6D6F-E1A2-4F14-BCB4-F5170D3DCB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F02EB830-3335-48AE-8F40-DD81DEE259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A77BBC1-312A-4CB7-A58F-F22FB26319C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43A7A4DD-0941-4862-98DC-5CA7B79065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4A245A64-CE71-4E87-9E9E-3FF48395EE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5C114935-5C3E-42A9-AEBD-35E8C9E460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670EF7-DAD1-4185-A500-9FB3D2F848F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F83A68D4-6016-429A-9A08-EAB1B9FAB2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E9A16E21-786E-4CBB-9961-6EBE385257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65E75314-4627-46A7-97C1-04EBED50C5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003D95-4ADF-44A7-B4F1-8F903E5E98F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A1C3D7B9-B2AC-47D7-892C-4F3B4E094F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B3335360-7AB6-45FB-BFBD-D4FB317116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1529C456-23EE-4A68-8ABB-25A04FA3AB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FDCC233-B35F-4E65-BF19-38266700494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1559DCEA-2129-469B-8BE9-7650BEFFE0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5AE937AE-A1BE-43EB-A878-0AE59994D3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Wikipedia - https://en.wikipedia.org/wiki/Chroma_key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2DE56E-AA71-4F5A-A976-2D8F896A41F9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641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9056564D-C299-4DA8-B602-8031F471CD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3315DA-C50C-4DCA-BD88-300D870A97D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43FCF455-494C-4DE7-9DD5-C213D19921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BEF1567F-5F16-49FC-BE4E-D1A4ECAD12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76310564-8509-4B9F-A255-4098AFB1DD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C5E57D4-2B88-4961-B358-2C0E975BEA8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A2C37418-0F14-4CA0-BA85-EA4B729A90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C77030A7-DCA4-4F85-824E-0A3A3F51AB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138B81F5-F56A-4E13-AD1C-8814448BAD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1FA05C-5E46-4D47-9A0C-1334C449288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62957DA6-1A25-476E-A635-93676AD3E5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61FC705E-E2F2-49BB-8E8E-D9512925A9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66DA60E1-3A83-47E7-976F-EEF1C8AA89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01D7EF-D70D-4DF8-99AA-7935873F35E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A025785B-67E4-4607-8B47-C94B0E36D8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B17B6672-7CE1-4E3C-ACA9-DB99CAF905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063D8507-5802-436C-9810-2B00CCAB57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7EBEAED-FA46-4ACF-9819-BA538AA15C6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0518D44C-7C62-4138-93AC-4E695D7F1E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E1329704-A852-418E-9E67-C5BE3CDFB7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93CB74DD-EA28-4CC8-B53E-D493724A85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11346EC-7404-47A7-8B8E-454A27C773B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D57E0F3C-7E65-4B26-A1EA-BCEB63452D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138253A2-9478-42A1-8E25-99F33CCB7B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C3069AD6-3FBA-4C5E-85E2-9E08CEAED5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D3C87C-B796-4C30-96BE-BA74DD7F8FA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CBD3C764-83A8-4E0D-80AD-A657F5946B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041F5A99-719A-4C29-AC2E-AF38B5D8BB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CFD8D726-5360-4370-953F-5306895527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3147B2A-AD20-46B5-B553-27A8D2AD710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333ECBE3-70D6-4FE7-A93D-0FA719BB2F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AA84F872-E41F-4A02-83C6-A77A7622A7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051860F6-AC67-49B9-9B96-35A306C490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7BF55C8-E840-45FA-95A0-9FBE46B5856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6E4A145F-A18F-4E1A-92F4-897C95BE16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6B20490B-780A-49EB-8966-05B6A5AE69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86A8FB17-0BAA-419C-BFAB-1AC7C25849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57D8BC-F8A1-4FDE-811B-779EE1196D5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53CD0914-107D-4A00-B856-E81B9DF88C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B98B42FA-2B1E-4060-90DC-D74672B96E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Blog post - https://towardsdatascience.com/background-matting-the-world-is-your-green-screen-83a3c4f0f635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2DE56E-AA71-4F5A-A976-2D8F896A41F9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99210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760E58C2-F837-4931-A398-DC13AA4C5C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1631EA-6B75-41B2-BF1F-D438151E290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ABC2554A-32C2-443E-A4AF-88096736AF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71E80A9D-DB01-4ECE-B3FD-4C492349E8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Alpha holds values from zero to one…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D4D36006-21C8-4B12-84B9-FDB85A5792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D796F-E59F-45EC-9D93-4E420F1C0A9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E739AD6C-E4AB-4B01-A7E4-0619B6714E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AEA1F6E8-8BED-4BED-8A21-8516C3FD2C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Series of structured backgrounds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E2EABDD8-6D9E-4A40-8D53-91CE8D86CE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540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DF2A820-E813-4D4D-8DA3-D4D9403DA62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40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53D4062F-8DAB-4DE8-A37D-0CA81032E2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E593DF8E-7FD2-4356-BC45-A8DA005DC0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3-6 hours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B2728B2F-29F4-4541-A8C9-3419154114D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F77E7806-E21C-40ED-805A-5BC48ADEA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opening third, closing last.</a:t>
            </a:r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071B71E9-E2DD-4645-BAC8-9FE0F6E281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6E558C-9973-4FD5-9055-16284374671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3AEBF7B-B422-438F-95AD-A46E0D7FA2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F31BA0F-8EBC-462B-957D-6A72E29A4D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7E65B61-5804-4AFC-8703-71F7435F8E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33A554-34FA-4C9D-B214-C436A8672D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3645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481DC88-FED5-47CF-8B5F-8EF2944F8F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30B4FFA-554C-44A5-8F8E-E0DBFE72CD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13F2E00-B519-49BE-B09B-7597E4ADC0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FFD745-2171-4ADB-84AB-43015FFC6B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859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29FBC57-CABD-4C21-B59C-819A43F0F8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D378E62-E62F-4EE7-AEAA-E5BDE7888F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EAE4627-4802-4240-8FFE-8BC61E2E26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4ACFD8-B8DF-4E95-84A8-A88C5B2535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8884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D251E1-86D3-4AE6-BD59-8D9CC32608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907BC5-CF37-4BF9-A29E-AF6726423F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C4193F-3092-437B-A533-6C082D7B9D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F13C21-E5DF-4F71-AEC7-520B80E81C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5658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8171EA6-B761-4D8F-8C51-823A09AE0C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DF72312-F904-426C-9E40-1E69270B0B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A0DD550-8DA6-46A4-89CA-88444C6696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D68027-C3B4-454A-A191-43C98F0319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5816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7A0D4EA-73A4-4E9E-84F0-4C305AC6FA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4FA40C9-AF83-4677-B8A6-7BB68D1E32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BB40BC2-BE29-4F19-9518-28E0456351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76939-85E0-4C74-9835-0598361092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6419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281E498-8352-40DA-B7D7-ECFDC6F229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13A0C13-78EA-4DE6-A81E-C478A83A8D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0E51FE3-1C8B-4B05-8A3D-4C5DAC90D5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2B4013-C5AA-4602-A207-A9D6033195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482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63A0AE-44D8-4D7D-951B-0463C3AFD2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0CDE67-C46C-4DA5-A8B8-222202D50C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09757C-6C72-42F3-A340-3B3700EA1B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ED8D12-C24C-4EBD-8D22-478BEB382B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7232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4A6DA2-A9C9-4424-8803-81AA245A61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DB787F-49AD-443D-8738-F1EBF842AA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D9F82F-6F96-417C-95B5-0190D7E32F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C2BD30-6A44-4093-9EB1-B45933C749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143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08007D0-2446-47A0-85EB-9BE691C2FF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1AE4A5A-B8C5-41A2-96B0-164690F4D3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4EE3B7-F6E6-4EB2-A587-C730DB35F1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5B6C09-36CE-4945-AAF1-544993334F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6078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"/>
            <a:ext cx="25908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"/>
            <a:ext cx="75692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37B7D55-5978-4A5F-97DC-7D12480850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B539837-CDFE-4CEE-880A-A6CA984289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6CF6FB7-03A1-4023-A211-B4DAD2C5D5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DA0DDD-F55C-48DF-BE86-64D4E450D6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9561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076FB9F-374D-47A1-A5E5-A1E7711D59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9ABC64-E8BA-4F69-8EB7-F15D905871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325DE4-295A-4372-8018-51788EE268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2C62B4-1085-4E20-AA45-0CF628E593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31467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25D7067-9620-4009-8227-34BA3C3B99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14E34F-4952-4F7A-8F5F-BDA864D355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20BBDE-214D-4558-A213-C7A346EC3A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7FDF87-8434-4A46-BBE2-AD94468746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6772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3B0F5A4-3C4B-4A54-8310-2211260F7B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F57D527-DF49-4D41-94C3-427D79912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5F6A7DA-0D39-4DA8-A459-B205EABA88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32A6F-80B5-4358-8F77-51305C8622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12962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87F3B9-AE1C-49C5-B639-63C4E50183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4C1D04-5161-41A4-9884-E573FB3FDD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C011DC-11DC-4FA2-9720-60F6BD54D3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103FF0-FC11-4E50-BA41-6F4177A968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0703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0124B97-239B-40FE-A683-34F1ACACCD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88489C4-0E0C-4483-93DE-1EBAB23A1D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488E9A9-7318-4CEE-9FB4-3C05023A34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C300E1-9F6C-4587-82C8-FF4D0B1348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23958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08C18C6-0888-4F04-BD6C-9CAD1424C4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657EF40-729E-40FB-8BFA-A6C1F3E012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8BEBA15-12C7-47A9-BD93-E92A9C0686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23D0BF-0BCA-46DF-A1AC-C7722F6573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4300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0DF3D98-1A7D-4FC5-873D-C2C1AB2DC3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B2AFC7E-317D-4969-A558-320BA42A93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243A8A7-89FB-49AF-BE43-A724E5737E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DAD2FA-0E27-40C3-99D3-563F05DC9A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7666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EAC088-05DF-4646-9069-757D37F834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51026B-6920-4DC8-97D0-C92B79FBDE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FE25F4-87FA-4CAB-B628-8151E78795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16F6C6-E72B-4AF5-97B1-BF6708A270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10103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E9C4D0-B3C9-47A5-A2A4-502B7B55CB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FB2C39-9B1B-40AF-ABDD-2889D1D8FE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066ACF-8FF3-4E47-9A75-B8596D5373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6A3683-BA77-4691-934C-1DDFBCE917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94473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9B8DE12-9C04-49B5-AAD7-9E2838AD79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072BF3-C099-44F1-9032-71B11A1CF3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C17FC1-A72D-4449-B574-2349F62CC9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ACDC7B-02F6-4F36-A74D-742FB69DE4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26693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"/>
            <a:ext cx="25908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"/>
            <a:ext cx="75692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85CA36E-C14C-4847-9C04-314D4760FD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36C58D-E16F-4651-B775-90118ACD46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60ADCD-5DC9-495B-851F-2A32A574B7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C2E778-0E38-4BA6-8DBC-11538226F5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723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583F-2906-4DF2-8736-91EE5AA6428A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7883-259B-4D69-94F8-A5C495696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899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583F-2906-4DF2-8736-91EE5AA6428A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7883-259B-4D69-94F8-A5C495696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0679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583F-2906-4DF2-8736-91EE5AA6428A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7883-259B-4D69-94F8-A5C495696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4709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583F-2906-4DF2-8736-91EE5AA6428A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7883-259B-4D69-94F8-A5C495696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0235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583F-2906-4DF2-8736-91EE5AA6428A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7883-259B-4D69-94F8-A5C495696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493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583F-2906-4DF2-8736-91EE5AA6428A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7883-259B-4D69-94F8-A5C495696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4683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583F-2906-4DF2-8736-91EE5AA6428A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7883-259B-4D69-94F8-A5C495696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4718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583F-2906-4DF2-8736-91EE5AA6428A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7883-259B-4D69-94F8-A5C495696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7740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583F-2906-4DF2-8736-91EE5AA6428A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7883-259B-4D69-94F8-A5C495696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7453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583F-2906-4DF2-8736-91EE5AA6428A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7883-259B-4D69-94F8-A5C495696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0050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583F-2906-4DF2-8736-91EE5AA6428A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7883-259B-4D69-94F8-A5C495696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615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471658-8DA2-4B8C-B00F-92C6E54684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0E61BE2-3EE1-42C6-8838-1698527720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5837A2B-A667-4645-B582-13BA8C0F70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312991-289B-4A38-A7EB-A69AA59AC9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87992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878314-7422-4CD9-A366-534503BD2F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2562F13-B506-4F24-AE83-C2F8E12A2B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ACFE50F-96BB-4279-BDEB-120E448552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5A2A3B-9334-4AD7-88E3-3157D6374B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20224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C0EEBCC-CB18-48EF-A12F-E9DE3ED519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91E3A2A-98E8-44A7-8B45-523F16CC01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6C7766E-4605-4CBB-A596-7E0AFB4C53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5F4BCA-5C91-49C3-8E45-D108E0DCD5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25645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20EB5A-00EA-4175-BCC1-55AB1CB83F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ABE806-2D07-408A-A433-63CF40C527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F65D4B-B6B3-4FEA-A80C-E0A45A569C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FAC906-A9AE-4BE4-AD2C-4AA3534B6C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57490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DBBDCC4-8D64-4887-B25A-8B0C27F518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E90099A-2FDB-4BB3-AE7E-BB5D4190BE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F9D7304-E7BA-4EF2-A96E-EDFB5BA457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397C85-C8AA-42D5-B426-53BB63C9E5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47790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E28DB22-9C85-4878-A79E-F58962C603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5B5EB1E-7E27-406A-8D11-FA8DF692FB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FFCB173-DD5B-488E-B4ED-718F7F59A0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7FF5A6-9ADB-4A16-94D3-607545027C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72348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BA7F880-32B2-49A0-9EA2-677CB42095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8D6B06C-2A70-4F10-BC27-9AC8B8B54F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2943C58-6202-4F48-AF87-1A2F741B22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37FF96-1E7D-4952-ADE1-DC437BF9F1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31351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2B4402-92EC-4593-BA33-3757CB806D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E26EE8-7168-428D-8688-46A7DF9C88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8B3301-ECD4-4DEC-A707-20078E3EE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8ED661-C821-462E-8EF6-B46FA7C5B1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73082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CD739C-E069-4EA8-8249-00FF6A5080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6E22F3-FA2A-4B6F-BC3C-0B25743C30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9C79D6-0284-4BC3-AFBB-5C965D2CA0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F8E825-4113-4960-8860-543EE8D985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16239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9B93F7A-1F8A-4527-BA56-284CEF7640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C1DC256-4016-40B9-9EAA-4B64344DF5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02FE204-B049-434C-A798-CAFA153A67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FC27A-C98E-4CF3-9A80-1D635E8E8B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00913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"/>
            <a:ext cx="25908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"/>
            <a:ext cx="75692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20016D5-F249-4498-9F90-21703A6898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47E192-4414-4A98-8212-AE9F3716A1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B38A9D0-A4E1-42C4-A062-660EF3FD33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AF3C9C-FC96-426F-BA78-A0E7507955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2625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08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9AC275-D180-4F13-866F-0FEDC8BBE2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068959-3036-4F15-BB3C-140136FEED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DBEBC9-64AE-404B-9410-FE129FECFE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40FE17-05D1-48A7-A339-76ED24D55A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25518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9144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6195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7F16611-0196-43B8-B4B1-D88CB5D696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2F3FD61-0EDD-4411-9E58-7A1FD93230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BE675888-0148-4F40-9D59-81CE6CBD36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DA0C6C-E4BC-4D99-8F07-107C3AB544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38830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1"/>
            <a:ext cx="103632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355975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03F4A-22E7-4867-8356-D6C974CA502A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97EE5-9B1D-48EF-B619-A2DEE0A0DD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4798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109728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1C0C8-AF91-49D9-81BD-D7B6B91E0A25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6499D-3621-477C-B4CA-E43E7D78A0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2045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257E5-AF58-486B-A1AE-56BB4ADAE94A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D348A-37D4-4A78-85F8-F886D5A6E9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8595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3DFB9-EFA8-45B6-9197-429CE1B09FDC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F592E-F22D-405C-9B5E-726500C88E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89608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8C80F-442C-4ED8-A9E0-D8C369C96E47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0D8F9-E9BD-4B4E-9B5E-5D693304FB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3167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5ACA9-DFA1-4CA8-9A25-B2A89A4B0C91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25111-6A06-441B-B171-D84CCC4D9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9987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3A42B-3F48-445D-813A-C86C0B384E56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11757-1FD2-48B8-B968-D0A4939D8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40475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0FB32-32D6-43D9-A2F3-25A29A2DBF26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F42B7-5FC1-43AF-B94E-1D756C5496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2043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B9216-4BAF-43B7-9150-A906AA7D6FC7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A232C-3F89-4DA4-B405-8EC82EF0A6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0777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77360-6A3D-47CE-A548-09EBFB85498A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AF3B5-752B-4349-9D9B-C9B01C7642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6788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AD0CC-0C82-4AAA-B57A-F279565B300D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D2DC1-E254-43AF-9197-E67E863878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888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03A57E8-700C-49C8-A782-E7F2C8D788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"/>
            <a:ext cx="10363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8DDA6E41-BE14-44A1-BF6E-3AA481E35E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14400"/>
            <a:ext cx="103632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E01AB8C-1254-4F56-8401-30C47E7D534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79BEB22-277E-41BD-BB1D-C5915A86FAE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88A015B-7BC8-4586-9D00-B13E46005D6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95782C1-1F89-4733-AF53-9007F95D054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1" name="Line 7">
            <a:extLst>
              <a:ext uri="{FF2B5EF4-FFF2-40B4-BE49-F238E27FC236}">
                <a16:creationId xmlns:a16="http://schemas.microsoft.com/office/drawing/2014/main" id="{756FC342-E38B-4BC9-9DCE-C25468092177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838200"/>
            <a:ext cx="10363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2764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E150EEE9-8665-4C71-AAA4-2B21D56589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"/>
            <a:ext cx="10363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28B4AEB-78AB-47E0-95B0-1F42A5FBCD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14400"/>
            <a:ext cx="103632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802F3F2A-7518-426E-8AB2-5016E70D3D6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AE2963E8-7CB5-4221-98DF-7A05679E424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01EB2905-1A3A-4AB7-92DD-8AA88142078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7AE5837E-48B5-4C40-87B5-3C27E31B4F2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223" name="Line 7">
            <a:extLst>
              <a:ext uri="{FF2B5EF4-FFF2-40B4-BE49-F238E27FC236}">
                <a16:creationId xmlns:a16="http://schemas.microsoft.com/office/drawing/2014/main" id="{AD119A60-96BB-4DAC-B267-5363A03D5989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838200"/>
            <a:ext cx="10363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361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7583F-2906-4DF2-8736-91EE5AA6428A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A7883-259B-4D69-94F8-A5C495696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25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52ADD95-8D0B-4807-9802-47E9E0E56D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"/>
            <a:ext cx="10363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54F267BE-4A13-4949-A781-552E3EF93B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14400"/>
            <a:ext cx="103632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16D27055-3415-4F7C-AFCB-38972DB8325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0BF84CED-EF37-4814-BB2D-6151315FC6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BFE19BAD-CCD3-4FB1-88DB-66D3F45A538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2828BCC1-4ED1-4323-AF02-5A6F5A00505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223" name="Line 7">
            <a:extLst>
              <a:ext uri="{FF2B5EF4-FFF2-40B4-BE49-F238E27FC236}">
                <a16:creationId xmlns:a16="http://schemas.microsoft.com/office/drawing/2014/main" id="{42D6A7AE-4982-4B81-BEA0-86C7ADBD74C3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838200"/>
            <a:ext cx="10363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35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0"/>
            <a:ext cx="10972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4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66800"/>
            <a:ext cx="109728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2EADCD-5430-47CB-B558-01CE57ACCFDB}" type="datetimeFigureOut">
              <a:rPr lang="en-US"/>
              <a:pPr>
                <a:defRPr/>
              </a:pPr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78D95D2-85AF-416D-B7C8-431D4047B9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973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5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7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6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10" Type="http://schemas.openxmlformats.org/officeDocument/2006/relationships/image" Target="../media/image96.jpeg"/><Relationship Id="rId4" Type="http://schemas.openxmlformats.org/officeDocument/2006/relationships/image" Target="../media/image90.jpeg"/><Relationship Id="rId9" Type="http://schemas.openxmlformats.org/officeDocument/2006/relationships/image" Target="../media/image95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8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3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3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35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2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31.wmf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34.wmf"/><Relationship Id="rId4" Type="http://schemas.openxmlformats.org/officeDocument/2006/relationships/oleObject" Target="../embeddings/oleObject7.bin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138.png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7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36.wmf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35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35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35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35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35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6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45.wmf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49.png"/><Relationship Id="rId4" Type="http://schemas.openxmlformats.org/officeDocument/2006/relationships/image" Target="../media/image148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51.wmf"/><Relationship Id="rId4" Type="http://schemas.openxmlformats.org/officeDocument/2006/relationships/oleObject" Target="../embeddings/oleObject12.bin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2FCDD7-EE41-4FE3-AA85-40F068799D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CSCI 1290: Comp Photo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BBCFAE5-3E03-48B4-BE4D-5DD9D93642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Fall 2020 @ Brown University</a:t>
            </a:r>
          </a:p>
          <a:p>
            <a:r>
              <a:rPr lang="en-US" dirty="0"/>
              <a:t>James Tompkin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Many slides thanks to James Hays’ old CS 129 course, </a:t>
            </a:r>
            <a:br>
              <a:rPr lang="en-US" dirty="0"/>
            </a:br>
            <a:r>
              <a:rPr lang="en-US" dirty="0"/>
              <a:t>along with all of its acknowledgements.</a:t>
            </a:r>
          </a:p>
        </p:txBody>
      </p:sp>
    </p:spTree>
    <p:extLst>
      <p:ext uri="{BB962C8B-B14F-4D97-AF65-F5344CB8AC3E}">
        <p14:creationId xmlns:p14="http://schemas.microsoft.com/office/powerpoint/2010/main" val="3974984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F83F4748-1E90-41F3-A486-FC00C4628B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4662" y="76200"/>
            <a:ext cx="7991888" cy="838200"/>
          </a:xfrm>
        </p:spPr>
        <p:txBody>
          <a:bodyPr/>
          <a:lstStyle/>
          <a:p>
            <a:r>
              <a:rPr lang="en-US" altLang="en-US" dirty="0"/>
              <a:t>Image Compositing  (</a:t>
            </a:r>
            <a:r>
              <a:rPr lang="en-US" altLang="en-US" dirty="0" err="1"/>
              <a:t>Szeliski</a:t>
            </a:r>
            <a:r>
              <a:rPr lang="en-US" altLang="en-US" dirty="0"/>
              <a:t> 9.3.4)</a:t>
            </a:r>
          </a:p>
        </p:txBody>
      </p:sp>
      <p:sp>
        <p:nvSpPr>
          <p:cNvPr id="8196" name="Text Box 8">
            <a:extLst>
              <a:ext uri="{FF2B5EF4-FFF2-40B4-BE49-F238E27FC236}">
                <a16:creationId xmlns:a16="http://schemas.microsoft.com/office/drawing/2014/main" id="{17883DB1-EEA4-4E02-8002-3C6304505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1" y="5105400"/>
            <a:ext cx="2168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800">
                <a:solidFill>
                  <a:srgbClr val="000000"/>
                </a:solidFill>
              </a:rPr>
              <a:t>Google Street View</a:t>
            </a:r>
            <a:endParaRPr lang="ru-RU" altLang="en-US" sz="1800">
              <a:solidFill>
                <a:srgbClr val="000000"/>
              </a:solidFill>
            </a:endParaRPr>
          </a:p>
        </p:txBody>
      </p:sp>
      <p:sp>
        <p:nvSpPr>
          <p:cNvPr id="8197" name="TextBox 5">
            <a:extLst>
              <a:ext uri="{FF2B5EF4-FFF2-40B4-BE49-F238E27FC236}">
                <a16:creationId xmlns:a16="http://schemas.microsoft.com/office/drawing/2014/main" id="{664B9231-9915-4BBC-B65D-56DF98826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30" y="6486733"/>
            <a:ext cx="3048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chemeClr val="bg1">
                    <a:lumMod val="50000"/>
                  </a:schemeClr>
                </a:solidFill>
              </a:rPr>
              <a:t>Many slides from Alexei </a:t>
            </a:r>
            <a:r>
              <a:rPr lang="en-US" altLang="en-US" sz="1600" dirty="0" err="1">
                <a:solidFill>
                  <a:schemeClr val="bg1">
                    <a:lumMod val="50000"/>
                  </a:schemeClr>
                </a:solidFill>
              </a:rPr>
              <a:t>Efros</a:t>
            </a:r>
            <a:endParaRPr lang="en-US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198" name="Picture 7" descr="C:\Documents and Settings\James\Desktop\comp_photo\hays_slides_2011\7\article-0-08C4BB49000005DC-775_634x301.jpg">
            <a:extLst>
              <a:ext uri="{FF2B5EF4-FFF2-40B4-BE49-F238E27FC236}">
                <a16:creationId xmlns:a16="http://schemas.microsoft.com/office/drawing/2014/main" id="{E95E4283-52FA-409B-9719-AAAADA2A8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47800"/>
            <a:ext cx="75438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Documents and Settings\James\Desktop\cs 129 comp_photo\hays_slides_2012\08\XEmC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1419" y="0"/>
            <a:ext cx="1028990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x Machina  _ VFX Breakdown _ DNEG">
            <a:hlinkClick r:id="" action="ppaction://media"/>
            <a:extLst>
              <a:ext uri="{FF2B5EF4-FFF2-40B4-BE49-F238E27FC236}">
                <a16:creationId xmlns:a16="http://schemas.microsoft.com/office/drawing/2014/main" id="{C55E2691-C915-4BFF-B278-4C2360E972B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66631.922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136" y="-7389"/>
            <a:ext cx="12205136" cy="6865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275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1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x Machina  _ VFX Breakdown _ DNEG">
            <a:hlinkClick r:id="" action="ppaction://media"/>
            <a:extLst>
              <a:ext uri="{FF2B5EF4-FFF2-40B4-BE49-F238E27FC236}">
                <a16:creationId xmlns:a16="http://schemas.microsoft.com/office/drawing/2014/main" id="{C55E2691-C915-4BFF-B278-4C2360E972B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7670" end="91950.922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136" y="-7389"/>
            <a:ext cx="12205136" cy="6865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21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020B1DD-ADA9-49CC-AE59-6532B9A79A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Compositing Procedure</a:t>
            </a:r>
            <a:endParaRPr lang="en-US" altLang="en-US" i="1"/>
          </a:p>
        </p:txBody>
      </p:sp>
      <p:sp>
        <p:nvSpPr>
          <p:cNvPr id="470023" name="Text Box 7">
            <a:extLst>
              <a:ext uri="{FF2B5EF4-FFF2-40B4-BE49-F238E27FC236}">
                <a16:creationId xmlns:a16="http://schemas.microsoft.com/office/drawing/2014/main" id="{271B25B1-53B3-45F7-9AAB-C01EF52A2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808" y="897263"/>
            <a:ext cx="80041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000000"/>
                </a:solidFill>
              </a:rPr>
              <a:t>1. Define mask regions (e.g., using </a:t>
            </a:r>
            <a:r>
              <a:rPr lang="en-US" altLang="en-US" sz="2000" i="1" dirty="0">
                <a:solidFill>
                  <a:srgbClr val="000000"/>
                </a:solidFill>
              </a:rPr>
              <a:t>Intelligent Scissors</a:t>
            </a:r>
            <a:r>
              <a:rPr lang="en-US" altLang="en-US" sz="2000" dirty="0">
                <a:solidFill>
                  <a:srgbClr val="000000"/>
                </a:solidFill>
              </a:rPr>
              <a:t> in Photoshop)</a:t>
            </a:r>
          </a:p>
        </p:txBody>
      </p:sp>
      <p:pic>
        <p:nvPicPr>
          <p:cNvPr id="470024" name="Picture 8">
            <a:extLst>
              <a:ext uri="{FF2B5EF4-FFF2-40B4-BE49-F238E27FC236}">
                <a16:creationId xmlns:a16="http://schemas.microsoft.com/office/drawing/2014/main" id="{EF496749-19EC-4B89-AF5D-D63FA2C26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808" y="1452963"/>
            <a:ext cx="2381250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0025" name="Picture 9">
            <a:extLst>
              <a:ext uri="{FF2B5EF4-FFF2-40B4-BE49-F238E27FC236}">
                <a16:creationId xmlns:a16="http://schemas.microsoft.com/office/drawing/2014/main" id="{08537BBE-7931-4168-B167-85BA30594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349" y="1452963"/>
            <a:ext cx="2376810" cy="165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0026" name="Picture 10">
            <a:extLst>
              <a:ext uri="{FF2B5EF4-FFF2-40B4-BE49-F238E27FC236}">
                <a16:creationId xmlns:a16="http://schemas.microsoft.com/office/drawing/2014/main" id="{B62550E7-8E6F-4C63-BBC9-4BE2D8FDD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358" y="1452963"/>
            <a:ext cx="2381250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0027" name="Picture 11">
            <a:extLst>
              <a:ext uri="{FF2B5EF4-FFF2-40B4-BE49-F238E27FC236}">
                <a16:creationId xmlns:a16="http://schemas.microsoft.com/office/drawing/2014/main" id="{03E03B84-6728-4382-BCAB-B1155F706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6112" y="1452963"/>
            <a:ext cx="2281488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3A20F60-A33D-4DAC-966A-AC908E2A6E73}"/>
              </a:ext>
            </a:extLst>
          </p:cNvPr>
          <p:cNvSpPr txBox="1"/>
          <p:nvPr/>
        </p:nvSpPr>
        <p:spPr>
          <a:xfrm>
            <a:off x="1997920" y="3105136"/>
            <a:ext cx="935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EA1182-0274-418B-9436-62C1BF0FFC7E}"/>
              </a:ext>
            </a:extLst>
          </p:cNvPr>
          <p:cNvSpPr txBox="1"/>
          <p:nvPr/>
        </p:nvSpPr>
        <p:spPr>
          <a:xfrm>
            <a:off x="4240697" y="3102687"/>
            <a:ext cx="1962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Mask (binary)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7D7C98-1E7D-4DBC-A983-296C6F7C10F6}"/>
              </a:ext>
            </a:extLst>
          </p:cNvPr>
          <p:cNvSpPr txBox="1"/>
          <p:nvPr/>
        </p:nvSpPr>
        <p:spPr>
          <a:xfrm>
            <a:off x="7354838" y="3102687"/>
            <a:ext cx="935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DA47B3-3816-4E5B-8377-939A39BCB638}"/>
              </a:ext>
            </a:extLst>
          </p:cNvPr>
          <p:cNvSpPr txBox="1"/>
          <p:nvPr/>
        </p:nvSpPr>
        <p:spPr>
          <a:xfrm>
            <a:off x="9330479" y="3102687"/>
            <a:ext cx="1962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Mask (binary)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020B1DD-ADA9-49CC-AE59-6532B9A79A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Compositing Procedure</a:t>
            </a:r>
            <a:endParaRPr lang="en-US" altLang="en-US" i="1"/>
          </a:p>
        </p:txBody>
      </p:sp>
      <p:sp>
        <p:nvSpPr>
          <p:cNvPr id="470023" name="Text Box 7">
            <a:extLst>
              <a:ext uri="{FF2B5EF4-FFF2-40B4-BE49-F238E27FC236}">
                <a16:creationId xmlns:a16="http://schemas.microsoft.com/office/drawing/2014/main" id="{271B25B1-53B3-45F7-9AAB-C01EF52A2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808" y="897263"/>
            <a:ext cx="80041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000000"/>
                </a:solidFill>
              </a:rPr>
              <a:t>1. Define mask regions (e.g., using </a:t>
            </a:r>
            <a:r>
              <a:rPr lang="en-US" altLang="en-US" sz="2000" i="1" dirty="0">
                <a:solidFill>
                  <a:srgbClr val="000000"/>
                </a:solidFill>
              </a:rPr>
              <a:t>Intelligent Scissors</a:t>
            </a:r>
            <a:r>
              <a:rPr lang="en-US" altLang="en-US" sz="2000" dirty="0">
                <a:solidFill>
                  <a:srgbClr val="000000"/>
                </a:solidFill>
              </a:rPr>
              <a:t> in Photoshop)</a:t>
            </a:r>
          </a:p>
        </p:txBody>
      </p:sp>
      <p:pic>
        <p:nvPicPr>
          <p:cNvPr id="470024" name="Picture 8">
            <a:extLst>
              <a:ext uri="{FF2B5EF4-FFF2-40B4-BE49-F238E27FC236}">
                <a16:creationId xmlns:a16="http://schemas.microsoft.com/office/drawing/2014/main" id="{EF496749-19EC-4B89-AF5D-D63FA2C26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808" y="1452963"/>
            <a:ext cx="2381250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0025" name="Picture 9">
            <a:extLst>
              <a:ext uri="{FF2B5EF4-FFF2-40B4-BE49-F238E27FC236}">
                <a16:creationId xmlns:a16="http://schemas.microsoft.com/office/drawing/2014/main" id="{08537BBE-7931-4168-B167-85BA30594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349" y="1452963"/>
            <a:ext cx="2376810" cy="165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0026" name="Picture 10">
            <a:extLst>
              <a:ext uri="{FF2B5EF4-FFF2-40B4-BE49-F238E27FC236}">
                <a16:creationId xmlns:a16="http://schemas.microsoft.com/office/drawing/2014/main" id="{B62550E7-8E6F-4C63-BBC9-4BE2D8FDD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358" y="1452963"/>
            <a:ext cx="2381250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0027" name="Picture 11">
            <a:extLst>
              <a:ext uri="{FF2B5EF4-FFF2-40B4-BE49-F238E27FC236}">
                <a16:creationId xmlns:a16="http://schemas.microsoft.com/office/drawing/2014/main" id="{03E03B84-6728-4382-BCAB-B1155F706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6112" y="1452963"/>
            <a:ext cx="2281488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0028" name="Picture 12">
            <a:extLst>
              <a:ext uri="{FF2B5EF4-FFF2-40B4-BE49-F238E27FC236}">
                <a16:creationId xmlns:a16="http://schemas.microsoft.com/office/drawing/2014/main" id="{82545593-5B09-4383-89B3-671489612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118" y="3528254"/>
            <a:ext cx="4572000" cy="304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0029" name="Text Box 13">
            <a:extLst>
              <a:ext uri="{FF2B5EF4-FFF2-40B4-BE49-F238E27FC236}">
                <a16:creationId xmlns:a16="http://schemas.microsoft.com/office/drawing/2014/main" id="{9D6C7830-8C70-482D-8BBE-8B643DFED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2354" y="6545332"/>
            <a:ext cx="14977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[David Dewey]</a:t>
            </a:r>
          </a:p>
        </p:txBody>
      </p:sp>
      <p:sp>
        <p:nvSpPr>
          <p:cNvPr id="470030" name="Text Box 14">
            <a:extLst>
              <a:ext uri="{FF2B5EF4-FFF2-40B4-BE49-F238E27FC236}">
                <a16:creationId xmlns:a16="http://schemas.microsoft.com/office/drawing/2014/main" id="{B8E92153-96BE-479A-B1C8-B3C2C369D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6521" y="3194465"/>
            <a:ext cx="37593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000000"/>
                </a:solidFill>
              </a:rPr>
              <a:t>2. Layer masked image regions</a:t>
            </a:r>
          </a:p>
        </p:txBody>
      </p:sp>
      <p:pic>
        <p:nvPicPr>
          <p:cNvPr id="11" name="Picture 8">
            <a:extLst>
              <a:ext uri="{FF2B5EF4-FFF2-40B4-BE49-F238E27FC236}">
                <a16:creationId xmlns:a16="http://schemas.microsoft.com/office/drawing/2014/main" id="{E61548FC-0A7C-415F-9DB9-54D604B26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144" y="3670983"/>
            <a:ext cx="1258559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6FF3497-0C43-45E7-A52D-D61072C4E9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48247" y="3680655"/>
            <a:ext cx="1263773" cy="8391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33927F-58A6-4F3F-8A36-C9D24A126187}"/>
              </a:ext>
            </a:extLst>
          </p:cNvPr>
          <p:cNvSpPr txBox="1"/>
          <p:nvPr/>
        </p:nvSpPr>
        <p:spPr>
          <a:xfrm>
            <a:off x="3498311" y="3916018"/>
            <a:ext cx="583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×</a:t>
            </a: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760611D8-89F0-461D-BBFD-4F4C22CE57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4"/>
          <a:stretch/>
        </p:blipFill>
        <p:spPr bwMode="auto">
          <a:xfrm>
            <a:off x="2178365" y="4746129"/>
            <a:ext cx="1300069" cy="866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C97DE52-89FD-4694-876F-6403E5E28F92}"/>
              </a:ext>
            </a:extLst>
          </p:cNvPr>
          <p:cNvSpPr txBox="1"/>
          <p:nvPr/>
        </p:nvSpPr>
        <p:spPr>
          <a:xfrm>
            <a:off x="3471807" y="4989444"/>
            <a:ext cx="583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×</a:t>
            </a:r>
          </a:p>
        </p:txBody>
      </p:sp>
      <p:pic>
        <p:nvPicPr>
          <p:cNvPr id="17" name="Picture 11">
            <a:extLst>
              <a:ext uri="{FF2B5EF4-FFF2-40B4-BE49-F238E27FC236}">
                <a16:creationId xmlns:a16="http://schemas.microsoft.com/office/drawing/2014/main" id="{6EB14EF8-6048-4EF3-9491-6609620D59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89"/>
          <a:stretch/>
        </p:blipFill>
        <p:spPr bwMode="auto">
          <a:xfrm>
            <a:off x="3834128" y="4746129"/>
            <a:ext cx="1303259" cy="86616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>
            <a:extLst>
              <a:ext uri="{FF2B5EF4-FFF2-40B4-BE49-F238E27FC236}">
                <a16:creationId xmlns:a16="http://schemas.microsoft.com/office/drawing/2014/main" id="{7F43FCA5-9989-433F-B266-36739CB45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518" y="5870843"/>
            <a:ext cx="1262785" cy="841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0">
            <a:extLst>
              <a:ext uri="{FF2B5EF4-FFF2-40B4-BE49-F238E27FC236}">
                <a16:creationId xmlns:a16="http://schemas.microsoft.com/office/drawing/2014/main" id="{C8326201-D72E-4047-98DE-11AF25AD3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128" y="5870844"/>
            <a:ext cx="1262785" cy="84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6BB58AB-7DC0-4C83-A41F-F4C17786A293}"/>
              </a:ext>
            </a:extLst>
          </p:cNvPr>
          <p:cNvSpPr txBox="1"/>
          <p:nvPr/>
        </p:nvSpPr>
        <p:spPr>
          <a:xfrm>
            <a:off x="3498310" y="6106684"/>
            <a:ext cx="583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×</a:t>
            </a:r>
          </a:p>
        </p:txBody>
      </p:sp>
    </p:spTree>
    <p:extLst>
      <p:ext uri="{BB962C8B-B14F-4D97-AF65-F5344CB8AC3E}">
        <p14:creationId xmlns:p14="http://schemas.microsoft.com/office/powerpoint/2010/main" val="71206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0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0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00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020B1DD-ADA9-49CC-AE59-6532B9A79A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Artifacts in simple masking</a:t>
            </a:r>
          </a:p>
        </p:txBody>
      </p:sp>
      <p:pic>
        <p:nvPicPr>
          <p:cNvPr id="470028" name="Picture 12">
            <a:extLst>
              <a:ext uri="{FF2B5EF4-FFF2-40B4-BE49-F238E27FC236}">
                <a16:creationId xmlns:a16="http://schemas.microsoft.com/office/drawing/2014/main" id="{82545593-5B09-4383-89B3-671489612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7" y="1008556"/>
            <a:ext cx="8172443" cy="54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0029" name="Text Box 13">
            <a:extLst>
              <a:ext uri="{FF2B5EF4-FFF2-40B4-BE49-F238E27FC236}">
                <a16:creationId xmlns:a16="http://schemas.microsoft.com/office/drawing/2014/main" id="{9D6C7830-8C70-482D-8BBE-8B643DFED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20843" y="6467840"/>
            <a:ext cx="14977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[David Dewey]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3145DC-C7C3-4EDB-9B26-E179603746A2}"/>
              </a:ext>
            </a:extLst>
          </p:cNvPr>
          <p:cNvSpPr txBox="1"/>
          <p:nvPr/>
        </p:nvSpPr>
        <p:spPr>
          <a:xfrm>
            <a:off x="317715" y="1208867"/>
            <a:ext cx="26889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Staircasing</a:t>
            </a:r>
            <a:br>
              <a:rPr lang="en-US" dirty="0"/>
            </a:b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Fringing or </a:t>
            </a:r>
            <a:br>
              <a:rPr lang="en-US" dirty="0"/>
            </a:br>
            <a:r>
              <a:rPr lang="en-US" dirty="0"/>
              <a:t>subtle halo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endParaRPr lang="en-US" dirty="0"/>
          </a:p>
          <a:p>
            <a:r>
              <a:rPr lang="en-US" dirty="0"/>
              <a:t>Goes back to one of our motivating questions:</a:t>
            </a:r>
          </a:p>
          <a:p>
            <a:r>
              <a:rPr lang="en-US" i="1" dirty="0"/>
              <a:t>What is a pixel?</a:t>
            </a:r>
          </a:p>
          <a:p>
            <a:endParaRPr lang="en-US" i="1" dirty="0"/>
          </a:p>
          <a:p>
            <a:endParaRPr lang="en-US" i="1" dirty="0"/>
          </a:p>
          <a:p>
            <a:r>
              <a:rPr lang="en-US" dirty="0"/>
              <a:t>Masks are not enough.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A39DF82-DC6E-44B3-9E92-57CA75F9A979}"/>
              </a:ext>
            </a:extLst>
          </p:cNvPr>
          <p:cNvCxnSpPr/>
          <p:nvPr/>
        </p:nvCxnSpPr>
        <p:spPr bwMode="auto">
          <a:xfrm flipH="1">
            <a:off x="8020373" y="1809031"/>
            <a:ext cx="224725" cy="53896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80757FE-DF67-461C-8AA5-A60AD22FE611}"/>
              </a:ext>
            </a:extLst>
          </p:cNvPr>
          <p:cNvCxnSpPr/>
          <p:nvPr/>
        </p:nvCxnSpPr>
        <p:spPr bwMode="auto">
          <a:xfrm flipH="1">
            <a:off x="8707465" y="1914936"/>
            <a:ext cx="224725" cy="53896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369454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F3E0AA42-8386-4156-AAA0-71C9E4D37E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Many composites need blending</a:t>
            </a:r>
          </a:p>
        </p:txBody>
      </p:sp>
      <p:pic>
        <p:nvPicPr>
          <p:cNvPr id="10243" name="Picture 3" descr="left">
            <a:extLst>
              <a:ext uri="{FF2B5EF4-FFF2-40B4-BE49-F238E27FC236}">
                <a16:creationId xmlns:a16="http://schemas.microsoft.com/office/drawing/2014/main" id="{6AA74523-65F5-4FB2-8507-265A4A01B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1" y="990601"/>
            <a:ext cx="2925763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 descr="right">
            <a:extLst>
              <a:ext uri="{FF2B5EF4-FFF2-40B4-BE49-F238E27FC236}">
                <a16:creationId xmlns:a16="http://schemas.microsoft.com/office/drawing/2014/main" id="{83B1C571-F82A-4D24-B2A0-6EAEC2E46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1" y="990601"/>
            <a:ext cx="2925763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3397" name="Picture 5" descr="tile">
            <a:extLst>
              <a:ext uri="{FF2B5EF4-FFF2-40B4-BE49-F238E27FC236}">
                <a16:creationId xmlns:a16="http://schemas.microsoft.com/office/drawing/2014/main" id="{188A58BE-7B6A-495B-A909-D421BE3BA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1" y="3200401"/>
            <a:ext cx="2925763" cy="292576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46959A2-4216-4078-880E-CB81B07AB1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Alpha channel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E4CD7BE-F93E-4D6E-9FB6-5C59F87EA4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Add one more channel:</a:t>
            </a:r>
          </a:p>
          <a:p>
            <a:pPr lvl="1"/>
            <a:r>
              <a:rPr lang="en-US" altLang="en-US" dirty="0"/>
              <a:t>Image(</a:t>
            </a:r>
            <a:r>
              <a:rPr lang="en-US" altLang="en-US" dirty="0" err="1"/>
              <a:t>R,G,B,alpha</a:t>
            </a:r>
            <a:r>
              <a:rPr lang="en-US" altLang="en-US" dirty="0"/>
              <a:t>)</a:t>
            </a:r>
            <a:endParaRPr lang="en-US" altLang="en-US" i="1" dirty="0"/>
          </a:p>
          <a:p>
            <a:r>
              <a:rPr lang="en-US" altLang="en-US" dirty="0"/>
              <a:t>Encodes transparency (or pixel coverage):</a:t>
            </a:r>
          </a:p>
          <a:p>
            <a:pPr lvl="1"/>
            <a:r>
              <a:rPr lang="en-US" altLang="en-US" dirty="0"/>
              <a:t>Alpha = 1:	opaque object (complete coverage)</a:t>
            </a:r>
          </a:p>
          <a:p>
            <a:pPr lvl="1"/>
            <a:r>
              <a:rPr lang="en-US" altLang="en-US" dirty="0"/>
              <a:t>Alpha = 0:	transparent object (no coverage)</a:t>
            </a:r>
          </a:p>
          <a:p>
            <a:pPr lvl="1"/>
            <a:r>
              <a:rPr lang="en-US" altLang="en-US" dirty="0"/>
              <a:t>0&lt;Alpha&lt;1:	semi-transparent (partial coverage)</a:t>
            </a:r>
          </a:p>
          <a:p>
            <a:r>
              <a:rPr lang="en-US" altLang="en-US" dirty="0"/>
              <a:t>Example: alpha = 0.7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3803773D-5E67-4E2C-B978-F7DE869143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4419600"/>
            <a:ext cx="1600200" cy="1524000"/>
          </a:xfrm>
          <a:prstGeom prst="rect">
            <a:avLst/>
          </a:prstGeom>
          <a:solidFill>
            <a:schemeClr val="folHlink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pSp>
        <p:nvGrpSpPr>
          <p:cNvPr id="11269" name="Group 5">
            <a:extLst>
              <a:ext uri="{FF2B5EF4-FFF2-40B4-BE49-F238E27FC236}">
                <a16:creationId xmlns:a16="http://schemas.microsoft.com/office/drawing/2014/main" id="{6C8C4FFB-1B5B-4031-9614-C6BBA64DAEA0}"/>
              </a:ext>
            </a:extLst>
          </p:cNvPr>
          <p:cNvGrpSpPr>
            <a:grpSpLocks/>
          </p:cNvGrpSpPr>
          <p:nvPr/>
        </p:nvGrpSpPr>
        <p:grpSpPr bwMode="auto">
          <a:xfrm>
            <a:off x="3106738" y="4114800"/>
            <a:ext cx="1981200" cy="1828800"/>
            <a:chOff x="997" y="2592"/>
            <a:chExt cx="1248" cy="1152"/>
          </a:xfrm>
        </p:grpSpPr>
        <p:sp>
          <p:nvSpPr>
            <p:cNvPr id="11272" name="Rectangle 6">
              <a:extLst>
                <a:ext uri="{FF2B5EF4-FFF2-40B4-BE49-F238E27FC236}">
                  <a16:creationId xmlns:a16="http://schemas.microsoft.com/office/drawing/2014/main" id="{693CD47E-9EEA-448C-9411-63E3BFD086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2784"/>
              <a:ext cx="1008" cy="96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1273" name="Rectangle 7">
              <a:extLst>
                <a:ext uri="{FF2B5EF4-FFF2-40B4-BE49-F238E27FC236}">
                  <a16:creationId xmlns:a16="http://schemas.microsoft.com/office/drawing/2014/main" id="{B5BB1DF2-8874-4F9E-89BA-436428AA088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98559">
              <a:off x="997" y="2592"/>
              <a:ext cx="1248" cy="51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1274" name="Rectangle 8">
              <a:extLst>
                <a:ext uri="{FF2B5EF4-FFF2-40B4-BE49-F238E27FC236}">
                  <a16:creationId xmlns:a16="http://schemas.microsoft.com/office/drawing/2014/main" id="{63424D87-7B81-46EB-9A63-2B9D9EACE6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2784"/>
              <a:ext cx="1008" cy="9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sp>
        <p:nvSpPr>
          <p:cNvPr id="11270" name="Text Box 9">
            <a:extLst>
              <a:ext uri="{FF2B5EF4-FFF2-40B4-BE49-F238E27FC236}">
                <a16:creationId xmlns:a16="http://schemas.microsoft.com/office/drawing/2014/main" id="{16B9A3B0-841B-44B1-AD69-50F5D890A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6248400"/>
            <a:ext cx="6180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Partial coverage       or     semi-transparency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DD25CB-75AD-4ABC-AF9D-1E7D4AC7BFD8}"/>
              </a:ext>
            </a:extLst>
          </p:cNvPr>
          <p:cNvSpPr txBox="1"/>
          <p:nvPr/>
        </p:nvSpPr>
        <p:spPr>
          <a:xfrm>
            <a:off x="2819400" y="4049466"/>
            <a:ext cx="1302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Pixel: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767C25-7651-4A8B-9A34-1BE968A8BEFC}"/>
              </a:ext>
            </a:extLst>
          </p:cNvPr>
          <p:cNvSpPr txBox="1"/>
          <p:nvPr/>
        </p:nvSpPr>
        <p:spPr>
          <a:xfrm>
            <a:off x="6341249" y="4049466"/>
            <a:ext cx="1302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Pixel:</a:t>
            </a:r>
          </a:p>
        </p:txBody>
      </p:sp>
    </p:spTree>
    <p:extLst>
      <p:ext uri="{BB962C8B-B14F-4D97-AF65-F5344CB8AC3E}">
        <p14:creationId xmlns:p14="http://schemas.microsoft.com/office/powerpoint/2010/main" val="3983178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12949B1E-2428-44A4-BEC8-D46533445F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Multiple Alpha Blending</a:t>
            </a:r>
          </a:p>
        </p:txBody>
      </p:sp>
      <p:sp>
        <p:nvSpPr>
          <p:cNvPr id="991235" name="Rectangle 3">
            <a:extLst>
              <a:ext uri="{FF2B5EF4-FFF2-40B4-BE49-F238E27FC236}">
                <a16:creationId xmlns:a16="http://schemas.microsoft.com/office/drawing/2014/main" id="{54CD63DE-1717-445B-9BF2-EA7EEA91EB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399" y="914400"/>
            <a:ext cx="7254815" cy="5257800"/>
          </a:xfrm>
        </p:spPr>
        <p:txBody>
          <a:bodyPr/>
          <a:lstStyle/>
          <a:p>
            <a:r>
              <a:rPr lang="en-US" altLang="en-US" sz="2000" dirty="0"/>
              <a:t>So far, we assumed that one image (background) is opaque.  </a:t>
            </a:r>
          </a:p>
          <a:p>
            <a:r>
              <a:rPr lang="en-US" altLang="en-US" sz="2000" dirty="0"/>
              <a:t>If blending semi-transparent sprites (the “A over B” operation):</a:t>
            </a:r>
          </a:p>
          <a:p>
            <a:r>
              <a:rPr lang="en-US" altLang="en-US" sz="2800" dirty="0" err="1">
                <a:cs typeface="Arial" panose="020B0604020202020204" pitchFamily="34" charset="0"/>
              </a:rPr>
              <a:t>I</a:t>
            </a:r>
            <a:r>
              <a:rPr lang="en-US" altLang="en-US" sz="2800" baseline="-25000" dirty="0" err="1">
                <a:cs typeface="Arial" panose="020B0604020202020204" pitchFamily="34" charset="0"/>
              </a:rPr>
              <a:t>comp</a:t>
            </a:r>
            <a:r>
              <a:rPr lang="en-US" altLang="en-US" sz="2800" dirty="0">
                <a:cs typeface="Arial" panose="020B0604020202020204" pitchFamily="34" charset="0"/>
              </a:rPr>
              <a:t> = </a:t>
            </a:r>
            <a:r>
              <a:rPr lang="en-US" altLang="en-US" sz="2800" dirty="0" err="1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sz="2800" baseline="-25000" dirty="0" err="1">
                <a:cs typeface="Arial" panose="020B0604020202020204" pitchFamily="34" charset="0"/>
              </a:rPr>
              <a:t>a</a:t>
            </a:r>
            <a:r>
              <a:rPr lang="en-US" altLang="en-US" sz="2800" dirty="0" err="1">
                <a:cs typeface="Arial" panose="020B0604020202020204" pitchFamily="34" charset="0"/>
              </a:rPr>
              <a:t>I</a:t>
            </a:r>
            <a:r>
              <a:rPr lang="en-US" altLang="en-US" sz="2800" baseline="-25000" dirty="0" err="1">
                <a:cs typeface="Arial" panose="020B0604020202020204" pitchFamily="34" charset="0"/>
              </a:rPr>
              <a:t>a</a:t>
            </a:r>
            <a:r>
              <a:rPr lang="en-US" altLang="en-US" sz="2800" baseline="-25000" dirty="0">
                <a:cs typeface="Arial" panose="020B0604020202020204" pitchFamily="34" charset="0"/>
              </a:rPr>
              <a:t> </a:t>
            </a:r>
            <a:r>
              <a:rPr lang="en-US" altLang="en-US" sz="2800" dirty="0">
                <a:cs typeface="Arial" panose="020B0604020202020204" pitchFamily="34" charset="0"/>
              </a:rPr>
              <a:t>+ (1-</a:t>
            </a:r>
            <a:r>
              <a:rPr lang="en-US" altLang="en-US" sz="2800" dirty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sz="2800" baseline="-25000" dirty="0">
                <a:cs typeface="Arial" panose="020B0604020202020204" pitchFamily="34" charset="0"/>
              </a:rPr>
              <a:t>a</a:t>
            </a:r>
            <a:r>
              <a:rPr lang="en-US" altLang="en-US" sz="2800" dirty="0">
                <a:cs typeface="Arial" panose="020B0604020202020204" pitchFamily="34" charset="0"/>
              </a:rPr>
              <a:t>)</a:t>
            </a:r>
            <a:r>
              <a:rPr lang="en-US" altLang="en-US" sz="2800" dirty="0" err="1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sz="2800" baseline="-25000" dirty="0" err="1">
                <a:cs typeface="Arial" panose="020B0604020202020204" pitchFamily="34" charset="0"/>
              </a:rPr>
              <a:t>b</a:t>
            </a:r>
            <a:r>
              <a:rPr lang="en-US" altLang="en-US" sz="2800" dirty="0" err="1">
                <a:cs typeface="Arial" panose="020B0604020202020204" pitchFamily="34" charset="0"/>
              </a:rPr>
              <a:t>I</a:t>
            </a:r>
            <a:r>
              <a:rPr lang="en-US" altLang="en-US" sz="2800" baseline="-25000" dirty="0" err="1">
                <a:cs typeface="Arial" panose="020B0604020202020204" pitchFamily="34" charset="0"/>
              </a:rPr>
              <a:t>b</a:t>
            </a:r>
            <a:endParaRPr lang="en-US" altLang="en-US" sz="2800" baseline="-25000" dirty="0">
              <a:cs typeface="Arial" panose="020B0604020202020204" pitchFamily="34" charset="0"/>
            </a:endParaRPr>
          </a:p>
          <a:p>
            <a:r>
              <a:rPr lang="en-US" altLang="en-US" sz="2800" dirty="0" err="1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sz="2800" baseline="-25000" dirty="0" err="1">
                <a:cs typeface="Arial" panose="020B0604020202020204" pitchFamily="34" charset="0"/>
              </a:rPr>
              <a:t>comp</a:t>
            </a:r>
            <a:r>
              <a:rPr lang="en-US" altLang="en-US" sz="2800" baseline="-25000" dirty="0">
                <a:cs typeface="Arial" panose="020B0604020202020204" pitchFamily="34" charset="0"/>
              </a:rPr>
              <a:t> </a:t>
            </a:r>
            <a:r>
              <a:rPr lang="en-US" altLang="en-US" sz="2800" dirty="0">
                <a:cs typeface="Arial" panose="020B0604020202020204" pitchFamily="34" charset="0"/>
              </a:rPr>
              <a:t>= </a:t>
            </a:r>
            <a:r>
              <a:rPr lang="en-US" altLang="en-US" sz="2800" dirty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sz="2800" baseline="-25000" dirty="0">
                <a:cs typeface="Arial" panose="020B0604020202020204" pitchFamily="34" charset="0"/>
              </a:rPr>
              <a:t>a </a:t>
            </a:r>
            <a:r>
              <a:rPr lang="en-US" altLang="en-US" sz="2800" dirty="0">
                <a:cs typeface="Arial" panose="020B0604020202020204" pitchFamily="34" charset="0"/>
              </a:rPr>
              <a:t>+ (1-</a:t>
            </a:r>
            <a:r>
              <a:rPr lang="en-US" altLang="en-US" sz="2800" dirty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sz="2800" baseline="-25000" dirty="0">
                <a:cs typeface="Arial" panose="020B0604020202020204" pitchFamily="34" charset="0"/>
              </a:rPr>
              <a:t>a</a:t>
            </a:r>
            <a:r>
              <a:rPr lang="en-US" altLang="en-US" sz="2800" dirty="0">
                <a:cs typeface="Arial" panose="020B0604020202020204" pitchFamily="34" charset="0"/>
              </a:rPr>
              <a:t>)</a:t>
            </a:r>
            <a:r>
              <a:rPr lang="en-US" altLang="en-US" sz="2800" dirty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sz="2800" baseline="-25000" dirty="0">
                <a:cs typeface="Arial" panose="020B0604020202020204" pitchFamily="34" charset="0"/>
              </a:rPr>
              <a:t>b</a:t>
            </a:r>
          </a:p>
          <a:p>
            <a:endParaRPr lang="en-US" altLang="en-US" sz="2800" baseline="-25000" dirty="0">
              <a:cs typeface="Arial" panose="020B0604020202020204" pitchFamily="34" charset="0"/>
            </a:endParaRPr>
          </a:p>
          <a:p>
            <a:r>
              <a:rPr lang="en-US" altLang="en-US" i="1" dirty="0">
                <a:cs typeface="Arial" panose="020B0604020202020204" pitchFamily="34" charset="0"/>
              </a:rPr>
              <a:t>Note:</a:t>
            </a:r>
            <a:r>
              <a:rPr lang="en-US" altLang="en-US" dirty="0">
                <a:cs typeface="Arial" panose="020B0604020202020204" pitchFamily="34" charset="0"/>
              </a:rPr>
              <a:t> sometimes alpha is </a:t>
            </a:r>
            <a:r>
              <a:rPr lang="en-US" altLang="en-US" dirty="0" err="1">
                <a:cs typeface="Arial" panose="020B0604020202020204" pitchFamily="34" charset="0"/>
              </a:rPr>
              <a:t>premultiplied</a:t>
            </a:r>
            <a:r>
              <a:rPr lang="en-US" altLang="en-US" dirty="0">
                <a:cs typeface="Arial" panose="020B0604020202020204" pitchFamily="34" charset="0"/>
              </a:rPr>
              <a:t>: </a:t>
            </a:r>
            <a:r>
              <a:rPr lang="en-US" altLang="en-US" dirty="0" err="1">
                <a:cs typeface="Arial" panose="020B0604020202020204" pitchFamily="34" charset="0"/>
              </a:rPr>
              <a:t>im</a:t>
            </a:r>
            <a:r>
              <a:rPr lang="en-US" altLang="en-US" dirty="0">
                <a:cs typeface="Arial" panose="020B0604020202020204" pitchFamily="34" charset="0"/>
              </a:rPr>
              <a:t>(</a:t>
            </a:r>
            <a:r>
              <a:rPr lang="en-US" altLang="en-US" dirty="0" err="1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dirty="0" err="1">
                <a:cs typeface="Arial" panose="020B0604020202020204" pitchFamily="34" charset="0"/>
              </a:rPr>
              <a:t>R,</a:t>
            </a:r>
            <a:r>
              <a:rPr lang="en-US" altLang="en-US" dirty="0" err="1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dirty="0" err="1">
                <a:cs typeface="Arial" panose="020B0604020202020204" pitchFamily="34" charset="0"/>
              </a:rPr>
              <a:t>G,</a:t>
            </a:r>
            <a:r>
              <a:rPr lang="en-US" altLang="en-US" dirty="0" err="1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dirty="0" err="1">
                <a:cs typeface="Arial" panose="020B0604020202020204" pitchFamily="34" charset="0"/>
              </a:rPr>
              <a:t>B,</a:t>
            </a:r>
            <a:r>
              <a:rPr lang="en-US" altLang="en-US" dirty="0" err="1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dirty="0">
                <a:cs typeface="Arial" panose="020B0604020202020204" pitchFamily="34" charset="0"/>
              </a:rPr>
              <a:t>):</a:t>
            </a:r>
          </a:p>
          <a:p>
            <a:r>
              <a:rPr lang="en-US" altLang="en-US" sz="2800" dirty="0" err="1">
                <a:cs typeface="Arial" panose="020B0604020202020204" pitchFamily="34" charset="0"/>
              </a:rPr>
              <a:t>I</a:t>
            </a:r>
            <a:r>
              <a:rPr lang="en-US" altLang="en-US" sz="2800" baseline="-25000" dirty="0" err="1">
                <a:cs typeface="Arial" panose="020B0604020202020204" pitchFamily="34" charset="0"/>
              </a:rPr>
              <a:t>comp</a:t>
            </a:r>
            <a:r>
              <a:rPr lang="en-US" altLang="en-US" sz="2800" dirty="0">
                <a:cs typeface="Arial" panose="020B0604020202020204" pitchFamily="34" charset="0"/>
              </a:rPr>
              <a:t> = </a:t>
            </a:r>
            <a:r>
              <a:rPr lang="en-US" altLang="en-US" sz="2800" dirty="0" err="1">
                <a:cs typeface="Arial" panose="020B0604020202020204" pitchFamily="34" charset="0"/>
              </a:rPr>
              <a:t>I</a:t>
            </a:r>
            <a:r>
              <a:rPr lang="en-US" altLang="en-US" sz="2800" baseline="-25000" dirty="0" err="1">
                <a:cs typeface="Arial" panose="020B0604020202020204" pitchFamily="34" charset="0"/>
              </a:rPr>
              <a:t>a</a:t>
            </a:r>
            <a:r>
              <a:rPr lang="en-US" altLang="en-US" sz="2800" baseline="-25000" dirty="0">
                <a:cs typeface="Arial" panose="020B0604020202020204" pitchFamily="34" charset="0"/>
              </a:rPr>
              <a:t> </a:t>
            </a:r>
            <a:r>
              <a:rPr lang="en-US" altLang="en-US" sz="2800" dirty="0">
                <a:cs typeface="Arial" panose="020B0604020202020204" pitchFamily="34" charset="0"/>
              </a:rPr>
              <a:t>+ (1-</a:t>
            </a:r>
            <a:r>
              <a:rPr lang="en-US" altLang="en-US" sz="2800" dirty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sz="2800" baseline="-25000" dirty="0">
                <a:cs typeface="Arial" panose="020B0604020202020204" pitchFamily="34" charset="0"/>
              </a:rPr>
              <a:t>a</a:t>
            </a:r>
            <a:r>
              <a:rPr lang="en-US" altLang="en-US" sz="2800" dirty="0">
                <a:cs typeface="Arial" panose="020B0604020202020204" pitchFamily="34" charset="0"/>
              </a:rPr>
              <a:t>)</a:t>
            </a:r>
            <a:r>
              <a:rPr lang="en-US" altLang="en-US" sz="2800" dirty="0" err="1">
                <a:cs typeface="Arial" panose="020B0604020202020204" pitchFamily="34" charset="0"/>
              </a:rPr>
              <a:t>I</a:t>
            </a:r>
            <a:r>
              <a:rPr lang="en-US" altLang="en-US" sz="2800" baseline="-25000" dirty="0" err="1">
                <a:cs typeface="Arial" panose="020B0604020202020204" pitchFamily="34" charset="0"/>
              </a:rPr>
              <a:t>b</a:t>
            </a:r>
            <a:endParaRPr lang="en-US" altLang="en-US" sz="2800" baseline="-25000" dirty="0">
              <a:cs typeface="Arial" panose="020B0604020202020204" pitchFamily="34" charset="0"/>
            </a:endParaRPr>
          </a:p>
          <a:p>
            <a:r>
              <a:rPr lang="en-US" altLang="en-US" sz="2000" dirty="0">
                <a:cs typeface="Arial" panose="020B0604020202020204" pitchFamily="34" charset="0"/>
              </a:rPr>
              <a:t>(same for alpha!)</a:t>
            </a:r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3248E6B6-3901-48F3-8729-414C01D57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57" t="22571" r="39714" b="11905"/>
          <a:stretch>
            <a:fillRect/>
          </a:stretch>
        </p:blipFill>
        <p:spPr bwMode="auto">
          <a:xfrm>
            <a:off x="8513763" y="1219200"/>
            <a:ext cx="2763837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2583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123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B8740312-FE25-4FDB-A75D-C41D67EB12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Alpha Blending / Feathering</a:t>
            </a:r>
          </a:p>
        </p:txBody>
      </p:sp>
      <p:grpSp>
        <p:nvGrpSpPr>
          <p:cNvPr id="11267" name="Group 3">
            <a:extLst>
              <a:ext uri="{FF2B5EF4-FFF2-40B4-BE49-F238E27FC236}">
                <a16:creationId xmlns:a16="http://schemas.microsoft.com/office/drawing/2014/main" id="{6049A29A-174C-4023-A4A2-A57878382A66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990601"/>
            <a:ext cx="6775450" cy="3059113"/>
            <a:chOff x="388" y="624"/>
            <a:chExt cx="4700" cy="2137"/>
          </a:xfrm>
        </p:grpSpPr>
        <p:pic>
          <p:nvPicPr>
            <p:cNvPr id="11272" name="Picture 4" descr="lfade31">
              <a:extLst>
                <a:ext uri="{FF2B5EF4-FFF2-40B4-BE49-F238E27FC236}">
                  <a16:creationId xmlns:a16="http://schemas.microsoft.com/office/drawing/2014/main" id="{76536A8A-8058-4065-B3E5-7DFCA2B823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624"/>
              <a:ext cx="1810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3" name="Picture 5" descr="rfade31">
              <a:extLst>
                <a:ext uri="{FF2B5EF4-FFF2-40B4-BE49-F238E27FC236}">
                  <a16:creationId xmlns:a16="http://schemas.microsoft.com/office/drawing/2014/main" id="{B4428274-776B-43E5-8B1E-23B6E641B6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" y="624"/>
              <a:ext cx="1817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274" name="Group 6">
              <a:extLst>
                <a:ext uri="{FF2B5EF4-FFF2-40B4-BE49-F238E27FC236}">
                  <a16:creationId xmlns:a16="http://schemas.microsoft.com/office/drawing/2014/main" id="{D39EBD4B-29FF-4EDC-AD12-ED100181D2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" y="2361"/>
              <a:ext cx="2108" cy="400"/>
              <a:chOff x="388" y="2361"/>
              <a:chExt cx="2108" cy="400"/>
            </a:xfrm>
          </p:grpSpPr>
          <p:grpSp>
            <p:nvGrpSpPr>
              <p:cNvPr id="11286" name="Group 7">
                <a:extLst>
                  <a:ext uri="{FF2B5EF4-FFF2-40B4-BE49-F238E27FC236}">
                    <a16:creationId xmlns:a16="http://schemas.microsoft.com/office/drawing/2014/main" id="{A4FAA852-F6CE-42AD-9FF9-EAFB33F1E5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8" y="2505"/>
                <a:ext cx="236" cy="256"/>
                <a:chOff x="484" y="3273"/>
                <a:chExt cx="236" cy="256"/>
              </a:xfrm>
            </p:grpSpPr>
            <p:sp>
              <p:nvSpPr>
                <p:cNvPr id="11293" name="Line 8">
                  <a:extLst>
                    <a:ext uri="{FF2B5EF4-FFF2-40B4-BE49-F238E27FC236}">
                      <a16:creationId xmlns:a16="http://schemas.microsoft.com/office/drawing/2014/main" id="{7A71772A-4D25-4C44-98C3-677995C4137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24" y="3408"/>
                  <a:ext cx="9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94" name="Text Box 9">
                  <a:extLst>
                    <a:ext uri="{FF2B5EF4-FFF2-40B4-BE49-F238E27FC236}">
                      <a16:creationId xmlns:a16="http://schemas.microsoft.com/office/drawing/2014/main" id="{496D85F3-47FA-4ABD-A00E-4DC25DAC994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84" y="3273"/>
                  <a:ext cx="207" cy="2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en-US" sz="1800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1287" name="Line 10">
                <a:extLst>
                  <a:ext uri="{FF2B5EF4-FFF2-40B4-BE49-F238E27FC236}">
                    <a16:creationId xmlns:a16="http://schemas.microsoft.com/office/drawing/2014/main" id="{983CAB5A-DA6E-4CDC-9C01-E1A55E0577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2" y="2496"/>
                <a:ext cx="8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88" name="Line 11">
                <a:extLst>
                  <a:ext uri="{FF2B5EF4-FFF2-40B4-BE49-F238E27FC236}">
                    <a16:creationId xmlns:a16="http://schemas.microsoft.com/office/drawing/2014/main" id="{1F9D99D2-C2FF-4625-B48D-51815F6B11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0" y="2640"/>
                <a:ext cx="8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89" name="Line 12">
                <a:extLst>
                  <a:ext uri="{FF2B5EF4-FFF2-40B4-BE49-F238E27FC236}">
                    <a16:creationId xmlns:a16="http://schemas.microsoft.com/office/drawing/2014/main" id="{122102BC-B471-4956-BABB-E219D3B6EA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88" y="2496"/>
                <a:ext cx="192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290" name="Group 13">
                <a:extLst>
                  <a:ext uri="{FF2B5EF4-FFF2-40B4-BE49-F238E27FC236}">
                    <a16:creationId xmlns:a16="http://schemas.microsoft.com/office/drawing/2014/main" id="{7CB45E34-BF2B-4A4F-8BCB-D2FCA85B7C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8" y="2361"/>
                <a:ext cx="236" cy="256"/>
                <a:chOff x="484" y="3273"/>
                <a:chExt cx="236" cy="256"/>
              </a:xfrm>
            </p:grpSpPr>
            <p:sp>
              <p:nvSpPr>
                <p:cNvPr id="11291" name="Line 14">
                  <a:extLst>
                    <a:ext uri="{FF2B5EF4-FFF2-40B4-BE49-F238E27FC236}">
                      <a16:creationId xmlns:a16="http://schemas.microsoft.com/office/drawing/2014/main" id="{F1314EBF-8C16-43F8-9AC1-12634B3EB5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24" y="3408"/>
                  <a:ext cx="9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92" name="Text Box 15">
                  <a:extLst>
                    <a:ext uri="{FF2B5EF4-FFF2-40B4-BE49-F238E27FC236}">
                      <a16:creationId xmlns:a16="http://schemas.microsoft.com/office/drawing/2014/main" id="{B68F5E2D-2D39-4147-AEF2-DBA26EC1EF8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84" y="3273"/>
                  <a:ext cx="207" cy="2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en-US" sz="1800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</p:grpSp>
        </p:grpSp>
        <p:grpSp>
          <p:nvGrpSpPr>
            <p:cNvPr id="11275" name="Group 16">
              <a:extLst>
                <a:ext uri="{FF2B5EF4-FFF2-40B4-BE49-F238E27FC236}">
                  <a16:creationId xmlns:a16="http://schemas.microsoft.com/office/drawing/2014/main" id="{1201478A-B8BB-4CF2-9F56-9386E476A6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80" y="2505"/>
              <a:ext cx="236" cy="256"/>
              <a:chOff x="484" y="3273"/>
              <a:chExt cx="236" cy="256"/>
            </a:xfrm>
          </p:grpSpPr>
          <p:sp>
            <p:nvSpPr>
              <p:cNvPr id="11284" name="Line 17">
                <a:extLst>
                  <a:ext uri="{FF2B5EF4-FFF2-40B4-BE49-F238E27FC236}">
                    <a16:creationId xmlns:a16="http://schemas.microsoft.com/office/drawing/2014/main" id="{CF744847-942B-42C0-B7BA-7175F25B0C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85" name="Text Box 18">
                <a:extLst>
                  <a:ext uri="{FF2B5EF4-FFF2-40B4-BE49-F238E27FC236}">
                    <a16:creationId xmlns:a16="http://schemas.microsoft.com/office/drawing/2014/main" id="{600659B4-E743-4047-A563-78C5D0AE1A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3"/>
                <a:ext cx="207" cy="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0</a:t>
                </a:r>
              </a:p>
            </p:txBody>
          </p:sp>
        </p:grpSp>
        <p:grpSp>
          <p:nvGrpSpPr>
            <p:cNvPr id="11276" name="Group 19">
              <a:extLst>
                <a:ext uri="{FF2B5EF4-FFF2-40B4-BE49-F238E27FC236}">
                  <a16:creationId xmlns:a16="http://schemas.microsoft.com/office/drawing/2014/main" id="{CEC86014-61CE-4AD3-874B-2356BE78C3DA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264" y="2496"/>
              <a:ext cx="1824" cy="144"/>
              <a:chOff x="3264" y="2496"/>
              <a:chExt cx="1824" cy="144"/>
            </a:xfrm>
          </p:grpSpPr>
          <p:sp>
            <p:nvSpPr>
              <p:cNvPr id="11281" name="Line 20">
                <a:extLst>
                  <a:ext uri="{FF2B5EF4-FFF2-40B4-BE49-F238E27FC236}">
                    <a16:creationId xmlns:a16="http://schemas.microsoft.com/office/drawing/2014/main" id="{1BC5D4C5-9E71-42B2-9A8A-35D1A5EE65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4" y="2496"/>
                <a:ext cx="8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82" name="Line 21">
                <a:extLst>
                  <a:ext uri="{FF2B5EF4-FFF2-40B4-BE49-F238E27FC236}">
                    <a16:creationId xmlns:a16="http://schemas.microsoft.com/office/drawing/2014/main" id="{C789B481-84C2-46A7-811A-0E1390EF80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72" y="2640"/>
                <a:ext cx="8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83" name="Line 22">
                <a:extLst>
                  <a:ext uri="{FF2B5EF4-FFF2-40B4-BE49-F238E27FC236}">
                    <a16:creationId xmlns:a16="http://schemas.microsoft.com/office/drawing/2014/main" id="{C5293D20-4772-46AB-890C-3E8D8697DE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80" y="2496"/>
                <a:ext cx="192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277" name="Group 23">
              <a:extLst>
                <a:ext uri="{FF2B5EF4-FFF2-40B4-BE49-F238E27FC236}">
                  <a16:creationId xmlns:a16="http://schemas.microsoft.com/office/drawing/2014/main" id="{5D1729D0-CC74-402D-9172-4C17F04032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80" y="2360"/>
              <a:ext cx="236" cy="257"/>
              <a:chOff x="484" y="3272"/>
              <a:chExt cx="236" cy="257"/>
            </a:xfrm>
          </p:grpSpPr>
          <p:sp>
            <p:nvSpPr>
              <p:cNvPr id="11279" name="Line 24">
                <a:extLst>
                  <a:ext uri="{FF2B5EF4-FFF2-40B4-BE49-F238E27FC236}">
                    <a16:creationId xmlns:a16="http://schemas.microsoft.com/office/drawing/2014/main" id="{41BBD230-59B6-44C1-A6D8-6251624F52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80" name="Text Box 25">
                <a:extLst>
                  <a:ext uri="{FF2B5EF4-FFF2-40B4-BE49-F238E27FC236}">
                    <a16:creationId xmlns:a16="http://schemas.microsoft.com/office/drawing/2014/main" id="{4BE9DBA3-EC16-44BE-9489-E2610F6F82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2"/>
                <a:ext cx="207" cy="2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</a:p>
            </p:txBody>
          </p:sp>
        </p:grpSp>
        <p:sp>
          <p:nvSpPr>
            <p:cNvPr id="11278" name="Text Box 26">
              <a:extLst>
                <a:ext uri="{FF2B5EF4-FFF2-40B4-BE49-F238E27FC236}">
                  <a16:creationId xmlns:a16="http://schemas.microsoft.com/office/drawing/2014/main" id="{03BD354B-3BF7-4B55-B09A-33C1652B2E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1142"/>
              <a:ext cx="430" cy="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60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</p:grpSp>
      <p:grpSp>
        <p:nvGrpSpPr>
          <p:cNvPr id="9" name="Group 27">
            <a:extLst>
              <a:ext uri="{FF2B5EF4-FFF2-40B4-BE49-F238E27FC236}">
                <a16:creationId xmlns:a16="http://schemas.microsoft.com/office/drawing/2014/main" id="{467E695F-DA05-4963-A2A3-A8DA29602E92}"/>
              </a:ext>
            </a:extLst>
          </p:cNvPr>
          <p:cNvGrpSpPr>
            <a:grpSpLocks/>
          </p:cNvGrpSpPr>
          <p:nvPr/>
        </p:nvGrpSpPr>
        <p:grpSpPr bwMode="auto">
          <a:xfrm>
            <a:off x="3684589" y="4117975"/>
            <a:ext cx="3571876" cy="2514600"/>
            <a:chOff x="1361" y="2594"/>
            <a:chExt cx="2250" cy="1584"/>
          </a:xfrm>
        </p:grpSpPr>
        <p:pic>
          <p:nvPicPr>
            <p:cNvPr id="11270" name="Picture 28" descr="win31">
              <a:extLst>
                <a:ext uri="{FF2B5EF4-FFF2-40B4-BE49-F238E27FC236}">
                  <a16:creationId xmlns:a16="http://schemas.microsoft.com/office/drawing/2014/main" id="{9077B23B-7F7B-4EAB-97ED-E22FD00EDD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9" y="2594"/>
              <a:ext cx="1572" cy="1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1" name="Text Box 29">
              <a:extLst>
                <a:ext uri="{FF2B5EF4-FFF2-40B4-BE49-F238E27FC236}">
                  <a16:creationId xmlns:a16="http://schemas.microsoft.com/office/drawing/2014/main" id="{D9D89EA5-735D-443F-B95E-7416B0CFBF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1" y="3026"/>
              <a:ext cx="390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60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=</a:t>
              </a:r>
            </a:p>
          </p:txBody>
        </p:sp>
      </p:grpSp>
      <p:sp>
        <p:nvSpPr>
          <p:cNvPr id="444446" name="Text Box 30">
            <a:extLst>
              <a:ext uri="{FF2B5EF4-FFF2-40B4-BE49-F238E27FC236}">
                <a16:creationId xmlns:a16="http://schemas.microsoft.com/office/drawing/2014/main" id="{C266683A-11C8-4A49-A001-9791CDC315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1172" y="4939863"/>
            <a:ext cx="3657600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en-US" altLang="en-US" sz="2800" baseline="-25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blend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= </a:t>
            </a:r>
            <a:r>
              <a:rPr lang="en-US" altLang="en-US" sz="2800" dirty="0" err="1">
                <a:solidFill>
                  <a:srgbClr val="000000"/>
                </a:solidFill>
                <a:latin typeface="Symbol" panose="05050102010706020507" pitchFamily="18" charset="2"/>
              </a:rPr>
              <a:t>a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en-US" altLang="en-US" sz="2800" baseline="-25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left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+ (1-</a:t>
            </a:r>
            <a:r>
              <a:rPr lang="en-US" altLang="en-US" sz="2800" dirty="0">
                <a:solidFill>
                  <a:srgbClr val="000000"/>
                </a:solidFill>
                <a:latin typeface="Symbol" panose="05050102010706020507" pitchFamily="18" charset="2"/>
              </a:rPr>
              <a:t>a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en-US" altLang="en-US" sz="2800" baseline="-25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right</a:t>
            </a: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1" name="Picture 3" descr="left">
            <a:extLst>
              <a:ext uri="{FF2B5EF4-FFF2-40B4-BE49-F238E27FC236}">
                <a16:creationId xmlns:a16="http://schemas.microsoft.com/office/drawing/2014/main" id="{495D3E63-D20D-44CC-AE0D-B9AA2EA03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93" y="937762"/>
            <a:ext cx="1279825" cy="127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AA58009-2D84-4386-AFD7-AC6E8C4ACAC3}"/>
              </a:ext>
            </a:extLst>
          </p:cNvPr>
          <p:cNvSpPr/>
          <p:nvPr/>
        </p:nvSpPr>
        <p:spPr bwMode="auto">
          <a:xfrm>
            <a:off x="515922" y="2455092"/>
            <a:ext cx="1279825" cy="1279825"/>
          </a:xfrm>
          <a:prstGeom prst="rect">
            <a:avLst/>
          </a:prstGeom>
          <a:gradFill>
            <a:gsLst>
              <a:gs pos="55000">
                <a:schemeClr val="tx1"/>
              </a:gs>
              <a:gs pos="45000">
                <a:schemeClr val="bg1"/>
              </a:gs>
              <a:gs pos="0">
                <a:schemeClr val="bg1"/>
              </a:gs>
              <a:gs pos="100000">
                <a:schemeClr val="tx1"/>
              </a:gs>
            </a:gsLst>
            <a:lin ang="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33" name="Picture 4" descr="right">
            <a:extLst>
              <a:ext uri="{FF2B5EF4-FFF2-40B4-BE49-F238E27FC236}">
                <a16:creationId xmlns:a16="http://schemas.microsoft.com/office/drawing/2014/main" id="{F674C6CF-EA79-4BE2-9EB4-A0E0EBC77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5400" y="937761"/>
            <a:ext cx="1279826" cy="1279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43225AE2-79F3-49E9-AD8E-08A37019F9A2}"/>
              </a:ext>
            </a:extLst>
          </p:cNvPr>
          <p:cNvSpPr/>
          <p:nvPr/>
        </p:nvSpPr>
        <p:spPr bwMode="auto">
          <a:xfrm>
            <a:off x="10405401" y="2455092"/>
            <a:ext cx="1279825" cy="1279825"/>
          </a:xfrm>
          <a:prstGeom prst="rect">
            <a:avLst/>
          </a:prstGeom>
          <a:gradFill>
            <a:gsLst>
              <a:gs pos="55000">
                <a:schemeClr val="tx1"/>
              </a:gs>
              <a:gs pos="45000">
                <a:schemeClr val="bg1"/>
              </a:gs>
              <a:gs pos="0">
                <a:schemeClr val="bg1"/>
              </a:gs>
              <a:gs pos="100000">
                <a:schemeClr val="tx1"/>
              </a:gs>
            </a:gsLst>
            <a:lin ang="108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D25DFE1-3AF0-4098-963B-4BB6F9D1171E}"/>
              </a:ext>
            </a:extLst>
          </p:cNvPr>
          <p:cNvSpPr txBox="1"/>
          <p:nvPr/>
        </p:nvSpPr>
        <p:spPr>
          <a:xfrm>
            <a:off x="995859" y="2148822"/>
            <a:ext cx="583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×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63B3930-5B4A-4455-AA3F-1F255D68622B}"/>
              </a:ext>
            </a:extLst>
          </p:cNvPr>
          <p:cNvSpPr txBox="1"/>
          <p:nvPr/>
        </p:nvSpPr>
        <p:spPr>
          <a:xfrm>
            <a:off x="10907114" y="2135684"/>
            <a:ext cx="583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×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4A94A6-CBCE-4F76-AB63-C43AAE5A6BF0}"/>
              </a:ext>
            </a:extLst>
          </p:cNvPr>
          <p:cNvSpPr txBox="1"/>
          <p:nvPr/>
        </p:nvSpPr>
        <p:spPr>
          <a:xfrm>
            <a:off x="764628" y="3846786"/>
            <a:ext cx="1387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Alpha matte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4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4446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>
            <a:extLst>
              <a:ext uri="{FF2B5EF4-FFF2-40B4-BE49-F238E27FC236}">
                <a16:creationId xmlns:a16="http://schemas.microsoft.com/office/drawing/2014/main" id="{2F2B6C68-8F39-4A0E-B3AC-7DFE030CA7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Setting alpha: simple averaging</a:t>
            </a:r>
          </a:p>
        </p:txBody>
      </p:sp>
      <p:pic>
        <p:nvPicPr>
          <p:cNvPr id="477189" name="Picture 5" descr="mos">
            <a:extLst>
              <a:ext uri="{FF2B5EF4-FFF2-40B4-BE49-F238E27FC236}">
                <a16:creationId xmlns:a16="http://schemas.microsoft.com/office/drawing/2014/main" id="{16E1366F-E725-4786-882A-752FB1C26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1" y="3657600"/>
            <a:ext cx="2468563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6" descr="wim1">
            <a:extLst>
              <a:ext uri="{FF2B5EF4-FFF2-40B4-BE49-F238E27FC236}">
                <a16:creationId xmlns:a16="http://schemas.microsoft.com/office/drawing/2014/main" id="{015988EB-A1B8-41DC-9F8C-24F9AE2E3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1" y="990600"/>
            <a:ext cx="2468563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7" descr="wim2">
            <a:extLst>
              <a:ext uri="{FF2B5EF4-FFF2-40B4-BE49-F238E27FC236}">
                <a16:creationId xmlns:a16="http://schemas.microsoft.com/office/drawing/2014/main" id="{A64A84F0-EAD3-43F8-A91D-2C91C02504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1" y="990600"/>
            <a:ext cx="2468563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7192" name="Picture 8" descr="a">
            <a:extLst>
              <a:ext uri="{FF2B5EF4-FFF2-40B4-BE49-F238E27FC236}">
                <a16:creationId xmlns:a16="http://schemas.microsoft.com/office/drawing/2014/main" id="{BAE4E3DA-F4CE-416E-96A2-DF356B852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1" y="3657600"/>
            <a:ext cx="2468563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7194" name="Text Box 10">
            <a:extLst>
              <a:ext uri="{FF2B5EF4-FFF2-40B4-BE49-F238E27FC236}">
                <a16:creationId xmlns:a16="http://schemas.microsoft.com/office/drawing/2014/main" id="{7A5DC66D-3E1F-40E6-BC9E-6E40F29765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4" y="6211888"/>
            <a:ext cx="3906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Alpha = .5 in overlap region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719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0B161B19-363B-416A-AE6D-5A01C39C5F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Setting alpha: center seam</a:t>
            </a:r>
          </a:p>
        </p:txBody>
      </p:sp>
      <p:pic>
        <p:nvPicPr>
          <p:cNvPr id="13315" name="Picture 4" descr="wim1">
            <a:extLst>
              <a:ext uri="{FF2B5EF4-FFF2-40B4-BE49-F238E27FC236}">
                <a16:creationId xmlns:a16="http://schemas.microsoft.com/office/drawing/2014/main" id="{F0991ACE-E7E8-4A8D-A754-20F1FDE22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1" y="990600"/>
            <a:ext cx="2468563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5" descr="wim2">
            <a:extLst>
              <a:ext uri="{FF2B5EF4-FFF2-40B4-BE49-F238E27FC236}">
                <a16:creationId xmlns:a16="http://schemas.microsoft.com/office/drawing/2014/main" id="{6FC447CA-8F83-4BDB-AB8E-983E7F6EA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1" y="990600"/>
            <a:ext cx="2468563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9239" name="Text Box 7">
            <a:extLst>
              <a:ext uri="{FF2B5EF4-FFF2-40B4-BE49-F238E27FC236}">
                <a16:creationId xmlns:a16="http://schemas.microsoft.com/office/drawing/2014/main" id="{FD865578-FED3-495E-9F15-80A675517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4" y="6211888"/>
            <a:ext cx="4594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Alpha = logical(dtrans1&gt;dtrans2)</a:t>
            </a:r>
          </a:p>
        </p:txBody>
      </p:sp>
      <p:pic>
        <p:nvPicPr>
          <p:cNvPr id="13318" name="Picture 10" descr="w2">
            <a:extLst>
              <a:ext uri="{FF2B5EF4-FFF2-40B4-BE49-F238E27FC236}">
                <a16:creationId xmlns:a16="http://schemas.microsoft.com/office/drawing/2014/main" id="{2B9223F3-3232-472B-A62F-FDFA6AA27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1" y="838200"/>
            <a:ext cx="2468563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11" descr="w1">
            <a:extLst>
              <a:ext uri="{FF2B5EF4-FFF2-40B4-BE49-F238E27FC236}">
                <a16:creationId xmlns:a16="http://schemas.microsoft.com/office/drawing/2014/main" id="{2B9C63C1-E027-4C56-A625-F4A6950CA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1" y="819150"/>
            <a:ext cx="2468563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0" name="Text Box 12">
            <a:extLst>
              <a:ext uri="{FF2B5EF4-FFF2-40B4-BE49-F238E27FC236}">
                <a16:creationId xmlns:a16="http://schemas.microsoft.com/office/drawing/2014/main" id="{9F192989-FB6B-424D-A8CF-57A0EA5D9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1589" y="2606676"/>
            <a:ext cx="157588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Distance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Transform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Courier" pitchFamily="49" charset="0"/>
              </a:rPr>
              <a:t>bwdist</a:t>
            </a:r>
          </a:p>
        </p:txBody>
      </p:sp>
      <p:pic>
        <p:nvPicPr>
          <p:cNvPr id="479245" name="Picture 13" descr="a">
            <a:extLst>
              <a:ext uri="{FF2B5EF4-FFF2-40B4-BE49-F238E27FC236}">
                <a16:creationId xmlns:a16="http://schemas.microsoft.com/office/drawing/2014/main" id="{0F29DA8E-CC69-4613-8825-84F596ABC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316" y="3657600"/>
            <a:ext cx="2468562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9246" name="Picture 14" descr="mos">
            <a:extLst>
              <a:ext uri="{FF2B5EF4-FFF2-40B4-BE49-F238E27FC236}">
                <a16:creationId xmlns:a16="http://schemas.microsoft.com/office/drawing/2014/main" id="{32CED800-BCE7-409C-B502-4974AC60D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316" y="3657600"/>
            <a:ext cx="2468562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923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84DF205-B47A-4C48-8E54-B1F81B8780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Setting alpha: blurred seam</a:t>
            </a:r>
          </a:p>
        </p:txBody>
      </p:sp>
      <p:pic>
        <p:nvPicPr>
          <p:cNvPr id="14339" name="Picture 3" descr="wim1">
            <a:extLst>
              <a:ext uri="{FF2B5EF4-FFF2-40B4-BE49-F238E27FC236}">
                <a16:creationId xmlns:a16="http://schemas.microsoft.com/office/drawing/2014/main" id="{F6618016-85E0-4BC8-90DA-B1747E0D5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1" y="990600"/>
            <a:ext cx="2468563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 descr="wim2">
            <a:extLst>
              <a:ext uri="{FF2B5EF4-FFF2-40B4-BE49-F238E27FC236}">
                <a16:creationId xmlns:a16="http://schemas.microsoft.com/office/drawing/2014/main" id="{F8A52884-F5A6-4D5B-B3CA-7A86519E3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1" y="990600"/>
            <a:ext cx="2468563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 Box 5">
            <a:extLst>
              <a:ext uri="{FF2B5EF4-FFF2-40B4-BE49-F238E27FC236}">
                <a16:creationId xmlns:a16="http://schemas.microsoft.com/office/drawing/2014/main" id="{C09F84C7-B459-4C77-983F-00E4CF5EF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5814" y="6211888"/>
            <a:ext cx="22621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Alpha = blurred</a:t>
            </a:r>
          </a:p>
        </p:txBody>
      </p:sp>
      <p:pic>
        <p:nvPicPr>
          <p:cNvPr id="14342" name="Picture 6" descr="w2">
            <a:extLst>
              <a:ext uri="{FF2B5EF4-FFF2-40B4-BE49-F238E27FC236}">
                <a16:creationId xmlns:a16="http://schemas.microsoft.com/office/drawing/2014/main" id="{7A4C60A5-5EFB-46D4-85DF-CAE68982F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1" y="838200"/>
            <a:ext cx="2468563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7" descr="w1">
            <a:extLst>
              <a:ext uri="{FF2B5EF4-FFF2-40B4-BE49-F238E27FC236}">
                <a16:creationId xmlns:a16="http://schemas.microsoft.com/office/drawing/2014/main" id="{D7D04E54-B5EB-4A98-BB29-446684911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1" y="819150"/>
            <a:ext cx="2468563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Text Box 8">
            <a:extLst>
              <a:ext uri="{FF2B5EF4-FFF2-40B4-BE49-F238E27FC236}">
                <a16:creationId xmlns:a16="http://schemas.microsoft.com/office/drawing/2014/main" id="{90FF2F04-E57E-4F51-9911-C4BBBFDC7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1588" y="2606676"/>
            <a:ext cx="14847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Distance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transform</a:t>
            </a:r>
          </a:p>
        </p:txBody>
      </p:sp>
      <p:pic>
        <p:nvPicPr>
          <p:cNvPr id="481291" name="Picture 11" descr="mos">
            <a:extLst>
              <a:ext uri="{FF2B5EF4-FFF2-40B4-BE49-F238E27FC236}">
                <a16:creationId xmlns:a16="http://schemas.microsoft.com/office/drawing/2014/main" id="{CC698B16-EF51-4521-A2CB-C4B778DCB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1" y="3657600"/>
            <a:ext cx="2468563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12" descr="a">
            <a:extLst>
              <a:ext uri="{FF2B5EF4-FFF2-40B4-BE49-F238E27FC236}">
                <a16:creationId xmlns:a16="http://schemas.microsoft.com/office/drawing/2014/main" id="{96BE9ED0-48D9-4786-A337-EBF1CFA58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1" y="3657600"/>
            <a:ext cx="2468563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436D5BAC-51C3-4A2B-98A2-10B54498AF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Setting alpha: center weighting</a:t>
            </a:r>
          </a:p>
        </p:txBody>
      </p:sp>
      <p:pic>
        <p:nvPicPr>
          <p:cNvPr id="15363" name="Picture 3" descr="wim1">
            <a:extLst>
              <a:ext uri="{FF2B5EF4-FFF2-40B4-BE49-F238E27FC236}">
                <a16:creationId xmlns:a16="http://schemas.microsoft.com/office/drawing/2014/main" id="{79D82406-6C10-4E0B-83EF-6966F3A93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1" y="990600"/>
            <a:ext cx="2468563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wim2">
            <a:extLst>
              <a:ext uri="{FF2B5EF4-FFF2-40B4-BE49-F238E27FC236}">
                <a16:creationId xmlns:a16="http://schemas.microsoft.com/office/drawing/2014/main" id="{6471C21E-B54C-478A-A052-1BE0751E0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1" y="990600"/>
            <a:ext cx="2468563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 Box 5">
            <a:extLst>
              <a:ext uri="{FF2B5EF4-FFF2-40B4-BE49-F238E27FC236}">
                <a16:creationId xmlns:a16="http://schemas.microsoft.com/office/drawing/2014/main" id="{4EB2B2BE-8D84-4169-B04F-2C4D440CE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4550" y="6211888"/>
            <a:ext cx="4997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Alpha = dtrans1 / (dtrans1+dtrans2)</a:t>
            </a:r>
          </a:p>
        </p:txBody>
      </p:sp>
      <p:pic>
        <p:nvPicPr>
          <p:cNvPr id="480262" name="Picture 6" descr="mos">
            <a:extLst>
              <a:ext uri="{FF2B5EF4-FFF2-40B4-BE49-F238E27FC236}">
                <a16:creationId xmlns:a16="http://schemas.microsoft.com/office/drawing/2014/main" id="{07DC418B-A0DF-45B6-82C6-905A5774A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1" y="3657600"/>
            <a:ext cx="2468563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 descr="a">
            <a:extLst>
              <a:ext uri="{FF2B5EF4-FFF2-40B4-BE49-F238E27FC236}">
                <a16:creationId xmlns:a16="http://schemas.microsoft.com/office/drawing/2014/main" id="{9B5C1BE0-7DE2-4A0C-889C-98889C5C7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942" y="3657600"/>
            <a:ext cx="2468562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8" descr="w2">
            <a:extLst>
              <a:ext uri="{FF2B5EF4-FFF2-40B4-BE49-F238E27FC236}">
                <a16:creationId xmlns:a16="http://schemas.microsoft.com/office/drawing/2014/main" id="{BD0A5B3E-F76E-4516-BFB8-3AB3ACFE6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1" y="838200"/>
            <a:ext cx="2468563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9" descr="w1">
            <a:extLst>
              <a:ext uri="{FF2B5EF4-FFF2-40B4-BE49-F238E27FC236}">
                <a16:creationId xmlns:a16="http://schemas.microsoft.com/office/drawing/2014/main" id="{8D6903D4-784A-4311-AC96-C2B37C663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1" y="819150"/>
            <a:ext cx="2468563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0" name="Text Box 10">
            <a:extLst>
              <a:ext uri="{FF2B5EF4-FFF2-40B4-BE49-F238E27FC236}">
                <a16:creationId xmlns:a16="http://schemas.microsoft.com/office/drawing/2014/main" id="{553C6BDE-3BCF-4CFF-A312-B951C2043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1588" y="2606676"/>
            <a:ext cx="14847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Distance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transform</a:t>
            </a:r>
          </a:p>
        </p:txBody>
      </p:sp>
      <p:grpSp>
        <p:nvGrpSpPr>
          <p:cNvPr id="2" name="Group 14">
            <a:extLst>
              <a:ext uri="{FF2B5EF4-FFF2-40B4-BE49-F238E27FC236}">
                <a16:creationId xmlns:a16="http://schemas.microsoft.com/office/drawing/2014/main" id="{607B7623-6F58-47F2-A707-9B9A27D02196}"/>
              </a:ext>
            </a:extLst>
          </p:cNvPr>
          <p:cNvGrpSpPr>
            <a:grpSpLocks/>
          </p:cNvGrpSpPr>
          <p:nvPr/>
        </p:nvGrpSpPr>
        <p:grpSpPr bwMode="auto">
          <a:xfrm>
            <a:off x="6705600" y="3808013"/>
            <a:ext cx="4728376" cy="2403181"/>
            <a:chOff x="3264" y="2736"/>
            <a:chExt cx="2304" cy="1171"/>
          </a:xfrm>
        </p:grpSpPr>
        <p:pic>
          <p:nvPicPr>
            <p:cNvPr id="15372" name="Picture 11" descr="mos">
              <a:extLst>
                <a:ext uri="{FF2B5EF4-FFF2-40B4-BE49-F238E27FC236}">
                  <a16:creationId xmlns:a16="http://schemas.microsoft.com/office/drawing/2014/main" id="{3A40C6AB-D9B5-4BA8-ADC4-206EB8267B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14" t="55211" r="68329" b="35654"/>
            <a:stretch>
              <a:fillRect/>
            </a:stretch>
          </p:blipFill>
          <p:spPr bwMode="auto">
            <a:xfrm>
              <a:off x="4704" y="2736"/>
              <a:ext cx="864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3" name="Line 12">
              <a:extLst>
                <a:ext uri="{FF2B5EF4-FFF2-40B4-BE49-F238E27FC236}">
                  <a16:creationId xmlns:a16="http://schemas.microsoft.com/office/drawing/2014/main" id="{48EE4C3E-86C2-433B-BB5E-8F5EB949D0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4" y="3367"/>
              <a:ext cx="1440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74" name="Text Box 13">
              <a:extLst>
                <a:ext uri="{FF2B5EF4-FFF2-40B4-BE49-F238E27FC236}">
                  <a16:creationId xmlns:a16="http://schemas.microsoft.com/office/drawing/2014/main" id="{3E78B4AE-FEE2-47C9-9934-1FFB74FF1A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7" y="3619"/>
              <a:ext cx="68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dirty="0">
                  <a:solidFill>
                    <a:srgbClr val="000000"/>
                  </a:solidFill>
                </a:rPr>
                <a:t>Ghost!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B2FB2846-9913-4EB3-BB8D-F5E4CF473F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Affect of Window Size</a:t>
            </a:r>
          </a:p>
        </p:txBody>
      </p:sp>
      <p:pic>
        <p:nvPicPr>
          <p:cNvPr id="16387" name="Picture 3" descr="win253">
            <a:extLst>
              <a:ext uri="{FF2B5EF4-FFF2-40B4-BE49-F238E27FC236}">
                <a16:creationId xmlns:a16="http://schemas.microsoft.com/office/drawing/2014/main" id="{EBE6CD54-747C-4A0A-AC03-E2A9C579D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143000"/>
            <a:ext cx="3225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 descr="win127">
            <a:extLst>
              <a:ext uri="{FF2B5EF4-FFF2-40B4-BE49-F238E27FC236}">
                <a16:creationId xmlns:a16="http://schemas.microsoft.com/office/drawing/2014/main" id="{AF6AE39D-E23E-4AB3-B165-1C7FA9E00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400" y="1143000"/>
            <a:ext cx="3225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Line 5">
            <a:extLst>
              <a:ext uri="{FF2B5EF4-FFF2-40B4-BE49-F238E27FC236}">
                <a16:creationId xmlns:a16="http://schemas.microsoft.com/office/drawing/2014/main" id="{69500F1F-FAD4-448D-862B-41874A47AFF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90800" y="4648200"/>
            <a:ext cx="3200400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90" name="Line 6">
            <a:extLst>
              <a:ext uri="{FF2B5EF4-FFF2-40B4-BE49-F238E27FC236}">
                <a16:creationId xmlns:a16="http://schemas.microsoft.com/office/drawing/2014/main" id="{A8599E8C-F1F2-4F85-821B-90090495C68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590800" y="4648200"/>
            <a:ext cx="3200400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91" name="Line 7">
            <a:extLst>
              <a:ext uri="{FF2B5EF4-FFF2-40B4-BE49-F238E27FC236}">
                <a16:creationId xmlns:a16="http://schemas.microsoft.com/office/drawing/2014/main" id="{BBFBCFD5-37A4-4145-8505-0FFF592F3D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38400" y="44958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92" name="Line 8">
            <a:extLst>
              <a:ext uri="{FF2B5EF4-FFF2-40B4-BE49-F238E27FC236}">
                <a16:creationId xmlns:a16="http://schemas.microsoft.com/office/drawing/2014/main" id="{DC43E0FF-EE70-476E-A7E8-6ECA5472ED69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5486400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393" name="Group 9">
            <a:extLst>
              <a:ext uri="{FF2B5EF4-FFF2-40B4-BE49-F238E27FC236}">
                <a16:creationId xmlns:a16="http://schemas.microsoft.com/office/drawing/2014/main" id="{8319C187-D231-47E2-A457-4D9B5A845B16}"/>
              </a:ext>
            </a:extLst>
          </p:cNvPr>
          <p:cNvGrpSpPr>
            <a:grpSpLocks/>
          </p:cNvGrpSpPr>
          <p:nvPr/>
        </p:nvGrpSpPr>
        <p:grpSpPr bwMode="auto">
          <a:xfrm>
            <a:off x="2139950" y="5195888"/>
            <a:ext cx="374650" cy="366712"/>
            <a:chOff x="484" y="3273"/>
            <a:chExt cx="236" cy="231"/>
          </a:xfrm>
        </p:grpSpPr>
        <p:sp>
          <p:nvSpPr>
            <p:cNvPr id="16410" name="Line 10">
              <a:extLst>
                <a:ext uri="{FF2B5EF4-FFF2-40B4-BE49-F238E27FC236}">
                  <a16:creationId xmlns:a16="http://schemas.microsoft.com/office/drawing/2014/main" id="{98810013-57FE-4310-95DF-50AF64DA9A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3408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11" name="Text Box 11">
              <a:extLst>
                <a:ext uri="{FF2B5EF4-FFF2-40B4-BE49-F238E27FC236}">
                  <a16:creationId xmlns:a16="http://schemas.microsoft.com/office/drawing/2014/main" id="{1B465421-291D-4405-971F-E435305551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" y="3273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16394" name="Group 12">
            <a:extLst>
              <a:ext uri="{FF2B5EF4-FFF2-40B4-BE49-F238E27FC236}">
                <a16:creationId xmlns:a16="http://schemas.microsoft.com/office/drawing/2014/main" id="{623EBE77-3625-4CBC-883C-7EA432B907D5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4433888"/>
            <a:ext cx="374650" cy="366712"/>
            <a:chOff x="484" y="3273"/>
            <a:chExt cx="236" cy="231"/>
          </a:xfrm>
        </p:grpSpPr>
        <p:sp>
          <p:nvSpPr>
            <p:cNvPr id="16408" name="Line 13">
              <a:extLst>
                <a:ext uri="{FF2B5EF4-FFF2-40B4-BE49-F238E27FC236}">
                  <a16:creationId xmlns:a16="http://schemas.microsoft.com/office/drawing/2014/main" id="{BC8FDA84-D05A-4D33-94E4-56909E51BE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3408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09" name="Text Box 14">
              <a:extLst>
                <a:ext uri="{FF2B5EF4-FFF2-40B4-BE49-F238E27FC236}">
                  <a16:creationId xmlns:a16="http://schemas.microsoft.com/office/drawing/2014/main" id="{E513334A-A7C0-46BE-915E-DDA2C1272A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" y="3273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16395" name="Text Box 15">
            <a:extLst>
              <a:ext uri="{FF2B5EF4-FFF2-40B4-BE49-F238E27FC236}">
                <a16:creationId xmlns:a16="http://schemas.microsoft.com/office/drawing/2014/main" id="{7C7BA779-13A5-45BF-8074-ADA179110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4464050"/>
            <a:ext cx="457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>
                <a:solidFill>
                  <a:srgbClr val="000000"/>
                </a:solidFill>
                <a:latin typeface="Times New Roman" panose="02020603050405020304" pitchFamily="18" charset="0"/>
              </a:rPr>
              <a:t>left</a:t>
            </a:r>
          </a:p>
        </p:txBody>
      </p:sp>
      <p:sp>
        <p:nvSpPr>
          <p:cNvPr id="16396" name="Text Box 16">
            <a:extLst>
              <a:ext uri="{FF2B5EF4-FFF2-40B4-BE49-F238E27FC236}">
                <a16:creationId xmlns:a16="http://schemas.microsoft.com/office/drawing/2014/main" id="{F47F7B2F-1E21-4A6F-9663-EB201E9D7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9088" y="4953000"/>
            <a:ext cx="5699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>
                <a:solidFill>
                  <a:srgbClr val="000000"/>
                </a:solidFill>
                <a:latin typeface="Times New Roman" panose="02020603050405020304" pitchFamily="18" charset="0"/>
              </a:rPr>
              <a:t>right</a:t>
            </a:r>
          </a:p>
        </p:txBody>
      </p:sp>
      <p:sp>
        <p:nvSpPr>
          <p:cNvPr id="16397" name="Line 17">
            <a:extLst>
              <a:ext uri="{FF2B5EF4-FFF2-40B4-BE49-F238E27FC236}">
                <a16:creationId xmlns:a16="http://schemas.microsoft.com/office/drawing/2014/main" id="{CC30DFA9-BF63-4665-833E-54F0B33083B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56450" y="44958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398" name="Group 18">
            <a:extLst>
              <a:ext uri="{FF2B5EF4-FFF2-40B4-BE49-F238E27FC236}">
                <a16:creationId xmlns:a16="http://schemas.microsoft.com/office/drawing/2014/main" id="{BD658EB3-E9F3-4C1A-9215-5A1A93357B35}"/>
              </a:ext>
            </a:extLst>
          </p:cNvPr>
          <p:cNvGrpSpPr>
            <a:grpSpLocks/>
          </p:cNvGrpSpPr>
          <p:nvPr/>
        </p:nvGrpSpPr>
        <p:grpSpPr bwMode="auto">
          <a:xfrm>
            <a:off x="7308850" y="4648200"/>
            <a:ext cx="1600200" cy="838200"/>
            <a:chOff x="3168" y="2928"/>
            <a:chExt cx="2016" cy="528"/>
          </a:xfrm>
        </p:grpSpPr>
        <p:sp>
          <p:nvSpPr>
            <p:cNvPr id="16405" name="Line 19">
              <a:extLst>
                <a:ext uri="{FF2B5EF4-FFF2-40B4-BE49-F238E27FC236}">
                  <a16:creationId xmlns:a16="http://schemas.microsoft.com/office/drawing/2014/main" id="{EF1BFAA8-C899-49B9-AC2D-4EBD250A6B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68" y="2928"/>
              <a:ext cx="2016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06" name="Line 20">
              <a:extLst>
                <a:ext uri="{FF2B5EF4-FFF2-40B4-BE49-F238E27FC236}">
                  <a16:creationId xmlns:a16="http://schemas.microsoft.com/office/drawing/2014/main" id="{E28B88CE-014B-4841-A8FD-FF22A8ABF6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68" y="2928"/>
              <a:ext cx="2016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07" name="Line 21">
              <a:extLst>
                <a:ext uri="{FF2B5EF4-FFF2-40B4-BE49-F238E27FC236}">
                  <a16:creationId xmlns:a16="http://schemas.microsoft.com/office/drawing/2014/main" id="{BA678C27-FEF4-4212-8B3D-A6E143AE3C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3456"/>
              <a:ext cx="20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399" name="Group 22">
            <a:extLst>
              <a:ext uri="{FF2B5EF4-FFF2-40B4-BE49-F238E27FC236}">
                <a16:creationId xmlns:a16="http://schemas.microsoft.com/office/drawing/2014/main" id="{1626410E-7B67-46D8-937A-45F10D8D4A61}"/>
              </a:ext>
            </a:extLst>
          </p:cNvPr>
          <p:cNvGrpSpPr>
            <a:grpSpLocks/>
          </p:cNvGrpSpPr>
          <p:nvPr/>
        </p:nvGrpSpPr>
        <p:grpSpPr bwMode="auto">
          <a:xfrm>
            <a:off x="6858000" y="5195888"/>
            <a:ext cx="374650" cy="366712"/>
            <a:chOff x="484" y="3273"/>
            <a:chExt cx="236" cy="231"/>
          </a:xfrm>
        </p:grpSpPr>
        <p:sp>
          <p:nvSpPr>
            <p:cNvPr id="16403" name="Line 23">
              <a:extLst>
                <a:ext uri="{FF2B5EF4-FFF2-40B4-BE49-F238E27FC236}">
                  <a16:creationId xmlns:a16="http://schemas.microsoft.com/office/drawing/2014/main" id="{2F8A9CA4-3F52-46F2-97D2-86419E0D5C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3408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04" name="Text Box 24">
              <a:extLst>
                <a:ext uri="{FF2B5EF4-FFF2-40B4-BE49-F238E27FC236}">
                  <a16:creationId xmlns:a16="http://schemas.microsoft.com/office/drawing/2014/main" id="{DE94A59A-A73C-4F71-A477-5F1992EEB8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" y="3273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16400" name="Group 25">
            <a:extLst>
              <a:ext uri="{FF2B5EF4-FFF2-40B4-BE49-F238E27FC236}">
                <a16:creationId xmlns:a16="http://schemas.microsoft.com/office/drawing/2014/main" id="{A87A8AA9-4212-40DB-8B52-D9377556BCB2}"/>
              </a:ext>
            </a:extLst>
          </p:cNvPr>
          <p:cNvGrpSpPr>
            <a:grpSpLocks/>
          </p:cNvGrpSpPr>
          <p:nvPr/>
        </p:nvGrpSpPr>
        <p:grpSpPr bwMode="auto">
          <a:xfrm>
            <a:off x="6858000" y="4433888"/>
            <a:ext cx="374650" cy="366712"/>
            <a:chOff x="484" y="3273"/>
            <a:chExt cx="236" cy="231"/>
          </a:xfrm>
        </p:grpSpPr>
        <p:sp>
          <p:nvSpPr>
            <p:cNvPr id="16401" name="Line 26">
              <a:extLst>
                <a:ext uri="{FF2B5EF4-FFF2-40B4-BE49-F238E27FC236}">
                  <a16:creationId xmlns:a16="http://schemas.microsoft.com/office/drawing/2014/main" id="{26A8F671-B993-4EFD-B394-AA9CE3BB15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3408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02" name="Text Box 27">
              <a:extLst>
                <a:ext uri="{FF2B5EF4-FFF2-40B4-BE49-F238E27FC236}">
                  <a16:creationId xmlns:a16="http://schemas.microsoft.com/office/drawing/2014/main" id="{24E4B04C-8827-45FE-86D8-D60D42F26C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" y="3273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270D3418-7370-4710-B868-4357B04862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Affect of Window Size</a:t>
            </a:r>
          </a:p>
        </p:txBody>
      </p:sp>
      <p:grpSp>
        <p:nvGrpSpPr>
          <p:cNvPr id="17411" name="Group 3">
            <a:extLst>
              <a:ext uri="{FF2B5EF4-FFF2-40B4-BE49-F238E27FC236}">
                <a16:creationId xmlns:a16="http://schemas.microsoft.com/office/drawing/2014/main" id="{354B309E-396D-492A-9D0A-BF131A76281B}"/>
              </a:ext>
            </a:extLst>
          </p:cNvPr>
          <p:cNvGrpSpPr>
            <a:grpSpLocks/>
          </p:cNvGrpSpPr>
          <p:nvPr/>
        </p:nvGrpSpPr>
        <p:grpSpPr bwMode="auto">
          <a:xfrm>
            <a:off x="3709988" y="4433888"/>
            <a:ext cx="557212" cy="1128712"/>
            <a:chOff x="384" y="2793"/>
            <a:chExt cx="351" cy="711"/>
          </a:xfrm>
        </p:grpSpPr>
        <p:sp>
          <p:nvSpPr>
            <p:cNvPr id="17425" name="Line 4">
              <a:extLst>
                <a:ext uri="{FF2B5EF4-FFF2-40B4-BE49-F238E27FC236}">
                  <a16:creationId xmlns:a16="http://schemas.microsoft.com/office/drawing/2014/main" id="{EF82D37F-2630-4325-9423-379976CC22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" y="2832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7426" name="Group 5">
              <a:extLst>
                <a:ext uri="{FF2B5EF4-FFF2-40B4-BE49-F238E27FC236}">
                  <a16:creationId xmlns:a16="http://schemas.microsoft.com/office/drawing/2014/main" id="{DCC4659B-4E47-42C2-89E9-FA53BA772A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2" y="2928"/>
              <a:ext cx="63" cy="528"/>
              <a:chOff x="672" y="2928"/>
              <a:chExt cx="2016" cy="528"/>
            </a:xfrm>
          </p:grpSpPr>
          <p:sp>
            <p:nvSpPr>
              <p:cNvPr id="17433" name="Line 6">
                <a:extLst>
                  <a:ext uri="{FF2B5EF4-FFF2-40B4-BE49-F238E27FC236}">
                    <a16:creationId xmlns:a16="http://schemas.microsoft.com/office/drawing/2014/main" id="{A5544469-F190-49A6-B010-9AF0DF335A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2" y="2928"/>
                <a:ext cx="2016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34" name="Line 7">
                <a:extLst>
                  <a:ext uri="{FF2B5EF4-FFF2-40B4-BE49-F238E27FC236}">
                    <a16:creationId xmlns:a16="http://schemas.microsoft.com/office/drawing/2014/main" id="{DFBF4DCE-7170-4E59-847C-9F072EC2E8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72" y="2928"/>
                <a:ext cx="2016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35" name="Line 8">
                <a:extLst>
                  <a:ext uri="{FF2B5EF4-FFF2-40B4-BE49-F238E27FC236}">
                    <a16:creationId xmlns:a16="http://schemas.microsoft.com/office/drawing/2014/main" id="{849AE3D7-7F4C-4D7E-A2FB-DA2E047548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2" y="3456"/>
                <a:ext cx="201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7427" name="Group 9">
              <a:extLst>
                <a:ext uri="{FF2B5EF4-FFF2-40B4-BE49-F238E27FC236}">
                  <a16:creationId xmlns:a16="http://schemas.microsoft.com/office/drawing/2014/main" id="{71F7D614-909E-4F68-BD86-69E7224CE0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" y="3273"/>
              <a:ext cx="236" cy="231"/>
              <a:chOff x="484" y="3273"/>
              <a:chExt cx="236" cy="231"/>
            </a:xfrm>
          </p:grpSpPr>
          <p:sp>
            <p:nvSpPr>
              <p:cNvPr id="17431" name="Line 10">
                <a:extLst>
                  <a:ext uri="{FF2B5EF4-FFF2-40B4-BE49-F238E27FC236}">
                    <a16:creationId xmlns:a16="http://schemas.microsoft.com/office/drawing/2014/main" id="{6C244BD3-8882-47AC-9479-37567174D0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32" name="Text Box 11">
                <a:extLst>
                  <a:ext uri="{FF2B5EF4-FFF2-40B4-BE49-F238E27FC236}">
                    <a16:creationId xmlns:a16="http://schemas.microsoft.com/office/drawing/2014/main" id="{72867698-6065-450D-855F-22AAC7F48B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3"/>
                <a:ext cx="18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0</a:t>
                </a:r>
              </a:p>
            </p:txBody>
          </p:sp>
        </p:grpSp>
        <p:grpSp>
          <p:nvGrpSpPr>
            <p:cNvPr id="17428" name="Group 12">
              <a:extLst>
                <a:ext uri="{FF2B5EF4-FFF2-40B4-BE49-F238E27FC236}">
                  <a16:creationId xmlns:a16="http://schemas.microsoft.com/office/drawing/2014/main" id="{20C7EBE6-C2C1-45D3-B94F-D1181F6F63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4" y="2793"/>
              <a:ext cx="236" cy="231"/>
              <a:chOff x="484" y="3273"/>
              <a:chExt cx="236" cy="231"/>
            </a:xfrm>
          </p:grpSpPr>
          <p:sp>
            <p:nvSpPr>
              <p:cNvPr id="17429" name="Line 13">
                <a:extLst>
                  <a:ext uri="{FF2B5EF4-FFF2-40B4-BE49-F238E27FC236}">
                    <a16:creationId xmlns:a16="http://schemas.microsoft.com/office/drawing/2014/main" id="{F32BEEA9-E51C-48F0-A295-9E96769F5F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30" name="Text Box 14">
                <a:extLst>
                  <a:ext uri="{FF2B5EF4-FFF2-40B4-BE49-F238E27FC236}">
                    <a16:creationId xmlns:a16="http://schemas.microsoft.com/office/drawing/2014/main" id="{2F10753D-3543-44B2-8D15-B10E4ECD9C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3"/>
                <a:ext cx="18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</a:p>
            </p:txBody>
          </p:sp>
        </p:grpSp>
      </p:grpSp>
      <p:sp>
        <p:nvSpPr>
          <p:cNvPr id="17412" name="Line 15">
            <a:extLst>
              <a:ext uri="{FF2B5EF4-FFF2-40B4-BE49-F238E27FC236}">
                <a16:creationId xmlns:a16="http://schemas.microsoft.com/office/drawing/2014/main" id="{E14BC437-EAD3-4BA1-BDCE-8E76D433F94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42250" y="44958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413" name="Group 16">
            <a:extLst>
              <a:ext uri="{FF2B5EF4-FFF2-40B4-BE49-F238E27FC236}">
                <a16:creationId xmlns:a16="http://schemas.microsoft.com/office/drawing/2014/main" id="{738C6DC6-75FC-4FFC-8294-1DFB2A207428}"/>
              </a:ext>
            </a:extLst>
          </p:cNvPr>
          <p:cNvGrpSpPr>
            <a:grpSpLocks/>
          </p:cNvGrpSpPr>
          <p:nvPr/>
        </p:nvGrpSpPr>
        <p:grpSpPr bwMode="auto">
          <a:xfrm>
            <a:off x="7994650" y="4648200"/>
            <a:ext cx="19050" cy="838200"/>
            <a:chOff x="3168" y="2928"/>
            <a:chExt cx="2016" cy="528"/>
          </a:xfrm>
        </p:grpSpPr>
        <p:sp>
          <p:nvSpPr>
            <p:cNvPr id="17422" name="Line 17">
              <a:extLst>
                <a:ext uri="{FF2B5EF4-FFF2-40B4-BE49-F238E27FC236}">
                  <a16:creationId xmlns:a16="http://schemas.microsoft.com/office/drawing/2014/main" id="{4A05DE27-8322-4643-9C10-DF27523026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68" y="2928"/>
              <a:ext cx="2016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23" name="Line 18">
              <a:extLst>
                <a:ext uri="{FF2B5EF4-FFF2-40B4-BE49-F238E27FC236}">
                  <a16:creationId xmlns:a16="http://schemas.microsoft.com/office/drawing/2014/main" id="{58709D40-29C3-44DC-BEC8-0D3EB59E0C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68" y="2928"/>
              <a:ext cx="2016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24" name="Line 19">
              <a:extLst>
                <a:ext uri="{FF2B5EF4-FFF2-40B4-BE49-F238E27FC236}">
                  <a16:creationId xmlns:a16="http://schemas.microsoft.com/office/drawing/2014/main" id="{82BEC57E-7A47-4321-9812-83FAF05093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3456"/>
              <a:ext cx="20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414" name="Group 20">
            <a:extLst>
              <a:ext uri="{FF2B5EF4-FFF2-40B4-BE49-F238E27FC236}">
                <a16:creationId xmlns:a16="http://schemas.microsoft.com/office/drawing/2014/main" id="{EF635418-25F9-4B37-934F-DE039A197303}"/>
              </a:ext>
            </a:extLst>
          </p:cNvPr>
          <p:cNvGrpSpPr>
            <a:grpSpLocks/>
          </p:cNvGrpSpPr>
          <p:nvPr/>
        </p:nvGrpSpPr>
        <p:grpSpPr bwMode="auto">
          <a:xfrm>
            <a:off x="7543800" y="5195888"/>
            <a:ext cx="374650" cy="366712"/>
            <a:chOff x="484" y="3273"/>
            <a:chExt cx="236" cy="231"/>
          </a:xfrm>
        </p:grpSpPr>
        <p:sp>
          <p:nvSpPr>
            <p:cNvPr id="17420" name="Line 21">
              <a:extLst>
                <a:ext uri="{FF2B5EF4-FFF2-40B4-BE49-F238E27FC236}">
                  <a16:creationId xmlns:a16="http://schemas.microsoft.com/office/drawing/2014/main" id="{5A54E330-FCBF-41C2-9B8C-321CAE676D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3408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21" name="Text Box 22">
              <a:extLst>
                <a:ext uri="{FF2B5EF4-FFF2-40B4-BE49-F238E27FC236}">
                  <a16:creationId xmlns:a16="http://schemas.microsoft.com/office/drawing/2014/main" id="{D668DEAC-51D7-4669-8B00-2383E3F65E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" y="3273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17415" name="Group 23">
            <a:extLst>
              <a:ext uri="{FF2B5EF4-FFF2-40B4-BE49-F238E27FC236}">
                <a16:creationId xmlns:a16="http://schemas.microsoft.com/office/drawing/2014/main" id="{43919C7C-5282-40D1-993D-413C2AE86ADE}"/>
              </a:ext>
            </a:extLst>
          </p:cNvPr>
          <p:cNvGrpSpPr>
            <a:grpSpLocks/>
          </p:cNvGrpSpPr>
          <p:nvPr/>
        </p:nvGrpSpPr>
        <p:grpSpPr bwMode="auto">
          <a:xfrm>
            <a:off x="7543800" y="4433888"/>
            <a:ext cx="374650" cy="366712"/>
            <a:chOff x="484" y="3273"/>
            <a:chExt cx="236" cy="231"/>
          </a:xfrm>
        </p:grpSpPr>
        <p:sp>
          <p:nvSpPr>
            <p:cNvPr id="17418" name="Line 24">
              <a:extLst>
                <a:ext uri="{FF2B5EF4-FFF2-40B4-BE49-F238E27FC236}">
                  <a16:creationId xmlns:a16="http://schemas.microsoft.com/office/drawing/2014/main" id="{E039B115-C1AA-4FA6-8AF6-5A819319BC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3408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19" name="Text Box 25">
              <a:extLst>
                <a:ext uri="{FF2B5EF4-FFF2-40B4-BE49-F238E27FC236}">
                  <a16:creationId xmlns:a16="http://schemas.microsoft.com/office/drawing/2014/main" id="{DE0EA452-B92E-4D24-84A3-654D32AE00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" y="3273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</p:grpSp>
      <p:pic>
        <p:nvPicPr>
          <p:cNvPr id="17416" name="Picture 26" descr="win7">
            <a:extLst>
              <a:ext uri="{FF2B5EF4-FFF2-40B4-BE49-F238E27FC236}">
                <a16:creationId xmlns:a16="http://schemas.microsoft.com/office/drawing/2014/main" id="{8C84734D-3346-443B-BD12-F9C6C7BAD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143000"/>
            <a:ext cx="3225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27" descr="win3">
            <a:extLst>
              <a:ext uri="{FF2B5EF4-FFF2-40B4-BE49-F238E27FC236}">
                <a16:creationId xmlns:a16="http://schemas.microsoft.com/office/drawing/2014/main" id="{65702B6A-AA45-4BDE-AF13-F49B011D1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143000"/>
            <a:ext cx="3225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0A69E559-0ED0-4588-99F4-44F5CDE6BB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Good Window Size</a:t>
            </a:r>
          </a:p>
        </p:txBody>
      </p:sp>
      <p:pic>
        <p:nvPicPr>
          <p:cNvPr id="18435" name="Picture 3" descr="win15">
            <a:extLst>
              <a:ext uri="{FF2B5EF4-FFF2-40B4-BE49-F238E27FC236}">
                <a16:creationId xmlns:a16="http://schemas.microsoft.com/office/drawing/2014/main" id="{38C85299-E59A-453D-B721-0F007BC43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143000"/>
            <a:ext cx="3225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6" name="Group 4">
            <a:extLst>
              <a:ext uri="{FF2B5EF4-FFF2-40B4-BE49-F238E27FC236}">
                <a16:creationId xmlns:a16="http://schemas.microsoft.com/office/drawing/2014/main" id="{15558E6F-65B5-4769-97F1-889923DBB69F}"/>
              </a:ext>
            </a:extLst>
          </p:cNvPr>
          <p:cNvGrpSpPr>
            <a:grpSpLocks/>
          </p:cNvGrpSpPr>
          <p:nvPr/>
        </p:nvGrpSpPr>
        <p:grpSpPr bwMode="auto">
          <a:xfrm>
            <a:off x="5410201" y="4419601"/>
            <a:ext cx="658813" cy="1128713"/>
            <a:chOff x="2481" y="2793"/>
            <a:chExt cx="415" cy="711"/>
          </a:xfrm>
        </p:grpSpPr>
        <p:sp>
          <p:nvSpPr>
            <p:cNvPr id="18438" name="Line 5">
              <a:extLst>
                <a:ext uri="{FF2B5EF4-FFF2-40B4-BE49-F238E27FC236}">
                  <a16:creationId xmlns:a16="http://schemas.microsoft.com/office/drawing/2014/main" id="{AA9AA7D4-1CDE-4AF5-A11D-646DC5CE75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3" y="2832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8439" name="Group 6">
              <a:extLst>
                <a:ext uri="{FF2B5EF4-FFF2-40B4-BE49-F238E27FC236}">
                  <a16:creationId xmlns:a16="http://schemas.microsoft.com/office/drawing/2014/main" id="{E96C7489-FDE2-4E84-A8CF-E1CCF87EEF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69" y="2928"/>
              <a:ext cx="127" cy="528"/>
              <a:chOff x="672" y="2928"/>
              <a:chExt cx="2016" cy="528"/>
            </a:xfrm>
          </p:grpSpPr>
          <p:sp>
            <p:nvSpPr>
              <p:cNvPr id="18446" name="Line 7">
                <a:extLst>
                  <a:ext uri="{FF2B5EF4-FFF2-40B4-BE49-F238E27FC236}">
                    <a16:creationId xmlns:a16="http://schemas.microsoft.com/office/drawing/2014/main" id="{32E9201B-43BD-4C3A-AFF3-CD6C2A0164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2" y="2928"/>
                <a:ext cx="2016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447" name="Line 8">
                <a:extLst>
                  <a:ext uri="{FF2B5EF4-FFF2-40B4-BE49-F238E27FC236}">
                    <a16:creationId xmlns:a16="http://schemas.microsoft.com/office/drawing/2014/main" id="{C2DB5876-FE5D-4B58-98A8-6B490FC1C1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72" y="2928"/>
                <a:ext cx="2016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448" name="Line 9">
                <a:extLst>
                  <a:ext uri="{FF2B5EF4-FFF2-40B4-BE49-F238E27FC236}">
                    <a16:creationId xmlns:a16="http://schemas.microsoft.com/office/drawing/2014/main" id="{69A04B80-5628-4A95-8846-F23B91890D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2" y="3456"/>
                <a:ext cx="201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40" name="Group 10">
              <a:extLst>
                <a:ext uri="{FF2B5EF4-FFF2-40B4-BE49-F238E27FC236}">
                  <a16:creationId xmlns:a16="http://schemas.microsoft.com/office/drawing/2014/main" id="{948793A9-640C-4C8C-8435-AFBEB2E767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5" y="3273"/>
              <a:ext cx="236" cy="231"/>
              <a:chOff x="484" y="3273"/>
              <a:chExt cx="236" cy="231"/>
            </a:xfrm>
          </p:grpSpPr>
          <p:sp>
            <p:nvSpPr>
              <p:cNvPr id="18444" name="Line 11">
                <a:extLst>
                  <a:ext uri="{FF2B5EF4-FFF2-40B4-BE49-F238E27FC236}">
                    <a16:creationId xmlns:a16="http://schemas.microsoft.com/office/drawing/2014/main" id="{3713B989-DBA2-4344-9135-9A6A46675D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445" name="Text Box 12">
                <a:extLst>
                  <a:ext uri="{FF2B5EF4-FFF2-40B4-BE49-F238E27FC236}">
                    <a16:creationId xmlns:a16="http://schemas.microsoft.com/office/drawing/2014/main" id="{0E263291-419B-420C-9CE7-83D77F261E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3"/>
                <a:ext cx="18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0</a:t>
                </a:r>
              </a:p>
            </p:txBody>
          </p:sp>
        </p:grpSp>
        <p:grpSp>
          <p:nvGrpSpPr>
            <p:cNvPr id="18441" name="Group 13">
              <a:extLst>
                <a:ext uri="{FF2B5EF4-FFF2-40B4-BE49-F238E27FC236}">
                  <a16:creationId xmlns:a16="http://schemas.microsoft.com/office/drawing/2014/main" id="{6BF3F6ED-EFE9-4D66-823A-8F4BE7B1B0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1" y="2793"/>
              <a:ext cx="236" cy="231"/>
              <a:chOff x="484" y="3273"/>
              <a:chExt cx="236" cy="231"/>
            </a:xfrm>
          </p:grpSpPr>
          <p:sp>
            <p:nvSpPr>
              <p:cNvPr id="18442" name="Line 14">
                <a:extLst>
                  <a:ext uri="{FF2B5EF4-FFF2-40B4-BE49-F238E27FC236}">
                    <a16:creationId xmlns:a16="http://schemas.microsoft.com/office/drawing/2014/main" id="{AE329B84-5ED6-41DA-A73A-9982E5BD1A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443" name="Text Box 15">
                <a:extLst>
                  <a:ext uri="{FF2B5EF4-FFF2-40B4-BE49-F238E27FC236}">
                    <a16:creationId xmlns:a16="http://schemas.microsoft.com/office/drawing/2014/main" id="{5CF98CE9-CDE8-4577-96D2-7D740626FC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3"/>
                <a:ext cx="18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</a:p>
            </p:txBody>
          </p:sp>
        </p:grpSp>
      </p:grpSp>
      <p:sp>
        <p:nvSpPr>
          <p:cNvPr id="18437" name="Rectangle 16">
            <a:extLst>
              <a:ext uri="{FF2B5EF4-FFF2-40B4-BE49-F238E27FC236}">
                <a16:creationId xmlns:a16="http://schemas.microsoft.com/office/drawing/2014/main" id="{692CAD16-7114-4A8F-B929-038129938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5638800"/>
            <a:ext cx="7772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altLang="en-US" sz="2800">
                <a:solidFill>
                  <a:srgbClr val="000000"/>
                </a:solidFill>
              </a:rPr>
              <a:t>“Optimal” Window:  smooth but not ghosted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B00C4FC4-6375-4AE2-A60C-9A0AD9D803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is the Optimal Window?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7540F200-712F-4F4F-BD6D-7B2D74D10D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914400"/>
            <a:ext cx="8001000" cy="1828800"/>
          </a:xfrm>
        </p:spPr>
        <p:txBody>
          <a:bodyPr/>
          <a:lstStyle/>
          <a:p>
            <a:r>
              <a:rPr lang="en-US" altLang="en-US"/>
              <a:t>To avoid seams</a:t>
            </a:r>
          </a:p>
          <a:p>
            <a:pPr lvl="1"/>
            <a:r>
              <a:rPr lang="en-US" altLang="en-US" sz="1800"/>
              <a:t>window = size of largest prominent feature</a:t>
            </a:r>
          </a:p>
          <a:p>
            <a:r>
              <a:rPr lang="en-US" altLang="en-US"/>
              <a:t>To avoid ghosting</a:t>
            </a:r>
          </a:p>
          <a:p>
            <a:pPr lvl="1"/>
            <a:r>
              <a:rPr lang="en-US" altLang="en-US" sz="1800"/>
              <a:t>window &lt;= 2*size of smallest prominent feature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83453CE5-CA1E-45B4-A1AA-8DDB8647FD78}"/>
              </a:ext>
            </a:extLst>
          </p:cNvPr>
          <p:cNvGrpSpPr>
            <a:grpSpLocks/>
          </p:cNvGrpSpPr>
          <p:nvPr/>
        </p:nvGrpSpPr>
        <p:grpSpPr bwMode="auto">
          <a:xfrm>
            <a:off x="2209800" y="2895600"/>
            <a:ext cx="8001000" cy="3505200"/>
            <a:chOff x="432" y="1824"/>
            <a:chExt cx="5040" cy="2208"/>
          </a:xfrm>
        </p:grpSpPr>
        <p:sp>
          <p:nvSpPr>
            <p:cNvPr id="19461" name="Rectangle 5">
              <a:extLst>
                <a:ext uri="{FF2B5EF4-FFF2-40B4-BE49-F238E27FC236}">
                  <a16:creationId xmlns:a16="http://schemas.microsoft.com/office/drawing/2014/main" id="{2ADA5FC4-53C0-46EB-9895-69446F357C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824"/>
              <a:ext cx="504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</a:pPr>
              <a:r>
                <a:rPr lang="en-US" altLang="en-US" sz="2800">
                  <a:solidFill>
                    <a:srgbClr val="000000"/>
                  </a:solidFill>
                </a:rPr>
                <a:t>Natural to cast this in the </a:t>
              </a:r>
              <a:r>
                <a:rPr lang="en-US" altLang="en-US" sz="2800" i="1">
                  <a:solidFill>
                    <a:srgbClr val="000000"/>
                  </a:solidFill>
                </a:rPr>
                <a:t>Fourier domain</a:t>
              </a:r>
            </a:p>
            <a:p>
              <a:pPr lvl="1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r>
                <a:rPr lang="en-US" altLang="en-US" sz="1800">
                  <a:solidFill>
                    <a:srgbClr val="000000"/>
                  </a:solidFill>
                </a:rPr>
                <a:t>largest frequency &lt;= 2*size of smallest frequency</a:t>
              </a:r>
            </a:p>
            <a:p>
              <a:pPr lvl="1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r>
                <a:rPr lang="en-US" altLang="en-US" sz="1800">
                  <a:solidFill>
                    <a:srgbClr val="000000"/>
                  </a:solidFill>
                </a:rPr>
                <a:t>image frequency content should occupy one “octave” (power of two)</a:t>
              </a:r>
            </a:p>
          </p:txBody>
        </p:sp>
        <p:pic>
          <p:nvPicPr>
            <p:cNvPr id="19462" name="Picture 6" descr="stp1fil1">
              <a:extLst>
                <a:ext uri="{FF2B5EF4-FFF2-40B4-BE49-F238E27FC236}">
                  <a16:creationId xmlns:a16="http://schemas.microsoft.com/office/drawing/2014/main" id="{B2CE7024-D6EB-48D4-BB3B-00762055EA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2640"/>
              <a:ext cx="1392" cy="1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63" name="Picture 7" descr="stp1fur5">
              <a:extLst>
                <a:ext uri="{FF2B5EF4-FFF2-40B4-BE49-F238E27FC236}">
                  <a16:creationId xmlns:a16="http://schemas.microsoft.com/office/drawing/2014/main" id="{E1712A9B-BC87-4127-90FC-AED878F9D1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8" y="2640"/>
              <a:ext cx="1392" cy="1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4" name="Line 8">
              <a:extLst>
                <a:ext uri="{FF2B5EF4-FFF2-40B4-BE49-F238E27FC236}">
                  <a16:creationId xmlns:a16="http://schemas.microsoft.com/office/drawing/2014/main" id="{C26295C8-76A8-45A1-B5FD-4991226E5E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3312"/>
              <a:ext cx="86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65" name="Text Box 9">
              <a:extLst>
                <a:ext uri="{FF2B5EF4-FFF2-40B4-BE49-F238E27FC236}">
                  <a16:creationId xmlns:a16="http://schemas.microsoft.com/office/drawing/2014/main" id="{6335A6A4-48EE-43AB-B3B3-40A5F6AF3D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34" y="2976"/>
              <a:ext cx="47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FFT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AC6C4826-E8FF-460D-B7DA-5CCD9A7E46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if the Frequency Spread is Wide</a:t>
            </a:r>
          </a:p>
        </p:txBody>
      </p:sp>
      <p:sp>
        <p:nvSpPr>
          <p:cNvPr id="449539" name="Rectangle 3">
            <a:extLst>
              <a:ext uri="{FF2B5EF4-FFF2-40B4-BE49-F238E27FC236}">
                <a16:creationId xmlns:a16="http://schemas.microsoft.com/office/drawing/2014/main" id="{F8DEC04A-3C2C-4FF3-85E2-7FDBF92DE5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3429000"/>
            <a:ext cx="8305800" cy="3200400"/>
          </a:xfrm>
        </p:spPr>
        <p:txBody>
          <a:bodyPr/>
          <a:lstStyle/>
          <a:p>
            <a:r>
              <a:rPr lang="en-US" altLang="en-US"/>
              <a:t>Idea (Burt and Adelson)</a:t>
            </a:r>
          </a:p>
          <a:p>
            <a:pPr lvl="1"/>
            <a:r>
              <a:rPr lang="en-US" altLang="en-US"/>
              <a:t>Compute F</a:t>
            </a:r>
            <a:r>
              <a:rPr lang="en-US" altLang="en-US" baseline="-25000"/>
              <a:t>left</a:t>
            </a:r>
            <a:r>
              <a:rPr lang="en-US" altLang="en-US"/>
              <a:t> = FFT(I</a:t>
            </a:r>
            <a:r>
              <a:rPr lang="en-US" altLang="en-US" baseline="-25000"/>
              <a:t>left</a:t>
            </a:r>
            <a:r>
              <a:rPr lang="en-US" altLang="en-US"/>
              <a:t>), F</a:t>
            </a:r>
            <a:r>
              <a:rPr lang="en-US" altLang="en-US" baseline="-25000"/>
              <a:t>right</a:t>
            </a:r>
            <a:r>
              <a:rPr lang="en-US" altLang="en-US"/>
              <a:t> = FFT(I</a:t>
            </a:r>
            <a:r>
              <a:rPr lang="en-US" altLang="en-US" baseline="-25000"/>
              <a:t>right</a:t>
            </a:r>
            <a:r>
              <a:rPr lang="en-US" altLang="en-US"/>
              <a:t>)</a:t>
            </a:r>
          </a:p>
          <a:p>
            <a:pPr lvl="1"/>
            <a:r>
              <a:rPr lang="en-US" altLang="en-US"/>
              <a:t>Decompose Fourier image into octaves (bands)</a:t>
            </a:r>
          </a:p>
          <a:p>
            <a:pPr lvl="2"/>
            <a:r>
              <a:rPr lang="en-US" altLang="en-US"/>
              <a:t>F</a:t>
            </a:r>
            <a:r>
              <a:rPr lang="en-US" altLang="en-US" baseline="-25000"/>
              <a:t>left</a:t>
            </a:r>
            <a:r>
              <a:rPr lang="en-US" altLang="en-US"/>
              <a:t> = F</a:t>
            </a:r>
            <a:r>
              <a:rPr lang="en-US" altLang="en-US" baseline="-25000"/>
              <a:t>left</a:t>
            </a:r>
            <a:r>
              <a:rPr lang="en-US" altLang="en-US" baseline="30000"/>
              <a:t>1</a:t>
            </a:r>
            <a:r>
              <a:rPr lang="en-US" altLang="en-US"/>
              <a:t> + F</a:t>
            </a:r>
            <a:r>
              <a:rPr lang="en-US" altLang="en-US" baseline="-25000"/>
              <a:t>left</a:t>
            </a:r>
            <a:r>
              <a:rPr lang="en-US" altLang="en-US" baseline="30000"/>
              <a:t>2</a:t>
            </a:r>
            <a:r>
              <a:rPr lang="en-US" altLang="en-US"/>
              <a:t> + …</a:t>
            </a:r>
          </a:p>
          <a:p>
            <a:pPr lvl="1"/>
            <a:r>
              <a:rPr lang="en-US" altLang="en-US"/>
              <a:t>Feather corresponding octaves F</a:t>
            </a:r>
            <a:r>
              <a:rPr lang="en-US" altLang="en-US" baseline="-25000"/>
              <a:t>left</a:t>
            </a:r>
            <a:r>
              <a:rPr lang="en-US" altLang="en-US" baseline="30000"/>
              <a:t>i </a:t>
            </a:r>
            <a:r>
              <a:rPr lang="en-US" altLang="en-US"/>
              <a:t>with F</a:t>
            </a:r>
            <a:r>
              <a:rPr lang="en-US" altLang="en-US" baseline="-25000"/>
              <a:t>right</a:t>
            </a:r>
            <a:r>
              <a:rPr lang="en-US" altLang="en-US" baseline="30000"/>
              <a:t>i</a:t>
            </a:r>
            <a:endParaRPr lang="en-US" altLang="en-US"/>
          </a:p>
          <a:p>
            <a:pPr lvl="2"/>
            <a:r>
              <a:rPr lang="en-US" altLang="en-US"/>
              <a:t>Can compute inverse FFT and feather in spatial domain</a:t>
            </a:r>
          </a:p>
          <a:p>
            <a:pPr lvl="1"/>
            <a:r>
              <a:rPr lang="en-US" altLang="en-US"/>
              <a:t>Sum feathered octave images in frequency domain</a:t>
            </a:r>
          </a:p>
          <a:p>
            <a:r>
              <a:rPr lang="en-US" altLang="en-US"/>
              <a:t>Better implemented in </a:t>
            </a:r>
            <a:r>
              <a:rPr lang="en-US" altLang="en-US" i="1"/>
              <a:t>spatial domain</a:t>
            </a:r>
          </a:p>
        </p:txBody>
      </p:sp>
      <p:pic>
        <p:nvPicPr>
          <p:cNvPr id="20484" name="Picture 4" descr="cln1">
            <a:extLst>
              <a:ext uri="{FF2B5EF4-FFF2-40B4-BE49-F238E27FC236}">
                <a16:creationId xmlns:a16="http://schemas.microsoft.com/office/drawing/2014/main" id="{4AD69754-B671-4536-863B-CC7F49D04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066800"/>
            <a:ext cx="2133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5" descr="cln1fur2">
            <a:extLst>
              <a:ext uri="{FF2B5EF4-FFF2-40B4-BE49-F238E27FC236}">
                <a16:creationId xmlns:a16="http://schemas.microsoft.com/office/drawing/2014/main" id="{055A2B6A-0C94-4A94-90FA-18639BB5E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066800"/>
            <a:ext cx="2133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6" name="Group 6">
            <a:extLst>
              <a:ext uri="{FF2B5EF4-FFF2-40B4-BE49-F238E27FC236}">
                <a16:creationId xmlns:a16="http://schemas.microsoft.com/office/drawing/2014/main" id="{D35CC84C-3FB3-406B-905E-238701BC6726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1600200"/>
            <a:ext cx="1371600" cy="533400"/>
            <a:chOff x="2352" y="2976"/>
            <a:chExt cx="864" cy="336"/>
          </a:xfrm>
        </p:grpSpPr>
        <p:sp>
          <p:nvSpPr>
            <p:cNvPr id="20487" name="Line 7">
              <a:extLst>
                <a:ext uri="{FF2B5EF4-FFF2-40B4-BE49-F238E27FC236}">
                  <a16:creationId xmlns:a16="http://schemas.microsoft.com/office/drawing/2014/main" id="{AD576E2A-6033-4B37-9BD1-A7C911FB5C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3312"/>
              <a:ext cx="86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88" name="Text Box 8">
              <a:extLst>
                <a:ext uri="{FF2B5EF4-FFF2-40B4-BE49-F238E27FC236}">
                  <a16:creationId xmlns:a16="http://schemas.microsoft.com/office/drawing/2014/main" id="{CC125918-3E84-4092-9E8E-61D46CE32F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34" y="2976"/>
              <a:ext cx="47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FFT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9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9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9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9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9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9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9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9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9539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9DA23-7914-453D-8530-CF69E4E7E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Laplacian (derivative of Gaussian) Pyramid</a:t>
            </a:r>
          </a:p>
        </p:txBody>
      </p:sp>
      <p:pic>
        <p:nvPicPr>
          <p:cNvPr id="10242" name="Picture 2" descr="Image result for laplacian pyramid">
            <a:extLst>
              <a:ext uri="{FF2B5EF4-FFF2-40B4-BE49-F238E27FC236}">
                <a16:creationId xmlns:a16="http://schemas.microsoft.com/office/drawing/2014/main" id="{5F895B02-3D54-40F4-ACE2-E6CEC5401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299" y="1388545"/>
            <a:ext cx="7539401" cy="4555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9657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>
            <a:extLst>
              <a:ext uri="{FF2B5EF4-FFF2-40B4-BE49-F238E27FC236}">
                <a16:creationId xmlns:a16="http://schemas.microsoft.com/office/drawing/2014/main" id="{0E9C70A2-20B0-4DB8-8FE7-84F1AA6A0B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Pyramid Blending</a:t>
            </a:r>
          </a:p>
        </p:txBody>
      </p:sp>
      <p:graphicFrame>
        <p:nvGraphicFramePr>
          <p:cNvPr id="3074" name="Object 6">
            <a:extLst>
              <a:ext uri="{FF2B5EF4-FFF2-40B4-BE49-F238E27FC236}">
                <a16:creationId xmlns:a16="http://schemas.microsoft.com/office/drawing/2014/main" id="{AE9FB1BD-3402-49A6-8231-9AD4B4302B6B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1447800" y="1828800"/>
          <a:ext cx="3733800" cy="350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hoto Editor Photo" r:id="rId3" imgW="4896533" imgH="3419952" progId="MSPhotoEd.3">
                  <p:embed/>
                </p:oleObj>
              </mc:Choice>
              <mc:Fallback>
                <p:oleObj name="Photo Editor Photo" r:id="rId3" imgW="4896533" imgH="3419952" progId="MSPhotoEd.3">
                  <p:embed/>
                  <p:pic>
                    <p:nvPicPr>
                      <p:cNvPr id="3074" name="Object 6">
                        <a:extLst>
                          <a:ext uri="{FF2B5EF4-FFF2-40B4-BE49-F238E27FC236}">
                            <a16:creationId xmlns:a16="http://schemas.microsoft.com/office/drawing/2014/main" id="{AE9FB1BD-3402-49A6-8231-9AD4B4302B6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7688" r="32880" b="22145"/>
                      <a:stretch>
                        <a:fillRect/>
                      </a:stretch>
                    </p:blipFill>
                    <p:spPr bwMode="auto">
                      <a:xfrm>
                        <a:off x="1447800" y="1828800"/>
                        <a:ext cx="3733800" cy="3506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1">
            <a:extLst>
              <a:ext uri="{FF2B5EF4-FFF2-40B4-BE49-F238E27FC236}">
                <a16:creationId xmlns:a16="http://schemas.microsoft.com/office/drawing/2014/main" id="{658B52E3-8264-4D78-840F-22678D0D138C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6934200" y="1828800"/>
          <a:ext cx="3657600" cy="351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hoto Editor Photo" r:id="rId5" imgW="4896533" imgH="3419952" progId="MSPhotoEd.3">
                  <p:embed/>
                </p:oleObj>
              </mc:Choice>
              <mc:Fallback>
                <p:oleObj name="Photo Editor Photo" r:id="rId5" imgW="4896533" imgH="3419952" progId="MSPhotoEd.3">
                  <p:embed/>
                  <p:pic>
                    <p:nvPicPr>
                      <p:cNvPr id="3075" name="Object 11">
                        <a:extLst>
                          <a:ext uri="{FF2B5EF4-FFF2-40B4-BE49-F238E27FC236}">
                            <a16:creationId xmlns:a16="http://schemas.microsoft.com/office/drawing/2014/main" id="{658B52E3-8264-4D78-840F-22678D0D13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7688" r="32880" b="22145"/>
                      <a:stretch>
                        <a:fillRect/>
                      </a:stretch>
                    </p:blipFill>
                    <p:spPr bwMode="auto">
                      <a:xfrm>
                        <a:off x="6934200" y="1828800"/>
                        <a:ext cx="3657600" cy="351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77" name="Group 41">
            <a:extLst>
              <a:ext uri="{FF2B5EF4-FFF2-40B4-BE49-F238E27FC236}">
                <a16:creationId xmlns:a16="http://schemas.microsoft.com/office/drawing/2014/main" id="{8A9F7BEB-C187-43C1-BC0B-3EFCA611CE72}"/>
              </a:ext>
            </a:extLst>
          </p:cNvPr>
          <p:cNvGrpSpPr>
            <a:grpSpLocks/>
          </p:cNvGrpSpPr>
          <p:nvPr/>
        </p:nvGrpSpPr>
        <p:grpSpPr bwMode="auto">
          <a:xfrm>
            <a:off x="5562600" y="1600201"/>
            <a:ext cx="838200" cy="1128713"/>
            <a:chOff x="384" y="2793"/>
            <a:chExt cx="351" cy="711"/>
          </a:xfrm>
        </p:grpSpPr>
        <p:sp>
          <p:nvSpPr>
            <p:cNvPr id="3105" name="Line 42">
              <a:extLst>
                <a:ext uri="{FF2B5EF4-FFF2-40B4-BE49-F238E27FC236}">
                  <a16:creationId xmlns:a16="http://schemas.microsoft.com/office/drawing/2014/main" id="{11A268BF-A85E-4B74-ABE0-DC1F62FD18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" y="2832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106" name="Group 43">
              <a:extLst>
                <a:ext uri="{FF2B5EF4-FFF2-40B4-BE49-F238E27FC236}">
                  <a16:creationId xmlns:a16="http://schemas.microsoft.com/office/drawing/2014/main" id="{BA81A0A9-1C91-4F43-99FD-F06E9AB262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2" y="2928"/>
              <a:ext cx="63" cy="528"/>
              <a:chOff x="672" y="2928"/>
              <a:chExt cx="2016" cy="528"/>
            </a:xfrm>
          </p:grpSpPr>
          <p:sp>
            <p:nvSpPr>
              <p:cNvPr id="3113" name="Line 44">
                <a:extLst>
                  <a:ext uri="{FF2B5EF4-FFF2-40B4-BE49-F238E27FC236}">
                    <a16:creationId xmlns:a16="http://schemas.microsoft.com/office/drawing/2014/main" id="{A21A7E1D-9446-4E07-9E96-62F3A9A784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2" y="2928"/>
                <a:ext cx="2016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14" name="Line 45">
                <a:extLst>
                  <a:ext uri="{FF2B5EF4-FFF2-40B4-BE49-F238E27FC236}">
                    <a16:creationId xmlns:a16="http://schemas.microsoft.com/office/drawing/2014/main" id="{BF561D92-FBE8-4626-AE5B-A1834E2870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72" y="2928"/>
                <a:ext cx="2016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15" name="Line 46">
                <a:extLst>
                  <a:ext uri="{FF2B5EF4-FFF2-40B4-BE49-F238E27FC236}">
                    <a16:creationId xmlns:a16="http://schemas.microsoft.com/office/drawing/2014/main" id="{1D284ED5-EE5E-465E-91B4-70DD9CB2C4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2" y="3456"/>
                <a:ext cx="201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07" name="Group 47">
              <a:extLst>
                <a:ext uri="{FF2B5EF4-FFF2-40B4-BE49-F238E27FC236}">
                  <a16:creationId xmlns:a16="http://schemas.microsoft.com/office/drawing/2014/main" id="{3CF39B8E-2B3A-4466-B401-CC0FDBCC4D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" y="3273"/>
              <a:ext cx="236" cy="231"/>
              <a:chOff x="484" y="3273"/>
              <a:chExt cx="236" cy="231"/>
            </a:xfrm>
          </p:grpSpPr>
          <p:sp>
            <p:nvSpPr>
              <p:cNvPr id="3111" name="Line 48">
                <a:extLst>
                  <a:ext uri="{FF2B5EF4-FFF2-40B4-BE49-F238E27FC236}">
                    <a16:creationId xmlns:a16="http://schemas.microsoft.com/office/drawing/2014/main" id="{28E10F06-FDDF-48F4-A953-CF022AFEF8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12" name="Text Box 49">
                <a:extLst>
                  <a:ext uri="{FF2B5EF4-FFF2-40B4-BE49-F238E27FC236}">
                    <a16:creationId xmlns:a16="http://schemas.microsoft.com/office/drawing/2014/main" id="{08D7ACE9-F095-4851-9621-848EBCB599E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3"/>
                <a:ext cx="12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0</a:t>
                </a:r>
              </a:p>
            </p:txBody>
          </p:sp>
        </p:grpSp>
        <p:grpSp>
          <p:nvGrpSpPr>
            <p:cNvPr id="3108" name="Group 50">
              <a:extLst>
                <a:ext uri="{FF2B5EF4-FFF2-40B4-BE49-F238E27FC236}">
                  <a16:creationId xmlns:a16="http://schemas.microsoft.com/office/drawing/2014/main" id="{E94A9EE7-F494-47ED-8EE7-F7D126D221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4" y="2793"/>
              <a:ext cx="236" cy="231"/>
              <a:chOff x="484" y="3273"/>
              <a:chExt cx="236" cy="231"/>
            </a:xfrm>
          </p:grpSpPr>
          <p:sp>
            <p:nvSpPr>
              <p:cNvPr id="3109" name="Line 51">
                <a:extLst>
                  <a:ext uri="{FF2B5EF4-FFF2-40B4-BE49-F238E27FC236}">
                    <a16:creationId xmlns:a16="http://schemas.microsoft.com/office/drawing/2014/main" id="{4A5D6B82-AE68-4F07-BD11-EBA8D66E5B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10" name="Text Box 52">
                <a:extLst>
                  <a:ext uri="{FF2B5EF4-FFF2-40B4-BE49-F238E27FC236}">
                    <a16:creationId xmlns:a16="http://schemas.microsoft.com/office/drawing/2014/main" id="{9974CB29-EBEF-42E7-9BE0-ED73198E14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3"/>
                <a:ext cx="12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</a:p>
            </p:txBody>
          </p:sp>
        </p:grpSp>
      </p:grpSp>
      <p:grpSp>
        <p:nvGrpSpPr>
          <p:cNvPr id="3078" name="Group 53">
            <a:extLst>
              <a:ext uri="{FF2B5EF4-FFF2-40B4-BE49-F238E27FC236}">
                <a16:creationId xmlns:a16="http://schemas.microsoft.com/office/drawing/2014/main" id="{B1712E56-9924-441F-81DE-5C2169F3F53C}"/>
              </a:ext>
            </a:extLst>
          </p:cNvPr>
          <p:cNvGrpSpPr>
            <a:grpSpLocks/>
          </p:cNvGrpSpPr>
          <p:nvPr/>
        </p:nvGrpSpPr>
        <p:grpSpPr bwMode="auto">
          <a:xfrm>
            <a:off x="5562600" y="2605088"/>
            <a:ext cx="838200" cy="1128712"/>
            <a:chOff x="384" y="2793"/>
            <a:chExt cx="351" cy="711"/>
          </a:xfrm>
        </p:grpSpPr>
        <p:sp>
          <p:nvSpPr>
            <p:cNvPr id="3094" name="Line 54">
              <a:extLst>
                <a:ext uri="{FF2B5EF4-FFF2-40B4-BE49-F238E27FC236}">
                  <a16:creationId xmlns:a16="http://schemas.microsoft.com/office/drawing/2014/main" id="{60F87C83-A349-47C3-AEED-BF4206171A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" y="2832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095" name="Group 55">
              <a:extLst>
                <a:ext uri="{FF2B5EF4-FFF2-40B4-BE49-F238E27FC236}">
                  <a16:creationId xmlns:a16="http://schemas.microsoft.com/office/drawing/2014/main" id="{F605C4CE-DC1E-4881-BCB7-E3F2D006F1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2" y="2928"/>
              <a:ext cx="63" cy="528"/>
              <a:chOff x="672" y="2928"/>
              <a:chExt cx="2016" cy="528"/>
            </a:xfrm>
          </p:grpSpPr>
          <p:sp>
            <p:nvSpPr>
              <p:cNvPr id="3102" name="Line 56">
                <a:extLst>
                  <a:ext uri="{FF2B5EF4-FFF2-40B4-BE49-F238E27FC236}">
                    <a16:creationId xmlns:a16="http://schemas.microsoft.com/office/drawing/2014/main" id="{053CCE21-C555-4C1B-8ACE-993DBCB7EC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2" y="2928"/>
                <a:ext cx="2016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03" name="Line 57">
                <a:extLst>
                  <a:ext uri="{FF2B5EF4-FFF2-40B4-BE49-F238E27FC236}">
                    <a16:creationId xmlns:a16="http://schemas.microsoft.com/office/drawing/2014/main" id="{661030BD-C0A0-4026-A6D9-D5CD3A957D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72" y="2928"/>
                <a:ext cx="2016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04" name="Line 58">
                <a:extLst>
                  <a:ext uri="{FF2B5EF4-FFF2-40B4-BE49-F238E27FC236}">
                    <a16:creationId xmlns:a16="http://schemas.microsoft.com/office/drawing/2014/main" id="{DED124DB-C321-4B0F-B4C8-894D72A501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2" y="3456"/>
                <a:ext cx="201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096" name="Group 59">
              <a:extLst>
                <a:ext uri="{FF2B5EF4-FFF2-40B4-BE49-F238E27FC236}">
                  <a16:creationId xmlns:a16="http://schemas.microsoft.com/office/drawing/2014/main" id="{E864B8E9-D6BC-467C-A664-67F78539E1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" y="3273"/>
              <a:ext cx="236" cy="231"/>
              <a:chOff x="484" y="3273"/>
              <a:chExt cx="236" cy="231"/>
            </a:xfrm>
          </p:grpSpPr>
          <p:sp>
            <p:nvSpPr>
              <p:cNvPr id="3100" name="Line 60">
                <a:extLst>
                  <a:ext uri="{FF2B5EF4-FFF2-40B4-BE49-F238E27FC236}">
                    <a16:creationId xmlns:a16="http://schemas.microsoft.com/office/drawing/2014/main" id="{158AE48E-8D88-467B-9DBC-CCA4861ADE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01" name="Text Box 61">
                <a:extLst>
                  <a:ext uri="{FF2B5EF4-FFF2-40B4-BE49-F238E27FC236}">
                    <a16:creationId xmlns:a16="http://schemas.microsoft.com/office/drawing/2014/main" id="{FA83A879-CA31-4D78-AA4C-20E1F162BA8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3"/>
                <a:ext cx="12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0</a:t>
                </a:r>
              </a:p>
            </p:txBody>
          </p:sp>
        </p:grpSp>
        <p:grpSp>
          <p:nvGrpSpPr>
            <p:cNvPr id="3097" name="Group 62">
              <a:extLst>
                <a:ext uri="{FF2B5EF4-FFF2-40B4-BE49-F238E27FC236}">
                  <a16:creationId xmlns:a16="http://schemas.microsoft.com/office/drawing/2014/main" id="{D079A7A0-86FE-4ABF-AE8F-63A63AF037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4" y="2793"/>
              <a:ext cx="236" cy="231"/>
              <a:chOff x="484" y="3273"/>
              <a:chExt cx="236" cy="231"/>
            </a:xfrm>
          </p:grpSpPr>
          <p:sp>
            <p:nvSpPr>
              <p:cNvPr id="3098" name="Line 63">
                <a:extLst>
                  <a:ext uri="{FF2B5EF4-FFF2-40B4-BE49-F238E27FC236}">
                    <a16:creationId xmlns:a16="http://schemas.microsoft.com/office/drawing/2014/main" id="{137FCDC0-1BE4-4D2B-8498-CC3AA65180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99" name="Text Box 64">
                <a:extLst>
                  <a:ext uri="{FF2B5EF4-FFF2-40B4-BE49-F238E27FC236}">
                    <a16:creationId xmlns:a16="http://schemas.microsoft.com/office/drawing/2014/main" id="{61CDE813-5D28-42E2-8E29-CC776A2CCB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3"/>
                <a:ext cx="12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</a:p>
            </p:txBody>
          </p:sp>
        </p:grpSp>
      </p:grpSp>
      <p:grpSp>
        <p:nvGrpSpPr>
          <p:cNvPr id="3079" name="Group 65">
            <a:extLst>
              <a:ext uri="{FF2B5EF4-FFF2-40B4-BE49-F238E27FC236}">
                <a16:creationId xmlns:a16="http://schemas.microsoft.com/office/drawing/2014/main" id="{D6362C58-2C2E-4259-A475-AF3AD940EBF2}"/>
              </a:ext>
            </a:extLst>
          </p:cNvPr>
          <p:cNvGrpSpPr>
            <a:grpSpLocks/>
          </p:cNvGrpSpPr>
          <p:nvPr/>
        </p:nvGrpSpPr>
        <p:grpSpPr bwMode="auto">
          <a:xfrm>
            <a:off x="5562600" y="4052888"/>
            <a:ext cx="838200" cy="1128712"/>
            <a:chOff x="384" y="2793"/>
            <a:chExt cx="351" cy="711"/>
          </a:xfrm>
        </p:grpSpPr>
        <p:sp>
          <p:nvSpPr>
            <p:cNvPr id="3083" name="Line 66">
              <a:extLst>
                <a:ext uri="{FF2B5EF4-FFF2-40B4-BE49-F238E27FC236}">
                  <a16:creationId xmlns:a16="http://schemas.microsoft.com/office/drawing/2014/main" id="{2EFA471E-9337-4A34-9FBD-9A86328F94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" y="2832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084" name="Group 67">
              <a:extLst>
                <a:ext uri="{FF2B5EF4-FFF2-40B4-BE49-F238E27FC236}">
                  <a16:creationId xmlns:a16="http://schemas.microsoft.com/office/drawing/2014/main" id="{A4F1D816-BCF2-4CF7-BF7F-50BE281008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2" y="2928"/>
              <a:ext cx="63" cy="528"/>
              <a:chOff x="672" y="2928"/>
              <a:chExt cx="2016" cy="528"/>
            </a:xfrm>
          </p:grpSpPr>
          <p:sp>
            <p:nvSpPr>
              <p:cNvPr id="3091" name="Line 68">
                <a:extLst>
                  <a:ext uri="{FF2B5EF4-FFF2-40B4-BE49-F238E27FC236}">
                    <a16:creationId xmlns:a16="http://schemas.microsoft.com/office/drawing/2014/main" id="{E0D61EDC-D80E-4710-83D2-07FF45A810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2" y="2928"/>
                <a:ext cx="2016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92" name="Line 69">
                <a:extLst>
                  <a:ext uri="{FF2B5EF4-FFF2-40B4-BE49-F238E27FC236}">
                    <a16:creationId xmlns:a16="http://schemas.microsoft.com/office/drawing/2014/main" id="{8C5DBA94-C5E7-47E9-A8EC-56F097FB10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72" y="2928"/>
                <a:ext cx="2016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93" name="Line 70">
                <a:extLst>
                  <a:ext uri="{FF2B5EF4-FFF2-40B4-BE49-F238E27FC236}">
                    <a16:creationId xmlns:a16="http://schemas.microsoft.com/office/drawing/2014/main" id="{AA235833-8657-4192-BF6E-DA86CB8B1D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2" y="3456"/>
                <a:ext cx="201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085" name="Group 71">
              <a:extLst>
                <a:ext uri="{FF2B5EF4-FFF2-40B4-BE49-F238E27FC236}">
                  <a16:creationId xmlns:a16="http://schemas.microsoft.com/office/drawing/2014/main" id="{36B066A7-B148-43D7-89EC-865201280B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" y="3273"/>
              <a:ext cx="236" cy="231"/>
              <a:chOff x="484" y="3273"/>
              <a:chExt cx="236" cy="231"/>
            </a:xfrm>
          </p:grpSpPr>
          <p:sp>
            <p:nvSpPr>
              <p:cNvPr id="3089" name="Line 72">
                <a:extLst>
                  <a:ext uri="{FF2B5EF4-FFF2-40B4-BE49-F238E27FC236}">
                    <a16:creationId xmlns:a16="http://schemas.microsoft.com/office/drawing/2014/main" id="{AF8FBEFB-D782-4A46-BA3C-294D19ECD8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90" name="Text Box 73">
                <a:extLst>
                  <a:ext uri="{FF2B5EF4-FFF2-40B4-BE49-F238E27FC236}">
                    <a16:creationId xmlns:a16="http://schemas.microsoft.com/office/drawing/2014/main" id="{802E3D79-F862-4E7F-9F01-DC55B71DFA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3"/>
                <a:ext cx="12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0</a:t>
                </a:r>
              </a:p>
            </p:txBody>
          </p:sp>
        </p:grpSp>
        <p:grpSp>
          <p:nvGrpSpPr>
            <p:cNvPr id="3086" name="Group 74">
              <a:extLst>
                <a:ext uri="{FF2B5EF4-FFF2-40B4-BE49-F238E27FC236}">
                  <a16:creationId xmlns:a16="http://schemas.microsoft.com/office/drawing/2014/main" id="{6F10F2B8-884E-4513-BF89-E845385BF1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4" y="2793"/>
              <a:ext cx="236" cy="231"/>
              <a:chOff x="484" y="3273"/>
              <a:chExt cx="236" cy="231"/>
            </a:xfrm>
          </p:grpSpPr>
          <p:sp>
            <p:nvSpPr>
              <p:cNvPr id="3087" name="Line 75">
                <a:extLst>
                  <a:ext uri="{FF2B5EF4-FFF2-40B4-BE49-F238E27FC236}">
                    <a16:creationId xmlns:a16="http://schemas.microsoft.com/office/drawing/2014/main" id="{BEAD3038-42B4-40C4-BA4B-373D8D5C0C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88" name="Text Box 76">
                <a:extLst>
                  <a:ext uri="{FF2B5EF4-FFF2-40B4-BE49-F238E27FC236}">
                    <a16:creationId xmlns:a16="http://schemas.microsoft.com/office/drawing/2014/main" id="{07FBF2EE-0143-4C49-9502-20425DBF0B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3"/>
                <a:ext cx="12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</a:p>
            </p:txBody>
          </p:sp>
        </p:grpSp>
      </p:grpSp>
      <p:sp>
        <p:nvSpPr>
          <p:cNvPr id="3080" name="Text Box 77">
            <a:extLst>
              <a:ext uri="{FF2B5EF4-FFF2-40B4-BE49-F238E27FC236}">
                <a16:creationId xmlns:a16="http://schemas.microsoft.com/office/drawing/2014/main" id="{75F68D64-546E-4333-BA4E-48E407C2B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5791200"/>
            <a:ext cx="1862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Left pyramid</a:t>
            </a:r>
          </a:p>
        </p:txBody>
      </p:sp>
      <p:sp>
        <p:nvSpPr>
          <p:cNvPr id="3081" name="Text Box 78">
            <a:extLst>
              <a:ext uri="{FF2B5EF4-FFF2-40B4-BE49-F238E27FC236}">
                <a16:creationId xmlns:a16="http://schemas.microsoft.com/office/drawing/2014/main" id="{BF858377-E032-48DB-A7DF-27CF52BD8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1" y="5791200"/>
            <a:ext cx="2066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Right pyramid</a:t>
            </a:r>
          </a:p>
        </p:txBody>
      </p:sp>
      <p:sp>
        <p:nvSpPr>
          <p:cNvPr id="3082" name="Text Box 79">
            <a:extLst>
              <a:ext uri="{FF2B5EF4-FFF2-40B4-BE49-F238E27FC236}">
                <a16:creationId xmlns:a16="http://schemas.microsoft.com/office/drawing/2014/main" id="{98A0AD24-ED26-49EF-B0E9-A22188C04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926" y="5791200"/>
            <a:ext cx="9318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blend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C15BACB2-51E6-4101-9184-EB735E4AF0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Pyramid Blending</a:t>
            </a:r>
          </a:p>
        </p:txBody>
      </p:sp>
      <p:pic>
        <p:nvPicPr>
          <p:cNvPr id="21507" name="Picture 3" descr="apple">
            <a:extLst>
              <a:ext uri="{FF2B5EF4-FFF2-40B4-BE49-F238E27FC236}">
                <a16:creationId xmlns:a16="http://schemas.microsoft.com/office/drawing/2014/main" id="{FEDC4191-4648-40F2-9FCA-1B44912E9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1" y="1295401"/>
            <a:ext cx="3490913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 descr="orange">
            <a:extLst>
              <a:ext uri="{FF2B5EF4-FFF2-40B4-BE49-F238E27FC236}">
                <a16:creationId xmlns:a16="http://schemas.microsoft.com/office/drawing/2014/main" id="{450B8337-08F7-46F8-9DE1-95003C69D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95401"/>
            <a:ext cx="3429000" cy="248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 descr="contribR">
            <a:extLst>
              <a:ext uri="{FF2B5EF4-FFF2-40B4-BE49-F238E27FC236}">
                <a16:creationId xmlns:a16="http://schemas.microsoft.com/office/drawing/2014/main" id="{7617AFA5-12B5-4BB4-A4A4-DFD29C012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038600"/>
            <a:ext cx="8763000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6017E394-AA6E-467F-86B0-E0539F41F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685800"/>
            <a:ext cx="80010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22531" name="Picture 3" descr="level0R">
            <a:extLst>
              <a:ext uri="{FF2B5EF4-FFF2-40B4-BE49-F238E27FC236}">
                <a16:creationId xmlns:a16="http://schemas.microsoft.com/office/drawing/2014/main" id="{45214600-8722-449D-ADF6-E4D1FAA04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988" y="4340226"/>
            <a:ext cx="7466012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4">
            <a:extLst>
              <a:ext uri="{FF2B5EF4-FFF2-40B4-BE49-F238E27FC236}">
                <a16:creationId xmlns:a16="http://schemas.microsoft.com/office/drawing/2014/main" id="{4A8773D6-7265-41D8-9ABC-2CA7FBA23854}"/>
              </a:ext>
            </a:extLst>
          </p:cNvPr>
          <p:cNvGrpSpPr>
            <a:grpSpLocks/>
          </p:cNvGrpSpPr>
          <p:nvPr/>
        </p:nvGrpSpPr>
        <p:grpSpPr bwMode="auto">
          <a:xfrm>
            <a:off x="1635125" y="255588"/>
            <a:ext cx="8650288" cy="2068512"/>
            <a:chOff x="70" y="161"/>
            <a:chExt cx="5449" cy="1303"/>
          </a:xfrm>
        </p:grpSpPr>
        <p:pic>
          <p:nvPicPr>
            <p:cNvPr id="22541" name="Picture 5" descr="level4R">
              <a:extLst>
                <a:ext uri="{FF2B5EF4-FFF2-40B4-BE49-F238E27FC236}">
                  <a16:creationId xmlns:a16="http://schemas.microsoft.com/office/drawing/2014/main" id="{D58A3574-4FDD-4A54-817D-FEAA8302A0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" y="161"/>
              <a:ext cx="4703" cy="1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2" name="Text Box 6">
              <a:extLst>
                <a:ext uri="{FF2B5EF4-FFF2-40B4-BE49-F238E27FC236}">
                  <a16:creationId xmlns:a16="http://schemas.microsoft.com/office/drawing/2014/main" id="{FA5F9F34-A44D-4EB3-8BCF-1572B16D4F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" y="432"/>
              <a:ext cx="814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laplacian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level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4</a:t>
              </a:r>
            </a:p>
          </p:txBody>
        </p:sp>
      </p:grpSp>
      <p:grpSp>
        <p:nvGrpSpPr>
          <p:cNvPr id="3" name="Group 7">
            <a:extLst>
              <a:ext uri="{FF2B5EF4-FFF2-40B4-BE49-F238E27FC236}">
                <a16:creationId xmlns:a16="http://schemas.microsoft.com/office/drawing/2014/main" id="{DBAE4839-4C45-49DA-B08D-75DE1948A8C7}"/>
              </a:ext>
            </a:extLst>
          </p:cNvPr>
          <p:cNvGrpSpPr>
            <a:grpSpLocks/>
          </p:cNvGrpSpPr>
          <p:nvPr/>
        </p:nvGrpSpPr>
        <p:grpSpPr bwMode="auto">
          <a:xfrm>
            <a:off x="1635126" y="2305051"/>
            <a:ext cx="8651875" cy="2062163"/>
            <a:chOff x="70" y="1452"/>
            <a:chExt cx="5450" cy="1299"/>
          </a:xfrm>
        </p:grpSpPr>
        <p:pic>
          <p:nvPicPr>
            <p:cNvPr id="22539" name="Picture 8" descr="level2R">
              <a:extLst>
                <a:ext uri="{FF2B5EF4-FFF2-40B4-BE49-F238E27FC236}">
                  <a16:creationId xmlns:a16="http://schemas.microsoft.com/office/drawing/2014/main" id="{D0DFC993-1E10-419D-BBF7-A0D3144034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" y="1452"/>
              <a:ext cx="4704" cy="1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0" name="Text Box 9">
              <a:extLst>
                <a:ext uri="{FF2B5EF4-FFF2-40B4-BE49-F238E27FC236}">
                  <a16:creationId xmlns:a16="http://schemas.microsoft.com/office/drawing/2014/main" id="{BDDE6C36-AF33-4C2B-9062-50117370D5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" y="1728"/>
              <a:ext cx="814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laplacian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level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22534" name="Text Box 10">
            <a:extLst>
              <a:ext uri="{FF2B5EF4-FFF2-40B4-BE49-F238E27FC236}">
                <a16:creationId xmlns:a16="http://schemas.microsoft.com/office/drawing/2014/main" id="{DA0333D7-0A9B-4643-8405-D67CA808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5862" y="4756151"/>
            <a:ext cx="1292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t>laplacian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t>level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22535" name="Text Box 11">
            <a:extLst>
              <a:ext uri="{FF2B5EF4-FFF2-40B4-BE49-F238E27FC236}">
                <a16:creationId xmlns:a16="http://schemas.microsoft.com/office/drawing/2014/main" id="{AC80AC13-9A0E-476E-948E-56FCF0BA24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5951" y="6324600"/>
            <a:ext cx="1679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t>left pyramid</a:t>
            </a:r>
          </a:p>
        </p:txBody>
      </p:sp>
      <p:sp>
        <p:nvSpPr>
          <p:cNvPr id="22536" name="Text Box 12">
            <a:extLst>
              <a:ext uri="{FF2B5EF4-FFF2-40B4-BE49-F238E27FC236}">
                <a16:creationId xmlns:a16="http://schemas.microsoft.com/office/drawing/2014/main" id="{031FDC81-BDA2-4979-8402-280BBBE81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5289" y="6324600"/>
            <a:ext cx="1849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t>right pyramid</a:t>
            </a:r>
          </a:p>
        </p:txBody>
      </p:sp>
      <p:sp>
        <p:nvSpPr>
          <p:cNvPr id="22537" name="Text Box 13">
            <a:extLst>
              <a:ext uri="{FF2B5EF4-FFF2-40B4-BE49-F238E27FC236}">
                <a16:creationId xmlns:a16="http://schemas.microsoft.com/office/drawing/2014/main" id="{4E611D4B-20E3-45A1-A2A3-9ACDB8387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4814" y="6324600"/>
            <a:ext cx="2238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t>blended pyramid</a:t>
            </a:r>
          </a:p>
        </p:txBody>
      </p:sp>
      <p:sp>
        <p:nvSpPr>
          <p:cNvPr id="22538" name="Line 14">
            <a:extLst>
              <a:ext uri="{FF2B5EF4-FFF2-40B4-BE49-F238E27FC236}">
                <a16:creationId xmlns:a16="http://schemas.microsoft.com/office/drawing/2014/main" id="{142069CA-0A9A-4D6F-B47E-F35EBF4016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304800"/>
            <a:ext cx="0" cy="5943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81029660-7225-4774-81DD-32234E13B9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Laplacian Pyramid: Blending</a:t>
            </a:r>
          </a:p>
        </p:txBody>
      </p:sp>
      <p:sp>
        <p:nvSpPr>
          <p:cNvPr id="453646" name="Rectangle 14">
            <a:extLst>
              <a:ext uri="{FF2B5EF4-FFF2-40B4-BE49-F238E27FC236}">
                <a16:creationId xmlns:a16="http://schemas.microsoft.com/office/drawing/2014/main" id="{3722B93F-414B-4E45-8239-E624AF1CF3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en-US" altLang="en-US"/>
              <a:t>General Approach:</a:t>
            </a:r>
          </a:p>
          <a:p>
            <a:pPr marL="838200" lvl="1" indent="-381000">
              <a:buFontTx/>
              <a:buAutoNum type="arabicPeriod"/>
            </a:pPr>
            <a:r>
              <a:rPr lang="en-US" altLang="en-US"/>
              <a:t>Build Laplacian pyramids </a:t>
            </a:r>
            <a:r>
              <a:rPr lang="en-US" altLang="en-US" i="1"/>
              <a:t>LA</a:t>
            </a:r>
            <a:r>
              <a:rPr lang="en-US" altLang="en-US"/>
              <a:t> and </a:t>
            </a:r>
            <a:r>
              <a:rPr lang="en-US" altLang="en-US" i="1"/>
              <a:t>LB</a:t>
            </a:r>
            <a:r>
              <a:rPr lang="en-US" altLang="en-US"/>
              <a:t> from images </a:t>
            </a:r>
            <a:r>
              <a:rPr lang="en-US" altLang="en-US" i="1"/>
              <a:t>A</a:t>
            </a:r>
            <a:r>
              <a:rPr lang="en-US" altLang="en-US"/>
              <a:t> and </a:t>
            </a:r>
            <a:r>
              <a:rPr lang="en-US" altLang="en-US" i="1"/>
              <a:t>B</a:t>
            </a:r>
          </a:p>
          <a:p>
            <a:pPr marL="838200" lvl="1" indent="-381000">
              <a:buFontTx/>
              <a:buAutoNum type="arabicPeriod"/>
            </a:pPr>
            <a:r>
              <a:rPr lang="en-US" altLang="en-US"/>
              <a:t>Build a Gaussian pyramid </a:t>
            </a:r>
            <a:r>
              <a:rPr lang="en-US" altLang="en-US" i="1"/>
              <a:t>GR</a:t>
            </a:r>
            <a:r>
              <a:rPr lang="en-US" altLang="en-US"/>
              <a:t> from selected region</a:t>
            </a:r>
            <a:r>
              <a:rPr lang="en-US" altLang="en-US" i="1"/>
              <a:t> R</a:t>
            </a:r>
          </a:p>
          <a:p>
            <a:pPr marL="838200" lvl="1" indent="-381000">
              <a:buFontTx/>
              <a:buAutoNum type="arabicPeriod"/>
            </a:pPr>
            <a:r>
              <a:rPr lang="en-US" altLang="en-US"/>
              <a:t>Form a combined pyramid </a:t>
            </a:r>
            <a:r>
              <a:rPr lang="en-US" altLang="en-US" i="1"/>
              <a:t>LS</a:t>
            </a:r>
            <a:r>
              <a:rPr lang="en-US" altLang="en-US"/>
              <a:t> from </a:t>
            </a:r>
            <a:r>
              <a:rPr lang="en-US" altLang="en-US" i="1"/>
              <a:t>LA</a:t>
            </a:r>
            <a:r>
              <a:rPr lang="en-US" altLang="en-US"/>
              <a:t> and </a:t>
            </a:r>
            <a:r>
              <a:rPr lang="en-US" altLang="en-US" i="1"/>
              <a:t>LB</a:t>
            </a:r>
            <a:r>
              <a:rPr lang="en-US" altLang="en-US"/>
              <a:t> using nodes of </a:t>
            </a:r>
            <a:r>
              <a:rPr lang="en-US" altLang="en-US" i="1"/>
              <a:t>GR</a:t>
            </a:r>
            <a:r>
              <a:rPr lang="en-US" altLang="en-US"/>
              <a:t> as weights:</a:t>
            </a:r>
          </a:p>
          <a:p>
            <a:pPr marL="1257300" lvl="2" indent="-342900">
              <a:buFontTx/>
              <a:buChar char="•"/>
            </a:pPr>
            <a:r>
              <a:rPr lang="en-US" altLang="en-US" i="1"/>
              <a:t>LS(i,j) = GR(I,j,)*LA(I,j) + (1-GR(I,j))*LB(I,j)</a:t>
            </a:r>
          </a:p>
          <a:p>
            <a:pPr marL="838200" lvl="1" indent="-381000">
              <a:buFontTx/>
              <a:buAutoNum type="arabicPeriod"/>
            </a:pPr>
            <a:r>
              <a:rPr lang="en-US" altLang="en-US"/>
              <a:t>Collapse the </a:t>
            </a:r>
            <a:r>
              <a:rPr lang="en-US" altLang="en-US" i="1"/>
              <a:t>LS</a:t>
            </a:r>
            <a:r>
              <a:rPr lang="en-US" altLang="en-US"/>
              <a:t> pyramid to get the final blended image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364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>
            <a:extLst>
              <a:ext uri="{FF2B5EF4-FFF2-40B4-BE49-F238E27FC236}">
                <a16:creationId xmlns:a16="http://schemas.microsoft.com/office/drawing/2014/main" id="{DA6BF819-C974-4FB4-B5F1-15649C4297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Blending Regions</a:t>
            </a:r>
          </a:p>
        </p:txBody>
      </p:sp>
      <p:graphicFrame>
        <p:nvGraphicFramePr>
          <p:cNvPr id="4098" name="Object 3">
            <a:extLst>
              <a:ext uri="{FF2B5EF4-FFF2-40B4-BE49-F238E27FC236}">
                <a16:creationId xmlns:a16="http://schemas.microsoft.com/office/drawing/2014/main" id="{3BE7DBC9-9D82-4D2E-9E91-A012B2AEBD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71914" y="990600"/>
          <a:ext cx="4448175" cy="419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Photo Editor Photo" r:id="rId3" imgW="4447619" imgH="4191585" progId="MSPhotoEd.3">
                  <p:embed/>
                </p:oleObj>
              </mc:Choice>
              <mc:Fallback>
                <p:oleObj name="Photo Editor Photo" r:id="rId3" imgW="4447619" imgH="4191585" progId="MSPhotoEd.3">
                  <p:embed/>
                  <p:pic>
                    <p:nvPicPr>
                      <p:cNvPr id="4098" name="Object 3">
                        <a:extLst>
                          <a:ext uri="{FF2B5EF4-FFF2-40B4-BE49-F238E27FC236}">
                            <a16:creationId xmlns:a16="http://schemas.microsoft.com/office/drawing/2014/main" id="{3BE7DBC9-9D82-4D2E-9E91-A012B2AEBD9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1914" y="990600"/>
                        <a:ext cx="4448175" cy="419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8507D747-FA28-4D27-9485-D571EE9CFC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Horror Photo</a:t>
            </a:r>
          </a:p>
        </p:txBody>
      </p:sp>
      <p:pic>
        <p:nvPicPr>
          <p:cNvPr id="24579" name="Picture 3">
            <a:extLst>
              <a:ext uri="{FF2B5EF4-FFF2-40B4-BE49-F238E27FC236}">
                <a16:creationId xmlns:a16="http://schemas.microsoft.com/office/drawing/2014/main" id="{360AE835-C9F0-4703-A026-35DAF7161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371600"/>
            <a:ext cx="609758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 Box 4">
            <a:extLst>
              <a:ext uri="{FF2B5EF4-FFF2-40B4-BE49-F238E27FC236}">
                <a16:creationId xmlns:a16="http://schemas.microsoft.com/office/drawing/2014/main" id="{8445C698-2D82-442C-A4B0-B75158101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5907089"/>
            <a:ext cx="3352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800">
                <a:solidFill>
                  <a:srgbClr val="000000"/>
                </a:solidFill>
              </a:rPr>
              <a:t>david dmartin (Boston College)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>
            <a:extLst>
              <a:ext uri="{FF2B5EF4-FFF2-40B4-BE49-F238E27FC236}">
                <a16:creationId xmlns:a16="http://schemas.microsoft.com/office/drawing/2014/main" id="{0E53050B-3C56-4DF8-90C9-91ED9C5B2D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25603" name="Picture 5">
            <a:extLst>
              <a:ext uri="{FF2B5EF4-FFF2-40B4-BE49-F238E27FC236}">
                <a16:creationId xmlns:a16="http://schemas.microsoft.com/office/drawing/2014/main" id="{F8942F20-6356-4891-ADA3-DED1DCF6A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181100"/>
            <a:ext cx="79248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6">
            <a:extLst>
              <a:ext uri="{FF2B5EF4-FFF2-40B4-BE49-F238E27FC236}">
                <a16:creationId xmlns:a16="http://schemas.microsoft.com/office/drawing/2014/main" id="{9C8F9975-36C1-4FE6-B1D7-E17A0F7EB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526" y="6288089"/>
            <a:ext cx="1800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800">
                <a:solidFill>
                  <a:srgbClr val="000000"/>
                </a:solidFill>
              </a:rPr>
              <a:t> Chris Cameron</a:t>
            </a:r>
            <a:endParaRPr lang="ru-RU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F61E7013-FF18-4C32-8E7C-16D511218F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Simplification: Two-band Blending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F9283215-0458-4B34-8F29-466797CBAE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Brown &amp; Lowe, 2003</a:t>
            </a:r>
          </a:p>
          <a:p>
            <a:pPr lvl="1"/>
            <a:r>
              <a:rPr lang="en-US" altLang="en-US"/>
              <a:t>Only use two bands: high freq. and low freq.</a:t>
            </a:r>
          </a:p>
          <a:p>
            <a:pPr lvl="1"/>
            <a:r>
              <a:rPr lang="en-US" altLang="en-US"/>
              <a:t>Blends low freq. smoothly</a:t>
            </a:r>
          </a:p>
          <a:p>
            <a:pPr lvl="1"/>
            <a:r>
              <a:rPr lang="en-US" altLang="en-US"/>
              <a:t>Blend high freq. with no smoothing: use binary alpha</a:t>
            </a:r>
          </a:p>
          <a:p>
            <a:pPr lvl="1"/>
            <a:endParaRPr lang="en-US" altLang="en-US"/>
          </a:p>
        </p:txBody>
      </p:sp>
      <p:pic>
        <p:nvPicPr>
          <p:cNvPr id="26628" name="Picture 4" descr="79">
            <a:extLst>
              <a:ext uri="{FF2B5EF4-FFF2-40B4-BE49-F238E27FC236}">
                <a16:creationId xmlns:a16="http://schemas.microsoft.com/office/drawing/2014/main" id="{8E50BC1F-3167-44BC-BA83-5FD6ABB67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514600"/>
            <a:ext cx="9144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2309" name="Picture 5" descr="pano">
            <a:extLst>
              <a:ext uri="{FF2B5EF4-FFF2-40B4-BE49-F238E27FC236}">
                <a16:creationId xmlns:a16="http://schemas.microsoft.com/office/drawing/2014/main" id="{D661F739-20CB-431F-B6F6-3EA96582D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514600"/>
            <a:ext cx="9144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low">
            <a:extLst>
              <a:ext uri="{FF2B5EF4-FFF2-40B4-BE49-F238E27FC236}">
                <a16:creationId xmlns:a16="http://schemas.microsoft.com/office/drawing/2014/main" id="{ED437AC9-9594-475D-B3BB-C9CEE7A36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9144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 descr="high2">
            <a:extLst>
              <a:ext uri="{FF2B5EF4-FFF2-40B4-BE49-F238E27FC236}">
                <a16:creationId xmlns:a16="http://schemas.microsoft.com/office/drawing/2014/main" id="{133DE027-1239-4493-B912-0234BEBD8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962400"/>
            <a:ext cx="9144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Text Box 4">
            <a:extLst>
              <a:ext uri="{FF2B5EF4-FFF2-40B4-BE49-F238E27FC236}">
                <a16:creationId xmlns:a16="http://schemas.microsoft.com/office/drawing/2014/main" id="{B07A08C7-6EF3-41D1-B5BC-2CCCC9A30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1" y="3429000"/>
            <a:ext cx="497046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600">
                <a:solidFill>
                  <a:srgbClr val="000000"/>
                </a:solidFill>
                <a:latin typeface="Verdana" panose="020B0604030504040204" pitchFamily="34" charset="0"/>
              </a:rPr>
              <a:t>Low frequency (</a:t>
            </a:r>
            <a:r>
              <a:rPr lang="en-US" altLang="en-US" sz="2600">
                <a:solidFill>
                  <a:srgbClr val="000000"/>
                </a:solidFill>
                <a:latin typeface="Symbol" panose="05050102010706020507" pitchFamily="18" charset="2"/>
              </a:rPr>
              <a:t>l</a:t>
            </a:r>
            <a:r>
              <a:rPr lang="en-US" altLang="en-US" sz="2600">
                <a:solidFill>
                  <a:srgbClr val="000000"/>
                </a:solidFill>
                <a:latin typeface="Verdana" panose="020B0604030504040204" pitchFamily="34" charset="0"/>
              </a:rPr>
              <a:t> &gt; 2 pixels)</a:t>
            </a:r>
          </a:p>
        </p:txBody>
      </p:sp>
      <p:sp>
        <p:nvSpPr>
          <p:cNvPr id="27653" name="Text Box 5">
            <a:extLst>
              <a:ext uri="{FF2B5EF4-FFF2-40B4-BE49-F238E27FC236}">
                <a16:creationId xmlns:a16="http://schemas.microsoft.com/office/drawing/2014/main" id="{9D8462DC-7C6E-4EBF-B42F-DE082C67D7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1" y="6369050"/>
            <a:ext cx="50704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600">
                <a:solidFill>
                  <a:srgbClr val="000000"/>
                </a:solidFill>
                <a:latin typeface="Verdana" panose="020B0604030504040204" pitchFamily="34" charset="0"/>
              </a:rPr>
              <a:t>High frequency (</a:t>
            </a:r>
            <a:r>
              <a:rPr lang="en-US" altLang="en-US" sz="2600">
                <a:solidFill>
                  <a:srgbClr val="000000"/>
                </a:solidFill>
                <a:latin typeface="Symbol" panose="05050102010706020507" pitchFamily="18" charset="2"/>
              </a:rPr>
              <a:t>l</a:t>
            </a:r>
            <a:r>
              <a:rPr lang="en-US" altLang="en-US" sz="2600">
                <a:solidFill>
                  <a:srgbClr val="000000"/>
                </a:solidFill>
                <a:latin typeface="Verdana" panose="020B0604030504040204" pitchFamily="34" charset="0"/>
              </a:rPr>
              <a:t> &lt; 2 pixels)</a:t>
            </a:r>
          </a:p>
        </p:txBody>
      </p:sp>
      <p:sp>
        <p:nvSpPr>
          <p:cNvPr id="27654" name="Rectangle 6">
            <a:extLst>
              <a:ext uri="{FF2B5EF4-FFF2-40B4-BE49-F238E27FC236}">
                <a16:creationId xmlns:a16="http://schemas.microsoft.com/office/drawing/2014/main" id="{B3E3B578-31DD-4BEB-8C0C-0BEE1A2F98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2-band Blending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linear2">
            <a:extLst>
              <a:ext uri="{FF2B5EF4-FFF2-40B4-BE49-F238E27FC236}">
                <a16:creationId xmlns:a16="http://schemas.microsoft.com/office/drawing/2014/main" id="{67985526-0F65-4559-B52E-B81C28D4B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"/>
            <a:ext cx="10164763" cy="762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3">
            <a:extLst>
              <a:ext uri="{FF2B5EF4-FFF2-40B4-BE49-F238E27FC236}">
                <a16:creationId xmlns:a16="http://schemas.microsoft.com/office/drawing/2014/main" id="{C5C85395-3B91-4209-8E93-32A6766BE5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Linear Blending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2band2">
            <a:extLst>
              <a:ext uri="{FF2B5EF4-FFF2-40B4-BE49-F238E27FC236}">
                <a16:creationId xmlns:a16="http://schemas.microsoft.com/office/drawing/2014/main" id="{FC97E664-6ED0-4E65-9248-B45ED4AAC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"/>
            <a:ext cx="10164763" cy="762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3">
            <a:extLst>
              <a:ext uri="{FF2B5EF4-FFF2-40B4-BE49-F238E27FC236}">
                <a16:creationId xmlns:a16="http://schemas.microsoft.com/office/drawing/2014/main" id="{29A4F198-DFDF-4FC6-A956-FCAA3A9712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2-band Blending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CB81416A-FFA9-49F3-B932-1F8AFABC9A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Gradient Domain Image Blending</a:t>
            </a:r>
          </a:p>
        </p:txBody>
      </p:sp>
      <p:sp>
        <p:nvSpPr>
          <p:cNvPr id="486403" name="Rectangle 3">
            <a:extLst>
              <a:ext uri="{FF2B5EF4-FFF2-40B4-BE49-F238E27FC236}">
                <a16:creationId xmlns:a16="http://schemas.microsoft.com/office/drawing/2014/main" id="{19F27D5A-6158-4FC5-A439-C43134C2A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In Pyramid Blending, we decomposed our image into 2</a:t>
            </a:r>
            <a:r>
              <a:rPr lang="en-US" altLang="en-US" baseline="30000" dirty="0"/>
              <a:t>nd</a:t>
            </a:r>
            <a:r>
              <a:rPr lang="en-US" altLang="en-US" dirty="0"/>
              <a:t> derivatives (Laplacian) and a low-res image</a:t>
            </a:r>
          </a:p>
          <a:p>
            <a:endParaRPr lang="en-US" altLang="en-US" dirty="0"/>
          </a:p>
          <a:p>
            <a:r>
              <a:rPr lang="en-US" altLang="en-US" dirty="0"/>
              <a:t>Let’s look at a more direct formulation:</a:t>
            </a:r>
          </a:p>
          <a:p>
            <a:pPr lvl="1"/>
            <a:r>
              <a:rPr lang="en-US" altLang="en-US" dirty="0"/>
              <a:t>No need for low-res image </a:t>
            </a:r>
          </a:p>
          <a:p>
            <a:pPr lvl="2"/>
            <a:r>
              <a:rPr lang="en-US" altLang="en-US" dirty="0"/>
              <a:t>captures everything (up to a constant)</a:t>
            </a:r>
          </a:p>
          <a:p>
            <a:pPr lvl="1"/>
            <a:r>
              <a:rPr lang="en-US" altLang="en-US" dirty="0"/>
              <a:t>Idea: </a:t>
            </a:r>
          </a:p>
          <a:p>
            <a:pPr lvl="2"/>
            <a:r>
              <a:rPr lang="en-US" altLang="en-US" dirty="0"/>
              <a:t>Differentiate</a:t>
            </a:r>
          </a:p>
          <a:p>
            <a:pPr lvl="2"/>
            <a:r>
              <a:rPr lang="en-US" altLang="en-US" dirty="0"/>
              <a:t>Composite</a:t>
            </a:r>
          </a:p>
          <a:p>
            <a:pPr lvl="2"/>
            <a:r>
              <a:rPr lang="en-US" altLang="en-US" dirty="0"/>
              <a:t>Reintegrate</a:t>
            </a:r>
          </a:p>
          <a:p>
            <a:pPr lvl="2"/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40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>
            <a:extLst>
              <a:ext uri="{FF2B5EF4-FFF2-40B4-BE49-F238E27FC236}">
                <a16:creationId xmlns:a16="http://schemas.microsoft.com/office/drawing/2014/main" id="{28609E12-4708-49DB-B01C-867CB642C6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Gradient Domain Blending (1D)</a:t>
            </a:r>
          </a:p>
        </p:txBody>
      </p:sp>
      <p:pic>
        <p:nvPicPr>
          <p:cNvPr id="39939" name="Picture 5">
            <a:extLst>
              <a:ext uri="{FF2B5EF4-FFF2-40B4-BE49-F238E27FC236}">
                <a16:creationId xmlns:a16="http://schemas.microsoft.com/office/drawing/2014/main" id="{BFD71D78-9893-451C-87A2-0F2551A75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1" y="990600"/>
            <a:ext cx="3071813" cy="28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7431" name="Picture 7">
            <a:extLst>
              <a:ext uri="{FF2B5EF4-FFF2-40B4-BE49-F238E27FC236}">
                <a16:creationId xmlns:a16="http://schemas.microsoft.com/office/drawing/2014/main" id="{ED635CDB-7C09-4B22-82A8-5AD7A6226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886201"/>
            <a:ext cx="3048000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7432" name="Picture 8">
            <a:extLst>
              <a:ext uri="{FF2B5EF4-FFF2-40B4-BE49-F238E27FC236}">
                <a16:creationId xmlns:a16="http://schemas.microsoft.com/office/drawing/2014/main" id="{D2C9A521-CBB4-40D8-B016-E144C9E3C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897314"/>
            <a:ext cx="3048000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Text Box 9">
            <a:extLst>
              <a:ext uri="{FF2B5EF4-FFF2-40B4-BE49-F238E27FC236}">
                <a16:creationId xmlns:a16="http://schemas.microsoft.com/office/drawing/2014/main" id="{EC9A0B98-6C12-4ABD-94C9-11829CBD1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9" y="1920876"/>
            <a:ext cx="11448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Two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signals</a:t>
            </a:r>
          </a:p>
        </p:txBody>
      </p:sp>
      <p:sp>
        <p:nvSpPr>
          <p:cNvPr id="487434" name="Text Box 10">
            <a:extLst>
              <a:ext uri="{FF2B5EF4-FFF2-40B4-BE49-F238E27FC236}">
                <a16:creationId xmlns:a16="http://schemas.microsoft.com/office/drawing/2014/main" id="{776423D4-29E2-44EA-892C-ED455FB22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800601"/>
            <a:ext cx="13516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Regular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blending</a:t>
            </a:r>
          </a:p>
        </p:txBody>
      </p:sp>
      <p:sp>
        <p:nvSpPr>
          <p:cNvPr id="487435" name="Text Box 11">
            <a:extLst>
              <a:ext uri="{FF2B5EF4-FFF2-40B4-BE49-F238E27FC236}">
                <a16:creationId xmlns:a16="http://schemas.microsoft.com/office/drawing/2014/main" id="{3B164B5F-22FF-49FC-B549-13CB54C38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7800" y="4816476"/>
            <a:ext cx="16578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Blending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derivatives</a:t>
            </a:r>
          </a:p>
        </p:txBody>
      </p:sp>
      <p:sp>
        <p:nvSpPr>
          <p:cNvPr id="39945" name="Text Box 13">
            <a:extLst>
              <a:ext uri="{FF2B5EF4-FFF2-40B4-BE49-F238E27FC236}">
                <a16:creationId xmlns:a16="http://schemas.microsoft.com/office/drawing/2014/main" id="{35F89408-6551-49A9-B7DA-882FBF56B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1458914"/>
            <a:ext cx="819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0000FF"/>
                </a:solidFill>
              </a:rPr>
              <a:t>bright</a:t>
            </a:r>
          </a:p>
        </p:txBody>
      </p:sp>
      <p:sp>
        <p:nvSpPr>
          <p:cNvPr id="39946" name="Text Box 14">
            <a:extLst>
              <a:ext uri="{FF2B5EF4-FFF2-40B4-BE49-F238E27FC236}">
                <a16:creationId xmlns:a16="http://schemas.microsoft.com/office/drawing/2014/main" id="{CEECDFA1-A52F-4390-A412-0A81B83CF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4126" y="2982914"/>
            <a:ext cx="677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0000"/>
                </a:solidFill>
              </a:rPr>
              <a:t>dark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7434" grpId="0"/>
      <p:bldP spid="48743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E39CDFEE-3026-4A5D-8A60-F9669FADB1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Gradient Domain Blending (2D)</a:t>
            </a:r>
          </a:p>
        </p:txBody>
      </p:sp>
      <p:sp>
        <p:nvSpPr>
          <p:cNvPr id="489475" name="Rectangle 3">
            <a:extLst>
              <a:ext uri="{FF2B5EF4-FFF2-40B4-BE49-F238E27FC236}">
                <a16:creationId xmlns:a16="http://schemas.microsoft.com/office/drawing/2014/main" id="{DB08FD7A-A916-464A-86B7-01C0BB827A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2954806"/>
            <a:ext cx="8289354" cy="3276600"/>
          </a:xfrm>
        </p:spPr>
        <p:txBody>
          <a:bodyPr/>
          <a:lstStyle/>
          <a:p>
            <a:r>
              <a:rPr lang="en-US" altLang="en-US" dirty="0"/>
              <a:t>Trickier in 2D:</a:t>
            </a:r>
          </a:p>
          <a:p>
            <a:pPr lvl="1"/>
            <a:r>
              <a:rPr lang="en-US" altLang="en-US" dirty="0"/>
              <a:t>Take partial derivatives dx and </a:t>
            </a:r>
            <a:r>
              <a:rPr lang="en-US" altLang="en-US" dirty="0" err="1"/>
              <a:t>dy</a:t>
            </a:r>
            <a:r>
              <a:rPr lang="en-US" altLang="en-US" dirty="0"/>
              <a:t> (the gradient field)</a:t>
            </a:r>
          </a:p>
          <a:p>
            <a:pPr lvl="1"/>
            <a:r>
              <a:rPr lang="en-US" altLang="en-US" dirty="0"/>
              <a:t>Manipulate them (smooth, blend, feather, etc. as needed)</a:t>
            </a:r>
          </a:p>
          <a:p>
            <a:pPr lvl="1"/>
            <a:r>
              <a:rPr lang="en-US" altLang="en-US" dirty="0"/>
              <a:t>Reintegrate</a:t>
            </a:r>
          </a:p>
          <a:p>
            <a:pPr lvl="2"/>
            <a:r>
              <a:rPr lang="en-US" altLang="en-US" dirty="0"/>
              <a:t>But now integral(dx) might not equal integral(</a:t>
            </a:r>
            <a:r>
              <a:rPr lang="en-US" altLang="en-US" dirty="0" err="1"/>
              <a:t>dy</a:t>
            </a:r>
            <a:r>
              <a:rPr lang="en-US" altLang="en-US" dirty="0"/>
              <a:t>)</a:t>
            </a:r>
          </a:p>
          <a:p>
            <a:pPr lvl="1"/>
            <a:endParaRPr lang="en-US" altLang="en-US" dirty="0"/>
          </a:p>
          <a:p>
            <a:pPr lvl="1"/>
            <a:r>
              <a:rPr lang="en-US" altLang="en-US" dirty="0"/>
              <a:t>Find the most agreeable solution</a:t>
            </a:r>
          </a:p>
          <a:p>
            <a:pPr lvl="2"/>
            <a:r>
              <a:rPr lang="en-US" altLang="en-US" dirty="0"/>
              <a:t>Equivalent to solving Poisson equation (partial differential equation)</a:t>
            </a:r>
          </a:p>
          <a:p>
            <a:pPr lvl="2"/>
            <a:r>
              <a:rPr lang="en-US" altLang="en-US" dirty="0"/>
              <a:t>Can use FFT, deconvolution, multigrid solvers, etc.</a:t>
            </a:r>
          </a:p>
        </p:txBody>
      </p:sp>
      <p:pic>
        <p:nvPicPr>
          <p:cNvPr id="40964" name="Picture 4">
            <a:extLst>
              <a:ext uri="{FF2B5EF4-FFF2-40B4-BE49-F238E27FC236}">
                <a16:creationId xmlns:a16="http://schemas.microsoft.com/office/drawing/2014/main" id="{B73AC4C5-CD25-4D46-8406-7E947C0A8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990601"/>
            <a:ext cx="4419600" cy="162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9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9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9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9475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>
            <a:extLst>
              <a:ext uri="{FF2B5EF4-FFF2-40B4-BE49-F238E27FC236}">
                <a16:creationId xmlns:a16="http://schemas.microsoft.com/office/drawing/2014/main" id="{2B1D769B-322B-4A88-B0F5-D12D085253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Perez et al., 2003</a:t>
            </a:r>
          </a:p>
        </p:txBody>
      </p:sp>
      <p:pic>
        <p:nvPicPr>
          <p:cNvPr id="41987" name="Picture 5">
            <a:extLst>
              <a:ext uri="{FF2B5EF4-FFF2-40B4-BE49-F238E27FC236}">
                <a16:creationId xmlns:a16="http://schemas.microsoft.com/office/drawing/2014/main" id="{87B1BF85-CD12-4BFB-82B1-9CB1741F8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14400"/>
            <a:ext cx="6096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6">
            <a:extLst>
              <a:ext uri="{FF2B5EF4-FFF2-40B4-BE49-F238E27FC236}">
                <a16:creationId xmlns:a16="http://schemas.microsoft.com/office/drawing/2014/main" id="{6F487508-982E-45C2-8024-DF1739064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6" t="22571" r="3143" b="16476"/>
          <a:stretch>
            <a:fillRect/>
          </a:stretch>
        </p:blipFill>
        <p:spPr bwMode="auto">
          <a:xfrm>
            <a:off x="2819400" y="3733800"/>
            <a:ext cx="61722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>
            <a:extLst>
              <a:ext uri="{FF2B5EF4-FFF2-40B4-BE49-F238E27FC236}">
                <a16:creationId xmlns:a16="http://schemas.microsoft.com/office/drawing/2014/main" id="{62852C00-176D-4B3A-882B-BB9C9AD340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Perez et al., 2003</a:t>
            </a:r>
          </a:p>
        </p:txBody>
      </p:sp>
      <p:sp>
        <p:nvSpPr>
          <p:cNvPr id="492552" name="Rectangle 8">
            <a:extLst>
              <a:ext uri="{FF2B5EF4-FFF2-40B4-BE49-F238E27FC236}">
                <a16:creationId xmlns:a16="http://schemas.microsoft.com/office/drawing/2014/main" id="{50B32779-0797-4B0A-A38D-A5C37AE51F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3897" y="5106885"/>
            <a:ext cx="9841860" cy="1674915"/>
          </a:xfrm>
        </p:spPr>
        <p:txBody>
          <a:bodyPr/>
          <a:lstStyle/>
          <a:p>
            <a:r>
              <a:rPr lang="en-US" altLang="en-US" dirty="0"/>
              <a:t>Limitations:</a:t>
            </a:r>
          </a:p>
          <a:p>
            <a:pPr lvl="1"/>
            <a:r>
              <a:rPr lang="en-US" altLang="en-US" dirty="0"/>
              <a:t>Can’t negate gradients, e.g., contrast reversal (gray on black -&gt; gray on white)</a:t>
            </a:r>
          </a:p>
          <a:p>
            <a:pPr lvl="1"/>
            <a:r>
              <a:rPr lang="en-US" altLang="en-US" dirty="0"/>
              <a:t>Colored backgrounds “bleed through” </a:t>
            </a:r>
          </a:p>
          <a:p>
            <a:pPr lvl="1"/>
            <a:r>
              <a:rPr lang="en-US" altLang="en-US" dirty="0"/>
              <a:t>Images need to be very well aligned</a:t>
            </a:r>
          </a:p>
        </p:txBody>
      </p:sp>
      <p:pic>
        <p:nvPicPr>
          <p:cNvPr id="43012" name="Picture 5">
            <a:extLst>
              <a:ext uri="{FF2B5EF4-FFF2-40B4-BE49-F238E27FC236}">
                <a16:creationId xmlns:a16="http://schemas.microsoft.com/office/drawing/2014/main" id="{4C604EE7-FC36-4540-8457-274F3E51A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2" t="27142" r="14571" b="16476"/>
          <a:stretch>
            <a:fillRect/>
          </a:stretch>
        </p:blipFill>
        <p:spPr bwMode="auto">
          <a:xfrm>
            <a:off x="188654" y="1107915"/>
            <a:ext cx="6036173" cy="3602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6">
            <a:extLst>
              <a:ext uri="{FF2B5EF4-FFF2-40B4-BE49-F238E27FC236}">
                <a16:creationId xmlns:a16="http://schemas.microsoft.com/office/drawing/2014/main" id="{DB67EA27-17DD-479D-BA68-185526568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5" t="25620" r="13428" b="28667"/>
          <a:stretch>
            <a:fillRect/>
          </a:stretch>
        </p:blipFill>
        <p:spPr bwMode="auto">
          <a:xfrm>
            <a:off x="6224827" y="1209335"/>
            <a:ext cx="5896777" cy="2852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Text Box 7">
            <a:extLst>
              <a:ext uri="{FF2B5EF4-FFF2-40B4-BE49-F238E27FC236}">
                <a16:creationId xmlns:a16="http://schemas.microsoft.com/office/drawing/2014/main" id="{00058F4B-BB6C-4991-8437-AAA94CA2F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599" y="4025993"/>
            <a:ext cx="11272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</a:rPr>
              <a:t>Editing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2552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08432-3D6B-407D-A2F8-E13BA079B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0C3797-9217-4499-8C78-EDA1FBBA0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8346" y="403917"/>
            <a:ext cx="7984535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847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Gradient Domain Blending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28A3EF-593A-4E1D-A1FD-8876680625C8}"/>
              </a:ext>
            </a:extLst>
          </p:cNvPr>
          <p:cNvSpPr/>
          <p:nvPr/>
        </p:nvSpPr>
        <p:spPr>
          <a:xfrm>
            <a:off x="10809691" y="6451360"/>
            <a:ext cx="1394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[James Hays]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4F34C32-E7C1-4EA6-9236-C8C204ABE5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Project details not shown in class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26230" y="3644899"/>
            <a:ext cx="348343" cy="6985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74573" y="3581399"/>
            <a:ext cx="348343" cy="762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22916" y="3650671"/>
            <a:ext cx="348343" cy="6927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71259" y="3581399"/>
            <a:ext cx="348343" cy="76200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19601" y="3771899"/>
            <a:ext cx="348343" cy="5715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67944" y="3650671"/>
            <a:ext cx="348343" cy="6927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16287" y="3581400"/>
            <a:ext cx="348343" cy="762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705601" y="3344860"/>
            <a:ext cx="348343" cy="9985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053944" y="3527924"/>
            <a:ext cx="348343" cy="8154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7402286" y="2978728"/>
            <a:ext cx="1045028" cy="1364673"/>
            <a:chOff x="5878286" y="2978727"/>
            <a:chExt cx="1045028" cy="1364673"/>
          </a:xfrm>
        </p:grpSpPr>
        <p:sp>
          <p:nvSpPr>
            <p:cNvPr id="23" name="Rectangle 22"/>
            <p:cNvSpPr/>
            <p:nvPr/>
          </p:nvSpPr>
          <p:spPr>
            <a:xfrm>
              <a:off x="5878286" y="3161793"/>
              <a:ext cx="348343" cy="118160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226629" y="3070260"/>
              <a:ext cx="348343" cy="127314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574971" y="2978727"/>
              <a:ext cx="348343" cy="136467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8447315" y="3161794"/>
            <a:ext cx="348343" cy="11816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795658" y="3344860"/>
            <a:ext cx="348343" cy="9985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Curved Left Arrow 30"/>
          <p:cNvSpPr/>
          <p:nvPr/>
        </p:nvSpPr>
        <p:spPr>
          <a:xfrm rot="16200000" flipV="1">
            <a:off x="5588735" y="278667"/>
            <a:ext cx="914400" cy="4014669"/>
          </a:xfrm>
          <a:prstGeom prst="curvedLef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391400" y="4419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source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57600" y="4419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target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17261E-7 L -0.4033 0.0006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3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/>
          <p:cNvGrpSpPr/>
          <p:nvPr/>
        </p:nvGrpSpPr>
        <p:grpSpPr>
          <a:xfrm>
            <a:off x="7402286" y="2978728"/>
            <a:ext cx="1045028" cy="1364673"/>
            <a:chOff x="5878286" y="2978727"/>
            <a:chExt cx="1045028" cy="1364673"/>
          </a:xfrm>
        </p:grpSpPr>
        <p:sp>
          <p:nvSpPr>
            <p:cNvPr id="51" name="Rectangle 50"/>
            <p:cNvSpPr/>
            <p:nvPr/>
          </p:nvSpPr>
          <p:spPr>
            <a:xfrm>
              <a:off x="5878286" y="3161793"/>
              <a:ext cx="348343" cy="118160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6226629" y="3070260"/>
              <a:ext cx="348343" cy="127314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6574971" y="2978727"/>
              <a:ext cx="348343" cy="136467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26230" y="3644899"/>
            <a:ext cx="348343" cy="6985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74573" y="3581399"/>
            <a:ext cx="348343" cy="762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67944" y="3650671"/>
            <a:ext cx="348343" cy="6927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16287" y="3581400"/>
            <a:ext cx="348343" cy="762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705601" y="3344860"/>
            <a:ext cx="348343" cy="9985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053944" y="3527924"/>
            <a:ext cx="348343" cy="8154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447315" y="3161794"/>
            <a:ext cx="348343" cy="11816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795658" y="3344860"/>
            <a:ext cx="348343" cy="9985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7228116" y="2974771"/>
            <a:ext cx="1399337" cy="553153"/>
            <a:chOff x="5704115" y="2974770"/>
            <a:chExt cx="1399337" cy="553153"/>
          </a:xfrm>
        </p:grpSpPr>
        <p:cxnSp>
          <p:nvCxnSpPr>
            <p:cNvPr id="29" name="Straight Arrow Connector 28"/>
            <p:cNvCxnSpPr>
              <a:stCxn id="22" idx="0"/>
            </p:cNvCxnSpPr>
            <p:nvPr/>
          </p:nvCxnSpPr>
          <p:spPr>
            <a:xfrm flipV="1">
              <a:off x="5704115" y="3158836"/>
              <a:ext cx="358238" cy="369087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V="1">
              <a:off x="6061713" y="3075156"/>
              <a:ext cx="350322" cy="89065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flipV="1">
              <a:off x="6406738" y="2974770"/>
              <a:ext cx="350322" cy="106877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>
              <a:off x="6759068" y="2978058"/>
              <a:ext cx="344384" cy="190005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Curved Left Arrow 46"/>
          <p:cNvSpPr/>
          <p:nvPr/>
        </p:nvSpPr>
        <p:spPr>
          <a:xfrm rot="16200000" flipV="1">
            <a:off x="5588735" y="278667"/>
            <a:ext cx="914400" cy="4014669"/>
          </a:xfrm>
          <a:prstGeom prst="curvedLef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362200" y="5334001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  <a:latin typeface="Calibri"/>
              </a:rPr>
              <a:t>It is impossible to faithfully preserve the gradients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391400" y="4419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source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657600" y="4419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target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3601E-6 L -0.40035 0.0037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035 0.00371 L -0.40035 0.0703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76200"/>
            <a:ext cx="8229600" cy="914400"/>
          </a:xfrm>
        </p:spPr>
        <p:txBody>
          <a:bodyPr/>
          <a:lstStyle/>
          <a:p>
            <a:r>
              <a:rPr lang="en-US" dirty="0"/>
              <a:t>Simple 2d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267866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source, 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0" y="267866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target,  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48600" y="267866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mask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590800" y="1622398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991100" y="1622398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7391400" y="1622398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449955" y="53234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output, x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4992755" y="42672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Down Arrow 17"/>
          <p:cNvSpPr/>
          <p:nvPr/>
        </p:nvSpPr>
        <p:spPr>
          <a:xfrm>
            <a:off x="5562600" y="3276600"/>
            <a:ext cx="8382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62200" y="5939136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  <a:latin typeface="Calibri"/>
              </a:rPr>
              <a:t>What properties do we want x to have?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 animBg="1"/>
      <p:bldP spid="2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76200"/>
            <a:ext cx="8229600" cy="914400"/>
          </a:xfrm>
        </p:spPr>
        <p:txBody>
          <a:bodyPr/>
          <a:lstStyle/>
          <a:p>
            <a:r>
              <a:rPr lang="en-US" dirty="0"/>
              <a:t>Simple 2d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2123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source, 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0" y="2123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target,  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48600" y="2123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mask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991100" y="1066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7391400" y="1066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2590800" y="1066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495800" y="2819400"/>
            <a:ext cx="5867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AutoNum type="arabicParenBoth"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For unmasked pixels, x</a:t>
            </a:r>
            <a:r>
              <a:rPr lang="en-US" sz="2400" baseline="-25000" dirty="0">
                <a:solidFill>
                  <a:prstClr val="black"/>
                </a:solidFill>
                <a:latin typeface="Calibri"/>
              </a:rPr>
              <a:t>i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 = 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t</a:t>
            </a:r>
            <a:r>
              <a:rPr lang="en-US" sz="2400" baseline="-25000" dirty="0" err="1">
                <a:solidFill>
                  <a:prstClr val="black"/>
                </a:solidFill>
                <a:latin typeface="Calibri"/>
              </a:rPr>
              <a:t>i</a:t>
            </a:r>
            <a:endParaRPr lang="en-US" sz="2400" baseline="-25000" dirty="0">
              <a:solidFill>
                <a:prstClr val="black"/>
              </a:solidFill>
              <a:latin typeface="Calibri"/>
            </a:endParaRPr>
          </a:p>
          <a:p>
            <a:pPr marL="457200" indent="-457200">
              <a:buFontTx/>
              <a:buAutoNum type="arabicParenBoth"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For masked pixels, we want the gradients at x</a:t>
            </a:r>
            <a:r>
              <a:rPr lang="en-US" sz="2400" baseline="-25000" dirty="0">
                <a:solidFill>
                  <a:prstClr val="black"/>
                </a:solidFill>
                <a:latin typeface="Calibri"/>
              </a:rPr>
              <a:t>i 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to match the gradients at 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s</a:t>
            </a:r>
            <a:r>
              <a:rPr lang="en-US" sz="2400" baseline="-25000" dirty="0" err="1">
                <a:solidFill>
                  <a:prstClr val="black"/>
                </a:solidFill>
                <a:latin typeface="Calibri"/>
              </a:rPr>
              <a:t>i</a:t>
            </a:r>
            <a:r>
              <a:rPr lang="en-US" sz="2400" baseline="-25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 </a:t>
            </a:r>
          </a:p>
          <a:p>
            <a:pPr marL="457200" indent="-457200">
              <a:buFontTx/>
              <a:buAutoNum type="arabicParenBoth"/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indent="-457200"/>
            <a:r>
              <a:rPr lang="en-US" sz="2400" dirty="0">
                <a:solidFill>
                  <a:prstClr val="black"/>
                </a:solidFill>
                <a:latin typeface="Calibri"/>
              </a:rPr>
              <a:t>But how do we define the gradient? Instead of constraining one or many gradients, in this example we will use the 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Laplacian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09800" y="4028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output, x</a:t>
            </a: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1752600" y="2971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8991600" y="5257800"/>
          <a:ext cx="12954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76200"/>
            <a:ext cx="8229600" cy="914400"/>
          </a:xfrm>
        </p:spPr>
        <p:txBody>
          <a:bodyPr/>
          <a:lstStyle/>
          <a:p>
            <a:r>
              <a:rPr lang="en-US" dirty="0"/>
              <a:t>Simple 2d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4400" y="2123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source, 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2123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target,  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86600" y="2123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mask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229100" y="1066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629400" y="1066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752600" y="578067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Pixel indexing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752600" y="47244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209800" y="4028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output, x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1752600" y="2971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419600" y="2832080"/>
            <a:ext cx="5181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1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t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1</a:t>
            </a:r>
          </a:p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2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t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2</a:t>
            </a:r>
            <a:endParaRPr lang="en-US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3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t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3</a:t>
            </a:r>
            <a:endParaRPr lang="en-US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4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t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4</a:t>
            </a:r>
            <a:endParaRPr lang="en-US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4x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5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4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2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6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8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= 4s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5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– s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4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– s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2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– s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6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– s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8</a:t>
            </a:r>
            <a:endParaRPr lang="en-US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6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t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6</a:t>
            </a:r>
            <a:endParaRPr lang="en-US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7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t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7</a:t>
            </a:r>
            <a:endParaRPr lang="en-US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4x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8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7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5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9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11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= 4s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8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– s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7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– s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5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– s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9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– s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11</a:t>
            </a:r>
            <a:endParaRPr lang="en-US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9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t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9</a:t>
            </a:r>
            <a:endParaRPr lang="en-US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10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t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10</a:t>
            </a:r>
            <a:endParaRPr lang="en-US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11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t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11</a:t>
            </a:r>
            <a:endParaRPr lang="en-US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12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t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12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1828800" y="1066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9372600" y="1143000"/>
          <a:ext cx="990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9296400" y="199286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prstClr val="black"/>
                </a:solidFill>
                <a:latin typeface="Calibri"/>
              </a:rPr>
              <a:t>Laplacian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76200"/>
            <a:ext cx="8229600" cy="914400"/>
          </a:xfrm>
        </p:spPr>
        <p:txBody>
          <a:bodyPr/>
          <a:lstStyle/>
          <a:p>
            <a:r>
              <a:rPr lang="en-US" dirty="0"/>
              <a:t>Simple 2d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4400" y="2123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source, 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2123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target,  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86600" y="2123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mask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229100" y="1066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629400" y="1066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752600" y="578067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Pixel indexing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752600" y="47244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209800" y="4028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output, x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1752600" y="2971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419600" y="2832080"/>
            <a:ext cx="30837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1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0.2</a:t>
            </a:r>
            <a:endParaRPr lang="en-US" baseline="-25000" dirty="0">
              <a:solidFill>
                <a:prstClr val="black"/>
              </a:solidFill>
              <a:latin typeface="Calibri"/>
            </a:endParaRP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2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0.7</a:t>
            </a: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3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0.9</a:t>
            </a: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4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0.5</a:t>
            </a: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4x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5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4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2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6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8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= 0.2</a:t>
            </a: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6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0.9</a:t>
            </a: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7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0.2</a:t>
            </a: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4x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8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7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5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9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11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= -1.6</a:t>
            </a: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9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0.8</a:t>
            </a: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10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0.2</a:t>
            </a: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11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0.7</a:t>
            </a: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12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0.9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1828800" y="1066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9372600" y="1143000"/>
          <a:ext cx="990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9296400" y="199286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prstClr val="black"/>
                </a:solidFill>
                <a:latin typeface="Calibri"/>
              </a:rPr>
              <a:t>Laplacian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76200"/>
            <a:ext cx="8229600" cy="914400"/>
          </a:xfrm>
        </p:spPr>
        <p:txBody>
          <a:bodyPr/>
          <a:lstStyle/>
          <a:p>
            <a:r>
              <a:rPr lang="en-US" dirty="0"/>
              <a:t>Simple 2d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4400" y="2123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source, 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2123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target,  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86600" y="2123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mask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229100" y="1066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629400" y="1066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752600" y="578067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Pixel indexing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752600" y="47244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209800" y="4028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output, x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1752600" y="2971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419600" y="2832080"/>
            <a:ext cx="28956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1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0.2</a:t>
            </a:r>
            <a:endParaRPr lang="en-US" baseline="-25000" dirty="0">
              <a:solidFill>
                <a:prstClr val="black"/>
              </a:solidFill>
              <a:latin typeface="Calibri"/>
            </a:endParaRP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2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0.7</a:t>
            </a: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3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0.9</a:t>
            </a: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4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0.5</a:t>
            </a: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4x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5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4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2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6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8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= 0.2</a:t>
            </a: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6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0.9</a:t>
            </a: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7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0.2</a:t>
            </a: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4x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8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7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5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9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11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= -1.6</a:t>
            </a: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9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0.8</a:t>
            </a: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10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0.2</a:t>
            </a: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11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0.7</a:t>
            </a: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12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0.9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1828800" y="1066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9372600" y="1143000"/>
          <a:ext cx="990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9296400" y="199286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prstClr val="black"/>
                </a:solidFill>
                <a:latin typeface="Calibri"/>
              </a:rPr>
              <a:t>Laplacian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84220" y="3925670"/>
            <a:ext cx="3083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4x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5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– 0.5 – 0.7 – 0.9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8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=  0.2</a:t>
            </a: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4x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8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– 0.2 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5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– 0.8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– 0.7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= -1.6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39201" y="4840070"/>
            <a:ext cx="1676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4x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5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8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=  2.3</a:t>
            </a: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4x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8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– 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5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= 0.1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15400" y="5754470"/>
            <a:ext cx="1676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5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= 0.62</a:t>
            </a:r>
          </a:p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  <a:r>
              <a:rPr lang="en-US" baseline="-25000" dirty="0">
                <a:solidFill>
                  <a:prstClr val="black"/>
                </a:solidFill>
                <a:latin typeface="Calibri"/>
              </a:rPr>
              <a:t>8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= 0.18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301127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In this simple case, we could solve for everything by hand.</a:t>
            </a: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7908898" y="4341283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/>
                </a:solidFill>
                <a:latin typeface="Calibri"/>
              </a:rPr>
              <a:t>*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63000" y="4269724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/>
                </a:solidFill>
                <a:latin typeface="Calibri"/>
              </a:rPr>
              <a:t>=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76200"/>
            <a:ext cx="8229600" cy="914400"/>
          </a:xfrm>
        </p:spPr>
        <p:txBody>
          <a:bodyPr/>
          <a:lstStyle/>
          <a:p>
            <a:r>
              <a:rPr lang="en-US" dirty="0"/>
              <a:t>Simple 2d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4400" y="2123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source, 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2123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target,  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86600" y="2123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mask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229100" y="1066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629400" y="1066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752600" y="578067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Pixel indexing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752600" y="47244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209800" y="4028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output, x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1752600" y="2971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1828800" y="1066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9372600" y="1143000"/>
          <a:ext cx="990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9296400" y="199286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prstClr val="black"/>
                </a:solidFill>
                <a:latin typeface="Calibri"/>
              </a:rPr>
              <a:t>Laplacian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4572000" y="2819400"/>
          <a:ext cx="37338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9753600" y="2819400"/>
          <a:ext cx="4572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-1.6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6019800" y="6248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05800" y="626006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72600" y="6248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b</a:t>
            </a:r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8686800" y="2819400"/>
          <a:ext cx="3810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?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6934200" y="3048000"/>
            <a:ext cx="1219200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Calibri"/>
              </a:rPr>
              <a:t>x = A\b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7908898" y="4341283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/>
                </a:solidFill>
                <a:latin typeface="Calibri"/>
              </a:rPr>
              <a:t>*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63000" y="4269724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/>
                </a:solidFill>
                <a:latin typeface="Calibri"/>
              </a:rPr>
              <a:t>=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76200"/>
            <a:ext cx="8229600" cy="914400"/>
          </a:xfrm>
        </p:spPr>
        <p:txBody>
          <a:bodyPr/>
          <a:lstStyle/>
          <a:p>
            <a:r>
              <a:rPr lang="en-US" dirty="0"/>
              <a:t>Simple 2d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4400" y="2123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source, 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2123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target,  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86600" y="2123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mask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229100" y="1066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629400" y="1066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752600" y="578067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Pixel indexing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752600" y="47244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209800" y="402807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output, x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1752600" y="2971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1828800" y="1066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9372600" y="1143000"/>
          <a:ext cx="990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9296400" y="199286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prstClr val="black"/>
                </a:solidFill>
                <a:latin typeface="Calibri"/>
              </a:rPr>
              <a:t>Laplacian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4572000" y="2819400"/>
          <a:ext cx="37338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8686800" y="2819400"/>
          <a:ext cx="3810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.62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.18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9753600" y="2819400"/>
          <a:ext cx="4572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-1.6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6019800" y="6248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05800" y="626006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72600" y="6248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b</a:t>
            </a:r>
          </a:p>
        </p:txBody>
      </p:sp>
      <p:sp>
        <p:nvSpPr>
          <p:cNvPr id="25" name="Up Arrow 24"/>
          <p:cNvSpPr/>
          <p:nvPr/>
        </p:nvSpPr>
        <p:spPr>
          <a:xfrm rot="16965876">
            <a:off x="6075188" y="2232752"/>
            <a:ext cx="457200" cy="344776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15000" y="3200400"/>
            <a:ext cx="25146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/>
              </a:rPr>
              <a:t>output = reshape(x, 3, 4)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1752600" y="2971800"/>
          <a:ext cx="2057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.62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26" grpId="0"/>
      <p:bldP spid="28" grpId="0"/>
      <p:bldP spid="25" grpId="0" animBg="1"/>
      <p:bldP spid="3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ropbox\classes\cs 129 Computational Photography 2012\cs 129 proj2 2012\my implementation\results\result_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1" y="3352800"/>
            <a:ext cx="3571875" cy="2678906"/>
          </a:xfrm>
          <a:prstGeom prst="rect">
            <a:avLst/>
          </a:prstGeom>
          <a:noFill/>
        </p:spPr>
      </p:pic>
      <p:pic>
        <p:nvPicPr>
          <p:cNvPr id="1028" name="Picture 4" descr="C:\Users\James\Dropbox\classes\cs 129 Computational Photography 2012\cs 129 proj2 2012\my implementation\results\fixed_mask_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04098" y="685800"/>
            <a:ext cx="2743200" cy="2057400"/>
          </a:xfrm>
          <a:prstGeom prst="rect">
            <a:avLst/>
          </a:prstGeom>
          <a:noFill/>
        </p:spPr>
      </p:pic>
      <p:pic>
        <p:nvPicPr>
          <p:cNvPr id="1029" name="Picture 5" descr="C:\Users\James\Dropbox\classes\cs 129 Computational Photography 2012\cs 129 proj2 2012\my implementation\results\fixed_source_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6598" y="685800"/>
            <a:ext cx="2743200" cy="2057400"/>
          </a:xfrm>
          <a:prstGeom prst="rect">
            <a:avLst/>
          </a:prstGeom>
          <a:noFill/>
        </p:spPr>
      </p:pic>
      <p:pic>
        <p:nvPicPr>
          <p:cNvPr id="1030" name="Picture 6" descr="C:\Users\James\Dropbox\classes\cs 129 Computational Photography 2012\cs 129 proj2 2012\data\target_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89098" y="685800"/>
            <a:ext cx="2743200" cy="2057400"/>
          </a:xfrm>
          <a:prstGeom prst="rect">
            <a:avLst/>
          </a:prstGeom>
          <a:noFill/>
        </p:spPr>
      </p:pic>
      <p:pic>
        <p:nvPicPr>
          <p:cNvPr id="1031" name="Picture 7" descr="C:\Users\James\Dropbox\classes\cs 129 Computational Photography 2012\cs 129 proj2 2012\my implementation\results\blending_results\result_0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72201" y="3352800"/>
            <a:ext cx="3571875" cy="267890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638800" y="2667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source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67000" y="267866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target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58200" y="2667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mask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9000" y="60198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no blending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24600" y="6031468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gradient domain blending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838200"/>
          </a:xfrm>
        </p:spPr>
        <p:txBody>
          <a:bodyPr/>
          <a:lstStyle/>
          <a:p>
            <a:r>
              <a:rPr lang="en-US" dirty="0"/>
              <a:t>What’s the difference?</a:t>
            </a:r>
          </a:p>
        </p:txBody>
      </p:sp>
      <p:pic>
        <p:nvPicPr>
          <p:cNvPr id="4" name="Picture 3" descr="C:\Users\James\Dropbox\classes\cs 129 Computational Photography 2012\cs 129 proj2 2012\my implementation\results\result_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838200"/>
            <a:ext cx="3276600" cy="2457450"/>
          </a:xfrm>
          <a:prstGeom prst="rect">
            <a:avLst/>
          </a:prstGeom>
          <a:noFill/>
        </p:spPr>
      </p:pic>
      <p:pic>
        <p:nvPicPr>
          <p:cNvPr id="5" name="Picture 7" descr="C:\Users\James\Dropbox\classes\cs 129 Computational Photography 2012\cs 129 proj2 2012\my implementation\results\blending_results\result_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838200"/>
            <a:ext cx="3276600" cy="24574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010400" y="32766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no blending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24125" y="3288268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gradient domain blending</a:t>
            </a:r>
          </a:p>
        </p:txBody>
      </p:sp>
      <p:pic>
        <p:nvPicPr>
          <p:cNvPr id="2050" name="Picture 2" descr="C:\Users\James\Dropbox\classes\cs 129 Computational Photography 2012\cs 129 proj2 2012\my implementation\results\difference_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3810000"/>
            <a:ext cx="3810000" cy="28575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715000" y="1730514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prstClr val="black"/>
                </a:solidFill>
                <a:latin typeface="Calibri"/>
              </a:rPr>
              <a:t>-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77400" y="1730514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prstClr val="black"/>
                </a:solidFill>
                <a:latin typeface="Calibri"/>
              </a:rPr>
              <a:t>=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ames\Dropbox\classes\cs 129 Computational Photography 2012\cs 129 proj2 2012\my implementation\results\difference_surface_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643658"/>
            <a:ext cx="9144000" cy="536674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838200"/>
          </a:xfrm>
        </p:spPr>
        <p:txBody>
          <a:bodyPr/>
          <a:lstStyle/>
          <a:p>
            <a:r>
              <a:rPr lang="en-US" dirty="0"/>
              <a:t>What’s the difference?</a:t>
            </a:r>
          </a:p>
        </p:txBody>
      </p:sp>
      <p:pic>
        <p:nvPicPr>
          <p:cNvPr id="4" name="Picture 3" descr="C:\Users\James\Dropbox\classes\cs 129 Computational Photography 2012\cs 129 proj2 2012\my implementation\results\result_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849868"/>
            <a:ext cx="1549400" cy="1162050"/>
          </a:xfrm>
          <a:prstGeom prst="rect">
            <a:avLst/>
          </a:prstGeom>
          <a:noFill/>
        </p:spPr>
      </p:pic>
      <p:pic>
        <p:nvPicPr>
          <p:cNvPr id="5" name="Picture 7" descr="C:\Users\James\Dropbox\classes\cs 129 Computational Photography 2012\cs 129 proj2 2012\my implementation\results\blending_results\result_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2400" y="849868"/>
            <a:ext cx="1549400" cy="11620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248400" y="1920902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no blending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97249" y="1936804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black"/>
                </a:solidFill>
                <a:latin typeface="Calibri"/>
              </a:rPr>
              <a:t>gradient domain blending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62600" y="1002268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prstClr val="black"/>
                </a:solidFill>
                <a:latin typeface="Calibri"/>
              </a:rPr>
              <a:t>-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24800" y="1078468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prstClr val="black"/>
                </a:solidFill>
                <a:latin typeface="Calibri"/>
              </a:rPr>
              <a:t>=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ames\Dropbox\classes\cs 129 Computational Photography 2012\cs 129 proj2 2012\my implementation\results\difference_surface_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625800"/>
            <a:ext cx="9144000" cy="538460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838200"/>
          </a:xfrm>
        </p:spPr>
        <p:txBody>
          <a:bodyPr/>
          <a:lstStyle/>
          <a:p>
            <a:r>
              <a:rPr lang="en-US" dirty="0"/>
              <a:t>What’s the difference?</a:t>
            </a:r>
          </a:p>
        </p:txBody>
      </p:sp>
      <p:pic>
        <p:nvPicPr>
          <p:cNvPr id="11" name="Picture 10" descr="C:\Users\James\Dropbox\classes\cs 129 Computational Photography 2012\cs 129 proj2 2012\my implementation\results\result_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849868"/>
            <a:ext cx="1549400" cy="1162050"/>
          </a:xfrm>
          <a:prstGeom prst="rect">
            <a:avLst/>
          </a:prstGeom>
          <a:noFill/>
        </p:spPr>
      </p:pic>
      <p:pic>
        <p:nvPicPr>
          <p:cNvPr id="12" name="Picture 7" descr="C:\Users\James\Dropbox\classes\cs 129 Computational Photography 2012\cs 129 proj2 2012\my implementation\results\blending_results\result_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2400" y="849868"/>
            <a:ext cx="1549400" cy="116205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6248400" y="1920902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no blending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97249" y="1936804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black"/>
                </a:solidFill>
                <a:latin typeface="Calibri"/>
              </a:rPr>
              <a:t>gradient domain blending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62600" y="1002268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prstClr val="black"/>
                </a:solidFill>
                <a:latin typeface="Calibri"/>
              </a:rPr>
              <a:t>-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24800" y="1078468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prstClr val="black"/>
                </a:solidFill>
                <a:latin typeface="Calibri"/>
              </a:rPr>
              <a:t>=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4421177-D348-453E-B480-711E370BFC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76200"/>
            <a:ext cx="8362950" cy="838200"/>
          </a:xfrm>
        </p:spPr>
        <p:txBody>
          <a:bodyPr/>
          <a:lstStyle/>
          <a:p>
            <a:r>
              <a:rPr lang="en-US" altLang="en-US"/>
              <a:t>Matting, Transparency, and Illumination</a:t>
            </a:r>
          </a:p>
        </p:txBody>
      </p:sp>
      <p:pic>
        <p:nvPicPr>
          <p:cNvPr id="8196" name="Picture 9">
            <a:extLst>
              <a:ext uri="{FF2B5EF4-FFF2-40B4-BE49-F238E27FC236}">
                <a16:creationId xmlns:a16="http://schemas.microsoft.com/office/drawing/2014/main" id="{0C110A64-144D-4618-A35D-8198F7CF5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914401"/>
            <a:ext cx="4751388" cy="504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6">
            <a:extLst>
              <a:ext uri="{FF2B5EF4-FFF2-40B4-BE49-F238E27FC236}">
                <a16:creationId xmlns:a16="http://schemas.microsoft.com/office/drawing/2014/main" id="{DF0FF9B2-A069-4C7C-8D2C-3D4F1D563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45" y="6446849"/>
            <a:ext cx="34988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Slides from Alexei </a:t>
            </a: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Efros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James Hays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31D38D3-6F3A-4E3C-8D04-D272474BFC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does Superman fly?</a:t>
            </a:r>
          </a:p>
        </p:txBody>
      </p:sp>
      <p:sp>
        <p:nvSpPr>
          <p:cNvPr id="916483" name="Rectangle 3">
            <a:extLst>
              <a:ext uri="{FF2B5EF4-FFF2-40B4-BE49-F238E27FC236}">
                <a16:creationId xmlns:a16="http://schemas.microsoft.com/office/drawing/2014/main" id="{7FE8D475-8E7B-4EB2-AADD-250F81E73E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4495800"/>
            <a:ext cx="7772400" cy="2057400"/>
          </a:xfrm>
        </p:spPr>
        <p:txBody>
          <a:bodyPr/>
          <a:lstStyle/>
          <a:p>
            <a:r>
              <a:rPr lang="en-US" altLang="en-US" dirty="0"/>
              <a:t>Super-human powers?</a:t>
            </a:r>
          </a:p>
          <a:p>
            <a:r>
              <a:rPr lang="en-US" altLang="en-US" dirty="0"/>
              <a:t>	OR</a:t>
            </a:r>
          </a:p>
          <a:p>
            <a:r>
              <a:rPr lang="en-US" altLang="en-US" dirty="0"/>
              <a:t>Image Blending</a:t>
            </a:r>
            <a:br>
              <a:rPr lang="en-US" altLang="en-US" dirty="0"/>
            </a:br>
            <a:r>
              <a:rPr lang="en-US" altLang="en-US" dirty="0"/>
              <a:t>OR</a:t>
            </a:r>
          </a:p>
          <a:p>
            <a:r>
              <a:rPr lang="en-US" altLang="en-US" dirty="0"/>
              <a:t>Image Matting?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44C80B25-68D3-4D3C-A860-24A080A0B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3" t="33389" r="53644" b="41779"/>
          <a:stretch>
            <a:fillRect/>
          </a:stretch>
        </p:blipFill>
        <p:spPr bwMode="auto">
          <a:xfrm>
            <a:off x="110706" y="1048110"/>
            <a:ext cx="7315200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648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FF21774-E101-4D3B-AC0B-11E10C8FE9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Physics of Alpha Matting</a:t>
            </a:r>
          </a:p>
        </p:txBody>
      </p:sp>
      <p:pic>
        <p:nvPicPr>
          <p:cNvPr id="987139" name="Picture 3">
            <a:extLst>
              <a:ext uri="{FF2B5EF4-FFF2-40B4-BE49-F238E27FC236}">
                <a16:creationId xmlns:a16="http://schemas.microsoft.com/office/drawing/2014/main" id="{76786A8D-337E-4B39-B5E6-B33DDDA71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6" y="1103314"/>
            <a:ext cx="2162175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7140" name="Picture 4">
            <a:extLst>
              <a:ext uri="{FF2B5EF4-FFF2-40B4-BE49-F238E27FC236}">
                <a16:creationId xmlns:a16="http://schemas.microsoft.com/office/drawing/2014/main" id="{22F6095A-41C7-4C3F-AD35-F44DE2D44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6" y="1103314"/>
            <a:ext cx="2162175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7141" name="Picture 5">
            <a:extLst>
              <a:ext uri="{FF2B5EF4-FFF2-40B4-BE49-F238E27FC236}">
                <a16:creationId xmlns:a16="http://schemas.microsoft.com/office/drawing/2014/main" id="{BD219559-5723-4DB0-BB13-1F1FB4BAE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038600"/>
            <a:ext cx="2057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7142" name="Picture 6">
            <a:extLst>
              <a:ext uri="{FF2B5EF4-FFF2-40B4-BE49-F238E27FC236}">
                <a16:creationId xmlns:a16="http://schemas.microsoft.com/office/drawing/2014/main" id="{FA59BE68-E59B-48E1-92AC-104E75BF4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4038600"/>
            <a:ext cx="3429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7143" name="Picture 7">
            <a:extLst>
              <a:ext uri="{FF2B5EF4-FFF2-40B4-BE49-F238E27FC236}">
                <a16:creationId xmlns:a16="http://schemas.microsoft.com/office/drawing/2014/main" id="{7B90CDD3-FEBE-4351-9CC7-D7D5BB531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038600"/>
            <a:ext cx="3429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7144" name="Text Box 8">
            <a:extLst>
              <a:ext uri="{FF2B5EF4-FFF2-40B4-BE49-F238E27FC236}">
                <a16:creationId xmlns:a16="http://schemas.microsoft.com/office/drawing/2014/main" id="{2E623AF1-45C1-4481-A9E6-F0FABB8AB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725" y="3352800"/>
            <a:ext cx="3575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Semi-transparent objects</a:t>
            </a:r>
          </a:p>
        </p:txBody>
      </p:sp>
      <p:sp>
        <p:nvSpPr>
          <p:cNvPr id="987145" name="Text Box 9">
            <a:extLst>
              <a:ext uri="{FF2B5EF4-FFF2-40B4-BE49-F238E27FC236}">
                <a16:creationId xmlns:a16="http://schemas.microsoft.com/office/drawing/2014/main" id="{4783BE70-EE26-4253-97A2-5F0287AA4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1" y="6324600"/>
            <a:ext cx="48397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Pixels too large to capture surface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7144" grpId="0"/>
      <p:bldP spid="98714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46959A2-4216-4078-880E-CB81B07AB1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alpha channel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E4CD7BE-F93E-4D6E-9FB6-5C59F87EA4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Add one more channel:</a:t>
            </a:r>
          </a:p>
          <a:p>
            <a:pPr lvl="1"/>
            <a:r>
              <a:rPr lang="en-US" altLang="en-US"/>
              <a:t>Image(R,G,B,alpha)            </a:t>
            </a:r>
            <a:r>
              <a:rPr lang="en-US" altLang="en-US" i="1"/>
              <a:t>Sprite!</a:t>
            </a:r>
          </a:p>
          <a:p>
            <a:r>
              <a:rPr lang="en-US" altLang="en-US"/>
              <a:t>Encodes transparency (or pixel coverage):</a:t>
            </a:r>
          </a:p>
          <a:p>
            <a:pPr lvl="1"/>
            <a:r>
              <a:rPr lang="en-US" altLang="en-US"/>
              <a:t>Alpha = 1:	opaque object (complete coverage)</a:t>
            </a:r>
          </a:p>
          <a:p>
            <a:pPr lvl="1"/>
            <a:r>
              <a:rPr lang="en-US" altLang="en-US"/>
              <a:t>Alpha = 0:	transparent object (no coverage)</a:t>
            </a:r>
          </a:p>
          <a:p>
            <a:pPr lvl="1"/>
            <a:r>
              <a:rPr lang="en-US" altLang="en-US"/>
              <a:t>0&lt;Alpha&lt;1:	semi-transparent (partial coverage)</a:t>
            </a:r>
          </a:p>
          <a:p>
            <a:r>
              <a:rPr lang="en-US" altLang="en-US"/>
              <a:t>Example: alpha = 0.7</a:t>
            </a:r>
          </a:p>
          <a:p>
            <a:endParaRPr lang="en-US" altLang="en-US"/>
          </a:p>
          <a:p>
            <a:endParaRPr lang="en-US" alt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3803773D-5E67-4E2C-B978-F7DE869143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4419600"/>
            <a:ext cx="1600200" cy="1524000"/>
          </a:xfrm>
          <a:prstGeom prst="rect">
            <a:avLst/>
          </a:prstGeom>
          <a:solidFill>
            <a:schemeClr val="folHlink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pSp>
        <p:nvGrpSpPr>
          <p:cNvPr id="11269" name="Group 5">
            <a:extLst>
              <a:ext uri="{FF2B5EF4-FFF2-40B4-BE49-F238E27FC236}">
                <a16:creationId xmlns:a16="http://schemas.microsoft.com/office/drawing/2014/main" id="{6C8C4FFB-1B5B-4031-9614-C6BBA64DAEA0}"/>
              </a:ext>
            </a:extLst>
          </p:cNvPr>
          <p:cNvGrpSpPr>
            <a:grpSpLocks/>
          </p:cNvGrpSpPr>
          <p:nvPr/>
        </p:nvGrpSpPr>
        <p:grpSpPr bwMode="auto">
          <a:xfrm>
            <a:off x="3106738" y="4114800"/>
            <a:ext cx="1981200" cy="1828800"/>
            <a:chOff x="997" y="2592"/>
            <a:chExt cx="1248" cy="1152"/>
          </a:xfrm>
        </p:grpSpPr>
        <p:sp>
          <p:nvSpPr>
            <p:cNvPr id="11272" name="Rectangle 6">
              <a:extLst>
                <a:ext uri="{FF2B5EF4-FFF2-40B4-BE49-F238E27FC236}">
                  <a16:creationId xmlns:a16="http://schemas.microsoft.com/office/drawing/2014/main" id="{693CD47E-9EEA-448C-9411-63E3BFD086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2784"/>
              <a:ext cx="1008" cy="96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1273" name="Rectangle 7">
              <a:extLst>
                <a:ext uri="{FF2B5EF4-FFF2-40B4-BE49-F238E27FC236}">
                  <a16:creationId xmlns:a16="http://schemas.microsoft.com/office/drawing/2014/main" id="{B5BB1DF2-8874-4F9E-89BA-436428AA088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98559">
              <a:off x="997" y="2592"/>
              <a:ext cx="1248" cy="51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1274" name="Rectangle 8">
              <a:extLst>
                <a:ext uri="{FF2B5EF4-FFF2-40B4-BE49-F238E27FC236}">
                  <a16:creationId xmlns:a16="http://schemas.microsoft.com/office/drawing/2014/main" id="{63424D87-7B81-46EB-9A63-2B9D9EACE6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2784"/>
              <a:ext cx="1008" cy="9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sp>
        <p:nvSpPr>
          <p:cNvPr id="11270" name="Text Box 9">
            <a:extLst>
              <a:ext uri="{FF2B5EF4-FFF2-40B4-BE49-F238E27FC236}">
                <a16:creationId xmlns:a16="http://schemas.microsoft.com/office/drawing/2014/main" id="{16B9A3B0-841B-44B1-AD69-50F5D890A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6248400"/>
            <a:ext cx="6180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Partial coverage       or     semi-transparency</a:t>
            </a:r>
          </a:p>
        </p:txBody>
      </p:sp>
      <p:sp>
        <p:nvSpPr>
          <p:cNvPr id="11271" name="AutoShape 10">
            <a:extLst>
              <a:ext uri="{FF2B5EF4-FFF2-40B4-BE49-F238E27FC236}">
                <a16:creationId xmlns:a16="http://schemas.microsoft.com/office/drawing/2014/main" id="{8F5744EC-0ECD-4E56-A764-EF5C9E76D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481138"/>
            <a:ext cx="304800" cy="1524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12949B1E-2428-44A4-BEC8-D46533445F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Multiple Alpha Blending</a:t>
            </a:r>
          </a:p>
        </p:txBody>
      </p:sp>
      <p:sp>
        <p:nvSpPr>
          <p:cNvPr id="991235" name="Rectangle 3">
            <a:extLst>
              <a:ext uri="{FF2B5EF4-FFF2-40B4-BE49-F238E27FC236}">
                <a16:creationId xmlns:a16="http://schemas.microsoft.com/office/drawing/2014/main" id="{54CD63DE-1717-445B-9BF2-EA7EEA91EB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914400"/>
            <a:ext cx="7010400" cy="5257800"/>
          </a:xfrm>
        </p:spPr>
        <p:txBody>
          <a:bodyPr/>
          <a:lstStyle/>
          <a:p>
            <a:r>
              <a:rPr lang="en-US" altLang="en-US" sz="2000" dirty="0"/>
              <a:t>So far we assumed that one image (background) is opaque.  </a:t>
            </a:r>
          </a:p>
          <a:p>
            <a:r>
              <a:rPr lang="en-US" altLang="en-US" sz="2000" dirty="0"/>
              <a:t>If blending semi-transparent sprites (the “A over B” operation):</a:t>
            </a:r>
          </a:p>
          <a:p>
            <a:r>
              <a:rPr lang="en-US" altLang="en-US" sz="2800" dirty="0" err="1">
                <a:cs typeface="Arial" panose="020B0604020202020204" pitchFamily="34" charset="0"/>
              </a:rPr>
              <a:t>I</a:t>
            </a:r>
            <a:r>
              <a:rPr lang="en-US" altLang="en-US" sz="2800" baseline="-25000" dirty="0" err="1">
                <a:cs typeface="Arial" panose="020B0604020202020204" pitchFamily="34" charset="0"/>
              </a:rPr>
              <a:t>comp</a:t>
            </a:r>
            <a:r>
              <a:rPr lang="en-US" altLang="en-US" sz="2800" dirty="0">
                <a:cs typeface="Arial" panose="020B0604020202020204" pitchFamily="34" charset="0"/>
              </a:rPr>
              <a:t> = </a:t>
            </a:r>
            <a:r>
              <a:rPr lang="en-US" altLang="en-US" sz="2800" dirty="0" err="1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sz="2800" baseline="-25000" dirty="0" err="1">
                <a:cs typeface="Arial" panose="020B0604020202020204" pitchFamily="34" charset="0"/>
              </a:rPr>
              <a:t>a</a:t>
            </a:r>
            <a:r>
              <a:rPr lang="en-US" altLang="en-US" sz="2800" dirty="0" err="1">
                <a:cs typeface="Arial" panose="020B0604020202020204" pitchFamily="34" charset="0"/>
              </a:rPr>
              <a:t>I</a:t>
            </a:r>
            <a:r>
              <a:rPr lang="en-US" altLang="en-US" sz="2800" baseline="-25000" dirty="0" err="1">
                <a:cs typeface="Arial" panose="020B0604020202020204" pitchFamily="34" charset="0"/>
              </a:rPr>
              <a:t>a</a:t>
            </a:r>
            <a:r>
              <a:rPr lang="en-US" altLang="en-US" sz="2800" baseline="-25000" dirty="0">
                <a:cs typeface="Arial" panose="020B0604020202020204" pitchFamily="34" charset="0"/>
              </a:rPr>
              <a:t> </a:t>
            </a:r>
            <a:r>
              <a:rPr lang="en-US" altLang="en-US" sz="2800" dirty="0">
                <a:cs typeface="Arial" panose="020B0604020202020204" pitchFamily="34" charset="0"/>
              </a:rPr>
              <a:t>+ (1-</a:t>
            </a:r>
            <a:r>
              <a:rPr lang="en-US" altLang="en-US" sz="2800" dirty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sz="2800" baseline="-25000" dirty="0">
                <a:cs typeface="Arial" panose="020B0604020202020204" pitchFamily="34" charset="0"/>
              </a:rPr>
              <a:t>a</a:t>
            </a:r>
            <a:r>
              <a:rPr lang="en-US" altLang="en-US" sz="2800" dirty="0">
                <a:cs typeface="Arial" panose="020B0604020202020204" pitchFamily="34" charset="0"/>
              </a:rPr>
              <a:t>)</a:t>
            </a:r>
            <a:r>
              <a:rPr lang="en-US" altLang="en-US" sz="2800" dirty="0" err="1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sz="2800" baseline="-25000" dirty="0" err="1">
                <a:cs typeface="Arial" panose="020B0604020202020204" pitchFamily="34" charset="0"/>
              </a:rPr>
              <a:t>b</a:t>
            </a:r>
            <a:r>
              <a:rPr lang="en-US" altLang="en-US" sz="2800" dirty="0" err="1">
                <a:cs typeface="Arial" panose="020B0604020202020204" pitchFamily="34" charset="0"/>
              </a:rPr>
              <a:t>I</a:t>
            </a:r>
            <a:r>
              <a:rPr lang="en-US" altLang="en-US" sz="2800" baseline="-25000" dirty="0" err="1">
                <a:cs typeface="Arial" panose="020B0604020202020204" pitchFamily="34" charset="0"/>
              </a:rPr>
              <a:t>b</a:t>
            </a:r>
            <a:endParaRPr lang="en-US" altLang="en-US" sz="2800" baseline="-25000" dirty="0">
              <a:cs typeface="Arial" panose="020B0604020202020204" pitchFamily="34" charset="0"/>
            </a:endParaRPr>
          </a:p>
          <a:p>
            <a:r>
              <a:rPr lang="en-US" altLang="en-US" sz="2800" dirty="0" err="1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sz="2800" baseline="-25000" dirty="0" err="1">
                <a:cs typeface="Arial" panose="020B0604020202020204" pitchFamily="34" charset="0"/>
              </a:rPr>
              <a:t>comp</a:t>
            </a:r>
            <a:r>
              <a:rPr lang="en-US" altLang="en-US" sz="2800" baseline="-25000" dirty="0">
                <a:cs typeface="Arial" panose="020B0604020202020204" pitchFamily="34" charset="0"/>
              </a:rPr>
              <a:t> </a:t>
            </a:r>
            <a:r>
              <a:rPr lang="en-US" altLang="en-US" sz="2800" dirty="0">
                <a:cs typeface="Arial" panose="020B0604020202020204" pitchFamily="34" charset="0"/>
              </a:rPr>
              <a:t>= </a:t>
            </a:r>
            <a:r>
              <a:rPr lang="en-US" altLang="en-US" sz="2800" dirty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sz="2800" baseline="-25000" dirty="0">
                <a:cs typeface="Arial" panose="020B0604020202020204" pitchFamily="34" charset="0"/>
              </a:rPr>
              <a:t>a </a:t>
            </a:r>
            <a:r>
              <a:rPr lang="en-US" altLang="en-US" sz="2800" dirty="0">
                <a:cs typeface="Arial" panose="020B0604020202020204" pitchFamily="34" charset="0"/>
              </a:rPr>
              <a:t>+ (1-</a:t>
            </a:r>
            <a:r>
              <a:rPr lang="en-US" altLang="en-US" sz="2800" dirty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sz="2800" baseline="-25000" dirty="0">
                <a:cs typeface="Arial" panose="020B0604020202020204" pitchFamily="34" charset="0"/>
              </a:rPr>
              <a:t>a</a:t>
            </a:r>
            <a:r>
              <a:rPr lang="en-US" altLang="en-US" sz="2800" dirty="0">
                <a:cs typeface="Arial" panose="020B0604020202020204" pitchFamily="34" charset="0"/>
              </a:rPr>
              <a:t>)</a:t>
            </a:r>
            <a:r>
              <a:rPr lang="en-US" altLang="en-US" sz="2800" dirty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sz="2800" baseline="-25000" dirty="0">
                <a:cs typeface="Arial" panose="020B0604020202020204" pitchFamily="34" charset="0"/>
              </a:rPr>
              <a:t>b</a:t>
            </a:r>
          </a:p>
          <a:p>
            <a:endParaRPr lang="en-US" altLang="en-US" sz="2800" baseline="-25000" dirty="0">
              <a:cs typeface="Arial" panose="020B0604020202020204" pitchFamily="34" charset="0"/>
            </a:endParaRPr>
          </a:p>
          <a:p>
            <a:r>
              <a:rPr lang="en-US" altLang="en-US" dirty="0">
                <a:cs typeface="Arial" panose="020B0604020202020204" pitchFamily="34" charset="0"/>
              </a:rPr>
              <a:t>Note: sometimes alpha is </a:t>
            </a:r>
            <a:r>
              <a:rPr lang="en-US" altLang="en-US" dirty="0" err="1">
                <a:cs typeface="Arial" panose="020B0604020202020204" pitchFamily="34" charset="0"/>
              </a:rPr>
              <a:t>premultiplied</a:t>
            </a:r>
            <a:r>
              <a:rPr lang="en-US" altLang="en-US" dirty="0">
                <a:cs typeface="Arial" panose="020B0604020202020204" pitchFamily="34" charset="0"/>
              </a:rPr>
              <a:t>: </a:t>
            </a:r>
            <a:r>
              <a:rPr lang="en-US" altLang="en-US" dirty="0" err="1">
                <a:cs typeface="Arial" panose="020B0604020202020204" pitchFamily="34" charset="0"/>
              </a:rPr>
              <a:t>im</a:t>
            </a:r>
            <a:r>
              <a:rPr lang="en-US" altLang="en-US" dirty="0">
                <a:cs typeface="Arial" panose="020B0604020202020204" pitchFamily="34" charset="0"/>
              </a:rPr>
              <a:t>(</a:t>
            </a:r>
            <a:r>
              <a:rPr lang="en-US" altLang="en-US" dirty="0" err="1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dirty="0" err="1">
                <a:cs typeface="Arial" panose="020B0604020202020204" pitchFamily="34" charset="0"/>
              </a:rPr>
              <a:t>R,</a:t>
            </a:r>
            <a:r>
              <a:rPr lang="en-US" altLang="en-US" dirty="0" err="1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dirty="0" err="1">
                <a:cs typeface="Arial" panose="020B0604020202020204" pitchFamily="34" charset="0"/>
              </a:rPr>
              <a:t>G,</a:t>
            </a:r>
            <a:r>
              <a:rPr lang="en-US" altLang="en-US" dirty="0" err="1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dirty="0" err="1">
                <a:cs typeface="Arial" panose="020B0604020202020204" pitchFamily="34" charset="0"/>
              </a:rPr>
              <a:t>B,</a:t>
            </a:r>
            <a:r>
              <a:rPr lang="en-US" altLang="en-US" dirty="0" err="1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dirty="0">
                <a:cs typeface="Arial" panose="020B0604020202020204" pitchFamily="34" charset="0"/>
              </a:rPr>
              <a:t>):</a:t>
            </a:r>
          </a:p>
          <a:p>
            <a:r>
              <a:rPr lang="en-US" altLang="en-US" sz="2800" dirty="0" err="1">
                <a:cs typeface="Arial" panose="020B0604020202020204" pitchFamily="34" charset="0"/>
              </a:rPr>
              <a:t>I</a:t>
            </a:r>
            <a:r>
              <a:rPr lang="en-US" altLang="en-US" sz="2800" baseline="-25000" dirty="0" err="1">
                <a:cs typeface="Arial" panose="020B0604020202020204" pitchFamily="34" charset="0"/>
              </a:rPr>
              <a:t>comp</a:t>
            </a:r>
            <a:r>
              <a:rPr lang="en-US" altLang="en-US" sz="2800" dirty="0">
                <a:cs typeface="Arial" panose="020B0604020202020204" pitchFamily="34" charset="0"/>
              </a:rPr>
              <a:t> = </a:t>
            </a:r>
            <a:r>
              <a:rPr lang="en-US" altLang="en-US" sz="2800" dirty="0" err="1">
                <a:cs typeface="Arial" panose="020B0604020202020204" pitchFamily="34" charset="0"/>
              </a:rPr>
              <a:t>I</a:t>
            </a:r>
            <a:r>
              <a:rPr lang="en-US" altLang="en-US" sz="2800" baseline="-25000" dirty="0" err="1">
                <a:cs typeface="Arial" panose="020B0604020202020204" pitchFamily="34" charset="0"/>
              </a:rPr>
              <a:t>a</a:t>
            </a:r>
            <a:r>
              <a:rPr lang="en-US" altLang="en-US" sz="2800" baseline="-25000" dirty="0">
                <a:cs typeface="Arial" panose="020B0604020202020204" pitchFamily="34" charset="0"/>
              </a:rPr>
              <a:t> </a:t>
            </a:r>
            <a:r>
              <a:rPr lang="en-US" altLang="en-US" sz="2800" dirty="0">
                <a:cs typeface="Arial" panose="020B0604020202020204" pitchFamily="34" charset="0"/>
              </a:rPr>
              <a:t>+ (1-</a:t>
            </a:r>
            <a:r>
              <a:rPr lang="en-US" altLang="en-US" sz="2800" dirty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altLang="en-US" sz="2800" baseline="-25000" dirty="0">
                <a:cs typeface="Arial" panose="020B0604020202020204" pitchFamily="34" charset="0"/>
              </a:rPr>
              <a:t>a</a:t>
            </a:r>
            <a:r>
              <a:rPr lang="en-US" altLang="en-US" sz="2800" dirty="0">
                <a:cs typeface="Arial" panose="020B0604020202020204" pitchFamily="34" charset="0"/>
              </a:rPr>
              <a:t>)</a:t>
            </a:r>
            <a:r>
              <a:rPr lang="en-US" altLang="en-US" sz="2800" dirty="0" err="1">
                <a:cs typeface="Arial" panose="020B0604020202020204" pitchFamily="34" charset="0"/>
              </a:rPr>
              <a:t>I</a:t>
            </a:r>
            <a:r>
              <a:rPr lang="en-US" altLang="en-US" sz="2800" baseline="-25000" dirty="0" err="1">
                <a:cs typeface="Arial" panose="020B0604020202020204" pitchFamily="34" charset="0"/>
              </a:rPr>
              <a:t>b</a:t>
            </a:r>
            <a:endParaRPr lang="en-US" altLang="en-US" sz="2800" baseline="-25000" dirty="0">
              <a:cs typeface="Arial" panose="020B0604020202020204" pitchFamily="34" charset="0"/>
            </a:endParaRPr>
          </a:p>
          <a:p>
            <a:r>
              <a:rPr lang="en-US" altLang="en-US" sz="2000" dirty="0">
                <a:cs typeface="Arial" panose="020B0604020202020204" pitchFamily="34" charset="0"/>
              </a:rPr>
              <a:t>(same for alpha!)</a:t>
            </a:r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3248E6B6-3901-48F3-8729-414C01D57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57" t="22571" r="39714" b="11905"/>
          <a:stretch>
            <a:fillRect/>
          </a:stretch>
        </p:blipFill>
        <p:spPr bwMode="auto">
          <a:xfrm>
            <a:off x="7751764" y="1219200"/>
            <a:ext cx="2763837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1235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9B2EF9F6-0A33-48B3-94AC-1730DEDF8A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Problem Definition: “Pulling a Matte”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8E3DAFA-5FB2-4C9B-BC22-A8310800D7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914400"/>
            <a:ext cx="7772400" cy="5638800"/>
          </a:xfrm>
        </p:spPr>
        <p:txBody>
          <a:bodyPr/>
          <a:lstStyle/>
          <a:p>
            <a:pPr marL="0" lvl="1" indent="0">
              <a:buNone/>
            </a:pPr>
            <a:r>
              <a:rPr lang="en-US" altLang="en-US" dirty="0"/>
              <a:t>The separation of an image C into</a:t>
            </a:r>
          </a:p>
          <a:p>
            <a:pPr marL="0" lvl="2" indent="0"/>
            <a:r>
              <a:rPr lang="en-US" altLang="en-US" dirty="0"/>
              <a:t> A foreground object image C</a:t>
            </a:r>
            <a:r>
              <a:rPr lang="en-US" altLang="en-US" baseline="-25000" dirty="0"/>
              <a:t>o</a:t>
            </a:r>
            <a:r>
              <a:rPr lang="en-US" altLang="en-US" dirty="0"/>
              <a:t>, </a:t>
            </a:r>
          </a:p>
          <a:p>
            <a:pPr marL="0" lvl="2" indent="0"/>
            <a:r>
              <a:rPr lang="en-US" altLang="en-US" dirty="0"/>
              <a:t> A background image </a:t>
            </a:r>
            <a:r>
              <a:rPr lang="en-US" altLang="en-US" dirty="0" err="1"/>
              <a:t>C</a:t>
            </a:r>
            <a:r>
              <a:rPr lang="en-US" altLang="en-US" baseline="-25000" dirty="0" err="1"/>
              <a:t>b</a:t>
            </a:r>
            <a:r>
              <a:rPr lang="en-US" altLang="en-US" dirty="0"/>
              <a:t>, </a:t>
            </a:r>
          </a:p>
          <a:p>
            <a:pPr marL="0" lvl="2" indent="0"/>
            <a:r>
              <a:rPr lang="en-US" altLang="en-US" dirty="0"/>
              <a:t> An alpha matte </a:t>
            </a:r>
            <a:r>
              <a:rPr lang="en-US" altLang="en-US" dirty="0">
                <a:latin typeface="Symbol" panose="05050102010706020507" pitchFamily="18" charset="2"/>
              </a:rPr>
              <a:t>a</a:t>
            </a:r>
            <a:endParaRPr lang="en-US" altLang="en-US" dirty="0"/>
          </a:p>
          <a:p>
            <a:pPr marL="0" lvl="1" indent="0">
              <a:buNone/>
            </a:pPr>
            <a:r>
              <a:rPr lang="en-US" altLang="en-US" dirty="0"/>
              <a:t>C</a:t>
            </a:r>
            <a:r>
              <a:rPr lang="en-US" altLang="en-US" baseline="-25000" dirty="0"/>
              <a:t>o </a:t>
            </a:r>
            <a:r>
              <a:rPr lang="en-US" altLang="en-US" dirty="0"/>
              <a:t>and </a:t>
            </a:r>
            <a:r>
              <a:rPr lang="en-US" altLang="en-US" dirty="0">
                <a:latin typeface="Symbol" panose="05050102010706020507" pitchFamily="18" charset="2"/>
              </a:rPr>
              <a:t>a </a:t>
            </a:r>
            <a:r>
              <a:rPr lang="en-US" altLang="en-US" dirty="0"/>
              <a:t>can then be used to composite the foreground object into a different image</a:t>
            </a:r>
          </a:p>
          <a:p>
            <a:endParaRPr lang="en-US" altLang="en-US" dirty="0"/>
          </a:p>
          <a:p>
            <a:r>
              <a:rPr lang="en-US" altLang="en-US" dirty="0"/>
              <a:t>Hard!</a:t>
            </a:r>
          </a:p>
          <a:p>
            <a:pPr lvl="1"/>
            <a:r>
              <a:rPr lang="en-US" altLang="en-US" dirty="0"/>
              <a:t>Even if alpha is binary, this is hard to do automatically (background subtraction problem)</a:t>
            </a:r>
          </a:p>
          <a:p>
            <a:pPr lvl="1"/>
            <a:r>
              <a:rPr lang="en-US" altLang="en-US" dirty="0"/>
              <a:t>For movies/TV, manual segmentation of each frame is difficult</a:t>
            </a:r>
          </a:p>
          <a:p>
            <a:pPr lvl="1"/>
            <a:r>
              <a:rPr lang="en-US" altLang="en-US" dirty="0"/>
              <a:t>Need to make a simplifying assumption…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18E3911-ACDC-403E-B460-6921669A11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Average/Median Image</a:t>
            </a:r>
          </a:p>
        </p:txBody>
      </p:sp>
      <p:pic>
        <p:nvPicPr>
          <p:cNvPr id="978947" name="Picture 3" descr="The image “http://www-2.cs.cmu.edu/~efros/temp/sphalf01500.jpg” cannot be displayed, because it contains errors.">
            <a:extLst>
              <a:ext uri="{FF2B5EF4-FFF2-40B4-BE49-F238E27FC236}">
                <a16:creationId xmlns:a16="http://schemas.microsoft.com/office/drawing/2014/main" id="{F650905A-9375-49E6-B46F-5337E1D57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81200"/>
            <a:ext cx="4114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8948" name="Picture 4" descr="The image “http://www-2.cs.cmu.edu/~efros/temp/sphalf04000.jpg” cannot be displayed, because it contains errors.">
            <a:extLst>
              <a:ext uri="{FF2B5EF4-FFF2-40B4-BE49-F238E27FC236}">
                <a16:creationId xmlns:a16="http://schemas.microsoft.com/office/drawing/2014/main" id="{36185B12-2A88-4BE2-ADAF-9E504C6A2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81200"/>
            <a:ext cx="4114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8949" name="Picture 5" descr="The image “http://www-2.cs.cmu.edu/~efros/temp/sphalf03000.jpg” cannot be displayed, because it contains errors.">
            <a:extLst>
              <a:ext uri="{FF2B5EF4-FFF2-40B4-BE49-F238E27FC236}">
                <a16:creationId xmlns:a16="http://schemas.microsoft.com/office/drawing/2014/main" id="{833FBB84-211F-4E75-8380-B70E33D0F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81200"/>
            <a:ext cx="4114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8950" name="Picture 6" descr="The image “http://www-2.cs.cmu.edu/~efros/temp/sphalf04500.jpg” cannot be displayed, because it contains errors.">
            <a:extLst>
              <a:ext uri="{FF2B5EF4-FFF2-40B4-BE49-F238E27FC236}">
                <a16:creationId xmlns:a16="http://schemas.microsoft.com/office/drawing/2014/main" id="{47862D11-3D52-445A-92DE-5F6F00081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81200"/>
            <a:ext cx="4114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8951" name="Picture 7" descr="The image “http://www-2.cs.cmu.edu/~efros/temp/ave.jpg” cannot be displayed, because it contains errors.">
            <a:extLst>
              <a:ext uri="{FF2B5EF4-FFF2-40B4-BE49-F238E27FC236}">
                <a16:creationId xmlns:a16="http://schemas.microsoft.com/office/drawing/2014/main" id="{11F439B8-55EA-4F36-8DF9-14A6F47CB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657600"/>
            <a:ext cx="4114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8952" name="Picture 8" descr="The image “http://www-2.cs.cmu.edu/~efros/temp/sphalf02000.jpg” cannot be displayed, because it contains errors.">
            <a:extLst>
              <a:ext uri="{FF2B5EF4-FFF2-40B4-BE49-F238E27FC236}">
                <a16:creationId xmlns:a16="http://schemas.microsoft.com/office/drawing/2014/main" id="{921C1F65-2631-40DA-885A-65CB42D98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81200"/>
            <a:ext cx="4114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Rectangle 9">
            <a:extLst>
              <a:ext uri="{FF2B5EF4-FFF2-40B4-BE49-F238E27FC236}">
                <a16:creationId xmlns:a16="http://schemas.microsoft.com/office/drawing/2014/main" id="{FC62120B-7EDA-4024-8393-E1067E3DA5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914400"/>
            <a:ext cx="7772400" cy="1066800"/>
          </a:xfrm>
        </p:spPr>
        <p:txBody>
          <a:bodyPr/>
          <a:lstStyle/>
          <a:p>
            <a:r>
              <a:rPr lang="en-US" altLang="en-US"/>
              <a:t>What can we do with this?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25207F72-3038-42CE-B1AF-027F0D1242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Background Subtraction</a:t>
            </a:r>
          </a:p>
        </p:txBody>
      </p:sp>
      <p:pic>
        <p:nvPicPr>
          <p:cNvPr id="15363" name="Picture 3" descr="The image “http://www-2.cs.cmu.edu/~efros/temp/im1.jpg” cannot be displayed, because it contains errors.">
            <a:extLst>
              <a:ext uri="{FF2B5EF4-FFF2-40B4-BE49-F238E27FC236}">
                <a16:creationId xmlns:a16="http://schemas.microsoft.com/office/drawing/2014/main" id="{357968DA-3519-4E9A-AB82-7D3BD3698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914400"/>
            <a:ext cx="4114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The image “http://www-2.cs.cmu.edu/~efros/temp/ave.jpg” cannot be displayed, because it contains errors.">
            <a:extLst>
              <a:ext uri="{FF2B5EF4-FFF2-40B4-BE49-F238E27FC236}">
                <a16:creationId xmlns:a16="http://schemas.microsoft.com/office/drawing/2014/main" id="{181AD61D-C569-494E-919C-55DCFD21D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914400"/>
            <a:ext cx="4114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0997" name="Text Box 5">
            <a:extLst>
              <a:ext uri="{FF2B5EF4-FFF2-40B4-BE49-F238E27FC236}">
                <a16:creationId xmlns:a16="http://schemas.microsoft.com/office/drawing/2014/main" id="{B84D4B3B-F7B6-4153-B67E-29092F128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1852613"/>
            <a:ext cx="3698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-</a:t>
            </a:r>
          </a:p>
        </p:txBody>
      </p:sp>
      <p:sp>
        <p:nvSpPr>
          <p:cNvPr id="980998" name="Text Box 6">
            <a:extLst>
              <a:ext uri="{FF2B5EF4-FFF2-40B4-BE49-F238E27FC236}">
                <a16:creationId xmlns:a16="http://schemas.microsoft.com/office/drawing/2014/main" id="{86D57993-996D-4C88-A23C-04593ED2A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953000"/>
            <a:ext cx="5032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=</a:t>
            </a:r>
          </a:p>
        </p:txBody>
      </p:sp>
      <p:pic>
        <p:nvPicPr>
          <p:cNvPr id="980999" name="Picture 7" descr="The image “http://www-2.cs.cmu.edu/~efros/temp/diff.jpg” cannot be displayed, because it contains errors.">
            <a:extLst>
              <a:ext uri="{FF2B5EF4-FFF2-40B4-BE49-F238E27FC236}">
                <a16:creationId xmlns:a16="http://schemas.microsoft.com/office/drawing/2014/main" id="{495184AC-CA25-4878-849E-2EA456682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962400"/>
            <a:ext cx="4114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1000" name="Picture 8" descr="The image “http://www-2.cs.cmu.edu/~efros/temp/thr.jpg” cannot be displayed, because it contains errors.">
            <a:extLst>
              <a:ext uri="{FF2B5EF4-FFF2-40B4-BE49-F238E27FC236}">
                <a16:creationId xmlns:a16="http://schemas.microsoft.com/office/drawing/2014/main" id="{FC298A3F-EA15-4543-86C4-2C457B9F3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962400"/>
            <a:ext cx="4114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1001" name="Picture 9" descr="The image “http://www-2.cs.cmu.edu/~efros/temp/open.jpg” cannot be displayed, because it contains errors.">
            <a:extLst>
              <a:ext uri="{FF2B5EF4-FFF2-40B4-BE49-F238E27FC236}">
                <a16:creationId xmlns:a16="http://schemas.microsoft.com/office/drawing/2014/main" id="{6124ED86-B694-4F12-8158-FD43B395C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962400"/>
            <a:ext cx="4114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1002" name="Picture 10" descr="The image “http://www-2.cs.cmu.edu/~efros/temp/dilate.jpg” cannot be displayed, because it contains errors.">
            <a:extLst>
              <a:ext uri="{FF2B5EF4-FFF2-40B4-BE49-F238E27FC236}">
                <a16:creationId xmlns:a16="http://schemas.microsoft.com/office/drawing/2014/main" id="{690BCCB8-B5ED-4587-A120-534DDC03C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962400"/>
            <a:ext cx="4114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1003" name="Picture 11" descr="The image “http://www-2.cs.cmu.edu/~efros/temp/label.jpg” cannot be displayed, because it contains errors.">
            <a:extLst>
              <a:ext uri="{FF2B5EF4-FFF2-40B4-BE49-F238E27FC236}">
                <a16:creationId xmlns:a16="http://schemas.microsoft.com/office/drawing/2014/main" id="{0FCF5D65-6909-4287-8384-0371B7C19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962400"/>
            <a:ext cx="4114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1004" name="Picture 12" descr="The image “http://www-2.cs.cmu.edu/~efros/temp/final.jpg” cannot be displayed, because it contains errors.">
            <a:extLst>
              <a:ext uri="{FF2B5EF4-FFF2-40B4-BE49-F238E27FC236}">
                <a16:creationId xmlns:a16="http://schemas.microsoft.com/office/drawing/2014/main" id="{ED5275E8-5B5E-491F-A228-6137EB6B0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962400"/>
            <a:ext cx="4114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099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901D870D-0764-43C1-AD0F-540922A869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Crowd Synthesis (with Pooja Nath)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6A30CAF-2506-415A-AB33-CFE0264596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4191000"/>
            <a:ext cx="7772400" cy="1981200"/>
          </a:xfrm>
        </p:spPr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/>
              <a:t>Do background subtraction in each frame</a:t>
            </a:r>
          </a:p>
          <a:p>
            <a:pPr marL="457200" indent="-457200">
              <a:buFontTx/>
              <a:buAutoNum type="arabicPeriod"/>
            </a:pPr>
            <a:r>
              <a:rPr lang="en-US" altLang="en-US"/>
              <a:t>Find and record “blobs”</a:t>
            </a:r>
          </a:p>
          <a:p>
            <a:pPr marL="457200" indent="-457200">
              <a:buFontTx/>
              <a:buAutoNum type="arabicPeriod"/>
            </a:pPr>
            <a:r>
              <a:rPr lang="en-US" altLang="en-US"/>
              <a:t>For synthesis, randomly sample the blobs, taking care not to overlap them</a:t>
            </a:r>
          </a:p>
          <a:p>
            <a:pPr marL="457200" indent="-457200">
              <a:buFontTx/>
              <a:buAutoNum type="arabicPeriod"/>
            </a:pPr>
            <a:endParaRPr lang="en-US" altLang="en-US"/>
          </a:p>
        </p:txBody>
      </p:sp>
      <p:pic>
        <p:nvPicPr>
          <p:cNvPr id="16388" name="Picture 4" descr="The image “http://www-2.cs.cmu.edu/~efros/temp/mosaic1.jpg” cannot be displayed, because it contains errors.">
            <a:extLst>
              <a:ext uri="{FF2B5EF4-FFF2-40B4-BE49-F238E27FC236}">
                <a16:creationId xmlns:a16="http://schemas.microsoft.com/office/drawing/2014/main" id="{1802AD87-7BA0-46AF-8C3C-91E319EFB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1" y="1101726"/>
            <a:ext cx="4092575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 descr="The image “http://www-2.cs.cmu.edu/~efros/temp/mosaic2.jpg” cannot be displayed, because it contains errors.">
            <a:extLst>
              <a:ext uri="{FF2B5EF4-FFF2-40B4-BE49-F238E27FC236}">
                <a16:creationId xmlns:a16="http://schemas.microsoft.com/office/drawing/2014/main" id="{9E9FA35F-BDDE-4073-B8EE-A57A197A3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1" y="1066800"/>
            <a:ext cx="40925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55E7A09-96A3-48A4-9A1A-94A866A12E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Background Subtraction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38779B2F-452B-43BA-B846-60BF42BA6C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914400"/>
            <a:ext cx="7772400" cy="609600"/>
          </a:xfrm>
        </p:spPr>
        <p:txBody>
          <a:bodyPr/>
          <a:lstStyle/>
          <a:p>
            <a:r>
              <a:rPr lang="en-US" altLang="en-US"/>
              <a:t>A largely unsolved problem…</a:t>
            </a: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89B02D9A-D923-4257-954D-59CA00CB6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47800"/>
            <a:ext cx="71628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5">
            <a:extLst>
              <a:ext uri="{FF2B5EF4-FFF2-40B4-BE49-F238E27FC236}">
                <a16:creationId xmlns:a16="http://schemas.microsoft.com/office/drawing/2014/main" id="{C51F26F3-A0BE-4961-8542-8258F8426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8338" y="5573714"/>
            <a:ext cx="15113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Estimated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17414" name="Text Box 6">
            <a:extLst>
              <a:ext uri="{FF2B5EF4-FFF2-40B4-BE49-F238E27FC236}">
                <a16:creationId xmlns:a16="http://schemas.microsoft.com/office/drawing/2014/main" id="{4216306B-8FE2-48DF-8479-43FD3DCC5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4914" y="5573714"/>
            <a:ext cx="14112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Difference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Image </a:t>
            </a:r>
          </a:p>
        </p:txBody>
      </p:sp>
      <p:sp>
        <p:nvSpPr>
          <p:cNvPr id="17415" name="Text Box 7">
            <a:extLst>
              <a:ext uri="{FF2B5EF4-FFF2-40B4-BE49-F238E27FC236}">
                <a16:creationId xmlns:a16="http://schemas.microsoft.com/office/drawing/2014/main" id="{FC3C15E5-D6F1-4004-929F-6DD4E1183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1139" y="5573714"/>
            <a:ext cx="15970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Thresholded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Foreground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on blue</a:t>
            </a:r>
          </a:p>
        </p:txBody>
      </p:sp>
      <p:sp>
        <p:nvSpPr>
          <p:cNvPr id="17416" name="Text Box 8">
            <a:extLst>
              <a:ext uri="{FF2B5EF4-FFF2-40B4-BE49-F238E27FC236}">
                <a16:creationId xmlns:a16="http://schemas.microsoft.com/office/drawing/2014/main" id="{90B66F8A-BDC8-4CA5-8D73-3E51EB493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1939" y="5573714"/>
            <a:ext cx="13414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One video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frame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9487F2D2-B09C-4143-B866-AFA75DC6B7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Blue Screen</a:t>
            </a:r>
          </a:p>
        </p:txBody>
      </p:sp>
      <p:pic>
        <p:nvPicPr>
          <p:cNvPr id="18435" name="Picture 3" descr="The image “http://www.csudh.edu/televisionarts/images/BlueScreenVirtualSet.jpg” cannot be displayed, because it contains errors.">
            <a:extLst>
              <a:ext uri="{FF2B5EF4-FFF2-40B4-BE49-F238E27FC236}">
                <a16:creationId xmlns:a16="http://schemas.microsoft.com/office/drawing/2014/main" id="{36221498-420B-49D8-9596-C49DDFFFF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990600"/>
            <a:ext cx="8229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E550B4B5-39D3-4424-B721-CCA252D300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Chroma key matting - ‘blue/green screen’</a:t>
            </a:r>
          </a:p>
        </p:txBody>
      </p:sp>
      <p:sp>
        <p:nvSpPr>
          <p:cNvPr id="926723" name="Rectangle 3">
            <a:extLst>
              <a:ext uri="{FF2B5EF4-FFF2-40B4-BE49-F238E27FC236}">
                <a16:creationId xmlns:a16="http://schemas.microsoft.com/office/drawing/2014/main" id="{88C5D426-E28F-4B08-BC4A-1A50280E8B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914400"/>
            <a:ext cx="7772400" cy="5791200"/>
          </a:xfrm>
        </p:spPr>
        <p:txBody>
          <a:bodyPr/>
          <a:lstStyle/>
          <a:p>
            <a:r>
              <a:rPr lang="en-US" altLang="en-US" dirty="0"/>
              <a:t>Most common form of matting in TV studios &amp; movies</a:t>
            </a:r>
          </a:p>
          <a:p>
            <a:endParaRPr lang="en-US" altLang="en-US" dirty="0"/>
          </a:p>
          <a:p>
            <a:r>
              <a:rPr lang="en-US" altLang="en-US" dirty="0"/>
              <a:t>Petros Vlahos invented blue screen matting in the 50s.  His </a:t>
            </a:r>
            <a:r>
              <a:rPr lang="en-US" altLang="en-US" dirty="0" err="1"/>
              <a:t>Ultimatte</a:t>
            </a:r>
            <a:r>
              <a:rPr lang="en-US" altLang="en-US" baseline="30000" dirty="0"/>
              <a:t>®</a:t>
            </a:r>
            <a:r>
              <a:rPr lang="en-US" altLang="en-US" dirty="0"/>
              <a:t> is still the most popular equipment.  He won an Oscar for lifetime achievement.</a:t>
            </a:r>
          </a:p>
          <a:p>
            <a:endParaRPr lang="en-US" altLang="en-US" dirty="0"/>
          </a:p>
          <a:p>
            <a:r>
              <a:rPr lang="en-US" altLang="en-US" dirty="0"/>
              <a:t>A form of background subtraction:</a:t>
            </a:r>
          </a:p>
          <a:p>
            <a:pPr lvl="1"/>
            <a:r>
              <a:rPr lang="en-US" altLang="en-US" dirty="0"/>
              <a:t>Need a known background</a:t>
            </a:r>
          </a:p>
          <a:p>
            <a:pPr lvl="1"/>
            <a:r>
              <a:rPr lang="en-US" altLang="en-US" dirty="0"/>
              <a:t>Compute alpha as SSD(</a:t>
            </a:r>
            <a:r>
              <a:rPr lang="en-US" altLang="en-US" dirty="0" err="1"/>
              <a:t>C,Cb</a:t>
            </a:r>
            <a:r>
              <a:rPr lang="en-US" altLang="en-US" dirty="0"/>
              <a:t>) &gt; threshold</a:t>
            </a:r>
          </a:p>
          <a:p>
            <a:pPr lvl="2"/>
            <a:r>
              <a:rPr lang="en-US" altLang="en-US" dirty="0"/>
              <a:t>Or use Vlahos’ formula: </a:t>
            </a:r>
            <a:r>
              <a:rPr lang="en-US" altLang="en-US" dirty="0">
                <a:latin typeface="Symbol" panose="05050102010706020507" pitchFamily="18" charset="2"/>
              </a:rPr>
              <a:t>a</a:t>
            </a:r>
            <a:r>
              <a:rPr lang="en-US" altLang="en-US" dirty="0"/>
              <a:t> = 1-p</a:t>
            </a:r>
            <a:r>
              <a:rPr lang="en-US" altLang="en-US" baseline="-25000" dirty="0"/>
              <a:t>1</a:t>
            </a:r>
            <a:r>
              <a:rPr lang="en-US" altLang="en-US" dirty="0"/>
              <a:t>(B-p</a:t>
            </a:r>
            <a:r>
              <a:rPr lang="en-US" altLang="en-US" baseline="-25000" dirty="0"/>
              <a:t>2</a:t>
            </a:r>
            <a:r>
              <a:rPr lang="en-US" altLang="en-US" dirty="0"/>
              <a:t>G)</a:t>
            </a:r>
          </a:p>
          <a:p>
            <a:pPr lvl="1"/>
            <a:r>
              <a:rPr lang="en-US" altLang="en-US" dirty="0"/>
              <a:t>Hope that foreground object doesn’t look like background </a:t>
            </a:r>
          </a:p>
          <a:p>
            <a:pPr lvl="2"/>
            <a:r>
              <a:rPr lang="en-US" altLang="en-US" dirty="0"/>
              <a:t>no blue ties!</a:t>
            </a:r>
          </a:p>
          <a:p>
            <a:pPr lvl="1"/>
            <a:r>
              <a:rPr lang="en-US" altLang="en-US" dirty="0"/>
              <a:t>Why blue?</a:t>
            </a:r>
          </a:p>
          <a:p>
            <a:pPr lvl="1"/>
            <a:r>
              <a:rPr lang="en-US" altLang="en-US" dirty="0"/>
              <a:t>Why uniform?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6723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40BDCB49-EC0B-4972-BA41-31394DF109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The Ultimatte</a:t>
            </a:r>
          </a:p>
        </p:txBody>
      </p:sp>
      <p:pic>
        <p:nvPicPr>
          <p:cNvPr id="20483" name="Picture 3">
            <a:extLst>
              <a:ext uri="{FF2B5EF4-FFF2-40B4-BE49-F238E27FC236}">
                <a16:creationId xmlns:a16="http://schemas.microsoft.com/office/drawing/2014/main" id="{9FAB6FC7-6EC2-4A72-BD98-95F38600456B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064" y="1481138"/>
            <a:ext cx="3824287" cy="25209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>
            <a:extLst>
              <a:ext uri="{FF2B5EF4-FFF2-40B4-BE49-F238E27FC236}">
                <a16:creationId xmlns:a16="http://schemas.microsoft.com/office/drawing/2014/main" id="{1073222D-F473-486B-A7B6-E0FE0CEE051A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0" y="4383088"/>
            <a:ext cx="2178050" cy="18415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5" name="Picture 5">
            <a:extLst>
              <a:ext uri="{FF2B5EF4-FFF2-40B4-BE49-F238E27FC236}">
                <a16:creationId xmlns:a16="http://schemas.microsoft.com/office/drawing/2014/main" id="{B11B1064-70C3-45A5-BB2C-850B8FEA6EC3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1524000"/>
            <a:ext cx="3263900" cy="24511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>
            <a:extLst>
              <a:ext uri="{FF2B5EF4-FFF2-40B4-BE49-F238E27FC236}">
                <a16:creationId xmlns:a16="http://schemas.microsoft.com/office/drawing/2014/main" id="{7F83CC87-DF4D-4E7A-9C80-EF345C0083F0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275" y="4383088"/>
            <a:ext cx="2178050" cy="18415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7" name="Picture 7">
            <a:extLst>
              <a:ext uri="{FF2B5EF4-FFF2-40B4-BE49-F238E27FC236}">
                <a16:creationId xmlns:a16="http://schemas.microsoft.com/office/drawing/2014/main" id="{40E98FC0-7019-4CC1-9301-9D0AB4D01D94}"/>
              </a:ext>
            </a:extLst>
          </p:cNvPr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225" y="4383088"/>
            <a:ext cx="2179638" cy="18415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8" name="Rectangle 8">
            <a:extLst>
              <a:ext uri="{FF2B5EF4-FFF2-40B4-BE49-F238E27FC236}">
                <a16:creationId xmlns:a16="http://schemas.microsoft.com/office/drawing/2014/main" id="{6CE765BB-3438-49A6-94FC-E7C661FEBC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0275" y="2819400"/>
            <a:ext cx="10175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</a:t>
            </a:r>
            <a:r>
              <a:rPr kumimoji="0" lang="en-US" altLang="en-US" sz="16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and p</a:t>
            </a:r>
            <a:r>
              <a:rPr kumimoji="0" lang="en-US" altLang="en-US" sz="16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20489" name="Line 9">
            <a:extLst>
              <a:ext uri="{FF2B5EF4-FFF2-40B4-BE49-F238E27FC236}">
                <a16:creationId xmlns:a16="http://schemas.microsoft.com/office/drawing/2014/main" id="{F3445372-4FEC-436F-85BD-5A86EAC575F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229601" y="3003550"/>
            <a:ext cx="3206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F8F8C88A-B8C2-42FC-8FD7-1D1B152B9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994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63119378-591F-48F4-BE51-5BDF42EC6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400" y="0"/>
            <a:ext cx="5435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6727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EEF2C33E-B0FF-4A35-8C9A-1591D02A24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Blue screen for superman?</a:t>
            </a:r>
          </a:p>
        </p:txBody>
      </p:sp>
      <p:pic>
        <p:nvPicPr>
          <p:cNvPr id="21507" name="Picture 3">
            <a:extLst>
              <a:ext uri="{FF2B5EF4-FFF2-40B4-BE49-F238E27FC236}">
                <a16:creationId xmlns:a16="http://schemas.microsoft.com/office/drawing/2014/main" id="{B5AF4158-01B1-493D-8179-D5CC88056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3" t="33389" r="53644" b="41779"/>
          <a:stretch>
            <a:fillRect/>
          </a:stretch>
        </p:blipFill>
        <p:spPr bwMode="auto">
          <a:xfrm>
            <a:off x="2667000" y="1295400"/>
            <a:ext cx="6172200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0820" name="Picture 4">
            <a:extLst>
              <a:ext uri="{FF2B5EF4-FFF2-40B4-BE49-F238E27FC236}">
                <a16:creationId xmlns:a16="http://schemas.microsoft.com/office/drawing/2014/main" id="{94702CDE-C2F3-4E11-9192-EAFF53FCD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14" t="27429" r="7451" b="58665"/>
          <a:stretch>
            <a:fillRect/>
          </a:stretch>
        </p:blipFill>
        <p:spPr bwMode="auto">
          <a:xfrm>
            <a:off x="3962400" y="4191000"/>
            <a:ext cx="35052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5B80C899-FC7C-482C-BDAF-4A0CF2B6E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966" y="1194264"/>
            <a:ext cx="6781800" cy="380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3">
            <a:extLst>
              <a:ext uri="{FF2B5EF4-FFF2-40B4-BE49-F238E27FC236}">
                <a16:creationId xmlns:a16="http://schemas.microsoft.com/office/drawing/2014/main" id="{845F5F9F-3065-402F-B5E7-679586633F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Semi-transparent mattes</a:t>
            </a:r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593C9880-59F8-4067-B83C-8A7D59C200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5075" y="5279366"/>
            <a:ext cx="77724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What we really want is to obtain a true alpha matte, which involves semi-transparency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Alpha between 0 and 1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49974173-AEE1-4ADB-8C08-34A966A1DE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76200"/>
            <a:ext cx="8458200" cy="838200"/>
          </a:xfrm>
        </p:spPr>
        <p:txBody>
          <a:bodyPr/>
          <a:lstStyle/>
          <a:p>
            <a:r>
              <a:rPr lang="en-US" altLang="en-US"/>
              <a:t>Matting Problem: Mathematical Definition</a:t>
            </a:r>
          </a:p>
        </p:txBody>
      </p:sp>
      <p:pic>
        <p:nvPicPr>
          <p:cNvPr id="23555" name="Picture 3">
            <a:extLst>
              <a:ext uri="{FF2B5EF4-FFF2-40B4-BE49-F238E27FC236}">
                <a16:creationId xmlns:a16="http://schemas.microsoft.com/office/drawing/2014/main" id="{FF19B83D-D4B2-424B-97B0-997181EC7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371600"/>
            <a:ext cx="8153400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566AF804-B604-4A18-A860-B95DEB1AA4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Why is general matting hard?</a:t>
            </a:r>
          </a:p>
        </p:txBody>
      </p:sp>
      <p:pic>
        <p:nvPicPr>
          <p:cNvPr id="24579" name="Picture 3">
            <a:extLst>
              <a:ext uri="{FF2B5EF4-FFF2-40B4-BE49-F238E27FC236}">
                <a16:creationId xmlns:a16="http://schemas.microsoft.com/office/drawing/2014/main" id="{824672DF-9327-417B-843A-86CBBE8F7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879" y="1226988"/>
            <a:ext cx="6705600" cy="494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7092" name="Rectangle 4">
            <a:extLst>
              <a:ext uri="{FF2B5EF4-FFF2-40B4-BE49-F238E27FC236}">
                <a16:creationId xmlns:a16="http://schemas.microsoft.com/office/drawing/2014/main" id="{2E532CB4-CA8B-47A9-81D3-78140E684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362200"/>
            <a:ext cx="8077200" cy="396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76C6162-A0A4-4C7A-B252-582A2977DA45}"/>
                  </a:ext>
                </a:extLst>
              </p:cNvPr>
              <p:cNvSpPr txBox="1"/>
              <p:nvPr/>
            </p:nvSpPr>
            <p:spPr>
              <a:xfrm>
                <a:off x="2311879" y="2631057"/>
                <a:ext cx="740146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Six unknowns 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/>
                  <a:t> - but only three equations (in R,G,B).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We must know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/>
                  <a:t> - in the general case, we do not.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76C6162-A0A4-4C7A-B252-582A2977DA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1879" y="2631057"/>
                <a:ext cx="7401463" cy="1015663"/>
              </a:xfrm>
              <a:prstGeom prst="rect">
                <a:avLst/>
              </a:prstGeom>
              <a:blipFill>
                <a:blip r:embed="rId4"/>
                <a:stretch>
                  <a:fillRect l="-824" t="-3012" b="-10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7092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FFCF78C2-A94D-4AAD-BEF6-CD78A9620C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Solution #1: No Blue!</a:t>
            </a:r>
          </a:p>
        </p:txBody>
      </p:sp>
      <p:pic>
        <p:nvPicPr>
          <p:cNvPr id="25603" name="Picture 3">
            <a:extLst>
              <a:ext uri="{FF2B5EF4-FFF2-40B4-BE49-F238E27FC236}">
                <a16:creationId xmlns:a16="http://schemas.microsoft.com/office/drawing/2014/main" id="{1CBBBA33-80AE-40E4-8E16-35190E2E4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219200"/>
            <a:ext cx="7543800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9140" name="Rectangle 4">
            <a:extLst>
              <a:ext uri="{FF2B5EF4-FFF2-40B4-BE49-F238E27FC236}">
                <a16:creationId xmlns:a16="http://schemas.microsoft.com/office/drawing/2014/main" id="{2E4A0A0E-C487-46EF-99C1-5F8158BE5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4572000"/>
            <a:ext cx="7924800" cy="1828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BFC9EC-C303-4F43-BE43-24588BA45C67}"/>
              </a:ext>
            </a:extLst>
          </p:cNvPr>
          <p:cNvSpPr/>
          <p:nvPr/>
        </p:nvSpPr>
        <p:spPr bwMode="auto">
          <a:xfrm>
            <a:off x="2536166" y="4157932"/>
            <a:ext cx="1777042" cy="44857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9140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E93D38A1-D0D8-4494-AFE6-4F817B1061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Solution #2: Gray or Flesh</a:t>
            </a:r>
          </a:p>
        </p:txBody>
      </p:sp>
      <p:pic>
        <p:nvPicPr>
          <p:cNvPr id="26627" name="Picture 3">
            <a:extLst>
              <a:ext uri="{FF2B5EF4-FFF2-40B4-BE49-F238E27FC236}">
                <a16:creationId xmlns:a16="http://schemas.microsoft.com/office/drawing/2014/main" id="{A37B478F-C8EA-4F67-BB11-71694C20C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295401"/>
            <a:ext cx="7391400" cy="460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1188" name="Rectangle 4">
            <a:extLst>
              <a:ext uri="{FF2B5EF4-FFF2-40B4-BE49-F238E27FC236}">
                <a16:creationId xmlns:a16="http://schemas.microsoft.com/office/drawing/2014/main" id="{6BB1B29A-5518-4971-831F-71BB1B4F1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4038600"/>
            <a:ext cx="8382000" cy="228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1188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CD5E4B7B-9B52-4958-80CC-0B1958EC3D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Triangulation Matting (Smith &amp; Blinn)</a:t>
            </a:r>
          </a:p>
        </p:txBody>
      </p:sp>
      <p:pic>
        <p:nvPicPr>
          <p:cNvPr id="27651" name="Picture 3">
            <a:extLst>
              <a:ext uri="{FF2B5EF4-FFF2-40B4-BE49-F238E27FC236}">
                <a16:creationId xmlns:a16="http://schemas.microsoft.com/office/drawing/2014/main" id="{AFDB7AB8-C729-403E-94EB-F19AC0344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3" t="13429" r="10001" b="14952"/>
          <a:stretch>
            <a:fillRect/>
          </a:stretch>
        </p:blipFill>
        <p:spPr bwMode="auto">
          <a:xfrm>
            <a:off x="2667000" y="1066801"/>
            <a:ext cx="7315200" cy="498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Rectangle 4">
            <a:extLst>
              <a:ext uri="{FF2B5EF4-FFF2-40B4-BE49-F238E27FC236}">
                <a16:creationId xmlns:a16="http://schemas.microsoft.com/office/drawing/2014/main" id="{57D370C9-DA97-4C8B-B75E-E470D91AE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4619625"/>
            <a:ext cx="7696200" cy="1430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7653" name="Rectangle 6">
            <a:extLst>
              <a:ext uri="{FF2B5EF4-FFF2-40B4-BE49-F238E27FC236}">
                <a16:creationId xmlns:a16="http://schemas.microsoft.com/office/drawing/2014/main" id="{1A380E19-5A56-4B44-8BB2-1A15D7C0A1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4800600"/>
            <a:ext cx="7772400" cy="1752600"/>
          </a:xfrm>
        </p:spPr>
        <p:txBody>
          <a:bodyPr/>
          <a:lstStyle/>
          <a:p>
            <a:r>
              <a:rPr lang="en-US" altLang="en-US" dirty="0"/>
              <a:t>How many equations?</a:t>
            </a:r>
          </a:p>
          <a:p>
            <a:r>
              <a:rPr lang="en-US" altLang="en-US" dirty="0"/>
              <a:t>How many unknowns?</a:t>
            </a:r>
          </a:p>
          <a:p>
            <a:r>
              <a:rPr lang="en-US" altLang="en-US" dirty="0"/>
              <a:t>Does the background need to be constant color?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C9E34DED-12B7-40CB-8AAA-AA81C53C74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Algorithm</a:t>
            </a:r>
          </a:p>
        </p:txBody>
      </p:sp>
      <p:pic>
        <p:nvPicPr>
          <p:cNvPr id="28675" name="Picture 3">
            <a:extLst>
              <a:ext uri="{FF2B5EF4-FFF2-40B4-BE49-F238E27FC236}">
                <a16:creationId xmlns:a16="http://schemas.microsoft.com/office/drawing/2014/main" id="{29E50149-C888-4101-A8A6-1EABEE27C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143000"/>
            <a:ext cx="7010400" cy="512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1E980955-B13B-46BB-9B0A-04486C7B4B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Triangulation Matting Examples</a:t>
            </a:r>
          </a:p>
        </p:txBody>
      </p:sp>
      <p:pic>
        <p:nvPicPr>
          <p:cNvPr id="29699" name="Picture 3">
            <a:extLst>
              <a:ext uri="{FF2B5EF4-FFF2-40B4-BE49-F238E27FC236}">
                <a16:creationId xmlns:a16="http://schemas.microsoft.com/office/drawing/2014/main" id="{B72089C0-72C1-411E-91F7-467467740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6" t="13715" r="10001" b="11620"/>
          <a:stretch>
            <a:fillRect/>
          </a:stretch>
        </p:blipFill>
        <p:spPr bwMode="auto">
          <a:xfrm>
            <a:off x="2667000" y="1143001"/>
            <a:ext cx="7391400" cy="532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84B0F13A-E9AC-4A58-B8F9-C7F7DF1D59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More Examples</a:t>
            </a:r>
          </a:p>
        </p:txBody>
      </p:sp>
      <p:pic>
        <p:nvPicPr>
          <p:cNvPr id="30723" name="Picture 3">
            <a:extLst>
              <a:ext uri="{FF2B5EF4-FFF2-40B4-BE49-F238E27FC236}">
                <a16:creationId xmlns:a16="http://schemas.microsoft.com/office/drawing/2014/main" id="{7A2802F6-AA96-4421-B0FE-1D742E521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43" t="13429" r="11143" b="11905"/>
          <a:stretch>
            <a:fillRect/>
          </a:stretch>
        </p:blipFill>
        <p:spPr bwMode="auto">
          <a:xfrm>
            <a:off x="715993" y="1354348"/>
            <a:ext cx="4085324" cy="5004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7DBE03C1-145D-4CA4-80B7-44F05A587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1" t="22571" r="14572" b="18001"/>
          <a:stretch>
            <a:fillRect/>
          </a:stretch>
        </p:blipFill>
        <p:spPr bwMode="auto">
          <a:xfrm>
            <a:off x="5478992" y="2147978"/>
            <a:ext cx="6061713" cy="429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2449A0-28C0-4636-BB52-734679276442}"/>
              </a:ext>
            </a:extLst>
          </p:cNvPr>
          <p:cNvSpPr txBox="1"/>
          <p:nvPr/>
        </p:nvSpPr>
        <p:spPr>
          <a:xfrm>
            <a:off x="7050656" y="1723681"/>
            <a:ext cx="422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Many objects composited.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B8170-3CE4-4588-AE27-FB677AA80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CVPR 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81E8BB-DCF2-4D48-B639-B75F9A4C7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2023"/>
            <a:ext cx="12192000" cy="469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3755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12211B5E-31CA-4925-80A4-7C089B6370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685800"/>
          </a:xfrm>
        </p:spPr>
        <p:txBody>
          <a:bodyPr/>
          <a:lstStyle/>
          <a:p>
            <a:r>
              <a:rPr lang="en-US" altLang="en-US"/>
              <a:t>Problems with Matting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ECC05EFE-2F35-4C24-BA7A-A29D696C8D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33600" y="1447800"/>
            <a:ext cx="7772400" cy="2057400"/>
          </a:xfrm>
        </p:spPr>
        <p:txBody>
          <a:bodyPr/>
          <a:lstStyle/>
          <a:p>
            <a:r>
              <a:rPr lang="en-US" altLang="en-US"/>
              <a:t>Images do not look realistic</a:t>
            </a:r>
          </a:p>
          <a:p>
            <a:r>
              <a:rPr lang="en-US" altLang="en-US"/>
              <a:t>Lack of Refracted Light</a:t>
            </a:r>
          </a:p>
          <a:p>
            <a:r>
              <a:rPr lang="en-US" altLang="en-US"/>
              <a:t>Lack of Reflected Light</a:t>
            </a:r>
          </a:p>
          <a:p>
            <a:endParaRPr lang="en-US" altLang="en-US"/>
          </a:p>
        </p:txBody>
      </p:sp>
      <p:sp>
        <p:nvSpPr>
          <p:cNvPr id="902148" name="Text Box 4">
            <a:extLst>
              <a:ext uri="{FF2B5EF4-FFF2-40B4-BE49-F238E27FC236}">
                <a16:creationId xmlns:a16="http://schemas.microsoft.com/office/drawing/2014/main" id="{934BAC22-015B-4BBC-B14E-F68ADA837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1" y="3429000"/>
            <a:ext cx="78644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Solution: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Modify the Matting Equation</a:t>
            </a:r>
          </a:p>
        </p:txBody>
      </p:sp>
      <p:pic>
        <p:nvPicPr>
          <p:cNvPr id="32773" name="Picture 5" descr="glass_matte">
            <a:extLst>
              <a:ext uri="{FF2B5EF4-FFF2-40B4-BE49-F238E27FC236}">
                <a16:creationId xmlns:a16="http://schemas.microsoft.com/office/drawing/2014/main" id="{BF055131-1AA1-4509-96F2-9AF838048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414" y="4670426"/>
            <a:ext cx="1982787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6" descr="glass_matte_ml">
            <a:extLst>
              <a:ext uri="{FF2B5EF4-FFF2-40B4-BE49-F238E27FC236}">
                <a16:creationId xmlns:a16="http://schemas.microsoft.com/office/drawing/2014/main" id="{583FE73D-218D-4C41-910E-1974C1C98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903538"/>
            <a:ext cx="3733800" cy="372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2148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>
            <a:extLst>
              <a:ext uri="{FF2B5EF4-FFF2-40B4-BE49-F238E27FC236}">
                <a16:creationId xmlns:a16="http://schemas.microsoft.com/office/drawing/2014/main" id="{78596B2C-E856-4430-AF4D-A203EA4248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152401"/>
            <a:ext cx="8305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Environment Matting and Compositing</a:t>
            </a:r>
          </a:p>
        </p:txBody>
      </p:sp>
      <p:sp>
        <p:nvSpPr>
          <p:cNvPr id="33795" name="Text Box 3">
            <a:extLst>
              <a:ext uri="{FF2B5EF4-FFF2-40B4-BE49-F238E27FC236}">
                <a16:creationId xmlns:a16="http://schemas.microsoft.com/office/drawing/2014/main" id="{ADBABBC9-17EC-492B-895A-7A4FC3B0FA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562601"/>
            <a:ext cx="8153400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			slides by Jay Hetler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Douglas E. Zongker ~ Dawn M. Werner ~ Brian Curless ~ David H. Salsin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SIGGRAPH 99</a:t>
            </a:r>
          </a:p>
        </p:txBody>
      </p:sp>
      <p:pic>
        <p:nvPicPr>
          <p:cNvPr id="33796" name="Picture 4" descr="cover">
            <a:extLst>
              <a:ext uri="{FF2B5EF4-FFF2-40B4-BE49-F238E27FC236}">
                <a16:creationId xmlns:a16="http://schemas.microsoft.com/office/drawing/2014/main" id="{B4A16DBD-7732-4AB3-B0D4-376CD9AC9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133601"/>
            <a:ext cx="4419600" cy="232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0F50E99A-4D8E-429B-99BA-F3F2FD00E1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Environment Matting Equation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BB949F74-D19C-4A10-8C7C-6AAE4EF52E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b="1" i="1"/>
              <a:t>C = F + (1- </a:t>
            </a:r>
            <a:r>
              <a:rPr lang="en-US" altLang="en-US">
                <a:latin typeface="Symbol" panose="05050102010706020507" pitchFamily="18" charset="2"/>
              </a:rPr>
              <a:t>a</a:t>
            </a:r>
            <a:r>
              <a:rPr lang="en-US" altLang="en-US" b="1" i="1"/>
              <a:t>)B + </a:t>
            </a:r>
            <a:r>
              <a:rPr lang="en-US" altLang="en-US" b="1" i="1">
                <a:latin typeface="Symbol" panose="05050102010706020507" pitchFamily="18" charset="2"/>
              </a:rPr>
              <a:t>F</a:t>
            </a:r>
          </a:p>
          <a:p>
            <a:pPr>
              <a:lnSpc>
                <a:spcPct val="90000"/>
              </a:lnSpc>
            </a:pPr>
            <a:r>
              <a:rPr lang="en-US" altLang="en-US" i="1"/>
              <a:t> C</a:t>
            </a:r>
            <a:r>
              <a:rPr lang="en-US" altLang="en-US"/>
              <a:t> ~ Color</a:t>
            </a:r>
          </a:p>
          <a:p>
            <a:pPr>
              <a:lnSpc>
                <a:spcPct val="90000"/>
              </a:lnSpc>
            </a:pPr>
            <a:r>
              <a:rPr lang="en-US" altLang="en-US" i="1"/>
              <a:t> F</a:t>
            </a:r>
            <a:r>
              <a:rPr lang="en-US" altLang="en-US"/>
              <a:t> ~ Foreground color</a:t>
            </a:r>
          </a:p>
          <a:p>
            <a:pPr>
              <a:lnSpc>
                <a:spcPct val="90000"/>
              </a:lnSpc>
            </a:pPr>
            <a:r>
              <a:rPr lang="en-US" altLang="en-US" i="1"/>
              <a:t> B</a:t>
            </a:r>
            <a:r>
              <a:rPr lang="en-US" altLang="en-US"/>
              <a:t> ~ Background color</a:t>
            </a:r>
          </a:p>
          <a:p>
            <a:pPr>
              <a:lnSpc>
                <a:spcPct val="90000"/>
              </a:lnSpc>
            </a:pPr>
            <a:r>
              <a:rPr lang="en-US" altLang="en-US"/>
              <a:t> </a:t>
            </a:r>
            <a:r>
              <a:rPr lang="en-US" altLang="en-US">
                <a:latin typeface="Symbol" panose="05050102010706020507" pitchFamily="18" charset="2"/>
              </a:rPr>
              <a:t>a</a:t>
            </a:r>
            <a:r>
              <a:rPr lang="en-US" altLang="en-US"/>
              <a:t> ~ Amount of light that passes through the </a:t>
            </a:r>
            <a:br>
              <a:rPr lang="en-US" altLang="en-US"/>
            </a:br>
            <a:r>
              <a:rPr lang="en-US" altLang="en-US"/>
              <a:t>foreground</a:t>
            </a:r>
          </a:p>
          <a:p>
            <a:pPr>
              <a:lnSpc>
                <a:spcPct val="90000"/>
              </a:lnSpc>
            </a:pPr>
            <a:r>
              <a:rPr lang="en-US" altLang="en-US"/>
              <a:t> </a:t>
            </a:r>
            <a:r>
              <a:rPr lang="en-US" altLang="en-US" i="1">
                <a:latin typeface="Symbol" panose="05050102010706020507" pitchFamily="18" charset="2"/>
              </a:rPr>
              <a:t>F</a:t>
            </a:r>
            <a:r>
              <a:rPr lang="en-US" altLang="en-US"/>
              <a:t> ~ Contribution of light from Environment that travels through the object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BE0778AA-A5CF-49A2-83B4-13DF69F19F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Explanation of </a:t>
            </a:r>
            <a:r>
              <a:rPr lang="en-US" altLang="en-US">
                <a:latin typeface="Symbol" panose="05050102010706020507" pitchFamily="18" charset="2"/>
              </a:rPr>
              <a:t>F</a:t>
            </a:r>
            <a:endParaRPr lang="en-US" altLang="en-US"/>
          </a:p>
        </p:txBody>
      </p:sp>
      <p:sp>
        <p:nvSpPr>
          <p:cNvPr id="35843" name="Text Box 3">
            <a:extLst>
              <a:ext uri="{FF2B5EF4-FFF2-40B4-BE49-F238E27FC236}">
                <a16:creationId xmlns:a16="http://schemas.microsoft.com/office/drawing/2014/main" id="{39C21DA4-DCD7-46DC-B7FF-14CE85871B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352801"/>
            <a:ext cx="8077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ymbol" panose="05050102010706020507" pitchFamily="18" charset="2"/>
              <a:ea typeface="+mn-ea"/>
              <a:cs typeface="+mn-cs"/>
            </a:endParaRPr>
          </a:p>
        </p:txBody>
      </p:sp>
      <p:pic>
        <p:nvPicPr>
          <p:cNvPr id="35844" name="Picture 4" descr="EvironMatte">
            <a:extLst>
              <a:ext uri="{FF2B5EF4-FFF2-40B4-BE49-F238E27FC236}">
                <a16:creationId xmlns:a16="http://schemas.microsoft.com/office/drawing/2014/main" id="{2BA0A162-A092-45AA-BD0B-E4F8682B9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1" y="2438401"/>
            <a:ext cx="4213225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5">
            <a:extLst>
              <a:ext uri="{FF2B5EF4-FFF2-40B4-BE49-F238E27FC236}">
                <a16:creationId xmlns:a16="http://schemas.microsoft.com/office/drawing/2014/main" id="{FDE397AD-AF97-4659-838B-D9747C26D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5" t="62190" r="31714" b="18001"/>
          <a:stretch>
            <a:fillRect/>
          </a:stretch>
        </p:blipFill>
        <p:spPr bwMode="auto">
          <a:xfrm>
            <a:off x="2057400" y="1371601"/>
            <a:ext cx="6172200" cy="174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ext Box 6">
            <a:extLst>
              <a:ext uri="{FF2B5EF4-FFF2-40B4-BE49-F238E27FC236}">
                <a16:creationId xmlns:a16="http://schemas.microsoft.com/office/drawing/2014/main" id="{CFBE92D5-1296-4726-A797-04543D543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526" y="3532189"/>
            <a:ext cx="287129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 – reflectance image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 – Texture image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3_glass_en_matte">
            <a:extLst>
              <a:ext uri="{FF2B5EF4-FFF2-40B4-BE49-F238E27FC236}">
                <a16:creationId xmlns:a16="http://schemas.microsoft.com/office/drawing/2014/main" id="{D7B9EC13-E966-4BDC-ADDF-EE72636AB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175" y="941716"/>
            <a:ext cx="4996184" cy="521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Rectangle 3">
            <a:extLst>
              <a:ext uri="{FF2B5EF4-FFF2-40B4-BE49-F238E27FC236}">
                <a16:creationId xmlns:a16="http://schemas.microsoft.com/office/drawing/2014/main" id="{FD80460E-A390-4E9B-861E-BDE09A3F738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17916" y="-97766"/>
            <a:ext cx="7772400" cy="1143000"/>
          </a:xfrm>
        </p:spPr>
        <p:txBody>
          <a:bodyPr/>
          <a:lstStyle/>
          <a:p>
            <a:r>
              <a:rPr lang="en-US" altLang="en-US" sz="2800" dirty="0">
                <a:solidFill>
                  <a:schemeClr val="tx1"/>
                </a:solidFill>
              </a:rPr>
              <a:t>Environment Mattes</a:t>
            </a:r>
          </a:p>
        </p:txBody>
      </p:sp>
      <p:sp>
        <p:nvSpPr>
          <p:cNvPr id="2" name="Left Brace 1">
            <a:extLst>
              <a:ext uri="{FF2B5EF4-FFF2-40B4-BE49-F238E27FC236}">
                <a16:creationId xmlns:a16="http://schemas.microsoft.com/office/drawing/2014/main" id="{8905ED8E-8401-411E-9F76-49B8BD770444}"/>
              </a:ext>
            </a:extLst>
          </p:cNvPr>
          <p:cNvSpPr/>
          <p:nvPr/>
        </p:nvSpPr>
        <p:spPr bwMode="auto">
          <a:xfrm>
            <a:off x="4416725" y="1190445"/>
            <a:ext cx="526211" cy="2389517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D96BEF93-9522-48F8-80AA-A43605A442B8}"/>
              </a:ext>
            </a:extLst>
          </p:cNvPr>
          <p:cNvSpPr/>
          <p:nvPr/>
        </p:nvSpPr>
        <p:spPr bwMode="auto">
          <a:xfrm>
            <a:off x="4412517" y="3749615"/>
            <a:ext cx="526211" cy="2389517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AE2C6-FB72-485D-8EEF-322370496D78}"/>
              </a:ext>
            </a:extLst>
          </p:cNvPr>
          <p:cNvSpPr txBox="1"/>
          <p:nvPr/>
        </p:nvSpPr>
        <p:spPr>
          <a:xfrm>
            <a:off x="1871931" y="2078966"/>
            <a:ext cx="2173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With scene objects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8885C8-8F34-4DEF-86C4-AD8613AFDEBC}"/>
              </a:ext>
            </a:extLst>
          </p:cNvPr>
          <p:cNvSpPr txBox="1"/>
          <p:nvPr/>
        </p:nvSpPr>
        <p:spPr>
          <a:xfrm>
            <a:off x="1903561" y="4759707"/>
            <a:ext cx="2508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Without scene objects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F17906E9-9317-4CE2-AB28-CEE95B7BD9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Performance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2A545444-1B36-4571-ABF1-E6A8C2B7C0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Calibration</a:t>
            </a:r>
          </a:p>
          <a:p>
            <a:r>
              <a:rPr lang="en-US" altLang="en-US"/>
              <a:t>Matting: 10-20 minutes extraction time for each texture map (Pentium II 400Mhz)</a:t>
            </a:r>
          </a:p>
          <a:p>
            <a:r>
              <a:rPr lang="en-US" altLang="en-US"/>
              <a:t>Compositing: 4-40 frames per second</a:t>
            </a:r>
          </a:p>
          <a:p>
            <a:r>
              <a:rPr lang="en-US" altLang="en-US"/>
              <a:t>Real-Time?</a:t>
            </a:r>
          </a:p>
        </p:txBody>
      </p:sp>
    </p:spTree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7F440DD3-E7F2-408E-A8D1-16D0E174A5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r>
              <a:rPr lang="en-US" altLang="en-US" sz="2900"/>
              <a:t>How much better is Environment Matting?</a:t>
            </a:r>
          </a:p>
        </p:txBody>
      </p:sp>
      <p:pic>
        <p:nvPicPr>
          <p:cNvPr id="38915" name="Picture 3" descr="results1">
            <a:extLst>
              <a:ext uri="{FF2B5EF4-FFF2-40B4-BE49-F238E27FC236}">
                <a16:creationId xmlns:a16="http://schemas.microsoft.com/office/drawing/2014/main" id="{52FBEA84-814B-4F74-9AE8-2B8A9C77B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050687"/>
            <a:ext cx="77724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Text Box 4">
            <a:extLst>
              <a:ext uri="{FF2B5EF4-FFF2-40B4-BE49-F238E27FC236}">
                <a16:creationId xmlns:a16="http://schemas.microsoft.com/office/drawing/2014/main" id="{4B2EF75B-0323-4592-92AC-6B0C4C7B3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200537"/>
            <a:ext cx="7696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  Alpha Matte             Environment Matte               Photograph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F38BA90E-3DBD-4734-A2C0-F5195AE33B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r>
              <a:rPr lang="en-US" altLang="en-US" sz="2900"/>
              <a:t>How much better is Environment Matting?</a:t>
            </a:r>
          </a:p>
        </p:txBody>
      </p:sp>
      <p:pic>
        <p:nvPicPr>
          <p:cNvPr id="39939" name="Picture 3" descr="results2">
            <a:extLst>
              <a:ext uri="{FF2B5EF4-FFF2-40B4-BE49-F238E27FC236}">
                <a16:creationId xmlns:a16="http://schemas.microsoft.com/office/drawing/2014/main" id="{87E45FD3-BD46-448D-9D6F-7C2D7D1F2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050685"/>
            <a:ext cx="77724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Text Box 4">
            <a:extLst>
              <a:ext uri="{FF2B5EF4-FFF2-40B4-BE49-F238E27FC236}">
                <a16:creationId xmlns:a16="http://schemas.microsoft.com/office/drawing/2014/main" id="{29122352-0FB0-47A5-A698-8E7B06E17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200535"/>
            <a:ext cx="7696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  Alpha Matte             Environment Matte               Photograph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E0324FE6-2B83-4C5A-A4FF-33619968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Blending recap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3CEEC591-A19C-4375-81BD-1ECE4CC53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Visible seams – edges that should not exist, should be avoided.</a:t>
            </a:r>
          </a:p>
          <a:p>
            <a:r>
              <a:rPr lang="en-US" altLang="en-US"/>
              <a:t>People are fairly insensitive to uniform intensity shifts or gradual intensity shifts.</a:t>
            </a:r>
          </a:p>
          <a:p>
            <a:r>
              <a:rPr lang="en-US" altLang="en-US"/>
              <a:t>What is the ideal blending algorithm?</a:t>
            </a:r>
          </a:p>
        </p:txBody>
      </p:sp>
    </p:spTree>
  </p:cSld>
  <p:clrMapOvr>
    <a:masterClrMapping/>
  </p:clrMapOvr>
  <p:transition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5DBB8BA-CF0C-4B8D-8478-87EE370DAB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503020000020004" pitchFamily="34" charset="-127"/>
              </a:rPr>
              <a:t>Morphological Operation</a:t>
            </a:r>
          </a:p>
        </p:txBody>
      </p:sp>
      <p:sp>
        <p:nvSpPr>
          <p:cNvPr id="686083" name="Rectangle 3">
            <a:extLst>
              <a:ext uri="{FF2B5EF4-FFF2-40B4-BE49-F238E27FC236}">
                <a16:creationId xmlns:a16="http://schemas.microsoft.com/office/drawing/2014/main" id="{E958DAE3-2DFD-43B1-A05C-B08F4F6D1B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anose="020B0503020000020004" pitchFamily="34" charset="-127"/>
              </a:rPr>
              <a:t>What if your images are binary masks?</a:t>
            </a:r>
          </a:p>
          <a:p>
            <a:endParaRPr lang="en-US" altLang="ko-KR">
              <a:ea typeface="굴림" panose="020B0503020000020004" pitchFamily="34" charset="-127"/>
            </a:endParaRPr>
          </a:p>
          <a:p>
            <a:r>
              <a:rPr lang="en-US" altLang="ko-KR">
                <a:ea typeface="굴림" panose="020B0503020000020004" pitchFamily="34" charset="-127"/>
              </a:rPr>
              <a:t>Binary image processing is a well-studied field, based on set theory, called Mathematical Morphology</a:t>
            </a:r>
          </a:p>
          <a:p>
            <a:endParaRPr lang="en-US" altLang="ko-KR">
              <a:ea typeface="굴림" panose="020B0503020000020004" pitchFamily="34" charset="-127"/>
            </a:endParaRPr>
          </a:p>
          <a:p>
            <a:endParaRPr lang="en-US" altLang="ko-KR">
              <a:ea typeface="굴림" panose="020B0503020000020004" pitchFamily="34" charset="-127"/>
            </a:endParaRPr>
          </a:p>
        </p:txBody>
      </p:sp>
      <p:sp>
        <p:nvSpPr>
          <p:cNvPr id="8196" name="TextBox 3">
            <a:extLst>
              <a:ext uri="{FF2B5EF4-FFF2-40B4-BE49-F238E27FC236}">
                <a16:creationId xmlns:a16="http://schemas.microsoft.com/office/drawing/2014/main" id="{5B6710A2-6BF6-4184-8AE2-9F60914A7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6248400"/>
            <a:ext cx="2743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>
                <a:solidFill>
                  <a:srgbClr val="000000"/>
                </a:solidFill>
              </a:rPr>
              <a:t>Slides from Alexei Efros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083" grpId="0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3B3063A-C38C-4F33-9BFB-3CE253BE60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503020000020004" pitchFamily="34" charset="-127"/>
              </a:rPr>
              <a:t>Preliminaries</a:t>
            </a:r>
          </a:p>
        </p:txBody>
      </p:sp>
      <p:pic>
        <p:nvPicPr>
          <p:cNvPr id="9219" name="Picture 3">
            <a:extLst>
              <a:ext uri="{FF2B5EF4-FFF2-40B4-BE49-F238E27FC236}">
                <a16:creationId xmlns:a16="http://schemas.microsoft.com/office/drawing/2014/main" id="{E6EE2A95-17EC-4F5D-9E8A-2C90CA3F6F5F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17253" y="1838783"/>
            <a:ext cx="6357493" cy="3432175"/>
          </a:xfrm>
          <a:noFill/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58E57F28-6E1A-41BA-A1AE-71690D877C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503020000020004" pitchFamily="34" charset="-127"/>
              </a:rPr>
              <a:t>Preliminaries</a:t>
            </a:r>
          </a:p>
        </p:txBody>
      </p:sp>
      <p:pic>
        <p:nvPicPr>
          <p:cNvPr id="10243" name="Picture 3">
            <a:extLst>
              <a:ext uri="{FF2B5EF4-FFF2-40B4-BE49-F238E27FC236}">
                <a16:creationId xmlns:a16="http://schemas.microsoft.com/office/drawing/2014/main" id="{9DE5B7F8-F013-4164-8B9F-D632C0B17178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1898" y="2781301"/>
            <a:ext cx="6606114" cy="1522413"/>
          </a:xfrm>
          <a:noFill/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79C84514-42B9-41EC-9E40-9095A4DD51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503020000020004" pitchFamily="34" charset="-127"/>
              </a:rPr>
              <a:t>Preliminaries</a:t>
            </a:r>
          </a:p>
        </p:txBody>
      </p:sp>
      <p:pic>
        <p:nvPicPr>
          <p:cNvPr id="11267" name="Picture 3">
            <a:extLst>
              <a:ext uri="{FF2B5EF4-FFF2-40B4-BE49-F238E27FC236}">
                <a16:creationId xmlns:a16="http://schemas.microsoft.com/office/drawing/2014/main" id="{F1856469-589D-45C2-AA62-61FF2F0D13DD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71914" y="914400"/>
            <a:ext cx="4446587" cy="5257800"/>
          </a:xfrm>
          <a:noFill/>
        </p:spPr>
      </p:pic>
      <p:sp>
        <p:nvSpPr>
          <p:cNvPr id="690180" name="Rectangle 4">
            <a:extLst>
              <a:ext uri="{FF2B5EF4-FFF2-40B4-BE49-F238E27FC236}">
                <a16:creationId xmlns:a16="http://schemas.microsoft.com/office/drawing/2014/main" id="{2E1F658D-9010-46DD-9328-1DC40DDBE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914400"/>
            <a:ext cx="1066800" cy="548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9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9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0180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>
            <a:extLst>
              <a:ext uri="{FF2B5EF4-FFF2-40B4-BE49-F238E27FC236}">
                <a16:creationId xmlns:a16="http://schemas.microsoft.com/office/drawing/2014/main" id="{82062BD5-E801-42DF-885C-C420BF8ED0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152400"/>
            <a:ext cx="7772400" cy="685800"/>
          </a:xfrm>
        </p:spPr>
        <p:txBody>
          <a:bodyPr/>
          <a:lstStyle/>
          <a:p>
            <a:r>
              <a:rPr lang="en-US" altLang="en-US"/>
              <a:t>Basic Concepts in Set Theory</a:t>
            </a:r>
          </a:p>
        </p:txBody>
      </p:sp>
      <p:sp>
        <p:nvSpPr>
          <p:cNvPr id="1030" name="Rectangle 3">
            <a:extLst>
              <a:ext uri="{FF2B5EF4-FFF2-40B4-BE49-F238E27FC236}">
                <a16:creationId xmlns:a16="http://schemas.microsoft.com/office/drawing/2014/main" id="{978C53D3-B468-434D-8E6D-5DE92FDEA7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0"/>
            <a:ext cx="81534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A is a set in      , a=(a</a:t>
            </a:r>
            <a:r>
              <a:rPr lang="en-US" altLang="en-US" sz="1200"/>
              <a:t>1</a:t>
            </a:r>
            <a:r>
              <a:rPr lang="en-US" altLang="en-US"/>
              <a:t>,a</a:t>
            </a:r>
            <a:r>
              <a:rPr lang="en-US" altLang="en-US" sz="1200"/>
              <a:t>2</a:t>
            </a:r>
            <a:r>
              <a:rPr lang="en-US" altLang="en-US"/>
              <a:t>) an element of A, a</a:t>
            </a:r>
            <a:r>
              <a:rPr lang="en-US" altLang="en-US">
                <a:sym typeface="Symbol" panose="05050102010706020507" pitchFamily="18" charset="2"/>
              </a:rPr>
              <a:t>A</a:t>
            </a: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/>
              <a:t>If not, then a</a:t>
            </a:r>
            <a:r>
              <a:rPr lang="en-US" altLang="en-US">
                <a:sym typeface="Symbol" panose="05050102010706020507" pitchFamily="18" charset="2"/>
              </a:rPr>
              <a:t>A</a:t>
            </a:r>
          </a:p>
          <a:p>
            <a:pPr>
              <a:lnSpc>
                <a:spcPct val="90000"/>
              </a:lnSpc>
            </a:pPr>
            <a:r>
              <a:rPr lang="en-US" altLang="en-US">
                <a:sym typeface="Symbol" panose="05050102010706020507" pitchFamily="18" charset="2"/>
              </a:rPr>
              <a:t>: null (empty) set</a:t>
            </a:r>
          </a:p>
          <a:p>
            <a:pPr>
              <a:lnSpc>
                <a:spcPct val="90000"/>
              </a:lnSpc>
            </a:pPr>
            <a:r>
              <a:rPr lang="en-US" altLang="en-US">
                <a:sym typeface="Symbol" panose="05050102010706020507" pitchFamily="18" charset="2"/>
              </a:rPr>
              <a:t>Typical set specification: C={w|w=-d, for d  D}</a:t>
            </a:r>
          </a:p>
          <a:p>
            <a:pPr>
              <a:lnSpc>
                <a:spcPct val="90000"/>
              </a:lnSpc>
            </a:pPr>
            <a:r>
              <a:rPr lang="en-US" altLang="en-US">
                <a:sym typeface="Symbol" panose="05050102010706020507" pitchFamily="18" charset="2"/>
              </a:rPr>
              <a:t>A subset of B: AB</a:t>
            </a:r>
          </a:p>
          <a:p>
            <a:pPr>
              <a:lnSpc>
                <a:spcPct val="90000"/>
              </a:lnSpc>
            </a:pPr>
            <a:r>
              <a:rPr lang="en-US" altLang="en-US">
                <a:sym typeface="Symbol" panose="05050102010706020507" pitchFamily="18" charset="2"/>
              </a:rPr>
              <a:t>Union of A and B: C=AB</a:t>
            </a:r>
          </a:p>
          <a:p>
            <a:pPr>
              <a:lnSpc>
                <a:spcPct val="90000"/>
              </a:lnSpc>
            </a:pPr>
            <a:r>
              <a:rPr lang="en-US" altLang="en-US">
                <a:sym typeface="Symbol" panose="05050102010706020507" pitchFamily="18" charset="2"/>
              </a:rPr>
              <a:t>Intersection of A and B: D=AB</a:t>
            </a:r>
          </a:p>
          <a:p>
            <a:pPr>
              <a:lnSpc>
                <a:spcPct val="90000"/>
              </a:lnSpc>
            </a:pPr>
            <a:r>
              <a:rPr lang="en-US" altLang="en-US">
                <a:sym typeface="Symbol" panose="05050102010706020507" pitchFamily="18" charset="2"/>
              </a:rPr>
              <a:t>Disjoint sets: AB= </a:t>
            </a:r>
          </a:p>
          <a:p>
            <a:pPr>
              <a:lnSpc>
                <a:spcPct val="90000"/>
              </a:lnSpc>
            </a:pPr>
            <a:r>
              <a:rPr lang="en-US" altLang="en-US">
                <a:sym typeface="Symbol" panose="05050102010706020507" pitchFamily="18" charset="2"/>
              </a:rPr>
              <a:t>Complement of A:</a:t>
            </a:r>
          </a:p>
          <a:p>
            <a:pPr>
              <a:lnSpc>
                <a:spcPct val="90000"/>
              </a:lnSpc>
            </a:pPr>
            <a:r>
              <a:rPr lang="en-US" altLang="en-US">
                <a:sym typeface="Symbol" panose="05050102010706020507" pitchFamily="18" charset="2"/>
              </a:rPr>
              <a:t>Difference of A and B: A-B={w|w  A, w  B}=</a:t>
            </a:r>
          </a:p>
          <a:p>
            <a:pPr>
              <a:lnSpc>
                <a:spcPct val="90000"/>
              </a:lnSpc>
            </a:pPr>
            <a:endParaRPr lang="en-US" altLang="en-US">
              <a:sym typeface="Symbol" panose="05050102010706020507" pitchFamily="18" charset="2"/>
            </a:endParaRPr>
          </a:p>
        </p:txBody>
      </p:sp>
      <p:graphicFrame>
        <p:nvGraphicFramePr>
          <p:cNvPr id="1026" name="Object 2">
            <a:extLst>
              <a:ext uri="{FF2B5EF4-FFF2-40B4-BE49-F238E27FC236}">
                <a16:creationId xmlns:a16="http://schemas.microsoft.com/office/drawing/2014/main" id="{4D7D078F-13A9-497B-B832-62410E1004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49700" y="1143001"/>
          <a:ext cx="469900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3" imgW="177800" imgH="165100" progId="Equation.3">
                  <p:embed/>
                </p:oleObj>
              </mc:Choice>
              <mc:Fallback>
                <p:oleObj name="Equation" r:id="rId3" imgW="177800" imgH="165100" progId="Equation.3">
                  <p:embed/>
                  <p:pic>
                    <p:nvPicPr>
                      <p:cNvPr id="1026" name="Object 2">
                        <a:extLst>
                          <a:ext uri="{FF2B5EF4-FFF2-40B4-BE49-F238E27FC236}">
                            <a16:creationId xmlns:a16="http://schemas.microsoft.com/office/drawing/2014/main" id="{4D7D078F-13A9-497B-B832-62410E1004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9700" y="1143001"/>
                        <a:ext cx="469900" cy="436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>
            <a:extLst>
              <a:ext uri="{FF2B5EF4-FFF2-40B4-BE49-F238E27FC236}">
                <a16:creationId xmlns:a16="http://schemas.microsoft.com/office/drawing/2014/main" id="{DACBBA9B-3F17-4C47-9296-6DC3D28116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81600" y="5018088"/>
          <a:ext cx="2057400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5" imgW="1066800" imgH="203200" progId="Equation.3">
                  <p:embed/>
                </p:oleObj>
              </mc:Choice>
              <mc:Fallback>
                <p:oleObj name="Equation" r:id="rId5" imgW="1066800" imgH="203200" progId="Equation.3">
                  <p:embed/>
                  <p:pic>
                    <p:nvPicPr>
                      <p:cNvPr id="1027" name="Object 3">
                        <a:extLst>
                          <a:ext uri="{FF2B5EF4-FFF2-40B4-BE49-F238E27FC236}">
                            <a16:creationId xmlns:a16="http://schemas.microsoft.com/office/drawing/2014/main" id="{DACBBA9B-3F17-4C47-9296-6DC3D28116A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5018088"/>
                        <a:ext cx="2057400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>
            <a:extLst>
              <a:ext uri="{FF2B5EF4-FFF2-40B4-BE49-F238E27FC236}">
                <a16:creationId xmlns:a16="http://schemas.microsoft.com/office/drawing/2014/main" id="{AF3A9CFA-7008-4423-A904-C370911369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372600" y="5410200"/>
          <a:ext cx="9906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7" imgW="444500" imgH="165100" progId="Equation.3">
                  <p:embed/>
                </p:oleObj>
              </mc:Choice>
              <mc:Fallback>
                <p:oleObj name="Equation" r:id="rId7" imgW="444500" imgH="165100" progId="Equation.3">
                  <p:embed/>
                  <p:pic>
                    <p:nvPicPr>
                      <p:cNvPr id="1028" name="Object 4">
                        <a:extLst>
                          <a:ext uri="{FF2B5EF4-FFF2-40B4-BE49-F238E27FC236}">
                            <a16:creationId xmlns:a16="http://schemas.microsoft.com/office/drawing/2014/main" id="{AF3A9CFA-7008-4423-A904-C370911369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72600" y="5410200"/>
                        <a:ext cx="9906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>
            <a:extLst>
              <a:ext uri="{FF2B5EF4-FFF2-40B4-BE49-F238E27FC236}">
                <a16:creationId xmlns:a16="http://schemas.microsoft.com/office/drawing/2014/main" id="{6184EE6D-6E32-42C9-B163-046B0918FB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503020000020004" pitchFamily="34" charset="-127"/>
              </a:rPr>
              <a:t>Preliminaries</a:t>
            </a:r>
          </a:p>
        </p:txBody>
      </p:sp>
      <p:pic>
        <p:nvPicPr>
          <p:cNvPr id="2052" name="Picture 3">
            <a:extLst>
              <a:ext uri="{FF2B5EF4-FFF2-40B4-BE49-F238E27FC236}">
                <a16:creationId xmlns:a16="http://schemas.microsoft.com/office/drawing/2014/main" id="{47EBC78A-FE70-46C7-A54F-7852CA057264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3576" y="1949451"/>
            <a:ext cx="5146675" cy="1858963"/>
          </a:xfrm>
          <a:noFill/>
        </p:spPr>
      </p:pic>
      <p:graphicFrame>
        <p:nvGraphicFramePr>
          <p:cNvPr id="2050" name="Object 2">
            <a:extLst>
              <a:ext uri="{FF2B5EF4-FFF2-40B4-BE49-F238E27FC236}">
                <a16:creationId xmlns:a16="http://schemas.microsoft.com/office/drawing/2014/main" id="{21FDDD43-4023-442E-BFE4-D351A5AD96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92539" y="4365625"/>
          <a:ext cx="4391025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4" imgW="1917360" imgH="482400" progId="Equation.3">
                  <p:embed/>
                </p:oleObj>
              </mc:Choice>
              <mc:Fallback>
                <p:oleObj name="Equation" r:id="rId4" imgW="1917360" imgH="482400" progId="Equation.3">
                  <p:embed/>
                  <p:pic>
                    <p:nvPicPr>
                      <p:cNvPr id="2050" name="Object 2">
                        <a:extLst>
                          <a:ext uri="{FF2B5EF4-FFF2-40B4-BE49-F238E27FC236}">
                            <a16:creationId xmlns:a16="http://schemas.microsoft.com/office/drawing/2014/main" id="{21FDDD43-4023-442E-BFE4-D351A5AD96B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2539" y="4365625"/>
                        <a:ext cx="4391025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>
            <a:extLst>
              <a:ext uri="{FF2B5EF4-FFF2-40B4-BE49-F238E27FC236}">
                <a16:creationId xmlns:a16="http://schemas.microsoft.com/office/drawing/2014/main" id="{ECDAEA73-DE4A-4B83-B166-6DAB786552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503020000020004" pitchFamily="34" charset="-127"/>
              </a:rPr>
              <a:t>Dilation and Erosion</a:t>
            </a:r>
          </a:p>
        </p:txBody>
      </p:sp>
      <p:sp>
        <p:nvSpPr>
          <p:cNvPr id="3077" name="Rectangle 3">
            <a:extLst>
              <a:ext uri="{FF2B5EF4-FFF2-40B4-BE49-F238E27FC236}">
                <a16:creationId xmlns:a16="http://schemas.microsoft.com/office/drawing/2014/main" id="{DA7E08A2-6C7A-45DD-8BAA-BE15289D0A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anose="020B0503020000020004" pitchFamily="34" charset="-127"/>
              </a:rPr>
              <a:t>Two basic operations:</a:t>
            </a:r>
          </a:p>
          <a:p>
            <a:pPr lvl="1"/>
            <a:r>
              <a:rPr lang="en-US" altLang="ko-KR" sz="1800">
                <a:ea typeface="굴림" panose="020B0503020000020004" pitchFamily="34" charset="-127"/>
              </a:rPr>
              <a:t>A is the image, B is the “structural element”, a mask akin to a kernel in convolution</a:t>
            </a:r>
          </a:p>
          <a:p>
            <a:endParaRPr lang="en-US" altLang="ko-KR">
              <a:ea typeface="굴림" panose="020B0503020000020004" pitchFamily="34" charset="-127"/>
            </a:endParaRPr>
          </a:p>
          <a:p>
            <a:r>
              <a:rPr lang="en-US" altLang="ko-KR">
                <a:ea typeface="굴림" panose="020B0503020000020004" pitchFamily="34" charset="-127"/>
              </a:rPr>
              <a:t>Dilation :</a:t>
            </a:r>
          </a:p>
          <a:p>
            <a:endParaRPr lang="en-US" altLang="ko-KR">
              <a:ea typeface="굴림" panose="020B0503020000020004" pitchFamily="34" charset="-127"/>
            </a:endParaRPr>
          </a:p>
          <a:p>
            <a:endParaRPr lang="en-US" altLang="ko-KR" sz="2000">
              <a:ea typeface="굴림" panose="020B0503020000020004" pitchFamily="34" charset="-127"/>
            </a:endParaRPr>
          </a:p>
          <a:p>
            <a:r>
              <a:rPr lang="en-US" altLang="ko-KR" sz="2000">
                <a:ea typeface="굴림" panose="020B0503020000020004" pitchFamily="34" charset="-127"/>
              </a:rPr>
              <a:t>(all shifts of B that have a non-empty overlap with A)</a:t>
            </a:r>
          </a:p>
          <a:p>
            <a:endParaRPr lang="en-US" altLang="ko-KR">
              <a:ea typeface="굴림" panose="020B0503020000020004" pitchFamily="34" charset="-127"/>
            </a:endParaRPr>
          </a:p>
          <a:p>
            <a:r>
              <a:rPr lang="en-US" altLang="ko-KR">
                <a:ea typeface="굴림" panose="020B0503020000020004" pitchFamily="34" charset="-127"/>
              </a:rPr>
              <a:t>Erosion :  </a:t>
            </a:r>
          </a:p>
          <a:p>
            <a:endParaRPr lang="en-US" altLang="ko-KR" sz="2000">
              <a:ea typeface="굴림" panose="020B0503020000020004" pitchFamily="34" charset="-127"/>
            </a:endParaRPr>
          </a:p>
          <a:p>
            <a:r>
              <a:rPr lang="en-US" altLang="ko-KR" sz="2000">
                <a:ea typeface="굴림" panose="020B0503020000020004" pitchFamily="34" charset="-127"/>
              </a:rPr>
              <a:t>(all shifts of B that are fully contained within A)</a:t>
            </a:r>
          </a:p>
        </p:txBody>
      </p:sp>
      <p:graphicFrame>
        <p:nvGraphicFramePr>
          <p:cNvPr id="3074" name="Object 2">
            <a:extLst>
              <a:ext uri="{FF2B5EF4-FFF2-40B4-BE49-F238E27FC236}">
                <a16:creationId xmlns:a16="http://schemas.microsoft.com/office/drawing/2014/main" id="{E932B39A-E4C5-4EA5-96A8-82BA9FA073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83114" y="2420938"/>
          <a:ext cx="3455987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3" imgW="1739880" imgH="482400" progId="Equation.3">
                  <p:embed/>
                </p:oleObj>
              </mc:Choice>
              <mc:Fallback>
                <p:oleObj name="Equation" r:id="rId3" imgW="1739880" imgH="482400" progId="Equation.3">
                  <p:embed/>
                  <p:pic>
                    <p:nvPicPr>
                      <p:cNvPr id="3074" name="Object 2">
                        <a:extLst>
                          <a:ext uri="{FF2B5EF4-FFF2-40B4-BE49-F238E27FC236}">
                            <a16:creationId xmlns:a16="http://schemas.microsoft.com/office/drawing/2014/main" id="{E932B39A-E4C5-4EA5-96A8-82BA9FA0732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3114" y="2420938"/>
                        <a:ext cx="3455987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3">
            <a:extLst>
              <a:ext uri="{FF2B5EF4-FFF2-40B4-BE49-F238E27FC236}">
                <a16:creationId xmlns:a16="http://schemas.microsoft.com/office/drawing/2014/main" id="{2501C9FF-4271-40E3-AC0A-254F3671DA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5800" y="4800600"/>
          <a:ext cx="3259138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Equation" r:id="rId5" imgW="1333440" imgH="215640" progId="Equation.3">
                  <p:embed/>
                </p:oleObj>
              </mc:Choice>
              <mc:Fallback>
                <p:oleObj name="Equation" r:id="rId5" imgW="1333440" imgH="215640" progId="Equation.3">
                  <p:embed/>
                  <p:pic>
                    <p:nvPicPr>
                      <p:cNvPr id="3075" name="Object 3">
                        <a:extLst>
                          <a:ext uri="{FF2B5EF4-FFF2-40B4-BE49-F238E27FC236}">
                            <a16:creationId xmlns:a16="http://schemas.microsoft.com/office/drawing/2014/main" id="{2501C9FF-4271-40E3-AC0A-254F3671DA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4800600"/>
                        <a:ext cx="3259138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8" name="Picture 6">
            <a:extLst>
              <a:ext uri="{FF2B5EF4-FFF2-40B4-BE49-F238E27FC236}">
                <a16:creationId xmlns:a16="http://schemas.microsoft.com/office/drawing/2014/main" id="{AD3BBB69-BC08-4339-A76D-D5C2B76CA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93" t="80130" r="40991"/>
          <a:stretch>
            <a:fillRect/>
          </a:stretch>
        </p:blipFill>
        <p:spPr bwMode="auto">
          <a:xfrm>
            <a:off x="9067800" y="523876"/>
            <a:ext cx="10668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09D97471-0F95-4E3B-BCE3-70DCA7A030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503020000020004" pitchFamily="34" charset="-127"/>
              </a:rPr>
              <a:t>Dilation</a:t>
            </a:r>
          </a:p>
        </p:txBody>
      </p:sp>
      <p:pic>
        <p:nvPicPr>
          <p:cNvPr id="12291" name="Picture 3">
            <a:extLst>
              <a:ext uri="{FF2B5EF4-FFF2-40B4-BE49-F238E27FC236}">
                <a16:creationId xmlns:a16="http://schemas.microsoft.com/office/drawing/2014/main" id="{D18B24FE-8E59-48DF-9A7E-2B2B2E6F2338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4789" y="1128759"/>
            <a:ext cx="6596429" cy="5195887"/>
          </a:xfrm>
          <a:noFill/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436CB846-CEB7-4924-AF1F-CA8DF3857F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503020000020004" pitchFamily="34" charset="-127"/>
              </a:rPr>
              <a:t>Dilation</a:t>
            </a:r>
          </a:p>
        </p:txBody>
      </p:sp>
      <p:pic>
        <p:nvPicPr>
          <p:cNvPr id="13315" name="Picture 3">
            <a:extLst>
              <a:ext uri="{FF2B5EF4-FFF2-40B4-BE49-F238E27FC236}">
                <a16:creationId xmlns:a16="http://schemas.microsoft.com/office/drawing/2014/main" id="{A6B300C4-237A-42F8-9A3D-B17AC4230C0F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7743" y="1416690"/>
            <a:ext cx="8150658" cy="4674533"/>
          </a:xfrm>
          <a:noFill/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0AC3E4A7-13D9-4D0D-9B41-2567856AF9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503020000020004" pitchFamily="34" charset="-127"/>
              </a:rPr>
              <a:t>Erosion</a:t>
            </a:r>
          </a:p>
        </p:txBody>
      </p:sp>
      <p:pic>
        <p:nvPicPr>
          <p:cNvPr id="14339" name="Picture 3">
            <a:extLst>
              <a:ext uri="{FF2B5EF4-FFF2-40B4-BE49-F238E27FC236}">
                <a16:creationId xmlns:a16="http://schemas.microsoft.com/office/drawing/2014/main" id="{D6814752-A6A7-46BD-B3DA-203EA54A4426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41566" y="1210429"/>
            <a:ext cx="5948484" cy="5257800"/>
          </a:xfrm>
          <a:noFill/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DA4B51B-3E1C-4972-B6AA-8033CE8B28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Erosion</a:t>
            </a:r>
          </a:p>
        </p:txBody>
      </p:sp>
      <p:sp>
        <p:nvSpPr>
          <p:cNvPr id="15363" name="Text Box 3">
            <a:extLst>
              <a:ext uri="{FF2B5EF4-FFF2-40B4-BE49-F238E27FC236}">
                <a16:creationId xmlns:a16="http://schemas.microsoft.com/office/drawing/2014/main" id="{9E7DC7B0-DA76-4D37-8665-C964DB039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1981200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GB" altLang="en-US">
              <a:solidFill>
                <a:srgbClr val="000000"/>
              </a:solidFill>
            </a:endParaRPr>
          </a:p>
        </p:txBody>
      </p:sp>
      <p:pic>
        <p:nvPicPr>
          <p:cNvPr id="15364" name="Picture 4" descr="TEST">
            <a:extLst>
              <a:ext uri="{FF2B5EF4-FFF2-40B4-BE49-F238E27FC236}">
                <a16:creationId xmlns:a16="http://schemas.microsoft.com/office/drawing/2014/main" id="{EBBEF1BC-0589-4F38-BB14-03CAB007F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36220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 descr="ERODE1">
            <a:extLst>
              <a:ext uri="{FF2B5EF4-FFF2-40B4-BE49-F238E27FC236}">
                <a16:creationId xmlns:a16="http://schemas.microsoft.com/office/drawing/2014/main" id="{C5E524C1-5F55-48D8-B67B-642400BAC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36220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Text Box 6">
            <a:extLst>
              <a:ext uri="{FF2B5EF4-FFF2-40B4-BE49-F238E27FC236}">
                <a16:creationId xmlns:a16="http://schemas.microsoft.com/office/drawing/2014/main" id="{14CB07E2-D64B-455E-BFA7-7C509BBEB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5562600"/>
            <a:ext cx="6553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GB" altLang="en-US">
                <a:solidFill>
                  <a:srgbClr val="000000"/>
                </a:solidFill>
              </a:rPr>
              <a:t>Original image                         Eroded image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74A5E0D-0A0F-465A-91F2-F5B086D866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Erosion</a:t>
            </a:r>
          </a:p>
        </p:txBody>
      </p:sp>
      <p:pic>
        <p:nvPicPr>
          <p:cNvPr id="16387" name="Picture 3" descr="ERODE2">
            <a:extLst>
              <a:ext uri="{FF2B5EF4-FFF2-40B4-BE49-F238E27FC236}">
                <a16:creationId xmlns:a16="http://schemas.microsoft.com/office/drawing/2014/main" id="{AE96536A-F93F-4400-92C3-6BB1697B4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36220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 descr="ERODE1">
            <a:extLst>
              <a:ext uri="{FF2B5EF4-FFF2-40B4-BE49-F238E27FC236}">
                <a16:creationId xmlns:a16="http://schemas.microsoft.com/office/drawing/2014/main" id="{E73D0EE4-325E-4B5D-A39D-AB990330A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36220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 Box 5">
            <a:extLst>
              <a:ext uri="{FF2B5EF4-FFF2-40B4-BE49-F238E27FC236}">
                <a16:creationId xmlns:a16="http://schemas.microsoft.com/office/drawing/2014/main" id="{D6FB7B59-C042-4EB6-B7D9-6C6754EB9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562600"/>
            <a:ext cx="670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GB" altLang="en-US">
                <a:solidFill>
                  <a:srgbClr val="000000"/>
                </a:solidFill>
              </a:rPr>
              <a:t>Eroded once			     Eroded twice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>
            <a:extLst>
              <a:ext uri="{FF2B5EF4-FFF2-40B4-BE49-F238E27FC236}">
                <a16:creationId xmlns:a16="http://schemas.microsoft.com/office/drawing/2014/main" id="{780DB577-BDB7-424A-B0FA-4AD8A999BD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503020000020004" pitchFamily="34" charset="-127"/>
              </a:rPr>
              <a:t>Opening and Closing</a:t>
            </a:r>
          </a:p>
        </p:txBody>
      </p:sp>
      <p:sp>
        <p:nvSpPr>
          <p:cNvPr id="4101" name="Rectangle 3">
            <a:extLst>
              <a:ext uri="{FF2B5EF4-FFF2-40B4-BE49-F238E27FC236}">
                <a16:creationId xmlns:a16="http://schemas.microsoft.com/office/drawing/2014/main" id="{2759AA45-3620-46CB-976B-13FC14FC33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>
                <a:ea typeface="굴림" panose="020B0503020000020004" pitchFamily="34" charset="-127"/>
              </a:rPr>
              <a:t>Opening : smoothes the contour of an object, breaks narrow isthmuses, and eliminates thin protrusions</a:t>
            </a:r>
          </a:p>
          <a:p>
            <a:endParaRPr lang="en-US" altLang="ko-KR" sz="2000">
              <a:ea typeface="굴림" panose="020B0503020000020004" pitchFamily="34" charset="-127"/>
            </a:endParaRPr>
          </a:p>
          <a:p>
            <a:endParaRPr lang="en-US" altLang="ko-KR" sz="2000">
              <a:ea typeface="굴림" panose="020B0503020000020004" pitchFamily="34" charset="-127"/>
            </a:endParaRPr>
          </a:p>
          <a:p>
            <a:r>
              <a:rPr lang="en-US" altLang="ko-KR" sz="2000">
                <a:ea typeface="굴림" panose="020B0503020000020004" pitchFamily="34" charset="-127"/>
              </a:rPr>
              <a:t>Closing : smooth sections of contours but, as opposed to opening, it generally fuses narrow breaks and long thin gulfs, eliminates small holes, and fills gaps in the contour</a:t>
            </a:r>
          </a:p>
          <a:p>
            <a:endParaRPr lang="en-US" altLang="ko-KR" sz="2000">
              <a:ea typeface="굴림" panose="020B0503020000020004" pitchFamily="34" charset="-127"/>
            </a:endParaRPr>
          </a:p>
          <a:p>
            <a:endParaRPr lang="en-US" altLang="ko-KR" sz="2000">
              <a:ea typeface="굴림" panose="020B0503020000020004" pitchFamily="34" charset="-127"/>
            </a:endParaRPr>
          </a:p>
          <a:p>
            <a:endParaRPr lang="en-US" altLang="ko-KR" sz="2000">
              <a:ea typeface="굴림" panose="020B0503020000020004" pitchFamily="34" charset="-127"/>
            </a:endParaRPr>
          </a:p>
          <a:p>
            <a:endParaRPr lang="en-US" altLang="ko-KR" sz="2000">
              <a:ea typeface="굴림" panose="020B0503020000020004" pitchFamily="34" charset="-127"/>
            </a:endParaRPr>
          </a:p>
          <a:p>
            <a:r>
              <a:rPr lang="en-US" altLang="ko-KR" sz="2000">
                <a:ea typeface="굴림" panose="020B0503020000020004" pitchFamily="34" charset="-127"/>
              </a:rPr>
              <a:t>Prove to yourself that they are not the same thing.  Play around with </a:t>
            </a:r>
            <a:r>
              <a:rPr lang="en-US" altLang="ko-KR" sz="2000">
                <a:latin typeface="Courier" pitchFamily="49" charset="0"/>
                <a:ea typeface="굴림" panose="020B0503020000020004" pitchFamily="34" charset="-127"/>
              </a:rPr>
              <a:t>bwmorph</a:t>
            </a:r>
            <a:r>
              <a:rPr lang="en-US" altLang="ko-KR" sz="2000">
                <a:ea typeface="굴림" panose="020B0503020000020004" pitchFamily="34" charset="-127"/>
              </a:rPr>
              <a:t> in Matlab.</a:t>
            </a:r>
          </a:p>
        </p:txBody>
      </p:sp>
      <p:graphicFrame>
        <p:nvGraphicFramePr>
          <p:cNvPr id="4098" name="Object 2">
            <a:extLst>
              <a:ext uri="{FF2B5EF4-FFF2-40B4-BE49-F238E27FC236}">
                <a16:creationId xmlns:a16="http://schemas.microsoft.com/office/drawing/2014/main" id="{2FF713F1-E127-4BFC-9549-E7574DE326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95775" y="1600200"/>
          <a:ext cx="295275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3" imgW="1193760" imgH="203040" progId="Equation.3">
                  <p:embed/>
                </p:oleObj>
              </mc:Choice>
              <mc:Fallback>
                <p:oleObj name="Equation" r:id="rId3" imgW="1193760" imgH="203040" progId="Equation.3">
                  <p:embed/>
                  <p:pic>
                    <p:nvPicPr>
                      <p:cNvPr id="4098" name="Object 2">
                        <a:extLst>
                          <a:ext uri="{FF2B5EF4-FFF2-40B4-BE49-F238E27FC236}">
                            <a16:creationId xmlns:a16="http://schemas.microsoft.com/office/drawing/2014/main" id="{2FF713F1-E127-4BFC-9549-E7574DE326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775" y="1600200"/>
                        <a:ext cx="295275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3">
            <a:extLst>
              <a:ext uri="{FF2B5EF4-FFF2-40B4-BE49-F238E27FC236}">
                <a16:creationId xmlns:a16="http://schemas.microsoft.com/office/drawing/2014/main" id="{8EBE697B-2A58-4589-A149-19D9B011F3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24339" y="3581400"/>
          <a:ext cx="33115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Equation" r:id="rId5" imgW="1193760" imgH="203040" progId="Equation.3">
                  <p:embed/>
                </p:oleObj>
              </mc:Choice>
              <mc:Fallback>
                <p:oleObj name="Equation" r:id="rId5" imgW="1193760" imgH="203040" progId="Equation.3">
                  <p:embed/>
                  <p:pic>
                    <p:nvPicPr>
                      <p:cNvPr id="4099" name="Object 3">
                        <a:extLst>
                          <a:ext uri="{FF2B5EF4-FFF2-40B4-BE49-F238E27FC236}">
                            <a16:creationId xmlns:a16="http://schemas.microsoft.com/office/drawing/2014/main" id="{8EBE697B-2A58-4589-A149-19D9B011F3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9" y="3581400"/>
                        <a:ext cx="33115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ERODE2D2">
            <a:extLst>
              <a:ext uri="{FF2B5EF4-FFF2-40B4-BE49-F238E27FC236}">
                <a16:creationId xmlns:a16="http://schemas.microsoft.com/office/drawing/2014/main" id="{212F4B19-6BA9-4600-8CE2-0145DFB93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95250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 Box 5">
            <a:extLst>
              <a:ext uri="{FF2B5EF4-FFF2-40B4-BE49-F238E27FC236}">
                <a16:creationId xmlns:a16="http://schemas.microsoft.com/office/drawing/2014/main" id="{A1A260D6-ECF3-4081-8DD7-9CD2251D5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6300" y="1219201"/>
            <a:ext cx="2171700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GB" altLang="en-US" sz="2000">
                <a:solidFill>
                  <a:srgbClr val="000000"/>
                </a:solidFill>
              </a:rPr>
              <a:t>OPENING: The original image eroded twice and dilated twice (opened). Most noise is removed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GB" altLang="en-US" sz="2000">
              <a:solidFill>
                <a:srgbClr val="000000"/>
              </a:solidFill>
            </a:endParaRPr>
          </a:p>
        </p:txBody>
      </p:sp>
      <p:pic>
        <p:nvPicPr>
          <p:cNvPr id="17412" name="Picture 6" descr="TEST">
            <a:extLst>
              <a:ext uri="{FF2B5EF4-FFF2-40B4-BE49-F238E27FC236}">
                <a16:creationId xmlns:a16="http://schemas.microsoft.com/office/drawing/2014/main" id="{2C1017C7-9088-4703-9DE0-195B9F338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50" y="95250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Rectangle 8">
            <a:extLst>
              <a:ext uri="{FF2B5EF4-FFF2-40B4-BE49-F238E27FC236}">
                <a16:creationId xmlns:a16="http://schemas.microsoft.com/office/drawing/2014/main" id="{B5FB0A71-DA59-4CC1-AE4B-1E2936CD79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Opening and Closing</a:t>
            </a:r>
          </a:p>
        </p:txBody>
      </p:sp>
      <p:pic>
        <p:nvPicPr>
          <p:cNvPr id="17414" name="Picture 9" descr="TEST2">
            <a:extLst>
              <a:ext uri="{FF2B5EF4-FFF2-40B4-BE49-F238E27FC236}">
                <a16:creationId xmlns:a16="http://schemas.microsoft.com/office/drawing/2014/main" id="{85E24556-6E8F-47E9-A29A-C960D9A6E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392430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10" descr="CLOSING">
            <a:extLst>
              <a:ext uri="{FF2B5EF4-FFF2-40B4-BE49-F238E27FC236}">
                <a16:creationId xmlns:a16="http://schemas.microsoft.com/office/drawing/2014/main" id="{658174F8-1F37-4A8E-A6F8-D64A1D992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92430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Text Box 11">
            <a:extLst>
              <a:ext uri="{FF2B5EF4-FFF2-40B4-BE49-F238E27FC236}">
                <a16:creationId xmlns:a16="http://schemas.microsoft.com/office/drawing/2014/main" id="{4349099C-170E-4D96-BF72-2B05E7C73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0" y="4114801"/>
            <a:ext cx="2171700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GB" altLang="en-US" sz="2000">
                <a:solidFill>
                  <a:srgbClr val="000000"/>
                </a:solidFill>
              </a:rPr>
              <a:t>CLOSING: The original image dilated and then eroded. Most holes are filled.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GB" altLang="en-US" sz="2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C9E6F4E4-A5E1-4E41-9E0A-E77B45C099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503020000020004" pitchFamily="34" charset="-127"/>
              </a:rPr>
              <a:t>Opening and Closing</a:t>
            </a:r>
          </a:p>
        </p:txBody>
      </p:sp>
      <p:pic>
        <p:nvPicPr>
          <p:cNvPr id="18435" name="Picture 3">
            <a:extLst>
              <a:ext uri="{FF2B5EF4-FFF2-40B4-BE49-F238E27FC236}">
                <a16:creationId xmlns:a16="http://schemas.microsoft.com/office/drawing/2014/main" id="{123FA9B6-974E-432C-9FE0-D2C48B492F86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3014" y="914400"/>
            <a:ext cx="4625975" cy="5257800"/>
          </a:xfrm>
          <a:noFill/>
        </p:spPr>
      </p:pic>
    </p:spTree>
  </p:cSld>
  <p:clrMapOvr>
    <a:masterClrMapping/>
  </p:clrMapOvr>
  <p:transition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>
            <a:extLst>
              <a:ext uri="{FF2B5EF4-FFF2-40B4-BE49-F238E27FC236}">
                <a16:creationId xmlns:a16="http://schemas.microsoft.com/office/drawing/2014/main" id="{11C52C73-F328-4AB8-81B7-CC8D74144C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503020000020004" pitchFamily="34" charset="-127"/>
              </a:rPr>
              <a:t>Boundary Extraction</a:t>
            </a:r>
          </a:p>
        </p:txBody>
      </p:sp>
      <p:pic>
        <p:nvPicPr>
          <p:cNvPr id="5124" name="Picture 3">
            <a:extLst>
              <a:ext uri="{FF2B5EF4-FFF2-40B4-BE49-F238E27FC236}">
                <a16:creationId xmlns:a16="http://schemas.microsoft.com/office/drawing/2014/main" id="{C63D92F5-058D-40A5-8725-E862F539D86D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80576" y="2546351"/>
            <a:ext cx="6012247" cy="2499295"/>
          </a:xfrm>
          <a:noFill/>
        </p:spPr>
      </p:pic>
      <p:graphicFrame>
        <p:nvGraphicFramePr>
          <p:cNvPr id="5122" name="Object 2">
            <a:extLst>
              <a:ext uri="{FF2B5EF4-FFF2-40B4-BE49-F238E27FC236}">
                <a16:creationId xmlns:a16="http://schemas.microsoft.com/office/drawing/2014/main" id="{875AF65E-4EE2-4045-BE8D-A1E617C6BD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67200" y="1524001"/>
          <a:ext cx="3240088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4" imgW="1180800" imgH="203040" progId="Equation.3">
                  <p:embed/>
                </p:oleObj>
              </mc:Choice>
              <mc:Fallback>
                <p:oleObj name="Equation" r:id="rId4" imgW="1180800" imgH="203040" progId="Equation.3">
                  <p:embed/>
                  <p:pic>
                    <p:nvPicPr>
                      <p:cNvPr id="5122" name="Object 2">
                        <a:extLst>
                          <a:ext uri="{FF2B5EF4-FFF2-40B4-BE49-F238E27FC236}">
                            <a16:creationId xmlns:a16="http://schemas.microsoft.com/office/drawing/2014/main" id="{875AF65E-4EE2-4045-BE8D-A1E617C6BD5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1524001"/>
                        <a:ext cx="3240088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29C85456-096F-42F7-A45F-B9CC01E4EE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503020000020004" pitchFamily="34" charset="-127"/>
              </a:rPr>
              <a:t>Boundary Extraction</a:t>
            </a:r>
          </a:p>
        </p:txBody>
      </p:sp>
      <p:pic>
        <p:nvPicPr>
          <p:cNvPr id="19459" name="Picture 3">
            <a:extLst>
              <a:ext uri="{FF2B5EF4-FFF2-40B4-BE49-F238E27FC236}">
                <a16:creationId xmlns:a16="http://schemas.microsoft.com/office/drawing/2014/main" id="{5411C581-6F35-4E63-88D9-1C64355E6CD3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14700" y="2047876"/>
            <a:ext cx="5562600" cy="2989263"/>
          </a:xfr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1418</TotalTime>
  <Words>3477</Words>
  <Application>Microsoft Office PowerPoint</Application>
  <PresentationFormat>Widescreen</PresentationFormat>
  <Paragraphs>1047</Paragraphs>
  <Slides>104</Slides>
  <Notes>43</Notes>
  <HiddenSlides>26</HiddenSlides>
  <MMClips>2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104</vt:i4>
      </vt:variant>
    </vt:vector>
  </HeadingPairs>
  <TitlesOfParts>
    <vt:vector size="118" baseType="lpstr">
      <vt:lpstr>Arial</vt:lpstr>
      <vt:lpstr>Calibri</vt:lpstr>
      <vt:lpstr>Cambria Math</vt:lpstr>
      <vt:lpstr>Courier</vt:lpstr>
      <vt:lpstr>Symbol</vt:lpstr>
      <vt:lpstr>Times New Roman</vt:lpstr>
      <vt:lpstr>Verdana</vt:lpstr>
      <vt:lpstr>2_Blank Presentation</vt:lpstr>
      <vt:lpstr>Blank Presentation</vt:lpstr>
      <vt:lpstr>1_Office Theme</vt:lpstr>
      <vt:lpstr>1_Blank Presentation</vt:lpstr>
      <vt:lpstr>2_Office Theme</vt:lpstr>
      <vt:lpstr>Photo Editor Photo</vt:lpstr>
      <vt:lpstr>Equation</vt:lpstr>
      <vt:lpstr>CSCI 1290: Comp Photo</vt:lpstr>
      <vt:lpstr>Image Compositing  (Szeliski 9.3.4)</vt:lpstr>
      <vt:lpstr>PowerPoint Presentation</vt:lpstr>
      <vt:lpstr>PowerPoint Presentation</vt:lpstr>
      <vt:lpstr>PowerPoint Presentation</vt:lpstr>
      <vt:lpstr>Compositing Procedure</vt:lpstr>
      <vt:lpstr>Compositing Procedure</vt:lpstr>
      <vt:lpstr>Artifacts in simple masking</vt:lpstr>
      <vt:lpstr>Many composites need blending</vt:lpstr>
      <vt:lpstr>Alpha channel</vt:lpstr>
      <vt:lpstr>Multiple Alpha Blending</vt:lpstr>
      <vt:lpstr>Alpha Blending / Feathering</vt:lpstr>
      <vt:lpstr>Setting alpha: simple averaging</vt:lpstr>
      <vt:lpstr>Setting alpha: center seam</vt:lpstr>
      <vt:lpstr>Setting alpha: blurred seam</vt:lpstr>
      <vt:lpstr>Setting alpha: center weighting</vt:lpstr>
      <vt:lpstr>Affect of Window Size</vt:lpstr>
      <vt:lpstr>Affect of Window Size</vt:lpstr>
      <vt:lpstr>Good Window Size</vt:lpstr>
      <vt:lpstr>What is the Optimal Window?</vt:lpstr>
      <vt:lpstr>What if the Frequency Spread is Wide</vt:lpstr>
      <vt:lpstr>Laplacian (derivative of Gaussian) Pyramid</vt:lpstr>
      <vt:lpstr>Pyramid Blending</vt:lpstr>
      <vt:lpstr>Pyramid Blending</vt:lpstr>
      <vt:lpstr>PowerPoint Presentation</vt:lpstr>
      <vt:lpstr>Laplacian Pyramid: Blending</vt:lpstr>
      <vt:lpstr>Blending Regions</vt:lpstr>
      <vt:lpstr>Horror Photo</vt:lpstr>
      <vt:lpstr>PowerPoint Presentation</vt:lpstr>
      <vt:lpstr>Simplification: Two-band Blending</vt:lpstr>
      <vt:lpstr>2-band Blending</vt:lpstr>
      <vt:lpstr>Linear Blending</vt:lpstr>
      <vt:lpstr>2-band Blending</vt:lpstr>
      <vt:lpstr>Gradient Domain Image Blending</vt:lpstr>
      <vt:lpstr>Gradient Domain Blending (1D)</vt:lpstr>
      <vt:lpstr>Gradient Domain Blending (2D)</vt:lpstr>
      <vt:lpstr>Perez et al., 2003</vt:lpstr>
      <vt:lpstr>Perez et al., 2003</vt:lpstr>
      <vt:lpstr>PowerPoint Presentation</vt:lpstr>
      <vt:lpstr>Gradient Domain Blending</vt:lpstr>
      <vt:lpstr>PowerPoint Presentation</vt:lpstr>
      <vt:lpstr>PowerPoint Presentation</vt:lpstr>
      <vt:lpstr>Simple 2d example</vt:lpstr>
      <vt:lpstr>Simple 2d example</vt:lpstr>
      <vt:lpstr>Simple 2d example</vt:lpstr>
      <vt:lpstr>Simple 2d example</vt:lpstr>
      <vt:lpstr>Simple 2d example</vt:lpstr>
      <vt:lpstr>Simple 2d example</vt:lpstr>
      <vt:lpstr>Simple 2d example</vt:lpstr>
      <vt:lpstr>PowerPoint Presentation</vt:lpstr>
      <vt:lpstr>What’s the difference?</vt:lpstr>
      <vt:lpstr>What’s the difference?</vt:lpstr>
      <vt:lpstr>What’s the difference?</vt:lpstr>
      <vt:lpstr>Matting, Transparency, and Illumination</vt:lpstr>
      <vt:lpstr>How does Superman fly?</vt:lpstr>
      <vt:lpstr>Physics of Alpha Matting</vt:lpstr>
      <vt:lpstr>alpha channel</vt:lpstr>
      <vt:lpstr>Multiple Alpha Blending</vt:lpstr>
      <vt:lpstr>Problem Definition: “Pulling a Matte”</vt:lpstr>
      <vt:lpstr>Average/Median Image</vt:lpstr>
      <vt:lpstr>Background Subtraction</vt:lpstr>
      <vt:lpstr>Crowd Synthesis (with Pooja Nath)</vt:lpstr>
      <vt:lpstr>Background Subtraction</vt:lpstr>
      <vt:lpstr>Blue Screen</vt:lpstr>
      <vt:lpstr>Chroma key matting - ‘blue/green screen’</vt:lpstr>
      <vt:lpstr>The Ultimatte</vt:lpstr>
      <vt:lpstr>PowerPoint Presentation</vt:lpstr>
      <vt:lpstr>Blue screen for superman?</vt:lpstr>
      <vt:lpstr>Semi-transparent mattes</vt:lpstr>
      <vt:lpstr>Matting Problem: Mathematical Definition</vt:lpstr>
      <vt:lpstr>Why is general matting hard?</vt:lpstr>
      <vt:lpstr>Solution #1: No Blue!</vt:lpstr>
      <vt:lpstr>Solution #2: Gray or Flesh</vt:lpstr>
      <vt:lpstr>Triangulation Matting (Smith &amp; Blinn)</vt:lpstr>
      <vt:lpstr>The Algorithm</vt:lpstr>
      <vt:lpstr>Triangulation Matting Examples</vt:lpstr>
      <vt:lpstr>More Examples</vt:lpstr>
      <vt:lpstr>CVPR 2020</vt:lpstr>
      <vt:lpstr>Problems with Matting</vt:lpstr>
      <vt:lpstr>PowerPoint Presentation</vt:lpstr>
      <vt:lpstr>Environment Matting Equation</vt:lpstr>
      <vt:lpstr>Explanation of F</vt:lpstr>
      <vt:lpstr>Environment Mattes</vt:lpstr>
      <vt:lpstr>Performance</vt:lpstr>
      <vt:lpstr>How much better is Environment Matting?</vt:lpstr>
      <vt:lpstr>How much better is Environment Matting?</vt:lpstr>
      <vt:lpstr>Blending recap</vt:lpstr>
      <vt:lpstr>Morphological Operation</vt:lpstr>
      <vt:lpstr>Preliminaries</vt:lpstr>
      <vt:lpstr>Preliminaries</vt:lpstr>
      <vt:lpstr>Preliminaries</vt:lpstr>
      <vt:lpstr>Basic Concepts in Set Theory</vt:lpstr>
      <vt:lpstr>Preliminaries</vt:lpstr>
      <vt:lpstr>Dilation and Erosion</vt:lpstr>
      <vt:lpstr>Dilation</vt:lpstr>
      <vt:lpstr>Dilation</vt:lpstr>
      <vt:lpstr>Erosion</vt:lpstr>
      <vt:lpstr>Erosion</vt:lpstr>
      <vt:lpstr>Erosion</vt:lpstr>
      <vt:lpstr>Opening and Closing</vt:lpstr>
      <vt:lpstr>Opening and Closing</vt:lpstr>
      <vt:lpstr>Opening and Closing</vt:lpstr>
      <vt:lpstr>Boundary Extraction</vt:lpstr>
      <vt:lpstr>Boundary Extraction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 Blending  (Szeliski 9.3.4)</dc:title>
  <dc:creator>James Tompkin</dc:creator>
  <cp:lastModifiedBy>James</cp:lastModifiedBy>
  <cp:revision>22</cp:revision>
  <dcterms:created xsi:type="dcterms:W3CDTF">2018-10-02T15:59:25Z</dcterms:created>
  <dcterms:modified xsi:type="dcterms:W3CDTF">2020-10-13T18:31:51Z</dcterms:modified>
</cp:coreProperties>
</file>