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96" r:id="rId4"/>
    <p:sldMasterId id="2147483708" r:id="rId5"/>
    <p:sldMasterId id="2147483720" r:id="rId6"/>
    <p:sldMasterId id="2147483732" r:id="rId7"/>
    <p:sldMasterId id="2147483744" r:id="rId8"/>
  </p:sldMasterIdLst>
  <p:notesMasterIdLst>
    <p:notesMasterId r:id="rId97"/>
  </p:notesMasterIdLst>
  <p:sldIdLst>
    <p:sldId id="772" r:id="rId9"/>
    <p:sldId id="661" r:id="rId10"/>
    <p:sldId id="659" r:id="rId11"/>
    <p:sldId id="819" r:id="rId12"/>
    <p:sldId id="582" r:id="rId13"/>
    <p:sldId id="583" r:id="rId14"/>
    <p:sldId id="722" r:id="rId15"/>
    <p:sldId id="493" r:id="rId16"/>
    <p:sldId id="495" r:id="rId17"/>
    <p:sldId id="496" r:id="rId18"/>
    <p:sldId id="643" r:id="rId19"/>
    <p:sldId id="606" r:id="rId20"/>
    <p:sldId id="821" r:id="rId21"/>
    <p:sldId id="497" r:id="rId22"/>
    <p:sldId id="498" r:id="rId23"/>
    <p:sldId id="499" r:id="rId24"/>
    <p:sldId id="556" r:id="rId25"/>
    <p:sldId id="523" r:id="rId26"/>
    <p:sldId id="525" r:id="rId27"/>
    <p:sldId id="526" r:id="rId28"/>
    <p:sldId id="527" r:id="rId29"/>
    <p:sldId id="528" r:id="rId30"/>
    <p:sldId id="529" r:id="rId31"/>
    <p:sldId id="530" r:id="rId32"/>
    <p:sldId id="531" r:id="rId33"/>
    <p:sldId id="532" r:id="rId34"/>
    <p:sldId id="533" r:id="rId35"/>
    <p:sldId id="557" r:id="rId36"/>
    <p:sldId id="699" r:id="rId37"/>
    <p:sldId id="721" r:id="rId38"/>
    <p:sldId id="524" r:id="rId39"/>
    <p:sldId id="822" r:id="rId40"/>
    <p:sldId id="621" r:id="rId41"/>
    <p:sldId id="820" r:id="rId42"/>
    <p:sldId id="705" r:id="rId43"/>
    <p:sldId id="707" r:id="rId44"/>
    <p:sldId id="732" r:id="rId45"/>
    <p:sldId id="733" r:id="rId46"/>
    <p:sldId id="708" r:id="rId47"/>
    <p:sldId id="625" r:id="rId48"/>
    <p:sldId id="624" r:id="rId49"/>
    <p:sldId id="725" r:id="rId50"/>
    <p:sldId id="828" r:id="rId51"/>
    <p:sldId id="824" r:id="rId52"/>
    <p:sldId id="826" r:id="rId53"/>
    <p:sldId id="823" r:id="rId54"/>
    <p:sldId id="827" r:id="rId55"/>
    <p:sldId id="825" r:id="rId56"/>
    <p:sldId id="560" r:id="rId57"/>
    <p:sldId id="561" r:id="rId58"/>
    <p:sldId id="562" r:id="rId59"/>
    <p:sldId id="563" r:id="rId60"/>
    <p:sldId id="739" r:id="rId61"/>
    <p:sldId id="564" r:id="rId62"/>
    <p:sldId id="712" r:id="rId63"/>
    <p:sldId id="723" r:id="rId64"/>
    <p:sldId id="633" r:id="rId65"/>
    <p:sldId id="634" r:id="rId66"/>
    <p:sldId id="635" r:id="rId67"/>
    <p:sldId id="636" r:id="rId68"/>
    <p:sldId id="637" r:id="rId69"/>
    <p:sldId id="630" r:id="rId70"/>
    <p:sldId id="565" r:id="rId71"/>
    <p:sldId id="711" r:id="rId72"/>
    <p:sldId id="609" r:id="rId73"/>
    <p:sldId id="715" r:id="rId74"/>
    <p:sldId id="714" r:id="rId75"/>
    <p:sldId id="713" r:id="rId76"/>
    <p:sldId id="566" r:id="rId77"/>
    <p:sldId id="610" r:id="rId78"/>
    <p:sldId id="613" r:id="rId79"/>
    <p:sldId id="612" r:id="rId80"/>
    <p:sldId id="727" r:id="rId81"/>
    <p:sldId id="738" r:id="rId82"/>
    <p:sldId id="396" r:id="rId83"/>
    <p:sldId id="397" r:id="rId84"/>
    <p:sldId id="817" r:id="rId85"/>
    <p:sldId id="773" r:id="rId86"/>
    <p:sldId id="774" r:id="rId87"/>
    <p:sldId id="775" r:id="rId88"/>
    <p:sldId id="655" r:id="rId89"/>
    <p:sldId id="776" r:id="rId90"/>
    <p:sldId id="740" r:id="rId91"/>
    <p:sldId id="502" r:id="rId92"/>
    <p:sldId id="504" r:id="rId93"/>
    <p:sldId id="818" r:id="rId94"/>
    <p:sldId id="594" r:id="rId95"/>
    <p:sldId id="595" r:id="rId9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9FBCF58-6C56-4359-81D7-280294E3C84F}">
          <p14:sldIdLst>
            <p14:sldId id="772"/>
            <p14:sldId id="661"/>
            <p14:sldId id="659"/>
            <p14:sldId id="819"/>
            <p14:sldId id="582"/>
            <p14:sldId id="583"/>
            <p14:sldId id="722"/>
            <p14:sldId id="493"/>
            <p14:sldId id="495"/>
            <p14:sldId id="496"/>
            <p14:sldId id="643"/>
            <p14:sldId id="606"/>
            <p14:sldId id="821"/>
            <p14:sldId id="497"/>
            <p14:sldId id="498"/>
            <p14:sldId id="499"/>
            <p14:sldId id="556"/>
            <p14:sldId id="523"/>
            <p14:sldId id="525"/>
            <p14:sldId id="526"/>
            <p14:sldId id="527"/>
            <p14:sldId id="528"/>
            <p14:sldId id="529"/>
            <p14:sldId id="530"/>
            <p14:sldId id="531"/>
            <p14:sldId id="532"/>
            <p14:sldId id="533"/>
            <p14:sldId id="557"/>
            <p14:sldId id="699"/>
            <p14:sldId id="721"/>
            <p14:sldId id="524"/>
          </p14:sldIdLst>
        </p14:section>
        <p14:section name="Why do we care about human vision?" id="{9682D081-E702-4302-BA3C-A48A198B70F7}">
          <p14:sldIdLst>
            <p14:sldId id="822"/>
            <p14:sldId id="621"/>
            <p14:sldId id="820"/>
          </p14:sldIdLst>
        </p14:section>
        <p14:section name="What is color?" id="{FA06B088-B91F-47E2-8075-5C170EA95C07}">
          <p14:sldIdLst>
            <p14:sldId id="705"/>
            <p14:sldId id="707"/>
            <p14:sldId id="732"/>
            <p14:sldId id="733"/>
            <p14:sldId id="708"/>
          </p14:sldIdLst>
        </p14:section>
        <p14:section name="Computer vision" id="{5D9E4113-0D58-4A60-9E45-3665861DDAC6}">
          <p14:sldIdLst>
            <p14:sldId id="625"/>
            <p14:sldId id="624"/>
            <p14:sldId id="725"/>
          </p14:sldIdLst>
        </p14:section>
        <p14:section name="Color spaces" id="{A83742D4-2AEB-4DAA-9C81-98B3175889B9}">
          <p14:sldIdLst>
            <p14:sldId id="828"/>
            <p14:sldId id="824"/>
            <p14:sldId id="826"/>
            <p14:sldId id="823"/>
            <p14:sldId id="827"/>
            <p14:sldId id="825"/>
          </p14:sldIdLst>
        </p14:section>
        <p14:section name="Color in MATLAB" id="{F80F4C98-A5FD-42F7-BF69-8357E3C5DB89}">
          <p14:sldIdLst>
            <p14:sldId id="560"/>
            <p14:sldId id="561"/>
            <p14:sldId id="562"/>
            <p14:sldId id="563"/>
            <p14:sldId id="739"/>
            <p14:sldId id="564"/>
            <p14:sldId id="712"/>
            <p14:sldId id="723"/>
            <p14:sldId id="633"/>
            <p14:sldId id="634"/>
            <p14:sldId id="635"/>
            <p14:sldId id="636"/>
            <p14:sldId id="637"/>
            <p14:sldId id="630"/>
            <p14:sldId id="565"/>
            <p14:sldId id="711"/>
            <p14:sldId id="609"/>
            <p14:sldId id="715"/>
            <p14:sldId id="714"/>
            <p14:sldId id="713"/>
            <p14:sldId id="566"/>
            <p14:sldId id="610"/>
            <p14:sldId id="613"/>
            <p14:sldId id="612"/>
            <p14:sldId id="727"/>
            <p14:sldId id="738"/>
            <p14:sldId id="396"/>
            <p14:sldId id="397"/>
          </p14:sldIdLst>
        </p14:section>
        <p14:section name="Contrast sensitivity" id="{0F0C8B48-F474-4955-A404-948A7866018B}">
          <p14:sldIdLst>
            <p14:sldId id="817"/>
            <p14:sldId id="773"/>
            <p14:sldId id="774"/>
            <p14:sldId id="775"/>
            <p14:sldId id="655"/>
            <p14:sldId id="776"/>
            <p14:sldId id="740"/>
          </p14:sldIdLst>
        </p14:section>
        <p14:section name="Look at the dot illusions" id="{642DFCEC-4FD4-46E9-8D71-67C824249713}">
          <p14:sldIdLst>
            <p14:sldId id="502"/>
            <p14:sldId id="504"/>
            <p14:sldId id="818"/>
            <p14:sldId id="594"/>
            <p14:sldId id="59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170" autoAdjust="0"/>
  </p:normalViewPr>
  <p:slideViewPr>
    <p:cSldViewPr snapToGrid="0">
      <p:cViewPr varScale="1">
        <p:scale>
          <a:sx n="89" d="100"/>
          <a:sy n="89" d="100"/>
        </p:scale>
        <p:origin x="55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84" Type="http://schemas.openxmlformats.org/officeDocument/2006/relationships/slide" Target="slides/slide76.xml"/><Relationship Id="rId89" Type="http://schemas.openxmlformats.org/officeDocument/2006/relationships/slide" Target="slides/slide81.xml"/><Relationship Id="rId16" Type="http://schemas.openxmlformats.org/officeDocument/2006/relationships/slide" Target="slides/slide8.xml"/><Relationship Id="rId11" Type="http://schemas.openxmlformats.org/officeDocument/2006/relationships/slide" Target="slides/slide3.xml"/><Relationship Id="rId32" Type="http://schemas.openxmlformats.org/officeDocument/2006/relationships/slide" Target="slides/slide24.xml"/><Relationship Id="rId37" Type="http://schemas.openxmlformats.org/officeDocument/2006/relationships/slide" Target="slides/slide29.xml"/><Relationship Id="rId53" Type="http://schemas.openxmlformats.org/officeDocument/2006/relationships/slide" Target="slides/slide45.xml"/><Relationship Id="rId58" Type="http://schemas.openxmlformats.org/officeDocument/2006/relationships/slide" Target="slides/slide50.xml"/><Relationship Id="rId74" Type="http://schemas.openxmlformats.org/officeDocument/2006/relationships/slide" Target="slides/slide66.xml"/><Relationship Id="rId79" Type="http://schemas.openxmlformats.org/officeDocument/2006/relationships/slide" Target="slides/slide71.xml"/><Relationship Id="rId102" Type="http://schemas.microsoft.com/office/2016/11/relationships/changesInfo" Target="changesInfos/changesInfo1.xml"/><Relationship Id="rId5" Type="http://schemas.openxmlformats.org/officeDocument/2006/relationships/slideMaster" Target="slideMasters/slideMaster5.xml"/><Relationship Id="rId90" Type="http://schemas.openxmlformats.org/officeDocument/2006/relationships/slide" Target="slides/slide82.xml"/><Relationship Id="rId95" Type="http://schemas.openxmlformats.org/officeDocument/2006/relationships/slide" Target="slides/slide87.xml"/><Relationship Id="rId22" Type="http://schemas.openxmlformats.org/officeDocument/2006/relationships/slide" Target="slides/slide14.xml"/><Relationship Id="rId27" Type="http://schemas.openxmlformats.org/officeDocument/2006/relationships/slide" Target="slides/slide19.xml"/><Relationship Id="rId43" Type="http://schemas.openxmlformats.org/officeDocument/2006/relationships/slide" Target="slides/slide35.xml"/><Relationship Id="rId48" Type="http://schemas.openxmlformats.org/officeDocument/2006/relationships/slide" Target="slides/slide40.xml"/><Relationship Id="rId64" Type="http://schemas.openxmlformats.org/officeDocument/2006/relationships/slide" Target="slides/slide56.xml"/><Relationship Id="rId69" Type="http://schemas.openxmlformats.org/officeDocument/2006/relationships/slide" Target="slides/slide61.xml"/><Relationship Id="rId80" Type="http://schemas.openxmlformats.org/officeDocument/2006/relationships/slide" Target="slides/slide72.xml"/><Relationship Id="rId85" Type="http://schemas.openxmlformats.org/officeDocument/2006/relationships/slide" Target="slides/slide7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slide" Target="slides/slide62.xml"/><Relationship Id="rId75" Type="http://schemas.openxmlformats.org/officeDocument/2006/relationships/slide" Target="slides/slide67.xml"/><Relationship Id="rId83" Type="http://schemas.openxmlformats.org/officeDocument/2006/relationships/slide" Target="slides/slide75.xml"/><Relationship Id="rId88" Type="http://schemas.openxmlformats.org/officeDocument/2006/relationships/slide" Target="slides/slide80.xml"/><Relationship Id="rId91" Type="http://schemas.openxmlformats.org/officeDocument/2006/relationships/slide" Target="slides/slide83.xml"/><Relationship Id="rId96" Type="http://schemas.openxmlformats.org/officeDocument/2006/relationships/slide" Target="slides/slide88.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slide" Target="slides/slide65.xml"/><Relationship Id="rId78" Type="http://schemas.openxmlformats.org/officeDocument/2006/relationships/slide" Target="slides/slide70.xml"/><Relationship Id="rId81" Type="http://schemas.openxmlformats.org/officeDocument/2006/relationships/slide" Target="slides/slide73.xml"/><Relationship Id="rId86" Type="http://schemas.openxmlformats.org/officeDocument/2006/relationships/slide" Target="slides/slide78.xml"/><Relationship Id="rId94" Type="http://schemas.openxmlformats.org/officeDocument/2006/relationships/slide" Target="slides/slide86.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97" Type="http://schemas.openxmlformats.org/officeDocument/2006/relationships/notesMaster" Target="notesMasters/notesMaster1.xml"/><Relationship Id="rId7" Type="http://schemas.openxmlformats.org/officeDocument/2006/relationships/slideMaster" Target="slideMasters/slideMaster7.xml"/><Relationship Id="rId71" Type="http://schemas.openxmlformats.org/officeDocument/2006/relationships/slide" Target="slides/slide63.xml"/><Relationship Id="rId92" Type="http://schemas.openxmlformats.org/officeDocument/2006/relationships/slide" Target="slides/slide84.xml"/><Relationship Id="rId2" Type="http://schemas.openxmlformats.org/officeDocument/2006/relationships/slideMaster" Target="slideMasters/slideMaster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 Id="rId87" Type="http://schemas.openxmlformats.org/officeDocument/2006/relationships/slide" Target="slides/slide79.xml"/><Relationship Id="rId61" Type="http://schemas.openxmlformats.org/officeDocument/2006/relationships/slide" Target="slides/slide53.xml"/><Relationship Id="rId82" Type="http://schemas.openxmlformats.org/officeDocument/2006/relationships/slide" Target="slides/slide74.xml"/><Relationship Id="rId19" Type="http://schemas.openxmlformats.org/officeDocument/2006/relationships/slide" Target="slides/slide11.xml"/><Relationship Id="rId14" Type="http://schemas.openxmlformats.org/officeDocument/2006/relationships/slide" Target="slides/slide6.xml"/><Relationship Id="rId30" Type="http://schemas.openxmlformats.org/officeDocument/2006/relationships/slide" Target="slides/slide22.xml"/><Relationship Id="rId35" Type="http://schemas.openxmlformats.org/officeDocument/2006/relationships/slide" Target="slides/slide27.xml"/><Relationship Id="rId56" Type="http://schemas.openxmlformats.org/officeDocument/2006/relationships/slide" Target="slides/slide48.xml"/><Relationship Id="rId77" Type="http://schemas.openxmlformats.org/officeDocument/2006/relationships/slide" Target="slides/slide69.xml"/><Relationship Id="rId100"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43.xml"/><Relationship Id="rId72" Type="http://schemas.openxmlformats.org/officeDocument/2006/relationships/slide" Target="slides/slide64.xml"/><Relationship Id="rId93" Type="http://schemas.openxmlformats.org/officeDocument/2006/relationships/slide" Target="slides/slide85.xml"/><Relationship Id="rId98" Type="http://schemas.openxmlformats.org/officeDocument/2006/relationships/presProps" Target="presProps.xml"/><Relationship Id="rId3"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userId="e10e204fb9e6f665" providerId="LiveId" clId="{6673CFC4-2CED-4DC6-8DD9-040B4DFA9F8B}"/>
    <pc:docChg chg="delSection">
      <pc:chgData name="James" userId="e10e204fb9e6f665" providerId="LiveId" clId="{6673CFC4-2CED-4DC6-8DD9-040B4DFA9F8B}" dt="2020-10-07T18:13:44.149" v="0" actId="17851"/>
      <pc:docMkLst>
        <pc:docMk/>
      </pc:docMkLst>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6DB564-A6D6-4D21-A2F7-C35C5680D7A8}" type="datetimeFigureOut">
              <a:rPr lang="en-US" smtClean="0"/>
              <a:t>10/8/2020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38BD8E-BE5C-4AAE-A1A3-BC3425065A94}" type="slidenum">
              <a:rPr lang="en-US" smtClean="0"/>
              <a:t>‹#›</a:t>
            </a:fld>
            <a:endParaRPr lang="en-US"/>
          </a:p>
        </p:txBody>
      </p:sp>
    </p:spTree>
    <p:extLst>
      <p:ext uri="{BB962C8B-B14F-4D97-AF65-F5344CB8AC3E}">
        <p14:creationId xmlns:p14="http://schemas.microsoft.com/office/powerpoint/2010/main" val="35160144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8" Type="http://schemas.openxmlformats.org/officeDocument/2006/relationships/hyperlink" Target="https://en.wikipedia.org/wiki/Tapetum_lucidum#cite_note-RFB2004Spiders-2" TargetMode="External"/><Relationship Id="rId13" Type="http://schemas.openxmlformats.org/officeDocument/2006/relationships/hyperlink" Target="https://en.wikipedia.org/wiki/Night_vision" TargetMode="External"/><Relationship Id="rId3" Type="http://schemas.openxmlformats.org/officeDocument/2006/relationships/hyperlink" Target="https://en.wikipedia.org/wiki/Help:IPA_for_English" TargetMode="External"/><Relationship Id="rId7" Type="http://schemas.openxmlformats.org/officeDocument/2006/relationships/hyperlink" Target="https://en.wikipedia.org/wiki/Vertebrate" TargetMode="External"/><Relationship Id="rId12" Type="http://schemas.openxmlformats.org/officeDocument/2006/relationships/hyperlink" Target="https://en.wikipedia.org/wiki/Photoreceptor_cell" TargetMode="External"/><Relationship Id="rId17" Type="http://schemas.openxmlformats.org/officeDocument/2006/relationships/hyperlink" Target="https://en.wikipedia.org/wiki/Deep_sea" TargetMode="External"/><Relationship Id="rId2" Type="http://schemas.openxmlformats.org/officeDocument/2006/relationships/slide" Target="../slides/slide12.xml"/><Relationship Id="rId16" Type="http://schemas.openxmlformats.org/officeDocument/2006/relationships/hyperlink" Target="https://en.wikipedia.org/wiki/Prey" TargetMode="External"/><Relationship Id="rId1" Type="http://schemas.openxmlformats.org/officeDocument/2006/relationships/notesMaster" Target="../notesMasters/notesMaster1.xml"/><Relationship Id="rId6" Type="http://schemas.openxmlformats.org/officeDocument/2006/relationships/hyperlink" Target="https://en.wikipedia.org/wiki/Eye" TargetMode="External"/><Relationship Id="rId11" Type="http://schemas.openxmlformats.org/officeDocument/2006/relationships/hyperlink" Target="https://en.wikipedia.org/wiki/Light" TargetMode="External"/><Relationship Id="rId5" Type="http://schemas.openxmlformats.org/officeDocument/2006/relationships/hyperlink" Target="https://en.wikipedia.org/wiki/Tapetum_lucidum#cite_note-1" TargetMode="External"/><Relationship Id="rId15" Type="http://schemas.openxmlformats.org/officeDocument/2006/relationships/hyperlink" Target="https://en.wikipedia.org/wiki/Carnivore" TargetMode="External"/><Relationship Id="rId10" Type="http://schemas.openxmlformats.org/officeDocument/2006/relationships/hyperlink" Target="https://en.wikipedia.org/wiki/Reflection_(physics)" TargetMode="External"/><Relationship Id="rId4" Type="http://schemas.openxmlformats.org/officeDocument/2006/relationships/hyperlink" Target="https://en.wikipedia.org/wiki/Latin" TargetMode="External"/><Relationship Id="rId9" Type="http://schemas.openxmlformats.org/officeDocument/2006/relationships/hyperlink" Target="https://en.wikipedia.org/wiki/Retina" TargetMode="External"/><Relationship Id="rId14" Type="http://schemas.openxmlformats.org/officeDocument/2006/relationships/hyperlink" Target="https://en.wikipedia.org/wiki/Nocturnality"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1B445C6-281F-4170-9742-026EA70DE70E}"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696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882619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To start us off, let’s look at these four colorful images.</a:t>
            </a:r>
          </a:p>
          <a:p>
            <a:r>
              <a:rPr lang="en-US" baseline="0" dirty="0"/>
              <a:t>Think for a minute - what can you tell me about the differences between these images?</a:t>
            </a:r>
          </a:p>
          <a:p>
            <a:endParaRPr lang="en-US" baseline="0" dirty="0"/>
          </a:p>
          <a:p>
            <a:r>
              <a:rPr lang="en-US" baseline="0" dirty="0"/>
              <a:t>http://www.belaborsodi.com/</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BB0408-F7D0-4348-886E-24DD55A4A6F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309401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Major trick. The scene was arranged by</a:t>
            </a:r>
            <a:r>
              <a:rPr lang="en-US" baseline="0" dirty="0"/>
              <a:t> looking through the viewfinder of the camera, which, as like the image, offers a fixed perspective which makes this possible.</a:t>
            </a:r>
            <a:endParaRPr lang="en-US" dirty="0"/>
          </a:p>
          <a:p>
            <a:endParaRPr lang="en-US" dirty="0"/>
          </a:p>
          <a:p>
            <a:r>
              <a:rPr lang="en-US" dirty="0"/>
              <a:t>http://youtube.com/watch?v=oJGN6sX5Ekg</a:t>
            </a:r>
          </a:p>
          <a:p>
            <a:endParaRPr lang="en-US" dirty="0"/>
          </a:p>
          <a:p>
            <a:r>
              <a:rPr lang="en-US" dirty="0"/>
              <a:t>Later on, we’re going to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BB0408-F7D0-4348-886E-24DD55A4A6F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120963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a:extLst>
              <a:ext uri="{FF2B5EF4-FFF2-40B4-BE49-F238E27FC236}">
                <a16:creationId xmlns:a16="http://schemas.microsoft.com/office/drawing/2014/main" id="{EC8AF646-2DAF-4D96-A4CF-285D40DDA475}"/>
              </a:ext>
            </a:extLst>
          </p:cNvPr>
          <p:cNvSpPr>
            <a:spLocks noGrp="1" noRot="1" noChangeAspect="1" noTextEdit="1"/>
          </p:cNvSpPr>
          <p:nvPr>
            <p:ph type="sldImg"/>
          </p:nvPr>
        </p:nvSpPr>
        <p:spPr>
          <a:ln/>
        </p:spPr>
      </p:sp>
      <p:sp>
        <p:nvSpPr>
          <p:cNvPr id="58371" name="Notes Placeholder 2">
            <a:extLst>
              <a:ext uri="{FF2B5EF4-FFF2-40B4-BE49-F238E27FC236}">
                <a16:creationId xmlns:a16="http://schemas.microsoft.com/office/drawing/2014/main" id="{05FE528F-AC0B-428B-9243-C79F650DC94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cs typeface="Arial" panose="020B0604020202020204" pitchFamily="34" charset="0"/>
              </a:rPr>
              <a:t>Tapetum lucidum</a:t>
            </a:r>
          </a:p>
        </p:txBody>
      </p:sp>
      <p:sp>
        <p:nvSpPr>
          <p:cNvPr id="58372" name="Slide Number Placeholder 3">
            <a:extLst>
              <a:ext uri="{FF2B5EF4-FFF2-40B4-BE49-F238E27FC236}">
                <a16:creationId xmlns:a16="http://schemas.microsoft.com/office/drawing/2014/main" id="{40C0011C-CE42-4255-A3FB-F90DDBFDAF3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Arial" panose="020B0604020202020204" pitchFamily="34" charset="0"/>
                <a:cs typeface="Arial" panose="020B0604020202020204" pitchFamily="34" charset="0"/>
              </a:defRPr>
            </a:lvl1pPr>
            <a:lvl2pPr marL="742950" indent="-285750" defTabSz="966788">
              <a:defRPr sz="2400">
                <a:solidFill>
                  <a:schemeClr val="tx1"/>
                </a:solidFill>
                <a:latin typeface="Arial" panose="020B0604020202020204" pitchFamily="34" charset="0"/>
                <a:cs typeface="Arial" panose="020B0604020202020204" pitchFamily="34" charset="0"/>
              </a:defRPr>
            </a:lvl2pPr>
            <a:lvl3pPr marL="1143000" indent="-228600" defTabSz="966788">
              <a:defRPr sz="2400">
                <a:solidFill>
                  <a:schemeClr val="tx1"/>
                </a:solidFill>
                <a:latin typeface="Arial" panose="020B0604020202020204" pitchFamily="34" charset="0"/>
                <a:cs typeface="Arial" panose="020B0604020202020204" pitchFamily="34" charset="0"/>
              </a:defRPr>
            </a:lvl3pPr>
            <a:lvl4pPr marL="1600200" indent="-228600" defTabSz="966788">
              <a:defRPr sz="2400">
                <a:solidFill>
                  <a:schemeClr val="tx1"/>
                </a:solidFill>
                <a:latin typeface="Arial" panose="020B0604020202020204" pitchFamily="34" charset="0"/>
                <a:cs typeface="Arial" panose="020B0604020202020204" pitchFamily="34" charset="0"/>
              </a:defRPr>
            </a:lvl4pPr>
            <a:lvl5pPr marL="2057400" indent="-228600" defTabSz="966788">
              <a:defRPr sz="24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E797B9C9-C93F-449D-BE18-A99D9B8F8EDB}"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Yes, and you can see them!</a:t>
            </a:r>
          </a:p>
        </p:txBody>
      </p:sp>
      <p:sp>
        <p:nvSpPr>
          <p:cNvPr id="4" name="Slide Number Placeholder 3"/>
          <p:cNvSpPr>
            <a:spLocks noGrp="1"/>
          </p:cNvSpPr>
          <p:nvPr>
            <p:ph type="sldNum" sz="quarter" idx="10"/>
          </p:nvPr>
        </p:nvSpPr>
        <p:spPr/>
        <p:txBody>
          <a:bodyPr/>
          <a:lstStyle/>
          <a:p>
            <a:pPr>
              <a:defRPr/>
            </a:pPr>
            <a:fld id="{3EBB0408-F7D0-4348-886E-24DD55A4A6FC}" type="slidenum">
              <a:rPr lang="en-US" smtClean="0"/>
              <a:pPr>
                <a:defRPr/>
              </a:pPr>
              <a:t>11</a:t>
            </a:fld>
            <a:endParaRPr lang="en-US"/>
          </a:p>
        </p:txBody>
      </p:sp>
    </p:spTree>
    <p:extLst>
      <p:ext uri="{BB962C8B-B14F-4D97-AF65-F5344CB8AC3E}">
        <p14:creationId xmlns:p14="http://schemas.microsoft.com/office/powerpoint/2010/main" val="24012496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Animals with </a:t>
            </a:r>
            <a:r>
              <a:rPr lang="en-US" altLang="en-US" dirty="0" err="1">
                <a:latin typeface="Arial" panose="020B0604020202020204" pitchFamily="34" charset="0"/>
                <a:cs typeface="Arial" panose="020B0604020202020204" pitchFamily="34" charset="0"/>
              </a:rPr>
              <a:t>Tapetum</a:t>
            </a:r>
            <a:r>
              <a:rPr lang="en-US" altLang="en-US" dirty="0">
                <a:latin typeface="Arial" panose="020B0604020202020204" pitchFamily="34" charset="0"/>
                <a:cs typeface="Arial" panose="020B0604020202020204" pitchFamily="34" charset="0"/>
              </a:rPr>
              <a:t> </a:t>
            </a:r>
            <a:r>
              <a:rPr lang="en-US" altLang="en-US" dirty="0" err="1">
                <a:latin typeface="Arial" panose="020B0604020202020204" pitchFamily="34" charset="0"/>
                <a:cs typeface="Arial" panose="020B0604020202020204" pitchFamily="34" charset="0"/>
              </a:rPr>
              <a:t>Lucidum</a:t>
            </a:r>
            <a:r>
              <a:rPr lang="en-US" altLang="en-US" dirty="0">
                <a:latin typeface="Arial" panose="020B0604020202020204" pitchFamily="34" charset="0"/>
                <a:cs typeface="Arial" panose="020B0604020202020204" pitchFamily="34" charset="0"/>
              </a:rPr>
              <a:t> also have RPE, just not in the same part of the eye.</a:t>
            </a:r>
          </a:p>
          <a:p>
            <a:endParaRPr lang="en-US" altLang="en-US" dirty="0">
              <a:latin typeface="Arial" panose="020B0604020202020204" pitchFamily="34" charset="0"/>
              <a:cs typeface="Arial" panose="020B0604020202020204" pitchFamily="34" charset="0"/>
            </a:endParaRPr>
          </a:p>
          <a:p>
            <a:r>
              <a:rPr lang="en-US" dirty="0">
                <a:effectLst/>
              </a:rPr>
              <a:t>The </a:t>
            </a:r>
            <a:r>
              <a:rPr lang="en-US" b="1" i="1" dirty="0" err="1">
                <a:effectLst/>
              </a:rPr>
              <a:t>tapetum</a:t>
            </a:r>
            <a:r>
              <a:rPr lang="en-US" b="1" i="1" dirty="0">
                <a:effectLst/>
              </a:rPr>
              <a:t> </a:t>
            </a:r>
            <a:r>
              <a:rPr lang="en-US" b="1" i="1" dirty="0" err="1">
                <a:effectLst/>
              </a:rPr>
              <a:t>lucidum</a:t>
            </a:r>
            <a:r>
              <a:rPr lang="en-US" dirty="0">
                <a:effectLst/>
              </a:rPr>
              <a:t> </a:t>
            </a:r>
            <a:r>
              <a:rPr lang="en-US" dirty="0">
                <a:effectLst/>
                <a:hlinkClick r:id="rId3" tooltip="Help:IPA for English"/>
              </a:rPr>
              <a:t>/</a:t>
            </a:r>
            <a:r>
              <a:rPr lang="en-US" dirty="0" err="1">
                <a:effectLst/>
                <a:hlinkClick r:id="rId3" tooltip="Help:IPA for English"/>
              </a:rPr>
              <a:t>təˈpiːtəm</a:t>
            </a:r>
            <a:r>
              <a:rPr lang="en-US" dirty="0">
                <a:effectLst/>
                <a:hlinkClick r:id="rId3" tooltip="Help:IPA for English"/>
              </a:rPr>
              <a:t>/</a:t>
            </a:r>
            <a:r>
              <a:rPr lang="en-US" dirty="0">
                <a:effectLst/>
              </a:rPr>
              <a:t> (</a:t>
            </a:r>
            <a:r>
              <a:rPr lang="en-US" dirty="0">
                <a:effectLst/>
                <a:hlinkClick r:id="rId4" tooltip="Latin"/>
              </a:rPr>
              <a:t>Latin</a:t>
            </a:r>
            <a:r>
              <a:rPr lang="en-US" dirty="0">
                <a:effectLst/>
              </a:rPr>
              <a:t>: "bright tapestry; coverlet", plural </a:t>
            </a:r>
            <a:r>
              <a:rPr lang="en-US" b="1" i="1" dirty="0" err="1">
                <a:effectLst/>
              </a:rPr>
              <a:t>tapeta</a:t>
            </a:r>
            <a:r>
              <a:rPr lang="en-US" b="1" i="1" dirty="0">
                <a:effectLst/>
              </a:rPr>
              <a:t> </a:t>
            </a:r>
            <a:r>
              <a:rPr lang="en-US" b="1" i="1" dirty="0" err="1">
                <a:effectLst/>
              </a:rPr>
              <a:t>lucida</a:t>
            </a:r>
            <a:r>
              <a:rPr lang="en-US" dirty="0">
                <a:effectLst/>
              </a:rPr>
              <a:t>)</a:t>
            </a:r>
            <a:r>
              <a:rPr lang="en-US" baseline="30000" dirty="0">
                <a:effectLst/>
                <a:hlinkClick r:id="rId5"/>
              </a:rPr>
              <a:t>[1]</a:t>
            </a:r>
            <a:r>
              <a:rPr lang="en-US" dirty="0">
                <a:effectLst/>
              </a:rPr>
              <a:t> is a layer of tissue in the </a:t>
            </a:r>
            <a:r>
              <a:rPr lang="en-US" dirty="0">
                <a:effectLst/>
                <a:hlinkClick r:id="rId6" tooltip="Eye"/>
              </a:rPr>
              <a:t>eye</a:t>
            </a:r>
            <a:r>
              <a:rPr lang="en-US" dirty="0">
                <a:effectLst/>
              </a:rPr>
              <a:t> of many </a:t>
            </a:r>
            <a:r>
              <a:rPr lang="en-US" dirty="0">
                <a:effectLst/>
                <a:hlinkClick r:id="rId7" tooltip="Vertebrate"/>
              </a:rPr>
              <a:t>vertebrates</a:t>
            </a:r>
            <a:r>
              <a:rPr lang="en-US" dirty="0">
                <a:effectLst/>
              </a:rPr>
              <a:t>.</a:t>
            </a:r>
            <a:r>
              <a:rPr lang="en-US" baseline="30000" dirty="0">
                <a:effectLst/>
                <a:hlinkClick r:id="rId8"/>
              </a:rPr>
              <a:t>[2]</a:t>
            </a:r>
            <a:r>
              <a:rPr lang="en-US" dirty="0">
                <a:effectLst/>
              </a:rPr>
              <a:t> Lying immediately behind the </a:t>
            </a:r>
            <a:r>
              <a:rPr lang="en-US" dirty="0">
                <a:effectLst/>
                <a:hlinkClick r:id="rId9" tooltip="Retina"/>
              </a:rPr>
              <a:t>retina</a:t>
            </a:r>
            <a:r>
              <a:rPr lang="en-US" dirty="0">
                <a:effectLst/>
              </a:rPr>
              <a:t>, it </a:t>
            </a:r>
            <a:r>
              <a:rPr lang="en-US" dirty="0">
                <a:effectLst/>
                <a:hlinkClick r:id="rId10" tooltip="Reflection (physics)"/>
              </a:rPr>
              <a:t>reflects</a:t>
            </a:r>
            <a:r>
              <a:rPr lang="en-US" dirty="0">
                <a:effectLst/>
              </a:rPr>
              <a:t> visible </a:t>
            </a:r>
            <a:r>
              <a:rPr lang="en-US" dirty="0">
                <a:effectLst/>
                <a:hlinkClick r:id="rId11" tooltip="Light"/>
              </a:rPr>
              <a:t>light</a:t>
            </a:r>
            <a:r>
              <a:rPr lang="en-US" dirty="0">
                <a:effectLst/>
              </a:rPr>
              <a:t> back through the retina, increasing the light available to the </a:t>
            </a:r>
            <a:r>
              <a:rPr lang="en-US" dirty="0">
                <a:effectLst/>
                <a:hlinkClick r:id="rId12" tooltip="Photoreceptor cell"/>
              </a:rPr>
              <a:t>photoreceptors</a:t>
            </a:r>
            <a:r>
              <a:rPr lang="en-US" dirty="0">
                <a:effectLst/>
              </a:rPr>
              <a:t>, though blurring the initial image of the light on focus. The </a:t>
            </a:r>
            <a:r>
              <a:rPr lang="en-US" i="1" dirty="0" err="1">
                <a:effectLst/>
              </a:rPr>
              <a:t>tapetum</a:t>
            </a:r>
            <a:r>
              <a:rPr lang="en-US" i="1" dirty="0">
                <a:effectLst/>
              </a:rPr>
              <a:t> </a:t>
            </a:r>
            <a:r>
              <a:rPr lang="en-US" i="1" dirty="0" err="1">
                <a:effectLst/>
              </a:rPr>
              <a:t>lucidum</a:t>
            </a:r>
            <a:r>
              <a:rPr lang="en-US" dirty="0">
                <a:effectLst/>
              </a:rPr>
              <a:t> contributes to the superior </a:t>
            </a:r>
            <a:r>
              <a:rPr lang="en-US" dirty="0">
                <a:effectLst/>
                <a:hlinkClick r:id="rId13" tooltip="Night vision"/>
              </a:rPr>
              <a:t>night vision</a:t>
            </a:r>
            <a:r>
              <a:rPr lang="en-US" dirty="0">
                <a:effectLst/>
              </a:rPr>
              <a:t> of some animals. Many of these animals are </a:t>
            </a:r>
            <a:r>
              <a:rPr lang="en-US" dirty="0">
                <a:effectLst/>
                <a:hlinkClick r:id="rId14" tooltip="Nocturnality"/>
              </a:rPr>
              <a:t>nocturnal</a:t>
            </a:r>
            <a:r>
              <a:rPr lang="en-US" dirty="0">
                <a:effectLst/>
              </a:rPr>
              <a:t>, especially </a:t>
            </a:r>
            <a:r>
              <a:rPr lang="en-US" dirty="0">
                <a:effectLst/>
                <a:hlinkClick r:id="rId15" tooltip="Carnivore"/>
              </a:rPr>
              <a:t>carnivores</a:t>
            </a:r>
            <a:r>
              <a:rPr lang="en-US" dirty="0">
                <a:effectLst/>
              </a:rPr>
              <a:t> that hunt their </a:t>
            </a:r>
            <a:r>
              <a:rPr lang="en-US" dirty="0">
                <a:effectLst/>
                <a:hlinkClick r:id="rId16" tooltip="Prey"/>
              </a:rPr>
              <a:t>prey</a:t>
            </a:r>
            <a:r>
              <a:rPr lang="en-US" dirty="0">
                <a:effectLst/>
              </a:rPr>
              <a:t> at night, while others are </a:t>
            </a:r>
            <a:r>
              <a:rPr lang="en-US" dirty="0">
                <a:effectLst/>
                <a:hlinkClick r:id="rId17" tooltip="Deep sea"/>
              </a:rPr>
              <a:t>deep sea</a:t>
            </a:r>
            <a:r>
              <a:rPr lang="en-US" dirty="0">
                <a:effectLst/>
              </a:rPr>
              <a:t> animals.</a:t>
            </a:r>
            <a:endParaRPr lang="en-US" altLang="en-US" dirty="0">
              <a:latin typeface="Arial" panose="020B0604020202020204" pitchFamily="34" charset="0"/>
              <a:cs typeface="Arial" panose="020B0604020202020204" pitchFamily="34" charset="0"/>
            </a:endParaRPr>
          </a:p>
        </p:txBody>
      </p:sp>
      <p:sp>
        <p:nvSpPr>
          <p:cNvPr id="604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Arial" panose="020B0604020202020204" pitchFamily="34" charset="0"/>
                <a:cs typeface="Arial" panose="020B0604020202020204" pitchFamily="34" charset="0"/>
              </a:defRPr>
            </a:lvl1pPr>
            <a:lvl2pPr marL="742950" indent="-285750" defTabSz="966788">
              <a:defRPr sz="2400">
                <a:solidFill>
                  <a:schemeClr val="tx1"/>
                </a:solidFill>
                <a:latin typeface="Arial" panose="020B0604020202020204" pitchFamily="34" charset="0"/>
                <a:cs typeface="Arial" panose="020B0604020202020204" pitchFamily="34" charset="0"/>
              </a:defRPr>
            </a:lvl2pPr>
            <a:lvl3pPr marL="1143000" indent="-228600" defTabSz="966788">
              <a:defRPr sz="2400">
                <a:solidFill>
                  <a:schemeClr val="tx1"/>
                </a:solidFill>
                <a:latin typeface="Arial" panose="020B0604020202020204" pitchFamily="34" charset="0"/>
                <a:cs typeface="Arial" panose="020B0604020202020204" pitchFamily="34" charset="0"/>
              </a:defRPr>
            </a:lvl3pPr>
            <a:lvl4pPr marL="1600200" indent="-228600" defTabSz="966788">
              <a:defRPr sz="2400">
                <a:solidFill>
                  <a:schemeClr val="tx1"/>
                </a:solidFill>
                <a:latin typeface="Arial" panose="020B0604020202020204" pitchFamily="34" charset="0"/>
                <a:cs typeface="Arial" panose="020B0604020202020204" pitchFamily="34" charset="0"/>
              </a:defRPr>
            </a:lvl4pPr>
            <a:lvl5pPr marL="2057400" indent="-228600" defTabSz="966788">
              <a:defRPr sz="24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auto" latinLnBrk="0" hangingPunct="1">
              <a:lnSpc>
                <a:spcPct val="100000"/>
              </a:lnSpc>
              <a:spcBef>
                <a:spcPts val="0"/>
              </a:spcBef>
              <a:spcAft>
                <a:spcPts val="0"/>
              </a:spcAft>
              <a:buClrTx/>
              <a:buSzTx/>
              <a:buFontTx/>
              <a:buNone/>
              <a:tabLst/>
              <a:defRPr/>
            </a:pPr>
            <a:fld id="{5019DD66-4D31-41D9-8A6C-1383686514DF}" type="slidenum">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66788" rtl="0" eaLnBrk="1" fontAlgn="auto" latinLnBrk="0" hangingPunct="1">
                <a:lnSpc>
                  <a:spcPct val="100000"/>
                </a:lnSpc>
                <a:spcBef>
                  <a:spcPts val="0"/>
                </a:spcBef>
                <a:spcAft>
                  <a:spcPts val="0"/>
                </a:spcAft>
                <a:buClrTx/>
                <a:buSzTx/>
                <a:buFontTx/>
                <a:buNone/>
                <a:tabLst/>
                <a:defRPr/>
              </a:pPr>
              <a:t>12</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228391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on the right is a photo of a tapetum lucidum from a cow.</a:t>
            </a:r>
          </a:p>
        </p:txBody>
      </p:sp>
      <p:sp>
        <p:nvSpPr>
          <p:cNvPr id="4" name="Slide Number Placeholder 3"/>
          <p:cNvSpPr>
            <a:spLocks noGrp="1"/>
          </p:cNvSpPr>
          <p:nvPr>
            <p:ph type="sldNum" sz="quarter" idx="5"/>
          </p:nvPr>
        </p:nvSpPr>
        <p:spPr/>
        <p:txBody>
          <a:bodyPr/>
          <a:lstStyle/>
          <a:p>
            <a:fld id="{BC38BD8E-BE5C-4AAE-A1A3-BC3425065A94}" type="slidenum">
              <a:rPr lang="en-US" smtClean="0"/>
              <a:t>13</a:t>
            </a:fld>
            <a:endParaRPr lang="en-US"/>
          </a:p>
        </p:txBody>
      </p:sp>
    </p:spTree>
    <p:extLst>
      <p:ext uri="{BB962C8B-B14F-4D97-AF65-F5344CB8AC3E}">
        <p14:creationId xmlns:p14="http://schemas.microsoft.com/office/powerpoint/2010/main" val="33425494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304E0244-40B5-49B4-823E-6D55294BEEF2}"/>
              </a:ext>
            </a:extLst>
          </p:cNvPr>
          <p:cNvSpPr>
            <a:spLocks noGrp="1" noRot="1" noChangeAspect="1" noTextEdit="1"/>
          </p:cNvSpPr>
          <p:nvPr>
            <p:ph type="sldImg"/>
          </p:nvPr>
        </p:nvSpPr>
        <p:spPr>
          <a:ln/>
        </p:spPr>
      </p:sp>
      <p:sp>
        <p:nvSpPr>
          <p:cNvPr id="60419" name="Notes Placeholder 2">
            <a:extLst>
              <a:ext uri="{FF2B5EF4-FFF2-40B4-BE49-F238E27FC236}">
                <a16:creationId xmlns:a16="http://schemas.microsoft.com/office/drawing/2014/main" id="{18DB634A-8B8B-4CD4-B819-381E6C0E3EF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60420" name="Slide Number Placeholder 3">
            <a:extLst>
              <a:ext uri="{FF2B5EF4-FFF2-40B4-BE49-F238E27FC236}">
                <a16:creationId xmlns:a16="http://schemas.microsoft.com/office/drawing/2014/main" id="{13CCAD8D-6039-4118-ADBB-D5399643C37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Arial" panose="020B0604020202020204" pitchFamily="34" charset="0"/>
                <a:cs typeface="Arial" panose="020B0604020202020204" pitchFamily="34" charset="0"/>
              </a:defRPr>
            </a:lvl1pPr>
            <a:lvl2pPr marL="742950" indent="-285750" defTabSz="966788">
              <a:defRPr sz="2400">
                <a:solidFill>
                  <a:schemeClr val="tx1"/>
                </a:solidFill>
                <a:latin typeface="Arial" panose="020B0604020202020204" pitchFamily="34" charset="0"/>
                <a:cs typeface="Arial" panose="020B0604020202020204" pitchFamily="34" charset="0"/>
              </a:defRPr>
            </a:lvl2pPr>
            <a:lvl3pPr marL="1143000" indent="-228600" defTabSz="966788">
              <a:defRPr sz="2400">
                <a:solidFill>
                  <a:schemeClr val="tx1"/>
                </a:solidFill>
                <a:latin typeface="Arial" panose="020B0604020202020204" pitchFamily="34" charset="0"/>
                <a:cs typeface="Arial" panose="020B0604020202020204" pitchFamily="34" charset="0"/>
              </a:defRPr>
            </a:lvl3pPr>
            <a:lvl4pPr marL="1600200" indent="-228600" defTabSz="966788">
              <a:defRPr sz="2400">
                <a:solidFill>
                  <a:schemeClr val="tx1"/>
                </a:solidFill>
                <a:latin typeface="Arial" panose="020B0604020202020204" pitchFamily="34" charset="0"/>
                <a:cs typeface="Arial" panose="020B0604020202020204" pitchFamily="34" charset="0"/>
              </a:defRPr>
            </a:lvl4pPr>
            <a:lvl5pPr marL="2057400" indent="-228600" defTabSz="966788">
              <a:defRPr sz="24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3C631573-010F-4ABB-A0E4-BC7A5D7EE2D9}"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1844D01A-8D2B-4CE3-8400-20BF5BAFF7D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Arial" panose="020B0604020202020204" pitchFamily="34" charset="0"/>
                <a:cs typeface="Arial" panose="020B0604020202020204" pitchFamily="34" charset="0"/>
              </a:defRPr>
            </a:lvl1pPr>
            <a:lvl2pPr marL="742950" indent="-285750" defTabSz="966788">
              <a:defRPr sz="2400">
                <a:solidFill>
                  <a:schemeClr val="tx1"/>
                </a:solidFill>
                <a:latin typeface="Arial" panose="020B0604020202020204" pitchFamily="34" charset="0"/>
                <a:cs typeface="Arial" panose="020B0604020202020204" pitchFamily="34" charset="0"/>
              </a:defRPr>
            </a:lvl2pPr>
            <a:lvl3pPr marL="1143000" indent="-228600" defTabSz="966788">
              <a:defRPr sz="2400">
                <a:solidFill>
                  <a:schemeClr val="tx1"/>
                </a:solidFill>
                <a:latin typeface="Arial" panose="020B0604020202020204" pitchFamily="34" charset="0"/>
                <a:cs typeface="Arial" panose="020B0604020202020204" pitchFamily="34" charset="0"/>
              </a:defRPr>
            </a:lvl3pPr>
            <a:lvl4pPr marL="1600200" indent="-228600" defTabSz="966788">
              <a:defRPr sz="2400">
                <a:solidFill>
                  <a:schemeClr val="tx1"/>
                </a:solidFill>
                <a:latin typeface="Arial" panose="020B0604020202020204" pitchFamily="34" charset="0"/>
                <a:cs typeface="Arial" panose="020B0604020202020204" pitchFamily="34" charset="0"/>
              </a:defRPr>
            </a:lvl4pPr>
            <a:lvl5pPr marL="2057400" indent="-228600" defTabSz="966788">
              <a:defRPr sz="24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6D6FA588-8332-463D-953B-4B0DD2C3367D}"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1443" name="Rectangle 2">
            <a:extLst>
              <a:ext uri="{FF2B5EF4-FFF2-40B4-BE49-F238E27FC236}">
                <a16:creationId xmlns:a16="http://schemas.microsoft.com/office/drawing/2014/main" id="{5318DA38-612D-4E47-940F-18195F0191E7}"/>
              </a:ext>
            </a:extLst>
          </p:cNvPr>
          <p:cNvSpPr>
            <a:spLocks noGrp="1" noRot="1" noChangeAspect="1" noChangeArrowheads="1" noTextEdit="1"/>
          </p:cNvSpPr>
          <p:nvPr>
            <p:ph type="sldImg"/>
          </p:nvPr>
        </p:nvSpPr>
        <p:spPr>
          <a:ln/>
        </p:spPr>
      </p:sp>
      <p:sp>
        <p:nvSpPr>
          <p:cNvPr id="397315" name="Rectangle 3">
            <a:extLst>
              <a:ext uri="{FF2B5EF4-FFF2-40B4-BE49-F238E27FC236}">
                <a16:creationId xmlns:a16="http://schemas.microsoft.com/office/drawing/2014/main" id="{6AAE756B-FAEE-43F8-8DDE-7B406E6F7C7D}"/>
              </a:ext>
            </a:extLst>
          </p:cNvPr>
          <p:cNvSpPr>
            <a:spLocks noGrp="1" noChangeArrowheads="1"/>
          </p:cNvSpPr>
          <p:nvPr>
            <p:ph type="body" idx="1"/>
          </p:nvPr>
        </p:nvSpPr>
        <p:spPr/>
        <p:txBody>
          <a:bodyPr/>
          <a:lstStyle/>
          <a:p>
            <a:pPr eaLnBrk="1" hangingPunct="1">
              <a:spcBef>
                <a:spcPct val="0"/>
              </a:spcBef>
              <a:defRPr/>
            </a:pPr>
            <a:r>
              <a:rPr lang="en-US">
                <a:sym typeface="Symbol" pitchFamily="18" charset="2"/>
              </a:rPr>
              <a:t>  </a:t>
            </a:r>
            <a:r>
              <a:rPr lang="en-US">
                <a:solidFill>
                  <a:schemeClr val="tx2"/>
                </a:solidFill>
                <a:effectLst>
                  <a:outerShdw blurRad="38100" dist="38100" dir="2700000" algn="tl">
                    <a:srgbClr val="C0C0C0"/>
                  </a:outerShdw>
                </a:effectLst>
                <a:sym typeface="Symbol" pitchFamily="18" charset="2"/>
              </a:rPr>
              <a:t>At least 3 spectral bands required (e.g. R,G,B)</a:t>
            </a:r>
            <a:r>
              <a:rPr lang="en-US">
                <a:sym typeface="Symbol" pitchFamily="18" charset="2"/>
              </a:rPr>
              <a:t>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Psychophysics -&gt; </a:t>
            </a:r>
            <a:r>
              <a:rPr lang="en-US" sz="1200" b="0" i="0" kern="1200" dirty="0">
                <a:solidFill>
                  <a:schemeClr val="tx1"/>
                </a:solidFill>
                <a:effectLst/>
                <a:latin typeface="+mn-lt"/>
                <a:ea typeface="+mn-ea"/>
                <a:cs typeface="+mn-cs"/>
              </a:rPr>
              <a:t>the branch of psychology that deals with the relationships between physical stimuli and mental phenomena.</a:t>
            </a:r>
            <a:endParaRPr lang="en-US" dirty="0"/>
          </a:p>
        </p:txBody>
      </p:sp>
      <p:sp>
        <p:nvSpPr>
          <p:cNvPr id="4" name="Slide Number Placeholder 3"/>
          <p:cNvSpPr>
            <a:spLocks noGrp="1"/>
          </p:cNvSpPr>
          <p:nvPr>
            <p:ph type="sldNum" sz="quarter" idx="5"/>
          </p:nvPr>
        </p:nvSpPr>
        <p:spPr/>
        <p:txBody>
          <a:bodyPr/>
          <a:lstStyle/>
          <a:p>
            <a:fld id="{BC38BD8E-BE5C-4AAE-A1A3-BC3425065A94}" type="slidenum">
              <a:rPr lang="en-US" smtClean="0"/>
              <a:t>23</a:t>
            </a:fld>
            <a:endParaRPr lang="en-US"/>
          </a:p>
        </p:txBody>
      </p:sp>
    </p:spTree>
    <p:extLst>
      <p:ext uri="{BB962C8B-B14F-4D97-AF65-F5344CB8AC3E}">
        <p14:creationId xmlns:p14="http://schemas.microsoft.com/office/powerpoint/2010/main" val="39075123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Does color exist?</a:t>
            </a:r>
          </a:p>
          <a:p>
            <a:endParaRPr lang="en-US" dirty="0"/>
          </a:p>
          <a:p>
            <a:r>
              <a:rPr lang="en-US" dirty="0"/>
              <a:t>http://www.askamathematician.com/2012/06/q-do-colors-exist/</a:t>
            </a:r>
          </a:p>
          <a:p>
            <a:endParaRPr lang="en-US" dirty="0"/>
          </a:p>
          <a:p>
            <a:r>
              <a:rPr lang="en-US" dirty="0"/>
              <a:t>http://www.radiolab.org/story/211178-rip-rainbow/</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BB0408-F7D0-4348-886E-24DD55A4A6F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343950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Does color exist?</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BB0408-F7D0-4348-886E-24DD55A4A6F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852973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a:extLst>
              <a:ext uri="{FF2B5EF4-FFF2-40B4-BE49-F238E27FC236}">
                <a16:creationId xmlns:a16="http://schemas.microsoft.com/office/drawing/2014/main" id="{35A96B64-F2E0-4651-9839-503D5CE88378}"/>
              </a:ext>
            </a:extLst>
          </p:cNvPr>
          <p:cNvSpPr>
            <a:spLocks noGrp="1" noRot="1" noChangeAspect="1" noTextEdit="1"/>
          </p:cNvSpPr>
          <p:nvPr>
            <p:ph type="sldImg"/>
          </p:nvPr>
        </p:nvSpPr>
        <p:spPr>
          <a:ln/>
        </p:spPr>
      </p:sp>
      <p:sp>
        <p:nvSpPr>
          <p:cNvPr id="62467" name="Notes Placeholder 2">
            <a:extLst>
              <a:ext uri="{FF2B5EF4-FFF2-40B4-BE49-F238E27FC236}">
                <a16:creationId xmlns:a16="http://schemas.microsoft.com/office/drawing/2014/main" id="{04B1ED5D-514C-4736-B7EC-D746B0BD8DF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cs typeface="Arial" panose="020B0604020202020204" pitchFamily="34" charset="0"/>
              </a:rPr>
              <a:t>Metamerism can be illuminant based or observer based. Color blindness produced well known instances of metamerism.</a:t>
            </a:r>
          </a:p>
        </p:txBody>
      </p:sp>
      <p:sp>
        <p:nvSpPr>
          <p:cNvPr id="62468" name="Slide Number Placeholder 3">
            <a:extLst>
              <a:ext uri="{FF2B5EF4-FFF2-40B4-BE49-F238E27FC236}">
                <a16:creationId xmlns:a16="http://schemas.microsoft.com/office/drawing/2014/main" id="{57846856-D229-4161-9154-08EAD801E4E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Arial" panose="020B0604020202020204" pitchFamily="34" charset="0"/>
                <a:cs typeface="Arial" panose="020B0604020202020204" pitchFamily="34" charset="0"/>
              </a:defRPr>
            </a:lvl1pPr>
            <a:lvl2pPr marL="742950" indent="-285750" defTabSz="966788">
              <a:defRPr sz="2400">
                <a:solidFill>
                  <a:schemeClr val="tx1"/>
                </a:solidFill>
                <a:latin typeface="Arial" panose="020B0604020202020204" pitchFamily="34" charset="0"/>
                <a:cs typeface="Arial" panose="020B0604020202020204" pitchFamily="34" charset="0"/>
              </a:defRPr>
            </a:lvl2pPr>
            <a:lvl3pPr marL="1143000" indent="-228600" defTabSz="966788">
              <a:defRPr sz="2400">
                <a:solidFill>
                  <a:schemeClr val="tx1"/>
                </a:solidFill>
                <a:latin typeface="Arial" panose="020B0604020202020204" pitchFamily="34" charset="0"/>
                <a:cs typeface="Arial" panose="020B0604020202020204" pitchFamily="34" charset="0"/>
              </a:defRPr>
            </a:lvl3pPr>
            <a:lvl4pPr marL="1600200" indent="-228600" defTabSz="966788">
              <a:defRPr sz="2400">
                <a:solidFill>
                  <a:schemeClr val="tx1"/>
                </a:solidFill>
                <a:latin typeface="Arial" panose="020B0604020202020204" pitchFamily="34" charset="0"/>
                <a:cs typeface="Arial" panose="020B0604020202020204" pitchFamily="34" charset="0"/>
              </a:defRPr>
            </a:lvl4pPr>
            <a:lvl5pPr marL="2057400" indent="-228600" defTabSz="966788">
              <a:defRPr sz="24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7CE8C62F-93EF-4461-BE4C-E6EF690634C9}"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human eye's red-to-green and blue-to-yellow values of each one-wavelength visible color</a:t>
            </a:r>
            <a:endParaRPr lang="en-US" dirty="0"/>
          </a:p>
        </p:txBody>
      </p:sp>
      <p:sp>
        <p:nvSpPr>
          <p:cNvPr id="4" name="Slide Number Placeholder 3"/>
          <p:cNvSpPr>
            <a:spLocks noGrp="1"/>
          </p:cNvSpPr>
          <p:nvPr>
            <p:ph type="sldNum" sz="quarter" idx="5"/>
          </p:nvPr>
        </p:nvSpPr>
        <p:spPr/>
        <p:txBody>
          <a:bodyPr/>
          <a:lstStyle/>
          <a:p>
            <a:fld id="{BC38BD8E-BE5C-4AAE-A1A3-BC3425065A94}" type="slidenum">
              <a:rPr lang="en-US" smtClean="0"/>
              <a:t>32</a:t>
            </a:fld>
            <a:endParaRPr lang="en-US"/>
          </a:p>
        </p:txBody>
      </p:sp>
    </p:spTree>
    <p:extLst>
      <p:ext uri="{BB962C8B-B14F-4D97-AF65-F5344CB8AC3E}">
        <p14:creationId xmlns:p14="http://schemas.microsoft.com/office/powerpoint/2010/main" val="20913039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By staring at a "fatigue template" for 20-60 seconds, then switching to a neutral target, it is possible to view "impossible" colors.</a:t>
            </a:r>
            <a:endParaRPr lang="en-US" dirty="0"/>
          </a:p>
        </p:txBody>
      </p:sp>
      <p:sp>
        <p:nvSpPr>
          <p:cNvPr id="4" name="Slide Number Placeholder 3"/>
          <p:cNvSpPr>
            <a:spLocks noGrp="1"/>
          </p:cNvSpPr>
          <p:nvPr>
            <p:ph type="sldNum" sz="quarter" idx="5"/>
          </p:nvPr>
        </p:nvSpPr>
        <p:spPr/>
        <p:txBody>
          <a:bodyPr/>
          <a:lstStyle/>
          <a:p>
            <a:fld id="{BC38BD8E-BE5C-4AAE-A1A3-BC3425065A94}" type="slidenum">
              <a:rPr lang="en-US" smtClean="0"/>
              <a:t>34</a:t>
            </a:fld>
            <a:endParaRPr lang="en-US"/>
          </a:p>
        </p:txBody>
      </p:sp>
    </p:spTree>
    <p:extLst>
      <p:ext uri="{BB962C8B-B14F-4D97-AF65-F5344CB8AC3E}">
        <p14:creationId xmlns:p14="http://schemas.microsoft.com/office/powerpoint/2010/main" val="25866622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Does color exist?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BB0408-F7D0-4348-886E-24DD55A4A6F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02621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Norvig</a:t>
            </a:r>
            <a:r>
              <a:rPr lang="en-US" dirty="0"/>
              <a:t> – director</a:t>
            </a:r>
            <a:r>
              <a:rPr lang="en-US" baseline="0" dirty="0"/>
              <a:t> of research at Google; Brown alumnus (applied math)</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BB0408-F7D0-4348-886E-24DD55A4A6F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650457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https://www.quora.com/Why-is-there-a-significant-difference-between-image-sensors-and-human-eyes-Spectral-response</a:t>
            </a:r>
          </a:p>
          <a:p>
            <a:endParaRPr lang="en-US" dirty="0"/>
          </a:p>
          <a:p>
            <a:r>
              <a:rPr lang="en-US" dirty="0"/>
              <a:t>http://www.maxmax.com/ndvi_camera_technical.htm</a:t>
            </a:r>
          </a:p>
          <a:p>
            <a:r>
              <a:rPr lang="en-US" dirty="0"/>
              <a:t>http://www.maxmax.com/faq/camera-tech/spectral-response</a:t>
            </a:r>
          </a:p>
          <a:p>
            <a:endParaRPr lang="en-US" dirty="0"/>
          </a:p>
          <a:p>
            <a:r>
              <a:rPr lang="en-US" dirty="0"/>
              <a:t>NOTE</a:t>
            </a:r>
            <a:r>
              <a:rPr lang="en-US" baseline="0" dirty="0"/>
              <a:t> the</a:t>
            </a:r>
            <a:r>
              <a:rPr lang="en-US" dirty="0"/>
              <a:t> strong response into long wavelengths (near IR)</a:t>
            </a:r>
            <a:r>
              <a:rPr lang="en-US" baseline="0" dirty="0"/>
              <a:t>. Many camera sensors can see into infrared range, but the lens system includes an IR low-pass filter which blocks incoming IR light.</a:t>
            </a:r>
            <a:endParaRPr lang="en-US" dirty="0"/>
          </a:p>
        </p:txBody>
      </p:sp>
      <p:sp>
        <p:nvSpPr>
          <p:cNvPr id="4" name="Slide Number Placeholder 3"/>
          <p:cNvSpPr>
            <a:spLocks noGrp="1"/>
          </p:cNvSpPr>
          <p:nvPr>
            <p:ph type="sldNum" sz="quarter" idx="10"/>
          </p:nvPr>
        </p:nvSpPr>
        <p:spPr/>
        <p:txBody>
          <a:bodyPr/>
          <a:lstStyle/>
          <a:p>
            <a:pPr>
              <a:defRPr/>
            </a:pPr>
            <a:fld id="{3EBB0408-F7D0-4348-886E-24DD55A4A6FC}" type="slidenum">
              <a:rPr lang="en-US" smtClean="0"/>
              <a:pPr>
                <a:defRPr/>
              </a:pPr>
              <a:t>42</a:t>
            </a:fld>
            <a:endParaRPr lang="en-US"/>
          </a:p>
        </p:txBody>
      </p:sp>
    </p:spTree>
    <p:extLst>
      <p:ext uri="{BB962C8B-B14F-4D97-AF65-F5344CB8AC3E}">
        <p14:creationId xmlns:p14="http://schemas.microsoft.com/office/powerpoint/2010/main" val="25939526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gamut is for a given (arbitrary) luminance, the Y of CIE XYZ, as it only represents color and not brightness/intensity or saturation.</a:t>
            </a:r>
          </a:p>
          <a:p>
            <a:endParaRPr lang="en-US" dirty="0"/>
          </a:p>
          <a:p>
            <a:r>
              <a:rPr lang="en-US" dirty="0"/>
              <a:t>NOTICE how much of the visible spectrum is not represented by CIE-RGB!!</a:t>
            </a:r>
          </a:p>
          <a:p>
            <a:endParaRPr lang="en-US" dirty="0"/>
          </a:p>
          <a:p>
            <a:r>
              <a:rPr lang="en-US" dirty="0"/>
              <a:t>Dot in middle is D65 white point  (what is D65? A ‘color temperature’, e.g., a color which is said to be white.)</a:t>
            </a:r>
          </a:p>
        </p:txBody>
      </p:sp>
      <p:sp>
        <p:nvSpPr>
          <p:cNvPr id="4" name="Slide Number Placeholder 3"/>
          <p:cNvSpPr>
            <a:spLocks noGrp="1"/>
          </p:cNvSpPr>
          <p:nvPr>
            <p:ph type="sldNum" sz="quarter" idx="5"/>
          </p:nvPr>
        </p:nvSpPr>
        <p:spPr/>
        <p:txBody>
          <a:bodyPr/>
          <a:lstStyle/>
          <a:p>
            <a:fld id="{BC38BD8E-BE5C-4AAE-A1A3-BC3425065A94}" type="slidenum">
              <a:rPr lang="en-US" smtClean="0"/>
              <a:t>46</a:t>
            </a:fld>
            <a:endParaRPr lang="en-US"/>
          </a:p>
        </p:txBody>
      </p:sp>
    </p:spTree>
    <p:extLst>
      <p:ext uri="{BB962C8B-B14F-4D97-AF65-F5344CB8AC3E}">
        <p14:creationId xmlns:p14="http://schemas.microsoft.com/office/powerpoint/2010/main" val="21167157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was XYZ measured?</a:t>
            </a:r>
          </a:p>
          <a:p>
            <a:r>
              <a:rPr lang="en-US" dirty="0"/>
              <a:t>“</a:t>
            </a:r>
            <a:r>
              <a:rPr lang="en-US" sz="1200" b="0" i="0" u="none" strike="noStrike" kern="1200" dirty="0">
                <a:solidFill>
                  <a:schemeClr val="tx1"/>
                </a:solidFill>
                <a:effectLst/>
                <a:latin typeface="+mn-lt"/>
                <a:ea typeface="+mn-ea"/>
                <a:cs typeface="+mn-cs"/>
              </a:rPr>
              <a:t>The observer would alter the brightness of each of the three primary beams until a match to the test color was observed. Not all test colors could be matched using this technique. When this was the case, a variable amount of one of the primaries could be added to the test color, and a match with the remaining two primaries was carried out with the variable color spot. For these cases, the amount of the primary added to the test color was considered to be a negative value. In this way, the entire range of human color perception could be covered. When the test colors were monochromatic, a plot could be made of the amount of each primary used as a function of the wavelength of the test color. These three functions are called the </a:t>
            </a:r>
            <a:r>
              <a:rPr lang="en-US" sz="1200" b="0" i="1" u="none" strike="noStrike" kern="1200" dirty="0">
                <a:solidFill>
                  <a:schemeClr val="tx1"/>
                </a:solidFill>
                <a:effectLst/>
                <a:latin typeface="+mn-lt"/>
                <a:ea typeface="+mn-ea"/>
                <a:cs typeface="+mn-cs"/>
              </a:rPr>
              <a:t>color matching functions</a:t>
            </a:r>
            <a:r>
              <a:rPr lang="en-US" sz="1200" b="0" i="0" u="none" strike="noStrike" kern="1200" dirty="0">
                <a:solidFill>
                  <a:schemeClr val="tx1"/>
                </a:solidFill>
                <a:effectLst/>
                <a:latin typeface="+mn-lt"/>
                <a:ea typeface="+mn-ea"/>
                <a:cs typeface="+mn-cs"/>
              </a:rPr>
              <a:t> for that particular experiment. “</a:t>
            </a:r>
            <a:endParaRPr lang="en-US" dirty="0"/>
          </a:p>
          <a:p>
            <a:endParaRPr lang="en-US" dirty="0"/>
          </a:p>
          <a:p>
            <a:r>
              <a:rPr lang="en-US" dirty="0"/>
              <a:t>[Wikipedia]</a:t>
            </a:r>
          </a:p>
        </p:txBody>
      </p:sp>
      <p:sp>
        <p:nvSpPr>
          <p:cNvPr id="4" name="Slide Number Placeholder 3"/>
          <p:cNvSpPr>
            <a:spLocks noGrp="1"/>
          </p:cNvSpPr>
          <p:nvPr>
            <p:ph type="sldNum" sz="quarter" idx="5"/>
          </p:nvPr>
        </p:nvSpPr>
        <p:spPr/>
        <p:txBody>
          <a:bodyPr/>
          <a:lstStyle/>
          <a:p>
            <a:fld id="{BC38BD8E-BE5C-4AAE-A1A3-BC3425065A94}" type="slidenum">
              <a:rPr lang="en-US" smtClean="0"/>
              <a:t>47</a:t>
            </a:fld>
            <a:endParaRPr lang="en-US"/>
          </a:p>
        </p:txBody>
      </p:sp>
    </p:spTree>
    <p:extLst>
      <p:ext uri="{BB962C8B-B14F-4D97-AF65-F5344CB8AC3E}">
        <p14:creationId xmlns:p14="http://schemas.microsoft.com/office/powerpoint/2010/main" val="33581047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C38BD8E-BE5C-4AAE-A1A3-BC3425065A94}" type="slidenum">
              <a:rPr lang="en-US" smtClean="0"/>
              <a:t>48</a:t>
            </a:fld>
            <a:endParaRPr lang="en-US"/>
          </a:p>
        </p:txBody>
      </p:sp>
    </p:spTree>
    <p:extLst>
      <p:ext uri="{BB962C8B-B14F-4D97-AF65-F5344CB8AC3E}">
        <p14:creationId xmlns:p14="http://schemas.microsoft.com/office/powerpoint/2010/main" val="4836739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https://arcsecond.wordpress.com/2008/10/06/calculoergosum/</a:t>
            </a:r>
          </a:p>
          <a:p>
            <a:endParaRPr lang="en-US" dirty="0"/>
          </a:p>
          <a:p>
            <a:r>
              <a:rPr lang="en-US" dirty="0"/>
              <a:t>Has</a:t>
            </a:r>
            <a:r>
              <a:rPr lang="en-US" baseline="0" dirty="0"/>
              <a:t> certain properties of vector spaces, e.g., we can make a new basis from a different set of colors, like cyan, magenta, and yellow for instance.</a:t>
            </a:r>
          </a:p>
          <a:p>
            <a:r>
              <a:rPr lang="en-US" baseline="0" dirty="0"/>
              <a:t>But, it’s clamped at 1, and it doesn’t have negative values.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BB0408-F7D0-4348-886E-24DD55A4A6F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783412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https://arcsecond.wordpress.com/2008/10/06/calculoergosum/</a:t>
            </a:r>
          </a:p>
          <a:p>
            <a:endParaRPr lang="en-US" dirty="0"/>
          </a:p>
          <a:p>
            <a:r>
              <a:rPr lang="en-US" dirty="0"/>
              <a:t>Has</a:t>
            </a:r>
            <a:r>
              <a:rPr lang="en-US" baseline="0" dirty="0"/>
              <a:t> certain properties of vector spaces, e.g., we can make a new basis from a different set of colors, like cyan, magenta, and yellow for instance.</a:t>
            </a:r>
          </a:p>
          <a:p>
            <a:r>
              <a:rPr lang="en-US" baseline="0" dirty="0"/>
              <a:t>But, it’s clamped at 1, and it doesn’t have negative values.</a:t>
            </a:r>
            <a:endParaRPr lang="en-US" dirty="0"/>
          </a:p>
        </p:txBody>
      </p:sp>
      <p:sp>
        <p:nvSpPr>
          <p:cNvPr id="4" name="Slide Number Placeholder 3"/>
          <p:cNvSpPr>
            <a:spLocks noGrp="1"/>
          </p:cNvSpPr>
          <p:nvPr>
            <p:ph type="sldNum" sz="quarter" idx="10"/>
          </p:nvPr>
        </p:nvSpPr>
        <p:spPr/>
        <p:txBody>
          <a:bodyPr/>
          <a:lstStyle/>
          <a:p>
            <a:pPr>
              <a:defRPr/>
            </a:pPr>
            <a:fld id="{3EBB0408-F7D0-4348-886E-24DD55A4A6FC}" type="slidenum">
              <a:rPr lang="en-US" smtClean="0"/>
              <a:pPr>
                <a:defRPr/>
              </a:pPr>
              <a:t>55</a:t>
            </a:fld>
            <a:endParaRPr lang="en-US"/>
          </a:p>
        </p:txBody>
      </p:sp>
    </p:spTree>
    <p:extLst>
      <p:ext uri="{BB962C8B-B14F-4D97-AF65-F5344CB8AC3E}">
        <p14:creationId xmlns:p14="http://schemas.microsoft.com/office/powerpoint/2010/main" val="7783412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Think Pair Share</a:t>
            </a:r>
          </a:p>
        </p:txBody>
      </p:sp>
      <p:sp>
        <p:nvSpPr>
          <p:cNvPr id="4" name="Slide Number Placeholder 3"/>
          <p:cNvSpPr>
            <a:spLocks noGrp="1"/>
          </p:cNvSpPr>
          <p:nvPr>
            <p:ph type="sldNum" sz="quarter" idx="10"/>
          </p:nvPr>
        </p:nvSpPr>
        <p:spPr/>
        <p:txBody>
          <a:bodyPr/>
          <a:lstStyle/>
          <a:p>
            <a:pPr>
              <a:defRPr/>
            </a:pPr>
            <a:fld id="{3EBB0408-F7D0-4348-886E-24DD55A4A6FC}" type="slidenum">
              <a:rPr lang="en-US" smtClean="0"/>
              <a:pPr>
                <a:defRPr/>
              </a:pPr>
              <a:t>57</a:t>
            </a:fld>
            <a:endParaRPr lang="en-US"/>
          </a:p>
        </p:txBody>
      </p:sp>
    </p:spTree>
    <p:extLst>
      <p:ext uri="{BB962C8B-B14F-4D97-AF65-F5344CB8AC3E}">
        <p14:creationId xmlns:p14="http://schemas.microsoft.com/office/powerpoint/2010/main" val="9751581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http://users.wfu.edu/matthews/misc/jpg_vs_gif/JpgCompTest/</a:t>
            </a:r>
          </a:p>
        </p:txBody>
      </p:sp>
      <p:sp>
        <p:nvSpPr>
          <p:cNvPr id="4" name="Slide Number Placeholder 3"/>
          <p:cNvSpPr>
            <a:spLocks noGrp="1"/>
          </p:cNvSpPr>
          <p:nvPr>
            <p:ph type="sldNum" sz="quarter" idx="10"/>
          </p:nvPr>
        </p:nvSpPr>
        <p:spPr/>
        <p:txBody>
          <a:bodyPr/>
          <a:lstStyle/>
          <a:p>
            <a:pPr>
              <a:defRPr/>
            </a:pPr>
            <a:fld id="{3EBB0408-F7D0-4348-886E-24DD55A4A6FC}" type="slidenum">
              <a:rPr lang="en-US" smtClean="0"/>
              <a:pPr>
                <a:defRPr/>
              </a:pPr>
              <a:t>64</a:t>
            </a:fld>
            <a:endParaRPr lang="en-US"/>
          </a:p>
        </p:txBody>
      </p:sp>
    </p:spTree>
    <p:extLst>
      <p:ext uri="{BB962C8B-B14F-4D97-AF65-F5344CB8AC3E}">
        <p14:creationId xmlns:p14="http://schemas.microsoft.com/office/powerpoint/2010/main" val="31134099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Mapping linear scales to hue does not produce smooth perceptual changes.</a:t>
            </a:r>
          </a:p>
          <a:p>
            <a:r>
              <a:rPr lang="en-US" dirty="0"/>
              <a:t>It looks like there are sharp changes across these ranges, e.g., red, yellow, green, cyan, blue, purple.</a:t>
            </a:r>
          </a:p>
          <a:p>
            <a:endParaRPr lang="en-US" dirty="0"/>
          </a:p>
          <a:p>
            <a:r>
              <a:rPr lang="en-US" dirty="0"/>
              <a:t>Rainbow Color Map (Still) Considered Harmful</a:t>
            </a:r>
          </a:p>
          <a:p>
            <a:r>
              <a:rPr lang="en-US" dirty="0"/>
              <a:t>http://people.renci.org/~borland/pdfs/RainbowColorMap_VisViewpoints.pdf</a:t>
            </a:r>
          </a:p>
        </p:txBody>
      </p:sp>
      <p:sp>
        <p:nvSpPr>
          <p:cNvPr id="4" name="Slide Number Placeholder 3"/>
          <p:cNvSpPr>
            <a:spLocks noGrp="1"/>
          </p:cNvSpPr>
          <p:nvPr>
            <p:ph type="sldNum" sz="quarter" idx="10"/>
          </p:nvPr>
        </p:nvSpPr>
        <p:spPr/>
        <p:txBody>
          <a:bodyPr/>
          <a:lstStyle/>
          <a:p>
            <a:pPr>
              <a:defRPr/>
            </a:pPr>
            <a:fld id="{3EBB0408-F7D0-4348-886E-24DD55A4A6FC}" type="slidenum">
              <a:rPr lang="en-US" smtClean="0"/>
              <a:pPr>
                <a:defRPr/>
              </a:pPr>
              <a:t>66</a:t>
            </a:fld>
            <a:endParaRPr lang="en-US"/>
          </a:p>
        </p:txBody>
      </p:sp>
    </p:spTree>
    <p:extLst>
      <p:ext uri="{BB962C8B-B14F-4D97-AF65-F5344CB8AC3E}">
        <p14:creationId xmlns:p14="http://schemas.microsoft.com/office/powerpoint/2010/main" val="15912406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actual fact, these are smooth uniformly increasing functions (gradients), with no such boundaries.</a:t>
            </a:r>
          </a:p>
          <a:p>
            <a:endParaRPr lang="en-US" dirty="0"/>
          </a:p>
          <a:p>
            <a:r>
              <a:rPr lang="en-US" dirty="0"/>
              <a:t>Rainbow Color Map (Still) Considered Harmful</a:t>
            </a:r>
          </a:p>
          <a:p>
            <a:r>
              <a:rPr lang="en-US" dirty="0"/>
              <a:t>http://people.renci.org/~borland/pdfs/RainbowColorMap_VisViewpoints.pdf</a:t>
            </a:r>
          </a:p>
        </p:txBody>
      </p:sp>
      <p:sp>
        <p:nvSpPr>
          <p:cNvPr id="4" name="Slide Number Placeholder 3"/>
          <p:cNvSpPr>
            <a:spLocks noGrp="1"/>
          </p:cNvSpPr>
          <p:nvPr>
            <p:ph type="sldNum" sz="quarter" idx="10"/>
          </p:nvPr>
        </p:nvSpPr>
        <p:spPr/>
        <p:txBody>
          <a:bodyPr/>
          <a:lstStyle/>
          <a:p>
            <a:pPr>
              <a:defRPr/>
            </a:pPr>
            <a:fld id="{3EBB0408-F7D0-4348-886E-24DD55A4A6FC}" type="slidenum">
              <a:rPr lang="en-US" smtClean="0"/>
              <a:pPr>
                <a:defRPr/>
              </a:pPr>
              <a:t>67</a:t>
            </a:fld>
            <a:endParaRPr lang="en-US"/>
          </a:p>
        </p:txBody>
      </p:sp>
    </p:spTree>
    <p:extLst>
      <p:ext uri="{BB962C8B-B14F-4D97-AF65-F5344CB8AC3E}">
        <p14:creationId xmlns:p14="http://schemas.microsoft.com/office/powerpoint/2010/main" val="30886500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https://www.reddit.com/r/askscience/comments/1u735d/why_is_the_color_spectrum_cyclical/?st=iz4h40gv&amp;sh=11370a3d</a:t>
            </a:r>
          </a:p>
          <a:p>
            <a:endParaRPr lang="en-US" dirty="0"/>
          </a:p>
          <a:p>
            <a:r>
              <a:rPr lang="en-US" dirty="0"/>
              <a:t>https://www.reddit.com/r/askscience/comments/1qjdbr/why_does_red_look_like_violet_the_color_spectrum/cddyd6t/?st=iz4h5jad&amp;sh=6baffb3d</a:t>
            </a:r>
          </a:p>
          <a:p>
            <a:endParaRPr lang="en-US" dirty="0"/>
          </a:p>
          <a:p>
            <a:r>
              <a:rPr lang="en-US" dirty="0"/>
              <a:t>https://en.wikipedia.org/wiki/Trichromacy</a:t>
            </a:r>
          </a:p>
          <a:p>
            <a:r>
              <a:rPr lang="en-US" dirty="0"/>
              <a:t>https://en.wikipedia.org/wiki/Evolution_of_color_vision</a:t>
            </a:r>
          </a:p>
          <a:p>
            <a:r>
              <a:rPr lang="en-US" dirty="0"/>
              <a:t>https://en.wikipedia.org/wiki/Evolution_of_color_vision_in_primates</a:t>
            </a:r>
          </a:p>
          <a:p>
            <a:endParaRPr lang="en-US" dirty="0"/>
          </a:p>
          <a:p>
            <a:r>
              <a:rPr lang="en-US" dirty="0"/>
              <a:t>Cam Allen-Lloyd is a PhD student at Brown.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BB0408-F7D0-4348-886E-24DD55A4A6F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249581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https://www.reddit.com/r/askscience/comments/1u735d/why_is_the_color_spectrum_cyclical/?st=iz4h40gv&amp;sh=11370a3d</a:t>
            </a:r>
          </a:p>
          <a:p>
            <a:endParaRPr lang="en-US" dirty="0"/>
          </a:p>
          <a:p>
            <a:r>
              <a:rPr lang="en-US" dirty="0"/>
              <a:t>https://www.reddit.com/r/askscience/comments/1qjdbr/why_does_red_look_like_violet_the_color_spectrum/cddyd6t/?st=iz4h5jad&amp;sh=6baffb3d</a:t>
            </a:r>
          </a:p>
          <a:p>
            <a:endParaRPr lang="en-US" dirty="0"/>
          </a:p>
          <a:p>
            <a:r>
              <a:rPr lang="en-US" dirty="0"/>
              <a:t>https://en.wikipedia.org/wiki/Evolution_of_color_vision</a:t>
            </a:r>
          </a:p>
          <a:p>
            <a:r>
              <a:rPr lang="en-US" dirty="0"/>
              <a:t>https://en.wikipedia.org/wiki/Evolution_of_color_vision_in_primates</a:t>
            </a:r>
          </a:p>
          <a:p>
            <a:endParaRPr lang="en-US" dirty="0"/>
          </a:p>
          <a:p>
            <a:r>
              <a:rPr lang="en-US" dirty="0" err="1"/>
              <a:t>aggasalk</a:t>
            </a:r>
            <a:r>
              <a:rPr lang="en-US" dirty="0"/>
              <a:t> is a self-described </a:t>
            </a:r>
          </a:p>
          <a:p>
            <a:endParaRPr lang="en-US" dirty="0"/>
          </a:p>
          <a:p>
            <a:r>
              <a:rPr lang="en-US" dirty="0"/>
              <a:t>Cam Allen-Lloyd is a PhD student at Brown.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BB0408-F7D0-4348-886E-24DD55A4A6F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653742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D9036FD-2F54-45A4-A895-8FCC6DB0613B}"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78</a:t>
            </a:fld>
            <a:endPar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4451" name="Rectangle 2"/>
          <p:cNvSpPr>
            <a:spLocks noGrp="1" noRot="1" noChangeAspect="1" noChangeArrowheads="1" noTextEdit="1"/>
          </p:cNvSpPr>
          <p:nvPr>
            <p:ph type="sldImg"/>
          </p:nvPr>
        </p:nvSpPr>
        <p:spPr bwMode="auto">
          <a:xfrm>
            <a:off x="1141413" y="685800"/>
            <a:ext cx="4573587" cy="34305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2" name="Rectangle 3"/>
          <p:cNvSpPr>
            <a:spLocks noGrp="1" noChangeArrowheads="1"/>
          </p:cNvSpPr>
          <p:nvPr>
            <p:ph type="body" idx="1"/>
          </p:nvPr>
        </p:nvSpPr>
        <p:spPr bwMode="auto">
          <a:xfrm>
            <a:off x="917575" y="4344988"/>
            <a:ext cx="5022850" cy="41132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4060" tIns="42029" rIns="84060" bIns="42029" numCol="1" anchor="t" anchorCtr="0" compatLnSpc="1">
            <a:prstTxWarp prst="textNoShape">
              <a:avLst/>
            </a:prstTxWarp>
          </a:bodyPr>
          <a:lstStyle/>
          <a:p>
            <a:pPr eaLnBrk="1" hangingPunct="1"/>
            <a:r>
              <a:rPr lang="en-GB" altLang="en-US" dirty="0"/>
              <a:t>Ask students to look at the image and think about where the line of constant response is - </a:t>
            </a:r>
          </a:p>
        </p:txBody>
      </p:sp>
    </p:spTree>
    <p:extLst>
      <p:ext uri="{BB962C8B-B14F-4D97-AF65-F5344CB8AC3E}">
        <p14:creationId xmlns:p14="http://schemas.microsoft.com/office/powerpoint/2010/main" val="13632242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1013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4E95EB2-CFD3-46A9-AF1F-A8ED68317C6D}"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80</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7747967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https://marom.net.technion.ac.il/files/2016/07/Held-1963.pdf</a:t>
            </a:r>
          </a:p>
          <a:p>
            <a:r>
              <a:rPr lang="en-US" dirty="0"/>
              <a:t>https://youtu.be/okKuKsHbKt0?t=1021</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BB0408-F7D0-4348-886E-24DD55A4A6F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540523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9ACFC9F0-0884-4E58-968C-7153ED12578A}"/>
              </a:ext>
            </a:extLst>
          </p:cNvPr>
          <p:cNvSpPr>
            <a:spLocks noGrp="1" noRot="1" noChangeAspect="1" noTextEdit="1"/>
          </p:cNvSpPr>
          <p:nvPr>
            <p:ph type="sldImg"/>
          </p:nvPr>
        </p:nvSpPr>
        <p:spPr>
          <a:ln/>
        </p:spPr>
      </p:sp>
      <p:sp>
        <p:nvSpPr>
          <p:cNvPr id="18435" name="Notes Placeholder 2">
            <a:extLst>
              <a:ext uri="{FF2B5EF4-FFF2-40B4-BE49-F238E27FC236}">
                <a16:creationId xmlns:a16="http://schemas.microsoft.com/office/drawing/2014/main" id="{ABDA807E-D091-4E89-89A6-30F84652EB2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cs typeface="Arial" panose="020B0604020202020204" pitchFamily="34" charset="0"/>
              </a:rPr>
              <a:t>http://en.wikipedia.org/wiki/Troxler%27s_fading</a:t>
            </a:r>
          </a:p>
        </p:txBody>
      </p:sp>
      <p:sp>
        <p:nvSpPr>
          <p:cNvPr id="18436" name="Slide Number Placeholder 3">
            <a:extLst>
              <a:ext uri="{FF2B5EF4-FFF2-40B4-BE49-F238E27FC236}">
                <a16:creationId xmlns:a16="http://schemas.microsoft.com/office/drawing/2014/main" id="{58A3EEEE-079A-492E-893E-34839302605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Arial" panose="020B0604020202020204" pitchFamily="34" charset="0"/>
                <a:cs typeface="Arial" panose="020B0604020202020204" pitchFamily="34" charset="0"/>
              </a:defRPr>
            </a:lvl1pPr>
            <a:lvl2pPr marL="742950" indent="-285750" defTabSz="966788">
              <a:defRPr sz="2400">
                <a:solidFill>
                  <a:schemeClr val="tx1"/>
                </a:solidFill>
                <a:latin typeface="Arial" panose="020B0604020202020204" pitchFamily="34" charset="0"/>
                <a:cs typeface="Arial" panose="020B0604020202020204" pitchFamily="34" charset="0"/>
              </a:defRPr>
            </a:lvl2pPr>
            <a:lvl3pPr marL="1143000" indent="-228600" defTabSz="966788">
              <a:defRPr sz="2400">
                <a:solidFill>
                  <a:schemeClr val="tx1"/>
                </a:solidFill>
                <a:latin typeface="Arial" panose="020B0604020202020204" pitchFamily="34" charset="0"/>
                <a:cs typeface="Arial" panose="020B0604020202020204" pitchFamily="34" charset="0"/>
              </a:defRPr>
            </a:lvl3pPr>
            <a:lvl4pPr marL="1600200" indent="-228600" defTabSz="966788">
              <a:defRPr sz="2400">
                <a:solidFill>
                  <a:schemeClr val="tx1"/>
                </a:solidFill>
                <a:latin typeface="Arial" panose="020B0604020202020204" pitchFamily="34" charset="0"/>
                <a:cs typeface="Arial" panose="020B0604020202020204" pitchFamily="34" charset="0"/>
              </a:defRPr>
            </a:lvl4pPr>
            <a:lvl5pPr marL="2057400" indent="-228600" defTabSz="966788">
              <a:defRPr sz="24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AD74E573-BF13-426E-9E4B-9905D7E4CB24}"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84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378900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id="{99196DA8-B678-4FEB-AEE1-51BCBB97F119}"/>
              </a:ext>
            </a:extLst>
          </p:cNvPr>
          <p:cNvSpPr>
            <a:spLocks noGrp="1" noRot="1" noChangeAspect="1" noTextEdit="1"/>
          </p:cNvSpPr>
          <p:nvPr>
            <p:ph type="sldImg"/>
          </p:nvPr>
        </p:nvSpPr>
        <p:spPr>
          <a:ln/>
        </p:spPr>
      </p:sp>
      <p:sp>
        <p:nvSpPr>
          <p:cNvPr id="19459" name="Notes Placeholder 2">
            <a:extLst>
              <a:ext uri="{FF2B5EF4-FFF2-40B4-BE49-F238E27FC236}">
                <a16:creationId xmlns:a16="http://schemas.microsoft.com/office/drawing/2014/main" id="{D43150E4-2B0A-4CD7-A67D-B8CD636E312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cs typeface="Arial" panose="020B0604020202020204" pitchFamily="34" charset="0"/>
              </a:rPr>
              <a:t>http://en.wikipedia.org/wiki/Troxler%27s_fading</a:t>
            </a:r>
          </a:p>
        </p:txBody>
      </p:sp>
      <p:sp>
        <p:nvSpPr>
          <p:cNvPr id="19460" name="Slide Number Placeholder 3">
            <a:extLst>
              <a:ext uri="{FF2B5EF4-FFF2-40B4-BE49-F238E27FC236}">
                <a16:creationId xmlns:a16="http://schemas.microsoft.com/office/drawing/2014/main" id="{09CE1E0E-5E5A-4737-9594-6DF9CF18825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Arial" panose="020B0604020202020204" pitchFamily="34" charset="0"/>
                <a:cs typeface="Arial" panose="020B0604020202020204" pitchFamily="34" charset="0"/>
              </a:defRPr>
            </a:lvl1pPr>
            <a:lvl2pPr marL="742950" indent="-285750" defTabSz="966788">
              <a:defRPr sz="2400">
                <a:solidFill>
                  <a:schemeClr val="tx1"/>
                </a:solidFill>
                <a:latin typeface="Arial" panose="020B0604020202020204" pitchFamily="34" charset="0"/>
                <a:cs typeface="Arial" panose="020B0604020202020204" pitchFamily="34" charset="0"/>
              </a:defRPr>
            </a:lvl2pPr>
            <a:lvl3pPr marL="1143000" indent="-228600" defTabSz="966788">
              <a:defRPr sz="2400">
                <a:solidFill>
                  <a:schemeClr val="tx1"/>
                </a:solidFill>
                <a:latin typeface="Arial" panose="020B0604020202020204" pitchFamily="34" charset="0"/>
                <a:cs typeface="Arial" panose="020B0604020202020204" pitchFamily="34" charset="0"/>
              </a:defRPr>
            </a:lvl3pPr>
            <a:lvl4pPr marL="1600200" indent="-228600" defTabSz="966788">
              <a:defRPr sz="2400">
                <a:solidFill>
                  <a:schemeClr val="tx1"/>
                </a:solidFill>
                <a:latin typeface="Arial" panose="020B0604020202020204" pitchFamily="34" charset="0"/>
                <a:cs typeface="Arial" panose="020B0604020202020204" pitchFamily="34" charset="0"/>
              </a:defRPr>
            </a:lvl4pPr>
            <a:lvl5pPr marL="2057400" indent="-228600" defTabSz="966788">
              <a:defRPr sz="24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30320115-82D9-4815-B4C9-8CD6F0A7CE68}"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85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770666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Coffer Illusion</a:t>
            </a:r>
          </a:p>
        </p:txBody>
      </p:sp>
      <p:sp>
        <p:nvSpPr>
          <p:cNvPr id="4" name="Slide Number Placeholder 3"/>
          <p:cNvSpPr>
            <a:spLocks noGrp="1"/>
          </p:cNvSpPr>
          <p:nvPr>
            <p:ph type="sldNum" sz="quarter" idx="10"/>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741F7D38-A548-45BB-8C12-6594C40DC729}" type="slidenum">
              <a:rPr kumimoji="0" lang="en-US" altLang="en-US" sz="13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87</a:t>
            </a:fld>
            <a:endPar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2557758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Coffer Illusion</a:t>
            </a:r>
          </a:p>
          <a:p>
            <a:endParaRPr lang="en-US" dirty="0"/>
          </a:p>
          <a:p>
            <a:r>
              <a:rPr lang="en-US" dirty="0"/>
              <a:t>16 circles</a:t>
            </a:r>
          </a:p>
        </p:txBody>
      </p:sp>
      <p:sp>
        <p:nvSpPr>
          <p:cNvPr id="4" name="Slide Number Placeholder 3"/>
          <p:cNvSpPr>
            <a:spLocks noGrp="1"/>
          </p:cNvSpPr>
          <p:nvPr>
            <p:ph type="sldNum" sz="quarter" idx="10"/>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741F7D38-A548-45BB-8C12-6594C40DC729}" type="slidenum">
              <a:rPr kumimoji="0" lang="en-US" altLang="en-US" sz="13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88</a:t>
            </a:fld>
            <a:endPar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987610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4A512-B5CB-49AA-ADE0-781D7496A91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E4AB4B1-63BA-4DA3-8D4A-1BD31BC7C2B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EBB1C22-CF5A-4CB6-8C99-C00D6E6B8619}"/>
              </a:ext>
            </a:extLst>
          </p:cNvPr>
          <p:cNvSpPr>
            <a:spLocks noGrp="1"/>
          </p:cNvSpPr>
          <p:nvPr>
            <p:ph type="dt" sz="half" idx="10"/>
          </p:nvPr>
        </p:nvSpPr>
        <p:spPr/>
        <p:txBody>
          <a:bodyPr/>
          <a:lstStyle/>
          <a:p>
            <a:fld id="{F141463F-B06B-4CF5-8F2C-BE259A036CCC}" type="datetimeFigureOut">
              <a:rPr lang="en-US" smtClean="0"/>
              <a:t>10/8/2020</a:t>
            </a:fld>
            <a:endParaRPr lang="en-US"/>
          </a:p>
        </p:txBody>
      </p:sp>
      <p:sp>
        <p:nvSpPr>
          <p:cNvPr id="5" name="Footer Placeholder 4">
            <a:extLst>
              <a:ext uri="{FF2B5EF4-FFF2-40B4-BE49-F238E27FC236}">
                <a16:creationId xmlns:a16="http://schemas.microsoft.com/office/drawing/2014/main" id="{8B1105B1-B76A-4279-BE01-85AAAFDE45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EBE164-C3A8-4BA9-AC40-EF9B6ECD76D9}"/>
              </a:ext>
            </a:extLst>
          </p:cNvPr>
          <p:cNvSpPr>
            <a:spLocks noGrp="1"/>
          </p:cNvSpPr>
          <p:nvPr>
            <p:ph type="sldNum" sz="quarter" idx="12"/>
          </p:nvPr>
        </p:nvSpPr>
        <p:spPr/>
        <p:txBody>
          <a:bodyPr/>
          <a:lstStyle/>
          <a:p>
            <a:fld id="{D4C28412-2392-4FC9-83B3-2E9890DF1576}" type="slidenum">
              <a:rPr lang="en-US" smtClean="0"/>
              <a:t>‹#›</a:t>
            </a:fld>
            <a:endParaRPr lang="en-US"/>
          </a:p>
        </p:txBody>
      </p:sp>
    </p:spTree>
    <p:extLst>
      <p:ext uri="{BB962C8B-B14F-4D97-AF65-F5344CB8AC3E}">
        <p14:creationId xmlns:p14="http://schemas.microsoft.com/office/powerpoint/2010/main" val="37386845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49483-014A-434C-9B71-A57686387F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3ED351B-9252-468A-94BA-29E5AC9AD3F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2EA1D8-1085-49E4-B6C7-5F7C567D2DC0}"/>
              </a:ext>
            </a:extLst>
          </p:cNvPr>
          <p:cNvSpPr>
            <a:spLocks noGrp="1"/>
          </p:cNvSpPr>
          <p:nvPr>
            <p:ph type="dt" sz="half" idx="10"/>
          </p:nvPr>
        </p:nvSpPr>
        <p:spPr/>
        <p:txBody>
          <a:bodyPr/>
          <a:lstStyle/>
          <a:p>
            <a:fld id="{F141463F-B06B-4CF5-8F2C-BE259A036CCC}" type="datetimeFigureOut">
              <a:rPr lang="en-US" smtClean="0"/>
              <a:t>10/8/2020</a:t>
            </a:fld>
            <a:endParaRPr lang="en-US"/>
          </a:p>
        </p:txBody>
      </p:sp>
      <p:sp>
        <p:nvSpPr>
          <p:cNvPr id="5" name="Footer Placeholder 4">
            <a:extLst>
              <a:ext uri="{FF2B5EF4-FFF2-40B4-BE49-F238E27FC236}">
                <a16:creationId xmlns:a16="http://schemas.microsoft.com/office/drawing/2014/main" id="{866C3656-613F-45E9-9324-0D63CE76CB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DB521F-4013-48E6-A202-C164DB38D406}"/>
              </a:ext>
            </a:extLst>
          </p:cNvPr>
          <p:cNvSpPr>
            <a:spLocks noGrp="1"/>
          </p:cNvSpPr>
          <p:nvPr>
            <p:ph type="sldNum" sz="quarter" idx="12"/>
          </p:nvPr>
        </p:nvSpPr>
        <p:spPr/>
        <p:txBody>
          <a:bodyPr/>
          <a:lstStyle/>
          <a:p>
            <a:fld id="{D4C28412-2392-4FC9-83B3-2E9890DF1576}" type="slidenum">
              <a:rPr lang="en-US" smtClean="0"/>
              <a:t>‹#›</a:t>
            </a:fld>
            <a:endParaRPr lang="en-US"/>
          </a:p>
        </p:txBody>
      </p:sp>
    </p:spTree>
    <p:extLst>
      <p:ext uri="{BB962C8B-B14F-4D97-AF65-F5344CB8AC3E}">
        <p14:creationId xmlns:p14="http://schemas.microsoft.com/office/powerpoint/2010/main" val="29589023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C4620-2A64-4F40-A7D0-2B6A401FE2A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89FB96B-B05C-4B27-8F42-C1567A3A09A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449CA17-C0EB-40A2-ACB1-96C06AB57EB2}"/>
              </a:ext>
            </a:extLst>
          </p:cNvPr>
          <p:cNvSpPr>
            <a:spLocks noGrp="1"/>
          </p:cNvSpPr>
          <p:nvPr>
            <p:ph type="dt" sz="half" idx="10"/>
          </p:nvPr>
        </p:nvSpPr>
        <p:spPr/>
        <p:txBody>
          <a:bodyPr/>
          <a:lstStyle/>
          <a:p>
            <a:fld id="{F141463F-B06B-4CF5-8F2C-BE259A036CCC}" type="datetimeFigureOut">
              <a:rPr lang="en-US" smtClean="0"/>
              <a:t>10/8/2020</a:t>
            </a:fld>
            <a:endParaRPr lang="en-US"/>
          </a:p>
        </p:txBody>
      </p:sp>
      <p:sp>
        <p:nvSpPr>
          <p:cNvPr id="5" name="Footer Placeholder 4">
            <a:extLst>
              <a:ext uri="{FF2B5EF4-FFF2-40B4-BE49-F238E27FC236}">
                <a16:creationId xmlns:a16="http://schemas.microsoft.com/office/drawing/2014/main" id="{2CF42C0E-11A8-46F5-B63E-519F1BDF3F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ADBF62-7FB9-44C1-8817-DF4E2130850F}"/>
              </a:ext>
            </a:extLst>
          </p:cNvPr>
          <p:cNvSpPr>
            <a:spLocks noGrp="1"/>
          </p:cNvSpPr>
          <p:nvPr>
            <p:ph type="sldNum" sz="quarter" idx="12"/>
          </p:nvPr>
        </p:nvSpPr>
        <p:spPr/>
        <p:txBody>
          <a:bodyPr/>
          <a:lstStyle/>
          <a:p>
            <a:fld id="{D4C28412-2392-4FC9-83B3-2E9890DF1576}" type="slidenum">
              <a:rPr lang="en-US" smtClean="0"/>
              <a:t>‹#›</a:t>
            </a:fld>
            <a:endParaRPr lang="en-US"/>
          </a:p>
        </p:txBody>
      </p:sp>
    </p:spTree>
    <p:extLst>
      <p:ext uri="{BB962C8B-B14F-4D97-AF65-F5344CB8AC3E}">
        <p14:creationId xmlns:p14="http://schemas.microsoft.com/office/powerpoint/2010/main" val="357571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36176-D3EE-410A-A747-6876D2C10FA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D05C22E-FC91-4A6C-BE68-A8ABF12FACC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D70466-95BE-4AAE-BD6F-39C646DBBB3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D73CC96-D9CA-4D4A-819A-0B0DAFE02DC1}"/>
              </a:ext>
            </a:extLst>
          </p:cNvPr>
          <p:cNvSpPr>
            <a:spLocks noGrp="1"/>
          </p:cNvSpPr>
          <p:nvPr>
            <p:ph type="dt" sz="half" idx="10"/>
          </p:nvPr>
        </p:nvSpPr>
        <p:spPr/>
        <p:txBody>
          <a:bodyPr/>
          <a:lstStyle/>
          <a:p>
            <a:fld id="{F141463F-B06B-4CF5-8F2C-BE259A036CCC}" type="datetimeFigureOut">
              <a:rPr lang="en-US" smtClean="0"/>
              <a:t>10/8/2020</a:t>
            </a:fld>
            <a:endParaRPr lang="en-US"/>
          </a:p>
        </p:txBody>
      </p:sp>
      <p:sp>
        <p:nvSpPr>
          <p:cNvPr id="6" name="Footer Placeholder 5">
            <a:extLst>
              <a:ext uri="{FF2B5EF4-FFF2-40B4-BE49-F238E27FC236}">
                <a16:creationId xmlns:a16="http://schemas.microsoft.com/office/drawing/2014/main" id="{281BE56E-8147-42C4-86DD-6026021433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CE9A8A-9FCA-4170-A3B8-BE49611E101E}"/>
              </a:ext>
            </a:extLst>
          </p:cNvPr>
          <p:cNvSpPr>
            <a:spLocks noGrp="1"/>
          </p:cNvSpPr>
          <p:nvPr>
            <p:ph type="sldNum" sz="quarter" idx="12"/>
          </p:nvPr>
        </p:nvSpPr>
        <p:spPr/>
        <p:txBody>
          <a:bodyPr/>
          <a:lstStyle/>
          <a:p>
            <a:fld id="{D4C28412-2392-4FC9-83B3-2E9890DF1576}" type="slidenum">
              <a:rPr lang="en-US" smtClean="0"/>
              <a:t>‹#›</a:t>
            </a:fld>
            <a:endParaRPr lang="en-US"/>
          </a:p>
        </p:txBody>
      </p:sp>
    </p:spTree>
    <p:extLst>
      <p:ext uri="{BB962C8B-B14F-4D97-AF65-F5344CB8AC3E}">
        <p14:creationId xmlns:p14="http://schemas.microsoft.com/office/powerpoint/2010/main" val="37286000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06871-D3CA-47D2-AFA9-7D446642072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E5A46E0-FC88-4772-91E9-DE1F4672A6C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8CA4370-F0BC-48F2-84EC-2BDC6E3222E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6FEF258-D768-4F5C-8A55-27C2884DED1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0868C5F-64E7-4EC3-BFA2-9DD93B99CB1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C258039-43C0-47B7-85E1-3EBA842B3164}"/>
              </a:ext>
            </a:extLst>
          </p:cNvPr>
          <p:cNvSpPr>
            <a:spLocks noGrp="1"/>
          </p:cNvSpPr>
          <p:nvPr>
            <p:ph type="dt" sz="half" idx="10"/>
          </p:nvPr>
        </p:nvSpPr>
        <p:spPr/>
        <p:txBody>
          <a:bodyPr/>
          <a:lstStyle/>
          <a:p>
            <a:fld id="{F141463F-B06B-4CF5-8F2C-BE259A036CCC}" type="datetimeFigureOut">
              <a:rPr lang="en-US" smtClean="0"/>
              <a:t>10/8/2020</a:t>
            </a:fld>
            <a:endParaRPr lang="en-US"/>
          </a:p>
        </p:txBody>
      </p:sp>
      <p:sp>
        <p:nvSpPr>
          <p:cNvPr id="8" name="Footer Placeholder 7">
            <a:extLst>
              <a:ext uri="{FF2B5EF4-FFF2-40B4-BE49-F238E27FC236}">
                <a16:creationId xmlns:a16="http://schemas.microsoft.com/office/drawing/2014/main" id="{E2464D10-DF0B-4A9C-97D8-F4FB906EA06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D0A5EE-9FD6-4CA8-86C5-DF3DC438A5FA}"/>
              </a:ext>
            </a:extLst>
          </p:cNvPr>
          <p:cNvSpPr>
            <a:spLocks noGrp="1"/>
          </p:cNvSpPr>
          <p:nvPr>
            <p:ph type="sldNum" sz="quarter" idx="12"/>
          </p:nvPr>
        </p:nvSpPr>
        <p:spPr/>
        <p:txBody>
          <a:bodyPr/>
          <a:lstStyle/>
          <a:p>
            <a:fld id="{D4C28412-2392-4FC9-83B3-2E9890DF1576}" type="slidenum">
              <a:rPr lang="en-US" smtClean="0"/>
              <a:t>‹#›</a:t>
            </a:fld>
            <a:endParaRPr lang="en-US"/>
          </a:p>
        </p:txBody>
      </p:sp>
    </p:spTree>
    <p:extLst>
      <p:ext uri="{BB962C8B-B14F-4D97-AF65-F5344CB8AC3E}">
        <p14:creationId xmlns:p14="http://schemas.microsoft.com/office/powerpoint/2010/main" val="12702599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23A50-3EE1-445F-9639-2D29BA69315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39F15BC-D37D-4532-B2CF-B8ACE61966A3}"/>
              </a:ext>
            </a:extLst>
          </p:cNvPr>
          <p:cNvSpPr>
            <a:spLocks noGrp="1"/>
          </p:cNvSpPr>
          <p:nvPr>
            <p:ph type="dt" sz="half" idx="10"/>
          </p:nvPr>
        </p:nvSpPr>
        <p:spPr/>
        <p:txBody>
          <a:bodyPr/>
          <a:lstStyle/>
          <a:p>
            <a:fld id="{F141463F-B06B-4CF5-8F2C-BE259A036CCC}" type="datetimeFigureOut">
              <a:rPr lang="en-US" smtClean="0"/>
              <a:t>10/8/2020</a:t>
            </a:fld>
            <a:endParaRPr lang="en-US"/>
          </a:p>
        </p:txBody>
      </p:sp>
      <p:sp>
        <p:nvSpPr>
          <p:cNvPr id="4" name="Footer Placeholder 3">
            <a:extLst>
              <a:ext uri="{FF2B5EF4-FFF2-40B4-BE49-F238E27FC236}">
                <a16:creationId xmlns:a16="http://schemas.microsoft.com/office/drawing/2014/main" id="{A79A111A-62E9-4FFA-99EF-54AADB8C942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4D742E9-D452-4B79-8803-20916362AE8F}"/>
              </a:ext>
            </a:extLst>
          </p:cNvPr>
          <p:cNvSpPr>
            <a:spLocks noGrp="1"/>
          </p:cNvSpPr>
          <p:nvPr>
            <p:ph type="sldNum" sz="quarter" idx="12"/>
          </p:nvPr>
        </p:nvSpPr>
        <p:spPr/>
        <p:txBody>
          <a:bodyPr/>
          <a:lstStyle/>
          <a:p>
            <a:fld id="{D4C28412-2392-4FC9-83B3-2E9890DF1576}" type="slidenum">
              <a:rPr lang="en-US" smtClean="0"/>
              <a:t>‹#›</a:t>
            </a:fld>
            <a:endParaRPr lang="en-US"/>
          </a:p>
        </p:txBody>
      </p:sp>
    </p:spTree>
    <p:extLst>
      <p:ext uri="{BB962C8B-B14F-4D97-AF65-F5344CB8AC3E}">
        <p14:creationId xmlns:p14="http://schemas.microsoft.com/office/powerpoint/2010/main" val="8252459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8C2A9AA-92DA-4656-9530-D74BDFB0F58D}"/>
              </a:ext>
            </a:extLst>
          </p:cNvPr>
          <p:cNvSpPr>
            <a:spLocks noGrp="1"/>
          </p:cNvSpPr>
          <p:nvPr>
            <p:ph type="dt" sz="half" idx="10"/>
          </p:nvPr>
        </p:nvSpPr>
        <p:spPr/>
        <p:txBody>
          <a:bodyPr/>
          <a:lstStyle/>
          <a:p>
            <a:fld id="{F141463F-B06B-4CF5-8F2C-BE259A036CCC}" type="datetimeFigureOut">
              <a:rPr lang="en-US" smtClean="0"/>
              <a:t>10/8/2020</a:t>
            </a:fld>
            <a:endParaRPr lang="en-US"/>
          </a:p>
        </p:txBody>
      </p:sp>
      <p:sp>
        <p:nvSpPr>
          <p:cNvPr id="3" name="Footer Placeholder 2">
            <a:extLst>
              <a:ext uri="{FF2B5EF4-FFF2-40B4-BE49-F238E27FC236}">
                <a16:creationId xmlns:a16="http://schemas.microsoft.com/office/drawing/2014/main" id="{DB609897-2F20-4CB4-9DF2-C76F3B57524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FB232BB-B35D-4B67-B515-FD9A64422845}"/>
              </a:ext>
            </a:extLst>
          </p:cNvPr>
          <p:cNvSpPr>
            <a:spLocks noGrp="1"/>
          </p:cNvSpPr>
          <p:nvPr>
            <p:ph type="sldNum" sz="quarter" idx="12"/>
          </p:nvPr>
        </p:nvSpPr>
        <p:spPr/>
        <p:txBody>
          <a:bodyPr/>
          <a:lstStyle/>
          <a:p>
            <a:fld id="{D4C28412-2392-4FC9-83B3-2E9890DF1576}" type="slidenum">
              <a:rPr lang="en-US" smtClean="0"/>
              <a:t>‹#›</a:t>
            </a:fld>
            <a:endParaRPr lang="en-US"/>
          </a:p>
        </p:txBody>
      </p:sp>
    </p:spTree>
    <p:extLst>
      <p:ext uri="{BB962C8B-B14F-4D97-AF65-F5344CB8AC3E}">
        <p14:creationId xmlns:p14="http://schemas.microsoft.com/office/powerpoint/2010/main" val="11653100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15DB3-2097-49CC-A1C8-E60B6A5058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866E24B-5820-49B5-9DDB-F92FD4201F3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F20C1C5-F493-4475-88D2-46B57D6E1D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44D0A9D-E829-4338-9304-EC93C9811268}"/>
              </a:ext>
            </a:extLst>
          </p:cNvPr>
          <p:cNvSpPr>
            <a:spLocks noGrp="1"/>
          </p:cNvSpPr>
          <p:nvPr>
            <p:ph type="dt" sz="half" idx="10"/>
          </p:nvPr>
        </p:nvSpPr>
        <p:spPr/>
        <p:txBody>
          <a:bodyPr/>
          <a:lstStyle/>
          <a:p>
            <a:fld id="{F141463F-B06B-4CF5-8F2C-BE259A036CCC}" type="datetimeFigureOut">
              <a:rPr lang="en-US" smtClean="0"/>
              <a:t>10/8/2020</a:t>
            </a:fld>
            <a:endParaRPr lang="en-US"/>
          </a:p>
        </p:txBody>
      </p:sp>
      <p:sp>
        <p:nvSpPr>
          <p:cNvPr id="6" name="Footer Placeholder 5">
            <a:extLst>
              <a:ext uri="{FF2B5EF4-FFF2-40B4-BE49-F238E27FC236}">
                <a16:creationId xmlns:a16="http://schemas.microsoft.com/office/drawing/2014/main" id="{0460EC9E-8249-488B-AF54-53D191FDE0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984712-AE6B-4480-94CE-5D8AA2DF8460}"/>
              </a:ext>
            </a:extLst>
          </p:cNvPr>
          <p:cNvSpPr>
            <a:spLocks noGrp="1"/>
          </p:cNvSpPr>
          <p:nvPr>
            <p:ph type="sldNum" sz="quarter" idx="12"/>
          </p:nvPr>
        </p:nvSpPr>
        <p:spPr/>
        <p:txBody>
          <a:bodyPr/>
          <a:lstStyle/>
          <a:p>
            <a:fld id="{D4C28412-2392-4FC9-83B3-2E9890DF1576}" type="slidenum">
              <a:rPr lang="en-US" smtClean="0"/>
              <a:t>‹#›</a:t>
            </a:fld>
            <a:endParaRPr lang="en-US"/>
          </a:p>
        </p:txBody>
      </p:sp>
    </p:spTree>
    <p:extLst>
      <p:ext uri="{BB962C8B-B14F-4D97-AF65-F5344CB8AC3E}">
        <p14:creationId xmlns:p14="http://schemas.microsoft.com/office/powerpoint/2010/main" val="17846926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299DA-77DF-472A-AC02-5A117701AC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C14EA11-C3BD-487B-8D97-6CAA7D715DF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C146591-F5A2-441B-AEF0-09CD5C2AAE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A17D76D-B691-4B8C-9784-32B6C7CE13A5}"/>
              </a:ext>
            </a:extLst>
          </p:cNvPr>
          <p:cNvSpPr>
            <a:spLocks noGrp="1"/>
          </p:cNvSpPr>
          <p:nvPr>
            <p:ph type="dt" sz="half" idx="10"/>
          </p:nvPr>
        </p:nvSpPr>
        <p:spPr/>
        <p:txBody>
          <a:bodyPr/>
          <a:lstStyle/>
          <a:p>
            <a:fld id="{F141463F-B06B-4CF5-8F2C-BE259A036CCC}" type="datetimeFigureOut">
              <a:rPr lang="en-US" smtClean="0"/>
              <a:t>10/8/2020</a:t>
            </a:fld>
            <a:endParaRPr lang="en-US"/>
          </a:p>
        </p:txBody>
      </p:sp>
      <p:sp>
        <p:nvSpPr>
          <p:cNvPr id="6" name="Footer Placeholder 5">
            <a:extLst>
              <a:ext uri="{FF2B5EF4-FFF2-40B4-BE49-F238E27FC236}">
                <a16:creationId xmlns:a16="http://schemas.microsoft.com/office/drawing/2014/main" id="{B4497481-9BA5-424A-BB91-31AB1C8289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188C19-34A4-4BA1-9031-4574AB72B971}"/>
              </a:ext>
            </a:extLst>
          </p:cNvPr>
          <p:cNvSpPr>
            <a:spLocks noGrp="1"/>
          </p:cNvSpPr>
          <p:nvPr>
            <p:ph type="sldNum" sz="quarter" idx="12"/>
          </p:nvPr>
        </p:nvSpPr>
        <p:spPr/>
        <p:txBody>
          <a:bodyPr/>
          <a:lstStyle/>
          <a:p>
            <a:fld id="{D4C28412-2392-4FC9-83B3-2E9890DF1576}" type="slidenum">
              <a:rPr lang="en-US" smtClean="0"/>
              <a:t>‹#›</a:t>
            </a:fld>
            <a:endParaRPr lang="en-US"/>
          </a:p>
        </p:txBody>
      </p:sp>
    </p:spTree>
    <p:extLst>
      <p:ext uri="{BB962C8B-B14F-4D97-AF65-F5344CB8AC3E}">
        <p14:creationId xmlns:p14="http://schemas.microsoft.com/office/powerpoint/2010/main" val="7708547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AF031-C3F7-41F4-B1EA-A89A0D96806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EA1F7F-47CD-46BD-BFA3-30EBD94C59B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14B88B-F05C-47BF-A2B3-1ADB4FFD37BB}"/>
              </a:ext>
            </a:extLst>
          </p:cNvPr>
          <p:cNvSpPr>
            <a:spLocks noGrp="1"/>
          </p:cNvSpPr>
          <p:nvPr>
            <p:ph type="dt" sz="half" idx="10"/>
          </p:nvPr>
        </p:nvSpPr>
        <p:spPr/>
        <p:txBody>
          <a:bodyPr/>
          <a:lstStyle/>
          <a:p>
            <a:fld id="{F141463F-B06B-4CF5-8F2C-BE259A036CCC}" type="datetimeFigureOut">
              <a:rPr lang="en-US" smtClean="0"/>
              <a:t>10/8/2020</a:t>
            </a:fld>
            <a:endParaRPr lang="en-US"/>
          </a:p>
        </p:txBody>
      </p:sp>
      <p:sp>
        <p:nvSpPr>
          <p:cNvPr id="5" name="Footer Placeholder 4">
            <a:extLst>
              <a:ext uri="{FF2B5EF4-FFF2-40B4-BE49-F238E27FC236}">
                <a16:creationId xmlns:a16="http://schemas.microsoft.com/office/drawing/2014/main" id="{AE372E4B-54E9-4189-956F-0BC102B40A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AEF13E-BE95-486B-B15D-F6C75AEE5FEE}"/>
              </a:ext>
            </a:extLst>
          </p:cNvPr>
          <p:cNvSpPr>
            <a:spLocks noGrp="1"/>
          </p:cNvSpPr>
          <p:nvPr>
            <p:ph type="sldNum" sz="quarter" idx="12"/>
          </p:nvPr>
        </p:nvSpPr>
        <p:spPr/>
        <p:txBody>
          <a:bodyPr/>
          <a:lstStyle/>
          <a:p>
            <a:fld id="{D4C28412-2392-4FC9-83B3-2E9890DF1576}" type="slidenum">
              <a:rPr lang="en-US" smtClean="0"/>
              <a:t>‹#›</a:t>
            </a:fld>
            <a:endParaRPr lang="en-US"/>
          </a:p>
        </p:txBody>
      </p:sp>
    </p:spTree>
    <p:extLst>
      <p:ext uri="{BB962C8B-B14F-4D97-AF65-F5344CB8AC3E}">
        <p14:creationId xmlns:p14="http://schemas.microsoft.com/office/powerpoint/2010/main" val="36840162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F701FD3-48CD-4C2A-BCC7-BEE9AD56CEA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0CAA041-C771-4FB4-B83F-82AB4CB970F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27FFCD-5F32-4A41-A5C3-3333D9556DC2}"/>
              </a:ext>
            </a:extLst>
          </p:cNvPr>
          <p:cNvSpPr>
            <a:spLocks noGrp="1"/>
          </p:cNvSpPr>
          <p:nvPr>
            <p:ph type="dt" sz="half" idx="10"/>
          </p:nvPr>
        </p:nvSpPr>
        <p:spPr/>
        <p:txBody>
          <a:bodyPr/>
          <a:lstStyle/>
          <a:p>
            <a:fld id="{F141463F-B06B-4CF5-8F2C-BE259A036CCC}" type="datetimeFigureOut">
              <a:rPr lang="en-US" smtClean="0"/>
              <a:t>10/8/2020</a:t>
            </a:fld>
            <a:endParaRPr lang="en-US"/>
          </a:p>
        </p:txBody>
      </p:sp>
      <p:sp>
        <p:nvSpPr>
          <p:cNvPr id="5" name="Footer Placeholder 4">
            <a:extLst>
              <a:ext uri="{FF2B5EF4-FFF2-40B4-BE49-F238E27FC236}">
                <a16:creationId xmlns:a16="http://schemas.microsoft.com/office/drawing/2014/main" id="{F1AA6E8A-8A4B-4D71-896C-B276AABADC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D53240-1F20-4EDE-8CD1-79E02987B928}"/>
              </a:ext>
            </a:extLst>
          </p:cNvPr>
          <p:cNvSpPr>
            <a:spLocks noGrp="1"/>
          </p:cNvSpPr>
          <p:nvPr>
            <p:ph type="sldNum" sz="quarter" idx="12"/>
          </p:nvPr>
        </p:nvSpPr>
        <p:spPr/>
        <p:txBody>
          <a:bodyPr/>
          <a:lstStyle/>
          <a:p>
            <a:fld id="{D4C28412-2392-4FC9-83B3-2E9890DF1576}" type="slidenum">
              <a:rPr lang="en-US" smtClean="0"/>
              <a:t>‹#›</a:t>
            </a:fld>
            <a:endParaRPr lang="en-US"/>
          </a:p>
        </p:txBody>
      </p:sp>
    </p:spTree>
    <p:extLst>
      <p:ext uri="{BB962C8B-B14F-4D97-AF65-F5344CB8AC3E}">
        <p14:creationId xmlns:p14="http://schemas.microsoft.com/office/powerpoint/2010/main" val="9652195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8D2644E4-A295-4D30-B3BC-C0EBCF27F61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CB512ED-9CD0-4A31-A681-662278010FD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E79B568-D0F4-4D38-908A-E2473CDC3371}"/>
              </a:ext>
            </a:extLst>
          </p:cNvPr>
          <p:cNvSpPr>
            <a:spLocks noGrp="1" noChangeArrowheads="1"/>
          </p:cNvSpPr>
          <p:nvPr>
            <p:ph type="sldNum" sz="quarter" idx="12"/>
          </p:nvPr>
        </p:nvSpPr>
        <p:spPr>
          <a:ln/>
        </p:spPr>
        <p:txBody>
          <a:bodyPr/>
          <a:lstStyle>
            <a:lvl1pPr>
              <a:defRPr/>
            </a:lvl1pPr>
          </a:lstStyle>
          <a:p>
            <a:fld id="{892AE4C3-94E1-456A-BC1C-AB5FE6A1327A}" type="slidenum">
              <a:rPr lang="en-US" altLang="en-US"/>
              <a:pPr/>
              <a:t>‹#›</a:t>
            </a:fld>
            <a:endParaRPr lang="en-US" altLang="en-US"/>
          </a:p>
        </p:txBody>
      </p:sp>
    </p:spTree>
    <p:extLst>
      <p:ext uri="{BB962C8B-B14F-4D97-AF65-F5344CB8AC3E}">
        <p14:creationId xmlns:p14="http://schemas.microsoft.com/office/powerpoint/2010/main" val="40114376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F65A06E-426B-4ED8-9868-32D91A5CCF4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BAB6310-668A-4BD8-BF4E-673AB6D96AF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769B94D-AF3D-43B5-B338-D60F5A7615EE}"/>
              </a:ext>
            </a:extLst>
          </p:cNvPr>
          <p:cNvSpPr>
            <a:spLocks noGrp="1" noChangeArrowheads="1"/>
          </p:cNvSpPr>
          <p:nvPr>
            <p:ph type="sldNum" sz="quarter" idx="12"/>
          </p:nvPr>
        </p:nvSpPr>
        <p:spPr>
          <a:ln/>
        </p:spPr>
        <p:txBody>
          <a:bodyPr/>
          <a:lstStyle>
            <a:lvl1pPr>
              <a:defRPr/>
            </a:lvl1pPr>
          </a:lstStyle>
          <a:p>
            <a:fld id="{2BFE7E57-7884-40B1-BC36-667B31F6570A}" type="slidenum">
              <a:rPr lang="en-US" altLang="en-US"/>
              <a:pPr/>
              <a:t>‹#›</a:t>
            </a:fld>
            <a:endParaRPr lang="en-US" altLang="en-US"/>
          </a:p>
        </p:txBody>
      </p:sp>
    </p:spTree>
    <p:extLst>
      <p:ext uri="{BB962C8B-B14F-4D97-AF65-F5344CB8AC3E}">
        <p14:creationId xmlns:p14="http://schemas.microsoft.com/office/powerpoint/2010/main" val="10916794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3AB9C79D-2110-4714-BD11-E034EBF3A29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1A69356-60F3-43BD-826B-234C40338A4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1524F076-E350-41B9-9E0A-0D65E7436D49}"/>
              </a:ext>
            </a:extLst>
          </p:cNvPr>
          <p:cNvSpPr>
            <a:spLocks noGrp="1" noChangeArrowheads="1"/>
          </p:cNvSpPr>
          <p:nvPr>
            <p:ph type="sldNum" sz="quarter" idx="12"/>
          </p:nvPr>
        </p:nvSpPr>
        <p:spPr>
          <a:ln/>
        </p:spPr>
        <p:txBody>
          <a:bodyPr/>
          <a:lstStyle>
            <a:lvl1pPr>
              <a:defRPr/>
            </a:lvl1pPr>
          </a:lstStyle>
          <a:p>
            <a:fld id="{3E5FA631-E608-4641-B8E2-97D080892AB2}" type="slidenum">
              <a:rPr lang="en-US" altLang="en-US"/>
              <a:pPr/>
              <a:t>‹#›</a:t>
            </a:fld>
            <a:endParaRPr lang="en-US" altLang="en-US"/>
          </a:p>
        </p:txBody>
      </p:sp>
    </p:spTree>
    <p:extLst>
      <p:ext uri="{BB962C8B-B14F-4D97-AF65-F5344CB8AC3E}">
        <p14:creationId xmlns:p14="http://schemas.microsoft.com/office/powerpoint/2010/main" val="8849324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914400"/>
            <a:ext cx="508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914400"/>
            <a:ext cx="508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73F98103-292D-4F0F-AEFD-D0EA233D3383}"/>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9695BE41-5E8D-4DE0-BBE0-4DF776D19D7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21D3C9E7-7541-449C-8F23-2508716938FC}"/>
              </a:ext>
            </a:extLst>
          </p:cNvPr>
          <p:cNvSpPr>
            <a:spLocks noGrp="1" noChangeArrowheads="1"/>
          </p:cNvSpPr>
          <p:nvPr>
            <p:ph type="sldNum" sz="quarter" idx="12"/>
          </p:nvPr>
        </p:nvSpPr>
        <p:spPr>
          <a:ln/>
        </p:spPr>
        <p:txBody>
          <a:bodyPr/>
          <a:lstStyle>
            <a:lvl1pPr>
              <a:defRPr/>
            </a:lvl1pPr>
          </a:lstStyle>
          <a:p>
            <a:fld id="{78B4DF6F-9550-493A-B6AF-8FF832CFEFDD}" type="slidenum">
              <a:rPr lang="en-US" altLang="en-US"/>
              <a:pPr/>
              <a:t>‹#›</a:t>
            </a:fld>
            <a:endParaRPr lang="en-US" altLang="en-US"/>
          </a:p>
        </p:txBody>
      </p:sp>
    </p:spTree>
    <p:extLst>
      <p:ext uri="{BB962C8B-B14F-4D97-AF65-F5344CB8AC3E}">
        <p14:creationId xmlns:p14="http://schemas.microsoft.com/office/powerpoint/2010/main" val="2091144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F26CF0B6-7D5B-4D64-8EB4-8330B291A294}"/>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EDA65D7C-74B2-49D1-98F9-48215B675B5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D57D8383-4CA3-4D1D-8A76-8F51719EE078}"/>
              </a:ext>
            </a:extLst>
          </p:cNvPr>
          <p:cNvSpPr>
            <a:spLocks noGrp="1" noChangeArrowheads="1"/>
          </p:cNvSpPr>
          <p:nvPr>
            <p:ph type="sldNum" sz="quarter" idx="12"/>
          </p:nvPr>
        </p:nvSpPr>
        <p:spPr>
          <a:ln/>
        </p:spPr>
        <p:txBody>
          <a:bodyPr/>
          <a:lstStyle>
            <a:lvl1pPr>
              <a:defRPr/>
            </a:lvl1pPr>
          </a:lstStyle>
          <a:p>
            <a:fld id="{FB11F35B-A3E5-489C-B801-D5AE0754CEA4}" type="slidenum">
              <a:rPr lang="en-US" altLang="en-US"/>
              <a:pPr/>
              <a:t>‹#›</a:t>
            </a:fld>
            <a:endParaRPr lang="en-US" altLang="en-US"/>
          </a:p>
        </p:txBody>
      </p:sp>
    </p:spTree>
    <p:extLst>
      <p:ext uri="{BB962C8B-B14F-4D97-AF65-F5344CB8AC3E}">
        <p14:creationId xmlns:p14="http://schemas.microsoft.com/office/powerpoint/2010/main" val="20535297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F8115DFB-3EA9-4726-9906-F8C0B9B8533D}"/>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C6549DB4-EA14-45AA-9961-D0748337138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BA46A8B7-9B22-4DB8-9556-D649C62BD621}"/>
              </a:ext>
            </a:extLst>
          </p:cNvPr>
          <p:cNvSpPr>
            <a:spLocks noGrp="1" noChangeArrowheads="1"/>
          </p:cNvSpPr>
          <p:nvPr>
            <p:ph type="sldNum" sz="quarter" idx="12"/>
          </p:nvPr>
        </p:nvSpPr>
        <p:spPr>
          <a:ln/>
        </p:spPr>
        <p:txBody>
          <a:bodyPr/>
          <a:lstStyle>
            <a:lvl1pPr>
              <a:defRPr/>
            </a:lvl1pPr>
          </a:lstStyle>
          <a:p>
            <a:fld id="{29EA2AF1-8DC1-460A-B513-FF8380E5BE72}" type="slidenum">
              <a:rPr lang="en-US" altLang="en-US"/>
              <a:pPr/>
              <a:t>‹#›</a:t>
            </a:fld>
            <a:endParaRPr lang="en-US" altLang="en-US"/>
          </a:p>
        </p:txBody>
      </p:sp>
    </p:spTree>
    <p:extLst>
      <p:ext uri="{BB962C8B-B14F-4D97-AF65-F5344CB8AC3E}">
        <p14:creationId xmlns:p14="http://schemas.microsoft.com/office/powerpoint/2010/main" val="4068220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DEAF6ADB-A431-423E-87DF-86EE8C5E52DA}"/>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4F2C9978-DA08-4DDB-821A-733CBEA75DD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DE56D2EC-93B9-42FC-9F38-F70F55B0A9F1}"/>
              </a:ext>
            </a:extLst>
          </p:cNvPr>
          <p:cNvSpPr>
            <a:spLocks noGrp="1" noChangeArrowheads="1"/>
          </p:cNvSpPr>
          <p:nvPr>
            <p:ph type="sldNum" sz="quarter" idx="12"/>
          </p:nvPr>
        </p:nvSpPr>
        <p:spPr>
          <a:ln/>
        </p:spPr>
        <p:txBody>
          <a:bodyPr/>
          <a:lstStyle>
            <a:lvl1pPr>
              <a:defRPr/>
            </a:lvl1pPr>
          </a:lstStyle>
          <a:p>
            <a:fld id="{29445C8E-9ED4-4AC3-9D70-8ED54EDF40FC}" type="slidenum">
              <a:rPr lang="en-US" altLang="en-US"/>
              <a:pPr/>
              <a:t>‹#›</a:t>
            </a:fld>
            <a:endParaRPr lang="en-US" altLang="en-US"/>
          </a:p>
        </p:txBody>
      </p:sp>
    </p:spTree>
    <p:extLst>
      <p:ext uri="{BB962C8B-B14F-4D97-AF65-F5344CB8AC3E}">
        <p14:creationId xmlns:p14="http://schemas.microsoft.com/office/powerpoint/2010/main" val="6166628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2A152AAE-4356-4824-96E6-5E169952BD05}"/>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9EE56EF9-A84E-4439-A0FC-CAB2186D4A6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DC6BDF11-EDA7-4183-ACD2-803CE57E9C7C}"/>
              </a:ext>
            </a:extLst>
          </p:cNvPr>
          <p:cNvSpPr>
            <a:spLocks noGrp="1" noChangeArrowheads="1"/>
          </p:cNvSpPr>
          <p:nvPr>
            <p:ph type="sldNum" sz="quarter" idx="12"/>
          </p:nvPr>
        </p:nvSpPr>
        <p:spPr>
          <a:ln/>
        </p:spPr>
        <p:txBody>
          <a:bodyPr/>
          <a:lstStyle>
            <a:lvl1pPr>
              <a:defRPr/>
            </a:lvl1pPr>
          </a:lstStyle>
          <a:p>
            <a:fld id="{A2693ECF-4CC5-4E45-98FF-85554B658599}" type="slidenum">
              <a:rPr lang="en-US" altLang="en-US"/>
              <a:pPr/>
              <a:t>‹#›</a:t>
            </a:fld>
            <a:endParaRPr lang="en-US" altLang="en-US"/>
          </a:p>
        </p:txBody>
      </p:sp>
    </p:spTree>
    <p:extLst>
      <p:ext uri="{BB962C8B-B14F-4D97-AF65-F5344CB8AC3E}">
        <p14:creationId xmlns:p14="http://schemas.microsoft.com/office/powerpoint/2010/main" val="15924308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474BA9F1-E392-4B81-977C-915C4B76093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D5D4C72A-63BC-4F18-BD3E-E44B3567CCA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7D22BDFE-2BC9-44AE-B0D4-1AA79DAB3A12}"/>
              </a:ext>
            </a:extLst>
          </p:cNvPr>
          <p:cNvSpPr>
            <a:spLocks noGrp="1" noChangeArrowheads="1"/>
          </p:cNvSpPr>
          <p:nvPr>
            <p:ph type="sldNum" sz="quarter" idx="12"/>
          </p:nvPr>
        </p:nvSpPr>
        <p:spPr>
          <a:ln/>
        </p:spPr>
        <p:txBody>
          <a:bodyPr/>
          <a:lstStyle>
            <a:lvl1pPr>
              <a:defRPr/>
            </a:lvl1pPr>
          </a:lstStyle>
          <a:p>
            <a:fld id="{98F6C562-FD39-455A-B277-F7AE68100FDF}" type="slidenum">
              <a:rPr lang="en-US" altLang="en-US"/>
              <a:pPr/>
              <a:t>‹#›</a:t>
            </a:fld>
            <a:endParaRPr lang="en-US" altLang="en-US"/>
          </a:p>
        </p:txBody>
      </p:sp>
    </p:spTree>
    <p:extLst>
      <p:ext uri="{BB962C8B-B14F-4D97-AF65-F5344CB8AC3E}">
        <p14:creationId xmlns:p14="http://schemas.microsoft.com/office/powerpoint/2010/main" val="8835570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01A1DE7D-11AF-436B-9C98-BDBF3B23336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400DFF7-3A57-4423-87C3-8DD25F88EA4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E6BF3D3-5A96-4503-BBC7-01F2D3FD038C}"/>
              </a:ext>
            </a:extLst>
          </p:cNvPr>
          <p:cNvSpPr>
            <a:spLocks noGrp="1" noChangeArrowheads="1"/>
          </p:cNvSpPr>
          <p:nvPr>
            <p:ph type="sldNum" sz="quarter" idx="12"/>
          </p:nvPr>
        </p:nvSpPr>
        <p:spPr>
          <a:ln/>
        </p:spPr>
        <p:txBody>
          <a:bodyPr/>
          <a:lstStyle>
            <a:lvl1pPr>
              <a:defRPr/>
            </a:lvl1pPr>
          </a:lstStyle>
          <a:p>
            <a:fld id="{139937C9-4777-4BE3-8182-6E319FD908DA}" type="slidenum">
              <a:rPr lang="en-US" altLang="en-US"/>
              <a:pPr/>
              <a:t>‹#›</a:t>
            </a:fld>
            <a:endParaRPr lang="en-US" altLang="en-US"/>
          </a:p>
        </p:txBody>
      </p:sp>
    </p:spTree>
    <p:extLst>
      <p:ext uri="{BB962C8B-B14F-4D97-AF65-F5344CB8AC3E}">
        <p14:creationId xmlns:p14="http://schemas.microsoft.com/office/powerpoint/2010/main" val="14296828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76200"/>
            <a:ext cx="25908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76200"/>
            <a:ext cx="75692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7B399F0-EB2B-4B46-A041-D0D8C2980B2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52B4027-4E8A-40BE-88C5-FD119D73C5F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43538C7-5F7E-42BC-A53D-7EDE33257216}"/>
              </a:ext>
            </a:extLst>
          </p:cNvPr>
          <p:cNvSpPr>
            <a:spLocks noGrp="1" noChangeArrowheads="1"/>
          </p:cNvSpPr>
          <p:nvPr>
            <p:ph type="sldNum" sz="quarter" idx="12"/>
          </p:nvPr>
        </p:nvSpPr>
        <p:spPr>
          <a:ln/>
        </p:spPr>
        <p:txBody>
          <a:bodyPr/>
          <a:lstStyle>
            <a:lvl1pPr>
              <a:defRPr/>
            </a:lvl1pPr>
          </a:lstStyle>
          <a:p>
            <a:fld id="{B3F4808A-90E8-4DDA-A4CE-58A0985DF1B1}" type="slidenum">
              <a:rPr lang="en-US" altLang="en-US"/>
              <a:pPr/>
              <a:t>‹#›</a:t>
            </a:fld>
            <a:endParaRPr lang="en-US" altLang="en-US"/>
          </a:p>
        </p:txBody>
      </p:sp>
    </p:spTree>
    <p:extLst>
      <p:ext uri="{BB962C8B-B14F-4D97-AF65-F5344CB8AC3E}">
        <p14:creationId xmlns:p14="http://schemas.microsoft.com/office/powerpoint/2010/main" val="32616769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7FB10377-8E35-4486-B7C4-682B5C3C53AA}"/>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69B3A804-2283-4517-B65F-85101CCACE4B}"/>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9A40DE21-282C-42C6-B867-3BE4B5184E03}"/>
              </a:ext>
            </a:extLst>
          </p:cNvPr>
          <p:cNvSpPr>
            <a:spLocks noGrp="1" noChangeArrowheads="1"/>
          </p:cNvSpPr>
          <p:nvPr>
            <p:ph type="sldNum" sz="quarter" idx="12"/>
          </p:nvPr>
        </p:nvSpPr>
        <p:spPr>
          <a:ln/>
        </p:spPr>
        <p:txBody>
          <a:bodyPr/>
          <a:lstStyle>
            <a:lvl1pPr>
              <a:defRPr/>
            </a:lvl1pPr>
          </a:lstStyle>
          <a:p>
            <a:fld id="{5CFDBABA-13DE-45B9-8123-FEFC40CED82B}" type="slidenum">
              <a:rPr lang="en-US" altLang="en-US"/>
              <a:pPr/>
              <a:t>‹#›</a:t>
            </a:fld>
            <a:endParaRPr lang="en-US" altLang="en-US"/>
          </a:p>
        </p:txBody>
      </p:sp>
    </p:spTree>
    <p:extLst>
      <p:ext uri="{BB962C8B-B14F-4D97-AF65-F5344CB8AC3E}">
        <p14:creationId xmlns:p14="http://schemas.microsoft.com/office/powerpoint/2010/main" val="2645885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B4A55D6-1711-4DC8-B47D-DC2454DFC9F9}"/>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A4008FD0-16D9-4674-B02A-29D40F53AACE}"/>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678BA509-5643-4C64-82D2-4CAE629FCFB6}"/>
              </a:ext>
            </a:extLst>
          </p:cNvPr>
          <p:cNvSpPr>
            <a:spLocks noGrp="1" noChangeArrowheads="1"/>
          </p:cNvSpPr>
          <p:nvPr>
            <p:ph type="sldNum" sz="quarter" idx="12"/>
          </p:nvPr>
        </p:nvSpPr>
        <p:spPr>
          <a:ln/>
        </p:spPr>
        <p:txBody>
          <a:bodyPr/>
          <a:lstStyle>
            <a:lvl1pPr>
              <a:defRPr/>
            </a:lvl1pPr>
          </a:lstStyle>
          <a:p>
            <a:fld id="{58346170-B965-4D40-9EED-1BA9278C03BA}" type="slidenum">
              <a:rPr lang="en-US" altLang="en-US"/>
              <a:pPr/>
              <a:t>‹#›</a:t>
            </a:fld>
            <a:endParaRPr lang="en-US" altLang="en-US"/>
          </a:p>
        </p:txBody>
      </p:sp>
    </p:spTree>
    <p:extLst>
      <p:ext uri="{BB962C8B-B14F-4D97-AF65-F5344CB8AC3E}">
        <p14:creationId xmlns:p14="http://schemas.microsoft.com/office/powerpoint/2010/main" val="24231483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2FD72BCB-3D84-43E0-977C-D3744AF33D26}"/>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33F3CD25-802A-4B38-8BDC-2B65A457BC9A}"/>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B63626B6-95FC-44C5-9846-17F607FEB437}"/>
              </a:ext>
            </a:extLst>
          </p:cNvPr>
          <p:cNvSpPr>
            <a:spLocks noGrp="1" noChangeArrowheads="1"/>
          </p:cNvSpPr>
          <p:nvPr>
            <p:ph type="sldNum" sz="quarter" idx="12"/>
          </p:nvPr>
        </p:nvSpPr>
        <p:spPr>
          <a:ln/>
        </p:spPr>
        <p:txBody>
          <a:bodyPr/>
          <a:lstStyle>
            <a:lvl1pPr>
              <a:defRPr/>
            </a:lvl1pPr>
          </a:lstStyle>
          <a:p>
            <a:fld id="{D32EB5F4-D064-4187-9110-94435EC7498F}" type="slidenum">
              <a:rPr lang="en-US" altLang="en-US"/>
              <a:pPr/>
              <a:t>‹#›</a:t>
            </a:fld>
            <a:endParaRPr lang="en-US" altLang="en-US"/>
          </a:p>
        </p:txBody>
      </p:sp>
    </p:spTree>
    <p:extLst>
      <p:ext uri="{BB962C8B-B14F-4D97-AF65-F5344CB8AC3E}">
        <p14:creationId xmlns:p14="http://schemas.microsoft.com/office/powerpoint/2010/main" val="22061620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47071F36-EAF1-4671-8E31-B73CFB2FCB49}"/>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9D23BB5B-4391-473C-8AB5-53632646F1FB}"/>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74E059A9-A3DE-45FC-A1B9-DB69F50655CA}"/>
              </a:ext>
            </a:extLst>
          </p:cNvPr>
          <p:cNvSpPr>
            <a:spLocks noGrp="1" noChangeArrowheads="1"/>
          </p:cNvSpPr>
          <p:nvPr>
            <p:ph type="sldNum" sz="quarter" idx="12"/>
          </p:nvPr>
        </p:nvSpPr>
        <p:spPr>
          <a:ln/>
        </p:spPr>
        <p:txBody>
          <a:bodyPr/>
          <a:lstStyle>
            <a:lvl1pPr>
              <a:defRPr/>
            </a:lvl1pPr>
          </a:lstStyle>
          <a:p>
            <a:fld id="{8D0E1603-AD17-428F-BDBC-26B48FB3E797}" type="slidenum">
              <a:rPr lang="en-US" altLang="en-US"/>
              <a:pPr/>
              <a:t>‹#›</a:t>
            </a:fld>
            <a:endParaRPr lang="en-US" altLang="en-US"/>
          </a:p>
        </p:txBody>
      </p:sp>
    </p:spTree>
    <p:extLst>
      <p:ext uri="{BB962C8B-B14F-4D97-AF65-F5344CB8AC3E}">
        <p14:creationId xmlns:p14="http://schemas.microsoft.com/office/powerpoint/2010/main" val="10310729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4208A972-6201-440C-9C7F-DFC91A8A131D}"/>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a:extLst>
              <a:ext uri="{FF2B5EF4-FFF2-40B4-BE49-F238E27FC236}">
                <a16:creationId xmlns:a16="http://schemas.microsoft.com/office/drawing/2014/main" id="{641D7457-EC71-4800-AD7F-2CE49445473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0C1D6B72-DFFA-42DE-B4FB-B53FBCB41741}"/>
              </a:ext>
            </a:extLst>
          </p:cNvPr>
          <p:cNvSpPr>
            <a:spLocks noGrp="1" noChangeArrowheads="1"/>
          </p:cNvSpPr>
          <p:nvPr>
            <p:ph type="sldNum" sz="quarter" idx="12"/>
          </p:nvPr>
        </p:nvSpPr>
        <p:spPr>
          <a:ln/>
        </p:spPr>
        <p:txBody>
          <a:bodyPr/>
          <a:lstStyle>
            <a:lvl1pPr>
              <a:defRPr/>
            </a:lvl1pPr>
          </a:lstStyle>
          <a:p>
            <a:fld id="{FF608F1C-8CF2-4ADF-8B37-E61AC7278CEF}" type="slidenum">
              <a:rPr lang="en-US" altLang="en-US"/>
              <a:pPr/>
              <a:t>‹#›</a:t>
            </a:fld>
            <a:endParaRPr lang="en-US" altLang="en-US"/>
          </a:p>
        </p:txBody>
      </p:sp>
    </p:spTree>
    <p:extLst>
      <p:ext uri="{BB962C8B-B14F-4D97-AF65-F5344CB8AC3E}">
        <p14:creationId xmlns:p14="http://schemas.microsoft.com/office/powerpoint/2010/main" val="277152605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961129EB-CAEA-4DDB-9535-79B6B64DF42E}"/>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a:extLst>
              <a:ext uri="{FF2B5EF4-FFF2-40B4-BE49-F238E27FC236}">
                <a16:creationId xmlns:a16="http://schemas.microsoft.com/office/drawing/2014/main" id="{12E6A1B5-FD0F-4D30-82D8-E2CD25BDD4DD}"/>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139281C3-141F-42A2-AD6E-1BD356537502}"/>
              </a:ext>
            </a:extLst>
          </p:cNvPr>
          <p:cNvSpPr>
            <a:spLocks noGrp="1" noChangeArrowheads="1"/>
          </p:cNvSpPr>
          <p:nvPr>
            <p:ph type="sldNum" sz="quarter" idx="12"/>
          </p:nvPr>
        </p:nvSpPr>
        <p:spPr>
          <a:ln/>
        </p:spPr>
        <p:txBody>
          <a:bodyPr/>
          <a:lstStyle>
            <a:lvl1pPr>
              <a:defRPr/>
            </a:lvl1pPr>
          </a:lstStyle>
          <a:p>
            <a:fld id="{16212386-B2A1-44D8-8693-306D19E2C2C9}" type="slidenum">
              <a:rPr lang="en-US" altLang="en-US"/>
              <a:pPr/>
              <a:t>‹#›</a:t>
            </a:fld>
            <a:endParaRPr lang="en-US" altLang="en-US"/>
          </a:p>
        </p:txBody>
      </p:sp>
    </p:spTree>
    <p:extLst>
      <p:ext uri="{BB962C8B-B14F-4D97-AF65-F5344CB8AC3E}">
        <p14:creationId xmlns:p14="http://schemas.microsoft.com/office/powerpoint/2010/main" val="21629484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578E45BB-C0C8-4111-95FD-58B42E80380B}"/>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8543C900-C6FA-4217-9FAE-699F3EE44A32}"/>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D1BB5FDA-C0D2-4B65-971E-FD145F00ED3D}"/>
              </a:ext>
            </a:extLst>
          </p:cNvPr>
          <p:cNvSpPr>
            <a:spLocks noGrp="1" noChangeArrowheads="1"/>
          </p:cNvSpPr>
          <p:nvPr>
            <p:ph type="sldNum" sz="quarter" idx="12"/>
          </p:nvPr>
        </p:nvSpPr>
        <p:spPr>
          <a:ln/>
        </p:spPr>
        <p:txBody>
          <a:bodyPr/>
          <a:lstStyle>
            <a:lvl1pPr>
              <a:defRPr/>
            </a:lvl1pPr>
          </a:lstStyle>
          <a:p>
            <a:fld id="{31D11E79-35AD-42F1-8DB0-64AB0BF7B181}" type="slidenum">
              <a:rPr lang="en-US" altLang="en-US"/>
              <a:pPr/>
              <a:t>‹#›</a:t>
            </a:fld>
            <a:endParaRPr lang="en-US" altLang="en-US"/>
          </a:p>
        </p:txBody>
      </p:sp>
    </p:spTree>
    <p:extLst>
      <p:ext uri="{BB962C8B-B14F-4D97-AF65-F5344CB8AC3E}">
        <p14:creationId xmlns:p14="http://schemas.microsoft.com/office/powerpoint/2010/main" val="27534762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6FB2D6ED-23F7-467F-B11C-07325FB144CA}"/>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BBEA91C6-D8FA-4818-8FFC-4173E840FE8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489350F8-1564-426A-B47E-8146A383EC86}"/>
              </a:ext>
            </a:extLst>
          </p:cNvPr>
          <p:cNvSpPr>
            <a:spLocks noGrp="1" noChangeArrowheads="1"/>
          </p:cNvSpPr>
          <p:nvPr>
            <p:ph type="sldNum" sz="quarter" idx="12"/>
          </p:nvPr>
        </p:nvSpPr>
        <p:spPr>
          <a:ln/>
        </p:spPr>
        <p:txBody>
          <a:bodyPr/>
          <a:lstStyle>
            <a:lvl1pPr>
              <a:defRPr/>
            </a:lvl1pPr>
          </a:lstStyle>
          <a:p>
            <a:fld id="{89CE8C55-A4AB-4474-B3E9-2E8567E6C808}" type="slidenum">
              <a:rPr lang="en-US" altLang="en-US"/>
              <a:pPr/>
              <a:t>‹#›</a:t>
            </a:fld>
            <a:endParaRPr lang="en-US" altLang="en-US"/>
          </a:p>
        </p:txBody>
      </p:sp>
    </p:spTree>
    <p:extLst>
      <p:ext uri="{BB962C8B-B14F-4D97-AF65-F5344CB8AC3E}">
        <p14:creationId xmlns:p14="http://schemas.microsoft.com/office/powerpoint/2010/main" val="229254148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BCD26C9B-2096-4DF1-8EDE-FACE3F454652}"/>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206B2B17-DEBC-4BE0-A4F9-7C74BC0E5F15}"/>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BD446199-3E9C-4BC6-BA56-7CF48E112508}"/>
              </a:ext>
            </a:extLst>
          </p:cNvPr>
          <p:cNvSpPr>
            <a:spLocks noGrp="1" noChangeArrowheads="1"/>
          </p:cNvSpPr>
          <p:nvPr>
            <p:ph type="sldNum" sz="quarter" idx="12"/>
          </p:nvPr>
        </p:nvSpPr>
        <p:spPr>
          <a:ln/>
        </p:spPr>
        <p:txBody>
          <a:bodyPr/>
          <a:lstStyle>
            <a:lvl1pPr>
              <a:defRPr/>
            </a:lvl1pPr>
          </a:lstStyle>
          <a:p>
            <a:fld id="{0EBD5EFF-C14E-4C0F-A8C8-6649E000FFB9}" type="slidenum">
              <a:rPr lang="en-US" altLang="en-US"/>
              <a:pPr/>
              <a:t>‹#›</a:t>
            </a:fld>
            <a:endParaRPr lang="en-US" altLang="en-US"/>
          </a:p>
        </p:txBody>
      </p:sp>
    </p:spTree>
    <p:extLst>
      <p:ext uri="{BB962C8B-B14F-4D97-AF65-F5344CB8AC3E}">
        <p14:creationId xmlns:p14="http://schemas.microsoft.com/office/powerpoint/2010/main" val="416196296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15E48AA-D5BB-421B-8A3C-E56CF5690F56}"/>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B7959AA7-47E7-44EE-B759-FE29877DE40B}"/>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BF0F6953-1ED4-49A8-B323-0269B261A0E9}"/>
              </a:ext>
            </a:extLst>
          </p:cNvPr>
          <p:cNvSpPr>
            <a:spLocks noGrp="1" noChangeArrowheads="1"/>
          </p:cNvSpPr>
          <p:nvPr>
            <p:ph type="sldNum" sz="quarter" idx="12"/>
          </p:nvPr>
        </p:nvSpPr>
        <p:spPr>
          <a:ln/>
        </p:spPr>
        <p:txBody>
          <a:bodyPr/>
          <a:lstStyle>
            <a:lvl1pPr>
              <a:defRPr/>
            </a:lvl1pPr>
          </a:lstStyle>
          <a:p>
            <a:fld id="{1EFE4B6F-5C06-4FE3-B460-BA018440571F}" type="slidenum">
              <a:rPr lang="en-US" altLang="en-US"/>
              <a:pPr/>
              <a:t>‹#›</a:t>
            </a:fld>
            <a:endParaRPr lang="en-US" altLang="en-US"/>
          </a:p>
        </p:txBody>
      </p:sp>
    </p:spTree>
    <p:extLst>
      <p:ext uri="{BB962C8B-B14F-4D97-AF65-F5344CB8AC3E}">
        <p14:creationId xmlns:p14="http://schemas.microsoft.com/office/powerpoint/2010/main" val="9472778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4E82BA7F-1168-4CCF-957A-CF668133180A}"/>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83C0B134-05E5-4AFD-8301-DEFBEFDC74D2}"/>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55D209E1-18FD-4A4C-BE10-3A3E71AC796E}"/>
              </a:ext>
            </a:extLst>
          </p:cNvPr>
          <p:cNvSpPr>
            <a:spLocks noGrp="1" noChangeArrowheads="1"/>
          </p:cNvSpPr>
          <p:nvPr>
            <p:ph type="sldNum" sz="quarter" idx="12"/>
          </p:nvPr>
        </p:nvSpPr>
        <p:spPr>
          <a:ln/>
        </p:spPr>
        <p:txBody>
          <a:bodyPr/>
          <a:lstStyle>
            <a:lvl1pPr>
              <a:defRPr/>
            </a:lvl1pPr>
          </a:lstStyle>
          <a:p>
            <a:fld id="{2399BD39-6F6D-495A-B7FE-E175FFC80E54}" type="slidenum">
              <a:rPr lang="en-US" altLang="en-US"/>
              <a:pPr/>
              <a:t>‹#›</a:t>
            </a:fld>
            <a:endParaRPr lang="en-US" altLang="en-US"/>
          </a:p>
        </p:txBody>
      </p:sp>
    </p:spTree>
    <p:extLst>
      <p:ext uri="{BB962C8B-B14F-4D97-AF65-F5344CB8AC3E}">
        <p14:creationId xmlns:p14="http://schemas.microsoft.com/office/powerpoint/2010/main" val="41486417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600201"/>
            <a:ext cx="103632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828800" y="3355975"/>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E2403F4A-22E7-4867-8356-D6C974CA502A}" type="datetimeFigureOut">
              <a:rPr lang="en-US"/>
              <a:pPr>
                <a:defRPr/>
              </a:pPr>
              <a:t>10/8/2020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8697EE5-9B1D-48EF-B619-A2DEE0A0DD92}" type="slidenum">
              <a:rPr lang="en-US"/>
              <a:pPr>
                <a:defRPr/>
              </a:pPr>
              <a:t>‹#›</a:t>
            </a:fld>
            <a:endParaRPr lang="en-US"/>
          </a:p>
        </p:txBody>
      </p:sp>
    </p:spTree>
    <p:extLst>
      <p:ext uri="{BB962C8B-B14F-4D97-AF65-F5344CB8AC3E}">
        <p14:creationId xmlns:p14="http://schemas.microsoft.com/office/powerpoint/2010/main" val="148399914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109728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609600" y="990600"/>
            <a:ext cx="109728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A521C0C8-AF91-49D9-81BD-D7B6B91E0A25}" type="datetimeFigureOut">
              <a:rPr lang="en-US"/>
              <a:pPr>
                <a:defRPr/>
              </a:pPr>
              <a:t>10/8/2020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FF6499D-3621-477C-B4CA-E43E7D78A0D3}" type="slidenum">
              <a:rPr lang="en-US"/>
              <a:pPr>
                <a:defRPr/>
              </a:pPr>
              <a:t>‹#›</a:t>
            </a:fld>
            <a:endParaRPr lang="en-US"/>
          </a:p>
        </p:txBody>
      </p:sp>
    </p:spTree>
    <p:extLst>
      <p:ext uri="{BB962C8B-B14F-4D97-AF65-F5344CB8AC3E}">
        <p14:creationId xmlns:p14="http://schemas.microsoft.com/office/powerpoint/2010/main" val="417269954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9D6257E5-AF58-486B-A1AE-56BB4ADAE94A}" type="datetimeFigureOut">
              <a:rPr lang="en-US"/>
              <a:pPr>
                <a:defRPr/>
              </a:pPr>
              <a:t>10/8/2020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42D348A-37D4-4A78-85F8-F886D5A6E9D8}" type="slidenum">
              <a:rPr lang="en-US"/>
              <a:pPr>
                <a:defRPr/>
              </a:pPr>
              <a:t>‹#›</a:t>
            </a:fld>
            <a:endParaRPr lang="en-US"/>
          </a:p>
        </p:txBody>
      </p:sp>
    </p:spTree>
    <p:extLst>
      <p:ext uri="{BB962C8B-B14F-4D97-AF65-F5344CB8AC3E}">
        <p14:creationId xmlns:p14="http://schemas.microsoft.com/office/powerpoint/2010/main" val="40596082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F83DFB9-EFA8-45B6-9197-429CE1B09FDC}" type="datetimeFigureOut">
              <a:rPr lang="en-US"/>
              <a:pPr>
                <a:defRPr/>
              </a:pPr>
              <a:t>10/8/2020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1CF592E-F22D-405C-9B5E-726500C88E7F}" type="slidenum">
              <a:rPr lang="en-US"/>
              <a:pPr>
                <a:defRPr/>
              </a:pPr>
              <a:t>‹#›</a:t>
            </a:fld>
            <a:endParaRPr lang="en-US"/>
          </a:p>
        </p:txBody>
      </p:sp>
    </p:spTree>
    <p:extLst>
      <p:ext uri="{BB962C8B-B14F-4D97-AF65-F5344CB8AC3E}">
        <p14:creationId xmlns:p14="http://schemas.microsoft.com/office/powerpoint/2010/main" val="316133708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6888C80F-442C-4ED8-A9E0-D8C369C96E47}" type="datetimeFigureOut">
              <a:rPr lang="en-US"/>
              <a:pPr>
                <a:defRPr/>
              </a:pPr>
              <a:t>10/8/2020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6260D8F9-E9BD-4B4E-9B5E-5D693304FBAB}" type="slidenum">
              <a:rPr lang="en-US"/>
              <a:pPr>
                <a:defRPr/>
              </a:pPr>
              <a:t>‹#›</a:t>
            </a:fld>
            <a:endParaRPr lang="en-US"/>
          </a:p>
        </p:txBody>
      </p:sp>
    </p:spTree>
    <p:extLst>
      <p:ext uri="{BB962C8B-B14F-4D97-AF65-F5344CB8AC3E}">
        <p14:creationId xmlns:p14="http://schemas.microsoft.com/office/powerpoint/2010/main" val="245048153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CEE5ACA9-DFA1-4CA8-9A25-B2A89A4B0C91}" type="datetimeFigureOut">
              <a:rPr lang="en-US"/>
              <a:pPr>
                <a:defRPr/>
              </a:pPr>
              <a:t>10/8/2020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E3525111-6A06-441B-B171-D84CCC4D9F1A}" type="slidenum">
              <a:rPr lang="en-US"/>
              <a:pPr>
                <a:defRPr/>
              </a:pPr>
              <a:t>‹#›</a:t>
            </a:fld>
            <a:endParaRPr lang="en-US"/>
          </a:p>
        </p:txBody>
      </p:sp>
    </p:spTree>
    <p:extLst>
      <p:ext uri="{BB962C8B-B14F-4D97-AF65-F5344CB8AC3E}">
        <p14:creationId xmlns:p14="http://schemas.microsoft.com/office/powerpoint/2010/main" val="88164733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503A42B-3F48-445D-813A-C86C0B384E56}" type="datetimeFigureOut">
              <a:rPr lang="en-US"/>
              <a:pPr>
                <a:defRPr/>
              </a:pPr>
              <a:t>10/8/2020</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28E11757-1FD2-48B8-B968-D0A4939D860A}" type="slidenum">
              <a:rPr lang="en-US"/>
              <a:pPr>
                <a:defRPr/>
              </a:pPr>
              <a:t>‹#›</a:t>
            </a:fld>
            <a:endParaRPr lang="en-US"/>
          </a:p>
        </p:txBody>
      </p:sp>
    </p:spTree>
    <p:extLst>
      <p:ext uri="{BB962C8B-B14F-4D97-AF65-F5344CB8AC3E}">
        <p14:creationId xmlns:p14="http://schemas.microsoft.com/office/powerpoint/2010/main" val="145627222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540FB32-32D6-43D9-A2F3-25A29A2DBF26}" type="datetimeFigureOut">
              <a:rPr lang="en-US"/>
              <a:pPr>
                <a:defRPr/>
              </a:pPr>
              <a:t>10/8/2020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42F42B7-5FC1-43AF-B94E-1D756C549622}" type="slidenum">
              <a:rPr lang="en-US"/>
              <a:pPr>
                <a:defRPr/>
              </a:pPr>
              <a:t>‹#›</a:t>
            </a:fld>
            <a:endParaRPr lang="en-US"/>
          </a:p>
        </p:txBody>
      </p:sp>
    </p:spTree>
    <p:extLst>
      <p:ext uri="{BB962C8B-B14F-4D97-AF65-F5344CB8AC3E}">
        <p14:creationId xmlns:p14="http://schemas.microsoft.com/office/powerpoint/2010/main" val="369325218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6E6B9216-4BAF-43B7-9150-A906AA7D6FC7}" type="datetimeFigureOut">
              <a:rPr lang="en-US"/>
              <a:pPr>
                <a:defRPr/>
              </a:pPr>
              <a:t>10/8/2020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DFA232C-3F89-4DA4-B405-8EC82EF0A6CA}" type="slidenum">
              <a:rPr lang="en-US"/>
              <a:pPr>
                <a:defRPr/>
              </a:pPr>
              <a:t>‹#›</a:t>
            </a:fld>
            <a:endParaRPr lang="en-US"/>
          </a:p>
        </p:txBody>
      </p:sp>
    </p:spTree>
    <p:extLst>
      <p:ext uri="{BB962C8B-B14F-4D97-AF65-F5344CB8AC3E}">
        <p14:creationId xmlns:p14="http://schemas.microsoft.com/office/powerpoint/2010/main" val="17243437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2377360-6A3D-47CE-A548-09EBFB85498A}" type="datetimeFigureOut">
              <a:rPr lang="en-US"/>
              <a:pPr>
                <a:defRPr/>
              </a:pPr>
              <a:t>10/8/2020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BAAF3B5-752B-4349-9D9B-C9B01C7642E6}" type="slidenum">
              <a:rPr lang="en-US"/>
              <a:pPr>
                <a:defRPr/>
              </a:pPr>
              <a:t>‹#›</a:t>
            </a:fld>
            <a:endParaRPr lang="en-US"/>
          </a:p>
        </p:txBody>
      </p:sp>
    </p:spTree>
    <p:extLst>
      <p:ext uri="{BB962C8B-B14F-4D97-AF65-F5344CB8AC3E}">
        <p14:creationId xmlns:p14="http://schemas.microsoft.com/office/powerpoint/2010/main" val="60902706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51EAD0CC-0C82-4AAA-B57A-F279565B300D}" type="datetimeFigureOut">
              <a:rPr lang="en-US"/>
              <a:pPr>
                <a:defRPr/>
              </a:pPr>
              <a:t>10/8/2020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C6D2DC1-E254-43AF-9197-E67E86387865}" type="slidenum">
              <a:rPr lang="en-US"/>
              <a:pPr>
                <a:defRPr/>
              </a:pPr>
              <a:t>‹#›</a:t>
            </a:fld>
            <a:endParaRPr lang="en-US"/>
          </a:p>
        </p:txBody>
      </p:sp>
    </p:spTree>
    <p:extLst>
      <p:ext uri="{BB962C8B-B14F-4D97-AF65-F5344CB8AC3E}">
        <p14:creationId xmlns:p14="http://schemas.microsoft.com/office/powerpoint/2010/main" val="393175203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600201"/>
            <a:ext cx="103632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828800" y="3355975"/>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748C8481-E127-4A5B-B102-69170B7B608F}" type="datetimeFigureOut">
              <a:rPr lang="en-US"/>
              <a:pPr>
                <a:defRPr/>
              </a:pPr>
              <a:t>10/8/2020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6C594DD-5FC9-4A0F-821E-3B98AE256D8A}" type="slidenum">
              <a:rPr lang="en-US" altLang="en-US"/>
              <a:pPr>
                <a:defRPr/>
              </a:pPr>
              <a:t>‹#›</a:t>
            </a:fld>
            <a:endParaRPr lang="en-US" altLang="en-US"/>
          </a:p>
        </p:txBody>
      </p:sp>
    </p:spTree>
    <p:extLst>
      <p:ext uri="{BB962C8B-B14F-4D97-AF65-F5344CB8AC3E}">
        <p14:creationId xmlns:p14="http://schemas.microsoft.com/office/powerpoint/2010/main" val="306278136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109728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609600" y="990600"/>
            <a:ext cx="109728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1A5A63C1-A408-4550-898A-11467C9BC4D9}" type="datetimeFigureOut">
              <a:rPr lang="en-US"/>
              <a:pPr>
                <a:defRPr/>
              </a:pPr>
              <a:t>10/8/2020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BB7035E-7F07-48E0-B6CD-AF661E7CEF08}" type="slidenum">
              <a:rPr lang="en-US" altLang="en-US"/>
              <a:pPr>
                <a:defRPr/>
              </a:pPr>
              <a:t>‹#›</a:t>
            </a:fld>
            <a:endParaRPr lang="en-US" altLang="en-US"/>
          </a:p>
        </p:txBody>
      </p:sp>
    </p:spTree>
    <p:extLst>
      <p:ext uri="{BB962C8B-B14F-4D97-AF65-F5344CB8AC3E}">
        <p14:creationId xmlns:p14="http://schemas.microsoft.com/office/powerpoint/2010/main" val="325457597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9C8B1333-993C-467C-B249-DDF635F5AFD5}" type="datetimeFigureOut">
              <a:rPr lang="en-US"/>
              <a:pPr>
                <a:defRPr/>
              </a:pPr>
              <a:t>10/8/2020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37E0C5E-4F22-44AE-82CD-CD4C71025C1C}" type="slidenum">
              <a:rPr lang="en-US" altLang="en-US"/>
              <a:pPr>
                <a:defRPr/>
              </a:pPr>
              <a:t>‹#›</a:t>
            </a:fld>
            <a:endParaRPr lang="en-US" altLang="en-US"/>
          </a:p>
        </p:txBody>
      </p:sp>
    </p:spTree>
    <p:extLst>
      <p:ext uri="{BB962C8B-B14F-4D97-AF65-F5344CB8AC3E}">
        <p14:creationId xmlns:p14="http://schemas.microsoft.com/office/powerpoint/2010/main" val="26238374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51F5938-C5F4-4493-9DCB-A1B54F7B68C4}" type="datetimeFigureOut">
              <a:rPr lang="en-US"/>
              <a:pPr>
                <a:defRPr/>
              </a:pPr>
              <a:t>10/8/2020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32A22E3-6B98-4EF0-9C0D-09FD4F90C5C8}" type="slidenum">
              <a:rPr lang="en-US" altLang="en-US"/>
              <a:pPr>
                <a:defRPr/>
              </a:pPr>
              <a:t>‹#›</a:t>
            </a:fld>
            <a:endParaRPr lang="en-US" altLang="en-US"/>
          </a:p>
        </p:txBody>
      </p:sp>
    </p:spTree>
    <p:extLst>
      <p:ext uri="{BB962C8B-B14F-4D97-AF65-F5344CB8AC3E}">
        <p14:creationId xmlns:p14="http://schemas.microsoft.com/office/powerpoint/2010/main" val="27138903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B1928FBC-B263-4874-89ED-CEEB2CA1AF34}" type="datetimeFigureOut">
              <a:rPr lang="en-US"/>
              <a:pPr>
                <a:defRPr/>
              </a:pPr>
              <a:t>10/8/2020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78C0CDF8-BD26-4DEB-808C-B3E366351893}" type="slidenum">
              <a:rPr lang="en-US" altLang="en-US"/>
              <a:pPr>
                <a:defRPr/>
              </a:pPr>
              <a:t>‹#›</a:t>
            </a:fld>
            <a:endParaRPr lang="en-US" altLang="en-US"/>
          </a:p>
        </p:txBody>
      </p:sp>
    </p:spTree>
    <p:extLst>
      <p:ext uri="{BB962C8B-B14F-4D97-AF65-F5344CB8AC3E}">
        <p14:creationId xmlns:p14="http://schemas.microsoft.com/office/powerpoint/2010/main" val="197207074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8F8F8D3B-4949-47E8-BBCA-3AF089B30046}" type="datetimeFigureOut">
              <a:rPr lang="en-US"/>
              <a:pPr>
                <a:defRPr/>
              </a:pPr>
              <a:t>10/8/2020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FEF89315-E386-4877-A1F0-01B082BEB717}" type="slidenum">
              <a:rPr lang="en-US" altLang="en-US"/>
              <a:pPr>
                <a:defRPr/>
              </a:pPr>
              <a:t>‹#›</a:t>
            </a:fld>
            <a:endParaRPr lang="en-US" altLang="en-US"/>
          </a:p>
        </p:txBody>
      </p:sp>
    </p:spTree>
    <p:extLst>
      <p:ext uri="{BB962C8B-B14F-4D97-AF65-F5344CB8AC3E}">
        <p14:creationId xmlns:p14="http://schemas.microsoft.com/office/powerpoint/2010/main" val="8612913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E5E128F-F129-4218-83E4-461BA43B39BE}" type="datetimeFigureOut">
              <a:rPr lang="en-US"/>
              <a:pPr>
                <a:defRPr/>
              </a:pPr>
              <a:t>10/8/2020</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E5F51810-AB31-4D84-B94B-207DE3D5B9A4}" type="slidenum">
              <a:rPr lang="en-US" altLang="en-US"/>
              <a:pPr>
                <a:defRPr/>
              </a:pPr>
              <a:t>‹#›</a:t>
            </a:fld>
            <a:endParaRPr lang="en-US" altLang="en-US"/>
          </a:p>
        </p:txBody>
      </p:sp>
    </p:spTree>
    <p:extLst>
      <p:ext uri="{BB962C8B-B14F-4D97-AF65-F5344CB8AC3E}">
        <p14:creationId xmlns:p14="http://schemas.microsoft.com/office/powerpoint/2010/main" val="225306361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A557BD57-98AE-42A4-B06A-03A74D1A8E3E}" type="datetimeFigureOut">
              <a:rPr lang="en-US"/>
              <a:pPr>
                <a:defRPr/>
              </a:pPr>
              <a:t>10/8/2020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CAF86A3-9CD9-4B5B-A8AC-C9E02589FD3E}" type="slidenum">
              <a:rPr lang="en-US" altLang="en-US"/>
              <a:pPr>
                <a:defRPr/>
              </a:pPr>
              <a:t>‹#›</a:t>
            </a:fld>
            <a:endParaRPr lang="en-US" altLang="en-US"/>
          </a:p>
        </p:txBody>
      </p:sp>
    </p:spTree>
    <p:extLst>
      <p:ext uri="{BB962C8B-B14F-4D97-AF65-F5344CB8AC3E}">
        <p14:creationId xmlns:p14="http://schemas.microsoft.com/office/powerpoint/2010/main" val="364128956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7F3486D4-9F6F-46AC-BD35-63018E2C79EB}" type="datetimeFigureOut">
              <a:rPr lang="en-US"/>
              <a:pPr>
                <a:defRPr/>
              </a:pPr>
              <a:t>10/8/2020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C60A3A0-A621-4B1D-9FDA-A406DB3AEE53}" type="slidenum">
              <a:rPr lang="en-US" altLang="en-US"/>
              <a:pPr>
                <a:defRPr/>
              </a:pPr>
              <a:t>‹#›</a:t>
            </a:fld>
            <a:endParaRPr lang="en-US" altLang="en-US"/>
          </a:p>
        </p:txBody>
      </p:sp>
    </p:spTree>
    <p:extLst>
      <p:ext uri="{BB962C8B-B14F-4D97-AF65-F5344CB8AC3E}">
        <p14:creationId xmlns:p14="http://schemas.microsoft.com/office/powerpoint/2010/main" val="106192330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2C1447A3-BDD6-4376-9DF9-877E3AF1D026}" type="datetimeFigureOut">
              <a:rPr lang="en-US"/>
              <a:pPr>
                <a:defRPr/>
              </a:pPr>
              <a:t>10/8/2020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6A316CF-E153-402C-B856-7BC364AA84AA}" type="slidenum">
              <a:rPr lang="en-US" altLang="en-US"/>
              <a:pPr>
                <a:defRPr/>
              </a:pPr>
              <a:t>‹#›</a:t>
            </a:fld>
            <a:endParaRPr lang="en-US" altLang="en-US"/>
          </a:p>
        </p:txBody>
      </p:sp>
    </p:spTree>
    <p:extLst>
      <p:ext uri="{BB962C8B-B14F-4D97-AF65-F5344CB8AC3E}">
        <p14:creationId xmlns:p14="http://schemas.microsoft.com/office/powerpoint/2010/main" val="127544292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4B5A5F9-6718-4DE0-89A9-E925E7AC3982}" type="datetimeFigureOut">
              <a:rPr lang="en-US"/>
              <a:pPr>
                <a:defRPr/>
              </a:pPr>
              <a:t>10/8/2020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46DD150-62CE-4284-95A3-24734A1D8F86}" type="slidenum">
              <a:rPr lang="en-US" altLang="en-US"/>
              <a:pPr>
                <a:defRPr/>
              </a:pPr>
              <a:t>‹#›</a:t>
            </a:fld>
            <a:endParaRPr lang="en-US" altLang="en-US"/>
          </a:p>
        </p:txBody>
      </p:sp>
    </p:spTree>
    <p:extLst>
      <p:ext uri="{BB962C8B-B14F-4D97-AF65-F5344CB8AC3E}">
        <p14:creationId xmlns:p14="http://schemas.microsoft.com/office/powerpoint/2010/main" val="91232458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5EA33974-2EAA-411E-90C7-CF7035ED44C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CD6AFF3-36C5-46D8-8B50-852FB17E601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5BFE3F3B-F1E0-4FEC-8106-B39912544EAE}"/>
              </a:ext>
            </a:extLst>
          </p:cNvPr>
          <p:cNvSpPr>
            <a:spLocks noGrp="1" noChangeArrowheads="1"/>
          </p:cNvSpPr>
          <p:nvPr>
            <p:ph type="sldNum" sz="quarter" idx="12"/>
          </p:nvPr>
        </p:nvSpPr>
        <p:spPr>
          <a:ln/>
        </p:spPr>
        <p:txBody>
          <a:bodyPr/>
          <a:lstStyle>
            <a:lvl1pPr>
              <a:defRPr/>
            </a:lvl1pPr>
          </a:lstStyle>
          <a:p>
            <a:fld id="{11F29592-DB66-4B59-A08C-5F495B6E2A73}" type="slidenum">
              <a:rPr lang="en-US" altLang="en-US"/>
              <a:pPr/>
              <a:t>‹#›</a:t>
            </a:fld>
            <a:endParaRPr lang="en-US" altLang="en-US"/>
          </a:p>
        </p:txBody>
      </p:sp>
    </p:spTree>
    <p:extLst>
      <p:ext uri="{BB962C8B-B14F-4D97-AF65-F5344CB8AC3E}">
        <p14:creationId xmlns:p14="http://schemas.microsoft.com/office/powerpoint/2010/main" val="98788564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1688A4E-42FD-416F-AE4B-CB634F7F8E7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4302B0F-A2EA-4CD1-BEDB-6C4ABE88C84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5A448028-86B7-4D76-BA7E-7D33732D04CC}"/>
              </a:ext>
            </a:extLst>
          </p:cNvPr>
          <p:cNvSpPr>
            <a:spLocks noGrp="1" noChangeArrowheads="1"/>
          </p:cNvSpPr>
          <p:nvPr>
            <p:ph type="sldNum" sz="quarter" idx="12"/>
          </p:nvPr>
        </p:nvSpPr>
        <p:spPr>
          <a:ln/>
        </p:spPr>
        <p:txBody>
          <a:bodyPr/>
          <a:lstStyle>
            <a:lvl1pPr>
              <a:defRPr/>
            </a:lvl1pPr>
          </a:lstStyle>
          <a:p>
            <a:fld id="{6B6F4CF9-A363-4DB1-9351-0CDD23C93AA4}" type="slidenum">
              <a:rPr lang="en-US" altLang="en-US"/>
              <a:pPr/>
              <a:t>‹#›</a:t>
            </a:fld>
            <a:endParaRPr lang="en-US" altLang="en-US"/>
          </a:p>
        </p:txBody>
      </p:sp>
    </p:spTree>
    <p:extLst>
      <p:ext uri="{BB962C8B-B14F-4D97-AF65-F5344CB8AC3E}">
        <p14:creationId xmlns:p14="http://schemas.microsoft.com/office/powerpoint/2010/main" val="279970656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78ABFAC1-BAF1-487B-9465-4243987FB06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3D723D3-F21F-45F9-8D8B-E5840CF1D54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6A0496AA-B614-49E0-8403-C550BF90CEED}"/>
              </a:ext>
            </a:extLst>
          </p:cNvPr>
          <p:cNvSpPr>
            <a:spLocks noGrp="1" noChangeArrowheads="1"/>
          </p:cNvSpPr>
          <p:nvPr>
            <p:ph type="sldNum" sz="quarter" idx="12"/>
          </p:nvPr>
        </p:nvSpPr>
        <p:spPr>
          <a:ln/>
        </p:spPr>
        <p:txBody>
          <a:bodyPr/>
          <a:lstStyle>
            <a:lvl1pPr>
              <a:defRPr/>
            </a:lvl1pPr>
          </a:lstStyle>
          <a:p>
            <a:fld id="{16C2DE86-5E4C-4396-90D6-CD90141F8BAF}" type="slidenum">
              <a:rPr lang="en-US" altLang="en-US"/>
              <a:pPr/>
              <a:t>‹#›</a:t>
            </a:fld>
            <a:endParaRPr lang="en-US" altLang="en-US"/>
          </a:p>
        </p:txBody>
      </p:sp>
    </p:spTree>
    <p:extLst>
      <p:ext uri="{BB962C8B-B14F-4D97-AF65-F5344CB8AC3E}">
        <p14:creationId xmlns:p14="http://schemas.microsoft.com/office/powerpoint/2010/main" val="347947053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914400"/>
            <a:ext cx="508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914400"/>
            <a:ext cx="508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54904842-F86F-4E44-94CE-26E041C5F77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93060D0B-432C-47BC-9670-3F561B0BA1C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072BAF58-F9BD-4BCE-BBDC-7BD2747B22D9}"/>
              </a:ext>
            </a:extLst>
          </p:cNvPr>
          <p:cNvSpPr>
            <a:spLocks noGrp="1" noChangeArrowheads="1"/>
          </p:cNvSpPr>
          <p:nvPr>
            <p:ph type="sldNum" sz="quarter" idx="12"/>
          </p:nvPr>
        </p:nvSpPr>
        <p:spPr>
          <a:ln/>
        </p:spPr>
        <p:txBody>
          <a:bodyPr/>
          <a:lstStyle>
            <a:lvl1pPr>
              <a:defRPr/>
            </a:lvl1pPr>
          </a:lstStyle>
          <a:p>
            <a:fld id="{52527DF5-9B21-4BD9-8044-7E7D18BF6B21}" type="slidenum">
              <a:rPr lang="en-US" altLang="en-US"/>
              <a:pPr/>
              <a:t>‹#›</a:t>
            </a:fld>
            <a:endParaRPr lang="en-US" altLang="en-US"/>
          </a:p>
        </p:txBody>
      </p:sp>
    </p:spTree>
    <p:extLst>
      <p:ext uri="{BB962C8B-B14F-4D97-AF65-F5344CB8AC3E}">
        <p14:creationId xmlns:p14="http://schemas.microsoft.com/office/powerpoint/2010/main" val="408716152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98CD5708-F8FE-485A-83DD-B2671A6EB8E6}"/>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97AECDEA-F470-4619-8372-01FCA387676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5BAA3D23-AB23-46A7-A8F2-2280753A63FC}"/>
              </a:ext>
            </a:extLst>
          </p:cNvPr>
          <p:cNvSpPr>
            <a:spLocks noGrp="1" noChangeArrowheads="1"/>
          </p:cNvSpPr>
          <p:nvPr>
            <p:ph type="sldNum" sz="quarter" idx="12"/>
          </p:nvPr>
        </p:nvSpPr>
        <p:spPr>
          <a:ln/>
        </p:spPr>
        <p:txBody>
          <a:bodyPr/>
          <a:lstStyle>
            <a:lvl1pPr>
              <a:defRPr/>
            </a:lvl1pPr>
          </a:lstStyle>
          <a:p>
            <a:fld id="{51116CFE-5AFA-4B2F-9616-FAA625C5238E}" type="slidenum">
              <a:rPr lang="en-US" altLang="en-US"/>
              <a:pPr/>
              <a:t>‹#›</a:t>
            </a:fld>
            <a:endParaRPr lang="en-US" altLang="en-US"/>
          </a:p>
        </p:txBody>
      </p:sp>
    </p:spTree>
    <p:extLst>
      <p:ext uri="{BB962C8B-B14F-4D97-AF65-F5344CB8AC3E}">
        <p14:creationId xmlns:p14="http://schemas.microsoft.com/office/powerpoint/2010/main" val="367256152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5F981E83-8D5F-4C40-B772-3EB0935FB9BF}"/>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F931D617-7278-4C03-836A-FBBCF59A586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A10C6692-2407-461F-A791-BB4B7021CF23}"/>
              </a:ext>
            </a:extLst>
          </p:cNvPr>
          <p:cNvSpPr>
            <a:spLocks noGrp="1" noChangeArrowheads="1"/>
          </p:cNvSpPr>
          <p:nvPr>
            <p:ph type="sldNum" sz="quarter" idx="12"/>
          </p:nvPr>
        </p:nvSpPr>
        <p:spPr>
          <a:ln/>
        </p:spPr>
        <p:txBody>
          <a:bodyPr/>
          <a:lstStyle>
            <a:lvl1pPr>
              <a:defRPr/>
            </a:lvl1pPr>
          </a:lstStyle>
          <a:p>
            <a:fld id="{2EE9ED14-DF3A-493C-BA05-42433B7875E7}" type="slidenum">
              <a:rPr lang="en-US" altLang="en-US"/>
              <a:pPr/>
              <a:t>‹#›</a:t>
            </a:fld>
            <a:endParaRPr lang="en-US" altLang="en-US"/>
          </a:p>
        </p:txBody>
      </p:sp>
    </p:spTree>
    <p:extLst>
      <p:ext uri="{BB962C8B-B14F-4D97-AF65-F5344CB8AC3E}">
        <p14:creationId xmlns:p14="http://schemas.microsoft.com/office/powerpoint/2010/main" val="25341030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992C2A7-2FC3-42B3-A362-795AFB0E02FB}"/>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B4752DAC-425F-4BC0-854A-AE1201C090D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22D28903-3506-4E37-AF60-AD17DF6F8AED}"/>
              </a:ext>
            </a:extLst>
          </p:cNvPr>
          <p:cNvSpPr>
            <a:spLocks noGrp="1" noChangeArrowheads="1"/>
          </p:cNvSpPr>
          <p:nvPr>
            <p:ph type="sldNum" sz="quarter" idx="12"/>
          </p:nvPr>
        </p:nvSpPr>
        <p:spPr>
          <a:ln/>
        </p:spPr>
        <p:txBody>
          <a:bodyPr/>
          <a:lstStyle>
            <a:lvl1pPr>
              <a:defRPr/>
            </a:lvl1pPr>
          </a:lstStyle>
          <a:p>
            <a:fld id="{9CBB9DC5-1937-4650-8ED5-917FA2288E50}" type="slidenum">
              <a:rPr lang="en-US" altLang="en-US"/>
              <a:pPr/>
              <a:t>‹#›</a:t>
            </a:fld>
            <a:endParaRPr lang="en-US" altLang="en-US"/>
          </a:p>
        </p:txBody>
      </p:sp>
    </p:spTree>
    <p:extLst>
      <p:ext uri="{BB962C8B-B14F-4D97-AF65-F5344CB8AC3E}">
        <p14:creationId xmlns:p14="http://schemas.microsoft.com/office/powerpoint/2010/main" val="335402396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CBFD9FA4-6FE4-4DA2-A193-8E10556081A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50B53F29-F74A-4041-8254-5488AFEF5C9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904BC978-8D29-48C3-AA3A-7F20F935957E}"/>
              </a:ext>
            </a:extLst>
          </p:cNvPr>
          <p:cNvSpPr>
            <a:spLocks noGrp="1" noChangeArrowheads="1"/>
          </p:cNvSpPr>
          <p:nvPr>
            <p:ph type="sldNum" sz="quarter" idx="12"/>
          </p:nvPr>
        </p:nvSpPr>
        <p:spPr>
          <a:ln/>
        </p:spPr>
        <p:txBody>
          <a:bodyPr/>
          <a:lstStyle>
            <a:lvl1pPr>
              <a:defRPr/>
            </a:lvl1pPr>
          </a:lstStyle>
          <a:p>
            <a:fld id="{2A6B5F1C-21DF-44E5-8CF8-7C17F115BC81}" type="slidenum">
              <a:rPr lang="en-US" altLang="en-US"/>
              <a:pPr/>
              <a:t>‹#›</a:t>
            </a:fld>
            <a:endParaRPr lang="en-US" altLang="en-US"/>
          </a:p>
        </p:txBody>
      </p:sp>
    </p:spTree>
    <p:extLst>
      <p:ext uri="{BB962C8B-B14F-4D97-AF65-F5344CB8AC3E}">
        <p14:creationId xmlns:p14="http://schemas.microsoft.com/office/powerpoint/2010/main" val="99120890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B4AA908-B0A8-4FD8-893B-6464A24C34DD}"/>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F585151-F52D-48D7-98C2-A7C401077DB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9ED03F8A-133B-41ED-9CFF-CEAFCCA8BAED}"/>
              </a:ext>
            </a:extLst>
          </p:cNvPr>
          <p:cNvSpPr>
            <a:spLocks noGrp="1" noChangeArrowheads="1"/>
          </p:cNvSpPr>
          <p:nvPr>
            <p:ph type="sldNum" sz="quarter" idx="12"/>
          </p:nvPr>
        </p:nvSpPr>
        <p:spPr>
          <a:ln/>
        </p:spPr>
        <p:txBody>
          <a:bodyPr/>
          <a:lstStyle>
            <a:lvl1pPr>
              <a:defRPr/>
            </a:lvl1pPr>
          </a:lstStyle>
          <a:p>
            <a:fld id="{3393F49B-3E79-4B57-9B9F-1C831793D934}" type="slidenum">
              <a:rPr lang="en-US" altLang="en-US"/>
              <a:pPr/>
              <a:t>‹#›</a:t>
            </a:fld>
            <a:endParaRPr lang="en-US" altLang="en-US"/>
          </a:p>
        </p:txBody>
      </p:sp>
    </p:spTree>
    <p:extLst>
      <p:ext uri="{BB962C8B-B14F-4D97-AF65-F5344CB8AC3E}">
        <p14:creationId xmlns:p14="http://schemas.microsoft.com/office/powerpoint/2010/main" val="144727462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8F093221-D9EA-4D7C-8F61-928A61F788C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53912C7-07B0-4F72-80F8-A13AF8CE702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06AA6AD-B2A7-4029-A6E2-33E8EFDA6C77}"/>
              </a:ext>
            </a:extLst>
          </p:cNvPr>
          <p:cNvSpPr>
            <a:spLocks noGrp="1" noChangeArrowheads="1"/>
          </p:cNvSpPr>
          <p:nvPr>
            <p:ph type="sldNum" sz="quarter" idx="12"/>
          </p:nvPr>
        </p:nvSpPr>
        <p:spPr>
          <a:ln/>
        </p:spPr>
        <p:txBody>
          <a:bodyPr/>
          <a:lstStyle>
            <a:lvl1pPr>
              <a:defRPr/>
            </a:lvl1pPr>
          </a:lstStyle>
          <a:p>
            <a:fld id="{6FA60C7C-1B2D-4A3E-A07E-ECCF1B9B96F3}" type="slidenum">
              <a:rPr lang="en-US" altLang="en-US"/>
              <a:pPr/>
              <a:t>‹#›</a:t>
            </a:fld>
            <a:endParaRPr lang="en-US" altLang="en-US"/>
          </a:p>
        </p:txBody>
      </p:sp>
    </p:spTree>
    <p:extLst>
      <p:ext uri="{BB962C8B-B14F-4D97-AF65-F5344CB8AC3E}">
        <p14:creationId xmlns:p14="http://schemas.microsoft.com/office/powerpoint/2010/main" val="299980720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76200"/>
            <a:ext cx="25908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76200"/>
            <a:ext cx="75692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92B46CB-AE51-408D-BF75-4F2984BDC1B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B5C42B39-D2E7-464F-9B26-2968F2A1722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C68F274-1430-472C-A989-ECB87B535756}"/>
              </a:ext>
            </a:extLst>
          </p:cNvPr>
          <p:cNvSpPr>
            <a:spLocks noGrp="1" noChangeArrowheads="1"/>
          </p:cNvSpPr>
          <p:nvPr>
            <p:ph type="sldNum" sz="quarter" idx="12"/>
          </p:nvPr>
        </p:nvSpPr>
        <p:spPr>
          <a:ln/>
        </p:spPr>
        <p:txBody>
          <a:bodyPr/>
          <a:lstStyle>
            <a:lvl1pPr>
              <a:defRPr/>
            </a:lvl1pPr>
          </a:lstStyle>
          <a:p>
            <a:fld id="{116F9747-8A09-444E-BA9C-BDC3867C6C51}" type="slidenum">
              <a:rPr lang="en-US" altLang="en-US"/>
              <a:pPr/>
              <a:t>‹#›</a:t>
            </a:fld>
            <a:endParaRPr lang="en-US" altLang="en-US"/>
          </a:p>
        </p:txBody>
      </p:sp>
    </p:spTree>
    <p:extLst>
      <p:ext uri="{BB962C8B-B14F-4D97-AF65-F5344CB8AC3E}">
        <p14:creationId xmlns:p14="http://schemas.microsoft.com/office/powerpoint/2010/main" val="28393956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B27DABE1-C7B7-4AD5-A56C-F19D25CB4533}" type="slidenum">
              <a:rPr lang="en-US" altLang="en-US"/>
              <a:pPr/>
              <a:t>‹#›</a:t>
            </a:fld>
            <a:endParaRPr lang="en-US" altLang="en-US"/>
          </a:p>
        </p:txBody>
      </p:sp>
    </p:spTree>
    <p:extLst>
      <p:ext uri="{BB962C8B-B14F-4D97-AF65-F5344CB8AC3E}">
        <p14:creationId xmlns:p14="http://schemas.microsoft.com/office/powerpoint/2010/main" val="341688393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311A4088-BDF5-4731-A463-9DB92538252C}" type="slidenum">
              <a:rPr lang="en-US" altLang="en-US"/>
              <a:pPr/>
              <a:t>‹#›</a:t>
            </a:fld>
            <a:endParaRPr lang="en-US" altLang="en-US"/>
          </a:p>
        </p:txBody>
      </p:sp>
    </p:spTree>
    <p:extLst>
      <p:ext uri="{BB962C8B-B14F-4D97-AF65-F5344CB8AC3E}">
        <p14:creationId xmlns:p14="http://schemas.microsoft.com/office/powerpoint/2010/main" val="329769022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FEFC1F5-036B-4049-8653-F7048ED7617F}" type="slidenum">
              <a:rPr lang="en-US" altLang="en-US"/>
              <a:pPr/>
              <a:t>‹#›</a:t>
            </a:fld>
            <a:endParaRPr lang="en-US" altLang="en-US"/>
          </a:p>
        </p:txBody>
      </p:sp>
    </p:spTree>
    <p:extLst>
      <p:ext uri="{BB962C8B-B14F-4D97-AF65-F5344CB8AC3E}">
        <p14:creationId xmlns:p14="http://schemas.microsoft.com/office/powerpoint/2010/main" val="15087423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BEE2319C-CAF5-4C60-9797-611B3C4C6D01}" type="slidenum">
              <a:rPr lang="en-US" altLang="en-US"/>
              <a:pPr/>
              <a:t>‹#›</a:t>
            </a:fld>
            <a:endParaRPr lang="en-US" altLang="en-US"/>
          </a:p>
        </p:txBody>
      </p:sp>
    </p:spTree>
    <p:extLst>
      <p:ext uri="{BB962C8B-B14F-4D97-AF65-F5344CB8AC3E}">
        <p14:creationId xmlns:p14="http://schemas.microsoft.com/office/powerpoint/2010/main" val="11067226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0BA99F8F-AE5D-4D90-AF20-4D04ECD23018}" type="slidenum">
              <a:rPr lang="en-US" altLang="en-US"/>
              <a:pPr/>
              <a:t>‹#›</a:t>
            </a:fld>
            <a:endParaRPr lang="en-US" altLang="en-US"/>
          </a:p>
        </p:txBody>
      </p:sp>
    </p:spTree>
    <p:extLst>
      <p:ext uri="{BB962C8B-B14F-4D97-AF65-F5344CB8AC3E}">
        <p14:creationId xmlns:p14="http://schemas.microsoft.com/office/powerpoint/2010/main" val="237242274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67A76281-5A15-49C5-AEB5-D3F312D19F6B}" type="slidenum">
              <a:rPr lang="en-US" altLang="en-US"/>
              <a:pPr/>
              <a:t>‹#›</a:t>
            </a:fld>
            <a:endParaRPr lang="en-US" altLang="en-US"/>
          </a:p>
        </p:txBody>
      </p:sp>
    </p:spTree>
    <p:extLst>
      <p:ext uri="{BB962C8B-B14F-4D97-AF65-F5344CB8AC3E}">
        <p14:creationId xmlns:p14="http://schemas.microsoft.com/office/powerpoint/2010/main" val="53817681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76E60A61-8266-4F00-BE60-B326953001C8}" type="slidenum">
              <a:rPr lang="en-US" altLang="en-US"/>
              <a:pPr/>
              <a:t>‹#›</a:t>
            </a:fld>
            <a:endParaRPr lang="en-US" altLang="en-US"/>
          </a:p>
        </p:txBody>
      </p:sp>
    </p:spTree>
    <p:extLst>
      <p:ext uri="{BB962C8B-B14F-4D97-AF65-F5344CB8AC3E}">
        <p14:creationId xmlns:p14="http://schemas.microsoft.com/office/powerpoint/2010/main" val="385810923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010740DF-6043-4460-8717-AC6D1278EAA2}" type="slidenum">
              <a:rPr lang="en-US" altLang="en-US"/>
              <a:pPr/>
              <a:t>‹#›</a:t>
            </a:fld>
            <a:endParaRPr lang="en-US" altLang="en-US"/>
          </a:p>
        </p:txBody>
      </p:sp>
    </p:spTree>
    <p:extLst>
      <p:ext uri="{BB962C8B-B14F-4D97-AF65-F5344CB8AC3E}">
        <p14:creationId xmlns:p14="http://schemas.microsoft.com/office/powerpoint/2010/main" val="284426562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CB06EA05-4624-4380-81C6-8BCCC697271E}" type="slidenum">
              <a:rPr lang="en-US" altLang="en-US"/>
              <a:pPr/>
              <a:t>‹#›</a:t>
            </a:fld>
            <a:endParaRPr lang="en-US" altLang="en-US"/>
          </a:p>
        </p:txBody>
      </p:sp>
    </p:spTree>
    <p:extLst>
      <p:ext uri="{BB962C8B-B14F-4D97-AF65-F5344CB8AC3E}">
        <p14:creationId xmlns:p14="http://schemas.microsoft.com/office/powerpoint/2010/main" val="140407306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6DA09426-F337-437A-90C4-2CAC1352C554}" type="slidenum">
              <a:rPr lang="en-US" altLang="en-US"/>
              <a:pPr/>
              <a:t>‹#›</a:t>
            </a:fld>
            <a:endParaRPr lang="en-US" altLang="en-US"/>
          </a:p>
        </p:txBody>
      </p:sp>
    </p:spTree>
    <p:extLst>
      <p:ext uri="{BB962C8B-B14F-4D97-AF65-F5344CB8AC3E}">
        <p14:creationId xmlns:p14="http://schemas.microsoft.com/office/powerpoint/2010/main" val="5860034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F44036F3-F30C-4916-A811-40E040BA3E9E}" type="slidenum">
              <a:rPr lang="en-US" altLang="en-US"/>
              <a:pPr/>
              <a:t>‹#›</a:t>
            </a:fld>
            <a:endParaRPr lang="en-US" altLang="en-US"/>
          </a:p>
        </p:txBody>
      </p:sp>
    </p:spTree>
    <p:extLst>
      <p:ext uri="{BB962C8B-B14F-4D97-AF65-F5344CB8AC3E}">
        <p14:creationId xmlns:p14="http://schemas.microsoft.com/office/powerpoint/2010/main" val="32668384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600201"/>
            <a:ext cx="103632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828800" y="3355975"/>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65B2022E-5AF8-47FB-AE2D-96FF2DF3C134}" type="datetimeFigureOut">
              <a:rPr lang="en-US"/>
              <a:pPr>
                <a:defRPr/>
              </a:pPr>
              <a:t>10/8/2020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C3307B97-27FD-4369-94E6-E0E5F684FFA0}" type="slidenum">
              <a:rPr lang="en-US" altLang="en-US"/>
              <a:pPr/>
              <a:t>‹#›</a:t>
            </a:fld>
            <a:endParaRPr lang="en-US" altLang="en-US"/>
          </a:p>
        </p:txBody>
      </p:sp>
    </p:spTree>
    <p:extLst>
      <p:ext uri="{BB962C8B-B14F-4D97-AF65-F5344CB8AC3E}">
        <p14:creationId xmlns:p14="http://schemas.microsoft.com/office/powerpoint/2010/main" val="371458552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10972800" cy="914400"/>
          </a:xfrm>
        </p:spPr>
        <p:txBody>
          <a:bodyPr>
            <a:normAutofit/>
          </a:bodyPr>
          <a:lstStyle>
            <a:lvl1pPr algn="l">
              <a:defRPr sz="4000"/>
            </a:lvl1pPr>
          </a:lstStyle>
          <a:p>
            <a:r>
              <a:rPr lang="en-US"/>
              <a:t>Click to edit Master title style</a:t>
            </a:r>
            <a:endParaRPr lang="en-US" dirty="0"/>
          </a:p>
        </p:txBody>
      </p:sp>
      <p:sp>
        <p:nvSpPr>
          <p:cNvPr id="3" name="Content Placeholder 2"/>
          <p:cNvSpPr>
            <a:spLocks noGrp="1"/>
          </p:cNvSpPr>
          <p:nvPr>
            <p:ph idx="1"/>
          </p:nvPr>
        </p:nvSpPr>
        <p:spPr>
          <a:xfrm>
            <a:off x="609600" y="990600"/>
            <a:ext cx="109728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3669BDD7-2E83-4D8D-BB77-07FCEC43D56F}" type="datetimeFigureOut">
              <a:rPr lang="en-US"/>
              <a:pPr>
                <a:defRPr/>
              </a:pPr>
              <a:t>10/8/2020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9D8E77A8-F171-4692-A6CE-3A4691AA97F4}" type="slidenum">
              <a:rPr lang="en-US" altLang="en-US"/>
              <a:pPr/>
              <a:t>‹#›</a:t>
            </a:fld>
            <a:endParaRPr lang="en-US" altLang="en-US"/>
          </a:p>
        </p:txBody>
      </p:sp>
    </p:spTree>
    <p:extLst>
      <p:ext uri="{BB962C8B-B14F-4D97-AF65-F5344CB8AC3E}">
        <p14:creationId xmlns:p14="http://schemas.microsoft.com/office/powerpoint/2010/main" val="241597841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17B8A03F-846D-4A28-9524-93C00059538E}" type="datetimeFigureOut">
              <a:rPr lang="en-US"/>
              <a:pPr>
                <a:defRPr/>
              </a:pPr>
              <a:t>10/8/2020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DE1811F4-4167-48BC-B5F2-32890E05AE0B}" type="slidenum">
              <a:rPr lang="en-US" altLang="en-US"/>
              <a:pPr/>
              <a:t>‹#›</a:t>
            </a:fld>
            <a:endParaRPr lang="en-US" altLang="en-US"/>
          </a:p>
        </p:txBody>
      </p:sp>
    </p:spTree>
    <p:extLst>
      <p:ext uri="{BB962C8B-B14F-4D97-AF65-F5344CB8AC3E}">
        <p14:creationId xmlns:p14="http://schemas.microsoft.com/office/powerpoint/2010/main" val="36122581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F75389C1-9A3E-426A-9DFA-BA5C86EBCDBA}" type="datetimeFigureOut">
              <a:rPr lang="en-US"/>
              <a:pPr>
                <a:defRPr/>
              </a:pPr>
              <a:t>10/8/2020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E1E43E60-A34A-4C97-9FF2-55F64AAD6586}" type="slidenum">
              <a:rPr lang="en-US" altLang="en-US"/>
              <a:pPr/>
              <a:t>‹#›</a:t>
            </a:fld>
            <a:endParaRPr lang="en-US" altLang="en-US"/>
          </a:p>
        </p:txBody>
      </p:sp>
    </p:spTree>
    <p:extLst>
      <p:ext uri="{BB962C8B-B14F-4D97-AF65-F5344CB8AC3E}">
        <p14:creationId xmlns:p14="http://schemas.microsoft.com/office/powerpoint/2010/main" val="29722931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CC4E9B3A-9F86-4D09-BE21-9F70F412CC4D}" type="datetimeFigureOut">
              <a:rPr lang="en-US"/>
              <a:pPr>
                <a:defRPr/>
              </a:pPr>
              <a:t>10/8/2020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DACB2FDA-0EF9-4404-A28A-F22B2B9B59E8}" type="slidenum">
              <a:rPr lang="en-US" altLang="en-US"/>
              <a:pPr/>
              <a:t>‹#›</a:t>
            </a:fld>
            <a:endParaRPr lang="en-US" altLang="en-US"/>
          </a:p>
        </p:txBody>
      </p:sp>
    </p:spTree>
    <p:extLst>
      <p:ext uri="{BB962C8B-B14F-4D97-AF65-F5344CB8AC3E}">
        <p14:creationId xmlns:p14="http://schemas.microsoft.com/office/powerpoint/2010/main" val="301875277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20C7557-33D3-4EBC-A31A-51A10431724A}" type="datetimeFigureOut">
              <a:rPr lang="en-US"/>
              <a:pPr>
                <a:defRPr/>
              </a:pPr>
              <a:t>10/8/2020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7C069910-83CA-4B1B-B16B-C8D8F2661E5D}" type="slidenum">
              <a:rPr lang="en-US" altLang="en-US"/>
              <a:pPr/>
              <a:t>‹#›</a:t>
            </a:fld>
            <a:endParaRPr lang="en-US" altLang="en-US"/>
          </a:p>
        </p:txBody>
      </p:sp>
    </p:spTree>
    <p:extLst>
      <p:ext uri="{BB962C8B-B14F-4D97-AF65-F5344CB8AC3E}">
        <p14:creationId xmlns:p14="http://schemas.microsoft.com/office/powerpoint/2010/main" val="297896003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13EF16B-9D69-46FB-B780-FC0F7047ED26}" type="datetimeFigureOut">
              <a:rPr lang="en-US"/>
              <a:pPr>
                <a:defRPr/>
              </a:pPr>
              <a:t>10/8/2020</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D90EF2C2-466E-42DA-8963-C9318035C703}" type="slidenum">
              <a:rPr lang="en-US" altLang="en-US"/>
              <a:pPr/>
              <a:t>‹#›</a:t>
            </a:fld>
            <a:endParaRPr lang="en-US" altLang="en-US"/>
          </a:p>
        </p:txBody>
      </p:sp>
    </p:spTree>
    <p:extLst>
      <p:ext uri="{BB962C8B-B14F-4D97-AF65-F5344CB8AC3E}">
        <p14:creationId xmlns:p14="http://schemas.microsoft.com/office/powerpoint/2010/main" val="311693143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2DBE1C45-BE2E-4DA1-9F85-615F4B182ED0}" type="datetimeFigureOut">
              <a:rPr lang="en-US"/>
              <a:pPr>
                <a:defRPr/>
              </a:pPr>
              <a:t>10/8/2020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6B62B7FF-CBD6-4FDB-A46F-ABCD4671F6BA}" type="slidenum">
              <a:rPr lang="en-US" altLang="en-US"/>
              <a:pPr/>
              <a:t>‹#›</a:t>
            </a:fld>
            <a:endParaRPr lang="en-US" altLang="en-US"/>
          </a:p>
        </p:txBody>
      </p:sp>
    </p:spTree>
    <p:extLst>
      <p:ext uri="{BB962C8B-B14F-4D97-AF65-F5344CB8AC3E}">
        <p14:creationId xmlns:p14="http://schemas.microsoft.com/office/powerpoint/2010/main" val="193575215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A4047DDF-2E58-4A37-B612-BE09D718C814}" type="datetimeFigureOut">
              <a:rPr lang="en-US"/>
              <a:pPr>
                <a:defRPr/>
              </a:pPr>
              <a:t>10/8/2020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9A93D0FC-14C9-4D9E-A000-B1253C4F2070}" type="slidenum">
              <a:rPr lang="en-US" altLang="en-US"/>
              <a:pPr/>
              <a:t>‹#›</a:t>
            </a:fld>
            <a:endParaRPr lang="en-US" altLang="en-US"/>
          </a:p>
        </p:txBody>
      </p:sp>
    </p:spTree>
    <p:extLst>
      <p:ext uri="{BB962C8B-B14F-4D97-AF65-F5344CB8AC3E}">
        <p14:creationId xmlns:p14="http://schemas.microsoft.com/office/powerpoint/2010/main" val="353523645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70AE372C-7EAE-4B95-96B5-C11BBE643322}" type="datetimeFigureOut">
              <a:rPr lang="en-US"/>
              <a:pPr>
                <a:defRPr/>
              </a:pPr>
              <a:t>10/8/2020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40F8780-2EF8-4F17-8FCF-EF721E01A0B5}" type="slidenum">
              <a:rPr lang="en-US" altLang="en-US"/>
              <a:pPr/>
              <a:t>‹#›</a:t>
            </a:fld>
            <a:endParaRPr lang="en-US" altLang="en-US"/>
          </a:p>
        </p:txBody>
      </p:sp>
    </p:spTree>
    <p:extLst>
      <p:ext uri="{BB962C8B-B14F-4D97-AF65-F5344CB8AC3E}">
        <p14:creationId xmlns:p14="http://schemas.microsoft.com/office/powerpoint/2010/main" val="78257842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A2A5D4D-E646-4B8B-95F3-978974688354}" type="datetimeFigureOut">
              <a:rPr lang="en-US"/>
              <a:pPr>
                <a:defRPr/>
              </a:pPr>
              <a:t>10/8/2020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36DC8A60-A4AB-4CBA-B659-E77F880238AE}" type="slidenum">
              <a:rPr lang="en-US" altLang="en-US"/>
              <a:pPr/>
              <a:t>‹#›</a:t>
            </a:fld>
            <a:endParaRPr lang="en-US" altLang="en-US"/>
          </a:p>
        </p:txBody>
      </p:sp>
    </p:spTree>
    <p:extLst>
      <p:ext uri="{BB962C8B-B14F-4D97-AF65-F5344CB8AC3E}">
        <p14:creationId xmlns:p14="http://schemas.microsoft.com/office/powerpoint/2010/main" val="17725205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2D2A21-5221-4B81-A453-9F2C13617A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05DB6F5-0EFB-4E5F-A40F-BA231B0110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10159E-842F-4F05-8100-5633CB366C7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41463F-B06B-4CF5-8F2C-BE259A036CCC}" type="datetimeFigureOut">
              <a:rPr lang="en-US" smtClean="0"/>
              <a:t>10/8/2020</a:t>
            </a:fld>
            <a:endParaRPr lang="en-US"/>
          </a:p>
        </p:txBody>
      </p:sp>
      <p:sp>
        <p:nvSpPr>
          <p:cNvPr id="5" name="Footer Placeholder 4">
            <a:extLst>
              <a:ext uri="{FF2B5EF4-FFF2-40B4-BE49-F238E27FC236}">
                <a16:creationId xmlns:a16="http://schemas.microsoft.com/office/drawing/2014/main" id="{63E6A18C-9A46-4B9C-BF31-FA2F23BB03D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6613496-86F0-4812-92F4-A22F3906BE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C28412-2392-4FC9-83B3-2E9890DF1576}" type="slidenum">
              <a:rPr lang="en-US" smtClean="0"/>
              <a:t>‹#›</a:t>
            </a:fld>
            <a:endParaRPr lang="en-US"/>
          </a:p>
        </p:txBody>
      </p:sp>
    </p:spTree>
    <p:extLst>
      <p:ext uri="{BB962C8B-B14F-4D97-AF65-F5344CB8AC3E}">
        <p14:creationId xmlns:p14="http://schemas.microsoft.com/office/powerpoint/2010/main" val="17425351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EE24FEA0-99F8-424F-B663-5DFAE4C900F7}"/>
              </a:ext>
            </a:extLst>
          </p:cNvPr>
          <p:cNvSpPr>
            <a:spLocks noGrp="1" noChangeArrowheads="1"/>
          </p:cNvSpPr>
          <p:nvPr>
            <p:ph type="title"/>
          </p:nvPr>
        </p:nvSpPr>
        <p:spPr bwMode="auto">
          <a:xfrm>
            <a:off x="914400" y="76200"/>
            <a:ext cx="10363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Rectangle 3">
            <a:extLst>
              <a:ext uri="{FF2B5EF4-FFF2-40B4-BE49-F238E27FC236}">
                <a16:creationId xmlns:a16="http://schemas.microsoft.com/office/drawing/2014/main" id="{27E3B60A-FBD2-470A-AAFC-6AD50A80B62C}"/>
              </a:ext>
            </a:extLst>
          </p:cNvPr>
          <p:cNvSpPr>
            <a:spLocks noGrp="1" noChangeArrowheads="1"/>
          </p:cNvSpPr>
          <p:nvPr>
            <p:ph type="body" idx="1"/>
          </p:nvPr>
        </p:nvSpPr>
        <p:spPr bwMode="auto">
          <a:xfrm>
            <a:off x="914400" y="914400"/>
            <a:ext cx="103632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9220" name="Rectangle 4">
            <a:extLst>
              <a:ext uri="{FF2B5EF4-FFF2-40B4-BE49-F238E27FC236}">
                <a16:creationId xmlns:a16="http://schemas.microsoft.com/office/drawing/2014/main" id="{FABBFADC-D1C0-4626-8BF4-89FB22D88A96}"/>
              </a:ext>
            </a:extLst>
          </p:cNvPr>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pitchFamily="18" charset="0"/>
                <a:cs typeface="Arial" charset="0"/>
              </a:defRPr>
            </a:lvl1pPr>
          </a:lstStyle>
          <a:p>
            <a:pPr>
              <a:defRPr/>
            </a:pPr>
            <a:endParaRPr lang="en-US"/>
          </a:p>
        </p:txBody>
      </p:sp>
      <p:sp>
        <p:nvSpPr>
          <p:cNvPr id="9221" name="Rectangle 5">
            <a:extLst>
              <a:ext uri="{FF2B5EF4-FFF2-40B4-BE49-F238E27FC236}">
                <a16:creationId xmlns:a16="http://schemas.microsoft.com/office/drawing/2014/main" id="{1459AAD9-C46C-4FDB-86FD-232D80284E0D}"/>
              </a:ext>
            </a:extLst>
          </p:cNvPr>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pitchFamily="18" charset="0"/>
                <a:cs typeface="Arial" charset="0"/>
              </a:defRPr>
            </a:lvl1pPr>
          </a:lstStyle>
          <a:p>
            <a:pPr>
              <a:defRPr/>
            </a:pPr>
            <a:endParaRPr lang="en-US"/>
          </a:p>
        </p:txBody>
      </p:sp>
      <p:sp>
        <p:nvSpPr>
          <p:cNvPr id="9222" name="Rectangle 6">
            <a:extLst>
              <a:ext uri="{FF2B5EF4-FFF2-40B4-BE49-F238E27FC236}">
                <a16:creationId xmlns:a16="http://schemas.microsoft.com/office/drawing/2014/main" id="{7E033880-9895-43C8-88E9-913B5122FC95}"/>
              </a:ext>
            </a:extLst>
          </p:cNvPr>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panose="02020603050405020304" pitchFamily="18" charset="0"/>
              </a:defRPr>
            </a:lvl1pPr>
          </a:lstStyle>
          <a:p>
            <a:fld id="{2EC5C44E-A61D-48EC-8878-2DFD52388CB7}" type="slidenum">
              <a:rPr lang="en-US" altLang="en-US"/>
              <a:pPr/>
              <a:t>‹#›</a:t>
            </a:fld>
            <a:endParaRPr lang="en-US" altLang="en-US"/>
          </a:p>
        </p:txBody>
      </p:sp>
      <p:sp>
        <p:nvSpPr>
          <p:cNvPr id="9223" name="Line 7">
            <a:extLst>
              <a:ext uri="{FF2B5EF4-FFF2-40B4-BE49-F238E27FC236}">
                <a16:creationId xmlns:a16="http://schemas.microsoft.com/office/drawing/2014/main" id="{A0BEEF18-1BB5-47FA-9B8D-74E82165C231}"/>
              </a:ext>
            </a:extLst>
          </p:cNvPr>
          <p:cNvSpPr>
            <a:spLocks noChangeShapeType="1"/>
          </p:cNvSpPr>
          <p:nvPr/>
        </p:nvSpPr>
        <p:spPr bwMode="auto">
          <a:xfrm>
            <a:off x="914400" y="838200"/>
            <a:ext cx="10363200" cy="0"/>
          </a:xfrm>
          <a:prstGeom prst="line">
            <a:avLst/>
          </a:prstGeom>
          <a:noFill/>
          <a:ln w="38100">
            <a:solidFill>
              <a:schemeClr val="tx1"/>
            </a:solidFill>
            <a:round/>
            <a:headEnd/>
            <a:tailEnd/>
          </a:ln>
          <a:effectLst/>
        </p:spPr>
        <p:txBody>
          <a:bodyPr wrap="none" anchor="ctr"/>
          <a:lstStyle/>
          <a:p>
            <a:pPr>
              <a:defRPr/>
            </a:pPr>
            <a:endParaRPr lang="en-US" sz="1800">
              <a:latin typeface="Arial" charset="0"/>
              <a:cs typeface="Arial" charset="0"/>
            </a:endParaRPr>
          </a:p>
        </p:txBody>
      </p:sp>
    </p:spTree>
    <p:extLst>
      <p:ext uri="{BB962C8B-B14F-4D97-AF65-F5344CB8AC3E}">
        <p14:creationId xmlns:p14="http://schemas.microsoft.com/office/powerpoint/2010/main" val="13360563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charset="0"/>
        </a:defRPr>
      </a:lvl2pPr>
      <a:lvl3pPr algn="l" rtl="0" eaLnBrk="0" fontAlgn="base" hangingPunct="0">
        <a:spcBef>
          <a:spcPct val="0"/>
        </a:spcBef>
        <a:spcAft>
          <a:spcPct val="0"/>
        </a:spcAft>
        <a:defRPr sz="3400">
          <a:solidFill>
            <a:schemeClr val="tx2"/>
          </a:solidFill>
          <a:latin typeface="Arial" charset="0"/>
        </a:defRPr>
      </a:lvl3pPr>
      <a:lvl4pPr algn="l" rtl="0" eaLnBrk="0" fontAlgn="base" hangingPunct="0">
        <a:spcBef>
          <a:spcPct val="0"/>
        </a:spcBef>
        <a:spcAft>
          <a:spcPct val="0"/>
        </a:spcAft>
        <a:defRPr sz="3400">
          <a:solidFill>
            <a:schemeClr val="tx2"/>
          </a:solidFill>
          <a:latin typeface="Arial" charset="0"/>
        </a:defRPr>
      </a:lvl4pPr>
      <a:lvl5pPr algn="l" rtl="0" eaLnBrk="0" fontAlgn="base" hangingPunct="0">
        <a:spcBef>
          <a:spcPct val="0"/>
        </a:spcBef>
        <a:spcAft>
          <a:spcPct val="0"/>
        </a:spcAft>
        <a:defRPr sz="3400">
          <a:solidFill>
            <a:schemeClr val="tx2"/>
          </a:solidFill>
          <a:latin typeface="Arial" charset="0"/>
        </a:defRPr>
      </a:lvl5pPr>
      <a:lvl6pPr marL="457200" algn="l" rtl="0" eaLnBrk="0" fontAlgn="base" hangingPunct="0">
        <a:spcBef>
          <a:spcPct val="0"/>
        </a:spcBef>
        <a:spcAft>
          <a:spcPct val="0"/>
        </a:spcAft>
        <a:defRPr sz="3400">
          <a:solidFill>
            <a:schemeClr val="tx2"/>
          </a:solidFill>
          <a:latin typeface="Arial" charset="0"/>
        </a:defRPr>
      </a:lvl6pPr>
      <a:lvl7pPr marL="914400" algn="l" rtl="0" eaLnBrk="0" fontAlgn="base" hangingPunct="0">
        <a:spcBef>
          <a:spcPct val="0"/>
        </a:spcBef>
        <a:spcAft>
          <a:spcPct val="0"/>
        </a:spcAft>
        <a:defRPr sz="3400">
          <a:solidFill>
            <a:schemeClr val="tx2"/>
          </a:solidFill>
          <a:latin typeface="Arial" charset="0"/>
        </a:defRPr>
      </a:lvl7pPr>
      <a:lvl8pPr marL="1371600" algn="l" rtl="0" eaLnBrk="0" fontAlgn="base" hangingPunct="0">
        <a:spcBef>
          <a:spcPct val="0"/>
        </a:spcBef>
        <a:spcAft>
          <a:spcPct val="0"/>
        </a:spcAft>
        <a:defRPr sz="3400">
          <a:solidFill>
            <a:schemeClr val="tx2"/>
          </a:solidFill>
          <a:latin typeface="Arial" charset="0"/>
        </a:defRPr>
      </a:lvl8pPr>
      <a:lvl9pPr marL="1828800" algn="l" rtl="0" eaLnBrk="0" fontAlgn="base" hangingPunct="0">
        <a:spcBef>
          <a:spcPct val="0"/>
        </a:spcBef>
        <a:spcAft>
          <a:spcPct val="0"/>
        </a:spcAft>
        <a:defRPr sz="3400">
          <a:solidFill>
            <a:schemeClr val="tx2"/>
          </a:solidFill>
          <a:latin typeface="Arial" charset="0"/>
        </a:defRPr>
      </a:lvl9pPr>
    </p:titleStyle>
    <p:bodyStyle>
      <a:lvl1pPr marL="342900" indent="-342900" algn="l" rtl="0" eaLnBrk="0" fontAlgn="base" hangingPunct="0">
        <a:spcBef>
          <a:spcPct val="20000"/>
        </a:spcBef>
        <a:spcAft>
          <a:spcPct val="0"/>
        </a:spcAft>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DDBD0CCF-BBB3-4DDF-9C01-6459612EBF27}"/>
              </a:ext>
            </a:extLst>
          </p:cNvPr>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Rectangle 3">
            <a:extLst>
              <a:ext uri="{FF2B5EF4-FFF2-40B4-BE49-F238E27FC236}">
                <a16:creationId xmlns:a16="http://schemas.microsoft.com/office/drawing/2014/main" id="{86FF53F8-6D6C-4CC1-97B3-6742FB6FB4B7}"/>
              </a:ext>
            </a:extLst>
          </p:cNvPr>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06532" name="Rectangle 4">
            <a:extLst>
              <a:ext uri="{FF2B5EF4-FFF2-40B4-BE49-F238E27FC236}">
                <a16:creationId xmlns:a16="http://schemas.microsoft.com/office/drawing/2014/main" id="{8921FAFC-C05C-4F1F-B1E4-4954E3112EF4}"/>
              </a:ext>
            </a:extLst>
          </p:cNvPr>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cs typeface="Arial" charset="0"/>
              </a:defRPr>
            </a:lvl1pPr>
          </a:lstStyle>
          <a:p>
            <a:pPr>
              <a:defRPr/>
            </a:pPr>
            <a:endParaRPr lang="en-US" altLang="en-US"/>
          </a:p>
        </p:txBody>
      </p:sp>
      <p:sp>
        <p:nvSpPr>
          <p:cNvPr id="406533" name="Rectangle 5">
            <a:extLst>
              <a:ext uri="{FF2B5EF4-FFF2-40B4-BE49-F238E27FC236}">
                <a16:creationId xmlns:a16="http://schemas.microsoft.com/office/drawing/2014/main" id="{35D23709-F41A-4BF3-85B3-9A0CF50EAB08}"/>
              </a:ext>
            </a:extLst>
          </p:cNvPr>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cs typeface="Arial" charset="0"/>
              </a:defRPr>
            </a:lvl1pPr>
          </a:lstStyle>
          <a:p>
            <a:pPr>
              <a:defRPr/>
            </a:pPr>
            <a:endParaRPr lang="en-US" altLang="en-US"/>
          </a:p>
        </p:txBody>
      </p:sp>
      <p:sp>
        <p:nvSpPr>
          <p:cNvPr id="406534" name="Rectangle 6">
            <a:extLst>
              <a:ext uri="{FF2B5EF4-FFF2-40B4-BE49-F238E27FC236}">
                <a16:creationId xmlns:a16="http://schemas.microsoft.com/office/drawing/2014/main" id="{A4B09E6D-32EB-4302-A670-18AF2F61C760}"/>
              </a:ext>
            </a:extLst>
          </p:cNvPr>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panose="02020603050405020304" pitchFamily="18" charset="0"/>
              </a:defRPr>
            </a:lvl1pPr>
          </a:lstStyle>
          <a:p>
            <a:fld id="{8C53148D-4435-4B41-AE64-D4235B66B51D}" type="slidenum">
              <a:rPr lang="en-US" altLang="en-US"/>
              <a:pPr/>
              <a:t>‹#›</a:t>
            </a:fld>
            <a:endParaRPr lang="en-US" altLang="en-US"/>
          </a:p>
        </p:txBody>
      </p:sp>
    </p:spTree>
    <p:extLst>
      <p:ext uri="{BB962C8B-B14F-4D97-AF65-F5344CB8AC3E}">
        <p14:creationId xmlns:p14="http://schemas.microsoft.com/office/powerpoint/2010/main" val="416139884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pitchFamily="18" charset="0"/>
          <a:cs typeface="Arial" charset="0"/>
        </a:defRPr>
      </a:lvl2pPr>
      <a:lvl3pPr algn="ctr" rtl="0" eaLnBrk="0" fontAlgn="base" hangingPunct="0">
        <a:spcBef>
          <a:spcPct val="0"/>
        </a:spcBef>
        <a:spcAft>
          <a:spcPct val="0"/>
        </a:spcAft>
        <a:defRPr sz="4400">
          <a:solidFill>
            <a:schemeClr val="tx2"/>
          </a:solidFill>
          <a:latin typeface="Times" pitchFamily="18" charset="0"/>
          <a:cs typeface="Arial" charset="0"/>
        </a:defRPr>
      </a:lvl3pPr>
      <a:lvl4pPr algn="ctr" rtl="0" eaLnBrk="0" fontAlgn="base" hangingPunct="0">
        <a:spcBef>
          <a:spcPct val="0"/>
        </a:spcBef>
        <a:spcAft>
          <a:spcPct val="0"/>
        </a:spcAft>
        <a:defRPr sz="4400">
          <a:solidFill>
            <a:schemeClr val="tx2"/>
          </a:solidFill>
          <a:latin typeface="Times" pitchFamily="18" charset="0"/>
          <a:cs typeface="Arial" charset="0"/>
        </a:defRPr>
      </a:lvl4pPr>
      <a:lvl5pPr algn="ctr" rtl="0" eaLnBrk="0" fontAlgn="base" hangingPunct="0">
        <a:spcBef>
          <a:spcPct val="0"/>
        </a:spcBef>
        <a:spcAft>
          <a:spcPct val="0"/>
        </a:spcAft>
        <a:defRPr sz="4400">
          <a:solidFill>
            <a:schemeClr val="tx2"/>
          </a:solidFill>
          <a:latin typeface="Times" pitchFamily="18" charset="0"/>
          <a:cs typeface="Arial" charset="0"/>
        </a:defRPr>
      </a:lvl5pPr>
      <a:lvl6pPr marL="457200" algn="ctr" rtl="0" fontAlgn="base">
        <a:spcBef>
          <a:spcPct val="0"/>
        </a:spcBef>
        <a:spcAft>
          <a:spcPct val="0"/>
        </a:spcAft>
        <a:defRPr sz="4400">
          <a:solidFill>
            <a:schemeClr val="tx2"/>
          </a:solidFill>
          <a:latin typeface="Times" pitchFamily="18" charset="0"/>
          <a:cs typeface="Arial" charset="0"/>
        </a:defRPr>
      </a:lvl6pPr>
      <a:lvl7pPr marL="914400" algn="ctr" rtl="0" fontAlgn="base">
        <a:spcBef>
          <a:spcPct val="0"/>
        </a:spcBef>
        <a:spcAft>
          <a:spcPct val="0"/>
        </a:spcAft>
        <a:defRPr sz="4400">
          <a:solidFill>
            <a:schemeClr val="tx2"/>
          </a:solidFill>
          <a:latin typeface="Times" pitchFamily="18" charset="0"/>
          <a:cs typeface="Arial" charset="0"/>
        </a:defRPr>
      </a:lvl7pPr>
      <a:lvl8pPr marL="1371600" algn="ctr" rtl="0" fontAlgn="base">
        <a:spcBef>
          <a:spcPct val="0"/>
        </a:spcBef>
        <a:spcAft>
          <a:spcPct val="0"/>
        </a:spcAft>
        <a:defRPr sz="4400">
          <a:solidFill>
            <a:schemeClr val="tx2"/>
          </a:solidFill>
          <a:latin typeface="Times" pitchFamily="18" charset="0"/>
          <a:cs typeface="Arial" charset="0"/>
        </a:defRPr>
      </a:lvl8pPr>
      <a:lvl9pPr marL="1828800" algn="ctr" rtl="0" fontAlgn="base">
        <a:spcBef>
          <a:spcPct val="0"/>
        </a:spcBef>
        <a:spcAft>
          <a:spcPct val="0"/>
        </a:spcAft>
        <a:defRPr sz="4400">
          <a:solidFill>
            <a:schemeClr val="tx2"/>
          </a:solidFill>
          <a:latin typeface="Times" pitchFamily="18"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410" name="Title Placeholder 1"/>
          <p:cNvSpPr>
            <a:spLocks noGrp="1"/>
          </p:cNvSpPr>
          <p:nvPr>
            <p:ph type="title"/>
          </p:nvPr>
        </p:nvSpPr>
        <p:spPr bwMode="auto">
          <a:xfrm>
            <a:off x="609600" y="0"/>
            <a:ext cx="109728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7411" name="Text Placeholder 2"/>
          <p:cNvSpPr>
            <a:spLocks noGrp="1"/>
          </p:cNvSpPr>
          <p:nvPr>
            <p:ph type="body" idx="1"/>
          </p:nvPr>
        </p:nvSpPr>
        <p:spPr bwMode="auto">
          <a:xfrm>
            <a:off x="609600" y="1066800"/>
            <a:ext cx="10972800" cy="518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742EADCD-5430-47CB-B558-01CE57ACCFDB}" type="datetimeFigureOut">
              <a:rPr lang="en-US"/>
              <a:pPr>
                <a:defRPr/>
              </a:pPr>
              <a:t>10/8/2020</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478D95D2-85AF-416D-B7C8-431D4047B9A4}" type="slidenum">
              <a:rPr lang="en-US"/>
              <a:pPr>
                <a:defRPr/>
              </a:pPr>
              <a:t>‹#›</a:t>
            </a:fld>
            <a:endParaRPr lang="en-US"/>
          </a:p>
        </p:txBody>
      </p:sp>
    </p:spTree>
    <p:extLst>
      <p:ext uri="{BB962C8B-B14F-4D97-AF65-F5344CB8AC3E}">
        <p14:creationId xmlns:p14="http://schemas.microsoft.com/office/powerpoint/2010/main" val="313815035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0"/>
            <a:ext cx="10972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09600" y="1066800"/>
            <a:ext cx="109728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987C126C-E4FE-4C10-8063-768C41374C73}" type="datetimeFigureOut">
              <a:rPr lang="en-US"/>
              <a:pPr>
                <a:defRPr/>
              </a:pPr>
              <a:t>10/8/2020</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B99E89F6-B254-4A40-9D97-9AB96584A8D7}" type="slidenum">
              <a:rPr lang="en-US" altLang="en-US"/>
              <a:pPr>
                <a:defRPr/>
              </a:pPr>
              <a:t>‹#›</a:t>
            </a:fld>
            <a:endParaRPr lang="en-US" altLang="en-US"/>
          </a:p>
        </p:txBody>
      </p:sp>
    </p:spTree>
    <p:extLst>
      <p:ext uri="{BB962C8B-B14F-4D97-AF65-F5344CB8AC3E}">
        <p14:creationId xmlns:p14="http://schemas.microsoft.com/office/powerpoint/2010/main" val="250139739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CE627A6C-5EF8-4320-A104-4892CEE791C3}"/>
              </a:ext>
            </a:extLst>
          </p:cNvPr>
          <p:cNvSpPr>
            <a:spLocks noGrp="1" noChangeArrowheads="1"/>
          </p:cNvSpPr>
          <p:nvPr>
            <p:ph type="title"/>
          </p:nvPr>
        </p:nvSpPr>
        <p:spPr bwMode="auto">
          <a:xfrm>
            <a:off x="914400" y="76200"/>
            <a:ext cx="10363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45E20853-FD7D-4A26-8BA0-0E3041E4D19E}"/>
              </a:ext>
            </a:extLst>
          </p:cNvPr>
          <p:cNvSpPr>
            <a:spLocks noGrp="1" noChangeArrowheads="1"/>
          </p:cNvSpPr>
          <p:nvPr>
            <p:ph type="body" idx="1"/>
          </p:nvPr>
        </p:nvSpPr>
        <p:spPr bwMode="auto">
          <a:xfrm>
            <a:off x="914400" y="914400"/>
            <a:ext cx="103632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9220" name="Rectangle 4">
            <a:extLst>
              <a:ext uri="{FF2B5EF4-FFF2-40B4-BE49-F238E27FC236}">
                <a16:creationId xmlns:a16="http://schemas.microsoft.com/office/drawing/2014/main" id="{26BED120-5321-46C3-87CD-9A0474C5AF79}"/>
              </a:ext>
            </a:extLst>
          </p:cNvPr>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pitchFamily="18" charset="0"/>
                <a:cs typeface="Arial" charset="0"/>
              </a:defRPr>
            </a:lvl1pPr>
          </a:lstStyle>
          <a:p>
            <a:pPr>
              <a:defRPr/>
            </a:pPr>
            <a:endParaRPr lang="en-US"/>
          </a:p>
        </p:txBody>
      </p:sp>
      <p:sp>
        <p:nvSpPr>
          <p:cNvPr id="9221" name="Rectangle 5">
            <a:extLst>
              <a:ext uri="{FF2B5EF4-FFF2-40B4-BE49-F238E27FC236}">
                <a16:creationId xmlns:a16="http://schemas.microsoft.com/office/drawing/2014/main" id="{349939E0-64A1-44F9-9B70-9A2D398BD2F1}"/>
              </a:ext>
            </a:extLst>
          </p:cNvPr>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pitchFamily="18" charset="0"/>
                <a:cs typeface="Arial" charset="0"/>
              </a:defRPr>
            </a:lvl1pPr>
          </a:lstStyle>
          <a:p>
            <a:pPr>
              <a:defRPr/>
            </a:pPr>
            <a:endParaRPr lang="en-US"/>
          </a:p>
        </p:txBody>
      </p:sp>
      <p:sp>
        <p:nvSpPr>
          <p:cNvPr id="9222" name="Rectangle 6">
            <a:extLst>
              <a:ext uri="{FF2B5EF4-FFF2-40B4-BE49-F238E27FC236}">
                <a16:creationId xmlns:a16="http://schemas.microsoft.com/office/drawing/2014/main" id="{4E235974-CBF4-4B4F-A55C-61D18CC0B4EA}"/>
              </a:ext>
            </a:extLst>
          </p:cNvPr>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panose="02020603050405020304" pitchFamily="18" charset="0"/>
              </a:defRPr>
            </a:lvl1pPr>
          </a:lstStyle>
          <a:p>
            <a:fld id="{332877FB-D74D-449F-AC42-FFB20B051497}" type="slidenum">
              <a:rPr lang="en-US" altLang="en-US"/>
              <a:pPr/>
              <a:t>‹#›</a:t>
            </a:fld>
            <a:endParaRPr lang="en-US" altLang="en-US"/>
          </a:p>
        </p:txBody>
      </p:sp>
      <p:sp>
        <p:nvSpPr>
          <p:cNvPr id="9223" name="Line 7">
            <a:extLst>
              <a:ext uri="{FF2B5EF4-FFF2-40B4-BE49-F238E27FC236}">
                <a16:creationId xmlns:a16="http://schemas.microsoft.com/office/drawing/2014/main" id="{74E75A2A-60A4-4DD8-ACC5-6DD037F9B279}"/>
              </a:ext>
            </a:extLst>
          </p:cNvPr>
          <p:cNvSpPr>
            <a:spLocks noChangeShapeType="1"/>
          </p:cNvSpPr>
          <p:nvPr/>
        </p:nvSpPr>
        <p:spPr bwMode="auto">
          <a:xfrm>
            <a:off x="914400" y="838200"/>
            <a:ext cx="10363200" cy="0"/>
          </a:xfrm>
          <a:prstGeom prst="line">
            <a:avLst/>
          </a:prstGeom>
          <a:noFill/>
          <a:ln w="38100">
            <a:solidFill>
              <a:schemeClr val="tx1"/>
            </a:solidFill>
            <a:round/>
            <a:headEnd/>
            <a:tailEnd/>
          </a:ln>
          <a:effectLst/>
        </p:spPr>
        <p:txBody>
          <a:bodyPr wrap="none" anchor="ctr"/>
          <a:lstStyle/>
          <a:p>
            <a:pPr>
              <a:defRPr/>
            </a:pPr>
            <a:endParaRPr lang="en-US" sz="1800">
              <a:latin typeface="Arial" charset="0"/>
              <a:cs typeface="Arial" charset="0"/>
            </a:endParaRPr>
          </a:p>
        </p:txBody>
      </p:sp>
    </p:spTree>
    <p:extLst>
      <p:ext uri="{BB962C8B-B14F-4D97-AF65-F5344CB8AC3E}">
        <p14:creationId xmlns:p14="http://schemas.microsoft.com/office/powerpoint/2010/main" val="370796692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charset="0"/>
        </a:defRPr>
      </a:lvl2pPr>
      <a:lvl3pPr algn="l" rtl="0" eaLnBrk="0" fontAlgn="base" hangingPunct="0">
        <a:spcBef>
          <a:spcPct val="0"/>
        </a:spcBef>
        <a:spcAft>
          <a:spcPct val="0"/>
        </a:spcAft>
        <a:defRPr sz="3400">
          <a:solidFill>
            <a:schemeClr val="tx2"/>
          </a:solidFill>
          <a:latin typeface="Arial" charset="0"/>
        </a:defRPr>
      </a:lvl3pPr>
      <a:lvl4pPr algn="l" rtl="0" eaLnBrk="0" fontAlgn="base" hangingPunct="0">
        <a:spcBef>
          <a:spcPct val="0"/>
        </a:spcBef>
        <a:spcAft>
          <a:spcPct val="0"/>
        </a:spcAft>
        <a:defRPr sz="3400">
          <a:solidFill>
            <a:schemeClr val="tx2"/>
          </a:solidFill>
          <a:latin typeface="Arial" charset="0"/>
        </a:defRPr>
      </a:lvl4pPr>
      <a:lvl5pPr algn="l" rtl="0" eaLnBrk="0" fontAlgn="base" hangingPunct="0">
        <a:spcBef>
          <a:spcPct val="0"/>
        </a:spcBef>
        <a:spcAft>
          <a:spcPct val="0"/>
        </a:spcAft>
        <a:defRPr sz="3400">
          <a:solidFill>
            <a:schemeClr val="tx2"/>
          </a:solidFill>
          <a:latin typeface="Arial" charset="0"/>
        </a:defRPr>
      </a:lvl5pPr>
      <a:lvl6pPr marL="457200" algn="l" rtl="0" eaLnBrk="0" fontAlgn="base" hangingPunct="0">
        <a:spcBef>
          <a:spcPct val="0"/>
        </a:spcBef>
        <a:spcAft>
          <a:spcPct val="0"/>
        </a:spcAft>
        <a:defRPr sz="3400">
          <a:solidFill>
            <a:schemeClr val="tx2"/>
          </a:solidFill>
          <a:latin typeface="Arial" charset="0"/>
        </a:defRPr>
      </a:lvl6pPr>
      <a:lvl7pPr marL="914400" algn="l" rtl="0" eaLnBrk="0" fontAlgn="base" hangingPunct="0">
        <a:spcBef>
          <a:spcPct val="0"/>
        </a:spcBef>
        <a:spcAft>
          <a:spcPct val="0"/>
        </a:spcAft>
        <a:defRPr sz="3400">
          <a:solidFill>
            <a:schemeClr val="tx2"/>
          </a:solidFill>
          <a:latin typeface="Arial" charset="0"/>
        </a:defRPr>
      </a:lvl7pPr>
      <a:lvl8pPr marL="1371600" algn="l" rtl="0" eaLnBrk="0" fontAlgn="base" hangingPunct="0">
        <a:spcBef>
          <a:spcPct val="0"/>
        </a:spcBef>
        <a:spcAft>
          <a:spcPct val="0"/>
        </a:spcAft>
        <a:defRPr sz="3400">
          <a:solidFill>
            <a:schemeClr val="tx2"/>
          </a:solidFill>
          <a:latin typeface="Arial" charset="0"/>
        </a:defRPr>
      </a:lvl8pPr>
      <a:lvl9pPr marL="1828800" algn="l" rtl="0" eaLnBrk="0" fontAlgn="base" hangingPunct="0">
        <a:spcBef>
          <a:spcPct val="0"/>
        </a:spcBef>
        <a:spcAft>
          <a:spcPct val="0"/>
        </a:spcAft>
        <a:defRPr sz="3400">
          <a:solidFill>
            <a:schemeClr val="tx2"/>
          </a:solidFill>
          <a:latin typeface="Arial" charset="0"/>
        </a:defRPr>
      </a:lvl9pPr>
    </p:titleStyle>
    <p:bodyStyle>
      <a:lvl1pPr marL="342900" indent="-342900" algn="l" rtl="0" eaLnBrk="0" fontAlgn="base" hangingPunct="0">
        <a:spcBef>
          <a:spcPct val="20000"/>
        </a:spcBef>
        <a:spcAft>
          <a:spcPct val="0"/>
        </a:spcAft>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mn-cs"/>
              </a:defRPr>
            </a:lvl1pPr>
          </a:lstStyle>
          <a:p>
            <a:pPr>
              <a:defRPr/>
            </a:pPr>
            <a:endParaRPr lang="en-US"/>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mn-cs"/>
              </a:defRPr>
            </a:lvl1pPr>
          </a:lstStyle>
          <a:p>
            <a:pPr>
              <a:defRPr/>
            </a:pPr>
            <a:endParaRPr lang="en-US"/>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19F5FCA4-A6AF-47DB-B70C-0E6E026448BA}" type="slidenum">
              <a:rPr lang="en-US" altLang="en-US"/>
              <a:pPr/>
              <a:t>‹#›</a:t>
            </a:fld>
            <a:endParaRPr lang="en-US" altLang="en-US"/>
          </a:p>
        </p:txBody>
      </p:sp>
    </p:spTree>
    <p:extLst>
      <p:ext uri="{BB962C8B-B14F-4D97-AF65-F5344CB8AC3E}">
        <p14:creationId xmlns:p14="http://schemas.microsoft.com/office/powerpoint/2010/main" val="1421862561"/>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0"/>
            <a:ext cx="10972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09600" y="1066800"/>
            <a:ext cx="109728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BCC90B03-5F8E-4046-BD44-0BF9AD8EA83C}" type="datetimeFigureOut">
              <a:rPr lang="en-US"/>
              <a:pPr>
                <a:defRPr/>
              </a:pPr>
              <a:t>10/8/2020</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ED694CED-7E7C-4E1A-8A79-1378C9F17FAA}" type="slidenum">
              <a:rPr lang="en-US" altLang="en-US"/>
              <a:pPr/>
              <a:t>‹#›</a:t>
            </a:fld>
            <a:endParaRPr lang="en-US" altLang="en-US"/>
          </a:p>
        </p:txBody>
      </p:sp>
    </p:spTree>
    <p:extLst>
      <p:ext uri="{BB962C8B-B14F-4D97-AF65-F5344CB8AC3E}">
        <p14:creationId xmlns:p14="http://schemas.microsoft.com/office/powerpoint/2010/main" val="2157475075"/>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eaLnBrk="1" fontAlgn="base" hangingPunct="1">
        <a:spcBef>
          <a:spcPct val="0"/>
        </a:spcBef>
        <a:spcAft>
          <a:spcPct val="0"/>
        </a:spcAft>
        <a:defRPr sz="3600">
          <a:solidFill>
            <a:schemeClr val="tx1"/>
          </a:solidFill>
          <a:latin typeface="Calibri" pitchFamily="34" charset="0"/>
        </a:defRPr>
      </a:lvl6pPr>
      <a:lvl7pPr marL="914400" algn="l" rtl="0" eaLnBrk="1" fontAlgn="base" hangingPunct="1">
        <a:spcBef>
          <a:spcPct val="0"/>
        </a:spcBef>
        <a:spcAft>
          <a:spcPct val="0"/>
        </a:spcAft>
        <a:defRPr sz="3600">
          <a:solidFill>
            <a:schemeClr val="tx1"/>
          </a:solidFill>
          <a:latin typeface="Calibri" pitchFamily="34" charset="0"/>
        </a:defRPr>
      </a:lvl7pPr>
      <a:lvl8pPr marL="1371600" algn="l" rtl="0" eaLnBrk="1" fontAlgn="base" hangingPunct="1">
        <a:spcBef>
          <a:spcPct val="0"/>
        </a:spcBef>
        <a:spcAft>
          <a:spcPct val="0"/>
        </a:spcAft>
        <a:defRPr sz="3600">
          <a:solidFill>
            <a:schemeClr val="tx1"/>
          </a:solidFill>
          <a:latin typeface="Calibri" pitchFamily="34" charset="0"/>
        </a:defRPr>
      </a:lvl8pPr>
      <a:lvl9pPr marL="1828800" algn="l" rtl="0" eaLnBrk="1" fontAlgn="base" hangingPunct="1">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6.xml"/></Relationships>
</file>

<file path=ppt/slides/_rels/slide3.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image" Target="../media/image1.png"/><Relationship Id="rId1" Type="http://schemas.openxmlformats.org/officeDocument/2006/relationships/slideLayout" Target="../slideLayouts/slideLayout46.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4.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9.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39.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7.xml"/><Relationship Id="rId5" Type="http://schemas.openxmlformats.org/officeDocument/2006/relationships/image" Target="../media/image19.png"/><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1.wmf"/><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1.wmf"/><Relationship Id="rId1" Type="http://schemas.openxmlformats.org/officeDocument/2006/relationships/slideLayout" Target="../slideLayouts/slideLayout29.xml"/><Relationship Id="rId6" Type="http://schemas.openxmlformats.org/officeDocument/2006/relationships/image" Target="../media/image27.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10.xml"/><Relationship Id="rId1" Type="http://schemas.openxmlformats.org/officeDocument/2006/relationships/slideLayout" Target="../slideLayouts/slideLayout29.xml"/><Relationship Id="rId5" Type="http://schemas.openxmlformats.org/officeDocument/2006/relationships/image" Target="../media/image33.wmf"/><Relationship Id="rId4" Type="http://schemas.openxmlformats.org/officeDocument/2006/relationships/image" Target="../media/image32.wmf"/></Relationships>
</file>

<file path=ppt/slides/_rels/slide24.x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21.wmf"/><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image" Target="../media/image21.wmf"/><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image" Target="../media/image21.wmf"/><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image" Target="../media/image37.wmf"/><Relationship Id="rId1" Type="http://schemas.openxmlformats.org/officeDocument/2006/relationships/slideLayout" Target="../slideLayouts/slideLayout29.xml"/><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11.xml"/><Relationship Id="rId1" Type="http://schemas.openxmlformats.org/officeDocument/2006/relationships/slideLayout" Target="../slideLayouts/slideLayout35.xml"/></Relationships>
</file>

<file path=ppt/slides/_rels/slide3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12.xml"/><Relationship Id="rId1" Type="http://schemas.openxmlformats.org/officeDocument/2006/relationships/slideLayout" Target="../slideLayouts/slideLayout35.xml"/></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4.xml"/><Relationship Id="rId1" Type="http://schemas.openxmlformats.org/officeDocument/2006/relationships/slideLayout" Target="../slideLayouts/slideLayout39.xml"/><Relationship Id="rId5" Type="http://schemas.openxmlformats.org/officeDocument/2006/relationships/image" Target="../media/image19.png"/><Relationship Id="rId4" Type="http://schemas.openxmlformats.org/officeDocument/2006/relationships/hyperlink" Target="http://en.wikipedia.org/wiki/Impossible_colors"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45.gif"/><Relationship Id="rId2" Type="http://schemas.openxmlformats.org/officeDocument/2006/relationships/hyperlink" Target="http://en.wikipedia.org/wiki/Impossible_colors" TargetMode="External"/><Relationship Id="rId1" Type="http://schemas.openxmlformats.org/officeDocument/2006/relationships/slideLayout" Target="../slideLayouts/slideLayout39.xml"/></Relationships>
</file>

<file path=ppt/slides/_rels/slide3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5.xml"/><Relationship Id="rId1" Type="http://schemas.openxmlformats.org/officeDocument/2006/relationships/slideLayout" Target="../slideLayouts/slideLayout39.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3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9.xml"/></Relationships>
</file>

<file path=ppt/slides/_rels/slide4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42.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54.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55.png"/></Relationships>
</file>

<file path=ppt/slides/_rels/slide4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13.xml"/><Relationship Id="rId5" Type="http://schemas.openxmlformats.org/officeDocument/2006/relationships/image" Target="../media/image62.jpeg"/><Relationship Id="rId4" Type="http://schemas.openxmlformats.org/officeDocument/2006/relationships/image" Target="../media/image61.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13.xml"/><Relationship Id="rId6" Type="http://schemas.openxmlformats.org/officeDocument/2006/relationships/image" Target="../media/image68.jpeg"/><Relationship Id="rId5" Type="http://schemas.openxmlformats.org/officeDocument/2006/relationships/image" Target="../media/image67.png"/><Relationship Id="rId4" Type="http://schemas.openxmlformats.org/officeDocument/2006/relationships/image" Target="../media/image66.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6.xml"/></Relationships>
</file>

<file path=ppt/slides/_rels/slide5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13.xml"/><Relationship Id="rId6" Type="http://schemas.openxmlformats.org/officeDocument/2006/relationships/image" Target="../media/image68.jpeg"/><Relationship Id="rId5" Type="http://schemas.openxmlformats.org/officeDocument/2006/relationships/image" Target="../media/image72.png"/><Relationship Id="rId4" Type="http://schemas.openxmlformats.org/officeDocument/2006/relationships/image" Target="../media/image71.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 Id="rId6" Type="http://schemas.openxmlformats.org/officeDocument/2006/relationships/image" Target="../media/image68.jpeg"/><Relationship Id="rId5" Type="http://schemas.openxmlformats.org/officeDocument/2006/relationships/image" Target="../media/image72.png"/><Relationship Id="rId4" Type="http://schemas.openxmlformats.org/officeDocument/2006/relationships/image" Target="../media/image71.png"/></Relationships>
</file>

<file path=ppt/slides/_rels/slide63.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76.png"/><Relationship Id="rId7" Type="http://schemas.openxmlformats.org/officeDocument/2006/relationships/image" Target="../media/image79.png"/><Relationship Id="rId2" Type="http://schemas.openxmlformats.org/officeDocument/2006/relationships/image" Target="../media/image75.png"/><Relationship Id="rId1" Type="http://schemas.openxmlformats.org/officeDocument/2006/relationships/slideLayout" Target="../slideLayouts/slideLayout13.xml"/><Relationship Id="rId6" Type="http://schemas.openxmlformats.org/officeDocument/2006/relationships/image" Target="../media/image78.png"/><Relationship Id="rId5" Type="http://schemas.openxmlformats.org/officeDocument/2006/relationships/image" Target="../media/image68.jpeg"/><Relationship Id="rId4" Type="http://schemas.openxmlformats.org/officeDocument/2006/relationships/image" Target="../media/image77.png"/></Relationships>
</file>

<file path=ppt/slides/_rels/slide6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35.xml"/></Relationships>
</file>

<file path=ppt/slides/_rels/slide6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13.xml"/><Relationship Id="rId6" Type="http://schemas.openxmlformats.org/officeDocument/2006/relationships/image" Target="../media/image68.jpeg"/><Relationship Id="rId5" Type="http://schemas.openxmlformats.org/officeDocument/2006/relationships/image" Target="../media/image87.png"/><Relationship Id="rId4" Type="http://schemas.openxmlformats.org/officeDocument/2006/relationships/image" Target="../media/image86.png"/></Relationships>
</file>

<file path=ppt/slides/_rels/slide7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9.png"/><Relationship Id="rId1" Type="http://schemas.openxmlformats.org/officeDocument/2006/relationships/slideLayout" Target="../slideLayouts/slideLayout36.xml"/></Relationships>
</file>

<file path=ppt/slides/_rels/slide71.x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notesSlide" Target="../notesSlides/notesSlide28.xml"/><Relationship Id="rId1" Type="http://schemas.openxmlformats.org/officeDocument/2006/relationships/slideLayout" Target="../slideLayouts/slideLayout3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5.xml"/></Relationships>
</file>

<file path=ppt/slides/_rels/slide73.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hyperlink" Target="https://www.colorsystem.com/" TargetMode="Externa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30.xml"/><Relationship Id="rId1" Type="http://schemas.openxmlformats.org/officeDocument/2006/relationships/slideLayout" Target="../slideLayouts/slideLayout50.xml"/></Relationships>
</file>

<file path=ppt/slides/_rels/slide79.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46.xml"/></Relationships>
</file>

<file path=ppt/slides/_rels/slide80.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31.xml"/><Relationship Id="rId1" Type="http://schemas.openxmlformats.org/officeDocument/2006/relationships/slideLayout" Target="../slideLayouts/slideLayout46.xml"/><Relationship Id="rId4" Type="http://schemas.openxmlformats.org/officeDocument/2006/relationships/image" Target="../media/image95.jpeg"/></Relationships>
</file>

<file path=ppt/slides/_rels/slide81.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35.xml"/></Relationships>
</file>

<file path=ppt/slides/_rels/slide82.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97.jpeg"/><Relationship Id="rId1" Type="http://schemas.openxmlformats.org/officeDocument/2006/relationships/slideLayout" Target="../slideLayouts/slideLayout46.xml"/><Relationship Id="rId4" Type="http://schemas.openxmlformats.org/officeDocument/2006/relationships/image" Target="../media/image99.jpeg"/></Relationships>
</file>

<file path=ppt/slides/_rels/slide83.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32.xml"/><Relationship Id="rId1" Type="http://schemas.openxmlformats.org/officeDocument/2006/relationships/slideLayout" Target="../slideLayouts/slideLayout35.xml"/></Relationships>
</file>

<file path=ppt/slides/_rels/slide84.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33.xml"/><Relationship Id="rId1" Type="http://schemas.openxmlformats.org/officeDocument/2006/relationships/slideLayout" Target="../slideLayouts/slideLayout56.xml"/></Relationships>
</file>

<file path=ppt/slides/_rels/slide85.xml.rels><?xml version="1.0" encoding="UTF-8" standalone="yes"?>
<Relationships xmlns="http://schemas.openxmlformats.org/package/2006/relationships"><Relationship Id="rId3" Type="http://schemas.openxmlformats.org/officeDocument/2006/relationships/image" Target="../media/image102.gif"/><Relationship Id="rId2" Type="http://schemas.openxmlformats.org/officeDocument/2006/relationships/notesSlide" Target="../notesSlides/notesSlide34.xml"/><Relationship Id="rId1" Type="http://schemas.openxmlformats.org/officeDocument/2006/relationships/slideLayout" Target="../slideLayouts/slideLayout56.xml"/></Relationships>
</file>

<file path=ppt/slides/_rels/slide86.xml.rels><?xml version="1.0" encoding="UTF-8" standalone="yes"?>
<Relationships xmlns="http://schemas.openxmlformats.org/package/2006/relationships"><Relationship Id="rId2" Type="http://schemas.openxmlformats.org/officeDocument/2006/relationships/image" Target="../media/image103.gif"/><Relationship Id="rId1" Type="http://schemas.openxmlformats.org/officeDocument/2006/relationships/slideLayout" Target="../slideLayouts/slideLayout78.xml"/></Relationships>
</file>

<file path=ppt/slides/_rels/slide87.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35.xml"/><Relationship Id="rId1" Type="http://schemas.openxmlformats.org/officeDocument/2006/relationships/slideLayout" Target="../slideLayouts/slideLayout73.xml"/></Relationships>
</file>

<file path=ppt/slides/_rels/slide88.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36.xml"/><Relationship Id="rId1" Type="http://schemas.openxmlformats.org/officeDocument/2006/relationships/slideLayout" Target="../slideLayouts/slideLayout7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B2FCDD7-EE41-4FE3-AA85-40F068799D2E}"/>
              </a:ext>
            </a:extLst>
          </p:cNvPr>
          <p:cNvSpPr>
            <a:spLocks noGrp="1"/>
          </p:cNvSpPr>
          <p:nvPr>
            <p:ph type="ctrTitle"/>
          </p:nvPr>
        </p:nvSpPr>
        <p:spPr/>
        <p:txBody>
          <a:bodyPr/>
          <a:lstStyle/>
          <a:p>
            <a:r>
              <a:rPr lang="en-US" dirty="0"/>
              <a:t>CSCI 1290: Comp Photo</a:t>
            </a:r>
          </a:p>
        </p:txBody>
      </p:sp>
      <p:sp>
        <p:nvSpPr>
          <p:cNvPr id="5" name="Subtitle 4">
            <a:extLst>
              <a:ext uri="{FF2B5EF4-FFF2-40B4-BE49-F238E27FC236}">
                <a16:creationId xmlns:a16="http://schemas.microsoft.com/office/drawing/2014/main" id="{2BBCFAE5-3E03-48B4-BE4D-5DD9D93642F6}"/>
              </a:ext>
            </a:extLst>
          </p:cNvPr>
          <p:cNvSpPr>
            <a:spLocks noGrp="1"/>
          </p:cNvSpPr>
          <p:nvPr>
            <p:ph type="subTitle" idx="1"/>
          </p:nvPr>
        </p:nvSpPr>
        <p:spPr>
          <a:xfrm>
            <a:off x="1524000" y="3602037"/>
            <a:ext cx="9144000" cy="2387599"/>
          </a:xfrm>
        </p:spPr>
        <p:txBody>
          <a:bodyPr>
            <a:normAutofit fontScale="92500" lnSpcReduction="20000"/>
          </a:bodyPr>
          <a:lstStyle/>
          <a:p>
            <a:r>
              <a:rPr lang="en-US" dirty="0"/>
              <a:t>Fall 2020 @ Brown University</a:t>
            </a:r>
          </a:p>
          <a:p>
            <a:r>
              <a:rPr lang="en-US" dirty="0"/>
              <a:t>James Tompkin</a:t>
            </a:r>
          </a:p>
          <a:p>
            <a:endParaRPr lang="en-US" dirty="0"/>
          </a:p>
          <a:p>
            <a:endParaRPr lang="en-US" dirty="0"/>
          </a:p>
          <a:p>
            <a:r>
              <a:rPr lang="en-US" dirty="0"/>
              <a:t>Many slides thanks to James Hays’ old CS 129 course, </a:t>
            </a:r>
            <a:br>
              <a:rPr lang="en-US" dirty="0"/>
            </a:br>
            <a:r>
              <a:rPr lang="en-US" dirty="0"/>
              <a:t>along with all of its acknowledgements.</a:t>
            </a:r>
          </a:p>
        </p:txBody>
      </p:sp>
    </p:spTree>
    <p:extLst>
      <p:ext uri="{BB962C8B-B14F-4D97-AF65-F5344CB8AC3E}">
        <p14:creationId xmlns:p14="http://schemas.microsoft.com/office/powerpoint/2010/main" val="39749849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US" altLang="en-US"/>
              <a:t>Canny edge detector</a:t>
            </a:r>
          </a:p>
        </p:txBody>
      </p:sp>
      <p:sp>
        <p:nvSpPr>
          <p:cNvPr id="1102851" name="Rectangle 3"/>
          <p:cNvSpPr>
            <a:spLocks noGrp="1" noChangeArrowheads="1"/>
          </p:cNvSpPr>
          <p:nvPr>
            <p:ph type="body" idx="1"/>
          </p:nvPr>
        </p:nvSpPr>
        <p:spPr>
          <a:xfrm>
            <a:off x="2209800" y="914400"/>
            <a:ext cx="7772400" cy="5562600"/>
          </a:xfrm>
        </p:spPr>
        <p:txBody>
          <a:bodyPr>
            <a:normAutofit lnSpcReduction="10000"/>
          </a:bodyPr>
          <a:lstStyle/>
          <a:p>
            <a:pPr marL="533400" indent="-533400">
              <a:buFontTx/>
              <a:buAutoNum type="arabicPeriod"/>
            </a:pPr>
            <a:r>
              <a:rPr lang="en-US" altLang="en-US" sz="2800" dirty="0"/>
              <a:t>Filter image with x, y derivatives of Gaussian </a:t>
            </a:r>
          </a:p>
          <a:p>
            <a:pPr marL="533400" indent="-533400">
              <a:buFontTx/>
              <a:buAutoNum type="arabicPeriod"/>
            </a:pPr>
            <a:r>
              <a:rPr lang="en-US" altLang="en-US" sz="2800" dirty="0"/>
              <a:t>Find magnitude and orientation of gradient</a:t>
            </a:r>
          </a:p>
          <a:p>
            <a:pPr marL="533400" indent="-533400">
              <a:buFontTx/>
              <a:buAutoNum type="arabicPeriod"/>
            </a:pPr>
            <a:r>
              <a:rPr lang="en-US" altLang="en-US" sz="2800" dirty="0"/>
              <a:t>Non-maximum suppression:</a:t>
            </a:r>
          </a:p>
          <a:p>
            <a:pPr marL="838200" lvl="1" indent="-381000"/>
            <a:r>
              <a:rPr lang="en-US" altLang="en-US" sz="2400" dirty="0"/>
              <a:t>Thin multi-pixel wide “ridges” to single pixel width</a:t>
            </a:r>
          </a:p>
          <a:p>
            <a:pPr marL="533400" indent="-533400">
              <a:buFontTx/>
              <a:buAutoNum type="arabicPeriod"/>
            </a:pPr>
            <a:r>
              <a:rPr lang="en-US" altLang="en-US" sz="2800" dirty="0"/>
              <a:t>‘Hysteresis’ Thresholding:</a:t>
            </a:r>
          </a:p>
          <a:p>
            <a:pPr marL="838200" lvl="1" indent="-381000"/>
            <a:r>
              <a:rPr lang="en-US" altLang="en-US" sz="2400" dirty="0"/>
              <a:t>Define two thresholds: low and high</a:t>
            </a:r>
          </a:p>
          <a:p>
            <a:pPr marL="838200" lvl="1" indent="-381000"/>
            <a:r>
              <a:rPr lang="en-US" altLang="en-US" sz="2400" dirty="0"/>
              <a:t>Use the high threshold to start edge curves and the low threshold to continue them</a:t>
            </a:r>
          </a:p>
          <a:p>
            <a:pPr marL="838200" lvl="1" indent="-381000"/>
            <a:r>
              <a:rPr lang="en-US" altLang="en-US" sz="2400" dirty="0"/>
              <a:t>‘Follow’ edges starting from strong edge pixels</a:t>
            </a:r>
          </a:p>
          <a:p>
            <a:pPr marL="1238250" lvl="2" indent="-381000"/>
            <a:r>
              <a:rPr lang="en-US" altLang="en-US" sz="1800" dirty="0"/>
              <a:t>Connected </a:t>
            </a:r>
            <a:r>
              <a:rPr lang="en-US" altLang="en-US" dirty="0"/>
              <a:t>components (</a:t>
            </a:r>
            <a:r>
              <a:rPr lang="en-US" altLang="en-US" dirty="0" err="1"/>
              <a:t>Szeliski</a:t>
            </a:r>
            <a:r>
              <a:rPr lang="en-US" altLang="en-US" dirty="0"/>
              <a:t> 3.3.4)</a:t>
            </a:r>
            <a:endParaRPr lang="en-US" altLang="en-US" sz="1800" dirty="0"/>
          </a:p>
          <a:p>
            <a:pPr marL="533400" indent="-533400"/>
            <a:endParaRPr lang="en-US" altLang="en-US" sz="2800" dirty="0"/>
          </a:p>
          <a:p>
            <a:pPr marL="533400" indent="-533400"/>
            <a:r>
              <a:rPr lang="en-US" altLang="en-US" sz="2800" dirty="0"/>
              <a:t>MATLAB: edge(image, ‘canny’)</a:t>
            </a:r>
          </a:p>
        </p:txBody>
      </p:sp>
      <p:sp>
        <p:nvSpPr>
          <p:cNvPr id="68612" name="Text Box 4"/>
          <p:cNvSpPr txBox="1">
            <a:spLocks noChangeArrowheads="1"/>
          </p:cNvSpPr>
          <p:nvPr/>
        </p:nvSpPr>
        <p:spPr bwMode="auto">
          <a:xfrm>
            <a:off x="8229601" y="6553200"/>
            <a:ext cx="23415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altLang="en-US" sz="14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Source: D. Lowe, L. Fei-Fei</a:t>
            </a:r>
          </a:p>
        </p:txBody>
      </p:sp>
    </p:spTree>
    <p:extLst>
      <p:ext uri="{BB962C8B-B14F-4D97-AF65-F5344CB8AC3E}">
        <p14:creationId xmlns:p14="http://schemas.microsoft.com/office/powerpoint/2010/main" val="22086713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p:txBody>
          <a:bodyPr/>
          <a:lstStyle/>
          <a:p>
            <a:r>
              <a:rPr lang="en-US" altLang="en-US" sz="3200"/>
              <a:t>Final Canny Edges</a:t>
            </a:r>
          </a:p>
        </p:txBody>
      </p:sp>
      <p:pic>
        <p:nvPicPr>
          <p:cNvPr id="4" name="Picture 3">
            <a:extLst>
              <a:ext uri="{FF2B5EF4-FFF2-40B4-BE49-F238E27FC236}">
                <a16:creationId xmlns:a16="http://schemas.microsoft.com/office/drawing/2014/main" id="{B30DE7CC-3906-424E-AB1E-B8FE3AF4AF7A}"/>
              </a:ext>
            </a:extLst>
          </p:cNvPr>
          <p:cNvPicPr>
            <a:picLocks noChangeAspect="1"/>
          </p:cNvPicPr>
          <p:nvPr/>
        </p:nvPicPr>
        <p:blipFill>
          <a:blip r:embed="rId2"/>
          <a:stretch>
            <a:fillRect/>
          </a:stretch>
        </p:blipFill>
        <p:spPr>
          <a:xfrm>
            <a:off x="6122662" y="1768024"/>
            <a:ext cx="4545339" cy="4532765"/>
          </a:xfrm>
          <a:prstGeom prst="rect">
            <a:avLst/>
          </a:prstGeom>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991B5CAD-A229-45A1-8472-77BB9B26FB5D}"/>
                  </a:ext>
                </a:extLst>
              </p:cNvPr>
              <p:cNvSpPr txBox="1"/>
              <p:nvPr/>
            </p:nvSpPr>
            <p:spPr>
              <a:xfrm>
                <a:off x="2476499" y="1031769"/>
                <a:ext cx="7239000" cy="43088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𝜎</m:t>
                      </m:r>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m:t>
                      </m:r>
                      <m:rad>
                        <m:radPr>
                          <m:degHide m:val="on"/>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ctrlPr>
                        </m:radPr>
                        <m:deg/>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2</m:t>
                          </m:r>
                        </m:e>
                      </m:rad>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 </m:t>
                      </m:r>
                      <m:sSub>
                        <m:sSub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𝑡</m:t>
                          </m:r>
                        </m:e>
                        <m:sub>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𝑙𝑜𝑤</m:t>
                          </m:r>
                        </m:sub>
                      </m:sSub>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=0.05,</m:t>
                      </m:r>
                      <m:sSub>
                        <m:sSub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𝑡</m:t>
                          </m:r>
                        </m:e>
                        <m:sub>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h𝑖𝑔h</m:t>
                          </m:r>
                        </m:sub>
                      </m:sSub>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=0.1</m:t>
                      </m:r>
                    </m:oMath>
                  </m:oMathPara>
                </a14:m>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mc:Choice>
        <mc:Fallback xmlns="">
          <p:sp>
            <p:nvSpPr>
              <p:cNvPr id="5" name="TextBox 4">
                <a:extLst>
                  <a:ext uri="{FF2B5EF4-FFF2-40B4-BE49-F238E27FC236}">
                    <a16:creationId xmlns:a16="http://schemas.microsoft.com/office/drawing/2014/main" id="{991B5CAD-A229-45A1-8472-77BB9B26FB5D}"/>
                  </a:ext>
                </a:extLst>
              </p:cNvPr>
              <p:cNvSpPr txBox="1">
                <a:spLocks noRot="1" noChangeAspect="1" noMove="1" noResize="1" noEditPoints="1" noAdjustHandles="1" noChangeArrowheads="1" noChangeShapeType="1" noTextEdit="1"/>
              </p:cNvSpPr>
              <p:nvPr/>
            </p:nvSpPr>
            <p:spPr>
              <a:xfrm>
                <a:off x="2476499" y="1031769"/>
                <a:ext cx="7239000" cy="430887"/>
              </a:xfrm>
              <a:prstGeom prst="rect">
                <a:avLst/>
              </a:prstGeom>
              <a:blipFill>
                <a:blip r:embed="rId3"/>
                <a:stretch>
                  <a:fillRect b="-8451"/>
                </a:stretch>
              </a:blipFill>
            </p:spPr>
            <p:txBody>
              <a:bodyPr/>
              <a:lstStyle/>
              <a:p>
                <a:r>
                  <a:rPr lang="en-US">
                    <a:noFill/>
                  </a:rPr>
                  <a:t> </a:t>
                </a:r>
              </a:p>
            </p:txBody>
          </p:sp>
        </mc:Fallback>
      </mc:AlternateContent>
      <p:pic>
        <p:nvPicPr>
          <p:cNvPr id="8" name="Picture 7" descr="A person standing in front of a building&#10;&#10;Description generated with very high confidence">
            <a:extLst>
              <a:ext uri="{FF2B5EF4-FFF2-40B4-BE49-F238E27FC236}">
                <a16:creationId xmlns:a16="http://schemas.microsoft.com/office/drawing/2014/main" id="{43F4DE61-D478-4FCA-97A9-FA85315BB1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56200" y="1760988"/>
            <a:ext cx="4539800" cy="4539800"/>
          </a:xfrm>
          <a:prstGeom prst="rect">
            <a:avLst/>
          </a:prstGeom>
        </p:spPr>
      </p:pic>
    </p:spTree>
    <p:extLst>
      <p:ext uri="{BB962C8B-B14F-4D97-AF65-F5344CB8AC3E}">
        <p14:creationId xmlns:p14="http://schemas.microsoft.com/office/powerpoint/2010/main" val="1185558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ABD88-30CC-4363-9546-84C094441F26}"/>
              </a:ext>
            </a:extLst>
          </p:cNvPr>
          <p:cNvSpPr>
            <a:spLocks noGrp="1"/>
          </p:cNvSpPr>
          <p:nvPr>
            <p:ph type="title"/>
          </p:nvPr>
        </p:nvSpPr>
        <p:spPr/>
        <p:txBody>
          <a:bodyPr/>
          <a:lstStyle/>
          <a:p>
            <a:r>
              <a:rPr lang="en-US" dirty="0"/>
              <a:t>Live Canny edge detector</a:t>
            </a:r>
          </a:p>
        </p:txBody>
      </p:sp>
      <p:sp>
        <p:nvSpPr>
          <p:cNvPr id="3" name="Content Placeholder 2">
            <a:extLst>
              <a:ext uri="{FF2B5EF4-FFF2-40B4-BE49-F238E27FC236}">
                <a16:creationId xmlns:a16="http://schemas.microsoft.com/office/drawing/2014/main" id="{09A51B01-8401-4F4D-A459-AA66C79CD1AA}"/>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84537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8434" name="Title 1"/>
          <p:cNvSpPr>
            <a:spLocks noGrp="1"/>
          </p:cNvSpPr>
          <p:nvPr>
            <p:ph type="ctrTitle"/>
          </p:nvPr>
        </p:nvSpPr>
        <p:spPr/>
        <p:txBody>
          <a:bodyPr/>
          <a:lstStyle/>
          <a:p>
            <a:endParaRPr lang="en-US" altLang="en-US" dirty="0"/>
          </a:p>
        </p:txBody>
      </p:sp>
      <p:sp>
        <p:nvSpPr>
          <p:cNvPr id="18435" name="Subtitle 2"/>
          <p:cNvSpPr>
            <a:spLocks noGrp="1"/>
          </p:cNvSpPr>
          <p:nvPr>
            <p:ph type="subTitle" idx="1"/>
          </p:nvPr>
        </p:nvSpPr>
        <p:spPr/>
        <p:txBody>
          <a:bodyPr/>
          <a:lstStyle/>
          <a:p>
            <a:endParaRPr lang="en-US" altLang="en-US"/>
          </a:p>
        </p:txBody>
      </p:sp>
      <p:pic>
        <p:nvPicPr>
          <p:cNvPr id="18436" name="Picture 2" descr="C:\Users\James\Dropbox\cs143 fall 2013\cs143 fall 2013 slides\03\MqRIS9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67000" y="0"/>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9601200" y="6581002"/>
            <a:ext cx="1143000" cy="276999"/>
          </a:xfrm>
          <a:prstGeom prst="rect">
            <a:avLst/>
          </a:prstGeom>
          <a:noFill/>
        </p:spPr>
        <p:txBody>
          <a:bodyPr wrap="square" rtlCol="0">
            <a:spAutoFit/>
          </a:bodyPr>
          <a:lstStyle/>
          <a:p>
            <a:pPr fontAlgn="base">
              <a:spcBef>
                <a:spcPct val="0"/>
              </a:spcBef>
              <a:spcAft>
                <a:spcPct val="0"/>
              </a:spcAft>
            </a:pPr>
            <a:r>
              <a:rPr lang="en-US" sz="1200" dirty="0">
                <a:solidFill>
                  <a:prstClr val="white"/>
                </a:solidFill>
                <a:latin typeface="Arial" charset="0"/>
              </a:rPr>
              <a:t>Bela </a:t>
            </a:r>
            <a:r>
              <a:rPr lang="en-US" sz="1200" dirty="0" err="1">
                <a:solidFill>
                  <a:prstClr val="white"/>
                </a:solidFill>
                <a:latin typeface="Arial" charset="0"/>
              </a:rPr>
              <a:t>Borsodi</a:t>
            </a:r>
            <a:endParaRPr lang="en-US" sz="1200" dirty="0">
              <a:solidFill>
                <a:prstClr val="white"/>
              </a:solidFill>
              <a:latin typeface="Arial" charset="0"/>
            </a:endParaRPr>
          </a:p>
        </p:txBody>
      </p:sp>
    </p:spTree>
    <p:extLst>
      <p:ext uri="{BB962C8B-B14F-4D97-AF65-F5344CB8AC3E}">
        <p14:creationId xmlns:p14="http://schemas.microsoft.com/office/powerpoint/2010/main" val="42342727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9459" name="Content Placeholder 2"/>
          <p:cNvSpPr>
            <a:spLocks noGrp="1"/>
          </p:cNvSpPr>
          <p:nvPr>
            <p:ph idx="1"/>
          </p:nvPr>
        </p:nvSpPr>
        <p:spPr/>
        <p:txBody>
          <a:bodyPr/>
          <a:lstStyle/>
          <a:p>
            <a:endParaRPr lang="en-US" altLang="en-US"/>
          </a:p>
        </p:txBody>
      </p:sp>
      <p:pic>
        <p:nvPicPr>
          <p:cNvPr id="19460" name="Picture 2" descr="C:\Users\James\Dropbox\cs143 fall 2013\cs143 fall 2013 slides\03\Hr6tTd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609600"/>
            <a:ext cx="9158288"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9601200" y="6581002"/>
            <a:ext cx="1143000" cy="276999"/>
          </a:xfrm>
          <a:prstGeom prst="rect">
            <a:avLst/>
          </a:prstGeom>
          <a:noFill/>
        </p:spPr>
        <p:txBody>
          <a:bodyPr wrap="square" rtlCol="0">
            <a:spAutoFit/>
          </a:bodyPr>
          <a:lstStyle/>
          <a:p>
            <a:pPr fontAlgn="base">
              <a:spcBef>
                <a:spcPct val="0"/>
              </a:spcBef>
              <a:spcAft>
                <a:spcPct val="0"/>
              </a:spcAft>
            </a:pPr>
            <a:r>
              <a:rPr lang="en-US" sz="1200" dirty="0">
                <a:solidFill>
                  <a:prstClr val="white"/>
                </a:solidFill>
                <a:latin typeface="Arial" charset="0"/>
              </a:rPr>
              <a:t>Bela </a:t>
            </a:r>
            <a:r>
              <a:rPr lang="en-US" sz="1200" dirty="0" err="1">
                <a:solidFill>
                  <a:prstClr val="white"/>
                </a:solidFill>
                <a:latin typeface="Arial" charset="0"/>
              </a:rPr>
              <a:t>Borsodi</a:t>
            </a:r>
            <a:endParaRPr lang="en-US" sz="1200" dirty="0">
              <a:solidFill>
                <a:prstClr val="white"/>
              </a:solidFill>
              <a:latin typeface="Arial" charset="0"/>
            </a:endParaRPr>
          </a:p>
        </p:txBody>
      </p:sp>
    </p:spTree>
    <p:extLst>
      <p:ext uri="{BB962C8B-B14F-4D97-AF65-F5344CB8AC3E}">
        <p14:creationId xmlns:p14="http://schemas.microsoft.com/office/powerpoint/2010/main" val="13892776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Anatomy</a:t>
            </a:r>
          </a:p>
        </p:txBody>
      </p:sp>
      <p:sp>
        <p:nvSpPr>
          <p:cNvPr id="3" name="Text Placeholder 2"/>
          <p:cNvSpPr>
            <a:spLocks noGrp="1"/>
          </p:cNvSpPr>
          <p:nvPr>
            <p:ph type="body" idx="1"/>
          </p:nvPr>
        </p:nvSpPr>
        <p:spPr/>
        <p:txBody>
          <a:bodyPr/>
          <a:lstStyle/>
          <a:p>
            <a:r>
              <a:rPr lang="en-US" dirty="0"/>
              <a:t>But what is color?</a:t>
            </a:r>
          </a:p>
        </p:txBody>
      </p:sp>
    </p:spTree>
    <p:extLst>
      <p:ext uri="{BB962C8B-B14F-4D97-AF65-F5344CB8AC3E}">
        <p14:creationId xmlns:p14="http://schemas.microsoft.com/office/powerpoint/2010/main" val="1922166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2BB4B3B6-97D4-400F-A7FF-201BBF0BB9AC}"/>
              </a:ext>
            </a:extLst>
          </p:cNvPr>
          <p:cNvSpPr>
            <a:spLocks noGrp="1" noChangeArrowheads="1"/>
          </p:cNvSpPr>
          <p:nvPr>
            <p:ph type="title"/>
          </p:nvPr>
        </p:nvSpPr>
        <p:spPr/>
        <p:txBody>
          <a:bodyPr/>
          <a:lstStyle/>
          <a:p>
            <a:r>
              <a:rPr lang="en-US" altLang="en-US"/>
              <a:t>The Eye</a:t>
            </a:r>
          </a:p>
        </p:txBody>
      </p:sp>
      <p:sp>
        <p:nvSpPr>
          <p:cNvPr id="15363" name="Rectangle 3">
            <a:extLst>
              <a:ext uri="{FF2B5EF4-FFF2-40B4-BE49-F238E27FC236}">
                <a16:creationId xmlns:a16="http://schemas.microsoft.com/office/drawing/2014/main" id="{F9CCE3ED-3BCA-4E1E-AD5C-EDACE8BFF277}"/>
              </a:ext>
            </a:extLst>
          </p:cNvPr>
          <p:cNvSpPr>
            <a:spLocks noGrp="1" noChangeArrowheads="1"/>
          </p:cNvSpPr>
          <p:nvPr>
            <p:ph type="body" idx="1"/>
          </p:nvPr>
        </p:nvSpPr>
        <p:spPr>
          <a:xfrm>
            <a:off x="2209800" y="4648200"/>
            <a:ext cx="7772400" cy="1524000"/>
          </a:xfrm>
        </p:spPr>
        <p:txBody>
          <a:bodyPr/>
          <a:lstStyle/>
          <a:p>
            <a:r>
              <a:rPr lang="en-US" altLang="en-US"/>
              <a:t>The human eye is a camera!</a:t>
            </a:r>
          </a:p>
          <a:p>
            <a:pPr lvl="1"/>
            <a:r>
              <a:rPr lang="en-US" altLang="en-US" b="1"/>
              <a:t>Iris</a:t>
            </a:r>
            <a:r>
              <a:rPr lang="en-US" altLang="en-US"/>
              <a:t> - </a:t>
            </a:r>
            <a:r>
              <a:rPr lang="en-US" altLang="en-US" sz="1800"/>
              <a:t>colored annulus with radial muscles</a:t>
            </a:r>
          </a:p>
          <a:p>
            <a:pPr lvl="1"/>
            <a:r>
              <a:rPr lang="en-US" altLang="en-US" b="1"/>
              <a:t>Pupil</a:t>
            </a:r>
            <a:r>
              <a:rPr lang="en-US" altLang="en-US"/>
              <a:t> - </a:t>
            </a:r>
            <a:r>
              <a:rPr lang="en-US" altLang="en-US" sz="1800"/>
              <a:t>the hole (aperture) whose size is controlled by the iris</a:t>
            </a:r>
          </a:p>
          <a:p>
            <a:pPr lvl="1"/>
            <a:r>
              <a:rPr lang="en-US" altLang="en-US" sz="1800"/>
              <a:t>What’s the “film”?</a:t>
            </a:r>
          </a:p>
        </p:txBody>
      </p:sp>
      <p:pic>
        <p:nvPicPr>
          <p:cNvPr id="15364" name="Picture 4" descr="humaneye">
            <a:extLst>
              <a:ext uri="{FF2B5EF4-FFF2-40B4-BE49-F238E27FC236}">
                <a16:creationId xmlns:a16="http://schemas.microsoft.com/office/drawing/2014/main" id="{FD67AA14-1B36-40FD-B35B-D99E3DEB05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30588" y="1066800"/>
            <a:ext cx="5484812" cy="327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7381" name="Rectangle 5">
            <a:extLst>
              <a:ext uri="{FF2B5EF4-FFF2-40B4-BE49-F238E27FC236}">
                <a16:creationId xmlns:a16="http://schemas.microsoft.com/office/drawing/2014/main" id="{3C002483-D42C-460B-B15D-E8257EDDDB51}"/>
              </a:ext>
            </a:extLst>
          </p:cNvPr>
          <p:cNvSpPr>
            <a:spLocks noChangeArrowheads="1"/>
          </p:cNvSpPr>
          <p:nvPr/>
        </p:nvSpPr>
        <p:spPr bwMode="auto">
          <a:xfrm>
            <a:off x="2209800" y="6096000"/>
            <a:ext cx="7772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lvl="2" eaLnBrk="0" fontAlgn="base" hangingPunct="0">
              <a:spcBef>
                <a:spcPct val="20000"/>
              </a:spcBef>
              <a:spcAft>
                <a:spcPct val="0"/>
              </a:spcAft>
              <a:buFontTx/>
              <a:buChar char="–"/>
            </a:pPr>
            <a:r>
              <a:rPr lang="en-US" altLang="en-US" sz="1600">
                <a:solidFill>
                  <a:srgbClr val="000000"/>
                </a:solidFill>
              </a:rPr>
              <a:t>photoreceptor cells (rods and cones) in the </a:t>
            </a:r>
            <a:r>
              <a:rPr lang="en-US" altLang="en-US" sz="1600" b="1">
                <a:solidFill>
                  <a:srgbClr val="000000"/>
                </a:solidFill>
              </a:rPr>
              <a:t>retina</a:t>
            </a:r>
          </a:p>
        </p:txBody>
      </p:sp>
      <p:sp>
        <p:nvSpPr>
          <p:cNvPr id="15366" name="Text Box 6">
            <a:extLst>
              <a:ext uri="{FF2B5EF4-FFF2-40B4-BE49-F238E27FC236}">
                <a16:creationId xmlns:a16="http://schemas.microsoft.com/office/drawing/2014/main" id="{3A4E66FB-7DC1-4D1F-AFB3-36C60CEB85BC}"/>
              </a:ext>
            </a:extLst>
          </p:cNvPr>
          <p:cNvSpPr txBox="1">
            <a:spLocks noChangeArrowheads="1"/>
          </p:cNvSpPr>
          <p:nvPr/>
        </p:nvSpPr>
        <p:spPr bwMode="auto">
          <a:xfrm>
            <a:off x="9067800" y="6583364"/>
            <a:ext cx="15367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sz="1200">
                <a:solidFill>
                  <a:srgbClr val="000000"/>
                </a:solidFill>
              </a:rPr>
              <a:t>Slide by Steve Seitz</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5738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7381"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3CBB783A-F3ED-4FDE-AA0B-1A201090E4E4}"/>
              </a:ext>
            </a:extLst>
          </p:cNvPr>
          <p:cNvSpPr>
            <a:spLocks noGrp="1" noChangeArrowheads="1"/>
          </p:cNvSpPr>
          <p:nvPr>
            <p:ph type="title"/>
          </p:nvPr>
        </p:nvSpPr>
        <p:spPr/>
        <p:txBody>
          <a:bodyPr/>
          <a:lstStyle/>
          <a:p>
            <a:r>
              <a:rPr lang="en-US" altLang="en-US"/>
              <a:t>The Retina</a:t>
            </a:r>
          </a:p>
        </p:txBody>
      </p:sp>
      <p:pic>
        <p:nvPicPr>
          <p:cNvPr id="16387" name="Picture 3">
            <a:extLst>
              <a:ext uri="{FF2B5EF4-FFF2-40B4-BE49-F238E27FC236}">
                <a16:creationId xmlns:a16="http://schemas.microsoft.com/office/drawing/2014/main" id="{F400D1AB-F0F4-4ADA-BE9B-A6FDC7F220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914400"/>
            <a:ext cx="6705600" cy="503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97FE8EE7-7362-4A17-A7D2-1A9B0FCFABE2}"/>
              </a:ext>
            </a:extLst>
          </p:cNvPr>
          <p:cNvSpPr>
            <a:spLocks noGrp="1" noChangeArrowheads="1"/>
          </p:cNvSpPr>
          <p:nvPr>
            <p:ph type="title"/>
          </p:nvPr>
        </p:nvSpPr>
        <p:spPr/>
        <p:txBody>
          <a:bodyPr/>
          <a:lstStyle/>
          <a:p>
            <a:r>
              <a:rPr lang="en-US" altLang="en-US"/>
              <a:t>Retina up-close</a:t>
            </a:r>
          </a:p>
        </p:txBody>
      </p:sp>
      <p:pic>
        <p:nvPicPr>
          <p:cNvPr id="17411" name="Picture 3">
            <a:extLst>
              <a:ext uri="{FF2B5EF4-FFF2-40B4-BE49-F238E27FC236}">
                <a16:creationId xmlns:a16="http://schemas.microsoft.com/office/drawing/2014/main" id="{6A8E7305-8BC8-4040-9331-BE28D5DD8C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4222" b="15567"/>
          <a:stretch>
            <a:fillRect/>
          </a:stretch>
        </p:blipFill>
        <p:spPr bwMode="auto">
          <a:xfrm>
            <a:off x="2895600" y="1066800"/>
            <a:ext cx="61722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8">
            <a:extLst>
              <a:ext uri="{FF2B5EF4-FFF2-40B4-BE49-F238E27FC236}">
                <a16:creationId xmlns:a16="http://schemas.microsoft.com/office/drawing/2014/main" id="{93116512-3D6B-463D-8FD1-7A4EC70AFC09}"/>
              </a:ext>
            </a:extLst>
          </p:cNvPr>
          <p:cNvGrpSpPr>
            <a:grpSpLocks/>
          </p:cNvGrpSpPr>
          <p:nvPr/>
        </p:nvGrpSpPr>
        <p:grpSpPr bwMode="auto">
          <a:xfrm>
            <a:off x="5562601" y="5181600"/>
            <a:ext cx="957263" cy="914400"/>
            <a:chOff x="2544" y="3264"/>
            <a:chExt cx="603" cy="576"/>
          </a:xfrm>
        </p:grpSpPr>
        <p:sp>
          <p:nvSpPr>
            <p:cNvPr id="17413" name="Text Box 4">
              <a:extLst>
                <a:ext uri="{FF2B5EF4-FFF2-40B4-BE49-F238E27FC236}">
                  <a16:creationId xmlns:a16="http://schemas.microsoft.com/office/drawing/2014/main" id="{CEB8BFCA-089E-483A-A759-7FBC24E27D20}"/>
                </a:ext>
              </a:extLst>
            </p:cNvPr>
            <p:cNvSpPr txBox="1">
              <a:spLocks noChangeArrowheads="1"/>
            </p:cNvSpPr>
            <p:nvPr/>
          </p:nvSpPr>
          <p:spPr bwMode="auto">
            <a:xfrm>
              <a:off x="2544" y="3513"/>
              <a:ext cx="60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sz="2800">
                  <a:solidFill>
                    <a:srgbClr val="000000"/>
                  </a:solidFill>
                </a:rPr>
                <a:t>Light</a:t>
              </a:r>
            </a:p>
          </p:txBody>
        </p:sp>
        <p:sp>
          <p:nvSpPr>
            <p:cNvPr id="17414" name="Line 5">
              <a:extLst>
                <a:ext uri="{FF2B5EF4-FFF2-40B4-BE49-F238E27FC236}">
                  <a16:creationId xmlns:a16="http://schemas.microsoft.com/office/drawing/2014/main" id="{DE1927F9-3427-4589-8CD3-34D3E1CFB8FF}"/>
                </a:ext>
              </a:extLst>
            </p:cNvPr>
            <p:cNvSpPr>
              <a:spLocks noChangeShapeType="1"/>
            </p:cNvSpPr>
            <p:nvPr/>
          </p:nvSpPr>
          <p:spPr bwMode="auto">
            <a:xfrm flipV="1">
              <a:off x="2784" y="3264"/>
              <a:ext cx="0" cy="19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latin typeface="Arial" panose="020B0604020202020204" pitchFamily="34" charset="0"/>
                <a:cs typeface="Arial" panose="020B0604020202020204" pitchFamily="34" charset="0"/>
              </a:endParaRPr>
            </a:p>
          </p:txBody>
        </p:sp>
        <p:sp>
          <p:nvSpPr>
            <p:cNvPr id="17415" name="Line 6">
              <a:extLst>
                <a:ext uri="{FF2B5EF4-FFF2-40B4-BE49-F238E27FC236}">
                  <a16:creationId xmlns:a16="http://schemas.microsoft.com/office/drawing/2014/main" id="{0880C993-E9E8-4322-B422-243FEC217870}"/>
                </a:ext>
              </a:extLst>
            </p:cNvPr>
            <p:cNvSpPr>
              <a:spLocks noChangeShapeType="1"/>
            </p:cNvSpPr>
            <p:nvPr/>
          </p:nvSpPr>
          <p:spPr bwMode="auto">
            <a:xfrm flipV="1">
              <a:off x="2880" y="3264"/>
              <a:ext cx="0" cy="19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latin typeface="Arial" panose="020B0604020202020204" pitchFamily="34" charset="0"/>
                <a:cs typeface="Arial" panose="020B0604020202020204" pitchFamily="34" charset="0"/>
              </a:endParaRPr>
            </a:p>
          </p:txBody>
        </p:sp>
        <p:sp>
          <p:nvSpPr>
            <p:cNvPr id="17416" name="Line 7">
              <a:extLst>
                <a:ext uri="{FF2B5EF4-FFF2-40B4-BE49-F238E27FC236}">
                  <a16:creationId xmlns:a16="http://schemas.microsoft.com/office/drawing/2014/main" id="{282C813C-C906-47B4-9E77-150FFFD6607F}"/>
                </a:ext>
              </a:extLst>
            </p:cNvPr>
            <p:cNvSpPr>
              <a:spLocks noChangeShapeType="1"/>
            </p:cNvSpPr>
            <p:nvPr/>
          </p:nvSpPr>
          <p:spPr bwMode="auto">
            <a:xfrm flipV="1">
              <a:off x="2976" y="3264"/>
              <a:ext cx="0" cy="19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latin typeface="Arial" panose="020B0604020202020204" pitchFamily="34" charset="0"/>
                <a:cs typeface="Arial" panose="020B0604020202020204"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087394"/>
            <a:ext cx="8229600" cy="1524000"/>
          </a:xfrm>
        </p:spPr>
        <p:txBody>
          <a:bodyPr/>
          <a:lstStyle/>
          <a:p>
            <a:r>
              <a:rPr lang="en-US" dirty="0"/>
              <a:t>Wait, the blood vessels are in front of the photoreceptors??</a:t>
            </a:r>
          </a:p>
        </p:txBody>
      </p:sp>
      <p:sp>
        <p:nvSpPr>
          <p:cNvPr id="3" name="Rectangle 2"/>
          <p:cNvSpPr/>
          <p:nvPr/>
        </p:nvSpPr>
        <p:spPr>
          <a:xfrm>
            <a:off x="2819400" y="3581400"/>
            <a:ext cx="6172200" cy="369332"/>
          </a:xfrm>
          <a:prstGeom prst="rect">
            <a:avLst/>
          </a:prstGeom>
        </p:spPr>
        <p:txBody>
          <a:bodyPr wrap="square">
            <a:spAutoFit/>
          </a:bodyPr>
          <a:lstStyle/>
          <a:p>
            <a:r>
              <a:rPr lang="en-US" dirty="0"/>
              <a:t>https://www.youtube.com/watch?v=L_W-IXqoxHA</a:t>
            </a:r>
          </a:p>
        </p:txBody>
      </p:sp>
    </p:spTree>
    <p:extLst>
      <p:ext uri="{BB962C8B-B14F-4D97-AF65-F5344CB8AC3E}">
        <p14:creationId xmlns:p14="http://schemas.microsoft.com/office/powerpoint/2010/main" val="1783819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a:xfrm>
            <a:off x="1905000" y="76200"/>
            <a:ext cx="8458200" cy="838200"/>
          </a:xfrm>
        </p:spPr>
        <p:txBody>
          <a:bodyPr/>
          <a:lstStyle/>
          <a:p>
            <a:r>
              <a:rPr lang="en-US" altLang="en-US" dirty="0"/>
              <a:t>What humans don’t have: </a:t>
            </a:r>
            <a:r>
              <a:rPr lang="en-US" altLang="en-US" dirty="0" err="1"/>
              <a:t>tapetum</a:t>
            </a:r>
            <a:r>
              <a:rPr lang="en-US" altLang="en-US" dirty="0"/>
              <a:t> </a:t>
            </a:r>
            <a:r>
              <a:rPr lang="en-US" altLang="en-US" dirty="0" err="1"/>
              <a:t>lucidum</a:t>
            </a:r>
            <a:r>
              <a:rPr lang="en-US" altLang="en-US" dirty="0"/>
              <a:t> </a:t>
            </a:r>
          </a:p>
        </p:txBody>
      </p:sp>
      <p:pic>
        <p:nvPicPr>
          <p:cNvPr id="59395" name="Picture 2" descr="C:\Documents and Settings\James\Desktop\comp_photo\hays_slides_2011\3\Lepilemur_randrianasoli_a.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1" y="942798"/>
            <a:ext cx="2667000" cy="3494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6" name="Picture 3" descr="C:\Documents and Settings\James\Desktop\comp_photo\hays_slides_2011\3\Animaleyeslightup.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7000" y="3912468"/>
            <a:ext cx="3581400" cy="268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7" name="Picture 4" descr="C:\Documents and Settings\James\Desktop\comp_photo\hays_slides_2011\3\Aye-aye_(Daubentonia_madagascariensis)_4.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53000" y="1160463"/>
            <a:ext cx="3536950" cy="251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rotWithShape="1">
          <a:blip r:embed="rId6" cstate="print">
            <a:extLst>
              <a:ext uri="{28A0092B-C50C-407E-A947-70E740481C1C}">
                <a14:useLocalDpi xmlns:a14="http://schemas.microsoft.com/office/drawing/2010/main" val="0"/>
              </a:ext>
            </a:extLst>
          </a:blip>
          <a:srcRect l="12544" t="28555" r="8606" b="40486"/>
          <a:stretch/>
        </p:blipFill>
        <p:spPr>
          <a:xfrm>
            <a:off x="2209800" y="4800600"/>
            <a:ext cx="3352800" cy="990600"/>
          </a:xfrm>
          <a:prstGeom prst="rect">
            <a:avLst/>
          </a:prstGeom>
        </p:spPr>
      </p:pic>
      <p:sp>
        <p:nvSpPr>
          <p:cNvPr id="3" name="TextBox 2"/>
          <p:cNvSpPr txBox="1"/>
          <p:nvPr/>
        </p:nvSpPr>
        <p:spPr>
          <a:xfrm>
            <a:off x="2286000" y="5791200"/>
            <a:ext cx="3352800" cy="923330"/>
          </a:xfrm>
          <a:prstGeom prst="rect">
            <a:avLst/>
          </a:prstGeom>
          <a:noFill/>
        </p:spPr>
        <p:txBody>
          <a:bodyPr wrap="square" rtlCol="0">
            <a:spAutoFit/>
          </a:bodyPr>
          <a:lstStyle/>
          <a:p>
            <a:pPr fontAlgn="base">
              <a:spcBef>
                <a:spcPct val="0"/>
              </a:spcBef>
              <a:spcAft>
                <a:spcPct val="0"/>
              </a:spcAft>
            </a:pPr>
            <a:r>
              <a:rPr lang="en-US" dirty="0">
                <a:solidFill>
                  <a:prstClr val="black"/>
                </a:solidFill>
                <a:latin typeface="Arial" charset="0"/>
              </a:rPr>
              <a:t>Human eyes can reflect a tiny bit and blood in the retina makes this reflection red.</a:t>
            </a:r>
          </a:p>
        </p:txBody>
      </p:sp>
      <p:sp>
        <p:nvSpPr>
          <p:cNvPr id="8" name="Rectangle 7"/>
          <p:cNvSpPr/>
          <p:nvPr/>
        </p:nvSpPr>
        <p:spPr>
          <a:xfrm>
            <a:off x="9760741" y="6581002"/>
            <a:ext cx="900118" cy="276999"/>
          </a:xfrm>
          <a:prstGeom prst="rect">
            <a:avLst/>
          </a:prstGeom>
        </p:spPr>
        <p:txBody>
          <a:bodyPr wrap="none">
            <a:spAutoFit/>
          </a:bodyPr>
          <a:lstStyle/>
          <a:p>
            <a:pPr fontAlgn="base">
              <a:spcBef>
                <a:spcPct val="0"/>
              </a:spcBef>
              <a:spcAft>
                <a:spcPct val="0"/>
              </a:spcAft>
            </a:pPr>
            <a:r>
              <a:rPr lang="en-US" sz="1200" dirty="0">
                <a:solidFill>
                  <a:prstClr val="black"/>
                </a:solidFill>
                <a:latin typeface="Calibri"/>
              </a:rPr>
              <a:t>James Hays</a:t>
            </a:r>
          </a:p>
        </p:txBody>
      </p:sp>
    </p:spTree>
    <p:extLst>
      <p:ext uri="{BB962C8B-B14F-4D97-AF65-F5344CB8AC3E}">
        <p14:creationId xmlns:p14="http://schemas.microsoft.com/office/powerpoint/2010/main" val="2817950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0A412-025B-4DFE-9676-EC3531C58CF2}"/>
              </a:ext>
            </a:extLst>
          </p:cNvPr>
          <p:cNvSpPr>
            <a:spLocks noGrp="1"/>
          </p:cNvSpPr>
          <p:nvPr>
            <p:ph type="title"/>
          </p:nvPr>
        </p:nvSpPr>
        <p:spPr/>
        <p:txBody>
          <a:bodyPr/>
          <a:lstStyle/>
          <a:p>
            <a:endParaRPr lang="en-US"/>
          </a:p>
        </p:txBody>
      </p:sp>
      <p:pic>
        <p:nvPicPr>
          <p:cNvPr id="1026" name="Picture 2" descr="https://upload.wikimedia.org/wikipedia/commons/thumb/c/c1/Bovine_Tapetum_Lucidum.jpg/1280px-Bovine_Tapetum_Lucidum.jpg">
            <a:extLst>
              <a:ext uri="{FF2B5EF4-FFF2-40B4-BE49-F238E27FC236}">
                <a16:creationId xmlns:a16="http://schemas.microsoft.com/office/drawing/2014/main" id="{E29ECE75-8830-4A56-B6B7-BF86E9689D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2000" y="926651"/>
            <a:ext cx="5080000" cy="500469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tapetum lucidum diagram">
            <a:extLst>
              <a:ext uri="{FF2B5EF4-FFF2-40B4-BE49-F238E27FC236}">
                <a16:creationId xmlns:a16="http://schemas.microsoft.com/office/drawing/2014/main" id="{1926A321-8F8A-453B-B95A-6CAD21C3DE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4383" y="2086928"/>
            <a:ext cx="6417102" cy="326993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E94AF66-83E9-495E-81EC-491AB37FCF0F}"/>
              </a:ext>
            </a:extLst>
          </p:cNvPr>
          <p:cNvSpPr txBox="1"/>
          <p:nvPr/>
        </p:nvSpPr>
        <p:spPr>
          <a:xfrm>
            <a:off x="7844589" y="5731187"/>
            <a:ext cx="3930316" cy="369332"/>
          </a:xfrm>
          <a:prstGeom prst="rect">
            <a:avLst/>
          </a:prstGeom>
          <a:noFill/>
        </p:spPr>
        <p:txBody>
          <a:bodyPr wrap="square" rtlCol="0">
            <a:spAutoFit/>
          </a:bodyPr>
          <a:lstStyle/>
          <a:p>
            <a:r>
              <a:rPr lang="en-US" dirty="0"/>
              <a:t>Tapetum lucidum exposed (cow eye)</a:t>
            </a:r>
          </a:p>
        </p:txBody>
      </p:sp>
    </p:spTree>
    <p:extLst>
      <p:ext uri="{BB962C8B-B14F-4D97-AF65-F5344CB8AC3E}">
        <p14:creationId xmlns:p14="http://schemas.microsoft.com/office/powerpoint/2010/main" val="30084250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153E259C-B82C-4C9A-AAB5-90033A779ED4}"/>
              </a:ext>
            </a:extLst>
          </p:cNvPr>
          <p:cNvSpPr>
            <a:spLocks noChangeArrowheads="1"/>
          </p:cNvSpPr>
          <p:nvPr/>
        </p:nvSpPr>
        <p:spPr bwMode="auto">
          <a:xfrm>
            <a:off x="8534400" y="6384926"/>
            <a:ext cx="167065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sz="1000">
                <a:solidFill>
                  <a:srgbClr val="FFFFFF"/>
                </a:solidFill>
                <a:latin typeface="EngraversGothic BT Regular" charset="0"/>
              </a:rPr>
              <a:t>© Stephen E. Palmer, 2002</a:t>
            </a:r>
          </a:p>
        </p:txBody>
      </p:sp>
      <p:sp>
        <p:nvSpPr>
          <p:cNvPr id="19459" name="Rectangle 3">
            <a:extLst>
              <a:ext uri="{FF2B5EF4-FFF2-40B4-BE49-F238E27FC236}">
                <a16:creationId xmlns:a16="http://schemas.microsoft.com/office/drawing/2014/main" id="{00C0B832-8909-4BAA-A071-3F8143D1E2FF}"/>
              </a:ext>
            </a:extLst>
          </p:cNvPr>
          <p:cNvSpPr>
            <a:spLocks noChangeArrowheads="1"/>
          </p:cNvSpPr>
          <p:nvPr/>
        </p:nvSpPr>
        <p:spPr bwMode="auto">
          <a:xfrm>
            <a:off x="2286001" y="1143000"/>
            <a:ext cx="3129383"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b="1">
                <a:solidFill>
                  <a:srgbClr val="FF0000"/>
                </a:solidFill>
                <a:latin typeface="Helvetica" panose="020B0604020202020204" pitchFamily="34" charset="0"/>
              </a:rPr>
              <a:t>C</a:t>
            </a:r>
            <a:r>
              <a:rPr lang="en-US" altLang="en-US" b="1">
                <a:solidFill>
                  <a:srgbClr val="00FF00"/>
                </a:solidFill>
                <a:latin typeface="Helvetica" panose="020B0604020202020204" pitchFamily="34" charset="0"/>
              </a:rPr>
              <a:t>on</a:t>
            </a:r>
            <a:r>
              <a:rPr lang="en-US" altLang="en-US" b="1">
                <a:solidFill>
                  <a:srgbClr val="0000FF"/>
                </a:solidFill>
                <a:latin typeface="Helvetica" panose="020B0604020202020204" pitchFamily="34" charset="0"/>
              </a:rPr>
              <a:t>es</a:t>
            </a:r>
            <a:endParaRPr lang="en-US" altLang="en-US">
              <a:solidFill>
                <a:srgbClr val="0000FF"/>
              </a:solidFill>
              <a:latin typeface="Helvetica" panose="020B0604020202020204" pitchFamily="34" charset="0"/>
            </a:endParaRPr>
          </a:p>
          <a:p>
            <a:pPr eaLnBrk="0" fontAlgn="base" hangingPunct="0">
              <a:spcBef>
                <a:spcPct val="0"/>
              </a:spcBef>
              <a:spcAft>
                <a:spcPct val="0"/>
              </a:spcAft>
            </a:pPr>
            <a:r>
              <a:rPr lang="en-US" altLang="en-US">
                <a:solidFill>
                  <a:srgbClr val="000000"/>
                </a:solidFill>
                <a:latin typeface="Helvetica" panose="020B0604020202020204" pitchFamily="34" charset="0"/>
              </a:rPr>
              <a:t>   cone-shaped </a:t>
            </a:r>
          </a:p>
          <a:p>
            <a:pPr eaLnBrk="0" fontAlgn="base" hangingPunct="0">
              <a:spcBef>
                <a:spcPct val="0"/>
              </a:spcBef>
              <a:spcAft>
                <a:spcPct val="0"/>
              </a:spcAft>
            </a:pPr>
            <a:r>
              <a:rPr lang="en-US" altLang="en-US">
                <a:solidFill>
                  <a:srgbClr val="000000"/>
                </a:solidFill>
                <a:latin typeface="Helvetica" panose="020B0604020202020204" pitchFamily="34" charset="0"/>
              </a:rPr>
              <a:t>   less sensitive</a:t>
            </a:r>
          </a:p>
          <a:p>
            <a:pPr eaLnBrk="0" fontAlgn="base" hangingPunct="0">
              <a:spcBef>
                <a:spcPct val="0"/>
              </a:spcBef>
              <a:spcAft>
                <a:spcPct val="0"/>
              </a:spcAft>
            </a:pPr>
            <a:r>
              <a:rPr lang="en-US" altLang="en-US">
                <a:solidFill>
                  <a:srgbClr val="000000"/>
                </a:solidFill>
                <a:latin typeface="Helvetica" panose="020B0604020202020204" pitchFamily="34" charset="0"/>
              </a:rPr>
              <a:t>   operate in high light</a:t>
            </a:r>
          </a:p>
          <a:p>
            <a:pPr eaLnBrk="0" fontAlgn="base" hangingPunct="0">
              <a:spcBef>
                <a:spcPct val="0"/>
              </a:spcBef>
              <a:spcAft>
                <a:spcPct val="0"/>
              </a:spcAft>
            </a:pPr>
            <a:r>
              <a:rPr lang="en-US" altLang="en-US">
                <a:solidFill>
                  <a:srgbClr val="000000"/>
                </a:solidFill>
                <a:latin typeface="Helvetica" panose="020B0604020202020204" pitchFamily="34" charset="0"/>
              </a:rPr>
              <a:t>   color vision</a:t>
            </a:r>
            <a:endParaRPr lang="en-US" altLang="en-US" b="1">
              <a:solidFill>
                <a:srgbClr val="000000"/>
              </a:solidFill>
              <a:latin typeface="Helvetica" panose="020B0604020202020204" pitchFamily="34" charset="0"/>
            </a:endParaRPr>
          </a:p>
        </p:txBody>
      </p:sp>
      <p:sp>
        <p:nvSpPr>
          <p:cNvPr id="19460" name="Text Box 4">
            <a:extLst>
              <a:ext uri="{FF2B5EF4-FFF2-40B4-BE49-F238E27FC236}">
                <a16:creationId xmlns:a16="http://schemas.microsoft.com/office/drawing/2014/main" id="{74FDEB81-7CF6-4E86-B03F-7E93C25685AC}"/>
              </a:ext>
            </a:extLst>
          </p:cNvPr>
          <p:cNvSpPr txBox="1">
            <a:spLocks noChangeArrowheads="1"/>
          </p:cNvSpPr>
          <p:nvPr/>
        </p:nvSpPr>
        <p:spPr bwMode="auto">
          <a:xfrm>
            <a:off x="2057400" y="182564"/>
            <a:ext cx="6859588"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sz="3200">
                <a:solidFill>
                  <a:srgbClr val="000000"/>
                </a:solidFill>
                <a:latin typeface="Helvetica" panose="020B0604020202020204" pitchFamily="34" charset="0"/>
              </a:rPr>
              <a:t>Two types of light-sensitive receptors</a:t>
            </a:r>
          </a:p>
        </p:txBody>
      </p:sp>
      <p:pic>
        <p:nvPicPr>
          <p:cNvPr id="19461" name="Picture 5">
            <a:extLst>
              <a:ext uri="{FF2B5EF4-FFF2-40B4-BE49-F238E27FC236}">
                <a16:creationId xmlns:a16="http://schemas.microsoft.com/office/drawing/2014/main" id="{3411D2F2-330F-4540-A252-FE8AA81906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3201" y="1143000"/>
            <a:ext cx="1660525" cy="504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2" name="Text Box 6">
            <a:extLst>
              <a:ext uri="{FF2B5EF4-FFF2-40B4-BE49-F238E27FC236}">
                <a16:creationId xmlns:a16="http://schemas.microsoft.com/office/drawing/2014/main" id="{CF8063EA-5B46-4242-BCCC-DE677EE49807}"/>
              </a:ext>
            </a:extLst>
          </p:cNvPr>
          <p:cNvSpPr txBox="1">
            <a:spLocks noChangeArrowheads="1"/>
          </p:cNvSpPr>
          <p:nvPr/>
        </p:nvSpPr>
        <p:spPr bwMode="auto">
          <a:xfrm>
            <a:off x="2362200" y="3352800"/>
            <a:ext cx="2735044"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b="1">
                <a:solidFill>
                  <a:srgbClr val="000000"/>
                </a:solidFill>
                <a:latin typeface="Helvetica" panose="020B0604020202020204" pitchFamily="34" charset="0"/>
              </a:rPr>
              <a:t>Rods</a:t>
            </a:r>
            <a:r>
              <a:rPr lang="en-US" altLang="en-US">
                <a:solidFill>
                  <a:srgbClr val="000000"/>
                </a:solidFill>
                <a:latin typeface="Helvetica" panose="020B0604020202020204" pitchFamily="34" charset="0"/>
              </a:rPr>
              <a:t> </a:t>
            </a:r>
          </a:p>
          <a:p>
            <a:pPr eaLnBrk="0" fontAlgn="base" hangingPunct="0">
              <a:spcBef>
                <a:spcPct val="0"/>
              </a:spcBef>
              <a:spcAft>
                <a:spcPct val="0"/>
              </a:spcAft>
            </a:pPr>
            <a:r>
              <a:rPr lang="en-US" altLang="en-US">
                <a:solidFill>
                  <a:srgbClr val="000000"/>
                </a:solidFill>
                <a:latin typeface="Helvetica" panose="020B0604020202020204" pitchFamily="34" charset="0"/>
              </a:rPr>
              <a:t>   rod-shaped</a:t>
            </a:r>
          </a:p>
          <a:p>
            <a:pPr eaLnBrk="0" fontAlgn="base" hangingPunct="0">
              <a:spcBef>
                <a:spcPct val="0"/>
              </a:spcBef>
              <a:spcAft>
                <a:spcPct val="0"/>
              </a:spcAft>
            </a:pPr>
            <a:r>
              <a:rPr lang="en-US" altLang="en-US">
                <a:solidFill>
                  <a:srgbClr val="000000"/>
                </a:solidFill>
                <a:latin typeface="Helvetica" panose="020B0604020202020204" pitchFamily="34" charset="0"/>
              </a:rPr>
              <a:t>   highly sensitive</a:t>
            </a:r>
          </a:p>
          <a:p>
            <a:pPr eaLnBrk="0" fontAlgn="base" hangingPunct="0">
              <a:spcBef>
                <a:spcPct val="0"/>
              </a:spcBef>
              <a:spcAft>
                <a:spcPct val="0"/>
              </a:spcAft>
            </a:pPr>
            <a:r>
              <a:rPr lang="en-US" altLang="en-US">
                <a:solidFill>
                  <a:srgbClr val="000000"/>
                </a:solidFill>
                <a:latin typeface="Helvetica" panose="020B0604020202020204" pitchFamily="34" charset="0"/>
              </a:rPr>
              <a:t>   operate at night</a:t>
            </a:r>
          </a:p>
          <a:p>
            <a:pPr eaLnBrk="0" fontAlgn="base" hangingPunct="0">
              <a:spcBef>
                <a:spcPct val="0"/>
              </a:spcBef>
              <a:spcAft>
                <a:spcPct val="0"/>
              </a:spcAft>
            </a:pPr>
            <a:r>
              <a:rPr lang="en-US" altLang="en-US">
                <a:solidFill>
                  <a:srgbClr val="000000"/>
                </a:solidFill>
                <a:latin typeface="Helvetica" panose="020B0604020202020204" pitchFamily="34" charset="0"/>
              </a:rPr>
              <a:t>   gray-scale vision</a:t>
            </a:r>
          </a:p>
          <a:p>
            <a:pPr eaLnBrk="0" fontAlgn="base" hangingPunct="0">
              <a:spcBef>
                <a:spcPct val="0"/>
              </a:spcBef>
              <a:spcAft>
                <a:spcPct val="0"/>
              </a:spcAft>
            </a:pPr>
            <a:endParaRPr lang="en-US" altLang="en-US">
              <a:solidFill>
                <a:srgbClr val="000000"/>
              </a:solidFill>
              <a:latin typeface="Times" panose="02020603050405020304"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4D538183-93B4-44AC-8E94-8CCCA998D05E}"/>
              </a:ext>
            </a:extLst>
          </p:cNvPr>
          <p:cNvSpPr>
            <a:spLocks noGrp="1" noChangeArrowheads="1"/>
          </p:cNvSpPr>
          <p:nvPr>
            <p:ph type="title"/>
          </p:nvPr>
        </p:nvSpPr>
        <p:spPr/>
        <p:txBody>
          <a:bodyPr/>
          <a:lstStyle/>
          <a:p>
            <a:r>
              <a:rPr lang="en-US" altLang="en-US"/>
              <a:t>Rod / Cone sensitivity</a:t>
            </a:r>
          </a:p>
        </p:txBody>
      </p:sp>
      <p:pic>
        <p:nvPicPr>
          <p:cNvPr id="20483" name="Picture 3">
            <a:extLst>
              <a:ext uri="{FF2B5EF4-FFF2-40B4-BE49-F238E27FC236}">
                <a16:creationId xmlns:a16="http://schemas.microsoft.com/office/drawing/2014/main" id="{6153C96E-852F-4C8E-A36E-D5DFC0643C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990600"/>
            <a:ext cx="6705600" cy="503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078D2CF7-801D-42E0-ADA3-C748BCEB7218}"/>
              </a:ext>
            </a:extLst>
          </p:cNvPr>
          <p:cNvSpPr>
            <a:spLocks noChangeArrowheads="1"/>
          </p:cNvSpPr>
          <p:nvPr/>
        </p:nvSpPr>
        <p:spPr bwMode="auto">
          <a:xfrm>
            <a:off x="8534400" y="6384926"/>
            <a:ext cx="167065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sz="1000">
                <a:solidFill>
                  <a:srgbClr val="FFFFFF"/>
                </a:solidFill>
                <a:latin typeface="EngraversGothic BT Regular" charset="0"/>
              </a:rPr>
              <a:t>© Stephen E. Palmer, 2002</a:t>
            </a:r>
          </a:p>
        </p:txBody>
      </p:sp>
      <p:sp>
        <p:nvSpPr>
          <p:cNvPr id="21507" name="Rectangle 3">
            <a:extLst>
              <a:ext uri="{FF2B5EF4-FFF2-40B4-BE49-F238E27FC236}">
                <a16:creationId xmlns:a16="http://schemas.microsoft.com/office/drawing/2014/main" id="{9A136C23-B220-47F1-833B-83B29B146850}"/>
              </a:ext>
            </a:extLst>
          </p:cNvPr>
          <p:cNvSpPr>
            <a:spLocks noChangeArrowheads="1"/>
          </p:cNvSpPr>
          <p:nvPr/>
        </p:nvSpPr>
        <p:spPr bwMode="auto">
          <a:xfrm>
            <a:off x="2209801" y="182564"/>
            <a:ext cx="580072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sz="3200">
                <a:solidFill>
                  <a:srgbClr val="000000"/>
                </a:solidFill>
                <a:latin typeface="Helvetica" panose="020B0604020202020204" pitchFamily="34" charset="0"/>
              </a:rPr>
              <a:t>Distribution of Rods and Cones</a:t>
            </a:r>
          </a:p>
        </p:txBody>
      </p:sp>
      <p:pic>
        <p:nvPicPr>
          <p:cNvPr id="21508" name="Picture 4">
            <a:extLst>
              <a:ext uri="{FF2B5EF4-FFF2-40B4-BE49-F238E27FC236}">
                <a16:creationId xmlns:a16="http://schemas.microsoft.com/office/drawing/2014/main" id="{5A72BCEA-94C6-4F99-A487-A026D30C0B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7100" y="990600"/>
            <a:ext cx="5295900" cy="441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9" name="Text Box 6">
            <a:extLst>
              <a:ext uri="{FF2B5EF4-FFF2-40B4-BE49-F238E27FC236}">
                <a16:creationId xmlns:a16="http://schemas.microsoft.com/office/drawing/2014/main" id="{A1E8D5E1-D5C0-4741-B877-36067B37C041}"/>
              </a:ext>
            </a:extLst>
          </p:cNvPr>
          <p:cNvSpPr txBox="1">
            <a:spLocks noChangeArrowheads="1"/>
          </p:cNvSpPr>
          <p:nvPr/>
        </p:nvSpPr>
        <p:spPr bwMode="auto">
          <a:xfrm>
            <a:off x="2209801" y="5715000"/>
            <a:ext cx="866616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a:solidFill>
                  <a:srgbClr val="000000"/>
                </a:solidFill>
              </a:rPr>
              <a:t>Night Sky: why are there more stars off-center?</a:t>
            </a:r>
            <a:br>
              <a:rPr lang="en-US" altLang="en-US">
                <a:solidFill>
                  <a:srgbClr val="000000"/>
                </a:solidFill>
              </a:rPr>
            </a:br>
            <a:r>
              <a:rPr lang="en-US" altLang="en-US">
                <a:solidFill>
                  <a:srgbClr val="000000"/>
                </a:solidFill>
              </a:rPr>
              <a:t>Averted vision: http://en.wikipedia.org/wiki/Averted_vision</a:t>
            </a:r>
          </a:p>
          <a:p>
            <a:pPr eaLnBrk="0" fontAlgn="base" hangingPunct="0">
              <a:spcBef>
                <a:spcPct val="0"/>
              </a:spcBef>
              <a:spcAft>
                <a:spcPct val="0"/>
              </a:spcAft>
            </a:pPr>
            <a:r>
              <a:rPr lang="en-US" altLang="en-US">
                <a:solidFill>
                  <a:srgbClr val="000000"/>
                </a:solidFill>
              </a:rPr>
              <a: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ED3D1B00-9A45-472E-8BA7-0946F25413F5}"/>
              </a:ext>
            </a:extLst>
          </p:cNvPr>
          <p:cNvSpPr>
            <a:spLocks noGrp="1"/>
          </p:cNvSpPr>
          <p:nvPr>
            <p:ph type="title"/>
          </p:nvPr>
        </p:nvSpPr>
        <p:spPr/>
        <p:txBody>
          <a:bodyPr/>
          <a:lstStyle/>
          <a:p>
            <a:r>
              <a:rPr lang="en-US" altLang="en-US"/>
              <a:t>Eye Movements</a:t>
            </a:r>
          </a:p>
        </p:txBody>
      </p:sp>
      <p:sp>
        <p:nvSpPr>
          <p:cNvPr id="22531" name="Content Placeholder 2">
            <a:extLst>
              <a:ext uri="{FF2B5EF4-FFF2-40B4-BE49-F238E27FC236}">
                <a16:creationId xmlns:a16="http://schemas.microsoft.com/office/drawing/2014/main" id="{E25CF79D-4401-4F82-A940-0F87FCC22F3B}"/>
              </a:ext>
            </a:extLst>
          </p:cNvPr>
          <p:cNvSpPr>
            <a:spLocks noGrp="1"/>
          </p:cNvSpPr>
          <p:nvPr>
            <p:ph idx="1"/>
          </p:nvPr>
        </p:nvSpPr>
        <p:spPr>
          <a:xfrm>
            <a:off x="2286000" y="990600"/>
            <a:ext cx="7772400" cy="5181600"/>
          </a:xfrm>
        </p:spPr>
        <p:txBody>
          <a:bodyPr/>
          <a:lstStyle/>
          <a:p>
            <a:r>
              <a:rPr lang="en-US" altLang="en-US" dirty="0"/>
              <a:t>Saccades</a:t>
            </a:r>
          </a:p>
          <a:p>
            <a:r>
              <a:rPr lang="en-US" altLang="en-US" dirty="0"/>
              <a:t>	</a:t>
            </a:r>
            <a:r>
              <a:rPr lang="en-US" altLang="en-US" sz="2000" dirty="0"/>
              <a:t>Can be consciously controlled. Related to perceptual attention.</a:t>
            </a:r>
          </a:p>
          <a:p>
            <a:r>
              <a:rPr lang="en-US" altLang="en-US" sz="2000" dirty="0"/>
              <a:t>	200ms to initiation, 20 to 200ms to carry out. Large amplitude.</a:t>
            </a:r>
            <a:endParaRPr lang="en-US" altLang="en-US" dirty="0"/>
          </a:p>
          <a:p>
            <a:endParaRPr lang="en-US" altLang="en-US" sz="1800" dirty="0"/>
          </a:p>
          <a:p>
            <a:r>
              <a:rPr lang="en-US" altLang="en-US" dirty="0" err="1"/>
              <a:t>Microsaccades</a:t>
            </a:r>
            <a:endParaRPr lang="en-US" altLang="en-US" dirty="0"/>
          </a:p>
          <a:p>
            <a:r>
              <a:rPr lang="en-US" altLang="en-US" dirty="0"/>
              <a:t>	</a:t>
            </a:r>
            <a:r>
              <a:rPr lang="en-US" altLang="en-US" sz="2000" dirty="0"/>
              <a:t>Involuntary. Smaller amplitude. Especially evident during prolonged fixation. Function debated.</a:t>
            </a:r>
            <a:endParaRPr lang="en-US" altLang="en-US" dirty="0"/>
          </a:p>
          <a:p>
            <a:endParaRPr lang="en-US" altLang="en-US" sz="1800" dirty="0"/>
          </a:p>
          <a:p>
            <a:r>
              <a:rPr lang="en-US" altLang="en-US" dirty="0"/>
              <a:t>Ocular microtremor (OMT)</a:t>
            </a:r>
          </a:p>
          <a:p>
            <a:r>
              <a:rPr lang="en-US" altLang="en-US" sz="2000" dirty="0"/>
              <a:t>	Involuntary. High frequency (up to 80Hz), small amplitude.</a:t>
            </a:r>
          </a:p>
          <a:p>
            <a:endParaRPr lang="en-US" altLang="en-US" sz="1400" dirty="0"/>
          </a:p>
          <a:p>
            <a:r>
              <a:rPr lang="en-US" altLang="en-US" dirty="0"/>
              <a:t>Smooth pursuit </a:t>
            </a:r>
            <a:r>
              <a:rPr lang="en-US" altLang="en-US" sz="2000" dirty="0"/>
              <a:t>– tracking an object</a:t>
            </a:r>
            <a:endParaRPr lang="en-US" altLang="en-US" sz="1600" dirty="0"/>
          </a:p>
          <a:p>
            <a:endParaRPr lang="en-US" alt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531">
                                            <p:txEl>
                                              <p:pRg st="4" end="4"/>
                                            </p:txEl>
                                          </p:spTgt>
                                        </p:tgtEl>
                                        <p:attrNameLst>
                                          <p:attrName>style.visibility</p:attrName>
                                        </p:attrNameLst>
                                      </p:cBhvr>
                                      <p:to>
                                        <p:strVal val="visible"/>
                                      </p:to>
                                    </p:set>
                                    <p:animEffect transition="in" filter="fade">
                                      <p:cBhvr>
                                        <p:cTn id="7" dur="500"/>
                                        <p:tgtEl>
                                          <p:spTgt spid="22531">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2531">
                                            <p:txEl>
                                              <p:pRg st="5" end="5"/>
                                            </p:txEl>
                                          </p:spTgt>
                                        </p:tgtEl>
                                        <p:attrNameLst>
                                          <p:attrName>style.visibility</p:attrName>
                                        </p:attrNameLst>
                                      </p:cBhvr>
                                      <p:to>
                                        <p:strVal val="visible"/>
                                      </p:to>
                                    </p:set>
                                    <p:animEffect transition="in" filter="fade">
                                      <p:cBhvr>
                                        <p:cTn id="10" dur="500"/>
                                        <p:tgtEl>
                                          <p:spTgt spid="22531">
                                            <p:txEl>
                                              <p:pRg st="5" end="5"/>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2531">
                                            <p:txEl>
                                              <p:pRg st="7" end="7"/>
                                            </p:txEl>
                                          </p:spTgt>
                                        </p:tgtEl>
                                        <p:attrNameLst>
                                          <p:attrName>style.visibility</p:attrName>
                                        </p:attrNameLst>
                                      </p:cBhvr>
                                      <p:to>
                                        <p:strVal val="visible"/>
                                      </p:to>
                                    </p:set>
                                    <p:animEffect transition="in" filter="fade">
                                      <p:cBhvr>
                                        <p:cTn id="15" dur="500"/>
                                        <p:tgtEl>
                                          <p:spTgt spid="22531">
                                            <p:txEl>
                                              <p:pRg st="7" end="7"/>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2531">
                                            <p:txEl>
                                              <p:pRg st="8" end="8"/>
                                            </p:txEl>
                                          </p:spTgt>
                                        </p:tgtEl>
                                        <p:attrNameLst>
                                          <p:attrName>style.visibility</p:attrName>
                                        </p:attrNameLst>
                                      </p:cBhvr>
                                      <p:to>
                                        <p:strVal val="visible"/>
                                      </p:to>
                                    </p:set>
                                    <p:animEffect transition="in" filter="fade">
                                      <p:cBhvr>
                                        <p:cTn id="18" dur="500"/>
                                        <p:tgtEl>
                                          <p:spTgt spid="22531">
                                            <p:txEl>
                                              <p:pRg st="8" end="8"/>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2531">
                                            <p:txEl>
                                              <p:pRg st="10" end="10"/>
                                            </p:txEl>
                                          </p:spTgt>
                                        </p:tgtEl>
                                        <p:attrNameLst>
                                          <p:attrName>style.visibility</p:attrName>
                                        </p:attrNameLst>
                                      </p:cBhvr>
                                      <p:to>
                                        <p:strVal val="visible"/>
                                      </p:to>
                                    </p:set>
                                    <p:animEffect transition="in" filter="fade">
                                      <p:cBhvr>
                                        <p:cTn id="23" dur="500"/>
                                        <p:tgtEl>
                                          <p:spTgt spid="22531">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37DEF449-D6AF-491B-8481-87E3E9BB04EF}"/>
              </a:ext>
            </a:extLst>
          </p:cNvPr>
          <p:cNvSpPr>
            <a:spLocks noGrp="1" noChangeArrowheads="1"/>
          </p:cNvSpPr>
          <p:nvPr>
            <p:ph type="title"/>
          </p:nvPr>
        </p:nvSpPr>
        <p:spPr/>
        <p:txBody>
          <a:bodyPr/>
          <a:lstStyle/>
          <a:p>
            <a:r>
              <a:rPr lang="en-US" altLang="en-US"/>
              <a:t>Electromagnetic Spectrum</a:t>
            </a:r>
          </a:p>
        </p:txBody>
      </p:sp>
      <p:pic>
        <p:nvPicPr>
          <p:cNvPr id="23555" name="Picture 3" descr="spectrum">
            <a:extLst>
              <a:ext uri="{FF2B5EF4-FFF2-40B4-BE49-F238E27FC236}">
                <a16:creationId xmlns:a16="http://schemas.microsoft.com/office/drawing/2014/main" id="{8AECCDE1-D0C5-4750-B396-7FDC7AD047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624" y="1097280"/>
            <a:ext cx="91440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6" name="Picture 4" descr="equiluminant">
            <a:extLst>
              <a:ext uri="{FF2B5EF4-FFF2-40B4-BE49-F238E27FC236}">
                <a16:creationId xmlns:a16="http://schemas.microsoft.com/office/drawing/2014/main" id="{A69E754B-E3D3-4703-92F3-A0FB5428D0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624" y="2621280"/>
            <a:ext cx="58674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Rectangle 5">
            <a:extLst>
              <a:ext uri="{FF2B5EF4-FFF2-40B4-BE49-F238E27FC236}">
                <a16:creationId xmlns:a16="http://schemas.microsoft.com/office/drawing/2014/main" id="{F4911DB3-ED38-4172-A5A5-BC0A4E2F0923}"/>
              </a:ext>
            </a:extLst>
          </p:cNvPr>
          <p:cNvSpPr>
            <a:spLocks noChangeArrowheads="1"/>
          </p:cNvSpPr>
          <p:nvPr/>
        </p:nvSpPr>
        <p:spPr bwMode="auto">
          <a:xfrm>
            <a:off x="159701" y="6470650"/>
            <a:ext cx="3189287" cy="311150"/>
          </a:xfrm>
          <a:prstGeom prst="rect">
            <a:avLst/>
          </a:prstGeom>
          <a:noFill/>
          <a:ln w="6350">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fontAlgn="base">
              <a:spcBef>
                <a:spcPct val="0"/>
              </a:spcBef>
              <a:spcAft>
                <a:spcPct val="0"/>
              </a:spcAft>
            </a:pPr>
            <a:r>
              <a:rPr lang="en-US" altLang="en-US" sz="1400">
                <a:solidFill>
                  <a:srgbClr val="00CC99"/>
                </a:solidFill>
                <a:sym typeface="Symbol" panose="05050102010706020507" pitchFamily="18" charset="2"/>
              </a:rPr>
              <a:t>http://www.yorku.ca/eye/photopik.htm</a:t>
            </a:r>
          </a:p>
        </p:txBody>
      </p:sp>
      <p:sp>
        <p:nvSpPr>
          <p:cNvPr id="23558" name="Rectangle 6">
            <a:extLst>
              <a:ext uri="{FF2B5EF4-FFF2-40B4-BE49-F238E27FC236}">
                <a16:creationId xmlns:a16="http://schemas.microsoft.com/office/drawing/2014/main" id="{C55DE974-F187-4D23-88D4-28466632FD25}"/>
              </a:ext>
            </a:extLst>
          </p:cNvPr>
          <p:cNvSpPr>
            <a:spLocks noChangeArrowheads="1"/>
          </p:cNvSpPr>
          <p:nvPr/>
        </p:nvSpPr>
        <p:spPr bwMode="auto">
          <a:xfrm>
            <a:off x="914400" y="5288280"/>
            <a:ext cx="5457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a:solidFill>
                  <a:srgbClr val="000000"/>
                </a:solidFill>
              </a:rPr>
              <a:t>Human Luminance Sensitivity Function</a:t>
            </a:r>
          </a:p>
        </p:txBody>
      </p:sp>
      <p:grpSp>
        <p:nvGrpSpPr>
          <p:cNvPr id="5" name="Group 4">
            <a:extLst>
              <a:ext uri="{FF2B5EF4-FFF2-40B4-BE49-F238E27FC236}">
                <a16:creationId xmlns:a16="http://schemas.microsoft.com/office/drawing/2014/main" id="{228F3C47-AE84-4C1E-8CE0-2A81DE18D726}"/>
              </a:ext>
            </a:extLst>
          </p:cNvPr>
          <p:cNvGrpSpPr/>
          <p:nvPr/>
        </p:nvGrpSpPr>
        <p:grpSpPr>
          <a:xfrm>
            <a:off x="7135414" y="3370897"/>
            <a:ext cx="4521282" cy="3469085"/>
            <a:chOff x="7135414" y="3370897"/>
            <a:chExt cx="4521282" cy="3469085"/>
          </a:xfrm>
        </p:grpSpPr>
        <p:pic>
          <p:nvPicPr>
            <p:cNvPr id="3" name="Picture 2" descr="A close up of a device&#10;&#10;Description generated with high confidence">
              <a:extLst>
                <a:ext uri="{FF2B5EF4-FFF2-40B4-BE49-F238E27FC236}">
                  <a16:creationId xmlns:a16="http://schemas.microsoft.com/office/drawing/2014/main" id="{6DFD963E-F5F7-4CB3-A7EE-D3F97AC9387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01902" y="3370897"/>
              <a:ext cx="4054794" cy="3065820"/>
            </a:xfrm>
            <a:prstGeom prst="rect">
              <a:avLst/>
            </a:prstGeom>
          </p:spPr>
        </p:pic>
        <p:sp>
          <p:nvSpPr>
            <p:cNvPr id="4" name="TextBox 3">
              <a:extLst>
                <a:ext uri="{FF2B5EF4-FFF2-40B4-BE49-F238E27FC236}">
                  <a16:creationId xmlns:a16="http://schemas.microsoft.com/office/drawing/2014/main" id="{E53C9EF2-B900-49CD-ADA1-B17EE7EDC204}"/>
                </a:ext>
              </a:extLst>
            </p:cNvPr>
            <p:cNvSpPr txBox="1"/>
            <p:nvPr/>
          </p:nvSpPr>
          <p:spPr>
            <a:xfrm>
              <a:off x="8907780" y="6470650"/>
              <a:ext cx="2072640" cy="369332"/>
            </a:xfrm>
            <a:prstGeom prst="rect">
              <a:avLst/>
            </a:prstGeom>
            <a:noFill/>
          </p:spPr>
          <p:txBody>
            <a:bodyPr wrap="square" rtlCol="0">
              <a:spAutoFit/>
            </a:bodyPr>
            <a:lstStyle/>
            <a:p>
              <a:r>
                <a:rPr lang="en-US" dirty="0"/>
                <a:t>Wavelength (nm)</a:t>
              </a:r>
            </a:p>
          </p:txBody>
        </p:sp>
        <p:sp>
          <p:nvSpPr>
            <p:cNvPr id="10" name="TextBox 9">
              <a:extLst>
                <a:ext uri="{FF2B5EF4-FFF2-40B4-BE49-F238E27FC236}">
                  <a16:creationId xmlns:a16="http://schemas.microsoft.com/office/drawing/2014/main" id="{43E78EAD-075D-4915-A1F9-B42822E2BB8A}"/>
                </a:ext>
              </a:extLst>
            </p:cNvPr>
            <p:cNvSpPr txBox="1"/>
            <p:nvPr/>
          </p:nvSpPr>
          <p:spPr>
            <a:xfrm rot="16200000">
              <a:off x="6283760" y="4539734"/>
              <a:ext cx="2072640" cy="369332"/>
            </a:xfrm>
            <a:prstGeom prst="rect">
              <a:avLst/>
            </a:prstGeom>
            <a:noFill/>
          </p:spPr>
          <p:txBody>
            <a:bodyPr wrap="square" rtlCol="0">
              <a:spAutoFit/>
            </a:bodyPr>
            <a:lstStyle/>
            <a:p>
              <a:r>
                <a:rPr lang="en-US" dirty="0"/>
                <a:t>Relative sensitivity</a:t>
              </a:r>
            </a:p>
          </p:txBody>
        </p:sp>
      </p:gr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6F41BF01-0396-4AB8-B3E3-DCFA9620501D}"/>
              </a:ext>
            </a:extLst>
          </p:cNvPr>
          <p:cNvSpPr>
            <a:spLocks noGrp="1" noChangeArrowheads="1"/>
          </p:cNvSpPr>
          <p:nvPr>
            <p:ph type="ctrTitle"/>
          </p:nvPr>
        </p:nvSpPr>
        <p:spPr>
          <a:xfrm>
            <a:off x="2209800" y="2286000"/>
            <a:ext cx="7772400" cy="1143000"/>
          </a:xfrm>
        </p:spPr>
        <p:txBody>
          <a:bodyPr/>
          <a:lstStyle/>
          <a:p>
            <a:endParaRPr lang="ru-RU" altLang="en-US"/>
          </a:p>
        </p:txBody>
      </p:sp>
      <p:sp>
        <p:nvSpPr>
          <p:cNvPr id="24579" name="Rectangle 3">
            <a:extLst>
              <a:ext uri="{FF2B5EF4-FFF2-40B4-BE49-F238E27FC236}">
                <a16:creationId xmlns:a16="http://schemas.microsoft.com/office/drawing/2014/main" id="{25872AC6-FB22-4F8C-A137-4BE452A06241}"/>
              </a:ext>
            </a:extLst>
          </p:cNvPr>
          <p:cNvSpPr>
            <a:spLocks noGrp="1" noChangeArrowheads="1"/>
          </p:cNvSpPr>
          <p:nvPr>
            <p:ph type="subTitle" idx="1"/>
          </p:nvPr>
        </p:nvSpPr>
        <p:spPr/>
        <p:txBody>
          <a:bodyPr/>
          <a:lstStyle/>
          <a:p>
            <a:endParaRPr lang="ru-RU" altLang="en-US"/>
          </a:p>
        </p:txBody>
      </p:sp>
      <p:sp>
        <p:nvSpPr>
          <p:cNvPr id="402436" name="Rectangle 4">
            <a:extLst>
              <a:ext uri="{FF2B5EF4-FFF2-40B4-BE49-F238E27FC236}">
                <a16:creationId xmlns:a16="http://schemas.microsoft.com/office/drawing/2014/main" id="{915B298D-D02C-4233-A760-5233CBCFB3EC}"/>
              </a:ext>
            </a:extLst>
          </p:cNvPr>
          <p:cNvSpPr>
            <a:spLocks noChangeArrowheads="1"/>
          </p:cNvSpPr>
          <p:nvPr/>
        </p:nvSpPr>
        <p:spPr bwMode="auto">
          <a:xfrm>
            <a:off x="1516380" y="1219200"/>
            <a:ext cx="9072244" cy="5341620"/>
          </a:xfrm>
          <a:prstGeom prst="rect">
            <a:avLst/>
          </a:prstGeom>
          <a:gradFill rotWithShape="0">
            <a:gsLst>
              <a:gs pos="0">
                <a:srgbClr val="287850">
                  <a:gamma/>
                  <a:shade val="46275"/>
                  <a:invGamma/>
                </a:srgbClr>
              </a:gs>
              <a:gs pos="100000">
                <a:srgbClr val="287850"/>
              </a:gs>
            </a:gsLst>
            <a:lin ang="2700000" scaled="1"/>
          </a:gradFill>
          <a:ln w="9525">
            <a:solidFill>
              <a:schemeClr val="tx1"/>
            </a:solidFill>
            <a:miter lim="800000"/>
            <a:headEnd/>
            <a:tailEnd/>
          </a:ln>
          <a:effectLst>
            <a:outerShdw dist="107763" dir="2700000" algn="ctr" rotWithShape="0">
              <a:schemeClr val="bg2"/>
            </a:outerShdw>
          </a:effectLst>
        </p:spPr>
        <p:txBody>
          <a:bodyPr wrap="none" anchor="ctr"/>
          <a:lstStyle/>
          <a:p>
            <a:pPr eaLnBrk="0" fontAlgn="base" hangingPunct="0">
              <a:spcBef>
                <a:spcPct val="0"/>
              </a:spcBef>
              <a:spcAft>
                <a:spcPct val="0"/>
              </a:spcAft>
              <a:defRPr/>
            </a:pPr>
            <a:endParaRPr lang="en-US" altLang="en-US" sz="2400">
              <a:solidFill>
                <a:srgbClr val="000000"/>
              </a:solidFill>
              <a:latin typeface="Times" pitchFamily="18" charset="0"/>
              <a:cs typeface="Arial" charset="0"/>
            </a:endParaRPr>
          </a:p>
        </p:txBody>
      </p:sp>
      <p:sp>
        <p:nvSpPr>
          <p:cNvPr id="24581" name="Text Box 12">
            <a:extLst>
              <a:ext uri="{FF2B5EF4-FFF2-40B4-BE49-F238E27FC236}">
                <a16:creationId xmlns:a16="http://schemas.microsoft.com/office/drawing/2014/main" id="{8A1DE8D8-F0C2-490F-873F-680AF9436D8F}"/>
              </a:ext>
            </a:extLst>
          </p:cNvPr>
          <p:cNvSpPr txBox="1">
            <a:spLocks noChangeArrowheads="1"/>
          </p:cNvSpPr>
          <p:nvPr/>
        </p:nvSpPr>
        <p:spPr bwMode="auto">
          <a:xfrm>
            <a:off x="2651761" y="1569244"/>
            <a:ext cx="701357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sz="2800" dirty="0">
                <a:solidFill>
                  <a:srgbClr val="FFFF00"/>
                </a:solidFill>
                <a:latin typeface="Helvetica" panose="020B0604020202020204" pitchFamily="34" charset="0"/>
              </a:rPr>
              <a:t>Why do we see light of these wavelengths?</a:t>
            </a:r>
          </a:p>
        </p:txBody>
      </p:sp>
      <p:sp>
        <p:nvSpPr>
          <p:cNvPr id="24582" name="Rectangle 13">
            <a:extLst>
              <a:ext uri="{FF2B5EF4-FFF2-40B4-BE49-F238E27FC236}">
                <a16:creationId xmlns:a16="http://schemas.microsoft.com/office/drawing/2014/main" id="{3D9741E3-8D48-452A-B085-5FEB945DC380}"/>
              </a:ext>
            </a:extLst>
          </p:cNvPr>
          <p:cNvSpPr>
            <a:spLocks noChangeArrowheads="1"/>
          </p:cNvSpPr>
          <p:nvPr/>
        </p:nvSpPr>
        <p:spPr bwMode="auto">
          <a:xfrm>
            <a:off x="8458200" y="6156326"/>
            <a:ext cx="167065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sz="1000">
                <a:solidFill>
                  <a:srgbClr val="FFFFFF"/>
                </a:solidFill>
                <a:latin typeface="EngraversGothic BT Regular" charset="0"/>
              </a:rPr>
              <a:t>© Stephen E. Palmer, 2002</a:t>
            </a:r>
          </a:p>
        </p:txBody>
      </p:sp>
      <p:pic>
        <p:nvPicPr>
          <p:cNvPr id="24583" name="Picture 14">
            <a:extLst>
              <a:ext uri="{FF2B5EF4-FFF2-40B4-BE49-F238E27FC236}">
                <a16:creationId xmlns:a16="http://schemas.microsoft.com/office/drawing/2014/main" id="{1F95F816-1299-46A5-848B-18646038FA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1" y="2559050"/>
            <a:ext cx="4416425" cy="384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2447" name="Text Box 15">
            <a:extLst>
              <a:ext uri="{FF2B5EF4-FFF2-40B4-BE49-F238E27FC236}">
                <a16:creationId xmlns:a16="http://schemas.microsoft.com/office/drawing/2014/main" id="{AF93C34D-3ACE-4A6A-84CE-BCD3E96C33E5}"/>
              </a:ext>
            </a:extLst>
          </p:cNvPr>
          <p:cNvSpPr txBox="1">
            <a:spLocks noChangeArrowheads="1"/>
          </p:cNvSpPr>
          <p:nvPr/>
        </p:nvSpPr>
        <p:spPr bwMode="auto">
          <a:xfrm>
            <a:off x="5715001" y="3048000"/>
            <a:ext cx="45005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0" fontAlgn="base" hangingPunct="0">
              <a:spcBef>
                <a:spcPct val="0"/>
              </a:spcBef>
              <a:spcAft>
                <a:spcPct val="0"/>
              </a:spcAft>
            </a:pPr>
            <a:r>
              <a:rPr lang="en-US" altLang="en-US" sz="2800">
                <a:solidFill>
                  <a:srgbClr val="FFFF00"/>
                </a:solidFill>
                <a:latin typeface="Helvetica" panose="020B0604020202020204" pitchFamily="34" charset="0"/>
              </a:rPr>
              <a:t>…because that’s where the</a:t>
            </a:r>
          </a:p>
          <a:p>
            <a:pPr algn="ctr" eaLnBrk="0" fontAlgn="base" hangingPunct="0">
              <a:spcBef>
                <a:spcPct val="0"/>
              </a:spcBef>
              <a:spcAft>
                <a:spcPct val="0"/>
              </a:spcAft>
            </a:pPr>
            <a:r>
              <a:rPr lang="en-US" altLang="en-US" sz="2800">
                <a:solidFill>
                  <a:srgbClr val="FFFF00"/>
                </a:solidFill>
                <a:latin typeface="Helvetica" panose="020B0604020202020204" pitchFamily="34" charset="0"/>
              </a:rPr>
              <a:t>Sun radiates EM energy</a:t>
            </a:r>
          </a:p>
        </p:txBody>
      </p:sp>
      <p:sp>
        <p:nvSpPr>
          <p:cNvPr id="24585" name="Rectangle 16">
            <a:extLst>
              <a:ext uri="{FF2B5EF4-FFF2-40B4-BE49-F238E27FC236}">
                <a16:creationId xmlns:a16="http://schemas.microsoft.com/office/drawing/2014/main" id="{994E7145-DA8A-4DFA-9D55-242A3F68A503}"/>
              </a:ext>
            </a:extLst>
          </p:cNvPr>
          <p:cNvSpPr>
            <a:spLocks noChangeArrowheads="1"/>
          </p:cNvSpPr>
          <p:nvPr/>
        </p:nvSpPr>
        <p:spPr bwMode="auto">
          <a:xfrm>
            <a:off x="2209800" y="76200"/>
            <a:ext cx="7772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sz="3400">
                <a:solidFill>
                  <a:srgbClr val="000000"/>
                </a:solidFill>
              </a:rPr>
              <a:t>Visible Light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024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2447"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a:extLst>
              <a:ext uri="{FF2B5EF4-FFF2-40B4-BE49-F238E27FC236}">
                <a16:creationId xmlns:a16="http://schemas.microsoft.com/office/drawing/2014/main" id="{683F0ABA-4A62-45B6-8D63-4094A20D7D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82100" cy="689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3" name="Text Box 3">
            <a:extLst>
              <a:ext uri="{FF2B5EF4-FFF2-40B4-BE49-F238E27FC236}">
                <a16:creationId xmlns:a16="http://schemas.microsoft.com/office/drawing/2014/main" id="{E2AE7B63-4896-44DF-AF3A-4A5A269025C2}"/>
              </a:ext>
            </a:extLst>
          </p:cNvPr>
          <p:cNvSpPr txBox="1">
            <a:spLocks noChangeArrowheads="1"/>
          </p:cNvSpPr>
          <p:nvPr/>
        </p:nvSpPr>
        <p:spPr bwMode="auto">
          <a:xfrm>
            <a:off x="4254501" y="182564"/>
            <a:ext cx="414972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0" fontAlgn="base" hangingPunct="0">
              <a:spcBef>
                <a:spcPct val="0"/>
              </a:spcBef>
              <a:spcAft>
                <a:spcPct val="0"/>
              </a:spcAft>
            </a:pPr>
            <a:r>
              <a:rPr lang="en-US" altLang="en-US" sz="3200" b="1">
                <a:solidFill>
                  <a:srgbClr val="00CC99"/>
                </a:solidFill>
                <a:latin typeface="Helvetica" panose="020B0604020202020204" pitchFamily="34" charset="0"/>
              </a:rPr>
              <a:t>The Physics of Light</a:t>
            </a:r>
          </a:p>
        </p:txBody>
      </p:sp>
      <p:sp>
        <p:nvSpPr>
          <p:cNvPr id="25604" name="Text Box 4">
            <a:extLst>
              <a:ext uri="{FF2B5EF4-FFF2-40B4-BE49-F238E27FC236}">
                <a16:creationId xmlns:a16="http://schemas.microsoft.com/office/drawing/2014/main" id="{A14C5B8A-03A7-4CBD-BE27-B15054853484}"/>
              </a:ext>
            </a:extLst>
          </p:cNvPr>
          <p:cNvSpPr txBox="1">
            <a:spLocks noChangeArrowheads="1"/>
          </p:cNvSpPr>
          <p:nvPr/>
        </p:nvSpPr>
        <p:spPr bwMode="auto">
          <a:xfrm>
            <a:off x="2879725" y="1349376"/>
            <a:ext cx="701185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a:solidFill>
                  <a:srgbClr val="FFFF00"/>
                </a:solidFill>
                <a:latin typeface="Helvetica" panose="020B0604020202020204" pitchFamily="34" charset="0"/>
              </a:rPr>
              <a:t>Any patch of light can be completely described</a:t>
            </a:r>
          </a:p>
          <a:p>
            <a:pPr eaLnBrk="0" fontAlgn="base" hangingPunct="0">
              <a:spcBef>
                <a:spcPct val="0"/>
              </a:spcBef>
              <a:spcAft>
                <a:spcPct val="0"/>
              </a:spcAft>
            </a:pPr>
            <a:r>
              <a:rPr lang="en-US" altLang="en-US">
                <a:solidFill>
                  <a:srgbClr val="FFFF00"/>
                </a:solidFill>
                <a:latin typeface="Helvetica" panose="020B0604020202020204" pitchFamily="34" charset="0"/>
              </a:rPr>
              <a:t>physically by its spectrum: the number of photons </a:t>
            </a:r>
          </a:p>
          <a:p>
            <a:pPr eaLnBrk="0" fontAlgn="base" hangingPunct="0">
              <a:spcBef>
                <a:spcPct val="0"/>
              </a:spcBef>
              <a:spcAft>
                <a:spcPct val="0"/>
              </a:spcAft>
            </a:pPr>
            <a:r>
              <a:rPr lang="en-US" altLang="en-US">
                <a:solidFill>
                  <a:srgbClr val="FFFF00"/>
                </a:solidFill>
                <a:latin typeface="Helvetica" panose="020B0604020202020204" pitchFamily="34" charset="0"/>
              </a:rPr>
              <a:t>(per time unit) at each wavelength 400 - 700 nm.</a:t>
            </a:r>
          </a:p>
        </p:txBody>
      </p:sp>
      <p:sp>
        <p:nvSpPr>
          <p:cNvPr id="25605" name="Line 5">
            <a:extLst>
              <a:ext uri="{FF2B5EF4-FFF2-40B4-BE49-F238E27FC236}">
                <a16:creationId xmlns:a16="http://schemas.microsoft.com/office/drawing/2014/main" id="{FE082E94-2725-42F8-88B7-E4412484EF6F}"/>
              </a:ext>
            </a:extLst>
          </p:cNvPr>
          <p:cNvSpPr>
            <a:spLocks noChangeShapeType="1"/>
          </p:cNvSpPr>
          <p:nvPr/>
        </p:nvSpPr>
        <p:spPr bwMode="auto">
          <a:xfrm flipV="1">
            <a:off x="8555038" y="4267200"/>
            <a:ext cx="0" cy="838200"/>
          </a:xfrm>
          <a:prstGeom prst="line">
            <a:avLst/>
          </a:prstGeom>
          <a:noFill/>
          <a:ln w="101600">
            <a:solidFill>
              <a:srgbClr val="FF0000"/>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Arial" panose="020B0604020202020204" pitchFamily="34" charset="0"/>
              <a:cs typeface="Arial" panose="020B0604020202020204" pitchFamily="34" charset="0"/>
            </a:endParaRPr>
          </a:p>
        </p:txBody>
      </p:sp>
      <p:sp>
        <p:nvSpPr>
          <p:cNvPr id="25606" name="Line 6">
            <a:extLst>
              <a:ext uri="{FF2B5EF4-FFF2-40B4-BE49-F238E27FC236}">
                <a16:creationId xmlns:a16="http://schemas.microsoft.com/office/drawing/2014/main" id="{CE145863-9A4D-4016-B44E-D6C462419D61}"/>
              </a:ext>
            </a:extLst>
          </p:cNvPr>
          <p:cNvSpPr>
            <a:spLocks noChangeShapeType="1"/>
          </p:cNvSpPr>
          <p:nvPr/>
        </p:nvSpPr>
        <p:spPr bwMode="auto">
          <a:xfrm flipV="1">
            <a:off x="8382000" y="4038600"/>
            <a:ext cx="0" cy="1066800"/>
          </a:xfrm>
          <a:prstGeom prst="line">
            <a:avLst/>
          </a:prstGeom>
          <a:noFill/>
          <a:ln w="101600">
            <a:solidFill>
              <a:srgbClr val="FF3300"/>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Arial" panose="020B0604020202020204" pitchFamily="34" charset="0"/>
              <a:cs typeface="Arial" panose="020B0604020202020204" pitchFamily="34" charset="0"/>
            </a:endParaRPr>
          </a:p>
        </p:txBody>
      </p:sp>
      <p:sp>
        <p:nvSpPr>
          <p:cNvPr id="25607" name="Line 7">
            <a:extLst>
              <a:ext uri="{FF2B5EF4-FFF2-40B4-BE49-F238E27FC236}">
                <a16:creationId xmlns:a16="http://schemas.microsoft.com/office/drawing/2014/main" id="{51DAE2DC-D3B2-4168-8C67-414B0D735857}"/>
              </a:ext>
            </a:extLst>
          </p:cNvPr>
          <p:cNvSpPr>
            <a:spLocks noChangeShapeType="1"/>
          </p:cNvSpPr>
          <p:nvPr/>
        </p:nvSpPr>
        <p:spPr bwMode="auto">
          <a:xfrm flipV="1">
            <a:off x="8208963" y="3810000"/>
            <a:ext cx="0" cy="1295400"/>
          </a:xfrm>
          <a:prstGeom prst="line">
            <a:avLst/>
          </a:prstGeom>
          <a:noFill/>
          <a:ln w="101600">
            <a:solidFill>
              <a:srgbClr val="FF6600"/>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Arial" panose="020B0604020202020204" pitchFamily="34" charset="0"/>
              <a:cs typeface="Arial" panose="020B0604020202020204" pitchFamily="34" charset="0"/>
            </a:endParaRPr>
          </a:p>
        </p:txBody>
      </p:sp>
      <p:sp>
        <p:nvSpPr>
          <p:cNvPr id="25608" name="Line 8">
            <a:extLst>
              <a:ext uri="{FF2B5EF4-FFF2-40B4-BE49-F238E27FC236}">
                <a16:creationId xmlns:a16="http://schemas.microsoft.com/office/drawing/2014/main" id="{67915207-0A87-44B8-ABA1-4F705FD682A5}"/>
              </a:ext>
            </a:extLst>
          </p:cNvPr>
          <p:cNvSpPr>
            <a:spLocks noChangeShapeType="1"/>
          </p:cNvSpPr>
          <p:nvPr/>
        </p:nvSpPr>
        <p:spPr bwMode="auto">
          <a:xfrm flipV="1">
            <a:off x="8035925" y="3886200"/>
            <a:ext cx="0" cy="1219200"/>
          </a:xfrm>
          <a:prstGeom prst="line">
            <a:avLst/>
          </a:prstGeom>
          <a:noFill/>
          <a:ln w="101600">
            <a:solidFill>
              <a:srgbClr val="FF9900"/>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Arial" panose="020B0604020202020204" pitchFamily="34" charset="0"/>
              <a:cs typeface="Arial" panose="020B0604020202020204" pitchFamily="34" charset="0"/>
            </a:endParaRPr>
          </a:p>
        </p:txBody>
      </p:sp>
      <p:sp>
        <p:nvSpPr>
          <p:cNvPr id="25609" name="Line 9">
            <a:extLst>
              <a:ext uri="{FF2B5EF4-FFF2-40B4-BE49-F238E27FC236}">
                <a16:creationId xmlns:a16="http://schemas.microsoft.com/office/drawing/2014/main" id="{48093661-3814-42C7-B15F-7764ABEE89F7}"/>
              </a:ext>
            </a:extLst>
          </p:cNvPr>
          <p:cNvSpPr>
            <a:spLocks noChangeShapeType="1"/>
          </p:cNvSpPr>
          <p:nvPr/>
        </p:nvSpPr>
        <p:spPr bwMode="auto">
          <a:xfrm flipH="1" flipV="1">
            <a:off x="7858126" y="4038600"/>
            <a:ext cx="4763" cy="1066800"/>
          </a:xfrm>
          <a:prstGeom prst="line">
            <a:avLst/>
          </a:prstGeom>
          <a:noFill/>
          <a:ln w="101600">
            <a:solidFill>
              <a:srgbClr val="FF9900"/>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Arial" panose="020B0604020202020204" pitchFamily="34" charset="0"/>
              <a:cs typeface="Arial" panose="020B0604020202020204" pitchFamily="34" charset="0"/>
            </a:endParaRPr>
          </a:p>
        </p:txBody>
      </p:sp>
      <p:sp>
        <p:nvSpPr>
          <p:cNvPr id="25610" name="Line 10">
            <a:extLst>
              <a:ext uri="{FF2B5EF4-FFF2-40B4-BE49-F238E27FC236}">
                <a16:creationId xmlns:a16="http://schemas.microsoft.com/office/drawing/2014/main" id="{056E020F-B2A2-4EBE-8771-F0F4FD60D1C2}"/>
              </a:ext>
            </a:extLst>
          </p:cNvPr>
          <p:cNvSpPr>
            <a:spLocks noChangeShapeType="1"/>
          </p:cNvSpPr>
          <p:nvPr/>
        </p:nvSpPr>
        <p:spPr bwMode="auto">
          <a:xfrm flipV="1">
            <a:off x="7689850" y="3886200"/>
            <a:ext cx="0" cy="1219200"/>
          </a:xfrm>
          <a:prstGeom prst="line">
            <a:avLst/>
          </a:prstGeom>
          <a:noFill/>
          <a:ln w="101600">
            <a:solidFill>
              <a:srgbClr val="FFCC00"/>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Arial" panose="020B0604020202020204" pitchFamily="34" charset="0"/>
              <a:cs typeface="Arial" panose="020B0604020202020204" pitchFamily="34" charset="0"/>
            </a:endParaRPr>
          </a:p>
        </p:txBody>
      </p:sp>
      <p:sp>
        <p:nvSpPr>
          <p:cNvPr id="25611" name="Line 11">
            <a:extLst>
              <a:ext uri="{FF2B5EF4-FFF2-40B4-BE49-F238E27FC236}">
                <a16:creationId xmlns:a16="http://schemas.microsoft.com/office/drawing/2014/main" id="{49EAD358-150A-46BF-91D6-B7BE49D60146}"/>
              </a:ext>
            </a:extLst>
          </p:cNvPr>
          <p:cNvSpPr>
            <a:spLocks noChangeShapeType="1"/>
          </p:cNvSpPr>
          <p:nvPr/>
        </p:nvSpPr>
        <p:spPr bwMode="auto">
          <a:xfrm flipV="1">
            <a:off x="7516813" y="3657600"/>
            <a:ext cx="0" cy="1447800"/>
          </a:xfrm>
          <a:prstGeom prst="line">
            <a:avLst/>
          </a:prstGeom>
          <a:noFill/>
          <a:ln w="101600">
            <a:solidFill>
              <a:srgbClr val="FFFF00"/>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Arial" panose="020B0604020202020204" pitchFamily="34" charset="0"/>
              <a:cs typeface="Arial" panose="020B0604020202020204" pitchFamily="34" charset="0"/>
            </a:endParaRPr>
          </a:p>
        </p:txBody>
      </p:sp>
      <p:sp>
        <p:nvSpPr>
          <p:cNvPr id="25612" name="Line 12">
            <a:extLst>
              <a:ext uri="{FF2B5EF4-FFF2-40B4-BE49-F238E27FC236}">
                <a16:creationId xmlns:a16="http://schemas.microsoft.com/office/drawing/2014/main" id="{D090591D-E6ED-4057-951A-33F2C173FAF3}"/>
              </a:ext>
            </a:extLst>
          </p:cNvPr>
          <p:cNvSpPr>
            <a:spLocks noChangeShapeType="1"/>
          </p:cNvSpPr>
          <p:nvPr/>
        </p:nvSpPr>
        <p:spPr bwMode="auto">
          <a:xfrm flipV="1">
            <a:off x="7343775" y="3429000"/>
            <a:ext cx="0" cy="1676400"/>
          </a:xfrm>
          <a:prstGeom prst="line">
            <a:avLst/>
          </a:prstGeom>
          <a:noFill/>
          <a:ln w="101600">
            <a:solidFill>
              <a:srgbClr val="99FF33"/>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Arial" panose="020B0604020202020204" pitchFamily="34" charset="0"/>
              <a:cs typeface="Arial" panose="020B0604020202020204" pitchFamily="34" charset="0"/>
            </a:endParaRPr>
          </a:p>
        </p:txBody>
      </p:sp>
      <p:sp>
        <p:nvSpPr>
          <p:cNvPr id="25613" name="Line 13">
            <a:extLst>
              <a:ext uri="{FF2B5EF4-FFF2-40B4-BE49-F238E27FC236}">
                <a16:creationId xmlns:a16="http://schemas.microsoft.com/office/drawing/2014/main" id="{6962945D-5117-48B0-A573-92195DF56D0A}"/>
              </a:ext>
            </a:extLst>
          </p:cNvPr>
          <p:cNvSpPr>
            <a:spLocks noChangeShapeType="1"/>
          </p:cNvSpPr>
          <p:nvPr/>
        </p:nvSpPr>
        <p:spPr bwMode="auto">
          <a:xfrm flipV="1">
            <a:off x="7170738" y="3352800"/>
            <a:ext cx="0" cy="1752600"/>
          </a:xfrm>
          <a:prstGeom prst="line">
            <a:avLst/>
          </a:prstGeom>
          <a:noFill/>
          <a:ln w="101600">
            <a:solidFill>
              <a:srgbClr val="33CC33"/>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Arial" panose="020B0604020202020204" pitchFamily="34" charset="0"/>
              <a:cs typeface="Arial" panose="020B0604020202020204" pitchFamily="34" charset="0"/>
            </a:endParaRPr>
          </a:p>
        </p:txBody>
      </p:sp>
      <p:sp>
        <p:nvSpPr>
          <p:cNvPr id="25614" name="Line 14">
            <a:extLst>
              <a:ext uri="{FF2B5EF4-FFF2-40B4-BE49-F238E27FC236}">
                <a16:creationId xmlns:a16="http://schemas.microsoft.com/office/drawing/2014/main" id="{F43A9A79-E81A-4AF5-AAAE-16255D32427C}"/>
              </a:ext>
            </a:extLst>
          </p:cNvPr>
          <p:cNvSpPr>
            <a:spLocks noChangeShapeType="1"/>
          </p:cNvSpPr>
          <p:nvPr/>
        </p:nvSpPr>
        <p:spPr bwMode="auto">
          <a:xfrm flipV="1">
            <a:off x="6997700" y="3505200"/>
            <a:ext cx="0" cy="1600200"/>
          </a:xfrm>
          <a:prstGeom prst="line">
            <a:avLst/>
          </a:prstGeom>
          <a:noFill/>
          <a:ln w="101600">
            <a:solidFill>
              <a:srgbClr val="009900"/>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Arial" panose="020B0604020202020204" pitchFamily="34" charset="0"/>
              <a:cs typeface="Arial" panose="020B0604020202020204" pitchFamily="34" charset="0"/>
            </a:endParaRPr>
          </a:p>
        </p:txBody>
      </p:sp>
      <p:sp>
        <p:nvSpPr>
          <p:cNvPr id="25615" name="Line 15">
            <a:extLst>
              <a:ext uri="{FF2B5EF4-FFF2-40B4-BE49-F238E27FC236}">
                <a16:creationId xmlns:a16="http://schemas.microsoft.com/office/drawing/2014/main" id="{0D761BC7-3D19-43B0-A11A-053532AE826D}"/>
              </a:ext>
            </a:extLst>
          </p:cNvPr>
          <p:cNvSpPr>
            <a:spLocks noChangeShapeType="1"/>
          </p:cNvSpPr>
          <p:nvPr/>
        </p:nvSpPr>
        <p:spPr bwMode="auto">
          <a:xfrm flipV="1">
            <a:off x="6824663" y="3581400"/>
            <a:ext cx="0" cy="1524000"/>
          </a:xfrm>
          <a:prstGeom prst="line">
            <a:avLst/>
          </a:prstGeom>
          <a:noFill/>
          <a:ln w="101600">
            <a:solidFill>
              <a:srgbClr val="339933"/>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Arial" panose="020B0604020202020204" pitchFamily="34" charset="0"/>
              <a:cs typeface="Arial" panose="020B0604020202020204" pitchFamily="34" charset="0"/>
            </a:endParaRPr>
          </a:p>
        </p:txBody>
      </p:sp>
      <p:sp>
        <p:nvSpPr>
          <p:cNvPr id="25616" name="Line 16">
            <a:extLst>
              <a:ext uri="{FF2B5EF4-FFF2-40B4-BE49-F238E27FC236}">
                <a16:creationId xmlns:a16="http://schemas.microsoft.com/office/drawing/2014/main" id="{508274AF-586A-4DBC-A08F-19582DF9E957}"/>
              </a:ext>
            </a:extLst>
          </p:cNvPr>
          <p:cNvSpPr>
            <a:spLocks noChangeShapeType="1"/>
          </p:cNvSpPr>
          <p:nvPr/>
        </p:nvSpPr>
        <p:spPr bwMode="auto">
          <a:xfrm flipV="1">
            <a:off x="6651625" y="3733800"/>
            <a:ext cx="0" cy="1371600"/>
          </a:xfrm>
          <a:prstGeom prst="line">
            <a:avLst/>
          </a:prstGeom>
          <a:noFill/>
          <a:ln w="101600">
            <a:solidFill>
              <a:srgbClr val="339966"/>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Arial" panose="020B0604020202020204" pitchFamily="34" charset="0"/>
              <a:cs typeface="Arial" panose="020B0604020202020204" pitchFamily="34" charset="0"/>
            </a:endParaRPr>
          </a:p>
        </p:txBody>
      </p:sp>
      <p:sp>
        <p:nvSpPr>
          <p:cNvPr id="25617" name="Line 17">
            <a:extLst>
              <a:ext uri="{FF2B5EF4-FFF2-40B4-BE49-F238E27FC236}">
                <a16:creationId xmlns:a16="http://schemas.microsoft.com/office/drawing/2014/main" id="{0FE3DE40-66A8-4506-8C6A-12C1D7823564}"/>
              </a:ext>
            </a:extLst>
          </p:cNvPr>
          <p:cNvSpPr>
            <a:spLocks noChangeShapeType="1"/>
          </p:cNvSpPr>
          <p:nvPr/>
        </p:nvSpPr>
        <p:spPr bwMode="auto">
          <a:xfrm flipV="1">
            <a:off x="6478588" y="3886200"/>
            <a:ext cx="0" cy="1219200"/>
          </a:xfrm>
          <a:prstGeom prst="line">
            <a:avLst/>
          </a:prstGeom>
          <a:noFill/>
          <a:ln w="101600">
            <a:solidFill>
              <a:srgbClr val="008080"/>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Arial" panose="020B0604020202020204" pitchFamily="34" charset="0"/>
              <a:cs typeface="Arial" panose="020B0604020202020204" pitchFamily="34" charset="0"/>
            </a:endParaRPr>
          </a:p>
        </p:txBody>
      </p:sp>
      <p:sp>
        <p:nvSpPr>
          <p:cNvPr id="25618" name="Line 18">
            <a:extLst>
              <a:ext uri="{FF2B5EF4-FFF2-40B4-BE49-F238E27FC236}">
                <a16:creationId xmlns:a16="http://schemas.microsoft.com/office/drawing/2014/main" id="{0015ABC2-E070-4F8C-A10E-136CBFEDA32C}"/>
              </a:ext>
            </a:extLst>
          </p:cNvPr>
          <p:cNvSpPr>
            <a:spLocks noChangeShapeType="1"/>
          </p:cNvSpPr>
          <p:nvPr/>
        </p:nvSpPr>
        <p:spPr bwMode="auto">
          <a:xfrm flipV="1">
            <a:off x="6305550" y="4114800"/>
            <a:ext cx="0" cy="990600"/>
          </a:xfrm>
          <a:prstGeom prst="line">
            <a:avLst/>
          </a:prstGeom>
          <a:noFill/>
          <a:ln w="101600">
            <a:solidFill>
              <a:srgbClr val="006699"/>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Arial" panose="020B0604020202020204" pitchFamily="34" charset="0"/>
              <a:cs typeface="Arial" panose="020B0604020202020204" pitchFamily="34" charset="0"/>
            </a:endParaRPr>
          </a:p>
        </p:txBody>
      </p:sp>
      <p:sp>
        <p:nvSpPr>
          <p:cNvPr id="25619" name="Line 19">
            <a:extLst>
              <a:ext uri="{FF2B5EF4-FFF2-40B4-BE49-F238E27FC236}">
                <a16:creationId xmlns:a16="http://schemas.microsoft.com/office/drawing/2014/main" id="{EA41C413-5AC3-4CA7-ABDE-6E3F6BCA07B9}"/>
              </a:ext>
            </a:extLst>
          </p:cNvPr>
          <p:cNvSpPr>
            <a:spLocks noChangeShapeType="1"/>
          </p:cNvSpPr>
          <p:nvPr/>
        </p:nvSpPr>
        <p:spPr bwMode="auto">
          <a:xfrm flipV="1">
            <a:off x="6132513" y="4343400"/>
            <a:ext cx="0" cy="762000"/>
          </a:xfrm>
          <a:prstGeom prst="line">
            <a:avLst/>
          </a:prstGeom>
          <a:noFill/>
          <a:ln w="1016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Arial" panose="020B0604020202020204" pitchFamily="34" charset="0"/>
              <a:cs typeface="Arial" panose="020B0604020202020204" pitchFamily="34" charset="0"/>
            </a:endParaRPr>
          </a:p>
        </p:txBody>
      </p:sp>
      <p:sp>
        <p:nvSpPr>
          <p:cNvPr id="25620" name="Line 20">
            <a:extLst>
              <a:ext uri="{FF2B5EF4-FFF2-40B4-BE49-F238E27FC236}">
                <a16:creationId xmlns:a16="http://schemas.microsoft.com/office/drawing/2014/main" id="{EBEF3A3C-F291-460E-A432-315FEAAA2410}"/>
              </a:ext>
            </a:extLst>
          </p:cNvPr>
          <p:cNvSpPr>
            <a:spLocks noChangeShapeType="1"/>
          </p:cNvSpPr>
          <p:nvPr/>
        </p:nvSpPr>
        <p:spPr bwMode="auto">
          <a:xfrm flipV="1">
            <a:off x="5959475" y="4495800"/>
            <a:ext cx="0" cy="609600"/>
          </a:xfrm>
          <a:prstGeom prst="line">
            <a:avLst/>
          </a:prstGeom>
          <a:noFill/>
          <a:ln w="101600">
            <a:solidFill>
              <a:srgbClr val="333399"/>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Arial" panose="020B0604020202020204" pitchFamily="34" charset="0"/>
              <a:cs typeface="Arial" panose="020B0604020202020204" pitchFamily="34" charset="0"/>
            </a:endParaRPr>
          </a:p>
        </p:txBody>
      </p:sp>
      <p:sp>
        <p:nvSpPr>
          <p:cNvPr id="25621" name="Line 21">
            <a:extLst>
              <a:ext uri="{FF2B5EF4-FFF2-40B4-BE49-F238E27FC236}">
                <a16:creationId xmlns:a16="http://schemas.microsoft.com/office/drawing/2014/main" id="{3A987059-8121-4923-8094-80BB5EE4AB67}"/>
              </a:ext>
            </a:extLst>
          </p:cNvPr>
          <p:cNvSpPr>
            <a:spLocks noChangeShapeType="1"/>
          </p:cNvSpPr>
          <p:nvPr/>
        </p:nvSpPr>
        <p:spPr bwMode="auto">
          <a:xfrm flipV="1">
            <a:off x="5786438" y="4267200"/>
            <a:ext cx="0" cy="838200"/>
          </a:xfrm>
          <a:prstGeom prst="line">
            <a:avLst/>
          </a:prstGeom>
          <a:noFill/>
          <a:ln w="101600">
            <a:solidFill>
              <a:srgbClr val="6600FF"/>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Arial" panose="020B0604020202020204" pitchFamily="34" charset="0"/>
              <a:cs typeface="Arial" panose="020B0604020202020204" pitchFamily="34" charset="0"/>
            </a:endParaRPr>
          </a:p>
        </p:txBody>
      </p:sp>
      <p:sp>
        <p:nvSpPr>
          <p:cNvPr id="25622" name="Line 22">
            <a:extLst>
              <a:ext uri="{FF2B5EF4-FFF2-40B4-BE49-F238E27FC236}">
                <a16:creationId xmlns:a16="http://schemas.microsoft.com/office/drawing/2014/main" id="{399F33EA-2B61-422D-9E1C-7F522FF22D40}"/>
              </a:ext>
            </a:extLst>
          </p:cNvPr>
          <p:cNvSpPr>
            <a:spLocks noChangeShapeType="1"/>
          </p:cNvSpPr>
          <p:nvPr/>
        </p:nvSpPr>
        <p:spPr bwMode="auto">
          <a:xfrm flipV="1">
            <a:off x="5613400" y="4114800"/>
            <a:ext cx="0" cy="990600"/>
          </a:xfrm>
          <a:prstGeom prst="line">
            <a:avLst/>
          </a:prstGeom>
          <a:noFill/>
          <a:ln w="101600">
            <a:solidFill>
              <a:srgbClr val="9900FF"/>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Arial" panose="020B0604020202020204" pitchFamily="34" charset="0"/>
              <a:cs typeface="Arial" panose="020B0604020202020204" pitchFamily="34" charset="0"/>
            </a:endParaRPr>
          </a:p>
        </p:txBody>
      </p:sp>
      <p:pic>
        <p:nvPicPr>
          <p:cNvPr id="25623" name="Picture 23">
            <a:extLst>
              <a:ext uri="{FF2B5EF4-FFF2-40B4-BE49-F238E27FC236}">
                <a16:creationId xmlns:a16="http://schemas.microsoft.com/office/drawing/2014/main" id="{701B6363-DE3B-43A4-947E-EFC8E5A5E3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888" y="2833688"/>
            <a:ext cx="5607050" cy="363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24" name="Rectangle 24">
            <a:extLst>
              <a:ext uri="{FF2B5EF4-FFF2-40B4-BE49-F238E27FC236}">
                <a16:creationId xmlns:a16="http://schemas.microsoft.com/office/drawing/2014/main" id="{D6A4D568-B95A-457B-A154-CD55888CD460}"/>
              </a:ext>
            </a:extLst>
          </p:cNvPr>
          <p:cNvSpPr>
            <a:spLocks noChangeArrowheads="1"/>
          </p:cNvSpPr>
          <p:nvPr/>
        </p:nvSpPr>
        <p:spPr bwMode="auto">
          <a:xfrm>
            <a:off x="8855075" y="6616701"/>
            <a:ext cx="167065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sz="1000">
                <a:solidFill>
                  <a:srgbClr val="FFFFFF"/>
                </a:solidFill>
                <a:latin typeface="EngraversGothic BT Regular" charset="0"/>
              </a:rPr>
              <a:t>© Stephen E. Palmer, 2002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a:extLst>
              <a:ext uri="{FF2B5EF4-FFF2-40B4-BE49-F238E27FC236}">
                <a16:creationId xmlns:a16="http://schemas.microsoft.com/office/drawing/2014/main" id="{C793669B-1FB9-4786-A3AF-37629F7495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82100" cy="689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Text Box 3">
            <a:extLst>
              <a:ext uri="{FF2B5EF4-FFF2-40B4-BE49-F238E27FC236}">
                <a16:creationId xmlns:a16="http://schemas.microsoft.com/office/drawing/2014/main" id="{1C18FE6E-1839-4D97-83BD-986203EE45BD}"/>
              </a:ext>
            </a:extLst>
          </p:cNvPr>
          <p:cNvSpPr txBox="1">
            <a:spLocks noChangeArrowheads="1"/>
          </p:cNvSpPr>
          <p:nvPr/>
        </p:nvSpPr>
        <p:spPr bwMode="auto">
          <a:xfrm>
            <a:off x="4254501" y="182564"/>
            <a:ext cx="414972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0" fontAlgn="base" hangingPunct="0">
              <a:spcBef>
                <a:spcPct val="0"/>
              </a:spcBef>
              <a:spcAft>
                <a:spcPct val="0"/>
              </a:spcAft>
            </a:pPr>
            <a:r>
              <a:rPr lang="en-US" altLang="en-US" sz="3200" b="1">
                <a:solidFill>
                  <a:srgbClr val="3366FF"/>
                </a:solidFill>
                <a:latin typeface="Helvetica" panose="020B0604020202020204" pitchFamily="34" charset="0"/>
              </a:rPr>
              <a:t>The Physics of Light</a:t>
            </a:r>
          </a:p>
        </p:txBody>
      </p:sp>
      <p:pic>
        <p:nvPicPr>
          <p:cNvPr id="26628" name="Picture 4">
            <a:extLst>
              <a:ext uri="{FF2B5EF4-FFF2-40B4-BE49-F238E27FC236}">
                <a16:creationId xmlns:a16="http://schemas.microsoft.com/office/drawing/2014/main" id="{14496408-50D7-4DDC-9958-ECD60B1CF7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1400" y="1828800"/>
            <a:ext cx="5867400"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9" name="Text Box 5">
            <a:extLst>
              <a:ext uri="{FF2B5EF4-FFF2-40B4-BE49-F238E27FC236}">
                <a16:creationId xmlns:a16="http://schemas.microsoft.com/office/drawing/2014/main" id="{967FD092-A229-4144-B0D1-DDB5005F2C95}"/>
              </a:ext>
            </a:extLst>
          </p:cNvPr>
          <p:cNvSpPr txBox="1">
            <a:spLocks noChangeArrowheads="1"/>
          </p:cNvSpPr>
          <p:nvPr/>
        </p:nvSpPr>
        <p:spPr bwMode="auto">
          <a:xfrm>
            <a:off x="3336926" y="1425575"/>
            <a:ext cx="64373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a:solidFill>
                  <a:srgbClr val="FFFF00"/>
                </a:solidFill>
                <a:latin typeface="Helvetica" panose="020B0604020202020204" pitchFamily="34" charset="0"/>
              </a:rPr>
              <a:t>Some examples of the spectra of light sources</a:t>
            </a:r>
          </a:p>
        </p:txBody>
      </p:sp>
      <p:sp>
        <p:nvSpPr>
          <p:cNvPr id="26630" name="Rectangle 6">
            <a:extLst>
              <a:ext uri="{FF2B5EF4-FFF2-40B4-BE49-F238E27FC236}">
                <a16:creationId xmlns:a16="http://schemas.microsoft.com/office/drawing/2014/main" id="{DE492706-73BA-45FA-A808-C9E54CC47FC6}"/>
              </a:ext>
            </a:extLst>
          </p:cNvPr>
          <p:cNvSpPr>
            <a:spLocks noChangeArrowheads="1"/>
          </p:cNvSpPr>
          <p:nvPr/>
        </p:nvSpPr>
        <p:spPr bwMode="auto">
          <a:xfrm>
            <a:off x="8855075" y="6616701"/>
            <a:ext cx="167065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sz="1000">
                <a:solidFill>
                  <a:srgbClr val="FFFFFF"/>
                </a:solidFill>
                <a:latin typeface="EngraversGothic BT Regular" charset="0"/>
              </a:rPr>
              <a:t>© Stephen E. Palmer, 2002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a:extLst>
              <a:ext uri="{FF2B5EF4-FFF2-40B4-BE49-F238E27FC236}">
                <a16:creationId xmlns:a16="http://schemas.microsoft.com/office/drawing/2014/main" id="{27C4D05B-C356-4E32-AB6B-1AD84B3EF0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82100" cy="689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1" name="Text Box 3">
            <a:extLst>
              <a:ext uri="{FF2B5EF4-FFF2-40B4-BE49-F238E27FC236}">
                <a16:creationId xmlns:a16="http://schemas.microsoft.com/office/drawing/2014/main" id="{9B669672-2576-4606-973D-C947083F509C}"/>
              </a:ext>
            </a:extLst>
          </p:cNvPr>
          <p:cNvSpPr txBox="1">
            <a:spLocks noChangeArrowheads="1"/>
          </p:cNvSpPr>
          <p:nvPr/>
        </p:nvSpPr>
        <p:spPr bwMode="auto">
          <a:xfrm>
            <a:off x="4254501" y="182564"/>
            <a:ext cx="414972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0" fontAlgn="base" hangingPunct="0">
              <a:spcBef>
                <a:spcPct val="0"/>
              </a:spcBef>
              <a:spcAft>
                <a:spcPct val="0"/>
              </a:spcAft>
            </a:pPr>
            <a:r>
              <a:rPr lang="en-US" altLang="en-US" sz="3200" b="1">
                <a:solidFill>
                  <a:srgbClr val="3366FF"/>
                </a:solidFill>
                <a:latin typeface="Helvetica" panose="020B0604020202020204" pitchFamily="34" charset="0"/>
              </a:rPr>
              <a:t>The Physics of Light</a:t>
            </a:r>
          </a:p>
        </p:txBody>
      </p:sp>
      <p:sp>
        <p:nvSpPr>
          <p:cNvPr id="27652" name="Text Box 4">
            <a:extLst>
              <a:ext uri="{FF2B5EF4-FFF2-40B4-BE49-F238E27FC236}">
                <a16:creationId xmlns:a16="http://schemas.microsoft.com/office/drawing/2014/main" id="{378427B4-009F-4B14-AF95-4C1022417FE1}"/>
              </a:ext>
            </a:extLst>
          </p:cNvPr>
          <p:cNvSpPr txBox="1">
            <a:spLocks noChangeArrowheads="1"/>
          </p:cNvSpPr>
          <p:nvPr/>
        </p:nvSpPr>
        <p:spPr bwMode="auto">
          <a:xfrm>
            <a:off x="2833688" y="1425575"/>
            <a:ext cx="74533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a:solidFill>
                  <a:srgbClr val="FFFF00"/>
                </a:solidFill>
                <a:latin typeface="Helvetica" panose="020B0604020202020204" pitchFamily="34" charset="0"/>
              </a:rPr>
              <a:t>Some examples of the </a:t>
            </a:r>
            <a:r>
              <a:rPr lang="en-US" altLang="en-US" u="sng">
                <a:solidFill>
                  <a:srgbClr val="FFFF00"/>
                </a:solidFill>
                <a:latin typeface="Helvetica" panose="020B0604020202020204" pitchFamily="34" charset="0"/>
              </a:rPr>
              <a:t>reflectance</a:t>
            </a:r>
            <a:r>
              <a:rPr lang="en-US" altLang="en-US">
                <a:solidFill>
                  <a:srgbClr val="FFFF00"/>
                </a:solidFill>
                <a:latin typeface="Helvetica" panose="020B0604020202020204" pitchFamily="34" charset="0"/>
              </a:rPr>
              <a:t> spectra of </a:t>
            </a:r>
            <a:r>
              <a:rPr lang="en-US" altLang="en-US" u="sng">
                <a:solidFill>
                  <a:srgbClr val="FFFF00"/>
                </a:solidFill>
                <a:latin typeface="Helvetica" panose="020B0604020202020204" pitchFamily="34" charset="0"/>
              </a:rPr>
              <a:t>surfaces</a:t>
            </a:r>
            <a:endParaRPr lang="en-US" altLang="en-US">
              <a:solidFill>
                <a:srgbClr val="FFFF00"/>
              </a:solidFill>
              <a:latin typeface="Helvetica" panose="020B0604020202020204" pitchFamily="34" charset="0"/>
            </a:endParaRPr>
          </a:p>
        </p:txBody>
      </p:sp>
      <p:sp>
        <p:nvSpPr>
          <p:cNvPr id="27653" name="Text Box 5">
            <a:extLst>
              <a:ext uri="{FF2B5EF4-FFF2-40B4-BE49-F238E27FC236}">
                <a16:creationId xmlns:a16="http://schemas.microsoft.com/office/drawing/2014/main" id="{C705228C-C338-4E82-B9EA-73B34C5FAB82}"/>
              </a:ext>
            </a:extLst>
          </p:cNvPr>
          <p:cNvSpPr txBox="1">
            <a:spLocks noChangeArrowheads="1"/>
          </p:cNvSpPr>
          <p:nvPr/>
        </p:nvSpPr>
        <p:spPr bwMode="auto">
          <a:xfrm>
            <a:off x="5334001" y="6324600"/>
            <a:ext cx="25066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a:solidFill>
                  <a:srgbClr val="FFFFFF"/>
                </a:solidFill>
                <a:latin typeface="Helvetica" panose="020B0604020202020204" pitchFamily="34" charset="0"/>
              </a:rPr>
              <a:t>Wavelength (nm)</a:t>
            </a:r>
          </a:p>
        </p:txBody>
      </p:sp>
      <p:sp>
        <p:nvSpPr>
          <p:cNvPr id="27654" name="Text Box 6">
            <a:extLst>
              <a:ext uri="{FF2B5EF4-FFF2-40B4-BE49-F238E27FC236}">
                <a16:creationId xmlns:a16="http://schemas.microsoft.com/office/drawing/2014/main" id="{1F3F0626-8D6F-42C3-A413-41027626D2CD}"/>
              </a:ext>
            </a:extLst>
          </p:cNvPr>
          <p:cNvSpPr txBox="1">
            <a:spLocks noChangeArrowheads="1"/>
          </p:cNvSpPr>
          <p:nvPr/>
        </p:nvSpPr>
        <p:spPr bwMode="auto">
          <a:xfrm rot="-5400000">
            <a:off x="1150938" y="4186238"/>
            <a:ext cx="3032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a:solidFill>
                  <a:srgbClr val="FFFFFF"/>
                </a:solidFill>
                <a:latin typeface="Helvetica" panose="020B0604020202020204" pitchFamily="34" charset="0"/>
              </a:rPr>
              <a:t>% Photons Reflected</a:t>
            </a:r>
          </a:p>
        </p:txBody>
      </p:sp>
      <p:grpSp>
        <p:nvGrpSpPr>
          <p:cNvPr id="27655" name="Group 7">
            <a:extLst>
              <a:ext uri="{FF2B5EF4-FFF2-40B4-BE49-F238E27FC236}">
                <a16:creationId xmlns:a16="http://schemas.microsoft.com/office/drawing/2014/main" id="{DD902D81-5D04-4EAA-A723-785E03248B15}"/>
              </a:ext>
            </a:extLst>
          </p:cNvPr>
          <p:cNvGrpSpPr>
            <a:grpSpLocks/>
          </p:cNvGrpSpPr>
          <p:nvPr/>
        </p:nvGrpSpPr>
        <p:grpSpPr bwMode="auto">
          <a:xfrm>
            <a:off x="2819400" y="3265488"/>
            <a:ext cx="2044700" cy="3046412"/>
            <a:chOff x="816" y="2057"/>
            <a:chExt cx="1288" cy="1919"/>
          </a:xfrm>
        </p:grpSpPr>
        <p:pic>
          <p:nvPicPr>
            <p:cNvPr id="27677" name="Picture 8">
              <a:extLst>
                <a:ext uri="{FF2B5EF4-FFF2-40B4-BE49-F238E27FC236}">
                  <a16:creationId xmlns:a16="http://schemas.microsoft.com/office/drawing/2014/main" id="{DB9B79B5-B57B-47D6-832D-F080644463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0" y="2057"/>
              <a:ext cx="1033" cy="1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78" name="Rectangle 9">
              <a:extLst>
                <a:ext uri="{FF2B5EF4-FFF2-40B4-BE49-F238E27FC236}">
                  <a16:creationId xmlns:a16="http://schemas.microsoft.com/office/drawing/2014/main" id="{1383A560-8C36-44C6-B9AE-8539223AA04B}"/>
                </a:ext>
              </a:extLst>
            </p:cNvPr>
            <p:cNvSpPr>
              <a:spLocks noChangeArrowheads="1"/>
            </p:cNvSpPr>
            <p:nvPr/>
          </p:nvSpPr>
          <p:spPr bwMode="auto">
            <a:xfrm>
              <a:off x="908" y="2058"/>
              <a:ext cx="1045" cy="1617"/>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endParaRPr lang="en-US" altLang="en-US">
                <a:solidFill>
                  <a:srgbClr val="000000"/>
                </a:solidFill>
              </a:endParaRPr>
            </a:p>
          </p:txBody>
        </p:sp>
        <p:sp>
          <p:nvSpPr>
            <p:cNvPr id="27679" name="Text Box 10">
              <a:extLst>
                <a:ext uri="{FF2B5EF4-FFF2-40B4-BE49-F238E27FC236}">
                  <a16:creationId xmlns:a16="http://schemas.microsoft.com/office/drawing/2014/main" id="{DE6E854F-BC40-4E90-841E-0EBCDE431187}"/>
                </a:ext>
              </a:extLst>
            </p:cNvPr>
            <p:cNvSpPr txBox="1">
              <a:spLocks noChangeArrowheads="1"/>
            </p:cNvSpPr>
            <p:nvPr/>
          </p:nvSpPr>
          <p:spPr bwMode="auto">
            <a:xfrm>
              <a:off x="1008" y="2160"/>
              <a:ext cx="46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a:solidFill>
                    <a:srgbClr val="FF0000"/>
                  </a:solidFill>
                  <a:latin typeface="Helvetica" panose="020B0604020202020204" pitchFamily="34" charset="0"/>
                </a:rPr>
                <a:t>Red</a:t>
              </a:r>
            </a:p>
          </p:txBody>
        </p:sp>
        <p:sp>
          <p:nvSpPr>
            <p:cNvPr id="27680" name="Text Box 11">
              <a:extLst>
                <a:ext uri="{FF2B5EF4-FFF2-40B4-BE49-F238E27FC236}">
                  <a16:creationId xmlns:a16="http://schemas.microsoft.com/office/drawing/2014/main" id="{86674A60-EC6C-417A-82E1-8B2A996FEF85}"/>
                </a:ext>
              </a:extLst>
            </p:cNvPr>
            <p:cNvSpPr txBox="1">
              <a:spLocks noChangeArrowheads="1"/>
            </p:cNvSpPr>
            <p:nvPr/>
          </p:nvSpPr>
          <p:spPr bwMode="auto">
            <a:xfrm>
              <a:off x="816" y="3688"/>
              <a:ext cx="1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a:solidFill>
                    <a:srgbClr val="FFFFFF"/>
                  </a:solidFill>
                  <a:latin typeface="Helvetica" panose="020B0604020202020204" pitchFamily="34" charset="0"/>
                </a:rPr>
                <a:t>400          700</a:t>
              </a:r>
            </a:p>
          </p:txBody>
        </p:sp>
      </p:grpSp>
      <p:grpSp>
        <p:nvGrpSpPr>
          <p:cNvPr id="27656" name="Group 12">
            <a:extLst>
              <a:ext uri="{FF2B5EF4-FFF2-40B4-BE49-F238E27FC236}">
                <a16:creationId xmlns:a16="http://schemas.microsoft.com/office/drawing/2014/main" id="{0AB95408-02C1-4C16-8C64-67DED9FDEABE}"/>
              </a:ext>
            </a:extLst>
          </p:cNvPr>
          <p:cNvGrpSpPr>
            <a:grpSpLocks/>
          </p:cNvGrpSpPr>
          <p:nvPr/>
        </p:nvGrpSpPr>
        <p:grpSpPr bwMode="auto">
          <a:xfrm>
            <a:off x="4776788" y="3265488"/>
            <a:ext cx="2044700" cy="3046412"/>
            <a:chOff x="2049" y="2057"/>
            <a:chExt cx="1288" cy="1919"/>
          </a:xfrm>
        </p:grpSpPr>
        <p:pic>
          <p:nvPicPr>
            <p:cNvPr id="27673" name="Picture 13">
              <a:extLst>
                <a:ext uri="{FF2B5EF4-FFF2-40B4-BE49-F238E27FC236}">
                  <a16:creationId xmlns:a16="http://schemas.microsoft.com/office/drawing/2014/main" id="{E5CCC6F6-753B-44D0-BF17-A5D15DF71F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4" y="2057"/>
              <a:ext cx="1042" cy="1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74" name="Rectangle 14">
              <a:extLst>
                <a:ext uri="{FF2B5EF4-FFF2-40B4-BE49-F238E27FC236}">
                  <a16:creationId xmlns:a16="http://schemas.microsoft.com/office/drawing/2014/main" id="{A88604D3-0305-469D-B089-BA756E98FE37}"/>
                </a:ext>
              </a:extLst>
            </p:cNvPr>
            <p:cNvSpPr>
              <a:spLocks noChangeArrowheads="1"/>
            </p:cNvSpPr>
            <p:nvPr/>
          </p:nvSpPr>
          <p:spPr bwMode="auto">
            <a:xfrm>
              <a:off x="2129" y="2057"/>
              <a:ext cx="1046" cy="163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endParaRPr lang="en-US" altLang="en-US">
                <a:solidFill>
                  <a:srgbClr val="000000"/>
                </a:solidFill>
              </a:endParaRPr>
            </a:p>
          </p:txBody>
        </p:sp>
        <p:sp>
          <p:nvSpPr>
            <p:cNvPr id="27675" name="Text Box 15">
              <a:extLst>
                <a:ext uri="{FF2B5EF4-FFF2-40B4-BE49-F238E27FC236}">
                  <a16:creationId xmlns:a16="http://schemas.microsoft.com/office/drawing/2014/main" id="{BE5F2A2A-023E-4664-B80B-4980F0990000}"/>
                </a:ext>
              </a:extLst>
            </p:cNvPr>
            <p:cNvSpPr txBox="1">
              <a:spLocks noChangeArrowheads="1"/>
            </p:cNvSpPr>
            <p:nvPr/>
          </p:nvSpPr>
          <p:spPr bwMode="auto">
            <a:xfrm>
              <a:off x="2112" y="2112"/>
              <a:ext cx="68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a:solidFill>
                    <a:srgbClr val="FFFF00"/>
                  </a:solidFill>
                  <a:latin typeface="Helvetica" panose="020B0604020202020204" pitchFamily="34" charset="0"/>
                </a:rPr>
                <a:t>Yellow</a:t>
              </a:r>
            </a:p>
          </p:txBody>
        </p:sp>
        <p:sp>
          <p:nvSpPr>
            <p:cNvPr id="27676" name="Text Box 16">
              <a:extLst>
                <a:ext uri="{FF2B5EF4-FFF2-40B4-BE49-F238E27FC236}">
                  <a16:creationId xmlns:a16="http://schemas.microsoft.com/office/drawing/2014/main" id="{2F28495E-86A6-41B6-8C53-97F0DD7227BC}"/>
                </a:ext>
              </a:extLst>
            </p:cNvPr>
            <p:cNvSpPr txBox="1">
              <a:spLocks noChangeArrowheads="1"/>
            </p:cNvSpPr>
            <p:nvPr/>
          </p:nvSpPr>
          <p:spPr bwMode="auto">
            <a:xfrm>
              <a:off x="2049" y="3688"/>
              <a:ext cx="1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a:solidFill>
                    <a:srgbClr val="FFFFFF"/>
                  </a:solidFill>
                  <a:latin typeface="Helvetica" panose="020B0604020202020204" pitchFamily="34" charset="0"/>
                </a:rPr>
                <a:t>400          700</a:t>
              </a:r>
            </a:p>
          </p:txBody>
        </p:sp>
      </p:grpSp>
      <p:grpSp>
        <p:nvGrpSpPr>
          <p:cNvPr id="27657" name="Group 17">
            <a:extLst>
              <a:ext uri="{FF2B5EF4-FFF2-40B4-BE49-F238E27FC236}">
                <a16:creationId xmlns:a16="http://schemas.microsoft.com/office/drawing/2014/main" id="{D5DC2CA6-407B-4D73-B5C1-5AC076D7D6E6}"/>
              </a:ext>
            </a:extLst>
          </p:cNvPr>
          <p:cNvGrpSpPr>
            <a:grpSpLocks/>
          </p:cNvGrpSpPr>
          <p:nvPr/>
        </p:nvGrpSpPr>
        <p:grpSpPr bwMode="auto">
          <a:xfrm>
            <a:off x="6732588" y="3265488"/>
            <a:ext cx="2044700" cy="3046412"/>
            <a:chOff x="3281" y="2057"/>
            <a:chExt cx="1288" cy="1919"/>
          </a:xfrm>
        </p:grpSpPr>
        <p:pic>
          <p:nvPicPr>
            <p:cNvPr id="27669" name="Picture 18">
              <a:extLst>
                <a:ext uri="{FF2B5EF4-FFF2-40B4-BE49-F238E27FC236}">
                  <a16:creationId xmlns:a16="http://schemas.microsoft.com/office/drawing/2014/main" id="{7850F4CF-C328-4F73-A3BF-65D32B5A109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76" y="2057"/>
              <a:ext cx="1040" cy="1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70" name="Rectangle 19">
              <a:extLst>
                <a:ext uri="{FF2B5EF4-FFF2-40B4-BE49-F238E27FC236}">
                  <a16:creationId xmlns:a16="http://schemas.microsoft.com/office/drawing/2014/main" id="{268363F4-AD6E-44F8-BC34-B283423FD7BB}"/>
                </a:ext>
              </a:extLst>
            </p:cNvPr>
            <p:cNvSpPr>
              <a:spLocks noChangeArrowheads="1"/>
            </p:cNvSpPr>
            <p:nvPr/>
          </p:nvSpPr>
          <p:spPr bwMode="auto">
            <a:xfrm>
              <a:off x="3365" y="2062"/>
              <a:ext cx="1045" cy="163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endParaRPr lang="en-US" altLang="en-US">
                <a:solidFill>
                  <a:srgbClr val="000000"/>
                </a:solidFill>
              </a:endParaRPr>
            </a:p>
          </p:txBody>
        </p:sp>
        <p:sp>
          <p:nvSpPr>
            <p:cNvPr id="27671" name="Text Box 20">
              <a:extLst>
                <a:ext uri="{FF2B5EF4-FFF2-40B4-BE49-F238E27FC236}">
                  <a16:creationId xmlns:a16="http://schemas.microsoft.com/office/drawing/2014/main" id="{B792D358-2BC4-4F7E-80BC-313B10089D8A}"/>
                </a:ext>
              </a:extLst>
            </p:cNvPr>
            <p:cNvSpPr txBox="1">
              <a:spLocks noChangeArrowheads="1"/>
            </p:cNvSpPr>
            <p:nvPr/>
          </p:nvSpPr>
          <p:spPr bwMode="auto">
            <a:xfrm>
              <a:off x="3408" y="2112"/>
              <a:ext cx="50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a:solidFill>
                    <a:srgbClr val="00FFFF"/>
                  </a:solidFill>
                  <a:latin typeface="Helvetica" panose="020B0604020202020204" pitchFamily="34" charset="0"/>
                </a:rPr>
                <a:t>Blue</a:t>
              </a:r>
            </a:p>
          </p:txBody>
        </p:sp>
        <p:sp>
          <p:nvSpPr>
            <p:cNvPr id="27672" name="Text Box 21">
              <a:extLst>
                <a:ext uri="{FF2B5EF4-FFF2-40B4-BE49-F238E27FC236}">
                  <a16:creationId xmlns:a16="http://schemas.microsoft.com/office/drawing/2014/main" id="{E3409971-B2F1-4928-BEFE-580593A62911}"/>
                </a:ext>
              </a:extLst>
            </p:cNvPr>
            <p:cNvSpPr txBox="1">
              <a:spLocks noChangeArrowheads="1"/>
            </p:cNvSpPr>
            <p:nvPr/>
          </p:nvSpPr>
          <p:spPr bwMode="auto">
            <a:xfrm>
              <a:off x="3281" y="3688"/>
              <a:ext cx="1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a:solidFill>
                    <a:srgbClr val="FFFFFF"/>
                  </a:solidFill>
                  <a:latin typeface="Helvetica" panose="020B0604020202020204" pitchFamily="34" charset="0"/>
                </a:rPr>
                <a:t>400          700</a:t>
              </a:r>
            </a:p>
          </p:txBody>
        </p:sp>
      </p:grpSp>
      <p:grpSp>
        <p:nvGrpSpPr>
          <p:cNvPr id="27658" name="Group 22">
            <a:extLst>
              <a:ext uri="{FF2B5EF4-FFF2-40B4-BE49-F238E27FC236}">
                <a16:creationId xmlns:a16="http://schemas.microsoft.com/office/drawing/2014/main" id="{9C9F544C-1123-4F30-B0A1-A29963948A70}"/>
              </a:ext>
            </a:extLst>
          </p:cNvPr>
          <p:cNvGrpSpPr>
            <a:grpSpLocks/>
          </p:cNvGrpSpPr>
          <p:nvPr/>
        </p:nvGrpSpPr>
        <p:grpSpPr bwMode="auto">
          <a:xfrm>
            <a:off x="8689975" y="3263900"/>
            <a:ext cx="2044700" cy="3048000"/>
            <a:chOff x="4514" y="2056"/>
            <a:chExt cx="1288" cy="1920"/>
          </a:xfrm>
        </p:grpSpPr>
        <p:pic>
          <p:nvPicPr>
            <p:cNvPr id="27665" name="Picture 23">
              <a:extLst>
                <a:ext uri="{FF2B5EF4-FFF2-40B4-BE49-F238E27FC236}">
                  <a16:creationId xmlns:a16="http://schemas.microsoft.com/office/drawing/2014/main" id="{6C3ACB25-468F-42AC-89E8-B93A332A5D9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32" y="2057"/>
              <a:ext cx="1034" cy="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66" name="Text Box 24">
              <a:extLst>
                <a:ext uri="{FF2B5EF4-FFF2-40B4-BE49-F238E27FC236}">
                  <a16:creationId xmlns:a16="http://schemas.microsoft.com/office/drawing/2014/main" id="{C3C9298D-3E68-44F1-9935-72EDA49C54AC}"/>
                </a:ext>
              </a:extLst>
            </p:cNvPr>
            <p:cNvSpPr txBox="1">
              <a:spLocks noChangeArrowheads="1"/>
            </p:cNvSpPr>
            <p:nvPr/>
          </p:nvSpPr>
          <p:spPr bwMode="auto">
            <a:xfrm>
              <a:off x="4656" y="2112"/>
              <a:ext cx="67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a:solidFill>
                    <a:srgbClr val="9966FF"/>
                  </a:solidFill>
                  <a:latin typeface="Helvetica" panose="020B0604020202020204" pitchFamily="34" charset="0"/>
                </a:rPr>
                <a:t>Purple</a:t>
              </a:r>
            </a:p>
          </p:txBody>
        </p:sp>
        <p:sp>
          <p:nvSpPr>
            <p:cNvPr id="27667" name="Text Box 25">
              <a:extLst>
                <a:ext uri="{FF2B5EF4-FFF2-40B4-BE49-F238E27FC236}">
                  <a16:creationId xmlns:a16="http://schemas.microsoft.com/office/drawing/2014/main" id="{B7BE0991-20A7-484C-8C66-1B0E3E1A0E1F}"/>
                </a:ext>
              </a:extLst>
            </p:cNvPr>
            <p:cNvSpPr txBox="1">
              <a:spLocks noChangeArrowheads="1"/>
            </p:cNvSpPr>
            <p:nvPr/>
          </p:nvSpPr>
          <p:spPr bwMode="auto">
            <a:xfrm>
              <a:off x="4514" y="3688"/>
              <a:ext cx="1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a:solidFill>
                    <a:srgbClr val="FFFFFF"/>
                  </a:solidFill>
                  <a:latin typeface="Helvetica" panose="020B0604020202020204" pitchFamily="34" charset="0"/>
                </a:rPr>
                <a:t>400          700</a:t>
              </a:r>
            </a:p>
          </p:txBody>
        </p:sp>
        <p:sp>
          <p:nvSpPr>
            <p:cNvPr id="27668" name="Rectangle 26">
              <a:extLst>
                <a:ext uri="{FF2B5EF4-FFF2-40B4-BE49-F238E27FC236}">
                  <a16:creationId xmlns:a16="http://schemas.microsoft.com/office/drawing/2014/main" id="{10F8DD5B-651F-45C1-8E7A-6043F9F9B7F8}"/>
                </a:ext>
              </a:extLst>
            </p:cNvPr>
            <p:cNvSpPr>
              <a:spLocks noChangeArrowheads="1"/>
            </p:cNvSpPr>
            <p:nvPr/>
          </p:nvSpPr>
          <p:spPr bwMode="auto">
            <a:xfrm>
              <a:off x="4620" y="2056"/>
              <a:ext cx="1045" cy="1639"/>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endParaRPr lang="en-US" altLang="en-US">
                <a:solidFill>
                  <a:srgbClr val="000000"/>
                </a:solidFill>
              </a:endParaRPr>
            </a:p>
          </p:txBody>
        </p:sp>
      </p:grpSp>
      <p:sp>
        <p:nvSpPr>
          <p:cNvPr id="27659" name="Rectangle 27">
            <a:extLst>
              <a:ext uri="{FF2B5EF4-FFF2-40B4-BE49-F238E27FC236}">
                <a16:creationId xmlns:a16="http://schemas.microsoft.com/office/drawing/2014/main" id="{74D7C756-B3AB-4A3F-BE97-132F69438FA7}"/>
              </a:ext>
            </a:extLst>
          </p:cNvPr>
          <p:cNvSpPr>
            <a:spLocks noChangeArrowheads="1"/>
          </p:cNvSpPr>
          <p:nvPr/>
        </p:nvSpPr>
        <p:spPr bwMode="auto">
          <a:xfrm>
            <a:off x="8855075" y="6616701"/>
            <a:ext cx="167065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sz="1000">
                <a:solidFill>
                  <a:srgbClr val="FFFFFF"/>
                </a:solidFill>
                <a:latin typeface="EngraversGothic BT Regular" charset="0"/>
              </a:rPr>
              <a:t>© Stephen E. Palmer, 2002</a:t>
            </a:r>
          </a:p>
        </p:txBody>
      </p:sp>
      <p:grpSp>
        <p:nvGrpSpPr>
          <p:cNvPr id="27660" name="Group 28">
            <a:extLst>
              <a:ext uri="{FF2B5EF4-FFF2-40B4-BE49-F238E27FC236}">
                <a16:creationId xmlns:a16="http://schemas.microsoft.com/office/drawing/2014/main" id="{DB96410C-7DC5-4E2B-B997-5B8DCD6F4BAC}"/>
              </a:ext>
            </a:extLst>
          </p:cNvPr>
          <p:cNvGrpSpPr>
            <a:grpSpLocks/>
          </p:cNvGrpSpPr>
          <p:nvPr/>
        </p:nvGrpSpPr>
        <p:grpSpPr bwMode="auto">
          <a:xfrm>
            <a:off x="3200400" y="2020889"/>
            <a:ext cx="7010400" cy="1068387"/>
            <a:chOff x="1056" y="1273"/>
            <a:chExt cx="4416" cy="673"/>
          </a:xfrm>
        </p:grpSpPr>
        <p:pic>
          <p:nvPicPr>
            <p:cNvPr id="27661" name="Picture 29">
              <a:extLst>
                <a:ext uri="{FF2B5EF4-FFF2-40B4-BE49-F238E27FC236}">
                  <a16:creationId xmlns:a16="http://schemas.microsoft.com/office/drawing/2014/main" id="{C791C6D7-C26A-4A18-9115-66D26F5C76F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56" y="1273"/>
              <a:ext cx="768" cy="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62" name="Picture 30">
              <a:extLst>
                <a:ext uri="{FF2B5EF4-FFF2-40B4-BE49-F238E27FC236}">
                  <a16:creationId xmlns:a16="http://schemas.microsoft.com/office/drawing/2014/main" id="{B39953A8-A79F-424D-BB90-19B582319B9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04" y="1287"/>
              <a:ext cx="768" cy="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63" name="Picture 31">
              <a:extLst>
                <a:ext uri="{FF2B5EF4-FFF2-40B4-BE49-F238E27FC236}">
                  <a16:creationId xmlns:a16="http://schemas.microsoft.com/office/drawing/2014/main" id="{1AC6146A-4FC5-4A83-A7C9-D30E81CEC7E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52" y="1296"/>
              <a:ext cx="720" cy="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64" name="Picture 32">
              <a:extLst>
                <a:ext uri="{FF2B5EF4-FFF2-40B4-BE49-F238E27FC236}">
                  <a16:creationId xmlns:a16="http://schemas.microsoft.com/office/drawing/2014/main" id="{0B33D27E-5701-4229-8BD1-BD3AC4387D3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552" y="1296"/>
              <a:ext cx="720" cy="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a:extLst>
              <a:ext uri="{FF2B5EF4-FFF2-40B4-BE49-F238E27FC236}">
                <a16:creationId xmlns:a16="http://schemas.microsoft.com/office/drawing/2014/main" id="{F5CB72B0-F541-4079-9C50-EB0D9FA56B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82100" cy="689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Text Box 3">
            <a:extLst>
              <a:ext uri="{FF2B5EF4-FFF2-40B4-BE49-F238E27FC236}">
                <a16:creationId xmlns:a16="http://schemas.microsoft.com/office/drawing/2014/main" id="{F6B42EF6-4536-4BDF-A68A-C3207FCBE571}"/>
              </a:ext>
            </a:extLst>
          </p:cNvPr>
          <p:cNvSpPr txBox="1">
            <a:spLocks noChangeArrowheads="1"/>
          </p:cNvSpPr>
          <p:nvPr/>
        </p:nvSpPr>
        <p:spPr bwMode="auto">
          <a:xfrm>
            <a:off x="2630489" y="182564"/>
            <a:ext cx="741997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0" fontAlgn="base" hangingPunct="0">
              <a:spcBef>
                <a:spcPct val="0"/>
              </a:spcBef>
              <a:spcAft>
                <a:spcPct val="0"/>
              </a:spcAft>
            </a:pPr>
            <a:r>
              <a:rPr lang="en-US" altLang="en-US" sz="3200" b="1">
                <a:solidFill>
                  <a:srgbClr val="00FFFF"/>
                </a:solidFill>
                <a:latin typeface="Helvetica" panose="020B0604020202020204" pitchFamily="34" charset="0"/>
              </a:rPr>
              <a:t>The Psychophysical Correspondence</a:t>
            </a:r>
          </a:p>
        </p:txBody>
      </p:sp>
      <p:sp>
        <p:nvSpPr>
          <p:cNvPr id="28676" name="Text Box 4">
            <a:extLst>
              <a:ext uri="{FF2B5EF4-FFF2-40B4-BE49-F238E27FC236}">
                <a16:creationId xmlns:a16="http://schemas.microsoft.com/office/drawing/2014/main" id="{F2D3475C-1FDA-4F7B-913C-77055F9FA29F}"/>
              </a:ext>
            </a:extLst>
          </p:cNvPr>
          <p:cNvSpPr txBox="1">
            <a:spLocks noChangeArrowheads="1"/>
          </p:cNvSpPr>
          <p:nvPr/>
        </p:nvSpPr>
        <p:spPr bwMode="auto">
          <a:xfrm>
            <a:off x="2514600" y="1617664"/>
            <a:ext cx="806022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a:solidFill>
                  <a:srgbClr val="FFFF00"/>
                </a:solidFill>
                <a:latin typeface="Helvetica" panose="020B0604020202020204" pitchFamily="34" charset="0"/>
              </a:rPr>
              <a:t>There is no simple functional description for the perceived</a:t>
            </a:r>
          </a:p>
          <a:p>
            <a:pPr eaLnBrk="0" fontAlgn="base" hangingPunct="0">
              <a:spcBef>
                <a:spcPct val="0"/>
              </a:spcBef>
              <a:spcAft>
                <a:spcPct val="0"/>
              </a:spcAft>
            </a:pPr>
            <a:r>
              <a:rPr lang="en-US" altLang="en-US">
                <a:solidFill>
                  <a:srgbClr val="FFFF00"/>
                </a:solidFill>
                <a:latin typeface="Helvetica" panose="020B0604020202020204" pitchFamily="34" charset="0"/>
              </a:rPr>
              <a:t>color of all lights under all viewing conditions, but …...</a:t>
            </a:r>
          </a:p>
        </p:txBody>
      </p:sp>
      <p:sp>
        <p:nvSpPr>
          <p:cNvPr id="28677" name="Text Box 5">
            <a:extLst>
              <a:ext uri="{FF2B5EF4-FFF2-40B4-BE49-F238E27FC236}">
                <a16:creationId xmlns:a16="http://schemas.microsoft.com/office/drawing/2014/main" id="{0FBD75BF-B660-4748-82D9-DA7A64E49B95}"/>
              </a:ext>
            </a:extLst>
          </p:cNvPr>
          <p:cNvSpPr txBox="1">
            <a:spLocks noChangeArrowheads="1"/>
          </p:cNvSpPr>
          <p:nvPr/>
        </p:nvSpPr>
        <p:spPr bwMode="auto">
          <a:xfrm>
            <a:off x="2514600" y="2667001"/>
            <a:ext cx="792396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a:solidFill>
                  <a:srgbClr val="FF66FF"/>
                </a:solidFill>
                <a:latin typeface="Helvetica" panose="020B0604020202020204" pitchFamily="34" charset="0"/>
              </a:rPr>
              <a:t>A helpful constraint:</a:t>
            </a:r>
          </a:p>
          <a:p>
            <a:pPr eaLnBrk="0" fontAlgn="base" hangingPunct="0">
              <a:spcBef>
                <a:spcPct val="0"/>
              </a:spcBef>
              <a:spcAft>
                <a:spcPct val="0"/>
              </a:spcAft>
            </a:pPr>
            <a:r>
              <a:rPr lang="en-US" altLang="en-US">
                <a:solidFill>
                  <a:srgbClr val="FF66FF"/>
                </a:solidFill>
                <a:latin typeface="Helvetica" panose="020B0604020202020204" pitchFamily="34" charset="0"/>
              </a:rPr>
              <a:t>  Consider only physical spectra with normal distributions</a:t>
            </a:r>
          </a:p>
        </p:txBody>
      </p:sp>
      <p:sp>
        <p:nvSpPr>
          <p:cNvPr id="28678" name="Text Box 6">
            <a:extLst>
              <a:ext uri="{FF2B5EF4-FFF2-40B4-BE49-F238E27FC236}">
                <a16:creationId xmlns:a16="http://schemas.microsoft.com/office/drawing/2014/main" id="{EF354226-4012-401F-A408-00ECDC60177E}"/>
              </a:ext>
            </a:extLst>
          </p:cNvPr>
          <p:cNvSpPr txBox="1">
            <a:spLocks noChangeArrowheads="1"/>
          </p:cNvSpPr>
          <p:nvPr/>
        </p:nvSpPr>
        <p:spPr bwMode="auto">
          <a:xfrm>
            <a:off x="5470525" y="43275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endParaRPr lang="ru-RU" altLang="en-US">
              <a:solidFill>
                <a:srgbClr val="000000"/>
              </a:solidFill>
              <a:latin typeface="Times" panose="02020603050405020304" pitchFamily="18" charset="0"/>
            </a:endParaRPr>
          </a:p>
        </p:txBody>
      </p:sp>
      <p:grpSp>
        <p:nvGrpSpPr>
          <p:cNvPr id="28679" name="Group 7">
            <a:extLst>
              <a:ext uri="{FF2B5EF4-FFF2-40B4-BE49-F238E27FC236}">
                <a16:creationId xmlns:a16="http://schemas.microsoft.com/office/drawing/2014/main" id="{8DABF588-22E3-43E2-A827-79D2480D48FA}"/>
              </a:ext>
            </a:extLst>
          </p:cNvPr>
          <p:cNvGrpSpPr>
            <a:grpSpLocks/>
          </p:cNvGrpSpPr>
          <p:nvPr/>
        </p:nvGrpSpPr>
        <p:grpSpPr bwMode="auto">
          <a:xfrm>
            <a:off x="5318126" y="4183063"/>
            <a:ext cx="2976563" cy="1314450"/>
            <a:chOff x="2390" y="2635"/>
            <a:chExt cx="1875" cy="828"/>
          </a:xfrm>
        </p:grpSpPr>
        <p:pic>
          <p:nvPicPr>
            <p:cNvPr id="28688" name="Picture 8">
              <a:extLst>
                <a:ext uri="{FF2B5EF4-FFF2-40B4-BE49-F238E27FC236}">
                  <a16:creationId xmlns:a16="http://schemas.microsoft.com/office/drawing/2014/main" id="{1893BE25-93B6-4A46-821F-7671054610E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3" y="2635"/>
              <a:ext cx="1872" cy="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9" name="Text Box 9">
              <a:extLst>
                <a:ext uri="{FF2B5EF4-FFF2-40B4-BE49-F238E27FC236}">
                  <a16:creationId xmlns:a16="http://schemas.microsoft.com/office/drawing/2014/main" id="{92E683F5-86EA-4A77-B5EE-C1B822C25873}"/>
                </a:ext>
              </a:extLst>
            </p:cNvPr>
            <p:cNvSpPr txBox="1">
              <a:spLocks noChangeArrowheads="1"/>
            </p:cNvSpPr>
            <p:nvPr/>
          </p:nvSpPr>
          <p:spPr bwMode="auto">
            <a:xfrm>
              <a:off x="2390" y="2770"/>
              <a:ext cx="50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a:solidFill>
                    <a:srgbClr val="00FFFF"/>
                  </a:solidFill>
                  <a:latin typeface="Helvetica" panose="020B0604020202020204" pitchFamily="34" charset="0"/>
                </a:rPr>
                <a:t>area</a:t>
              </a:r>
            </a:p>
          </p:txBody>
        </p:sp>
      </p:grpSp>
      <p:pic>
        <p:nvPicPr>
          <p:cNvPr id="28680" name="Picture 10">
            <a:extLst>
              <a:ext uri="{FF2B5EF4-FFF2-40B4-BE49-F238E27FC236}">
                <a16:creationId xmlns:a16="http://schemas.microsoft.com/office/drawing/2014/main" id="{CCAF308C-3F90-4B05-9CDA-24B0AE4DC4E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9000" y="4064000"/>
            <a:ext cx="5848350" cy="210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8681" name="Group 11">
            <a:extLst>
              <a:ext uri="{FF2B5EF4-FFF2-40B4-BE49-F238E27FC236}">
                <a16:creationId xmlns:a16="http://schemas.microsoft.com/office/drawing/2014/main" id="{A68B2947-76F4-4A07-A154-484EF48D060D}"/>
              </a:ext>
            </a:extLst>
          </p:cNvPr>
          <p:cNvGrpSpPr>
            <a:grpSpLocks/>
          </p:cNvGrpSpPr>
          <p:nvPr/>
        </p:nvGrpSpPr>
        <p:grpSpPr bwMode="auto">
          <a:xfrm>
            <a:off x="6357939" y="3538538"/>
            <a:ext cx="947737" cy="1947862"/>
            <a:chOff x="3038" y="2229"/>
            <a:chExt cx="597" cy="1227"/>
          </a:xfrm>
        </p:grpSpPr>
        <p:sp>
          <p:nvSpPr>
            <p:cNvPr id="28686" name="Line 12">
              <a:extLst>
                <a:ext uri="{FF2B5EF4-FFF2-40B4-BE49-F238E27FC236}">
                  <a16:creationId xmlns:a16="http://schemas.microsoft.com/office/drawing/2014/main" id="{E58D6ED2-8C0F-4321-824B-911B4C1F710A}"/>
                </a:ext>
              </a:extLst>
            </p:cNvPr>
            <p:cNvSpPr>
              <a:spLocks noChangeShapeType="1"/>
            </p:cNvSpPr>
            <p:nvPr/>
          </p:nvSpPr>
          <p:spPr bwMode="auto">
            <a:xfrm>
              <a:off x="3333" y="2496"/>
              <a:ext cx="0" cy="960"/>
            </a:xfrm>
            <a:prstGeom prst="line">
              <a:avLst/>
            </a:prstGeom>
            <a:noFill/>
            <a:ln w="38100">
              <a:solidFill>
                <a:srgbClr val="FFFF00"/>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Arial" panose="020B0604020202020204" pitchFamily="34" charset="0"/>
                <a:cs typeface="Arial" panose="020B0604020202020204" pitchFamily="34" charset="0"/>
              </a:endParaRPr>
            </a:p>
          </p:txBody>
        </p:sp>
        <p:sp>
          <p:nvSpPr>
            <p:cNvPr id="28687" name="Text Box 13">
              <a:extLst>
                <a:ext uri="{FF2B5EF4-FFF2-40B4-BE49-F238E27FC236}">
                  <a16:creationId xmlns:a16="http://schemas.microsoft.com/office/drawing/2014/main" id="{A8A680F7-B678-4C7E-B32E-9371673D4BEA}"/>
                </a:ext>
              </a:extLst>
            </p:cNvPr>
            <p:cNvSpPr txBox="1">
              <a:spLocks noChangeArrowheads="1"/>
            </p:cNvSpPr>
            <p:nvPr/>
          </p:nvSpPr>
          <p:spPr bwMode="auto">
            <a:xfrm>
              <a:off x="3038" y="2229"/>
              <a:ext cx="597"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a:solidFill>
                    <a:srgbClr val="FFFF00"/>
                  </a:solidFill>
                  <a:latin typeface="Helvetica" panose="020B0604020202020204" pitchFamily="34" charset="0"/>
                </a:rPr>
                <a:t>mean</a:t>
              </a:r>
            </a:p>
          </p:txBody>
        </p:sp>
      </p:grpSp>
      <p:grpSp>
        <p:nvGrpSpPr>
          <p:cNvPr id="28682" name="Group 14">
            <a:extLst>
              <a:ext uri="{FF2B5EF4-FFF2-40B4-BE49-F238E27FC236}">
                <a16:creationId xmlns:a16="http://schemas.microsoft.com/office/drawing/2014/main" id="{835C74A5-8C19-4E83-BFC0-357BB29393BD}"/>
              </a:ext>
            </a:extLst>
          </p:cNvPr>
          <p:cNvGrpSpPr>
            <a:grpSpLocks/>
          </p:cNvGrpSpPr>
          <p:nvPr/>
        </p:nvGrpSpPr>
        <p:grpSpPr bwMode="auto">
          <a:xfrm>
            <a:off x="6411913" y="4616450"/>
            <a:ext cx="2209800" cy="457200"/>
            <a:chOff x="3072" y="2908"/>
            <a:chExt cx="1392" cy="288"/>
          </a:xfrm>
        </p:grpSpPr>
        <p:sp>
          <p:nvSpPr>
            <p:cNvPr id="28684" name="Line 15">
              <a:extLst>
                <a:ext uri="{FF2B5EF4-FFF2-40B4-BE49-F238E27FC236}">
                  <a16:creationId xmlns:a16="http://schemas.microsoft.com/office/drawing/2014/main" id="{CF6F6088-7216-47F4-9CF5-5AD6A11B366F}"/>
                </a:ext>
              </a:extLst>
            </p:cNvPr>
            <p:cNvSpPr>
              <a:spLocks noChangeShapeType="1"/>
            </p:cNvSpPr>
            <p:nvPr/>
          </p:nvSpPr>
          <p:spPr bwMode="auto">
            <a:xfrm>
              <a:off x="3072" y="3072"/>
              <a:ext cx="528" cy="0"/>
            </a:xfrm>
            <a:prstGeom prst="line">
              <a:avLst/>
            </a:prstGeom>
            <a:noFill/>
            <a:ln w="38100">
              <a:solidFill>
                <a:srgbClr val="FF66FF"/>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a:solidFill>
                  <a:srgbClr val="000000"/>
                </a:solidFill>
                <a:latin typeface="Arial" panose="020B0604020202020204" pitchFamily="34" charset="0"/>
                <a:cs typeface="Arial" panose="020B0604020202020204" pitchFamily="34" charset="0"/>
              </a:endParaRPr>
            </a:p>
          </p:txBody>
        </p:sp>
        <p:sp>
          <p:nvSpPr>
            <p:cNvPr id="28685" name="Text Box 16">
              <a:extLst>
                <a:ext uri="{FF2B5EF4-FFF2-40B4-BE49-F238E27FC236}">
                  <a16:creationId xmlns:a16="http://schemas.microsoft.com/office/drawing/2014/main" id="{CE756CEB-F54B-40D9-98D8-496E7F391709}"/>
                </a:ext>
              </a:extLst>
            </p:cNvPr>
            <p:cNvSpPr txBox="1">
              <a:spLocks noChangeArrowheads="1"/>
            </p:cNvSpPr>
            <p:nvPr/>
          </p:nvSpPr>
          <p:spPr bwMode="auto">
            <a:xfrm>
              <a:off x="3621" y="2908"/>
              <a:ext cx="84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a:solidFill>
                    <a:srgbClr val="FF66FF"/>
                  </a:solidFill>
                  <a:latin typeface="Helvetica" panose="020B0604020202020204" pitchFamily="34" charset="0"/>
                </a:rPr>
                <a:t>variance</a:t>
              </a:r>
            </a:p>
          </p:txBody>
        </p:sp>
      </p:grpSp>
      <p:sp>
        <p:nvSpPr>
          <p:cNvPr id="28683" name="Rectangle 17">
            <a:extLst>
              <a:ext uri="{FF2B5EF4-FFF2-40B4-BE49-F238E27FC236}">
                <a16:creationId xmlns:a16="http://schemas.microsoft.com/office/drawing/2014/main" id="{F25CC36B-329C-4D11-BB85-7536F5E2B4AD}"/>
              </a:ext>
            </a:extLst>
          </p:cNvPr>
          <p:cNvSpPr>
            <a:spLocks noChangeArrowheads="1"/>
          </p:cNvSpPr>
          <p:nvPr/>
        </p:nvSpPr>
        <p:spPr bwMode="auto">
          <a:xfrm>
            <a:off x="8855075" y="6616701"/>
            <a:ext cx="167065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sz="1000">
                <a:solidFill>
                  <a:srgbClr val="FFFFFF"/>
                </a:solidFill>
                <a:latin typeface="EngraversGothic BT Regular" charset="0"/>
              </a:rPr>
              <a:t>© Stephen E. Palmer, 2002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a:extLst>
              <a:ext uri="{FF2B5EF4-FFF2-40B4-BE49-F238E27FC236}">
                <a16:creationId xmlns:a16="http://schemas.microsoft.com/office/drawing/2014/main" id="{164689B4-5BA6-4F92-97AD-53940FFE11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82100" cy="689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Text Box 3">
            <a:extLst>
              <a:ext uri="{FF2B5EF4-FFF2-40B4-BE49-F238E27FC236}">
                <a16:creationId xmlns:a16="http://schemas.microsoft.com/office/drawing/2014/main" id="{91B9FB80-60EA-4923-9576-9B67EA470B6C}"/>
              </a:ext>
            </a:extLst>
          </p:cNvPr>
          <p:cNvSpPr txBox="1">
            <a:spLocks noChangeArrowheads="1"/>
          </p:cNvSpPr>
          <p:nvPr/>
        </p:nvSpPr>
        <p:spPr bwMode="auto">
          <a:xfrm>
            <a:off x="2630489" y="182564"/>
            <a:ext cx="741997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0" fontAlgn="base" hangingPunct="0">
              <a:spcBef>
                <a:spcPct val="0"/>
              </a:spcBef>
              <a:spcAft>
                <a:spcPct val="0"/>
              </a:spcAft>
            </a:pPr>
            <a:r>
              <a:rPr lang="en-US" altLang="en-US" sz="3200" b="1">
                <a:solidFill>
                  <a:srgbClr val="00FFFF"/>
                </a:solidFill>
                <a:latin typeface="Helvetica" panose="020B0604020202020204" pitchFamily="34" charset="0"/>
              </a:rPr>
              <a:t>The Psychophysical Correspondence</a:t>
            </a:r>
          </a:p>
        </p:txBody>
      </p:sp>
      <p:sp>
        <p:nvSpPr>
          <p:cNvPr id="29700" name="Text Box 4">
            <a:extLst>
              <a:ext uri="{FF2B5EF4-FFF2-40B4-BE49-F238E27FC236}">
                <a16:creationId xmlns:a16="http://schemas.microsoft.com/office/drawing/2014/main" id="{DF9E6B3E-7196-42E2-B43D-130BC4305025}"/>
              </a:ext>
            </a:extLst>
          </p:cNvPr>
          <p:cNvSpPr txBox="1">
            <a:spLocks noChangeArrowheads="1"/>
          </p:cNvSpPr>
          <p:nvPr/>
        </p:nvSpPr>
        <p:spPr bwMode="auto">
          <a:xfrm>
            <a:off x="4840289" y="1630364"/>
            <a:ext cx="1220787"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sz="3200" b="1">
                <a:solidFill>
                  <a:srgbClr val="FFFF00"/>
                </a:solidFill>
                <a:latin typeface="Helvetica" panose="020B0604020202020204" pitchFamily="34" charset="0"/>
              </a:rPr>
              <a:t>Mean</a:t>
            </a:r>
          </a:p>
        </p:txBody>
      </p:sp>
      <p:sp>
        <p:nvSpPr>
          <p:cNvPr id="29701" name="Text Box 5">
            <a:extLst>
              <a:ext uri="{FF2B5EF4-FFF2-40B4-BE49-F238E27FC236}">
                <a16:creationId xmlns:a16="http://schemas.microsoft.com/office/drawing/2014/main" id="{AF5DD28D-C6A5-4231-939A-E5C0074D274A}"/>
              </a:ext>
            </a:extLst>
          </p:cNvPr>
          <p:cNvSpPr txBox="1">
            <a:spLocks noChangeArrowheads="1"/>
          </p:cNvSpPr>
          <p:nvPr/>
        </p:nvSpPr>
        <p:spPr bwMode="auto">
          <a:xfrm>
            <a:off x="6897688" y="1630364"/>
            <a:ext cx="950912" cy="579437"/>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sz="3200" b="1">
                <a:solidFill>
                  <a:srgbClr val="FFFF00"/>
                </a:solidFill>
                <a:latin typeface="Helvetica" panose="020B0604020202020204" pitchFamily="34" charset="0"/>
              </a:rPr>
              <a:t>Hue</a:t>
            </a:r>
          </a:p>
        </p:txBody>
      </p:sp>
      <p:sp>
        <p:nvSpPr>
          <p:cNvPr id="29702" name="AutoShape 6">
            <a:extLst>
              <a:ext uri="{FF2B5EF4-FFF2-40B4-BE49-F238E27FC236}">
                <a16:creationId xmlns:a16="http://schemas.microsoft.com/office/drawing/2014/main" id="{A308AC85-61D5-45CB-B01F-909C54348F1C}"/>
              </a:ext>
            </a:extLst>
          </p:cNvPr>
          <p:cNvSpPr>
            <a:spLocks noChangeArrowheads="1"/>
          </p:cNvSpPr>
          <p:nvPr/>
        </p:nvSpPr>
        <p:spPr bwMode="auto">
          <a:xfrm>
            <a:off x="6061075" y="1782763"/>
            <a:ext cx="762000" cy="228600"/>
          </a:xfrm>
          <a:prstGeom prst="leftRightArrow">
            <a:avLst>
              <a:gd name="adj1" fmla="val 50000"/>
              <a:gd name="adj2" fmla="val 66667"/>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endParaRPr lang="en-US" altLang="en-US">
              <a:solidFill>
                <a:srgbClr val="000000"/>
              </a:solidFill>
            </a:endParaRPr>
          </a:p>
        </p:txBody>
      </p:sp>
      <p:grpSp>
        <p:nvGrpSpPr>
          <p:cNvPr id="29703" name="Group 7">
            <a:extLst>
              <a:ext uri="{FF2B5EF4-FFF2-40B4-BE49-F238E27FC236}">
                <a16:creationId xmlns:a16="http://schemas.microsoft.com/office/drawing/2014/main" id="{AC8CD062-AD68-4657-A8B3-14E8C8262C2B}"/>
              </a:ext>
            </a:extLst>
          </p:cNvPr>
          <p:cNvGrpSpPr>
            <a:grpSpLocks/>
          </p:cNvGrpSpPr>
          <p:nvPr/>
        </p:nvGrpSpPr>
        <p:grpSpPr bwMode="auto">
          <a:xfrm>
            <a:off x="3124200" y="2998789"/>
            <a:ext cx="6611938" cy="3317875"/>
            <a:chOff x="1008" y="1889"/>
            <a:chExt cx="4165" cy="2090"/>
          </a:xfrm>
        </p:grpSpPr>
        <p:pic>
          <p:nvPicPr>
            <p:cNvPr id="29705" name="Picture 8">
              <a:extLst>
                <a:ext uri="{FF2B5EF4-FFF2-40B4-BE49-F238E27FC236}">
                  <a16:creationId xmlns:a16="http://schemas.microsoft.com/office/drawing/2014/main" id="{6A9D7797-CC46-49F2-A840-C704F39E1E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8" y="1889"/>
              <a:ext cx="3685" cy="1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6" name="Text Box 9">
              <a:extLst>
                <a:ext uri="{FF2B5EF4-FFF2-40B4-BE49-F238E27FC236}">
                  <a16:creationId xmlns:a16="http://schemas.microsoft.com/office/drawing/2014/main" id="{164C137A-8D4C-4EE0-BDE9-30F10CBCF787}"/>
                </a:ext>
              </a:extLst>
            </p:cNvPr>
            <p:cNvSpPr txBox="1">
              <a:spLocks noChangeArrowheads="1"/>
            </p:cNvSpPr>
            <p:nvPr/>
          </p:nvSpPr>
          <p:spPr bwMode="auto">
            <a:xfrm rot="-5400000">
              <a:off x="609" y="2548"/>
              <a:ext cx="112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sz="2800">
                  <a:solidFill>
                    <a:srgbClr val="FFFF00"/>
                  </a:solidFill>
                  <a:latin typeface="Helvetica" panose="020B0604020202020204" pitchFamily="34" charset="0"/>
                </a:rPr>
                <a:t># Photons</a:t>
              </a:r>
            </a:p>
          </p:txBody>
        </p:sp>
        <p:sp>
          <p:nvSpPr>
            <p:cNvPr id="29707" name="Text Box 10">
              <a:extLst>
                <a:ext uri="{FF2B5EF4-FFF2-40B4-BE49-F238E27FC236}">
                  <a16:creationId xmlns:a16="http://schemas.microsoft.com/office/drawing/2014/main" id="{0243666E-8FFB-4FFB-ABAE-5810B9E46595}"/>
                </a:ext>
              </a:extLst>
            </p:cNvPr>
            <p:cNvSpPr txBox="1">
              <a:spLocks noChangeArrowheads="1"/>
            </p:cNvSpPr>
            <p:nvPr/>
          </p:nvSpPr>
          <p:spPr bwMode="auto">
            <a:xfrm>
              <a:off x="2592" y="3652"/>
              <a:ext cx="130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sz="2800">
                  <a:solidFill>
                    <a:srgbClr val="FFFF00"/>
                  </a:solidFill>
                  <a:latin typeface="Helvetica" panose="020B0604020202020204" pitchFamily="34" charset="0"/>
                </a:rPr>
                <a:t>Wavelength</a:t>
              </a:r>
            </a:p>
          </p:txBody>
        </p:sp>
      </p:grpSp>
      <p:sp>
        <p:nvSpPr>
          <p:cNvPr id="29704" name="Rectangle 11">
            <a:extLst>
              <a:ext uri="{FF2B5EF4-FFF2-40B4-BE49-F238E27FC236}">
                <a16:creationId xmlns:a16="http://schemas.microsoft.com/office/drawing/2014/main" id="{3FC7F524-0CD7-4181-9447-BFC678E7115C}"/>
              </a:ext>
            </a:extLst>
          </p:cNvPr>
          <p:cNvSpPr>
            <a:spLocks noChangeArrowheads="1"/>
          </p:cNvSpPr>
          <p:nvPr/>
        </p:nvSpPr>
        <p:spPr bwMode="auto">
          <a:xfrm>
            <a:off x="8855075" y="6616701"/>
            <a:ext cx="167065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sz="1000">
                <a:solidFill>
                  <a:srgbClr val="FFFFFF"/>
                </a:solidFill>
                <a:latin typeface="EngraversGothic BT Regular" charset="0"/>
              </a:rPr>
              <a:t>© Stephen E. Palmer, 2002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a:extLst>
              <a:ext uri="{FF2B5EF4-FFF2-40B4-BE49-F238E27FC236}">
                <a16:creationId xmlns:a16="http://schemas.microsoft.com/office/drawing/2014/main" id="{B811744D-5B94-4B07-B99A-A59F84B885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82100" cy="689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Text Box 3">
            <a:extLst>
              <a:ext uri="{FF2B5EF4-FFF2-40B4-BE49-F238E27FC236}">
                <a16:creationId xmlns:a16="http://schemas.microsoft.com/office/drawing/2014/main" id="{E64E2A40-DF4A-4F20-BDEA-CB49B2EB57D1}"/>
              </a:ext>
            </a:extLst>
          </p:cNvPr>
          <p:cNvSpPr txBox="1">
            <a:spLocks noChangeArrowheads="1"/>
          </p:cNvSpPr>
          <p:nvPr/>
        </p:nvSpPr>
        <p:spPr bwMode="auto">
          <a:xfrm>
            <a:off x="2630489" y="182564"/>
            <a:ext cx="741997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0" fontAlgn="base" hangingPunct="0">
              <a:spcBef>
                <a:spcPct val="0"/>
              </a:spcBef>
              <a:spcAft>
                <a:spcPct val="0"/>
              </a:spcAft>
            </a:pPr>
            <a:r>
              <a:rPr lang="en-US" altLang="en-US" sz="3200" b="1">
                <a:solidFill>
                  <a:srgbClr val="00FFFF"/>
                </a:solidFill>
                <a:latin typeface="Helvetica" panose="020B0604020202020204" pitchFamily="34" charset="0"/>
              </a:rPr>
              <a:t>The Psychophysical Correspondence</a:t>
            </a:r>
          </a:p>
        </p:txBody>
      </p:sp>
      <p:sp>
        <p:nvSpPr>
          <p:cNvPr id="30724" name="Text Box 4">
            <a:extLst>
              <a:ext uri="{FF2B5EF4-FFF2-40B4-BE49-F238E27FC236}">
                <a16:creationId xmlns:a16="http://schemas.microsoft.com/office/drawing/2014/main" id="{2DA1414F-A5FC-4772-A981-9DEF7DCD79A3}"/>
              </a:ext>
            </a:extLst>
          </p:cNvPr>
          <p:cNvSpPr txBox="1">
            <a:spLocks noChangeArrowheads="1"/>
          </p:cNvSpPr>
          <p:nvPr/>
        </p:nvSpPr>
        <p:spPr bwMode="auto">
          <a:xfrm>
            <a:off x="4191001" y="1630364"/>
            <a:ext cx="187642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sz="3200" b="1">
                <a:solidFill>
                  <a:srgbClr val="FFFF00"/>
                </a:solidFill>
                <a:latin typeface="Helvetica" panose="020B0604020202020204" pitchFamily="34" charset="0"/>
              </a:rPr>
              <a:t>Variance</a:t>
            </a:r>
          </a:p>
        </p:txBody>
      </p:sp>
      <p:sp>
        <p:nvSpPr>
          <p:cNvPr id="30725" name="Text Box 5">
            <a:extLst>
              <a:ext uri="{FF2B5EF4-FFF2-40B4-BE49-F238E27FC236}">
                <a16:creationId xmlns:a16="http://schemas.microsoft.com/office/drawing/2014/main" id="{EB553B51-7579-41BC-8461-2F2C37AE0E54}"/>
              </a:ext>
            </a:extLst>
          </p:cNvPr>
          <p:cNvSpPr txBox="1">
            <a:spLocks noChangeArrowheads="1"/>
          </p:cNvSpPr>
          <p:nvPr/>
        </p:nvSpPr>
        <p:spPr bwMode="auto">
          <a:xfrm>
            <a:off x="6897688" y="1630364"/>
            <a:ext cx="219075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sz="3200" b="1">
                <a:solidFill>
                  <a:srgbClr val="FFFF00"/>
                </a:solidFill>
                <a:latin typeface="Helvetica" panose="020B0604020202020204" pitchFamily="34" charset="0"/>
              </a:rPr>
              <a:t>Saturation</a:t>
            </a:r>
          </a:p>
        </p:txBody>
      </p:sp>
      <p:sp>
        <p:nvSpPr>
          <p:cNvPr id="30726" name="AutoShape 6">
            <a:extLst>
              <a:ext uri="{FF2B5EF4-FFF2-40B4-BE49-F238E27FC236}">
                <a16:creationId xmlns:a16="http://schemas.microsoft.com/office/drawing/2014/main" id="{70986553-855A-410F-A6BD-F60B8C479B9E}"/>
              </a:ext>
            </a:extLst>
          </p:cNvPr>
          <p:cNvSpPr>
            <a:spLocks noChangeArrowheads="1"/>
          </p:cNvSpPr>
          <p:nvPr/>
        </p:nvSpPr>
        <p:spPr bwMode="auto">
          <a:xfrm>
            <a:off x="6061075" y="1782763"/>
            <a:ext cx="762000" cy="228600"/>
          </a:xfrm>
          <a:prstGeom prst="leftRightArrow">
            <a:avLst>
              <a:gd name="adj1" fmla="val 50000"/>
              <a:gd name="adj2" fmla="val 66667"/>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endParaRPr lang="en-US" altLang="en-US">
              <a:solidFill>
                <a:srgbClr val="000000"/>
              </a:solidFill>
            </a:endParaRPr>
          </a:p>
        </p:txBody>
      </p:sp>
      <p:grpSp>
        <p:nvGrpSpPr>
          <p:cNvPr id="30727" name="Group 7">
            <a:extLst>
              <a:ext uri="{FF2B5EF4-FFF2-40B4-BE49-F238E27FC236}">
                <a16:creationId xmlns:a16="http://schemas.microsoft.com/office/drawing/2014/main" id="{38FBC16B-26F2-4E28-A7FA-388FA07ACF74}"/>
              </a:ext>
            </a:extLst>
          </p:cNvPr>
          <p:cNvGrpSpPr>
            <a:grpSpLocks/>
          </p:cNvGrpSpPr>
          <p:nvPr/>
        </p:nvGrpSpPr>
        <p:grpSpPr bwMode="auto">
          <a:xfrm>
            <a:off x="3048000" y="2895601"/>
            <a:ext cx="7391400" cy="3421063"/>
            <a:chOff x="960" y="1824"/>
            <a:chExt cx="4656" cy="2155"/>
          </a:xfrm>
        </p:grpSpPr>
        <p:sp>
          <p:nvSpPr>
            <p:cNvPr id="30729" name="Text Box 8">
              <a:extLst>
                <a:ext uri="{FF2B5EF4-FFF2-40B4-BE49-F238E27FC236}">
                  <a16:creationId xmlns:a16="http://schemas.microsoft.com/office/drawing/2014/main" id="{7D2DAF48-A1E3-4B35-8155-E0C17F5C0F53}"/>
                </a:ext>
              </a:extLst>
            </p:cNvPr>
            <p:cNvSpPr txBox="1">
              <a:spLocks noChangeArrowheads="1"/>
            </p:cNvSpPr>
            <p:nvPr/>
          </p:nvSpPr>
          <p:spPr bwMode="auto">
            <a:xfrm>
              <a:off x="2592" y="3652"/>
              <a:ext cx="130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sz="2800">
                  <a:solidFill>
                    <a:srgbClr val="FFFF00"/>
                  </a:solidFill>
                  <a:latin typeface="Helvetica" panose="020B0604020202020204" pitchFamily="34" charset="0"/>
                </a:rPr>
                <a:t>Wavelength</a:t>
              </a:r>
            </a:p>
          </p:txBody>
        </p:sp>
        <p:pic>
          <p:nvPicPr>
            <p:cNvPr id="30730" name="Picture 9">
              <a:extLst>
                <a:ext uri="{FF2B5EF4-FFF2-40B4-BE49-F238E27FC236}">
                  <a16:creationId xmlns:a16="http://schemas.microsoft.com/office/drawing/2014/main" id="{C37A1229-65ED-41A3-BBB0-E7C98DF477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0" y="1824"/>
              <a:ext cx="4656" cy="1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31" name="Text Box 10">
              <a:extLst>
                <a:ext uri="{FF2B5EF4-FFF2-40B4-BE49-F238E27FC236}">
                  <a16:creationId xmlns:a16="http://schemas.microsoft.com/office/drawing/2014/main" id="{9108E41B-A722-4ACA-B867-C42476E6CD2C}"/>
                </a:ext>
              </a:extLst>
            </p:cNvPr>
            <p:cNvSpPr txBox="1">
              <a:spLocks noChangeArrowheads="1"/>
            </p:cNvSpPr>
            <p:nvPr/>
          </p:nvSpPr>
          <p:spPr bwMode="auto">
            <a:xfrm rot="-5400000">
              <a:off x="609" y="2548"/>
              <a:ext cx="112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sz="2800">
                  <a:solidFill>
                    <a:srgbClr val="FFFF00"/>
                  </a:solidFill>
                  <a:latin typeface="Helvetica" panose="020B0604020202020204" pitchFamily="34" charset="0"/>
                </a:rPr>
                <a:t># Photons</a:t>
              </a:r>
            </a:p>
          </p:txBody>
        </p:sp>
      </p:grpSp>
      <p:sp>
        <p:nvSpPr>
          <p:cNvPr id="30728" name="Rectangle 11">
            <a:extLst>
              <a:ext uri="{FF2B5EF4-FFF2-40B4-BE49-F238E27FC236}">
                <a16:creationId xmlns:a16="http://schemas.microsoft.com/office/drawing/2014/main" id="{8C8D494B-D13B-46DB-AA5D-87F5D6A50080}"/>
              </a:ext>
            </a:extLst>
          </p:cNvPr>
          <p:cNvSpPr>
            <a:spLocks noChangeArrowheads="1"/>
          </p:cNvSpPr>
          <p:nvPr/>
        </p:nvSpPr>
        <p:spPr bwMode="auto">
          <a:xfrm>
            <a:off x="8855075" y="6616701"/>
            <a:ext cx="167065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sz="1000">
                <a:solidFill>
                  <a:srgbClr val="FFFFFF"/>
                </a:solidFill>
                <a:latin typeface="EngraversGothic BT Regular" charset="0"/>
              </a:rPr>
              <a:t>© Stephen E. Palmer, 2002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a:extLst>
              <a:ext uri="{FF2B5EF4-FFF2-40B4-BE49-F238E27FC236}">
                <a16:creationId xmlns:a16="http://schemas.microsoft.com/office/drawing/2014/main" id="{1A7E0A0F-D69A-4661-AF8E-AF667960FC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82100" cy="689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Text Box 3">
            <a:extLst>
              <a:ext uri="{FF2B5EF4-FFF2-40B4-BE49-F238E27FC236}">
                <a16:creationId xmlns:a16="http://schemas.microsoft.com/office/drawing/2014/main" id="{D633BDB5-D6D6-4A42-8FC6-590EF3155A4B}"/>
              </a:ext>
            </a:extLst>
          </p:cNvPr>
          <p:cNvSpPr txBox="1">
            <a:spLocks noChangeArrowheads="1"/>
          </p:cNvSpPr>
          <p:nvPr/>
        </p:nvSpPr>
        <p:spPr bwMode="auto">
          <a:xfrm>
            <a:off x="2630489" y="182564"/>
            <a:ext cx="741997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0" fontAlgn="base" hangingPunct="0">
              <a:spcBef>
                <a:spcPct val="0"/>
              </a:spcBef>
              <a:spcAft>
                <a:spcPct val="0"/>
              </a:spcAft>
            </a:pPr>
            <a:r>
              <a:rPr lang="en-US" altLang="en-US" sz="3200" b="1">
                <a:solidFill>
                  <a:srgbClr val="00FFFF"/>
                </a:solidFill>
                <a:latin typeface="Helvetica" panose="020B0604020202020204" pitchFamily="34" charset="0"/>
              </a:rPr>
              <a:t>The Psychophysical Correspondence</a:t>
            </a:r>
          </a:p>
        </p:txBody>
      </p:sp>
      <p:sp>
        <p:nvSpPr>
          <p:cNvPr id="31748" name="Text Box 4">
            <a:extLst>
              <a:ext uri="{FF2B5EF4-FFF2-40B4-BE49-F238E27FC236}">
                <a16:creationId xmlns:a16="http://schemas.microsoft.com/office/drawing/2014/main" id="{6E5031EE-FA22-469D-842B-987256C2A2B6}"/>
              </a:ext>
            </a:extLst>
          </p:cNvPr>
          <p:cNvSpPr txBox="1">
            <a:spLocks noChangeArrowheads="1"/>
          </p:cNvSpPr>
          <p:nvPr/>
        </p:nvSpPr>
        <p:spPr bwMode="auto">
          <a:xfrm>
            <a:off x="4343400" y="1630364"/>
            <a:ext cx="1087438"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sz="3200" b="1">
                <a:solidFill>
                  <a:srgbClr val="FFFF00"/>
                </a:solidFill>
                <a:latin typeface="Helvetica" panose="020B0604020202020204" pitchFamily="34" charset="0"/>
              </a:rPr>
              <a:t>Area</a:t>
            </a:r>
          </a:p>
        </p:txBody>
      </p:sp>
      <p:sp>
        <p:nvSpPr>
          <p:cNvPr id="31749" name="Text Box 5">
            <a:extLst>
              <a:ext uri="{FF2B5EF4-FFF2-40B4-BE49-F238E27FC236}">
                <a16:creationId xmlns:a16="http://schemas.microsoft.com/office/drawing/2014/main" id="{24CB981C-DE80-446B-B024-8A6024B2DD30}"/>
              </a:ext>
            </a:extLst>
          </p:cNvPr>
          <p:cNvSpPr txBox="1">
            <a:spLocks noChangeArrowheads="1"/>
          </p:cNvSpPr>
          <p:nvPr/>
        </p:nvSpPr>
        <p:spPr bwMode="auto">
          <a:xfrm>
            <a:off x="6400801" y="1630364"/>
            <a:ext cx="2303463"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sz="3200" b="1">
                <a:solidFill>
                  <a:srgbClr val="FFFF00"/>
                </a:solidFill>
                <a:latin typeface="Helvetica" panose="020B0604020202020204" pitchFamily="34" charset="0"/>
              </a:rPr>
              <a:t>Brightness</a:t>
            </a:r>
          </a:p>
        </p:txBody>
      </p:sp>
      <p:sp>
        <p:nvSpPr>
          <p:cNvPr id="31750" name="AutoShape 6">
            <a:extLst>
              <a:ext uri="{FF2B5EF4-FFF2-40B4-BE49-F238E27FC236}">
                <a16:creationId xmlns:a16="http://schemas.microsoft.com/office/drawing/2014/main" id="{BB781901-71EE-4F16-A278-0B979D47263F}"/>
              </a:ext>
            </a:extLst>
          </p:cNvPr>
          <p:cNvSpPr>
            <a:spLocks noChangeArrowheads="1"/>
          </p:cNvSpPr>
          <p:nvPr/>
        </p:nvSpPr>
        <p:spPr bwMode="auto">
          <a:xfrm>
            <a:off x="5564188" y="1782763"/>
            <a:ext cx="762000" cy="228600"/>
          </a:xfrm>
          <a:prstGeom prst="leftRightArrow">
            <a:avLst>
              <a:gd name="adj1" fmla="val 50000"/>
              <a:gd name="adj2" fmla="val 66667"/>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endParaRPr lang="en-US" altLang="en-US">
              <a:solidFill>
                <a:srgbClr val="000000"/>
              </a:solidFill>
            </a:endParaRPr>
          </a:p>
        </p:txBody>
      </p:sp>
      <p:grpSp>
        <p:nvGrpSpPr>
          <p:cNvPr id="31751" name="Group 7">
            <a:extLst>
              <a:ext uri="{FF2B5EF4-FFF2-40B4-BE49-F238E27FC236}">
                <a16:creationId xmlns:a16="http://schemas.microsoft.com/office/drawing/2014/main" id="{3DB316A4-21B7-4E37-8198-9D4FD639DE43}"/>
              </a:ext>
            </a:extLst>
          </p:cNvPr>
          <p:cNvGrpSpPr>
            <a:grpSpLocks/>
          </p:cNvGrpSpPr>
          <p:nvPr/>
        </p:nvGrpSpPr>
        <p:grpSpPr bwMode="auto">
          <a:xfrm>
            <a:off x="2819400" y="2693989"/>
            <a:ext cx="6858000" cy="3622675"/>
            <a:chOff x="816" y="1697"/>
            <a:chExt cx="4320" cy="2282"/>
          </a:xfrm>
        </p:grpSpPr>
        <p:sp>
          <p:nvSpPr>
            <p:cNvPr id="31753" name="Text Box 8">
              <a:extLst>
                <a:ext uri="{FF2B5EF4-FFF2-40B4-BE49-F238E27FC236}">
                  <a16:creationId xmlns:a16="http://schemas.microsoft.com/office/drawing/2014/main" id="{EE34D413-6C7F-46EB-87B4-D0E459C8CF26}"/>
                </a:ext>
              </a:extLst>
            </p:cNvPr>
            <p:cNvSpPr txBox="1">
              <a:spLocks noChangeArrowheads="1"/>
            </p:cNvSpPr>
            <p:nvPr/>
          </p:nvSpPr>
          <p:spPr bwMode="auto">
            <a:xfrm rot="-5400000">
              <a:off x="417" y="2548"/>
              <a:ext cx="112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sz="2800">
                  <a:solidFill>
                    <a:srgbClr val="FFFF00"/>
                  </a:solidFill>
                  <a:latin typeface="Helvetica" panose="020B0604020202020204" pitchFamily="34" charset="0"/>
                </a:rPr>
                <a:t># Photons</a:t>
              </a:r>
            </a:p>
          </p:txBody>
        </p:sp>
        <p:sp>
          <p:nvSpPr>
            <p:cNvPr id="31754" name="Text Box 9">
              <a:extLst>
                <a:ext uri="{FF2B5EF4-FFF2-40B4-BE49-F238E27FC236}">
                  <a16:creationId xmlns:a16="http://schemas.microsoft.com/office/drawing/2014/main" id="{03579F27-557A-494F-A372-A277990BA198}"/>
                </a:ext>
              </a:extLst>
            </p:cNvPr>
            <p:cNvSpPr txBox="1">
              <a:spLocks noChangeArrowheads="1"/>
            </p:cNvSpPr>
            <p:nvPr/>
          </p:nvSpPr>
          <p:spPr bwMode="auto">
            <a:xfrm>
              <a:off x="2400" y="3652"/>
              <a:ext cx="130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sz="2800">
                  <a:solidFill>
                    <a:srgbClr val="FFFF00"/>
                  </a:solidFill>
                  <a:latin typeface="Helvetica" panose="020B0604020202020204" pitchFamily="34" charset="0"/>
                </a:rPr>
                <a:t>Wavelength</a:t>
              </a:r>
            </a:p>
          </p:txBody>
        </p:sp>
        <p:pic>
          <p:nvPicPr>
            <p:cNvPr id="31755" name="Picture 10">
              <a:extLst>
                <a:ext uri="{FF2B5EF4-FFF2-40B4-BE49-F238E27FC236}">
                  <a16:creationId xmlns:a16="http://schemas.microsoft.com/office/drawing/2014/main" id="{AD579D97-E81C-4DBF-8E74-7E5F312D2C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0" y="1697"/>
              <a:ext cx="3936" cy="1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1752" name="Rectangle 11">
            <a:extLst>
              <a:ext uri="{FF2B5EF4-FFF2-40B4-BE49-F238E27FC236}">
                <a16:creationId xmlns:a16="http://schemas.microsoft.com/office/drawing/2014/main" id="{65BFA61C-C374-48CF-BB68-620B6FACA89E}"/>
              </a:ext>
            </a:extLst>
          </p:cNvPr>
          <p:cNvSpPr>
            <a:spLocks noChangeArrowheads="1"/>
          </p:cNvSpPr>
          <p:nvPr/>
        </p:nvSpPr>
        <p:spPr bwMode="auto">
          <a:xfrm>
            <a:off x="8855075" y="6616701"/>
            <a:ext cx="167065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sz="1000">
                <a:solidFill>
                  <a:srgbClr val="FFFFFF"/>
                </a:solidFill>
                <a:latin typeface="EngraversGothic BT Regular" charset="0"/>
              </a:rPr>
              <a:t>© Stephen E. Palmer, 2002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a:extLst>
              <a:ext uri="{FF2B5EF4-FFF2-40B4-BE49-F238E27FC236}">
                <a16:creationId xmlns:a16="http://schemas.microsoft.com/office/drawing/2014/main" id="{B65509BD-D971-48DD-99DC-3994B6A7E3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82100" cy="689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1" name="Rectangle 3">
            <a:extLst>
              <a:ext uri="{FF2B5EF4-FFF2-40B4-BE49-F238E27FC236}">
                <a16:creationId xmlns:a16="http://schemas.microsoft.com/office/drawing/2014/main" id="{870EC027-15FB-4C27-8AC7-5688F4F9F344}"/>
              </a:ext>
            </a:extLst>
          </p:cNvPr>
          <p:cNvSpPr>
            <a:spLocks noChangeArrowheads="1"/>
          </p:cNvSpPr>
          <p:nvPr/>
        </p:nvSpPr>
        <p:spPr bwMode="auto">
          <a:xfrm>
            <a:off x="8855075" y="6613526"/>
            <a:ext cx="167065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sz="1000">
                <a:solidFill>
                  <a:srgbClr val="FFFFFF"/>
                </a:solidFill>
                <a:latin typeface="EngraversGothic BT Regular" charset="0"/>
              </a:rPr>
              <a:t>© Stephen E. Palmer, 2002</a:t>
            </a:r>
          </a:p>
        </p:txBody>
      </p:sp>
      <p:pic>
        <p:nvPicPr>
          <p:cNvPr id="32772" name="Picture 4">
            <a:extLst>
              <a:ext uri="{FF2B5EF4-FFF2-40B4-BE49-F238E27FC236}">
                <a16:creationId xmlns:a16="http://schemas.microsoft.com/office/drawing/2014/main" id="{9AE4F430-86F2-4817-9759-C5A23E6A48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13429"/>
          <a:stretch>
            <a:fillRect/>
          </a:stretch>
        </p:blipFill>
        <p:spPr bwMode="auto">
          <a:xfrm>
            <a:off x="2514600" y="1595438"/>
            <a:ext cx="4953000" cy="450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3" name="Text Box 5">
            <a:extLst>
              <a:ext uri="{FF2B5EF4-FFF2-40B4-BE49-F238E27FC236}">
                <a16:creationId xmlns:a16="http://schemas.microsoft.com/office/drawing/2014/main" id="{0E2D4124-2DC6-4CCC-9C0C-5EA778C83986}"/>
              </a:ext>
            </a:extLst>
          </p:cNvPr>
          <p:cNvSpPr txBox="1">
            <a:spLocks noChangeArrowheads="1"/>
          </p:cNvSpPr>
          <p:nvPr/>
        </p:nvSpPr>
        <p:spPr bwMode="auto">
          <a:xfrm>
            <a:off x="3124200" y="1371601"/>
            <a:ext cx="35893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sz="2800">
                <a:solidFill>
                  <a:srgbClr val="FFFF00"/>
                </a:solidFill>
                <a:latin typeface="Helvetica" panose="020B0604020202020204" pitchFamily="34" charset="0"/>
              </a:rPr>
              <a:t>Three kinds of cones:</a:t>
            </a:r>
          </a:p>
        </p:txBody>
      </p:sp>
      <p:sp>
        <p:nvSpPr>
          <p:cNvPr id="32774" name="Text Box 7">
            <a:extLst>
              <a:ext uri="{FF2B5EF4-FFF2-40B4-BE49-F238E27FC236}">
                <a16:creationId xmlns:a16="http://schemas.microsoft.com/office/drawing/2014/main" id="{875682A2-B5C1-4D8D-8847-B705B227FE2C}"/>
              </a:ext>
            </a:extLst>
          </p:cNvPr>
          <p:cNvSpPr txBox="1">
            <a:spLocks noChangeArrowheads="1"/>
          </p:cNvSpPr>
          <p:nvPr/>
        </p:nvSpPr>
        <p:spPr bwMode="auto">
          <a:xfrm>
            <a:off x="3687763" y="228600"/>
            <a:ext cx="53467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0" fontAlgn="base" hangingPunct="0">
              <a:spcBef>
                <a:spcPct val="0"/>
              </a:spcBef>
              <a:spcAft>
                <a:spcPct val="0"/>
              </a:spcAft>
            </a:pPr>
            <a:r>
              <a:rPr lang="en-US" altLang="en-US" sz="3200" b="1">
                <a:solidFill>
                  <a:srgbClr val="00FF99"/>
                </a:solidFill>
                <a:latin typeface="Helvetica" panose="020B0604020202020204" pitchFamily="34" charset="0"/>
              </a:rPr>
              <a:t>Physiology of Color Vision</a:t>
            </a:r>
            <a:endParaRPr lang="en-US" altLang="en-US">
              <a:solidFill>
                <a:srgbClr val="00FF99"/>
              </a:solidFill>
              <a:latin typeface="Times" panose="02020603050405020304" pitchFamily="18" charset="0"/>
            </a:endParaRPr>
          </a:p>
        </p:txBody>
      </p:sp>
      <p:pic>
        <p:nvPicPr>
          <p:cNvPr id="32775" name="Picture 9">
            <a:extLst>
              <a:ext uri="{FF2B5EF4-FFF2-40B4-BE49-F238E27FC236}">
                <a16:creationId xmlns:a16="http://schemas.microsoft.com/office/drawing/2014/main" id="{782F9759-6465-4EAA-B2C9-72505FBAF1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5201" y="1828800"/>
            <a:ext cx="3260725"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6" name="Text Box 10">
            <a:extLst>
              <a:ext uri="{FF2B5EF4-FFF2-40B4-BE49-F238E27FC236}">
                <a16:creationId xmlns:a16="http://schemas.microsoft.com/office/drawing/2014/main" id="{254A72CD-2B42-4F80-83B2-62A08F267502}"/>
              </a:ext>
            </a:extLst>
          </p:cNvPr>
          <p:cNvSpPr txBox="1">
            <a:spLocks noChangeArrowheads="1"/>
          </p:cNvSpPr>
          <p:nvPr/>
        </p:nvSpPr>
        <p:spPr bwMode="auto">
          <a:xfrm>
            <a:off x="4481514" y="5943601"/>
            <a:ext cx="500310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buFontTx/>
              <a:buChar char="•"/>
            </a:pPr>
            <a:r>
              <a:rPr lang="en-US" altLang="en-US">
                <a:solidFill>
                  <a:srgbClr val="FFFFFF"/>
                </a:solidFill>
              </a:rPr>
              <a:t> Why are M and L cones so close?</a:t>
            </a:r>
          </a:p>
          <a:p>
            <a:pPr eaLnBrk="0" fontAlgn="base" hangingPunct="0">
              <a:spcBef>
                <a:spcPct val="0"/>
              </a:spcBef>
              <a:spcAft>
                <a:spcPct val="0"/>
              </a:spcAft>
              <a:buFontTx/>
              <a:buChar char="•"/>
            </a:pPr>
            <a:r>
              <a:rPr lang="en-US" altLang="en-US">
                <a:solidFill>
                  <a:srgbClr val="FFFFFF"/>
                </a:solidFill>
              </a:rPr>
              <a:t> Why are there 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a:extLst>
              <a:ext uri="{FF2B5EF4-FFF2-40B4-BE49-F238E27FC236}">
                <a16:creationId xmlns:a16="http://schemas.microsoft.com/office/drawing/2014/main" id="{7D9F03B9-2722-4AAE-8C2B-8E487DB0EF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186" t="9480" r="64444" b="45007"/>
          <a:stretch>
            <a:fillRect/>
          </a:stretch>
        </p:blipFill>
        <p:spPr bwMode="auto">
          <a:xfrm>
            <a:off x="3657600" y="1066800"/>
            <a:ext cx="44196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5" name="Title 1">
            <a:extLst>
              <a:ext uri="{FF2B5EF4-FFF2-40B4-BE49-F238E27FC236}">
                <a16:creationId xmlns:a16="http://schemas.microsoft.com/office/drawing/2014/main" id="{65A967F1-E778-4856-98DB-21D5DF01A5DF}"/>
              </a:ext>
            </a:extLst>
          </p:cNvPr>
          <p:cNvSpPr>
            <a:spLocks noGrp="1"/>
          </p:cNvSpPr>
          <p:nvPr>
            <p:ph type="title"/>
          </p:nvPr>
        </p:nvSpPr>
        <p:spPr/>
        <p:txBody>
          <a:bodyPr/>
          <a:lstStyle/>
          <a:p>
            <a:r>
              <a:rPr lang="en-US" altLang="en-US"/>
              <a:t>Tetrachromatism</a:t>
            </a:r>
          </a:p>
        </p:txBody>
      </p:sp>
      <p:sp>
        <p:nvSpPr>
          <p:cNvPr id="33796" name="Content Placeholder 2">
            <a:extLst>
              <a:ext uri="{FF2B5EF4-FFF2-40B4-BE49-F238E27FC236}">
                <a16:creationId xmlns:a16="http://schemas.microsoft.com/office/drawing/2014/main" id="{3B399BBF-A738-4435-BEAD-A8D568B9C556}"/>
              </a:ext>
            </a:extLst>
          </p:cNvPr>
          <p:cNvSpPr>
            <a:spLocks noGrp="1"/>
          </p:cNvSpPr>
          <p:nvPr>
            <p:ph idx="1"/>
          </p:nvPr>
        </p:nvSpPr>
        <p:spPr>
          <a:xfrm>
            <a:off x="2209800" y="4495800"/>
            <a:ext cx="7772400" cy="1905000"/>
          </a:xfrm>
        </p:spPr>
        <p:txBody>
          <a:bodyPr/>
          <a:lstStyle/>
          <a:p>
            <a:r>
              <a:rPr lang="en-US" altLang="en-US"/>
              <a:t>Most birds, and many other animals, have cones for ultraviolet light.</a:t>
            </a:r>
          </a:p>
          <a:p>
            <a:r>
              <a:rPr lang="en-US" altLang="en-US"/>
              <a:t>Some humans, mostly female, seem to have slight tetrachromatism.</a:t>
            </a:r>
          </a:p>
        </p:txBody>
      </p:sp>
      <p:sp>
        <p:nvSpPr>
          <p:cNvPr id="33797" name="TextBox 4">
            <a:extLst>
              <a:ext uri="{FF2B5EF4-FFF2-40B4-BE49-F238E27FC236}">
                <a16:creationId xmlns:a16="http://schemas.microsoft.com/office/drawing/2014/main" id="{E3936EFB-B421-4491-BACB-AB9125B6531D}"/>
              </a:ext>
            </a:extLst>
          </p:cNvPr>
          <p:cNvSpPr txBox="1">
            <a:spLocks noChangeArrowheads="1"/>
          </p:cNvSpPr>
          <p:nvPr/>
        </p:nvSpPr>
        <p:spPr bwMode="auto">
          <a:xfrm>
            <a:off x="7543800" y="1981201"/>
            <a:ext cx="1676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a:solidFill>
                  <a:srgbClr val="000000"/>
                </a:solidFill>
              </a:rPr>
              <a:t>Bird cone responses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Bee vision</a:t>
            </a:r>
          </a:p>
        </p:txBody>
      </p:sp>
      <p:sp>
        <p:nvSpPr>
          <p:cNvPr id="6" name="Rectangle 5"/>
          <p:cNvSpPr/>
          <p:nvPr/>
        </p:nvSpPr>
        <p:spPr>
          <a:xfrm>
            <a:off x="6096000" y="1143000"/>
            <a:ext cx="4419600" cy="5181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latin typeface="Calibri"/>
            </a:endParaRPr>
          </a:p>
        </p:txBody>
      </p:sp>
      <p:pic>
        <p:nvPicPr>
          <p:cNvPr id="8" name="Content Placeholder 7"/>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019425" y="1843881"/>
            <a:ext cx="6153150" cy="3429000"/>
          </a:xfrm>
        </p:spPr>
      </p:pic>
    </p:spTree>
    <p:extLst>
      <p:ext uri="{BB962C8B-B14F-4D97-AF65-F5344CB8AC3E}">
        <p14:creationId xmlns:p14="http://schemas.microsoft.com/office/powerpoint/2010/main" val="20826381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16490" y="1"/>
            <a:ext cx="7260911" cy="6870539"/>
          </a:xfrm>
        </p:spPr>
      </p:pic>
    </p:spTree>
    <p:extLst>
      <p:ext uri="{BB962C8B-B14F-4D97-AF65-F5344CB8AC3E}">
        <p14:creationId xmlns:p14="http://schemas.microsoft.com/office/powerpoint/2010/main" val="9596853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DF2B50AD-E962-4FCA-B2D2-7EF8EC831824}"/>
              </a:ext>
            </a:extLst>
          </p:cNvPr>
          <p:cNvSpPr>
            <a:spLocks noGrp="1" noChangeArrowheads="1"/>
          </p:cNvSpPr>
          <p:nvPr>
            <p:ph type="title"/>
          </p:nvPr>
        </p:nvSpPr>
        <p:spPr/>
        <p:txBody>
          <a:bodyPr/>
          <a:lstStyle/>
          <a:p>
            <a:r>
              <a:rPr lang="en-US" altLang="en-US"/>
              <a:t>More Spectra</a:t>
            </a:r>
          </a:p>
        </p:txBody>
      </p:sp>
      <p:pic>
        <p:nvPicPr>
          <p:cNvPr id="34819" name="Picture 4">
            <a:extLst>
              <a:ext uri="{FF2B5EF4-FFF2-40B4-BE49-F238E27FC236}">
                <a16:creationId xmlns:a16="http://schemas.microsoft.com/office/drawing/2014/main" id="{E5831331-41E3-4912-8357-605DA9FA0790}"/>
              </a:ext>
            </a:extLst>
          </p:cNvPr>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2362200" y="1143000"/>
            <a:ext cx="7010400" cy="5507038"/>
          </a:xfrm>
          <a:noFill/>
        </p:spPr>
      </p:pic>
      <p:sp>
        <p:nvSpPr>
          <p:cNvPr id="400389" name="Text Box 5">
            <a:extLst>
              <a:ext uri="{FF2B5EF4-FFF2-40B4-BE49-F238E27FC236}">
                <a16:creationId xmlns:a16="http://schemas.microsoft.com/office/drawing/2014/main" id="{16EB2869-04F8-4C08-ABF0-45B50243A7B9}"/>
              </a:ext>
            </a:extLst>
          </p:cNvPr>
          <p:cNvSpPr txBox="1">
            <a:spLocks noChangeArrowheads="1"/>
          </p:cNvSpPr>
          <p:nvPr/>
        </p:nvSpPr>
        <p:spPr bwMode="auto">
          <a:xfrm>
            <a:off x="3336926" y="2209800"/>
            <a:ext cx="1539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a:solidFill>
                  <a:srgbClr val="000000"/>
                </a:solidFill>
              </a:rPr>
              <a:t>metamers</a:t>
            </a:r>
          </a:p>
        </p:txBody>
      </p:sp>
      <p:sp>
        <p:nvSpPr>
          <p:cNvPr id="400390" name="Line 6">
            <a:extLst>
              <a:ext uri="{FF2B5EF4-FFF2-40B4-BE49-F238E27FC236}">
                <a16:creationId xmlns:a16="http://schemas.microsoft.com/office/drawing/2014/main" id="{105FD02D-ED2F-49F3-83F7-D527EA79B76F}"/>
              </a:ext>
            </a:extLst>
          </p:cNvPr>
          <p:cNvSpPr>
            <a:spLocks noChangeShapeType="1"/>
          </p:cNvSpPr>
          <p:nvPr/>
        </p:nvSpPr>
        <p:spPr bwMode="auto">
          <a:xfrm>
            <a:off x="4343400" y="2667000"/>
            <a:ext cx="1981200" cy="762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latin typeface="Arial" panose="020B0604020202020204" pitchFamily="34" charset="0"/>
              <a:cs typeface="Arial" panose="020B0604020202020204" pitchFamily="34" charset="0"/>
            </a:endParaRPr>
          </a:p>
        </p:txBody>
      </p:sp>
      <p:sp>
        <p:nvSpPr>
          <p:cNvPr id="400391" name="Line 7">
            <a:extLst>
              <a:ext uri="{FF2B5EF4-FFF2-40B4-BE49-F238E27FC236}">
                <a16:creationId xmlns:a16="http://schemas.microsoft.com/office/drawing/2014/main" id="{872ADA75-0B3A-4F01-AAFC-92B1430895C8}"/>
              </a:ext>
            </a:extLst>
          </p:cNvPr>
          <p:cNvSpPr>
            <a:spLocks noChangeShapeType="1"/>
          </p:cNvSpPr>
          <p:nvPr/>
        </p:nvSpPr>
        <p:spPr bwMode="auto">
          <a:xfrm>
            <a:off x="4191000" y="2667000"/>
            <a:ext cx="1676400" cy="1066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a:solidFill>
                <a:srgbClr val="000000"/>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038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039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003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038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09722-4857-4784-ACB4-91150832C2BB}"/>
              </a:ext>
            </a:extLst>
          </p:cNvPr>
          <p:cNvSpPr>
            <a:spLocks noGrp="1"/>
          </p:cNvSpPr>
          <p:nvPr>
            <p:ph type="title"/>
          </p:nvPr>
        </p:nvSpPr>
        <p:spPr/>
        <p:txBody>
          <a:bodyPr/>
          <a:lstStyle/>
          <a:p>
            <a:r>
              <a:rPr lang="en-US" dirty="0"/>
              <a:t>Impossible Colors</a:t>
            </a:r>
          </a:p>
        </p:txBody>
      </p:sp>
      <p:pic>
        <p:nvPicPr>
          <p:cNvPr id="2050" name="Picture 2" descr="https://upload.wikimedia.org/wikipedia/commons/thumb/4/4c/Color_perception.svg/661px-Color_perception.svg.png">
            <a:extLst>
              <a:ext uri="{FF2B5EF4-FFF2-40B4-BE49-F238E27FC236}">
                <a16:creationId xmlns:a16="http://schemas.microsoft.com/office/drawing/2014/main" id="{31470B4A-B1F9-43A6-A691-ABC620B008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38788" y="2434275"/>
            <a:ext cx="6296025" cy="390525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16">
            <a:extLst>
              <a:ext uri="{FF2B5EF4-FFF2-40B4-BE49-F238E27FC236}">
                <a16:creationId xmlns:a16="http://schemas.microsoft.com/office/drawing/2014/main" id="{7187237A-CCC8-4DAE-A3E3-638D30C5C969}"/>
              </a:ext>
            </a:extLst>
          </p:cNvPr>
          <p:cNvSpPr txBox="1">
            <a:spLocks/>
          </p:cNvSpPr>
          <p:nvPr/>
        </p:nvSpPr>
        <p:spPr>
          <a:xfrm>
            <a:off x="434340" y="1059181"/>
            <a:ext cx="11917680" cy="5135563"/>
          </a:xfrm>
          <a:prstGeom prst="rect">
            <a:avLst/>
          </a:prstGeom>
        </p:spPr>
        <p:txBody>
          <a:bodyPr>
            <a:normAutofit/>
          </a:bodyPr>
          <a:lstStyle>
            <a:lvl1pPr marL="342900" indent="-342900" algn="l" rtl="0" eaLnBrk="0" fontAlgn="base" hangingPunct="0">
              <a:spcBef>
                <a:spcPct val="20000"/>
              </a:spcBef>
              <a:spcAft>
                <a:spcPct val="0"/>
              </a:spcAft>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cs typeface="+mn-cs"/>
              </a:defRPr>
            </a:lvl2pPr>
            <a:lvl3pPr marL="1143000" indent="-228600" algn="l" rtl="0" eaLnBrk="0" fontAlgn="base" hangingPunct="0">
              <a:spcBef>
                <a:spcPct val="20000"/>
              </a:spcBef>
              <a:spcAft>
                <a:spcPct val="0"/>
              </a:spcAft>
              <a:buChar char="–"/>
              <a:defRPr>
                <a:solidFill>
                  <a:schemeClr val="tx1"/>
                </a:solidFill>
                <a:latin typeface="+mn-lt"/>
                <a:cs typeface="+mn-cs"/>
              </a:defRPr>
            </a:lvl3pPr>
            <a:lvl4pPr marL="1600200" indent="-228600" algn="l" rtl="0" eaLnBrk="0" fontAlgn="base" hangingPunct="0">
              <a:spcBef>
                <a:spcPct val="20000"/>
              </a:spcBef>
              <a:spcAft>
                <a:spcPct val="0"/>
              </a:spcAft>
              <a:buChar char="»"/>
              <a:defRPr sz="1600">
                <a:solidFill>
                  <a:schemeClr val="tx1"/>
                </a:solidFill>
                <a:latin typeface="+mn-lt"/>
                <a:cs typeface="+mn-cs"/>
              </a:defRPr>
            </a:lvl4pPr>
            <a:lvl5pPr marL="2057400" indent="-228600" algn="l" rtl="0" eaLnBrk="0" fontAlgn="base" hangingPunct="0">
              <a:spcBef>
                <a:spcPct val="20000"/>
              </a:spcBef>
              <a:spcAft>
                <a:spcPct val="0"/>
              </a:spcAft>
              <a:buChar char="»"/>
              <a:defRPr sz="1400">
                <a:solidFill>
                  <a:schemeClr val="tx1"/>
                </a:solidFill>
                <a:latin typeface="+mn-lt"/>
                <a:cs typeface="+mn-cs"/>
              </a:defRPr>
            </a:lvl5pPr>
            <a:lvl6pPr marL="2514600" indent="-228600" algn="l" rtl="0" fontAlgn="base">
              <a:spcBef>
                <a:spcPct val="20000"/>
              </a:spcBef>
              <a:spcAft>
                <a:spcPct val="0"/>
              </a:spcAft>
              <a:buChar char="»"/>
              <a:defRPr sz="1400">
                <a:solidFill>
                  <a:schemeClr val="tx1"/>
                </a:solidFill>
                <a:latin typeface="+mn-lt"/>
                <a:cs typeface="+mn-cs"/>
              </a:defRPr>
            </a:lvl6pPr>
            <a:lvl7pPr marL="2971800" indent="-228600" algn="l" rtl="0" fontAlgn="base">
              <a:spcBef>
                <a:spcPct val="20000"/>
              </a:spcBef>
              <a:spcAft>
                <a:spcPct val="0"/>
              </a:spcAft>
              <a:buChar char="»"/>
              <a:defRPr sz="1400">
                <a:solidFill>
                  <a:schemeClr val="tx1"/>
                </a:solidFill>
                <a:latin typeface="+mn-lt"/>
                <a:cs typeface="+mn-cs"/>
              </a:defRPr>
            </a:lvl7pPr>
            <a:lvl8pPr marL="3429000" indent="-228600" algn="l" rtl="0" fontAlgn="base">
              <a:spcBef>
                <a:spcPct val="20000"/>
              </a:spcBef>
              <a:spcAft>
                <a:spcPct val="0"/>
              </a:spcAft>
              <a:buChar char="»"/>
              <a:defRPr sz="1400">
                <a:solidFill>
                  <a:schemeClr val="tx1"/>
                </a:solidFill>
                <a:latin typeface="+mn-lt"/>
                <a:cs typeface="+mn-cs"/>
              </a:defRPr>
            </a:lvl8pPr>
            <a:lvl9pPr marL="3886200" indent="-228600" algn="l" rtl="0" fontAlgn="base">
              <a:spcBef>
                <a:spcPct val="20000"/>
              </a:spcBef>
              <a:spcAft>
                <a:spcPct val="0"/>
              </a:spcAft>
              <a:buChar char="»"/>
              <a:defRPr sz="1400">
                <a:solidFill>
                  <a:schemeClr val="tx1"/>
                </a:solidFill>
                <a:latin typeface="+mn-lt"/>
                <a:cs typeface="+mn-cs"/>
              </a:defRPr>
            </a:lvl9pPr>
          </a:lstStyle>
          <a:p>
            <a:pPr>
              <a:defRPr/>
            </a:pPr>
            <a:r>
              <a:rPr lang="en-US" kern="0" dirty="0">
                <a:solidFill>
                  <a:srgbClr val="000000"/>
                </a:solidFill>
                <a:latin typeface="Calibri"/>
              </a:rPr>
              <a:t>Can we make the cones respond in ways that typical light spectra never would?</a:t>
            </a:r>
          </a:p>
          <a:p>
            <a:pPr>
              <a:defRPr/>
            </a:pPr>
            <a:r>
              <a:rPr lang="en-US" dirty="0">
                <a:solidFill>
                  <a:srgbClr val="000000"/>
                </a:solidFill>
                <a:latin typeface="Calibri"/>
                <a:hlinkClick r:id="rId4"/>
              </a:rPr>
              <a:t>http://en.wikipedia.org/wiki/Impossible_colors</a:t>
            </a:r>
            <a:endParaRPr lang="en-US" dirty="0">
              <a:solidFill>
                <a:srgbClr val="000000"/>
              </a:solidFill>
              <a:latin typeface="Calibri"/>
            </a:endParaRPr>
          </a:p>
          <a:p>
            <a:pPr>
              <a:defRPr/>
            </a:pPr>
            <a:endParaRPr lang="en-US" kern="0" dirty="0">
              <a:solidFill>
                <a:srgbClr val="000000"/>
              </a:solidFill>
              <a:latin typeface="Calibri"/>
            </a:endParaRPr>
          </a:p>
          <a:p>
            <a:pPr>
              <a:defRPr/>
            </a:pPr>
            <a:endParaRPr lang="en-US" kern="0" dirty="0">
              <a:solidFill>
                <a:srgbClr val="000000"/>
              </a:solidFill>
              <a:latin typeface="Calibri"/>
            </a:endParaRPr>
          </a:p>
        </p:txBody>
      </p:sp>
      <p:grpSp>
        <p:nvGrpSpPr>
          <p:cNvPr id="6" name="Group 5">
            <a:extLst>
              <a:ext uri="{FF2B5EF4-FFF2-40B4-BE49-F238E27FC236}">
                <a16:creationId xmlns:a16="http://schemas.microsoft.com/office/drawing/2014/main" id="{5AAA3252-87AF-4BEC-85F8-6B80FAF58864}"/>
              </a:ext>
            </a:extLst>
          </p:cNvPr>
          <p:cNvGrpSpPr/>
          <p:nvPr/>
        </p:nvGrpSpPr>
        <p:grpSpPr>
          <a:xfrm>
            <a:off x="357187" y="2725659"/>
            <a:ext cx="4521282" cy="3469085"/>
            <a:chOff x="7135414" y="3370897"/>
            <a:chExt cx="4521282" cy="3469085"/>
          </a:xfrm>
        </p:grpSpPr>
        <p:pic>
          <p:nvPicPr>
            <p:cNvPr id="7" name="Picture 6" descr="A close up of a device&#10;&#10;Description generated with high confidence">
              <a:extLst>
                <a:ext uri="{FF2B5EF4-FFF2-40B4-BE49-F238E27FC236}">
                  <a16:creationId xmlns:a16="http://schemas.microsoft.com/office/drawing/2014/main" id="{549A91E7-3DAA-4D6D-AE27-B710BD139BC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01902" y="3370897"/>
              <a:ext cx="4054794" cy="3065820"/>
            </a:xfrm>
            <a:prstGeom prst="rect">
              <a:avLst/>
            </a:prstGeom>
          </p:spPr>
        </p:pic>
        <p:sp>
          <p:nvSpPr>
            <p:cNvPr id="8" name="TextBox 7">
              <a:extLst>
                <a:ext uri="{FF2B5EF4-FFF2-40B4-BE49-F238E27FC236}">
                  <a16:creationId xmlns:a16="http://schemas.microsoft.com/office/drawing/2014/main" id="{00151D68-6E27-4C01-873B-679823371401}"/>
                </a:ext>
              </a:extLst>
            </p:cNvPr>
            <p:cNvSpPr txBox="1"/>
            <p:nvPr/>
          </p:nvSpPr>
          <p:spPr>
            <a:xfrm>
              <a:off x="8907780" y="6470650"/>
              <a:ext cx="2072640" cy="369332"/>
            </a:xfrm>
            <a:prstGeom prst="rect">
              <a:avLst/>
            </a:prstGeom>
            <a:noFill/>
          </p:spPr>
          <p:txBody>
            <a:bodyPr wrap="square" rtlCol="0">
              <a:spAutoFit/>
            </a:bodyPr>
            <a:lstStyle/>
            <a:p>
              <a:r>
                <a:rPr lang="en-US" dirty="0"/>
                <a:t>Wavelength (nm)</a:t>
              </a:r>
            </a:p>
          </p:txBody>
        </p:sp>
        <p:sp>
          <p:nvSpPr>
            <p:cNvPr id="9" name="TextBox 8">
              <a:extLst>
                <a:ext uri="{FF2B5EF4-FFF2-40B4-BE49-F238E27FC236}">
                  <a16:creationId xmlns:a16="http://schemas.microsoft.com/office/drawing/2014/main" id="{F69E624A-38E3-41A6-8278-3D7C819BC03D}"/>
                </a:ext>
              </a:extLst>
            </p:cNvPr>
            <p:cNvSpPr txBox="1"/>
            <p:nvPr/>
          </p:nvSpPr>
          <p:spPr>
            <a:xfrm rot="16200000">
              <a:off x="6283760" y="4539734"/>
              <a:ext cx="2072640" cy="369332"/>
            </a:xfrm>
            <a:prstGeom prst="rect">
              <a:avLst/>
            </a:prstGeom>
            <a:noFill/>
          </p:spPr>
          <p:txBody>
            <a:bodyPr wrap="square" rtlCol="0">
              <a:spAutoFit/>
            </a:bodyPr>
            <a:lstStyle/>
            <a:p>
              <a:r>
                <a:rPr lang="en-US" dirty="0"/>
                <a:t>Relative sensitivity</a:t>
              </a:r>
            </a:p>
          </p:txBody>
        </p:sp>
      </p:grpSp>
    </p:spTree>
    <p:extLst>
      <p:ext uri="{BB962C8B-B14F-4D97-AF65-F5344CB8AC3E}">
        <p14:creationId xmlns:p14="http://schemas.microsoft.com/office/powerpoint/2010/main" val="2679861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p:txBody>
          <a:bodyPr/>
          <a:lstStyle/>
          <a:p>
            <a:r>
              <a:rPr lang="en-US" altLang="en-US" dirty="0"/>
              <a:t>Impossible Colors</a:t>
            </a:r>
          </a:p>
        </p:txBody>
      </p:sp>
      <p:sp>
        <p:nvSpPr>
          <p:cNvPr id="3" name="Content Placeholder 16"/>
          <p:cNvSpPr txBox="1">
            <a:spLocks/>
          </p:cNvSpPr>
          <p:nvPr/>
        </p:nvSpPr>
        <p:spPr>
          <a:xfrm>
            <a:off x="434340" y="1059181"/>
            <a:ext cx="11917680" cy="5135563"/>
          </a:xfrm>
          <a:prstGeom prst="rect">
            <a:avLst/>
          </a:prstGeom>
        </p:spPr>
        <p:txBody>
          <a:bodyPr>
            <a:normAutofit/>
          </a:bodyPr>
          <a:lstStyle>
            <a:lvl1pPr marL="342900" indent="-342900" algn="l" rtl="0" eaLnBrk="0" fontAlgn="base" hangingPunct="0">
              <a:spcBef>
                <a:spcPct val="20000"/>
              </a:spcBef>
              <a:spcAft>
                <a:spcPct val="0"/>
              </a:spcAft>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cs typeface="+mn-cs"/>
              </a:defRPr>
            </a:lvl2pPr>
            <a:lvl3pPr marL="1143000" indent="-228600" algn="l" rtl="0" eaLnBrk="0" fontAlgn="base" hangingPunct="0">
              <a:spcBef>
                <a:spcPct val="20000"/>
              </a:spcBef>
              <a:spcAft>
                <a:spcPct val="0"/>
              </a:spcAft>
              <a:buChar char="–"/>
              <a:defRPr>
                <a:solidFill>
                  <a:schemeClr val="tx1"/>
                </a:solidFill>
                <a:latin typeface="+mn-lt"/>
                <a:cs typeface="+mn-cs"/>
              </a:defRPr>
            </a:lvl3pPr>
            <a:lvl4pPr marL="1600200" indent="-228600" algn="l" rtl="0" eaLnBrk="0" fontAlgn="base" hangingPunct="0">
              <a:spcBef>
                <a:spcPct val="20000"/>
              </a:spcBef>
              <a:spcAft>
                <a:spcPct val="0"/>
              </a:spcAft>
              <a:buChar char="»"/>
              <a:defRPr sz="1600">
                <a:solidFill>
                  <a:schemeClr val="tx1"/>
                </a:solidFill>
                <a:latin typeface="+mn-lt"/>
                <a:cs typeface="+mn-cs"/>
              </a:defRPr>
            </a:lvl4pPr>
            <a:lvl5pPr marL="2057400" indent="-228600" algn="l" rtl="0" eaLnBrk="0" fontAlgn="base" hangingPunct="0">
              <a:spcBef>
                <a:spcPct val="20000"/>
              </a:spcBef>
              <a:spcAft>
                <a:spcPct val="0"/>
              </a:spcAft>
              <a:buChar char="»"/>
              <a:defRPr sz="1400">
                <a:solidFill>
                  <a:schemeClr val="tx1"/>
                </a:solidFill>
                <a:latin typeface="+mn-lt"/>
                <a:cs typeface="+mn-cs"/>
              </a:defRPr>
            </a:lvl5pPr>
            <a:lvl6pPr marL="2514600" indent="-228600" algn="l" rtl="0" fontAlgn="base">
              <a:spcBef>
                <a:spcPct val="20000"/>
              </a:spcBef>
              <a:spcAft>
                <a:spcPct val="0"/>
              </a:spcAft>
              <a:buChar char="»"/>
              <a:defRPr sz="1400">
                <a:solidFill>
                  <a:schemeClr val="tx1"/>
                </a:solidFill>
                <a:latin typeface="+mn-lt"/>
                <a:cs typeface="+mn-cs"/>
              </a:defRPr>
            </a:lvl6pPr>
            <a:lvl7pPr marL="2971800" indent="-228600" algn="l" rtl="0" fontAlgn="base">
              <a:spcBef>
                <a:spcPct val="20000"/>
              </a:spcBef>
              <a:spcAft>
                <a:spcPct val="0"/>
              </a:spcAft>
              <a:buChar char="»"/>
              <a:defRPr sz="1400">
                <a:solidFill>
                  <a:schemeClr val="tx1"/>
                </a:solidFill>
                <a:latin typeface="+mn-lt"/>
                <a:cs typeface="+mn-cs"/>
              </a:defRPr>
            </a:lvl7pPr>
            <a:lvl8pPr marL="3429000" indent="-228600" algn="l" rtl="0" fontAlgn="base">
              <a:spcBef>
                <a:spcPct val="20000"/>
              </a:spcBef>
              <a:spcAft>
                <a:spcPct val="0"/>
              </a:spcAft>
              <a:buChar char="»"/>
              <a:defRPr sz="1400">
                <a:solidFill>
                  <a:schemeClr val="tx1"/>
                </a:solidFill>
                <a:latin typeface="+mn-lt"/>
                <a:cs typeface="+mn-cs"/>
              </a:defRPr>
            </a:lvl8pPr>
            <a:lvl9pPr marL="3886200" indent="-228600" algn="l" rtl="0" fontAlgn="base">
              <a:spcBef>
                <a:spcPct val="20000"/>
              </a:spcBef>
              <a:spcAft>
                <a:spcPct val="0"/>
              </a:spcAft>
              <a:buChar char="»"/>
              <a:defRPr sz="1400">
                <a:solidFill>
                  <a:schemeClr val="tx1"/>
                </a:solidFill>
                <a:latin typeface="+mn-lt"/>
                <a:cs typeface="+mn-cs"/>
              </a:defRPr>
            </a:lvl9pPr>
          </a:lstStyle>
          <a:p>
            <a:pPr>
              <a:defRPr/>
            </a:pPr>
            <a:r>
              <a:rPr lang="en-US" kern="0" dirty="0">
                <a:solidFill>
                  <a:srgbClr val="000000"/>
                </a:solidFill>
                <a:latin typeface="Calibri"/>
              </a:rPr>
              <a:t>Can we make the cones respond in ways that typical light spectra never would?</a:t>
            </a:r>
          </a:p>
          <a:p>
            <a:pPr>
              <a:defRPr/>
            </a:pPr>
            <a:r>
              <a:rPr lang="en-US" dirty="0">
                <a:solidFill>
                  <a:srgbClr val="000000"/>
                </a:solidFill>
                <a:latin typeface="Calibri"/>
                <a:hlinkClick r:id="rId2"/>
              </a:rPr>
              <a:t>http://en.wikipedia.org/wiki/Impossible_colors</a:t>
            </a:r>
            <a:endParaRPr lang="en-US" dirty="0">
              <a:solidFill>
                <a:srgbClr val="000000"/>
              </a:solidFill>
              <a:latin typeface="Calibri"/>
            </a:endParaRPr>
          </a:p>
          <a:p>
            <a:pPr>
              <a:defRPr/>
            </a:pPr>
            <a:endParaRPr lang="en-US" kern="0" dirty="0">
              <a:solidFill>
                <a:srgbClr val="000000"/>
              </a:solidFill>
              <a:latin typeface="Calibri"/>
            </a:endParaRPr>
          </a:p>
          <a:p>
            <a:pPr>
              <a:defRPr/>
            </a:pPr>
            <a:endParaRPr lang="en-US" kern="0" dirty="0">
              <a:solidFill>
                <a:srgbClr val="000000"/>
              </a:solidFill>
              <a:latin typeface="Calibri"/>
            </a:endParaRPr>
          </a:p>
        </p:txBody>
      </p:sp>
      <p:sp>
        <p:nvSpPr>
          <p:cNvPr id="6" name="Rectangle 5"/>
          <p:cNvSpPr/>
          <p:nvPr/>
        </p:nvSpPr>
        <p:spPr>
          <a:xfrm>
            <a:off x="9760741" y="6629401"/>
            <a:ext cx="900118" cy="276999"/>
          </a:xfrm>
          <a:prstGeom prst="rect">
            <a:avLst/>
          </a:prstGeom>
        </p:spPr>
        <p:txBody>
          <a:bodyPr wrap="none">
            <a:spAutoFit/>
          </a:bodyPr>
          <a:lstStyle/>
          <a:p>
            <a:pPr fontAlgn="base">
              <a:spcBef>
                <a:spcPct val="0"/>
              </a:spcBef>
              <a:spcAft>
                <a:spcPct val="0"/>
              </a:spcAft>
            </a:pPr>
            <a:r>
              <a:rPr lang="en-US" sz="1200" dirty="0">
                <a:solidFill>
                  <a:prstClr val="black"/>
                </a:solidFill>
                <a:latin typeface="Calibri"/>
              </a:rPr>
              <a:t>James Hays</a:t>
            </a:r>
          </a:p>
        </p:txBody>
      </p:sp>
      <p:pic>
        <p:nvPicPr>
          <p:cNvPr id="4" name="Picture 3" descr="A picture containing object, first-aid kit&#10;&#10;Description generated with high confidence">
            <a:extLst>
              <a:ext uri="{FF2B5EF4-FFF2-40B4-BE49-F238E27FC236}">
                <a16:creationId xmlns:a16="http://schemas.microsoft.com/office/drawing/2014/main" id="{9C2EC288-01D3-4794-BB42-4B22E190C6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08828" y="3980728"/>
            <a:ext cx="5574344" cy="2787172"/>
          </a:xfrm>
          <a:prstGeom prst="rect">
            <a:avLst/>
          </a:prstGeom>
        </p:spPr>
      </p:pic>
      <p:pic>
        <p:nvPicPr>
          <p:cNvPr id="9" name="Picture 8" descr="A picture containing object, first-aid kit&#10;&#10;Description generated with high confidence">
            <a:extLst>
              <a:ext uri="{FF2B5EF4-FFF2-40B4-BE49-F238E27FC236}">
                <a16:creationId xmlns:a16="http://schemas.microsoft.com/office/drawing/2014/main" id="{789837D9-36B5-47F7-80C1-1DCDD14489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7548" y="2163766"/>
            <a:ext cx="3196904" cy="1598452"/>
          </a:xfrm>
          <a:prstGeom prst="rect">
            <a:avLst/>
          </a:prstGeom>
        </p:spPr>
      </p:pic>
    </p:spTree>
    <p:extLst>
      <p:ext uri="{BB962C8B-B14F-4D97-AF65-F5344CB8AC3E}">
        <p14:creationId xmlns:p14="http://schemas.microsoft.com/office/powerpoint/2010/main" val="27986823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473509B-4477-4FA9-86C4-6F9C8A542A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6159" y="0"/>
            <a:ext cx="9119681" cy="6858000"/>
          </a:xfrm>
          <a:prstGeom prst="rect">
            <a:avLst/>
          </a:prstGeom>
        </p:spPr>
      </p:pic>
    </p:spTree>
    <p:extLst>
      <p:ext uri="{BB962C8B-B14F-4D97-AF65-F5344CB8AC3E}">
        <p14:creationId xmlns:p14="http://schemas.microsoft.com/office/powerpoint/2010/main" val="23889497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1905000"/>
            <a:ext cx="8763000" cy="2362200"/>
          </a:xfrm>
        </p:spPr>
        <p:txBody>
          <a:bodyPr/>
          <a:lstStyle/>
          <a:p>
            <a:pPr algn="ctr"/>
            <a:r>
              <a:rPr lang="en-US" dirty="0"/>
              <a:t>What is color?</a:t>
            </a:r>
            <a:br>
              <a:rPr lang="en-US" dirty="0"/>
            </a:br>
            <a:br>
              <a:rPr lang="en-US" dirty="0"/>
            </a:br>
            <a:r>
              <a:rPr lang="en-US" dirty="0"/>
              <a:t>Why do we even care about </a:t>
            </a:r>
            <a:br>
              <a:rPr lang="en-US" dirty="0"/>
            </a:br>
            <a:r>
              <a:rPr lang="en-US" dirty="0"/>
              <a:t>human vision in this class?</a:t>
            </a:r>
          </a:p>
        </p:txBody>
      </p:sp>
    </p:spTree>
    <p:extLst>
      <p:ext uri="{BB962C8B-B14F-4D97-AF65-F5344CB8AC3E}">
        <p14:creationId xmlns:p14="http://schemas.microsoft.com/office/powerpoint/2010/main" val="31211495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8600"/>
            <a:ext cx="8229600" cy="914400"/>
          </a:xfrm>
        </p:spPr>
        <p:txBody>
          <a:bodyPr/>
          <a:lstStyle/>
          <a:p>
            <a:r>
              <a:rPr lang="en-US" dirty="0"/>
              <a:t>Why do we care about human vision?</a:t>
            </a:r>
          </a:p>
        </p:txBody>
      </p:sp>
      <p:sp>
        <p:nvSpPr>
          <p:cNvPr id="3" name="Content Placeholder 2"/>
          <p:cNvSpPr txBox="1">
            <a:spLocks/>
          </p:cNvSpPr>
          <p:nvPr/>
        </p:nvSpPr>
        <p:spPr>
          <a:xfrm>
            <a:off x="1981200" y="1371601"/>
            <a:ext cx="8229600" cy="4754563"/>
          </a:xfrm>
          <a:prstGeom prst="rect">
            <a:avLst/>
          </a:prstGeom>
        </p:spPr>
        <p:txBody>
          <a:bodyPr/>
          <a:lstStyle>
            <a:lvl1pPr marL="342900" indent="-3429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r>
              <a:rPr lang="en-US" dirty="0">
                <a:solidFill>
                  <a:prstClr val="black"/>
                </a:solidFill>
                <a:latin typeface="Calibri"/>
              </a:rPr>
              <a:t>We don’t, necessarily.</a:t>
            </a:r>
          </a:p>
          <a:p>
            <a:pPr eaLnBrk="1" hangingPunct="1"/>
            <a:endParaRPr lang="en-US" dirty="0">
              <a:solidFill>
                <a:prstClr val="black"/>
              </a:solidFill>
              <a:latin typeface="Calibri"/>
            </a:endParaRPr>
          </a:p>
          <a:p>
            <a:pPr eaLnBrk="1" hangingPunct="1"/>
            <a:r>
              <a:rPr lang="en-US" dirty="0">
                <a:solidFill>
                  <a:prstClr val="black"/>
                </a:solidFill>
                <a:latin typeface="Calibri"/>
              </a:rPr>
              <a:t>But biological vision informs how we might efficiently represent images computationally.</a:t>
            </a:r>
          </a:p>
          <a:p>
            <a:pPr eaLnBrk="1" hangingPunct="1"/>
            <a:endParaRPr lang="en-US" dirty="0">
              <a:solidFill>
                <a:prstClr val="black"/>
              </a:solidFill>
              <a:latin typeface="Calibri"/>
            </a:endParaRPr>
          </a:p>
        </p:txBody>
      </p:sp>
      <p:sp>
        <p:nvSpPr>
          <p:cNvPr id="4" name="Rectangle 3"/>
          <p:cNvSpPr/>
          <p:nvPr/>
        </p:nvSpPr>
        <p:spPr>
          <a:xfrm>
            <a:off x="9760741" y="6629401"/>
            <a:ext cx="900118" cy="276999"/>
          </a:xfrm>
          <a:prstGeom prst="rect">
            <a:avLst/>
          </a:prstGeom>
        </p:spPr>
        <p:txBody>
          <a:bodyPr wrap="none">
            <a:spAutoFit/>
          </a:bodyPr>
          <a:lstStyle/>
          <a:p>
            <a:pPr fontAlgn="base">
              <a:spcBef>
                <a:spcPct val="0"/>
              </a:spcBef>
              <a:spcAft>
                <a:spcPct val="0"/>
              </a:spcAft>
            </a:pPr>
            <a:r>
              <a:rPr lang="en-US" sz="1200" dirty="0">
                <a:solidFill>
                  <a:prstClr val="black"/>
                </a:solidFill>
                <a:latin typeface="Calibri"/>
              </a:rPr>
              <a:t>James Hays</a:t>
            </a:r>
          </a:p>
        </p:txBody>
      </p:sp>
    </p:spTree>
    <p:extLst>
      <p:ext uri="{BB962C8B-B14F-4D97-AF65-F5344CB8AC3E}">
        <p14:creationId xmlns:p14="http://schemas.microsoft.com/office/powerpoint/2010/main" val="1843378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8600"/>
            <a:ext cx="8229600" cy="914400"/>
          </a:xfrm>
        </p:spPr>
        <p:txBody>
          <a:bodyPr/>
          <a:lstStyle/>
          <a:p>
            <a:r>
              <a:rPr lang="en-US" dirty="0"/>
              <a:t>Why do we care about human vision?</a:t>
            </a:r>
          </a:p>
        </p:txBody>
      </p:sp>
      <p:sp>
        <p:nvSpPr>
          <p:cNvPr id="3" name="Content Placeholder 2"/>
          <p:cNvSpPr txBox="1">
            <a:spLocks/>
          </p:cNvSpPr>
          <p:nvPr/>
        </p:nvSpPr>
        <p:spPr>
          <a:xfrm>
            <a:off x="1981200" y="1371601"/>
            <a:ext cx="8229600" cy="4754563"/>
          </a:xfrm>
          <a:prstGeom prst="rect">
            <a:avLst/>
          </a:prstGeom>
        </p:spPr>
        <p:txBody>
          <a:bodyPr/>
          <a:lstStyle>
            <a:lvl1pPr marL="342900" indent="-3429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r>
              <a:rPr lang="en-US" dirty="0">
                <a:solidFill>
                  <a:prstClr val="black"/>
                </a:solidFill>
                <a:latin typeface="Calibri"/>
              </a:rPr>
              <a:t>We don’t, necessarily.</a:t>
            </a:r>
          </a:p>
          <a:p>
            <a:pPr eaLnBrk="1" hangingPunct="1"/>
            <a:endParaRPr lang="en-US" dirty="0">
              <a:solidFill>
                <a:prstClr val="black"/>
              </a:solidFill>
              <a:latin typeface="Calibri"/>
            </a:endParaRPr>
          </a:p>
          <a:p>
            <a:pPr eaLnBrk="1" hangingPunct="1"/>
            <a:r>
              <a:rPr lang="en-US" dirty="0">
                <a:solidFill>
                  <a:prstClr val="black"/>
                </a:solidFill>
              </a:rPr>
              <a:t>But biological vision informs how we might efficiently represent images computationally.</a:t>
            </a:r>
          </a:p>
          <a:p>
            <a:pPr eaLnBrk="1" hangingPunct="1"/>
            <a:endParaRPr lang="en-US" dirty="0">
              <a:solidFill>
                <a:prstClr val="black"/>
              </a:solidFill>
              <a:latin typeface="Calibri"/>
            </a:endParaRPr>
          </a:p>
          <a:p>
            <a:pPr eaLnBrk="1" hangingPunct="1"/>
            <a:r>
              <a:rPr lang="en-US" dirty="0">
                <a:solidFill>
                  <a:prstClr val="black"/>
                </a:solidFill>
                <a:latin typeface="Calibri"/>
              </a:rPr>
              <a:t>It’s a human world -&gt; cameras imitate the frequency response of the human eye to try to see as we see.</a:t>
            </a:r>
          </a:p>
          <a:p>
            <a:pPr lvl="1" eaLnBrk="1" hangingPunct="1"/>
            <a:endParaRPr lang="en-US" dirty="0">
              <a:solidFill>
                <a:prstClr val="black"/>
              </a:solidFill>
              <a:latin typeface="Calibri"/>
            </a:endParaRPr>
          </a:p>
          <a:p>
            <a:pPr eaLnBrk="1" hangingPunct="1"/>
            <a:endParaRPr lang="en-US" dirty="0">
              <a:solidFill>
                <a:prstClr val="black"/>
              </a:solidFill>
              <a:latin typeface="Calibri"/>
            </a:endParaRPr>
          </a:p>
          <a:p>
            <a:pPr eaLnBrk="1" hangingPunct="1"/>
            <a:endParaRPr lang="en-US" dirty="0">
              <a:solidFill>
                <a:prstClr val="black"/>
              </a:solidFill>
              <a:latin typeface="Calibri"/>
            </a:endParaRPr>
          </a:p>
        </p:txBody>
      </p:sp>
    </p:spTree>
    <p:extLst>
      <p:ext uri="{BB962C8B-B14F-4D97-AF65-F5344CB8AC3E}">
        <p14:creationId xmlns:p14="http://schemas.microsoft.com/office/powerpoint/2010/main" val="2811303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8600"/>
            <a:ext cx="8229600" cy="914400"/>
          </a:xfrm>
        </p:spPr>
        <p:txBody>
          <a:bodyPr/>
          <a:lstStyle/>
          <a:p>
            <a:r>
              <a:rPr lang="en-US" dirty="0" err="1"/>
              <a:t>Ornithopters</a:t>
            </a:r>
            <a:endParaRPr lang="en-US" dirty="0"/>
          </a:p>
        </p:txBody>
      </p:sp>
      <p:pic>
        <p:nvPicPr>
          <p:cNvPr id="128004" name="Picture 4" descr="https://upload.wikimedia.org/wikipedia/commons/0/0e/Edward_Frost_ornithopt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0800" y="2390775"/>
            <a:ext cx="3238500" cy="2609851"/>
          </a:xfrm>
          <a:prstGeom prst="rect">
            <a:avLst/>
          </a:prstGeom>
          <a:noFill/>
          <a:extLst>
            <a:ext uri="{909E8E84-426E-40DD-AFC4-6F175D3DCCD1}">
              <a14:hiddenFill xmlns:a14="http://schemas.microsoft.com/office/drawing/2010/main">
                <a:solidFill>
                  <a:srgbClr val="FFFFFF"/>
                </a:solidFill>
              </a14:hiddenFill>
            </a:ext>
          </a:extLst>
        </p:spPr>
      </p:pic>
      <p:pic>
        <p:nvPicPr>
          <p:cNvPr id="128006" name="Picture 6" descr="https://upload.wikimedia.org/wikipedia/commons/5/50/Leonardo_da_Vinci_helicopter_and_lifting_wing.jpg"/>
          <p:cNvPicPr>
            <a:picLocks noChangeAspect="1" noChangeArrowheads="1"/>
          </p:cNvPicPr>
          <p:nvPr/>
        </p:nvPicPr>
        <p:blipFill rotWithShape="1">
          <a:blip r:embed="rId3">
            <a:extLst>
              <a:ext uri="{28A0092B-C50C-407E-A947-70E740481C1C}">
                <a14:useLocalDpi xmlns:a14="http://schemas.microsoft.com/office/drawing/2010/main" val="0"/>
              </a:ext>
            </a:extLst>
          </a:blip>
          <a:srcRect t="53968"/>
          <a:stretch/>
        </p:blipFill>
        <p:spPr bwMode="auto">
          <a:xfrm>
            <a:off x="2133600" y="2667001"/>
            <a:ext cx="3467100" cy="220980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9760741" y="6629401"/>
            <a:ext cx="900118" cy="276999"/>
          </a:xfrm>
          <a:prstGeom prst="rect">
            <a:avLst/>
          </a:prstGeom>
        </p:spPr>
        <p:txBody>
          <a:bodyPr wrap="none">
            <a:spAutoFit/>
          </a:bodyPr>
          <a:lstStyle/>
          <a:p>
            <a:pPr fontAlgn="base">
              <a:spcBef>
                <a:spcPct val="0"/>
              </a:spcBef>
              <a:spcAft>
                <a:spcPct val="0"/>
              </a:spcAft>
            </a:pPr>
            <a:r>
              <a:rPr lang="en-US" sz="1200" dirty="0">
                <a:solidFill>
                  <a:prstClr val="black"/>
                </a:solidFill>
                <a:latin typeface="Calibri"/>
              </a:rPr>
              <a:t>James Hays</a:t>
            </a:r>
          </a:p>
        </p:txBody>
      </p:sp>
    </p:spTree>
    <p:extLst>
      <p:ext uri="{BB962C8B-B14F-4D97-AF65-F5344CB8AC3E}">
        <p14:creationId xmlns:p14="http://schemas.microsoft.com/office/powerpoint/2010/main" val="677891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txBox="1">
            <a:spLocks/>
          </p:cNvSpPr>
          <p:nvPr/>
        </p:nvSpPr>
        <p:spPr>
          <a:xfrm>
            <a:off x="1981200" y="1143000"/>
            <a:ext cx="8229600" cy="4343400"/>
          </a:xfrm>
          <a:prstGeom prst="rect">
            <a:avLst/>
          </a:prstGeom>
        </p:spPr>
        <p:txBody>
          <a:bodyPr/>
          <a:lstStyle>
            <a:lvl1pPr marL="342900" indent="-3429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3200" dirty="0">
                <a:solidFill>
                  <a:prstClr val="black"/>
                </a:solidFill>
                <a:latin typeface="Calibri"/>
              </a:rPr>
              <a:t>"Can machines fly like a bird?" </a:t>
            </a:r>
            <a:br>
              <a:rPr lang="en-US" sz="3200" dirty="0">
                <a:solidFill>
                  <a:prstClr val="black"/>
                </a:solidFill>
                <a:latin typeface="Calibri"/>
              </a:rPr>
            </a:br>
            <a:r>
              <a:rPr lang="en-US" sz="3200" dirty="0">
                <a:solidFill>
                  <a:prstClr val="black"/>
                </a:solidFill>
                <a:latin typeface="Calibri"/>
              </a:rPr>
              <a:t>No, because airplanes don’t flap.</a:t>
            </a:r>
          </a:p>
          <a:p>
            <a:pPr marL="0" indent="0">
              <a:buNone/>
            </a:pPr>
            <a:endParaRPr lang="en-US" sz="3200" dirty="0">
              <a:solidFill>
                <a:prstClr val="black"/>
              </a:solidFill>
              <a:latin typeface="Calibri"/>
            </a:endParaRPr>
          </a:p>
          <a:p>
            <a:pPr marL="0" indent="0">
              <a:buNone/>
            </a:pPr>
            <a:r>
              <a:rPr lang="en-US" sz="3200" dirty="0">
                <a:solidFill>
                  <a:prstClr val="black"/>
                </a:solidFill>
                <a:latin typeface="Calibri"/>
              </a:rPr>
              <a:t>"Can machines fly?" </a:t>
            </a:r>
            <a:br>
              <a:rPr lang="en-US" sz="3200" dirty="0">
                <a:solidFill>
                  <a:prstClr val="black"/>
                </a:solidFill>
                <a:latin typeface="Calibri"/>
              </a:rPr>
            </a:br>
            <a:r>
              <a:rPr lang="en-US" sz="3200" dirty="0">
                <a:solidFill>
                  <a:prstClr val="black"/>
                </a:solidFill>
                <a:latin typeface="Calibri"/>
              </a:rPr>
              <a:t>Yes, but airplanes use a different mechanism.</a:t>
            </a:r>
          </a:p>
          <a:p>
            <a:pPr marL="0" indent="0">
              <a:buNone/>
            </a:pPr>
            <a:endParaRPr lang="en-US" sz="3200" dirty="0">
              <a:solidFill>
                <a:prstClr val="black"/>
              </a:solidFill>
              <a:latin typeface="Calibri"/>
            </a:endParaRPr>
          </a:p>
          <a:p>
            <a:pPr marL="0" indent="0">
              <a:buNone/>
            </a:pPr>
            <a:r>
              <a:rPr lang="en-US" sz="3200" dirty="0">
                <a:solidFill>
                  <a:prstClr val="black"/>
                </a:solidFill>
                <a:latin typeface="Calibri"/>
              </a:rPr>
              <a:t>"Can machines perceive?" </a:t>
            </a:r>
            <a:br>
              <a:rPr lang="en-US" sz="3200" dirty="0">
                <a:solidFill>
                  <a:prstClr val="black"/>
                </a:solidFill>
                <a:latin typeface="Calibri"/>
              </a:rPr>
            </a:br>
            <a:r>
              <a:rPr lang="en-US" sz="3200" dirty="0">
                <a:solidFill>
                  <a:prstClr val="black"/>
                </a:solidFill>
                <a:latin typeface="Calibri"/>
              </a:rPr>
              <a:t>Is this question like the first, or like the second?</a:t>
            </a:r>
            <a:endParaRPr lang="en-US" dirty="0">
              <a:solidFill>
                <a:prstClr val="black"/>
              </a:solidFill>
              <a:latin typeface="Calibri"/>
            </a:endParaRPr>
          </a:p>
        </p:txBody>
      </p:sp>
      <p:sp>
        <p:nvSpPr>
          <p:cNvPr id="4" name="TextBox 3"/>
          <p:cNvSpPr txBox="1"/>
          <p:nvPr/>
        </p:nvSpPr>
        <p:spPr>
          <a:xfrm>
            <a:off x="8077200" y="6515200"/>
            <a:ext cx="2514600" cy="307777"/>
          </a:xfrm>
          <a:prstGeom prst="rect">
            <a:avLst/>
          </a:prstGeom>
          <a:noFill/>
        </p:spPr>
        <p:txBody>
          <a:bodyPr wrap="square" rtlCol="0">
            <a:spAutoFit/>
          </a:bodyPr>
          <a:lstStyle/>
          <a:p>
            <a:pPr algn="r" fontAlgn="base">
              <a:spcBef>
                <a:spcPct val="0"/>
              </a:spcBef>
              <a:spcAft>
                <a:spcPct val="0"/>
              </a:spcAft>
            </a:pPr>
            <a:r>
              <a:rPr lang="en-US" sz="1400" dirty="0">
                <a:solidFill>
                  <a:prstClr val="black"/>
                </a:solidFill>
                <a:latin typeface="Arial" charset="0"/>
              </a:rPr>
              <a:t>Adapted from Peter </a:t>
            </a:r>
            <a:r>
              <a:rPr lang="en-US" sz="1400" dirty="0" err="1">
                <a:solidFill>
                  <a:prstClr val="black"/>
                </a:solidFill>
                <a:latin typeface="Arial" charset="0"/>
              </a:rPr>
              <a:t>Norvig</a:t>
            </a:r>
            <a:endParaRPr lang="en-US" sz="1400" dirty="0">
              <a:solidFill>
                <a:prstClr val="black"/>
              </a:solidFill>
              <a:latin typeface="Arial" charset="0"/>
            </a:endParaRPr>
          </a:p>
        </p:txBody>
      </p:sp>
    </p:spTree>
    <p:extLst>
      <p:ext uri="{BB962C8B-B14F-4D97-AF65-F5344CB8AC3E}">
        <p14:creationId xmlns:p14="http://schemas.microsoft.com/office/powerpoint/2010/main" val="3272950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r>
              <a:rPr lang="en-US" altLang="en-US" sz="3000" dirty="0"/>
              <a:t>Practical Color Sensing: Bayer Grid</a:t>
            </a:r>
          </a:p>
        </p:txBody>
      </p:sp>
      <p:sp>
        <p:nvSpPr>
          <p:cNvPr id="36867" name="Rectangle 3"/>
          <p:cNvSpPr>
            <a:spLocks noGrp="1" noChangeArrowheads="1"/>
          </p:cNvSpPr>
          <p:nvPr>
            <p:ph type="body" idx="1"/>
          </p:nvPr>
        </p:nvSpPr>
        <p:spPr>
          <a:xfrm>
            <a:off x="8305799" y="4406106"/>
            <a:ext cx="3288323" cy="2052638"/>
          </a:xfrm>
        </p:spPr>
        <p:txBody>
          <a:bodyPr>
            <a:normAutofit/>
          </a:bodyPr>
          <a:lstStyle/>
          <a:p>
            <a:r>
              <a:rPr lang="en-US" altLang="en-US" dirty="0"/>
              <a:t>Estimate RGB</a:t>
            </a:r>
            <a:br>
              <a:rPr lang="en-US" altLang="en-US" dirty="0"/>
            </a:br>
            <a:r>
              <a:rPr lang="en-US" altLang="en-US" dirty="0"/>
              <a:t>at ‘G’ cells from neighboring values</a:t>
            </a:r>
          </a:p>
        </p:txBody>
      </p:sp>
      <p:pic>
        <p:nvPicPr>
          <p:cNvPr id="36868" name="Picture 4" descr="ccd_interpol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34400" y="1815307"/>
            <a:ext cx="2127250" cy="240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3" name="Picture 5" descr="BayerPatternFiltr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7500" y="1231900"/>
            <a:ext cx="5638800" cy="562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4" name="Text Box 7"/>
          <p:cNvSpPr txBox="1">
            <a:spLocks noChangeArrowheads="1"/>
          </p:cNvSpPr>
          <p:nvPr/>
        </p:nvSpPr>
        <p:spPr bwMode="auto">
          <a:xfrm>
            <a:off x="9067800" y="6583364"/>
            <a:ext cx="15367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1200">
                <a:solidFill>
                  <a:prstClr val="black"/>
                </a:solidFill>
              </a:rPr>
              <a:t>Slide by Steve Seitz</a:t>
            </a:r>
          </a:p>
        </p:txBody>
      </p:sp>
    </p:spTree>
    <p:extLst>
      <p:ext uri="{BB962C8B-B14F-4D97-AF65-F5344CB8AC3E}">
        <p14:creationId xmlns:p14="http://schemas.microsoft.com/office/powerpoint/2010/main" val="27770838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6868"/>
                                        </p:tgtEl>
                                        <p:attrNameLst>
                                          <p:attrName>style.visibility</p:attrName>
                                        </p:attrNameLst>
                                      </p:cBhvr>
                                      <p:to>
                                        <p:strVal val="visible"/>
                                      </p:to>
                                    </p:set>
                                    <p:animEffect transition="in" filter="fade">
                                      <p:cBhvr>
                                        <p:cTn id="7" dur="500"/>
                                        <p:tgtEl>
                                          <p:spTgt spid="3686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6867">
                                            <p:txEl>
                                              <p:pRg st="0" end="0"/>
                                            </p:txEl>
                                          </p:spTgt>
                                        </p:tgtEl>
                                        <p:attrNameLst>
                                          <p:attrName>style.visibility</p:attrName>
                                        </p:attrNameLst>
                                      </p:cBhvr>
                                      <p:to>
                                        <p:strVal val="visible"/>
                                      </p:to>
                                    </p:set>
                                    <p:animEffect transition="in" filter="fade">
                                      <p:cBhvr>
                                        <p:cTn id="10" dur="500"/>
                                        <p:tgtEl>
                                          <p:spTgt spid="3686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r>
              <a:rPr lang="en-US" altLang="en-US"/>
              <a:t>Color Sensing in Camera (RGB)</a:t>
            </a:r>
          </a:p>
        </p:txBody>
      </p:sp>
      <p:sp>
        <p:nvSpPr>
          <p:cNvPr id="394243" name="Rectangle 3"/>
          <p:cNvSpPr>
            <a:spLocks noGrp="1" noChangeArrowheads="1"/>
          </p:cNvSpPr>
          <p:nvPr>
            <p:ph type="body" idx="1"/>
          </p:nvPr>
        </p:nvSpPr>
        <p:spPr>
          <a:xfrm>
            <a:off x="1143000" y="1664494"/>
            <a:ext cx="6832600" cy="3176589"/>
          </a:xfrm>
        </p:spPr>
        <p:txBody>
          <a:bodyPr/>
          <a:lstStyle/>
          <a:p>
            <a:r>
              <a:rPr lang="en-US" altLang="en-US" dirty="0"/>
              <a:t>3-chip vs. 1-chip: quality vs. cost</a:t>
            </a:r>
          </a:p>
          <a:p>
            <a:r>
              <a:rPr lang="en-US" altLang="en-US" dirty="0"/>
              <a:t>Why more green?</a:t>
            </a:r>
          </a:p>
        </p:txBody>
      </p:sp>
      <p:pic>
        <p:nvPicPr>
          <p:cNvPr id="82948" name="Picture 4" descr="ccd_prism"/>
          <p:cNvPicPr>
            <a:picLocks noChangeAspect="1" noChangeArrowheads="1"/>
          </p:cNvPicPr>
          <p:nvPr/>
        </p:nvPicPr>
        <p:blipFill>
          <a:blip r:embed="rId2">
            <a:lum bright="-36000" contrast="34000"/>
            <a:extLst>
              <a:ext uri="{28A0092B-C50C-407E-A947-70E740481C1C}">
                <a14:useLocalDpi xmlns:a14="http://schemas.microsoft.com/office/drawing/2010/main" val="0"/>
              </a:ext>
            </a:extLst>
          </a:blip>
          <a:srcRect/>
          <a:stretch>
            <a:fillRect/>
          </a:stretch>
        </p:blipFill>
        <p:spPr bwMode="auto">
          <a:xfrm>
            <a:off x="1752600" y="2971801"/>
            <a:ext cx="4648200" cy="251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4245" name="Rectangle 5"/>
          <p:cNvSpPr>
            <a:spLocks noChangeArrowheads="1"/>
          </p:cNvSpPr>
          <p:nvPr/>
        </p:nvSpPr>
        <p:spPr bwMode="auto">
          <a:xfrm>
            <a:off x="4191001" y="6248400"/>
            <a:ext cx="6054725" cy="369888"/>
          </a:xfrm>
          <a:prstGeom prst="rect">
            <a:avLst/>
          </a:prstGeom>
          <a:noFill/>
          <a:ln w="3175">
            <a:solidFill>
              <a:schemeClr val="accent1"/>
            </a:solidFill>
            <a:miter lim="800000"/>
            <a:headEnd/>
            <a:tailEnd type="none" w="lg" len="lg"/>
          </a:ln>
          <a:effectLst/>
        </p:spPr>
        <p:txBody>
          <a:bodyPr wrap="none">
            <a:spAutoFit/>
          </a:bodyPr>
          <a:lstStyle/>
          <a:p>
            <a:pPr>
              <a:defRPr/>
            </a:pPr>
            <a:r>
              <a:rPr lang="en-US">
                <a:solidFill>
                  <a:srgbClr val="4F81BD"/>
                </a:solidFill>
                <a:effectLst>
                  <a:outerShdw blurRad="38100" dist="38100" dir="2700000" algn="tl">
                    <a:srgbClr val="C0C0C0"/>
                  </a:outerShdw>
                </a:effectLst>
                <a:cs typeface="Arial" charset="0"/>
              </a:rPr>
              <a:t>http://www.cooldi</a:t>
            </a:r>
            <a:r>
              <a:rPr lang="en-US">
                <a:solidFill>
                  <a:srgbClr val="4F81BD"/>
                </a:solidFill>
                <a:cs typeface="Arial" charset="0"/>
              </a:rPr>
              <a:t>c</a:t>
            </a:r>
            <a:r>
              <a:rPr lang="en-US">
                <a:solidFill>
                  <a:srgbClr val="4F81BD"/>
                </a:solidFill>
                <a:effectLst>
                  <a:outerShdw blurRad="38100" dist="38100" dir="2700000" algn="tl">
                    <a:srgbClr val="C0C0C0"/>
                  </a:outerShdw>
                </a:effectLst>
                <a:cs typeface="Arial" charset="0"/>
              </a:rPr>
              <a:t>tionary.com/words/Bayer-filter.wikipedia</a:t>
            </a:r>
          </a:p>
        </p:txBody>
      </p:sp>
      <p:pic>
        <p:nvPicPr>
          <p:cNvPr id="394246" name="Picture 6" descr="digital-camera-bay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2514600"/>
            <a:ext cx="33528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4247" name="Picture 7" descr="equiluminan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5600" y="1600200"/>
            <a:ext cx="34290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4248" name="Rectangle 8"/>
          <p:cNvSpPr>
            <a:spLocks noChangeArrowheads="1"/>
          </p:cNvSpPr>
          <p:nvPr/>
        </p:nvSpPr>
        <p:spPr bwMode="auto">
          <a:xfrm>
            <a:off x="2667000" y="5576888"/>
            <a:ext cx="26670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r>
              <a:rPr lang="en-US" altLang="en-US">
                <a:solidFill>
                  <a:prstClr val="black"/>
                </a:solidFill>
              </a:rPr>
              <a:t>Why 3 colors?</a:t>
            </a:r>
          </a:p>
        </p:txBody>
      </p:sp>
      <p:sp>
        <p:nvSpPr>
          <p:cNvPr id="82953" name="Text Box 9"/>
          <p:cNvSpPr txBox="1">
            <a:spLocks noChangeArrowheads="1"/>
          </p:cNvSpPr>
          <p:nvPr/>
        </p:nvSpPr>
        <p:spPr bwMode="auto">
          <a:xfrm>
            <a:off x="9067800" y="6583364"/>
            <a:ext cx="15367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1200">
                <a:solidFill>
                  <a:prstClr val="black"/>
                </a:solidFill>
              </a:rPr>
              <a:t>Slide by Steve Seitz</a:t>
            </a:r>
          </a:p>
        </p:txBody>
      </p:sp>
    </p:spTree>
    <p:extLst>
      <p:ext uri="{BB962C8B-B14F-4D97-AF65-F5344CB8AC3E}">
        <p14:creationId xmlns:p14="http://schemas.microsoft.com/office/powerpoint/2010/main" val="162548914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424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9424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94243">
                                            <p:txEl>
                                              <p:pRg st="0" end="0"/>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94243">
                                            <p:txEl>
                                              <p:pRg st="1" end="1"/>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9424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942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4243" grpId="0" build="p"/>
      <p:bldP spid="394245" grpId="0" animBg="1"/>
      <p:bldP spid="394248"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186" y="-103798"/>
            <a:ext cx="10515600" cy="1325563"/>
          </a:xfrm>
        </p:spPr>
        <p:txBody>
          <a:bodyPr/>
          <a:lstStyle/>
          <a:p>
            <a:r>
              <a:rPr lang="en-US" dirty="0"/>
              <a:t>Example Camera Color Response</a:t>
            </a:r>
          </a:p>
        </p:txBody>
      </p:sp>
      <p:sp>
        <p:nvSpPr>
          <p:cNvPr id="4" name="Rectangle 3"/>
          <p:cNvSpPr/>
          <p:nvPr/>
        </p:nvSpPr>
        <p:spPr>
          <a:xfrm>
            <a:off x="9633038" y="6550522"/>
            <a:ext cx="1034963" cy="276999"/>
          </a:xfrm>
          <a:prstGeom prst="rect">
            <a:avLst/>
          </a:prstGeom>
        </p:spPr>
        <p:txBody>
          <a:bodyPr wrap="none">
            <a:spAutoFit/>
          </a:bodyPr>
          <a:lstStyle/>
          <a:p>
            <a:r>
              <a:rPr lang="en-US" sz="1200" dirty="0"/>
              <a:t>MaxMax.com</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2600" y="914400"/>
            <a:ext cx="8686800" cy="5562600"/>
          </a:xfrm>
          <a:prstGeom prst="rect">
            <a:avLst/>
          </a:prstGeom>
        </p:spPr>
      </p:pic>
    </p:spTree>
    <p:extLst>
      <p:ext uri="{BB962C8B-B14F-4D97-AF65-F5344CB8AC3E}">
        <p14:creationId xmlns:p14="http://schemas.microsoft.com/office/powerpoint/2010/main" val="31420693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F668E-F504-47AB-A253-4E4397009C96}"/>
              </a:ext>
            </a:extLst>
          </p:cNvPr>
          <p:cNvSpPr>
            <a:spLocks noGrp="1"/>
          </p:cNvSpPr>
          <p:nvPr>
            <p:ph type="title"/>
          </p:nvPr>
        </p:nvSpPr>
        <p:spPr/>
        <p:txBody>
          <a:bodyPr/>
          <a:lstStyle/>
          <a:p>
            <a:r>
              <a:rPr lang="en-US" dirty="0"/>
              <a:t>Human sensitivity</a:t>
            </a:r>
          </a:p>
        </p:txBody>
      </p:sp>
      <p:grpSp>
        <p:nvGrpSpPr>
          <p:cNvPr id="3" name="Group 2">
            <a:extLst>
              <a:ext uri="{FF2B5EF4-FFF2-40B4-BE49-F238E27FC236}">
                <a16:creationId xmlns:a16="http://schemas.microsoft.com/office/drawing/2014/main" id="{C15080F2-8200-4142-A67D-2CF343A46469}"/>
              </a:ext>
            </a:extLst>
          </p:cNvPr>
          <p:cNvGrpSpPr/>
          <p:nvPr/>
        </p:nvGrpSpPr>
        <p:grpSpPr>
          <a:xfrm>
            <a:off x="550825" y="2424445"/>
            <a:ext cx="4521282" cy="3469085"/>
            <a:chOff x="7135414" y="3370897"/>
            <a:chExt cx="4521282" cy="3469085"/>
          </a:xfrm>
        </p:grpSpPr>
        <p:pic>
          <p:nvPicPr>
            <p:cNvPr id="4" name="Picture 3" descr="A close up of a device&#10;&#10;Description generated with high confidence">
              <a:extLst>
                <a:ext uri="{FF2B5EF4-FFF2-40B4-BE49-F238E27FC236}">
                  <a16:creationId xmlns:a16="http://schemas.microsoft.com/office/drawing/2014/main" id="{AD33EBB8-B595-4E5A-93AE-44AC29FBA1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01902" y="3370897"/>
              <a:ext cx="4054794" cy="3065820"/>
            </a:xfrm>
            <a:prstGeom prst="rect">
              <a:avLst/>
            </a:prstGeom>
          </p:spPr>
        </p:pic>
        <p:sp>
          <p:nvSpPr>
            <p:cNvPr id="5" name="TextBox 4">
              <a:extLst>
                <a:ext uri="{FF2B5EF4-FFF2-40B4-BE49-F238E27FC236}">
                  <a16:creationId xmlns:a16="http://schemas.microsoft.com/office/drawing/2014/main" id="{2D9DFC78-5750-48F8-B677-645FF2BDB2F4}"/>
                </a:ext>
              </a:extLst>
            </p:cNvPr>
            <p:cNvSpPr txBox="1"/>
            <p:nvPr/>
          </p:nvSpPr>
          <p:spPr>
            <a:xfrm>
              <a:off x="8907780" y="6470650"/>
              <a:ext cx="2072640" cy="369332"/>
            </a:xfrm>
            <a:prstGeom prst="rect">
              <a:avLst/>
            </a:prstGeom>
            <a:noFill/>
          </p:spPr>
          <p:txBody>
            <a:bodyPr wrap="square" rtlCol="0">
              <a:spAutoFit/>
            </a:bodyPr>
            <a:lstStyle/>
            <a:p>
              <a:r>
                <a:rPr lang="en-US" dirty="0"/>
                <a:t>Wavelength (nm)</a:t>
              </a:r>
            </a:p>
          </p:txBody>
        </p:sp>
        <p:sp>
          <p:nvSpPr>
            <p:cNvPr id="6" name="TextBox 5">
              <a:extLst>
                <a:ext uri="{FF2B5EF4-FFF2-40B4-BE49-F238E27FC236}">
                  <a16:creationId xmlns:a16="http://schemas.microsoft.com/office/drawing/2014/main" id="{AE8DAE1B-8923-4BCE-B660-AC9319FC2EAF}"/>
                </a:ext>
              </a:extLst>
            </p:cNvPr>
            <p:cNvSpPr txBox="1"/>
            <p:nvPr/>
          </p:nvSpPr>
          <p:spPr>
            <a:xfrm rot="16200000">
              <a:off x="6283760" y="4539734"/>
              <a:ext cx="2072640" cy="369332"/>
            </a:xfrm>
            <a:prstGeom prst="rect">
              <a:avLst/>
            </a:prstGeom>
            <a:noFill/>
          </p:spPr>
          <p:txBody>
            <a:bodyPr wrap="square" rtlCol="0">
              <a:spAutoFit/>
            </a:bodyPr>
            <a:lstStyle/>
            <a:p>
              <a:r>
                <a:rPr lang="en-US" dirty="0"/>
                <a:t>Relative sensitivity</a:t>
              </a:r>
            </a:p>
          </p:txBody>
        </p:sp>
      </p:grpSp>
      <p:sp>
        <p:nvSpPr>
          <p:cNvPr id="7" name="TextBox 6">
            <a:extLst>
              <a:ext uri="{FF2B5EF4-FFF2-40B4-BE49-F238E27FC236}">
                <a16:creationId xmlns:a16="http://schemas.microsoft.com/office/drawing/2014/main" id="{67D3B7E1-929F-4144-9524-57DA218FD578}"/>
              </a:ext>
            </a:extLst>
          </p:cNvPr>
          <p:cNvSpPr txBox="1"/>
          <p:nvPr/>
        </p:nvSpPr>
        <p:spPr>
          <a:xfrm>
            <a:off x="1199354" y="2021180"/>
            <a:ext cx="3872753" cy="369332"/>
          </a:xfrm>
          <a:prstGeom prst="rect">
            <a:avLst/>
          </a:prstGeom>
          <a:noFill/>
        </p:spPr>
        <p:txBody>
          <a:bodyPr wrap="square" rtlCol="0">
            <a:spAutoFit/>
          </a:bodyPr>
          <a:lstStyle/>
          <a:p>
            <a:r>
              <a:rPr lang="en-US" dirty="0"/>
              <a:t>Human tri-stimulus sensitivity functions</a:t>
            </a:r>
          </a:p>
        </p:txBody>
      </p:sp>
    </p:spTree>
    <p:extLst>
      <p:ext uri="{BB962C8B-B14F-4D97-AF65-F5344CB8AC3E}">
        <p14:creationId xmlns:p14="http://schemas.microsoft.com/office/powerpoint/2010/main" val="1378730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9BA22-83A5-477C-B40A-B9BAC392648C}"/>
              </a:ext>
            </a:extLst>
          </p:cNvPr>
          <p:cNvSpPr>
            <a:spLocks noGrp="1"/>
          </p:cNvSpPr>
          <p:nvPr>
            <p:ph type="title"/>
          </p:nvPr>
        </p:nvSpPr>
        <p:spPr/>
        <p:txBody>
          <a:bodyPr/>
          <a:lstStyle/>
          <a:p>
            <a:r>
              <a:rPr lang="en-US" dirty="0"/>
              <a:t>Primaries (basis) for a camera or display</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B21FFA28-98B7-4BB1-9080-592DA01CF233}"/>
                  </a:ext>
                </a:extLst>
              </p:cNvPr>
              <p:cNvSpPr txBox="1"/>
              <p:nvPr/>
            </p:nvSpPr>
            <p:spPr>
              <a:xfrm>
                <a:off x="946205" y="1908313"/>
                <a:ext cx="10607507" cy="4616648"/>
              </a:xfrm>
              <a:prstGeom prst="rect">
                <a:avLst/>
              </a:prstGeom>
              <a:noFill/>
            </p:spPr>
            <p:txBody>
              <a:bodyPr wrap="square" rtlCol="0">
                <a:spAutoFit/>
              </a:bodyPr>
              <a:lstStyle/>
              <a:p>
                <a:r>
                  <a:rPr lang="en-US" sz="2400" dirty="0"/>
                  <a:t>Generate chromatic light by mixing light of different fixed spectral distributions. Typically mixes three ‘primaries’.</a:t>
                </a:r>
              </a:p>
              <a:p>
                <a:pPr/>
                <a14:m>
                  <m:oMathPara xmlns:m="http://schemas.openxmlformats.org/officeDocument/2006/math">
                    <m:oMathParaPr>
                      <m:jc m:val="centerGroup"/>
                    </m:oMathParaPr>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𝐶</m:t>
                          </m:r>
                        </m:e>
                        <m:sub>
                          <m:r>
                            <a:rPr lang="en-US" sz="2400" i="1">
                              <a:latin typeface="Cambria Math" panose="02040503050406030204" pitchFamily="18" charset="0"/>
                            </a:rPr>
                            <m:t>𝐸</m:t>
                          </m:r>
                        </m:sub>
                      </m:sSub>
                      <m:d>
                        <m:dPr>
                          <m:ctrlPr>
                            <a:rPr lang="en-US" sz="2400" i="1">
                              <a:latin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𝜆</m:t>
                          </m:r>
                        </m:e>
                      </m:d>
                      <m:r>
                        <a:rPr lang="en-US" sz="2400" i="1">
                          <a:latin typeface="Cambria Math" panose="02040503050406030204" pitchFamily="18" charset="0"/>
                          <a:ea typeface="Cambria Math" panose="02040503050406030204" pitchFamily="18" charset="0"/>
                        </a:rPr>
                        <m:t>=</m:t>
                      </m:r>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𝛼</m:t>
                          </m:r>
                        </m:e>
                        <m:sub>
                          <m:r>
                            <a:rPr lang="en-US" sz="2400" i="1">
                              <a:latin typeface="Cambria Math" panose="02040503050406030204" pitchFamily="18" charset="0"/>
                              <a:ea typeface="Cambria Math" panose="02040503050406030204" pitchFamily="18" charset="0"/>
                            </a:rPr>
                            <m:t>1</m:t>
                          </m:r>
                        </m:sub>
                      </m:sSub>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𝐸</m:t>
                          </m:r>
                        </m:e>
                        <m:sub>
                          <m:r>
                            <a:rPr lang="en-US" sz="2400" i="1">
                              <a:latin typeface="Cambria Math" panose="02040503050406030204" pitchFamily="18" charset="0"/>
                              <a:ea typeface="Cambria Math" panose="02040503050406030204" pitchFamily="18" charset="0"/>
                            </a:rPr>
                            <m:t>1</m:t>
                          </m:r>
                        </m:sub>
                      </m:sSub>
                      <m:d>
                        <m:dPr>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𝜆</m:t>
                          </m:r>
                        </m:e>
                      </m:d>
                      <m:r>
                        <a:rPr lang="en-US" sz="2400" i="1">
                          <a:latin typeface="Cambria Math" panose="02040503050406030204" pitchFamily="18" charset="0"/>
                          <a:ea typeface="Cambria Math" panose="02040503050406030204" pitchFamily="18" charset="0"/>
                        </a:rPr>
                        <m:t>+</m:t>
                      </m:r>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𝛼</m:t>
                          </m:r>
                        </m:e>
                        <m:sub>
                          <m:r>
                            <a:rPr lang="en-US" sz="2400" i="1">
                              <a:latin typeface="Cambria Math" panose="02040503050406030204" pitchFamily="18" charset="0"/>
                              <a:ea typeface="Cambria Math" panose="02040503050406030204" pitchFamily="18" charset="0"/>
                            </a:rPr>
                            <m:t>2</m:t>
                          </m:r>
                        </m:sub>
                      </m:sSub>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𝐸</m:t>
                          </m:r>
                        </m:e>
                        <m:sub>
                          <m:r>
                            <a:rPr lang="en-US" sz="2400" i="1">
                              <a:latin typeface="Cambria Math" panose="02040503050406030204" pitchFamily="18" charset="0"/>
                              <a:ea typeface="Cambria Math" panose="02040503050406030204" pitchFamily="18" charset="0"/>
                            </a:rPr>
                            <m:t>2</m:t>
                          </m:r>
                        </m:sub>
                      </m:sSub>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𝜆</m:t>
                      </m:r>
                      <m:r>
                        <a:rPr lang="en-US" sz="2400" i="1">
                          <a:latin typeface="Cambria Math" panose="02040503050406030204" pitchFamily="18" charset="0"/>
                          <a:ea typeface="Cambria Math" panose="02040503050406030204" pitchFamily="18" charset="0"/>
                        </a:rPr>
                        <m:t>)+</m:t>
                      </m:r>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𝛼</m:t>
                          </m:r>
                        </m:e>
                        <m:sub>
                          <m:r>
                            <a:rPr lang="en-US" sz="2400" i="1">
                              <a:latin typeface="Cambria Math" panose="02040503050406030204" pitchFamily="18" charset="0"/>
                              <a:ea typeface="Cambria Math" panose="02040503050406030204" pitchFamily="18" charset="0"/>
                            </a:rPr>
                            <m:t>2</m:t>
                          </m:r>
                        </m:sub>
                      </m:sSub>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𝐸</m:t>
                          </m:r>
                        </m:e>
                        <m:sub>
                          <m:r>
                            <a:rPr lang="en-US" sz="2400" i="1">
                              <a:latin typeface="Cambria Math" panose="02040503050406030204" pitchFamily="18" charset="0"/>
                              <a:ea typeface="Cambria Math" panose="02040503050406030204" pitchFamily="18" charset="0"/>
                            </a:rPr>
                            <m:t>3</m:t>
                          </m:r>
                        </m:sub>
                      </m:sSub>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𝜆</m:t>
                      </m:r>
                      <m:r>
                        <a:rPr lang="en-US" sz="2400" i="1">
                          <a:latin typeface="Cambria Math" panose="02040503050406030204" pitchFamily="18" charset="0"/>
                          <a:ea typeface="Cambria Math" panose="02040503050406030204" pitchFamily="18" charset="0"/>
                        </a:rPr>
                        <m:t>)</m:t>
                      </m:r>
                    </m:oMath>
                  </m:oMathPara>
                </a14:m>
                <a:endParaRPr lang="en-US" sz="2400" dirty="0"/>
              </a:p>
              <a:p>
                <a:endParaRPr lang="en-US" sz="2400" dirty="0"/>
              </a:p>
              <a:p>
                <a:r>
                  <a:rPr lang="en-US" dirty="0"/>
                  <a:t>Standards body: CIE = Commission </a:t>
                </a:r>
                <a:r>
                  <a:rPr lang="en-US" dirty="0" err="1"/>
                  <a:t>internationale</a:t>
                </a:r>
                <a:r>
                  <a:rPr lang="en-US" dirty="0"/>
                  <a:t> de </a:t>
                </a:r>
                <a:r>
                  <a:rPr lang="en-US" dirty="0" err="1"/>
                  <a:t>l’eclairage</a:t>
                </a:r>
                <a:r>
                  <a:rPr lang="en-US" dirty="0"/>
                  <a:t> (International Commission on Illumination)</a:t>
                </a:r>
              </a:p>
              <a:p>
                <a:endParaRPr lang="en-US" dirty="0"/>
              </a:p>
              <a:p>
                <a:r>
                  <a:rPr lang="en-US" dirty="0"/>
                  <a:t>CIE-RGB (1931):</a:t>
                </a:r>
              </a:p>
              <a:p>
                <a:pPr/>
                <a14:m>
                  <m:oMathPara xmlns:m="http://schemas.openxmlformats.org/officeDocument/2006/math">
                    <m:oMathParaPr>
                      <m:jc m:val="left"/>
                    </m:oMathParaPr>
                    <m:oMath xmlns:m="http://schemas.openxmlformats.org/officeDocument/2006/math">
                      <m:r>
                        <a:rPr lang="en-US" b="0" i="1" smtClean="0">
                          <a:latin typeface="Cambria Math" panose="02040503050406030204" pitchFamily="18" charset="0"/>
                        </a:rPr>
                        <m:t>𝐶</m:t>
                      </m:r>
                      <m:d>
                        <m:dPr>
                          <m:ctrlPr>
                            <a:rPr lang="en-US" b="0" i="1" smtClean="0">
                              <a:latin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𝜆</m:t>
                          </m:r>
                        </m:e>
                      </m:d>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𝛼</m:t>
                          </m:r>
                        </m:e>
                        <m:sub>
                          <m:r>
                            <a:rPr lang="en-US" b="0" i="1" smtClean="0">
                              <a:latin typeface="Cambria Math" panose="02040503050406030204" pitchFamily="18" charset="0"/>
                              <a:ea typeface="Cambria Math" panose="02040503050406030204" pitchFamily="18" charset="0"/>
                            </a:rPr>
                            <m:t>𝑅</m:t>
                          </m:r>
                        </m:sub>
                      </m:sSub>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𝐸</m:t>
                          </m:r>
                        </m:e>
                        <m:sub>
                          <m:r>
                            <a:rPr lang="en-US" b="0" i="1" smtClean="0">
                              <a:latin typeface="Cambria Math" panose="02040503050406030204" pitchFamily="18" charset="0"/>
                              <a:ea typeface="Cambria Math" panose="02040503050406030204" pitchFamily="18" charset="0"/>
                            </a:rPr>
                            <m:t>𝑅</m:t>
                          </m:r>
                        </m:sub>
                      </m:sSub>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𝜆</m:t>
                          </m:r>
                        </m:e>
                      </m:d>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𝛼</m:t>
                          </m:r>
                        </m:e>
                        <m:sub>
                          <m:r>
                            <a:rPr lang="en-US" b="0" i="1" smtClean="0">
                              <a:latin typeface="Cambria Math" panose="02040503050406030204" pitchFamily="18" charset="0"/>
                              <a:ea typeface="Cambria Math" panose="02040503050406030204" pitchFamily="18" charset="0"/>
                            </a:rPr>
                            <m:t>𝐺</m:t>
                          </m:r>
                        </m:sub>
                      </m:sSub>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𝐸</m:t>
                          </m:r>
                        </m:e>
                        <m:sub>
                          <m:r>
                            <a:rPr lang="en-US" b="0" i="1" smtClean="0">
                              <a:latin typeface="Cambria Math" panose="02040503050406030204" pitchFamily="18" charset="0"/>
                              <a:ea typeface="Cambria Math" panose="02040503050406030204" pitchFamily="18" charset="0"/>
                            </a:rPr>
                            <m:t>𝐺</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𝜆</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𝛼</m:t>
                          </m:r>
                        </m:e>
                        <m:sub>
                          <m:r>
                            <a:rPr lang="en-US" b="0" i="1" smtClean="0">
                              <a:latin typeface="Cambria Math" panose="02040503050406030204" pitchFamily="18" charset="0"/>
                              <a:ea typeface="Cambria Math" panose="02040503050406030204" pitchFamily="18" charset="0"/>
                            </a:rPr>
                            <m:t>𝐵</m:t>
                          </m:r>
                        </m:sub>
                      </m:sSub>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𝐸</m:t>
                          </m:r>
                        </m:e>
                        <m:sub>
                          <m:r>
                            <a:rPr lang="en-US" b="0" i="1" smtClean="0">
                              <a:latin typeface="Cambria Math" panose="02040503050406030204" pitchFamily="18" charset="0"/>
                              <a:ea typeface="Cambria Math" panose="02040503050406030204" pitchFamily="18" charset="0"/>
                            </a:rPr>
                            <m:t>𝐵</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𝜆</m:t>
                      </m:r>
                      <m:r>
                        <a:rPr lang="en-US" b="0" i="1" smtClean="0">
                          <a:latin typeface="Cambria Math" panose="02040503050406030204" pitchFamily="18" charset="0"/>
                          <a:ea typeface="Cambria Math" panose="02040503050406030204" pitchFamily="18" charset="0"/>
                        </a:rPr>
                        <m:t>)</m:t>
                      </m:r>
                    </m:oMath>
                  </m:oMathPara>
                </a14:m>
                <a:endParaRPr lang="en-US" dirty="0"/>
              </a:p>
              <a:p>
                <a:endParaRPr lang="en-US" dirty="0"/>
              </a:p>
              <a:p>
                <a:r>
                  <a:rPr lang="en-US" b="0" dirty="0"/>
                  <a:t>where </a:t>
                </a:r>
                <a14:m>
                  <m:oMath xmlns:m="http://schemas.openxmlformats.org/officeDocument/2006/math">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𝐸</m:t>
                        </m:r>
                      </m:e>
                      <m:sub>
                        <m:r>
                          <a:rPr lang="en-US" b="0" i="1" dirty="0" smtClean="0">
                            <a:latin typeface="Cambria Math" panose="02040503050406030204" pitchFamily="18" charset="0"/>
                          </a:rPr>
                          <m:t>𝑖</m:t>
                        </m:r>
                      </m:sub>
                    </m:sSub>
                  </m:oMath>
                </a14:m>
                <a:r>
                  <a:rPr lang="en-US" dirty="0"/>
                  <a:t> are the primaries, </a:t>
                </a:r>
                <a14:m>
                  <m:oMath xmlns:m="http://schemas.openxmlformats.org/officeDocument/2006/math">
                    <m:sSub>
                      <m:sSubPr>
                        <m:ctrlPr>
                          <a:rPr lang="en-US" b="0" i="1" smtClean="0">
                            <a:latin typeface="Cambria Math" panose="02040503050406030204" pitchFamily="18" charset="0"/>
                            <a:ea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𝛼</m:t>
                        </m:r>
                      </m:e>
                      <m:sub>
                        <m:r>
                          <a:rPr lang="en-US" b="0" i="1" smtClean="0">
                            <a:latin typeface="Cambria Math" panose="02040503050406030204" pitchFamily="18" charset="0"/>
                            <a:ea typeface="Cambria Math" panose="02040503050406030204" pitchFamily="18" charset="0"/>
                          </a:rPr>
                          <m:t>𝑖</m:t>
                        </m:r>
                      </m:sub>
                    </m:sSub>
                  </m:oMath>
                </a14:m>
                <a:r>
                  <a:rPr lang="en-US" dirty="0"/>
                  <a:t> are the intensities, and</a:t>
                </a:r>
              </a:p>
              <a:p>
                <a:endParaRPr lang="en-US" dirty="0"/>
              </a:p>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𝑅</m:t>
                        </m:r>
                      </m:sub>
                    </m:sSub>
                    <m:d>
                      <m:dPr>
                        <m:ctrlPr>
                          <a:rPr lang="en-US" b="0" i="1" smtClean="0">
                            <a:latin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𝜆</m:t>
                        </m:r>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𝛿</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𝜆</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𝜆</m:t>
                            </m:r>
                          </m:e>
                          <m:sub>
                            <m:r>
                              <a:rPr lang="en-US" b="0" i="1" smtClean="0">
                                <a:latin typeface="Cambria Math" panose="02040503050406030204" pitchFamily="18" charset="0"/>
                                <a:ea typeface="Cambria Math" panose="02040503050406030204" pitchFamily="18" charset="0"/>
                              </a:rPr>
                              <m:t>𝑅</m:t>
                            </m:r>
                          </m:sub>
                        </m:sSub>
                      </m:e>
                    </m:d>
                  </m:oMath>
                </a14:m>
                <a:r>
                  <a:rPr lang="en-US" dirty="0"/>
                  <a:t>, where </a:t>
                </a:r>
                <a14:m>
                  <m:oMath xmlns:m="http://schemas.openxmlformats.org/officeDocument/2006/math">
                    <m:sSub>
                      <m:sSubPr>
                        <m:ctrlPr>
                          <a:rPr lang="en-US" b="0" i="1" smtClean="0">
                            <a:latin typeface="Cambria Math" panose="02040503050406030204" pitchFamily="18" charset="0"/>
                            <a:ea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𝜆</m:t>
                        </m:r>
                      </m:e>
                      <m:sub>
                        <m:r>
                          <a:rPr lang="en-US" b="0" i="1" smtClean="0">
                            <a:latin typeface="Cambria Math" panose="02040503050406030204" pitchFamily="18" charset="0"/>
                            <a:ea typeface="Cambria Math" panose="02040503050406030204" pitchFamily="18" charset="0"/>
                          </a:rPr>
                          <m:t>𝑅</m:t>
                        </m:r>
                      </m:sub>
                    </m:sSub>
                    <m:r>
                      <a:rPr lang="en-US" b="0" i="1" smtClean="0">
                        <a:latin typeface="Cambria Math" panose="02040503050406030204" pitchFamily="18" charset="0"/>
                        <a:ea typeface="Cambria Math" panose="02040503050406030204" pitchFamily="18" charset="0"/>
                      </a:rPr>
                      <m:t>=700.0</m:t>
                    </m:r>
                    <m:r>
                      <a:rPr lang="en-US" b="0" i="1" smtClean="0">
                        <a:latin typeface="Cambria Math" panose="02040503050406030204" pitchFamily="18" charset="0"/>
                        <a:ea typeface="Cambria Math" panose="02040503050406030204" pitchFamily="18" charset="0"/>
                      </a:rPr>
                      <m:t>𝑛𝑚</m:t>
                    </m:r>
                  </m:oMath>
                </a14:m>
                <a:endParaRPr lang="en-US" dirty="0"/>
              </a:p>
              <a:p>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𝐸</m:t>
                        </m:r>
                      </m:e>
                      <m:sub>
                        <m:r>
                          <a:rPr lang="en-US" b="0" i="1" smtClean="0">
                            <a:latin typeface="Cambria Math" panose="02040503050406030204" pitchFamily="18" charset="0"/>
                          </a:rPr>
                          <m:t>𝐺</m:t>
                        </m:r>
                      </m:sub>
                    </m:sSub>
                    <m:d>
                      <m:dPr>
                        <m:ctrlPr>
                          <a:rPr lang="en-US" i="1">
                            <a:latin typeface="Cambria Math" panose="02040503050406030204" pitchFamily="18" charset="0"/>
                          </a:rPr>
                        </m:ctrlPr>
                      </m:dPr>
                      <m:e>
                        <m:r>
                          <a:rPr lang="en-US" i="1">
                            <a:latin typeface="Cambria Math" panose="02040503050406030204" pitchFamily="18" charset="0"/>
                            <a:ea typeface="Cambria Math" panose="02040503050406030204" pitchFamily="18" charset="0"/>
                          </a:rPr>
                          <m:t>𝜆</m:t>
                        </m:r>
                      </m:e>
                    </m:d>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𝛿</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𝜆</m:t>
                        </m:r>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𝜆</m:t>
                            </m:r>
                          </m:e>
                          <m:sub>
                            <m:r>
                              <a:rPr lang="en-US" b="0" i="1" smtClean="0">
                                <a:latin typeface="Cambria Math" panose="02040503050406030204" pitchFamily="18" charset="0"/>
                                <a:ea typeface="Cambria Math" panose="02040503050406030204" pitchFamily="18" charset="0"/>
                              </a:rPr>
                              <m:t>𝐺</m:t>
                            </m:r>
                          </m:sub>
                        </m:sSub>
                      </m:e>
                    </m:d>
                  </m:oMath>
                </a14:m>
                <a:r>
                  <a:rPr lang="en-US" dirty="0"/>
                  <a:t>, where </a:t>
                </a:r>
                <a14:m>
                  <m:oMath xmlns:m="http://schemas.openxmlformats.org/officeDocument/2006/math">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𝜆</m:t>
                        </m:r>
                      </m:e>
                      <m:sub>
                        <m:r>
                          <a:rPr lang="en-US" b="0" i="1" smtClean="0">
                            <a:latin typeface="Cambria Math" panose="02040503050406030204" pitchFamily="18" charset="0"/>
                            <a:ea typeface="Cambria Math" panose="02040503050406030204" pitchFamily="18" charset="0"/>
                          </a:rPr>
                          <m:t>𝐺</m:t>
                        </m:r>
                      </m:sub>
                    </m:sSub>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546.1</m:t>
                    </m:r>
                    <m:r>
                      <a:rPr lang="en-US" i="1">
                        <a:latin typeface="Cambria Math" panose="02040503050406030204" pitchFamily="18" charset="0"/>
                        <a:ea typeface="Cambria Math" panose="02040503050406030204" pitchFamily="18" charset="0"/>
                      </a:rPr>
                      <m:t>𝑛𝑚</m:t>
                    </m:r>
                  </m:oMath>
                </a14:m>
                <a:endParaRPr lang="en-US" dirty="0"/>
              </a:p>
              <a:p>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𝐸</m:t>
                        </m:r>
                      </m:e>
                      <m:sub>
                        <m:r>
                          <a:rPr lang="en-US" b="0" i="1" smtClean="0">
                            <a:latin typeface="Cambria Math" panose="02040503050406030204" pitchFamily="18" charset="0"/>
                          </a:rPr>
                          <m:t>𝐵</m:t>
                        </m:r>
                      </m:sub>
                    </m:sSub>
                    <m:d>
                      <m:dPr>
                        <m:ctrlPr>
                          <a:rPr lang="en-US" i="1">
                            <a:latin typeface="Cambria Math" panose="02040503050406030204" pitchFamily="18" charset="0"/>
                          </a:rPr>
                        </m:ctrlPr>
                      </m:dPr>
                      <m:e>
                        <m:r>
                          <a:rPr lang="en-US" i="1">
                            <a:latin typeface="Cambria Math" panose="02040503050406030204" pitchFamily="18" charset="0"/>
                            <a:ea typeface="Cambria Math" panose="02040503050406030204" pitchFamily="18" charset="0"/>
                          </a:rPr>
                          <m:t>𝜆</m:t>
                        </m:r>
                      </m:e>
                    </m:d>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𝛿</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𝜆</m:t>
                        </m:r>
                        <m:r>
                          <a:rPr lang="en-US" i="1">
                            <a:latin typeface="Cambria Math" panose="02040503050406030204" pitchFamily="18" charset="0"/>
                            <a:ea typeface="Cambria Math" panose="02040503050406030204" pitchFamily="18" charset="0"/>
                          </a:rPr>
                          <m:t>−</m:t>
                        </m:r>
                        <m:sSub>
                          <m:sSubPr>
                            <m:ctrlPr>
                              <a:rPr lang="en-US" i="1" smtClean="0">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𝜆</m:t>
                            </m:r>
                          </m:e>
                          <m:sub>
                            <m:r>
                              <a:rPr lang="en-US" b="0" i="1" smtClean="0">
                                <a:latin typeface="Cambria Math" panose="02040503050406030204" pitchFamily="18" charset="0"/>
                                <a:ea typeface="Cambria Math" panose="02040503050406030204" pitchFamily="18" charset="0"/>
                              </a:rPr>
                              <m:t>𝐵</m:t>
                            </m:r>
                          </m:sub>
                        </m:sSub>
                      </m:e>
                    </m:d>
                  </m:oMath>
                </a14:m>
                <a:r>
                  <a:rPr lang="en-US" dirty="0"/>
                  <a:t>, where </a:t>
                </a:r>
                <a14:m>
                  <m:oMath xmlns:m="http://schemas.openxmlformats.org/officeDocument/2006/math">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𝜆</m:t>
                        </m:r>
                      </m:e>
                      <m:sub>
                        <m:r>
                          <a:rPr lang="en-US" b="0" i="1" smtClean="0">
                            <a:latin typeface="Cambria Math" panose="02040503050406030204" pitchFamily="18" charset="0"/>
                            <a:ea typeface="Cambria Math" panose="02040503050406030204" pitchFamily="18" charset="0"/>
                          </a:rPr>
                          <m:t>𝐵</m:t>
                        </m:r>
                      </m:sub>
                    </m:sSub>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435.8</m:t>
                    </m:r>
                    <m:r>
                      <a:rPr lang="en-US" i="1">
                        <a:latin typeface="Cambria Math" panose="02040503050406030204" pitchFamily="18" charset="0"/>
                        <a:ea typeface="Cambria Math" panose="02040503050406030204" pitchFamily="18" charset="0"/>
                      </a:rPr>
                      <m:t>𝑛𝑚</m:t>
                    </m:r>
                  </m:oMath>
                </a14:m>
                <a:endParaRPr lang="en-US" dirty="0"/>
              </a:p>
              <a:p>
                <a:endParaRPr lang="en-US" dirty="0"/>
              </a:p>
            </p:txBody>
          </p:sp>
        </mc:Choice>
        <mc:Fallback xmlns="">
          <p:sp>
            <p:nvSpPr>
              <p:cNvPr id="3" name="TextBox 2">
                <a:extLst>
                  <a:ext uri="{FF2B5EF4-FFF2-40B4-BE49-F238E27FC236}">
                    <a16:creationId xmlns:a16="http://schemas.microsoft.com/office/drawing/2014/main" id="{B21FFA28-98B7-4BB1-9080-592DA01CF233}"/>
                  </a:ext>
                </a:extLst>
              </p:cNvPr>
              <p:cNvSpPr txBox="1">
                <a:spLocks noRot="1" noChangeAspect="1" noMove="1" noResize="1" noEditPoints="1" noAdjustHandles="1" noChangeArrowheads="1" noChangeShapeType="1" noTextEdit="1"/>
              </p:cNvSpPr>
              <p:nvPr/>
            </p:nvSpPr>
            <p:spPr>
              <a:xfrm>
                <a:off x="946205" y="1908313"/>
                <a:ext cx="10607507" cy="4616648"/>
              </a:xfrm>
              <a:prstGeom prst="rect">
                <a:avLst/>
              </a:prstGeom>
              <a:blipFill>
                <a:blip r:embed="rId2"/>
                <a:stretch>
                  <a:fillRect l="-862" t="-1057"/>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FA1A16A5-87A5-4405-BA00-161BA19AE9C1}"/>
              </a:ext>
            </a:extLst>
          </p:cNvPr>
          <p:cNvSpPr txBox="1"/>
          <p:nvPr/>
        </p:nvSpPr>
        <p:spPr>
          <a:xfrm>
            <a:off x="-1" y="6492875"/>
            <a:ext cx="3248810" cy="369332"/>
          </a:xfrm>
          <a:prstGeom prst="rect">
            <a:avLst/>
          </a:prstGeom>
          <a:noFill/>
        </p:spPr>
        <p:txBody>
          <a:bodyPr wrap="square" rtlCol="0">
            <a:spAutoFit/>
          </a:bodyPr>
          <a:lstStyle/>
          <a:p>
            <a:r>
              <a:rPr lang="en-US" dirty="0">
                <a:solidFill>
                  <a:schemeClr val="bg1">
                    <a:lumMod val="50000"/>
                  </a:schemeClr>
                </a:solidFill>
              </a:rPr>
              <a:t>[UCL CS APMA 2010; Wikipedia]</a:t>
            </a:r>
          </a:p>
        </p:txBody>
      </p:sp>
      <p:sp>
        <p:nvSpPr>
          <p:cNvPr id="5" name="Right Brace 4">
            <a:extLst>
              <a:ext uri="{FF2B5EF4-FFF2-40B4-BE49-F238E27FC236}">
                <a16:creationId xmlns:a16="http://schemas.microsoft.com/office/drawing/2014/main" id="{C220BF6B-3C79-4ACF-B956-B380F24C50A3}"/>
              </a:ext>
            </a:extLst>
          </p:cNvPr>
          <p:cNvSpPr/>
          <p:nvPr/>
        </p:nvSpPr>
        <p:spPr>
          <a:xfrm>
            <a:off x="5443369" y="5680038"/>
            <a:ext cx="1312433" cy="43030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a:extLst>
              <a:ext uri="{FF2B5EF4-FFF2-40B4-BE49-F238E27FC236}">
                <a16:creationId xmlns:a16="http://schemas.microsoft.com/office/drawing/2014/main" id="{EC29A903-D3E1-4FB0-A292-CFB81B5367C9}"/>
              </a:ext>
            </a:extLst>
          </p:cNvPr>
          <p:cNvSpPr txBox="1"/>
          <p:nvPr/>
        </p:nvSpPr>
        <p:spPr>
          <a:xfrm>
            <a:off x="6895651" y="5744584"/>
            <a:ext cx="4307542" cy="923330"/>
          </a:xfrm>
          <a:prstGeom prst="rect">
            <a:avLst/>
          </a:prstGeom>
          <a:noFill/>
        </p:spPr>
        <p:txBody>
          <a:bodyPr wrap="square" rtlCol="0">
            <a:spAutoFit/>
          </a:bodyPr>
          <a:lstStyle/>
          <a:p>
            <a:r>
              <a:rPr lang="en-US" dirty="0"/>
              <a:t>Why these?</a:t>
            </a:r>
          </a:p>
          <a:p>
            <a:r>
              <a:rPr lang="en-US" dirty="0"/>
              <a:t>Easily reproduced accurately by mercury vapor gas-discharge lamp</a:t>
            </a:r>
          </a:p>
        </p:txBody>
      </p:sp>
      <p:sp>
        <p:nvSpPr>
          <p:cNvPr id="8" name="Right Brace 7">
            <a:extLst>
              <a:ext uri="{FF2B5EF4-FFF2-40B4-BE49-F238E27FC236}">
                <a16:creationId xmlns:a16="http://schemas.microsoft.com/office/drawing/2014/main" id="{CA628D05-7336-470C-8C06-9A834F466560}"/>
              </a:ext>
            </a:extLst>
          </p:cNvPr>
          <p:cNvSpPr/>
          <p:nvPr/>
        </p:nvSpPr>
        <p:spPr>
          <a:xfrm>
            <a:off x="5443369" y="5386478"/>
            <a:ext cx="1312433" cy="215153"/>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TextBox 8">
            <a:extLst>
              <a:ext uri="{FF2B5EF4-FFF2-40B4-BE49-F238E27FC236}">
                <a16:creationId xmlns:a16="http://schemas.microsoft.com/office/drawing/2014/main" id="{7A0684DF-E83B-4026-A2EB-D9F49714DBFB}"/>
              </a:ext>
            </a:extLst>
          </p:cNvPr>
          <p:cNvSpPr txBox="1"/>
          <p:nvPr/>
        </p:nvSpPr>
        <p:spPr>
          <a:xfrm>
            <a:off x="6884893" y="4659889"/>
            <a:ext cx="5145742" cy="923330"/>
          </a:xfrm>
          <a:prstGeom prst="rect">
            <a:avLst/>
          </a:prstGeom>
          <a:noFill/>
        </p:spPr>
        <p:txBody>
          <a:bodyPr wrap="square" rtlCol="0">
            <a:spAutoFit/>
          </a:bodyPr>
          <a:lstStyle/>
          <a:p>
            <a:r>
              <a:rPr lang="en-US" dirty="0"/>
              <a:t>Why 700nm?</a:t>
            </a:r>
          </a:p>
          <a:p>
            <a:r>
              <a:rPr lang="en-US" dirty="0"/>
              <a:t>Eye response is consistent around this wavelength, e.g., robust to display noise in nm output</a:t>
            </a:r>
          </a:p>
        </p:txBody>
      </p:sp>
      <p:pic>
        <p:nvPicPr>
          <p:cNvPr id="10" name="Picture 9" descr="A picture containing electronics&#10;&#10;Description generated with high confidence">
            <a:extLst>
              <a:ext uri="{FF2B5EF4-FFF2-40B4-BE49-F238E27FC236}">
                <a16:creationId xmlns:a16="http://schemas.microsoft.com/office/drawing/2014/main" id="{3B96DC92-F884-4605-BEA5-B036146630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9063" y="5314278"/>
            <a:ext cx="768746" cy="1506743"/>
          </a:xfrm>
          <a:prstGeom prst="rect">
            <a:avLst/>
          </a:prstGeom>
        </p:spPr>
      </p:pic>
    </p:spTree>
    <p:extLst>
      <p:ext uri="{BB962C8B-B14F-4D97-AF65-F5344CB8AC3E}">
        <p14:creationId xmlns:p14="http://schemas.microsoft.com/office/powerpoint/2010/main" val="36455237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796CA-6BF9-48CA-AC4D-62C6ABEF11F1}"/>
              </a:ext>
            </a:extLst>
          </p:cNvPr>
          <p:cNvSpPr>
            <a:spLocks noGrp="1"/>
          </p:cNvSpPr>
          <p:nvPr>
            <p:ph type="title"/>
          </p:nvPr>
        </p:nvSpPr>
        <p:spPr/>
        <p:txBody>
          <a:bodyPr/>
          <a:lstStyle/>
          <a:p>
            <a:r>
              <a:rPr lang="en-US" dirty="0"/>
              <a:t>CIE XYZ (1931)</a:t>
            </a:r>
          </a:p>
        </p:txBody>
      </p:sp>
      <p:sp>
        <p:nvSpPr>
          <p:cNvPr id="3" name="Content Placeholder 2">
            <a:extLst>
              <a:ext uri="{FF2B5EF4-FFF2-40B4-BE49-F238E27FC236}">
                <a16:creationId xmlns:a16="http://schemas.microsoft.com/office/drawing/2014/main" id="{EF42FAB6-85CD-481B-A7FB-C3CAD0F6CBF3}"/>
              </a:ext>
            </a:extLst>
          </p:cNvPr>
          <p:cNvSpPr>
            <a:spLocks noGrp="1"/>
          </p:cNvSpPr>
          <p:nvPr>
            <p:ph idx="1"/>
          </p:nvPr>
        </p:nvSpPr>
        <p:spPr>
          <a:xfrm>
            <a:off x="838200" y="1825625"/>
            <a:ext cx="10515600" cy="4667250"/>
          </a:xfrm>
        </p:spPr>
        <p:txBody>
          <a:bodyPr>
            <a:normAutofit/>
          </a:bodyPr>
          <a:lstStyle/>
          <a:p>
            <a:r>
              <a:rPr lang="en-US" dirty="0"/>
              <a:t>All color sensations that are visible to a human with average eyesight.</a:t>
            </a:r>
          </a:p>
          <a:p>
            <a:pPr lvl="1"/>
            <a:r>
              <a:rPr lang="en-US" dirty="0"/>
              <a:t>Derived from experimentation.</a:t>
            </a:r>
          </a:p>
          <a:p>
            <a:endParaRPr lang="en-US" dirty="0"/>
          </a:p>
          <a:p>
            <a:r>
              <a:rPr lang="en-US" dirty="0"/>
              <a:t>Y is luminance -&gt; brightness</a:t>
            </a:r>
          </a:p>
          <a:p>
            <a:r>
              <a:rPr lang="en-US" dirty="0"/>
              <a:t>X,Z plane contains all possible </a:t>
            </a:r>
            <a:r>
              <a:rPr lang="en-US" dirty="0" err="1"/>
              <a:t>chromaticities</a:t>
            </a:r>
            <a:r>
              <a:rPr lang="en-US" dirty="0"/>
              <a:t> for a given Y luminance.</a:t>
            </a:r>
          </a:p>
          <a:p>
            <a:endParaRPr lang="en-US" dirty="0"/>
          </a:p>
          <a:p>
            <a:pPr marL="0" indent="0">
              <a:buNone/>
            </a:pPr>
            <a:r>
              <a:rPr lang="en-US" dirty="0"/>
              <a:t>Cannot represent how objects look, or paints</a:t>
            </a:r>
          </a:p>
          <a:p>
            <a:pPr marL="0" indent="0">
              <a:buNone/>
            </a:pPr>
            <a:r>
              <a:rPr lang="en-US" dirty="0"/>
              <a:t>	- Purely how the eye will perceive light.</a:t>
            </a:r>
          </a:p>
          <a:p>
            <a:pPr marL="0" indent="0">
              <a:buNone/>
            </a:pPr>
            <a:endParaRPr lang="en-US" dirty="0"/>
          </a:p>
        </p:txBody>
      </p:sp>
      <p:sp>
        <p:nvSpPr>
          <p:cNvPr id="4" name="TextBox 3">
            <a:extLst>
              <a:ext uri="{FF2B5EF4-FFF2-40B4-BE49-F238E27FC236}">
                <a16:creationId xmlns:a16="http://schemas.microsoft.com/office/drawing/2014/main" id="{7FC61D4E-3D9D-46A4-96FA-A77239619AD8}"/>
              </a:ext>
            </a:extLst>
          </p:cNvPr>
          <p:cNvSpPr txBox="1"/>
          <p:nvPr/>
        </p:nvSpPr>
        <p:spPr>
          <a:xfrm>
            <a:off x="-1" y="6492875"/>
            <a:ext cx="3248810" cy="369332"/>
          </a:xfrm>
          <a:prstGeom prst="rect">
            <a:avLst/>
          </a:prstGeom>
          <a:noFill/>
        </p:spPr>
        <p:txBody>
          <a:bodyPr wrap="square" rtlCol="0">
            <a:spAutoFit/>
          </a:bodyPr>
          <a:lstStyle/>
          <a:p>
            <a:r>
              <a:rPr lang="en-US" dirty="0">
                <a:solidFill>
                  <a:schemeClr val="bg1">
                    <a:lumMod val="50000"/>
                  </a:schemeClr>
                </a:solidFill>
              </a:rPr>
              <a:t>[UCL CS APMA 2010; Wikipedia]</a:t>
            </a:r>
          </a:p>
        </p:txBody>
      </p:sp>
    </p:spTree>
    <p:extLst>
      <p:ext uri="{BB962C8B-B14F-4D97-AF65-F5344CB8AC3E}">
        <p14:creationId xmlns:p14="http://schemas.microsoft.com/office/powerpoint/2010/main" val="42563176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9BA22-83A5-477C-B40A-B9BAC392648C}"/>
              </a:ext>
            </a:extLst>
          </p:cNvPr>
          <p:cNvSpPr>
            <a:spLocks noGrp="1"/>
          </p:cNvSpPr>
          <p:nvPr>
            <p:ph type="title"/>
          </p:nvPr>
        </p:nvSpPr>
        <p:spPr/>
        <p:txBody>
          <a:bodyPr/>
          <a:lstStyle/>
          <a:p>
            <a:r>
              <a:rPr lang="en-US" dirty="0"/>
              <a:t>Gamut</a:t>
            </a:r>
          </a:p>
        </p:txBody>
      </p:sp>
      <p:sp>
        <p:nvSpPr>
          <p:cNvPr id="3" name="TextBox 2">
            <a:extLst>
              <a:ext uri="{FF2B5EF4-FFF2-40B4-BE49-F238E27FC236}">
                <a16:creationId xmlns:a16="http://schemas.microsoft.com/office/drawing/2014/main" id="{B21FFA28-98B7-4BB1-9080-592DA01CF233}"/>
              </a:ext>
            </a:extLst>
          </p:cNvPr>
          <p:cNvSpPr txBox="1"/>
          <p:nvPr/>
        </p:nvSpPr>
        <p:spPr>
          <a:xfrm>
            <a:off x="946205" y="1908313"/>
            <a:ext cx="4639049" cy="3108543"/>
          </a:xfrm>
          <a:prstGeom prst="rect">
            <a:avLst/>
          </a:prstGeom>
          <a:noFill/>
        </p:spPr>
        <p:txBody>
          <a:bodyPr wrap="square" rtlCol="0">
            <a:spAutoFit/>
          </a:bodyPr>
          <a:lstStyle/>
          <a:p>
            <a:r>
              <a:rPr lang="en-US" sz="2800" dirty="0"/>
              <a:t>The range of colors possible given a primary basis. </a:t>
            </a:r>
          </a:p>
          <a:p>
            <a:endParaRPr lang="en-US" sz="2800" dirty="0"/>
          </a:p>
          <a:p>
            <a:r>
              <a:rPr lang="en-US" sz="2800" dirty="0"/>
              <a:t>Here, CIE RGB gamut is embedded as a color triangle within the CIE XYZ gamut of the human eye.</a:t>
            </a:r>
          </a:p>
        </p:txBody>
      </p:sp>
      <p:sp>
        <p:nvSpPr>
          <p:cNvPr id="4" name="TextBox 3">
            <a:extLst>
              <a:ext uri="{FF2B5EF4-FFF2-40B4-BE49-F238E27FC236}">
                <a16:creationId xmlns:a16="http://schemas.microsoft.com/office/drawing/2014/main" id="{13FDCF4A-B700-4C20-BB7F-DD94B593F733}"/>
              </a:ext>
            </a:extLst>
          </p:cNvPr>
          <p:cNvSpPr txBox="1"/>
          <p:nvPr/>
        </p:nvSpPr>
        <p:spPr>
          <a:xfrm>
            <a:off x="1942824" y="5302537"/>
            <a:ext cx="4329180" cy="646331"/>
          </a:xfrm>
          <a:prstGeom prst="rect">
            <a:avLst/>
          </a:prstGeom>
          <a:noFill/>
        </p:spPr>
        <p:txBody>
          <a:bodyPr wrap="square" rtlCol="0">
            <a:spAutoFit/>
          </a:bodyPr>
          <a:lstStyle/>
          <a:p>
            <a:r>
              <a:rPr lang="en-US" dirty="0"/>
              <a:t>Where in diagram:</a:t>
            </a:r>
          </a:p>
          <a:p>
            <a:endParaRPr lang="en-US" dirty="0"/>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90440A28-F07C-4417-962D-79BF2AC9CE03}"/>
                  </a:ext>
                </a:extLst>
              </p:cNvPr>
              <p:cNvSpPr txBox="1"/>
              <p:nvPr/>
            </p:nvSpPr>
            <p:spPr>
              <a:xfrm>
                <a:off x="4107414" y="5416062"/>
                <a:ext cx="1477840" cy="10656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𝑥</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𝑋</m:t>
                          </m:r>
                        </m:num>
                        <m:den>
                          <m:r>
                            <a:rPr lang="en-US" b="0" i="1" smtClean="0">
                              <a:latin typeface="Cambria Math" panose="02040503050406030204" pitchFamily="18" charset="0"/>
                            </a:rPr>
                            <m:t>𝑋</m:t>
                          </m:r>
                          <m:r>
                            <a:rPr lang="en-US" b="0" i="1" smtClean="0">
                              <a:latin typeface="Cambria Math" panose="02040503050406030204" pitchFamily="18" charset="0"/>
                            </a:rPr>
                            <m:t>+</m:t>
                          </m:r>
                          <m:r>
                            <a:rPr lang="en-US" b="0" i="1" smtClean="0">
                              <a:latin typeface="Cambria Math" panose="02040503050406030204" pitchFamily="18" charset="0"/>
                            </a:rPr>
                            <m:t>𝑌</m:t>
                          </m:r>
                          <m:r>
                            <a:rPr lang="en-US" b="0" i="1" smtClean="0">
                              <a:latin typeface="Cambria Math" panose="02040503050406030204" pitchFamily="18" charset="0"/>
                            </a:rPr>
                            <m:t>+</m:t>
                          </m:r>
                          <m:r>
                            <a:rPr lang="en-US" b="0" i="1" smtClean="0">
                              <a:latin typeface="Cambria Math" panose="02040503050406030204" pitchFamily="18" charset="0"/>
                            </a:rPr>
                            <m:t>𝑍</m:t>
                          </m:r>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𝑦</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𝑌</m:t>
                          </m:r>
                        </m:num>
                        <m:den>
                          <m:r>
                            <a:rPr lang="en-US" b="0" i="1" smtClean="0">
                              <a:latin typeface="Cambria Math" panose="02040503050406030204" pitchFamily="18" charset="0"/>
                            </a:rPr>
                            <m:t>𝑋</m:t>
                          </m:r>
                          <m:r>
                            <a:rPr lang="en-US" b="0" i="1" smtClean="0">
                              <a:latin typeface="Cambria Math" panose="02040503050406030204" pitchFamily="18" charset="0"/>
                            </a:rPr>
                            <m:t>+</m:t>
                          </m:r>
                          <m:r>
                            <a:rPr lang="en-US" b="0" i="1" smtClean="0">
                              <a:latin typeface="Cambria Math" panose="02040503050406030204" pitchFamily="18" charset="0"/>
                            </a:rPr>
                            <m:t>𝑌</m:t>
                          </m:r>
                          <m:r>
                            <a:rPr lang="en-US" b="0" i="1" smtClean="0">
                              <a:latin typeface="Cambria Math" panose="02040503050406030204" pitchFamily="18" charset="0"/>
                            </a:rPr>
                            <m:t>+</m:t>
                          </m:r>
                          <m:r>
                            <a:rPr lang="en-US" b="0" i="1" smtClean="0">
                              <a:latin typeface="Cambria Math" panose="02040503050406030204" pitchFamily="18" charset="0"/>
                            </a:rPr>
                            <m:t>𝑍</m:t>
                          </m:r>
                        </m:den>
                      </m:f>
                    </m:oMath>
                  </m:oMathPara>
                </a14:m>
                <a:endParaRPr lang="en-US" dirty="0"/>
              </a:p>
            </p:txBody>
          </p:sp>
        </mc:Choice>
        <mc:Fallback xmlns="">
          <p:sp>
            <p:nvSpPr>
              <p:cNvPr id="5" name="TextBox 4">
                <a:extLst>
                  <a:ext uri="{FF2B5EF4-FFF2-40B4-BE49-F238E27FC236}">
                    <a16:creationId xmlns:a16="http://schemas.microsoft.com/office/drawing/2014/main" id="{90440A28-F07C-4417-962D-79BF2AC9CE03}"/>
                  </a:ext>
                </a:extLst>
              </p:cNvPr>
              <p:cNvSpPr txBox="1">
                <a:spLocks noRot="1" noChangeAspect="1" noMove="1" noResize="1" noEditPoints="1" noAdjustHandles="1" noChangeArrowheads="1" noChangeShapeType="1" noTextEdit="1"/>
              </p:cNvSpPr>
              <p:nvPr/>
            </p:nvSpPr>
            <p:spPr>
              <a:xfrm>
                <a:off x="4107414" y="5416062"/>
                <a:ext cx="1477840" cy="1065613"/>
              </a:xfrm>
              <a:prstGeom prst="rect">
                <a:avLst/>
              </a:prstGeom>
              <a:blipFill>
                <a:blip r:embed="rId3"/>
                <a:stretch>
                  <a:fillRect/>
                </a:stretch>
              </a:blipFill>
            </p:spPr>
            <p:txBody>
              <a:bodyPr/>
              <a:lstStyle/>
              <a:p>
                <a:r>
                  <a:rPr lang="en-US">
                    <a:noFill/>
                  </a:rPr>
                  <a:t> </a:t>
                </a:r>
              </a:p>
            </p:txBody>
          </p:sp>
        </mc:Fallback>
      </mc:AlternateContent>
      <p:pic>
        <p:nvPicPr>
          <p:cNvPr id="7" name="Picture 6" descr="A screen shot of a computer&#10;&#10;Description generated with high confidence">
            <a:extLst>
              <a:ext uri="{FF2B5EF4-FFF2-40B4-BE49-F238E27FC236}">
                <a16:creationId xmlns:a16="http://schemas.microsoft.com/office/drawing/2014/main" id="{B090A6A9-80FB-4CAD-A68A-7E473747E55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54493" y="150552"/>
            <a:ext cx="6312142" cy="6707448"/>
          </a:xfrm>
          <a:prstGeom prst="rect">
            <a:avLst/>
          </a:prstGeom>
        </p:spPr>
      </p:pic>
      <p:sp>
        <p:nvSpPr>
          <p:cNvPr id="9" name="TextBox 8">
            <a:extLst>
              <a:ext uri="{FF2B5EF4-FFF2-40B4-BE49-F238E27FC236}">
                <a16:creationId xmlns:a16="http://schemas.microsoft.com/office/drawing/2014/main" id="{45D110A9-C819-4080-B4AC-1BD00D49DE5D}"/>
              </a:ext>
            </a:extLst>
          </p:cNvPr>
          <p:cNvSpPr txBox="1"/>
          <p:nvPr/>
        </p:nvSpPr>
        <p:spPr>
          <a:xfrm>
            <a:off x="-1" y="6492875"/>
            <a:ext cx="3248810" cy="369332"/>
          </a:xfrm>
          <a:prstGeom prst="rect">
            <a:avLst/>
          </a:prstGeom>
          <a:noFill/>
        </p:spPr>
        <p:txBody>
          <a:bodyPr wrap="square" rtlCol="0">
            <a:spAutoFit/>
          </a:bodyPr>
          <a:lstStyle/>
          <a:p>
            <a:r>
              <a:rPr lang="en-US" dirty="0">
                <a:solidFill>
                  <a:schemeClr val="bg1">
                    <a:lumMod val="50000"/>
                  </a:schemeClr>
                </a:solidFill>
              </a:rPr>
              <a:t>[UCL CS APMA 2010; Wikipedia]</a:t>
            </a:r>
          </a:p>
        </p:txBody>
      </p:sp>
    </p:spTree>
    <p:extLst>
      <p:ext uri="{BB962C8B-B14F-4D97-AF65-F5344CB8AC3E}">
        <p14:creationId xmlns:p14="http://schemas.microsoft.com/office/powerpoint/2010/main" val="22214147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BC2BC-D272-4967-923E-0F64C47D431E}"/>
              </a:ext>
            </a:extLst>
          </p:cNvPr>
          <p:cNvSpPr>
            <a:spLocks noGrp="1"/>
          </p:cNvSpPr>
          <p:nvPr>
            <p:ph type="title"/>
          </p:nvPr>
        </p:nvSpPr>
        <p:spPr/>
        <p:txBody>
          <a:bodyPr/>
          <a:lstStyle/>
          <a:p>
            <a:r>
              <a:rPr lang="en-US" dirty="0"/>
              <a:t>Another example</a:t>
            </a:r>
          </a:p>
        </p:txBody>
      </p:sp>
      <p:pic>
        <p:nvPicPr>
          <p:cNvPr id="4" name="Picture 3" descr="A close up of a logo&#10;&#10;Description generated with high confidence">
            <a:extLst>
              <a:ext uri="{FF2B5EF4-FFF2-40B4-BE49-F238E27FC236}">
                <a16:creationId xmlns:a16="http://schemas.microsoft.com/office/drawing/2014/main" id="{0B3BA08A-A699-464B-976C-27AF57DC4E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6598" y="0"/>
            <a:ext cx="6205402" cy="6858000"/>
          </a:xfrm>
          <a:prstGeom prst="rect">
            <a:avLst/>
          </a:prstGeom>
        </p:spPr>
      </p:pic>
      <p:sp>
        <p:nvSpPr>
          <p:cNvPr id="5" name="TextBox 4">
            <a:extLst>
              <a:ext uri="{FF2B5EF4-FFF2-40B4-BE49-F238E27FC236}">
                <a16:creationId xmlns:a16="http://schemas.microsoft.com/office/drawing/2014/main" id="{EF445A8D-2C46-4756-84E8-C190EA3E8C2E}"/>
              </a:ext>
            </a:extLst>
          </p:cNvPr>
          <p:cNvSpPr txBox="1"/>
          <p:nvPr/>
        </p:nvSpPr>
        <p:spPr>
          <a:xfrm>
            <a:off x="946205" y="1908313"/>
            <a:ext cx="4639049" cy="3108543"/>
          </a:xfrm>
          <a:prstGeom prst="rect">
            <a:avLst/>
          </a:prstGeom>
          <a:noFill/>
        </p:spPr>
        <p:txBody>
          <a:bodyPr wrap="square" rtlCol="0">
            <a:spAutoFit/>
          </a:bodyPr>
          <a:lstStyle/>
          <a:p>
            <a:r>
              <a:rPr lang="en-US" sz="2800" dirty="0"/>
              <a:t>The gamut of sRGB.</a:t>
            </a:r>
          </a:p>
          <a:p>
            <a:r>
              <a:rPr lang="en-US" sz="2800" dirty="0"/>
              <a:t>    - Common standard for images if no profile is known.</a:t>
            </a:r>
          </a:p>
          <a:p>
            <a:endParaRPr lang="en-US" sz="2800" dirty="0"/>
          </a:p>
          <a:p>
            <a:r>
              <a:rPr lang="en-US" sz="2800" dirty="0"/>
              <a:t>Around the outer curve are the light wavelengths in nanometers – 380 to 700 nm.</a:t>
            </a:r>
          </a:p>
        </p:txBody>
      </p:sp>
      <p:sp>
        <p:nvSpPr>
          <p:cNvPr id="6" name="TextBox 5">
            <a:extLst>
              <a:ext uri="{FF2B5EF4-FFF2-40B4-BE49-F238E27FC236}">
                <a16:creationId xmlns:a16="http://schemas.microsoft.com/office/drawing/2014/main" id="{E6B0DC16-A5B2-487D-B24C-EEF2149B780E}"/>
              </a:ext>
            </a:extLst>
          </p:cNvPr>
          <p:cNvSpPr txBox="1"/>
          <p:nvPr/>
        </p:nvSpPr>
        <p:spPr>
          <a:xfrm>
            <a:off x="-1" y="6492875"/>
            <a:ext cx="3248810" cy="369332"/>
          </a:xfrm>
          <a:prstGeom prst="rect">
            <a:avLst/>
          </a:prstGeom>
          <a:noFill/>
        </p:spPr>
        <p:txBody>
          <a:bodyPr wrap="square" rtlCol="0">
            <a:spAutoFit/>
          </a:bodyPr>
          <a:lstStyle/>
          <a:p>
            <a:r>
              <a:rPr lang="en-US" dirty="0">
                <a:solidFill>
                  <a:schemeClr val="bg1">
                    <a:lumMod val="50000"/>
                  </a:schemeClr>
                </a:solidFill>
              </a:rPr>
              <a:t>[UCL CS APMA 2010; Wikipedia]</a:t>
            </a:r>
          </a:p>
        </p:txBody>
      </p:sp>
    </p:spTree>
    <p:extLst>
      <p:ext uri="{BB962C8B-B14F-4D97-AF65-F5344CB8AC3E}">
        <p14:creationId xmlns:p14="http://schemas.microsoft.com/office/powerpoint/2010/main" val="22144790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324F7-C6D7-417F-8FD6-1A2EC6093961}"/>
              </a:ext>
            </a:extLst>
          </p:cNvPr>
          <p:cNvSpPr>
            <a:spLocks noGrp="1"/>
          </p:cNvSpPr>
          <p:nvPr>
            <p:ph type="title"/>
          </p:nvPr>
        </p:nvSpPr>
        <p:spPr/>
        <p:txBody>
          <a:bodyPr/>
          <a:lstStyle/>
          <a:p>
            <a:r>
              <a:rPr lang="en-US" dirty="0"/>
              <a:t>But this CIE RGB basis has some problems…</a:t>
            </a:r>
          </a:p>
        </p:txBody>
      </p:sp>
      <p:pic>
        <p:nvPicPr>
          <p:cNvPr id="4" name="Picture 3">
            <a:extLst>
              <a:ext uri="{FF2B5EF4-FFF2-40B4-BE49-F238E27FC236}">
                <a16:creationId xmlns:a16="http://schemas.microsoft.com/office/drawing/2014/main" id="{135B6B2D-0246-406B-8E47-52207678E4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89231" y="2030829"/>
            <a:ext cx="7038347" cy="4462046"/>
          </a:xfrm>
          <a:prstGeom prst="rect">
            <a:avLst/>
          </a:prstGeom>
        </p:spPr>
      </p:pic>
      <p:sp>
        <p:nvSpPr>
          <p:cNvPr id="5" name="TextBox 4">
            <a:extLst>
              <a:ext uri="{FF2B5EF4-FFF2-40B4-BE49-F238E27FC236}">
                <a16:creationId xmlns:a16="http://schemas.microsoft.com/office/drawing/2014/main" id="{53E84C7F-61CF-4EB7-928B-D050DB072D21}"/>
              </a:ext>
            </a:extLst>
          </p:cNvPr>
          <p:cNvSpPr txBox="1"/>
          <p:nvPr/>
        </p:nvSpPr>
        <p:spPr>
          <a:xfrm>
            <a:off x="838200" y="1760021"/>
            <a:ext cx="3757246" cy="1631216"/>
          </a:xfrm>
          <a:prstGeom prst="rect">
            <a:avLst/>
          </a:prstGeom>
          <a:noFill/>
        </p:spPr>
        <p:txBody>
          <a:bodyPr wrap="square" rtlCol="0">
            <a:spAutoFit/>
          </a:bodyPr>
          <a:lstStyle/>
          <a:p>
            <a:r>
              <a:rPr lang="en-US" sz="2000" dirty="0"/>
              <a:t>The color matching functions are the amounts of primaries needed to match the monochromatic test color at the wavelength shown on the horizontal scale.</a:t>
            </a:r>
          </a:p>
        </p:txBody>
      </p:sp>
      <p:sp>
        <p:nvSpPr>
          <p:cNvPr id="6" name="TextBox 5">
            <a:extLst>
              <a:ext uri="{FF2B5EF4-FFF2-40B4-BE49-F238E27FC236}">
                <a16:creationId xmlns:a16="http://schemas.microsoft.com/office/drawing/2014/main" id="{848D4C3A-BBEB-4B0D-9446-A9C8108D6878}"/>
              </a:ext>
            </a:extLst>
          </p:cNvPr>
          <p:cNvSpPr txBox="1"/>
          <p:nvPr/>
        </p:nvSpPr>
        <p:spPr>
          <a:xfrm>
            <a:off x="6242539" y="1636258"/>
            <a:ext cx="4642338" cy="369332"/>
          </a:xfrm>
          <a:prstGeom prst="rect">
            <a:avLst/>
          </a:prstGeom>
          <a:noFill/>
        </p:spPr>
        <p:txBody>
          <a:bodyPr wrap="square" rtlCol="0">
            <a:spAutoFit/>
          </a:bodyPr>
          <a:lstStyle/>
          <a:p>
            <a:r>
              <a:rPr lang="en-US" dirty="0"/>
              <a:t>The CIE 1931 RGB color matching functions.</a:t>
            </a:r>
          </a:p>
        </p:txBody>
      </p:sp>
      <p:sp>
        <p:nvSpPr>
          <p:cNvPr id="7" name="TextBox 6">
            <a:extLst>
              <a:ext uri="{FF2B5EF4-FFF2-40B4-BE49-F238E27FC236}">
                <a16:creationId xmlns:a16="http://schemas.microsoft.com/office/drawing/2014/main" id="{166E2535-58F3-43A1-BEB4-E141C22AD857}"/>
              </a:ext>
            </a:extLst>
          </p:cNvPr>
          <p:cNvSpPr txBox="1"/>
          <p:nvPr/>
        </p:nvSpPr>
        <p:spPr>
          <a:xfrm>
            <a:off x="838200" y="3588819"/>
            <a:ext cx="3604846" cy="2862322"/>
          </a:xfrm>
          <a:prstGeom prst="rect">
            <a:avLst/>
          </a:prstGeom>
          <a:noFill/>
        </p:spPr>
        <p:txBody>
          <a:bodyPr wrap="square" rtlCol="0">
            <a:spAutoFit/>
          </a:bodyPr>
          <a:lstStyle/>
          <a:p>
            <a:r>
              <a:rPr lang="en-US" sz="2000" dirty="0"/>
              <a:t>NOTE – we need _negative_ amounts of red! This means that it is impossible to display certain perceptual colors using CIE RGB emissive displays, hence why the gamut cannot show all colors.</a:t>
            </a:r>
          </a:p>
          <a:p>
            <a:endParaRPr lang="en-US" sz="2000" dirty="0"/>
          </a:p>
          <a:p>
            <a:r>
              <a:rPr lang="en-US" sz="2000" dirty="0"/>
              <a:t>What does this say about human perception?</a:t>
            </a:r>
          </a:p>
        </p:txBody>
      </p:sp>
      <p:sp>
        <p:nvSpPr>
          <p:cNvPr id="8" name="TextBox 7">
            <a:extLst>
              <a:ext uri="{FF2B5EF4-FFF2-40B4-BE49-F238E27FC236}">
                <a16:creationId xmlns:a16="http://schemas.microsoft.com/office/drawing/2014/main" id="{3FF98575-28C4-4CDB-84EF-2A2840F665F0}"/>
              </a:ext>
            </a:extLst>
          </p:cNvPr>
          <p:cNvSpPr txBox="1"/>
          <p:nvPr/>
        </p:nvSpPr>
        <p:spPr>
          <a:xfrm>
            <a:off x="-1" y="6492875"/>
            <a:ext cx="3248810" cy="369332"/>
          </a:xfrm>
          <a:prstGeom prst="rect">
            <a:avLst/>
          </a:prstGeom>
          <a:noFill/>
        </p:spPr>
        <p:txBody>
          <a:bodyPr wrap="square" rtlCol="0">
            <a:spAutoFit/>
          </a:bodyPr>
          <a:lstStyle/>
          <a:p>
            <a:r>
              <a:rPr lang="en-US" dirty="0">
                <a:solidFill>
                  <a:schemeClr val="bg1">
                    <a:lumMod val="50000"/>
                  </a:schemeClr>
                </a:solidFill>
              </a:rPr>
              <a:t>[UCL CS APMA 2010; Wikipedia]</a:t>
            </a:r>
          </a:p>
        </p:txBody>
      </p:sp>
      <p:sp>
        <p:nvSpPr>
          <p:cNvPr id="3" name="TextBox 2">
            <a:extLst>
              <a:ext uri="{FF2B5EF4-FFF2-40B4-BE49-F238E27FC236}">
                <a16:creationId xmlns:a16="http://schemas.microsoft.com/office/drawing/2014/main" id="{840BFB1F-449E-47D4-878F-4200D5B4B444}"/>
              </a:ext>
            </a:extLst>
          </p:cNvPr>
          <p:cNvSpPr txBox="1"/>
          <p:nvPr/>
        </p:nvSpPr>
        <p:spPr>
          <a:xfrm rot="16200000">
            <a:off x="3679874" y="3460405"/>
            <a:ext cx="2077329" cy="307777"/>
          </a:xfrm>
          <a:prstGeom prst="rect">
            <a:avLst/>
          </a:prstGeom>
          <a:noFill/>
        </p:spPr>
        <p:txBody>
          <a:bodyPr wrap="square" rtlCol="0">
            <a:spAutoFit/>
          </a:bodyPr>
          <a:lstStyle/>
          <a:p>
            <a:r>
              <a:rPr lang="en-US" sz="1400" dirty="0"/>
              <a:t>Relative power</a:t>
            </a:r>
          </a:p>
        </p:txBody>
      </p:sp>
    </p:spTree>
    <p:extLst>
      <p:ext uri="{BB962C8B-B14F-4D97-AF65-F5344CB8AC3E}">
        <p14:creationId xmlns:p14="http://schemas.microsoft.com/office/powerpoint/2010/main" val="65504068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a:extLst>
              <a:ext uri="{FF2B5EF4-FFF2-40B4-BE49-F238E27FC236}">
                <a16:creationId xmlns:a16="http://schemas.microsoft.com/office/drawing/2014/main" id="{90A3621F-054A-449F-98B8-13C7EB777ACC}"/>
              </a:ext>
            </a:extLst>
          </p:cNvPr>
          <p:cNvSpPr>
            <a:spLocks noGrp="1"/>
          </p:cNvSpPr>
          <p:nvPr>
            <p:ph type="title"/>
          </p:nvPr>
        </p:nvSpPr>
        <p:spPr/>
        <p:txBody>
          <a:bodyPr/>
          <a:lstStyle/>
          <a:p>
            <a:r>
              <a:rPr lang="en-US" altLang="en-US"/>
              <a:t>Color Image</a:t>
            </a:r>
          </a:p>
        </p:txBody>
      </p:sp>
      <p:pic>
        <p:nvPicPr>
          <p:cNvPr id="37891" name="Picture 2" descr="C:\Documents and Settings\Derek Hoiem\My Documents\Classes\Spring09 - Visual Scene Understanding\material\figs\nieghborhood6.jpg">
            <a:extLst>
              <a:ext uri="{FF2B5EF4-FFF2-40B4-BE49-F238E27FC236}">
                <a16:creationId xmlns:a16="http://schemas.microsoft.com/office/drawing/2014/main" id="{825F5CA8-65EB-4444-817E-0445496B9A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2362200"/>
            <a:ext cx="379095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2" name="Picture 5" descr="C:\Users\Hoiem\Documents\Classes\Computational Photography - Fall 2010\lectures\figs\filters\im_r.jpg">
            <a:extLst>
              <a:ext uri="{FF2B5EF4-FFF2-40B4-BE49-F238E27FC236}">
                <a16:creationId xmlns:a16="http://schemas.microsoft.com/office/drawing/2014/main" id="{9B242B4C-D2DD-4DA9-BC51-71228CE3A2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3664" y="1143000"/>
            <a:ext cx="26749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3" name="Picture 6" descr="C:\Users\Hoiem\Documents\Classes\Computational Photography - Fall 2010\lectures\figs\filters\im_g.jpg">
            <a:extLst>
              <a:ext uri="{FF2B5EF4-FFF2-40B4-BE49-F238E27FC236}">
                <a16:creationId xmlns:a16="http://schemas.microsoft.com/office/drawing/2014/main" id="{13C7A660-95F8-4C7C-A8F0-C91B516427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29464" y="2819400"/>
            <a:ext cx="26749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4" name="Picture 7" descr="C:\Users\Hoiem\Documents\Classes\Computational Photography - Fall 2010\lectures\figs\filters\im_b.jpg">
            <a:extLst>
              <a:ext uri="{FF2B5EF4-FFF2-40B4-BE49-F238E27FC236}">
                <a16:creationId xmlns:a16="http://schemas.microsoft.com/office/drawing/2014/main" id="{7E60C385-4BBC-4DED-9642-22E8E53BC2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81939" y="4419600"/>
            <a:ext cx="26749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5" name="TextBox 7">
            <a:extLst>
              <a:ext uri="{FF2B5EF4-FFF2-40B4-BE49-F238E27FC236}">
                <a16:creationId xmlns:a16="http://schemas.microsoft.com/office/drawing/2014/main" id="{ABED15C7-5F49-4593-980B-AEA8F4D83DB1}"/>
              </a:ext>
            </a:extLst>
          </p:cNvPr>
          <p:cNvSpPr txBox="1">
            <a:spLocks noChangeArrowheads="1"/>
          </p:cNvSpPr>
          <p:nvPr/>
        </p:nvSpPr>
        <p:spPr bwMode="auto">
          <a:xfrm>
            <a:off x="8805863" y="762001"/>
            <a:ext cx="4074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a:solidFill>
                  <a:srgbClr val="000000"/>
                </a:solidFill>
              </a:rPr>
              <a:t>R</a:t>
            </a:r>
          </a:p>
        </p:txBody>
      </p:sp>
      <p:sp>
        <p:nvSpPr>
          <p:cNvPr id="37896" name="TextBox 8">
            <a:extLst>
              <a:ext uri="{FF2B5EF4-FFF2-40B4-BE49-F238E27FC236}">
                <a16:creationId xmlns:a16="http://schemas.microsoft.com/office/drawing/2014/main" id="{61E10C69-B9DC-412A-93B7-47CF6D5C94AD}"/>
              </a:ext>
            </a:extLst>
          </p:cNvPr>
          <p:cNvSpPr txBox="1">
            <a:spLocks noChangeArrowheads="1"/>
          </p:cNvSpPr>
          <p:nvPr/>
        </p:nvSpPr>
        <p:spPr bwMode="auto">
          <a:xfrm>
            <a:off x="9567863" y="2438401"/>
            <a:ext cx="4235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a:solidFill>
                  <a:srgbClr val="000000"/>
                </a:solidFill>
              </a:rPr>
              <a:t>G</a:t>
            </a:r>
          </a:p>
        </p:txBody>
      </p:sp>
      <p:sp>
        <p:nvSpPr>
          <p:cNvPr id="37897" name="TextBox 9">
            <a:extLst>
              <a:ext uri="{FF2B5EF4-FFF2-40B4-BE49-F238E27FC236}">
                <a16:creationId xmlns:a16="http://schemas.microsoft.com/office/drawing/2014/main" id="{61C6E0AD-7C28-4610-8210-49709117CA8C}"/>
              </a:ext>
            </a:extLst>
          </p:cNvPr>
          <p:cNvSpPr txBox="1">
            <a:spLocks noChangeArrowheads="1"/>
          </p:cNvSpPr>
          <p:nvPr/>
        </p:nvSpPr>
        <p:spPr bwMode="auto">
          <a:xfrm>
            <a:off x="10253663" y="3962401"/>
            <a:ext cx="3898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a:solidFill>
                  <a:srgbClr val="000000"/>
                </a:solidFill>
              </a:rPr>
              <a:t>B</a:t>
            </a:r>
          </a:p>
        </p:txBody>
      </p:sp>
      <p:sp>
        <p:nvSpPr>
          <p:cNvPr id="11" name="Right Arrow 10">
            <a:extLst>
              <a:ext uri="{FF2B5EF4-FFF2-40B4-BE49-F238E27FC236}">
                <a16:creationId xmlns:a16="http://schemas.microsoft.com/office/drawing/2014/main" id="{FFDC4974-EC54-4493-9B0E-660638A1D2CF}"/>
              </a:ext>
            </a:extLst>
          </p:cNvPr>
          <p:cNvSpPr/>
          <p:nvPr/>
        </p:nvSpPr>
        <p:spPr>
          <a:xfrm>
            <a:off x="5562600" y="33528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a:solidFill>
                <a:srgbClr val="FFFFFF"/>
              </a:solidFill>
              <a:latin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8914" name="Title 1">
            <a:extLst>
              <a:ext uri="{FF2B5EF4-FFF2-40B4-BE49-F238E27FC236}">
                <a16:creationId xmlns:a16="http://schemas.microsoft.com/office/drawing/2014/main" id="{93B177C7-FEBC-4C99-B900-0CA24671ED98}"/>
              </a:ext>
            </a:extLst>
          </p:cNvPr>
          <p:cNvSpPr>
            <a:spLocks noGrp="1"/>
          </p:cNvSpPr>
          <p:nvPr>
            <p:ph type="title"/>
          </p:nvPr>
        </p:nvSpPr>
        <p:spPr/>
        <p:txBody>
          <a:bodyPr/>
          <a:lstStyle/>
          <a:p>
            <a:r>
              <a:rPr lang="en-US" altLang="en-US"/>
              <a:t>Images in Matlab</a:t>
            </a:r>
          </a:p>
        </p:txBody>
      </p:sp>
      <p:sp>
        <p:nvSpPr>
          <p:cNvPr id="3" name="Content Placeholder 2">
            <a:extLst>
              <a:ext uri="{FF2B5EF4-FFF2-40B4-BE49-F238E27FC236}">
                <a16:creationId xmlns:a16="http://schemas.microsoft.com/office/drawing/2014/main" id="{1D849D9F-1C26-4019-AE57-31A4824FAC4A}"/>
              </a:ext>
            </a:extLst>
          </p:cNvPr>
          <p:cNvSpPr>
            <a:spLocks noGrp="1"/>
          </p:cNvSpPr>
          <p:nvPr>
            <p:ph idx="1"/>
          </p:nvPr>
        </p:nvSpPr>
        <p:spPr>
          <a:xfrm>
            <a:off x="1981200" y="990600"/>
            <a:ext cx="8229600" cy="2362200"/>
          </a:xfrm>
        </p:spPr>
        <p:txBody>
          <a:bodyPr>
            <a:normAutofit fontScale="85000" lnSpcReduction="20000"/>
          </a:bodyPr>
          <a:lstStyle/>
          <a:p>
            <a:pPr>
              <a:buFont typeface="Arial" pitchFamily="34" charset="0"/>
              <a:buChar char="•"/>
              <a:defRPr/>
            </a:pPr>
            <a:r>
              <a:rPr lang="en-US" dirty="0"/>
              <a:t>Images represented as a matrix</a:t>
            </a:r>
          </a:p>
          <a:p>
            <a:pPr>
              <a:buFont typeface="Arial" pitchFamily="34" charset="0"/>
              <a:buChar char="•"/>
              <a:defRPr/>
            </a:pPr>
            <a:r>
              <a:rPr lang="en-US" dirty="0"/>
              <a:t>Suppose we have a </a:t>
            </a:r>
            <a:r>
              <a:rPr lang="en-US" dirty="0" err="1"/>
              <a:t>NxM</a:t>
            </a:r>
            <a:r>
              <a:rPr lang="en-US" dirty="0"/>
              <a:t> RGB image called “</a:t>
            </a:r>
            <a:r>
              <a:rPr lang="en-US" dirty="0" err="1"/>
              <a:t>im</a:t>
            </a:r>
            <a:r>
              <a:rPr lang="en-US" dirty="0"/>
              <a:t>”</a:t>
            </a:r>
          </a:p>
          <a:p>
            <a:pPr lvl="1">
              <a:buFont typeface="Arial" pitchFamily="34" charset="0"/>
              <a:buChar char="–"/>
              <a:defRPr/>
            </a:pPr>
            <a:r>
              <a:rPr lang="en-US" dirty="0" err="1"/>
              <a:t>im</a:t>
            </a:r>
            <a:r>
              <a:rPr lang="en-US" dirty="0"/>
              <a:t>(1,1,1) = top-left pixel value in R-channel</a:t>
            </a:r>
          </a:p>
          <a:p>
            <a:pPr lvl="1">
              <a:buFont typeface="Arial" pitchFamily="34" charset="0"/>
              <a:buChar char="–"/>
              <a:defRPr/>
            </a:pPr>
            <a:r>
              <a:rPr lang="en-US" dirty="0" err="1"/>
              <a:t>im</a:t>
            </a:r>
            <a:r>
              <a:rPr lang="en-US" dirty="0"/>
              <a:t>(y, x, b) = y pixels down, x pixels to right in the </a:t>
            </a:r>
            <a:r>
              <a:rPr lang="en-US" dirty="0" err="1"/>
              <a:t>b</a:t>
            </a:r>
            <a:r>
              <a:rPr lang="en-US" baseline="30000" dirty="0" err="1"/>
              <a:t>th</a:t>
            </a:r>
            <a:r>
              <a:rPr lang="en-US" dirty="0"/>
              <a:t> channel</a:t>
            </a:r>
          </a:p>
          <a:p>
            <a:pPr lvl="1">
              <a:buFont typeface="Arial" pitchFamily="34" charset="0"/>
              <a:buChar char="–"/>
              <a:defRPr/>
            </a:pPr>
            <a:r>
              <a:rPr lang="en-US" dirty="0" err="1"/>
              <a:t>im</a:t>
            </a:r>
            <a:r>
              <a:rPr lang="en-US" dirty="0"/>
              <a:t>(N, M, 3) = bottom-right pixel in B-channel</a:t>
            </a:r>
          </a:p>
          <a:p>
            <a:pPr>
              <a:buFont typeface="Arial" pitchFamily="34" charset="0"/>
              <a:buChar char="•"/>
              <a:defRPr/>
            </a:pPr>
            <a:r>
              <a:rPr lang="en-US" dirty="0" err="1"/>
              <a:t>imread</a:t>
            </a:r>
            <a:r>
              <a:rPr lang="en-US" dirty="0"/>
              <a:t>(filename) returns a uint8 image (values 0 to 255)</a:t>
            </a:r>
          </a:p>
          <a:p>
            <a:pPr lvl="1">
              <a:buFont typeface="Arial" pitchFamily="34" charset="0"/>
              <a:buChar char="–"/>
              <a:defRPr/>
            </a:pPr>
            <a:r>
              <a:rPr lang="en-US" dirty="0"/>
              <a:t>Convert to double format (values 0 to 1) with im2double</a:t>
            </a:r>
          </a:p>
        </p:txBody>
      </p:sp>
      <p:graphicFrame>
        <p:nvGraphicFramePr>
          <p:cNvPr id="4" name="Table 3">
            <a:extLst>
              <a:ext uri="{FF2B5EF4-FFF2-40B4-BE49-F238E27FC236}">
                <a16:creationId xmlns:a16="http://schemas.microsoft.com/office/drawing/2014/main" id="{DE855431-C2E3-45DB-99C4-5BA2044CACCF}"/>
              </a:ext>
            </a:extLst>
          </p:cNvPr>
          <p:cNvGraphicFramePr>
            <a:graphicFrameLocks noGrp="1"/>
          </p:cNvGraphicFramePr>
          <p:nvPr/>
        </p:nvGraphicFramePr>
        <p:xfrm>
          <a:off x="5029200" y="4610100"/>
          <a:ext cx="4889500" cy="2095500"/>
        </p:xfrm>
        <a:graphic>
          <a:graphicData uri="http://schemas.openxmlformats.org/drawingml/2006/table">
            <a:tbl>
              <a:tblPr/>
              <a:tblGrid>
                <a:gridCol w="444500">
                  <a:extLst>
                    <a:ext uri="{9D8B030D-6E8A-4147-A177-3AD203B41FA5}">
                      <a16:colId xmlns:a16="http://schemas.microsoft.com/office/drawing/2014/main" val="20000"/>
                    </a:ext>
                  </a:extLst>
                </a:gridCol>
                <a:gridCol w="444500">
                  <a:extLst>
                    <a:ext uri="{9D8B030D-6E8A-4147-A177-3AD203B41FA5}">
                      <a16:colId xmlns:a16="http://schemas.microsoft.com/office/drawing/2014/main" val="20001"/>
                    </a:ext>
                  </a:extLst>
                </a:gridCol>
                <a:gridCol w="444500">
                  <a:extLst>
                    <a:ext uri="{9D8B030D-6E8A-4147-A177-3AD203B41FA5}">
                      <a16:colId xmlns:a16="http://schemas.microsoft.com/office/drawing/2014/main" val="20002"/>
                    </a:ext>
                  </a:extLst>
                </a:gridCol>
                <a:gridCol w="444500">
                  <a:extLst>
                    <a:ext uri="{9D8B030D-6E8A-4147-A177-3AD203B41FA5}">
                      <a16:colId xmlns:a16="http://schemas.microsoft.com/office/drawing/2014/main" val="20003"/>
                    </a:ext>
                  </a:extLst>
                </a:gridCol>
                <a:gridCol w="444500">
                  <a:extLst>
                    <a:ext uri="{9D8B030D-6E8A-4147-A177-3AD203B41FA5}">
                      <a16:colId xmlns:a16="http://schemas.microsoft.com/office/drawing/2014/main" val="20004"/>
                    </a:ext>
                  </a:extLst>
                </a:gridCol>
                <a:gridCol w="444500">
                  <a:extLst>
                    <a:ext uri="{9D8B030D-6E8A-4147-A177-3AD203B41FA5}">
                      <a16:colId xmlns:a16="http://schemas.microsoft.com/office/drawing/2014/main" val="20005"/>
                    </a:ext>
                  </a:extLst>
                </a:gridCol>
                <a:gridCol w="444500">
                  <a:extLst>
                    <a:ext uri="{9D8B030D-6E8A-4147-A177-3AD203B41FA5}">
                      <a16:colId xmlns:a16="http://schemas.microsoft.com/office/drawing/2014/main" val="20006"/>
                    </a:ext>
                  </a:extLst>
                </a:gridCol>
                <a:gridCol w="444500">
                  <a:extLst>
                    <a:ext uri="{9D8B030D-6E8A-4147-A177-3AD203B41FA5}">
                      <a16:colId xmlns:a16="http://schemas.microsoft.com/office/drawing/2014/main" val="20007"/>
                    </a:ext>
                  </a:extLst>
                </a:gridCol>
                <a:gridCol w="444500">
                  <a:extLst>
                    <a:ext uri="{9D8B030D-6E8A-4147-A177-3AD203B41FA5}">
                      <a16:colId xmlns:a16="http://schemas.microsoft.com/office/drawing/2014/main" val="20008"/>
                    </a:ext>
                  </a:extLst>
                </a:gridCol>
                <a:gridCol w="444500">
                  <a:extLst>
                    <a:ext uri="{9D8B030D-6E8A-4147-A177-3AD203B41FA5}">
                      <a16:colId xmlns:a16="http://schemas.microsoft.com/office/drawing/2014/main" val="20009"/>
                    </a:ext>
                  </a:extLst>
                </a:gridCol>
                <a:gridCol w="444500">
                  <a:extLst>
                    <a:ext uri="{9D8B030D-6E8A-4147-A177-3AD203B41FA5}">
                      <a16:colId xmlns:a16="http://schemas.microsoft.com/office/drawing/2014/main" val="20010"/>
                    </a:ext>
                  </a:extLst>
                </a:gridCol>
              </a:tblGrid>
              <a:tr h="190500">
                <a:tc>
                  <a:txBody>
                    <a:bodyPr/>
                    <a:lstStyle/>
                    <a:p>
                      <a:pPr algn="ctr" fontAlgn="b"/>
                      <a:r>
                        <a:rPr lang="en-US" sz="1100" b="0" i="0" u="none" strike="noStrike" dirty="0">
                          <a:solidFill>
                            <a:srgbClr val="000000"/>
                          </a:solidFill>
                          <a:latin typeface="Calibri"/>
                        </a:rPr>
                        <a:t>0.92</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0.99</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90500">
                <a:tc>
                  <a:txBody>
                    <a:bodyPr/>
                    <a:lstStyle/>
                    <a:p>
                      <a:pPr algn="ctr" fontAlgn="b"/>
                      <a:r>
                        <a:rPr lang="en-US" sz="1100" b="0" i="0" u="none" strike="noStrike" dirty="0">
                          <a:solidFill>
                            <a:srgbClr val="000000"/>
                          </a:solidFill>
                          <a:latin typeface="Calibri"/>
                        </a:rPr>
                        <a:t>0.95</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90500">
                <a:tc>
                  <a:txBody>
                    <a:bodyPr/>
                    <a:lstStyle/>
                    <a:p>
                      <a:pPr algn="ctr" fontAlgn="b"/>
                      <a:r>
                        <a:rPr lang="en-US" sz="1100" b="0" i="0" u="none" strike="noStrike" dirty="0">
                          <a:solidFill>
                            <a:srgbClr val="000000"/>
                          </a:solidFill>
                          <a:latin typeface="Calibri"/>
                        </a:rPr>
                        <a:t>0.89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90500">
                <a:tc>
                  <a:txBody>
                    <a:bodyPr/>
                    <a:lstStyle/>
                    <a:p>
                      <a:pPr algn="ctr" fontAlgn="b"/>
                      <a:r>
                        <a:rPr lang="en-US" sz="1100" b="0" i="0" u="none" strike="noStrike">
                          <a:solidFill>
                            <a:srgbClr val="000000"/>
                          </a:solidFill>
                          <a:latin typeface="Calibri"/>
                        </a:rPr>
                        <a:t>0.96</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0.95</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90500">
                <a:tc>
                  <a:txBody>
                    <a:bodyPr/>
                    <a:lstStyle/>
                    <a:p>
                      <a:pPr algn="ctr" fontAlgn="b"/>
                      <a:r>
                        <a:rPr lang="en-US" sz="1100" b="0" i="0" u="none" strike="noStrike">
                          <a:solidFill>
                            <a:srgbClr val="000000"/>
                          </a:solidFill>
                          <a:latin typeface="Calibri"/>
                        </a:rPr>
                        <a:t>0.71</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0.37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0.85</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90500">
                <a:tc>
                  <a:txBody>
                    <a:bodyPr/>
                    <a:lstStyle/>
                    <a:p>
                      <a:pPr algn="ctr" fontAlgn="b"/>
                      <a:r>
                        <a:rPr lang="en-US" sz="1100" b="0" i="0" u="none" strike="noStrike">
                          <a:solidFill>
                            <a:srgbClr val="000000"/>
                          </a:solidFill>
                          <a:latin typeface="Calibri"/>
                        </a:rPr>
                        <a:t>0.49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0.60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0.33</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190500">
                <a:tc>
                  <a:txBody>
                    <a:bodyPr/>
                    <a:lstStyle/>
                    <a:p>
                      <a:pPr algn="ctr" fontAlgn="b"/>
                      <a:r>
                        <a:rPr lang="en-US" sz="1100" b="0" i="0" u="none" strike="noStrike">
                          <a:solidFill>
                            <a:srgbClr val="000000"/>
                          </a:solidFill>
                          <a:latin typeface="Calibri"/>
                        </a:rPr>
                        <a:t>0.86</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0.39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0.74</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190500">
                <a:tc>
                  <a:txBody>
                    <a:bodyPr/>
                    <a:lstStyle/>
                    <a:p>
                      <a:pPr algn="ctr" fontAlgn="b"/>
                      <a:r>
                        <a:rPr lang="en-US" sz="1100" b="0" i="0" u="none" strike="noStrike">
                          <a:solidFill>
                            <a:srgbClr val="000000"/>
                          </a:solidFill>
                          <a:latin typeface="Calibri"/>
                        </a:rPr>
                        <a:t>0.96</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0.37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190500">
                <a:tc>
                  <a:txBody>
                    <a:bodyPr/>
                    <a:lstStyle/>
                    <a:p>
                      <a:pPr algn="ctr" fontAlgn="b"/>
                      <a:r>
                        <a:rPr lang="en-US" sz="1100" b="0" i="0" u="none" strike="noStrike">
                          <a:solidFill>
                            <a:srgbClr val="000000"/>
                          </a:solidFill>
                          <a:latin typeface="Calibri"/>
                        </a:rPr>
                        <a:t>0.69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0.99</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190500">
                <a:tc>
                  <a:txBody>
                    <a:bodyPr/>
                    <a:lstStyle/>
                    <a:p>
                      <a:pPr algn="ctr" fontAlgn="b"/>
                      <a:r>
                        <a:rPr lang="en-US" sz="1100" b="0" i="0" u="none" strike="noStrike">
                          <a:solidFill>
                            <a:srgbClr val="000000"/>
                          </a:solidFill>
                          <a:latin typeface="Calibri"/>
                        </a:rPr>
                        <a:t>0.79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190500">
                <a:tc>
                  <a:txBody>
                    <a:bodyPr/>
                    <a:lstStyle/>
                    <a:p>
                      <a:pPr algn="ctr" fontAlgn="b"/>
                      <a:r>
                        <a:rPr lang="en-US" sz="1100" b="0" i="0" u="none" strike="noStrike">
                          <a:solidFill>
                            <a:srgbClr val="000000"/>
                          </a:solidFill>
                          <a:latin typeface="Calibri"/>
                        </a:rPr>
                        <a:t>0.91</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bl>
          </a:graphicData>
        </a:graphic>
      </p:graphicFrame>
      <p:graphicFrame>
        <p:nvGraphicFramePr>
          <p:cNvPr id="5" name="Table 4">
            <a:extLst>
              <a:ext uri="{FF2B5EF4-FFF2-40B4-BE49-F238E27FC236}">
                <a16:creationId xmlns:a16="http://schemas.microsoft.com/office/drawing/2014/main" id="{20930675-C9D9-408C-B882-C9C41D12FB14}"/>
              </a:ext>
            </a:extLst>
          </p:cNvPr>
          <p:cNvGraphicFramePr>
            <a:graphicFrameLocks noGrp="1"/>
          </p:cNvGraphicFramePr>
          <p:nvPr/>
        </p:nvGraphicFramePr>
        <p:xfrm>
          <a:off x="4191000" y="4152900"/>
          <a:ext cx="4889500" cy="2095500"/>
        </p:xfrm>
        <a:graphic>
          <a:graphicData uri="http://schemas.openxmlformats.org/drawingml/2006/table">
            <a:tbl>
              <a:tblPr/>
              <a:tblGrid>
                <a:gridCol w="444500">
                  <a:extLst>
                    <a:ext uri="{9D8B030D-6E8A-4147-A177-3AD203B41FA5}">
                      <a16:colId xmlns:a16="http://schemas.microsoft.com/office/drawing/2014/main" val="20000"/>
                    </a:ext>
                  </a:extLst>
                </a:gridCol>
                <a:gridCol w="444500">
                  <a:extLst>
                    <a:ext uri="{9D8B030D-6E8A-4147-A177-3AD203B41FA5}">
                      <a16:colId xmlns:a16="http://schemas.microsoft.com/office/drawing/2014/main" val="20001"/>
                    </a:ext>
                  </a:extLst>
                </a:gridCol>
                <a:gridCol w="444500">
                  <a:extLst>
                    <a:ext uri="{9D8B030D-6E8A-4147-A177-3AD203B41FA5}">
                      <a16:colId xmlns:a16="http://schemas.microsoft.com/office/drawing/2014/main" val="20002"/>
                    </a:ext>
                  </a:extLst>
                </a:gridCol>
                <a:gridCol w="444500">
                  <a:extLst>
                    <a:ext uri="{9D8B030D-6E8A-4147-A177-3AD203B41FA5}">
                      <a16:colId xmlns:a16="http://schemas.microsoft.com/office/drawing/2014/main" val="20003"/>
                    </a:ext>
                  </a:extLst>
                </a:gridCol>
                <a:gridCol w="444500">
                  <a:extLst>
                    <a:ext uri="{9D8B030D-6E8A-4147-A177-3AD203B41FA5}">
                      <a16:colId xmlns:a16="http://schemas.microsoft.com/office/drawing/2014/main" val="20004"/>
                    </a:ext>
                  </a:extLst>
                </a:gridCol>
                <a:gridCol w="444500">
                  <a:extLst>
                    <a:ext uri="{9D8B030D-6E8A-4147-A177-3AD203B41FA5}">
                      <a16:colId xmlns:a16="http://schemas.microsoft.com/office/drawing/2014/main" val="20005"/>
                    </a:ext>
                  </a:extLst>
                </a:gridCol>
                <a:gridCol w="444500">
                  <a:extLst>
                    <a:ext uri="{9D8B030D-6E8A-4147-A177-3AD203B41FA5}">
                      <a16:colId xmlns:a16="http://schemas.microsoft.com/office/drawing/2014/main" val="20006"/>
                    </a:ext>
                  </a:extLst>
                </a:gridCol>
                <a:gridCol w="444500">
                  <a:extLst>
                    <a:ext uri="{9D8B030D-6E8A-4147-A177-3AD203B41FA5}">
                      <a16:colId xmlns:a16="http://schemas.microsoft.com/office/drawing/2014/main" val="20007"/>
                    </a:ext>
                  </a:extLst>
                </a:gridCol>
                <a:gridCol w="444500">
                  <a:extLst>
                    <a:ext uri="{9D8B030D-6E8A-4147-A177-3AD203B41FA5}">
                      <a16:colId xmlns:a16="http://schemas.microsoft.com/office/drawing/2014/main" val="20008"/>
                    </a:ext>
                  </a:extLst>
                </a:gridCol>
                <a:gridCol w="444500">
                  <a:extLst>
                    <a:ext uri="{9D8B030D-6E8A-4147-A177-3AD203B41FA5}">
                      <a16:colId xmlns:a16="http://schemas.microsoft.com/office/drawing/2014/main" val="20009"/>
                    </a:ext>
                  </a:extLst>
                </a:gridCol>
                <a:gridCol w="444500">
                  <a:extLst>
                    <a:ext uri="{9D8B030D-6E8A-4147-A177-3AD203B41FA5}">
                      <a16:colId xmlns:a16="http://schemas.microsoft.com/office/drawing/2014/main" val="20010"/>
                    </a:ext>
                  </a:extLst>
                </a:gridCol>
              </a:tblGrid>
              <a:tr h="190500">
                <a:tc>
                  <a:txBody>
                    <a:bodyPr/>
                    <a:lstStyle/>
                    <a:p>
                      <a:pPr algn="ctr" fontAlgn="b"/>
                      <a:r>
                        <a:rPr lang="en-US" sz="1100" b="0" i="0" u="none" strike="noStrike" dirty="0">
                          <a:solidFill>
                            <a:srgbClr val="000000"/>
                          </a:solidFill>
                          <a:latin typeface="Calibri"/>
                        </a:rPr>
                        <a:t>0.92</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0.99</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90500">
                <a:tc>
                  <a:txBody>
                    <a:bodyPr/>
                    <a:lstStyle/>
                    <a:p>
                      <a:pPr algn="ctr" fontAlgn="b"/>
                      <a:r>
                        <a:rPr lang="en-US" sz="1100" b="0" i="0" u="none" strike="noStrike" dirty="0">
                          <a:solidFill>
                            <a:srgbClr val="000000"/>
                          </a:solidFill>
                          <a:latin typeface="Calibri"/>
                        </a:rPr>
                        <a:t>0.95</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90500">
                <a:tc>
                  <a:txBody>
                    <a:bodyPr/>
                    <a:lstStyle/>
                    <a:p>
                      <a:pPr algn="ctr" fontAlgn="b"/>
                      <a:r>
                        <a:rPr lang="en-US" sz="1100" b="0" i="0" u="none" strike="noStrike" dirty="0">
                          <a:solidFill>
                            <a:srgbClr val="000000"/>
                          </a:solidFill>
                          <a:latin typeface="Calibri"/>
                        </a:rPr>
                        <a:t>0.89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90500">
                <a:tc>
                  <a:txBody>
                    <a:bodyPr/>
                    <a:lstStyle/>
                    <a:p>
                      <a:pPr algn="ctr" fontAlgn="b"/>
                      <a:r>
                        <a:rPr lang="en-US" sz="1100" b="0" i="0" u="none" strike="noStrike">
                          <a:solidFill>
                            <a:srgbClr val="000000"/>
                          </a:solidFill>
                          <a:latin typeface="Calibri"/>
                        </a:rPr>
                        <a:t>0.96</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0.95</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90500">
                <a:tc>
                  <a:txBody>
                    <a:bodyPr/>
                    <a:lstStyle/>
                    <a:p>
                      <a:pPr algn="ctr" fontAlgn="b"/>
                      <a:r>
                        <a:rPr lang="en-US" sz="1100" b="0" i="0" u="none" strike="noStrike">
                          <a:solidFill>
                            <a:srgbClr val="000000"/>
                          </a:solidFill>
                          <a:latin typeface="Calibri"/>
                        </a:rPr>
                        <a:t>0.71</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0.37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0.85</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90500">
                <a:tc>
                  <a:txBody>
                    <a:bodyPr/>
                    <a:lstStyle/>
                    <a:p>
                      <a:pPr algn="ctr" fontAlgn="b"/>
                      <a:r>
                        <a:rPr lang="en-US" sz="1100" b="0" i="0" u="none" strike="noStrike">
                          <a:solidFill>
                            <a:srgbClr val="000000"/>
                          </a:solidFill>
                          <a:latin typeface="Calibri"/>
                        </a:rPr>
                        <a:t>0.49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0.60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0.33</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190500">
                <a:tc>
                  <a:txBody>
                    <a:bodyPr/>
                    <a:lstStyle/>
                    <a:p>
                      <a:pPr algn="ctr" fontAlgn="b"/>
                      <a:r>
                        <a:rPr lang="en-US" sz="1100" b="0" i="0" u="none" strike="noStrike">
                          <a:solidFill>
                            <a:srgbClr val="000000"/>
                          </a:solidFill>
                          <a:latin typeface="Calibri"/>
                        </a:rPr>
                        <a:t>0.86</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0.39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0.74</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190500">
                <a:tc>
                  <a:txBody>
                    <a:bodyPr/>
                    <a:lstStyle/>
                    <a:p>
                      <a:pPr algn="ctr" fontAlgn="b"/>
                      <a:r>
                        <a:rPr lang="en-US" sz="1100" b="0" i="0" u="none" strike="noStrike">
                          <a:solidFill>
                            <a:srgbClr val="000000"/>
                          </a:solidFill>
                          <a:latin typeface="Calibri"/>
                        </a:rPr>
                        <a:t>0.96</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0.37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190500">
                <a:tc>
                  <a:txBody>
                    <a:bodyPr/>
                    <a:lstStyle/>
                    <a:p>
                      <a:pPr algn="ctr" fontAlgn="b"/>
                      <a:r>
                        <a:rPr lang="en-US" sz="1100" b="0" i="0" u="none" strike="noStrike">
                          <a:solidFill>
                            <a:srgbClr val="000000"/>
                          </a:solidFill>
                          <a:latin typeface="Calibri"/>
                        </a:rPr>
                        <a:t>0.69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0.99</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190500">
                <a:tc>
                  <a:txBody>
                    <a:bodyPr/>
                    <a:lstStyle/>
                    <a:p>
                      <a:pPr algn="ctr" fontAlgn="b"/>
                      <a:r>
                        <a:rPr lang="en-US" sz="1100" b="0" i="0" u="none" strike="noStrike">
                          <a:solidFill>
                            <a:srgbClr val="000000"/>
                          </a:solidFill>
                          <a:latin typeface="Calibri"/>
                        </a:rPr>
                        <a:t>0.79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190500">
                <a:tc>
                  <a:txBody>
                    <a:bodyPr/>
                    <a:lstStyle/>
                    <a:p>
                      <a:pPr algn="ctr" fontAlgn="b"/>
                      <a:r>
                        <a:rPr lang="en-US" sz="1100" b="0" i="0" u="none" strike="noStrike">
                          <a:solidFill>
                            <a:srgbClr val="000000"/>
                          </a:solidFill>
                          <a:latin typeface="Calibri"/>
                        </a:rPr>
                        <a:t>0.91</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bl>
          </a:graphicData>
        </a:graphic>
      </p:graphicFrame>
      <p:graphicFrame>
        <p:nvGraphicFramePr>
          <p:cNvPr id="6" name="Table 5">
            <a:extLst>
              <a:ext uri="{FF2B5EF4-FFF2-40B4-BE49-F238E27FC236}">
                <a16:creationId xmlns:a16="http://schemas.microsoft.com/office/drawing/2014/main" id="{41D53285-FA96-48D2-BB48-54B17BF788CF}"/>
              </a:ext>
            </a:extLst>
          </p:cNvPr>
          <p:cNvGraphicFramePr>
            <a:graphicFrameLocks noGrp="1"/>
          </p:cNvGraphicFramePr>
          <p:nvPr/>
        </p:nvGraphicFramePr>
        <p:xfrm>
          <a:off x="3276600" y="3695700"/>
          <a:ext cx="4889500" cy="2095500"/>
        </p:xfrm>
        <a:graphic>
          <a:graphicData uri="http://schemas.openxmlformats.org/drawingml/2006/table">
            <a:tbl>
              <a:tblPr/>
              <a:tblGrid>
                <a:gridCol w="444500">
                  <a:extLst>
                    <a:ext uri="{9D8B030D-6E8A-4147-A177-3AD203B41FA5}">
                      <a16:colId xmlns:a16="http://schemas.microsoft.com/office/drawing/2014/main" val="20000"/>
                    </a:ext>
                  </a:extLst>
                </a:gridCol>
                <a:gridCol w="444500">
                  <a:extLst>
                    <a:ext uri="{9D8B030D-6E8A-4147-A177-3AD203B41FA5}">
                      <a16:colId xmlns:a16="http://schemas.microsoft.com/office/drawing/2014/main" val="20001"/>
                    </a:ext>
                  </a:extLst>
                </a:gridCol>
                <a:gridCol w="444500">
                  <a:extLst>
                    <a:ext uri="{9D8B030D-6E8A-4147-A177-3AD203B41FA5}">
                      <a16:colId xmlns:a16="http://schemas.microsoft.com/office/drawing/2014/main" val="20002"/>
                    </a:ext>
                  </a:extLst>
                </a:gridCol>
                <a:gridCol w="444500">
                  <a:extLst>
                    <a:ext uri="{9D8B030D-6E8A-4147-A177-3AD203B41FA5}">
                      <a16:colId xmlns:a16="http://schemas.microsoft.com/office/drawing/2014/main" val="20003"/>
                    </a:ext>
                  </a:extLst>
                </a:gridCol>
                <a:gridCol w="444500">
                  <a:extLst>
                    <a:ext uri="{9D8B030D-6E8A-4147-A177-3AD203B41FA5}">
                      <a16:colId xmlns:a16="http://schemas.microsoft.com/office/drawing/2014/main" val="20004"/>
                    </a:ext>
                  </a:extLst>
                </a:gridCol>
                <a:gridCol w="444500">
                  <a:extLst>
                    <a:ext uri="{9D8B030D-6E8A-4147-A177-3AD203B41FA5}">
                      <a16:colId xmlns:a16="http://schemas.microsoft.com/office/drawing/2014/main" val="20005"/>
                    </a:ext>
                  </a:extLst>
                </a:gridCol>
                <a:gridCol w="444500">
                  <a:extLst>
                    <a:ext uri="{9D8B030D-6E8A-4147-A177-3AD203B41FA5}">
                      <a16:colId xmlns:a16="http://schemas.microsoft.com/office/drawing/2014/main" val="20006"/>
                    </a:ext>
                  </a:extLst>
                </a:gridCol>
                <a:gridCol w="444500">
                  <a:extLst>
                    <a:ext uri="{9D8B030D-6E8A-4147-A177-3AD203B41FA5}">
                      <a16:colId xmlns:a16="http://schemas.microsoft.com/office/drawing/2014/main" val="20007"/>
                    </a:ext>
                  </a:extLst>
                </a:gridCol>
                <a:gridCol w="444500">
                  <a:extLst>
                    <a:ext uri="{9D8B030D-6E8A-4147-A177-3AD203B41FA5}">
                      <a16:colId xmlns:a16="http://schemas.microsoft.com/office/drawing/2014/main" val="20008"/>
                    </a:ext>
                  </a:extLst>
                </a:gridCol>
                <a:gridCol w="444500">
                  <a:extLst>
                    <a:ext uri="{9D8B030D-6E8A-4147-A177-3AD203B41FA5}">
                      <a16:colId xmlns:a16="http://schemas.microsoft.com/office/drawing/2014/main" val="20009"/>
                    </a:ext>
                  </a:extLst>
                </a:gridCol>
                <a:gridCol w="444500">
                  <a:extLst>
                    <a:ext uri="{9D8B030D-6E8A-4147-A177-3AD203B41FA5}">
                      <a16:colId xmlns:a16="http://schemas.microsoft.com/office/drawing/2014/main" val="20010"/>
                    </a:ext>
                  </a:extLst>
                </a:gridCol>
              </a:tblGrid>
              <a:tr h="190500">
                <a:tc>
                  <a:txBody>
                    <a:bodyPr/>
                    <a:lstStyle/>
                    <a:p>
                      <a:pPr algn="ctr" fontAlgn="b"/>
                      <a:r>
                        <a:rPr lang="en-US" sz="1100" b="0" i="0" u="none" strike="noStrike" dirty="0">
                          <a:solidFill>
                            <a:srgbClr val="000000"/>
                          </a:solidFill>
                          <a:latin typeface="Calibri"/>
                        </a:rPr>
                        <a:t>0.92</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0.99</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90500">
                <a:tc>
                  <a:txBody>
                    <a:bodyPr/>
                    <a:lstStyle/>
                    <a:p>
                      <a:pPr algn="ctr" fontAlgn="b"/>
                      <a:r>
                        <a:rPr lang="en-US" sz="1100" b="0" i="0" u="none" strike="noStrike" dirty="0">
                          <a:solidFill>
                            <a:srgbClr val="000000"/>
                          </a:solidFill>
                          <a:latin typeface="Calibri"/>
                        </a:rPr>
                        <a:t>0.95</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90500">
                <a:tc>
                  <a:txBody>
                    <a:bodyPr/>
                    <a:lstStyle/>
                    <a:p>
                      <a:pPr algn="ctr" fontAlgn="b"/>
                      <a:r>
                        <a:rPr lang="en-US" sz="1100" b="0" i="0" u="none" strike="noStrike" dirty="0">
                          <a:solidFill>
                            <a:srgbClr val="000000"/>
                          </a:solidFill>
                          <a:latin typeface="Calibri"/>
                        </a:rPr>
                        <a:t>0.89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90500">
                <a:tc>
                  <a:txBody>
                    <a:bodyPr/>
                    <a:lstStyle/>
                    <a:p>
                      <a:pPr algn="ctr" fontAlgn="b"/>
                      <a:r>
                        <a:rPr lang="en-US" sz="1100" b="0" i="0" u="none" strike="noStrike" dirty="0">
                          <a:solidFill>
                            <a:srgbClr val="000000"/>
                          </a:solidFill>
                          <a:latin typeface="Calibri"/>
                        </a:rPr>
                        <a:t>0.96</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0.95</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90500">
                <a:tc>
                  <a:txBody>
                    <a:bodyPr/>
                    <a:lstStyle/>
                    <a:p>
                      <a:pPr algn="ctr" fontAlgn="b"/>
                      <a:r>
                        <a:rPr lang="en-US" sz="1100" b="0" i="0" u="none" strike="noStrike">
                          <a:solidFill>
                            <a:srgbClr val="000000"/>
                          </a:solidFill>
                          <a:latin typeface="Calibri"/>
                        </a:rPr>
                        <a:t>0.71</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0.37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0.85</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90500">
                <a:tc>
                  <a:txBody>
                    <a:bodyPr/>
                    <a:lstStyle/>
                    <a:p>
                      <a:pPr algn="ctr" fontAlgn="b"/>
                      <a:r>
                        <a:rPr lang="en-US" sz="1100" b="0" i="0" u="none" strike="noStrike">
                          <a:solidFill>
                            <a:srgbClr val="000000"/>
                          </a:solidFill>
                          <a:latin typeface="Calibri"/>
                        </a:rPr>
                        <a:t>0.49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0.60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0.33</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190500">
                <a:tc>
                  <a:txBody>
                    <a:bodyPr/>
                    <a:lstStyle/>
                    <a:p>
                      <a:pPr algn="ctr" fontAlgn="b"/>
                      <a:r>
                        <a:rPr lang="en-US" sz="1100" b="0" i="0" u="none" strike="noStrike">
                          <a:solidFill>
                            <a:srgbClr val="000000"/>
                          </a:solidFill>
                          <a:latin typeface="Calibri"/>
                        </a:rPr>
                        <a:t>0.86</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0.39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0.74</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190500">
                <a:tc>
                  <a:txBody>
                    <a:bodyPr/>
                    <a:lstStyle/>
                    <a:p>
                      <a:pPr algn="ctr" fontAlgn="b"/>
                      <a:r>
                        <a:rPr lang="en-US" sz="1100" b="0" i="0" u="none" strike="noStrike">
                          <a:solidFill>
                            <a:srgbClr val="000000"/>
                          </a:solidFill>
                          <a:latin typeface="Calibri"/>
                        </a:rPr>
                        <a:t>0.96</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0.37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190500">
                <a:tc>
                  <a:txBody>
                    <a:bodyPr/>
                    <a:lstStyle/>
                    <a:p>
                      <a:pPr algn="ctr" fontAlgn="b"/>
                      <a:r>
                        <a:rPr lang="en-US" sz="1100" b="0" i="0" u="none" strike="noStrike">
                          <a:solidFill>
                            <a:srgbClr val="000000"/>
                          </a:solidFill>
                          <a:latin typeface="Calibri"/>
                        </a:rPr>
                        <a:t>0.69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0.99</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190500">
                <a:tc>
                  <a:txBody>
                    <a:bodyPr/>
                    <a:lstStyle/>
                    <a:p>
                      <a:pPr algn="ctr" fontAlgn="b"/>
                      <a:r>
                        <a:rPr lang="en-US" sz="1100" b="0" i="0" u="none" strike="noStrike">
                          <a:solidFill>
                            <a:srgbClr val="000000"/>
                          </a:solidFill>
                          <a:latin typeface="Calibri"/>
                        </a:rPr>
                        <a:t>0.79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190500">
                <a:tc>
                  <a:txBody>
                    <a:bodyPr/>
                    <a:lstStyle/>
                    <a:p>
                      <a:pPr algn="ctr" fontAlgn="b"/>
                      <a:r>
                        <a:rPr lang="en-US" sz="1100" b="0" i="0" u="none" strike="noStrike">
                          <a:solidFill>
                            <a:srgbClr val="000000"/>
                          </a:solidFill>
                          <a:latin typeface="Calibri"/>
                        </a:rPr>
                        <a:t>0.91</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bl>
          </a:graphicData>
        </a:graphic>
      </p:graphicFrame>
      <p:sp>
        <p:nvSpPr>
          <p:cNvPr id="39354" name="TextBox 6">
            <a:extLst>
              <a:ext uri="{FF2B5EF4-FFF2-40B4-BE49-F238E27FC236}">
                <a16:creationId xmlns:a16="http://schemas.microsoft.com/office/drawing/2014/main" id="{43D84CBA-8028-4543-8851-FF2E07CFE7C2}"/>
              </a:ext>
            </a:extLst>
          </p:cNvPr>
          <p:cNvSpPr txBox="1">
            <a:spLocks noChangeArrowheads="1"/>
          </p:cNvSpPr>
          <p:nvPr/>
        </p:nvSpPr>
        <p:spPr bwMode="auto">
          <a:xfrm>
            <a:off x="8229600" y="3467101"/>
            <a:ext cx="4074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b="1">
                <a:solidFill>
                  <a:srgbClr val="000000"/>
                </a:solidFill>
              </a:rPr>
              <a:t>R</a:t>
            </a:r>
          </a:p>
        </p:txBody>
      </p:sp>
      <p:sp>
        <p:nvSpPr>
          <p:cNvPr id="39355" name="TextBox 7">
            <a:extLst>
              <a:ext uri="{FF2B5EF4-FFF2-40B4-BE49-F238E27FC236}">
                <a16:creationId xmlns:a16="http://schemas.microsoft.com/office/drawing/2014/main" id="{879283D3-92FB-45BF-BCBA-9671FB473981}"/>
              </a:ext>
            </a:extLst>
          </p:cNvPr>
          <p:cNvSpPr txBox="1">
            <a:spLocks noChangeArrowheads="1"/>
          </p:cNvSpPr>
          <p:nvPr/>
        </p:nvSpPr>
        <p:spPr bwMode="auto">
          <a:xfrm>
            <a:off x="9144000" y="3924301"/>
            <a:ext cx="4235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b="1">
                <a:solidFill>
                  <a:srgbClr val="000000"/>
                </a:solidFill>
              </a:rPr>
              <a:t>G</a:t>
            </a:r>
          </a:p>
        </p:txBody>
      </p:sp>
      <p:sp>
        <p:nvSpPr>
          <p:cNvPr id="39356" name="TextBox 8">
            <a:extLst>
              <a:ext uri="{FF2B5EF4-FFF2-40B4-BE49-F238E27FC236}">
                <a16:creationId xmlns:a16="http://schemas.microsoft.com/office/drawing/2014/main" id="{D3ED21F9-3F2B-48A2-AAC6-C6256AB2DBC4}"/>
              </a:ext>
            </a:extLst>
          </p:cNvPr>
          <p:cNvSpPr txBox="1">
            <a:spLocks noChangeArrowheads="1"/>
          </p:cNvSpPr>
          <p:nvPr/>
        </p:nvSpPr>
        <p:spPr bwMode="auto">
          <a:xfrm>
            <a:off x="9906000" y="4305301"/>
            <a:ext cx="4074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b="1">
                <a:solidFill>
                  <a:srgbClr val="000000"/>
                </a:solidFill>
              </a:rPr>
              <a:t>B</a:t>
            </a:r>
          </a:p>
        </p:txBody>
      </p:sp>
      <p:sp>
        <p:nvSpPr>
          <p:cNvPr id="39357" name="TextBox 9">
            <a:extLst>
              <a:ext uri="{FF2B5EF4-FFF2-40B4-BE49-F238E27FC236}">
                <a16:creationId xmlns:a16="http://schemas.microsoft.com/office/drawing/2014/main" id="{CFEC7B09-25DA-4AB7-9A52-F090AEFA3188}"/>
              </a:ext>
            </a:extLst>
          </p:cNvPr>
          <p:cNvSpPr txBox="1">
            <a:spLocks noChangeArrowheads="1"/>
          </p:cNvSpPr>
          <p:nvPr/>
        </p:nvSpPr>
        <p:spPr bwMode="auto">
          <a:xfrm>
            <a:off x="2667000" y="3467101"/>
            <a:ext cx="73129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b="1">
                <a:solidFill>
                  <a:srgbClr val="000000"/>
                </a:solidFill>
              </a:rPr>
              <a:t>row</a:t>
            </a:r>
          </a:p>
        </p:txBody>
      </p:sp>
      <p:cxnSp>
        <p:nvCxnSpPr>
          <p:cNvPr id="12" name="Straight Arrow Connector 11">
            <a:extLst>
              <a:ext uri="{FF2B5EF4-FFF2-40B4-BE49-F238E27FC236}">
                <a16:creationId xmlns:a16="http://schemas.microsoft.com/office/drawing/2014/main" id="{15F9761F-99D7-4E5E-B7FE-0ABB7601BEC1}"/>
              </a:ext>
            </a:extLst>
          </p:cNvPr>
          <p:cNvCxnSpPr/>
          <p:nvPr/>
        </p:nvCxnSpPr>
        <p:spPr>
          <a:xfrm rot="5400000">
            <a:off x="1981201" y="4838701"/>
            <a:ext cx="1828800" cy="3175"/>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39359" name="TextBox 12">
            <a:extLst>
              <a:ext uri="{FF2B5EF4-FFF2-40B4-BE49-F238E27FC236}">
                <a16:creationId xmlns:a16="http://schemas.microsoft.com/office/drawing/2014/main" id="{8879B296-D553-4CD3-8CE9-AF35C33B60B3}"/>
              </a:ext>
            </a:extLst>
          </p:cNvPr>
          <p:cNvSpPr txBox="1">
            <a:spLocks noChangeArrowheads="1"/>
          </p:cNvSpPr>
          <p:nvPr/>
        </p:nvSpPr>
        <p:spPr bwMode="auto">
          <a:xfrm>
            <a:off x="3200400" y="3314701"/>
            <a:ext cx="12779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b="1">
                <a:solidFill>
                  <a:srgbClr val="000000"/>
                </a:solidFill>
              </a:rPr>
              <a:t>column</a:t>
            </a:r>
          </a:p>
        </p:txBody>
      </p:sp>
      <p:cxnSp>
        <p:nvCxnSpPr>
          <p:cNvPr id="17" name="Straight Arrow Connector 16">
            <a:extLst>
              <a:ext uri="{FF2B5EF4-FFF2-40B4-BE49-F238E27FC236}">
                <a16:creationId xmlns:a16="http://schemas.microsoft.com/office/drawing/2014/main" id="{FBDFCDD5-25A4-45EA-B0B2-0731455F6173}"/>
              </a:ext>
            </a:extLst>
          </p:cNvPr>
          <p:cNvCxnSpPr/>
          <p:nvPr/>
        </p:nvCxnSpPr>
        <p:spPr>
          <a:xfrm>
            <a:off x="4191000" y="3543300"/>
            <a:ext cx="4038600"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a:extLst>
              <a:ext uri="{FF2B5EF4-FFF2-40B4-BE49-F238E27FC236}">
                <a16:creationId xmlns:a16="http://schemas.microsoft.com/office/drawing/2014/main" id="{41DA8CEE-7537-416E-8BC7-6879D67F51E5}"/>
              </a:ext>
            </a:extLst>
          </p:cNvPr>
          <p:cNvSpPr>
            <a:spLocks noGrp="1"/>
          </p:cNvSpPr>
          <p:nvPr>
            <p:ph type="title"/>
          </p:nvPr>
        </p:nvSpPr>
        <p:spPr/>
        <p:txBody>
          <a:bodyPr/>
          <a:lstStyle/>
          <a:p>
            <a:r>
              <a:rPr lang="en-US" altLang="en-US"/>
              <a:t>Color spaces</a:t>
            </a:r>
          </a:p>
        </p:txBody>
      </p:sp>
      <p:sp>
        <p:nvSpPr>
          <p:cNvPr id="39939" name="Content Placeholder 2">
            <a:extLst>
              <a:ext uri="{FF2B5EF4-FFF2-40B4-BE49-F238E27FC236}">
                <a16:creationId xmlns:a16="http://schemas.microsoft.com/office/drawing/2014/main" id="{1E09E77A-3E0D-484D-AE5D-673BFD0C7944}"/>
              </a:ext>
            </a:extLst>
          </p:cNvPr>
          <p:cNvSpPr>
            <a:spLocks noGrp="1"/>
          </p:cNvSpPr>
          <p:nvPr>
            <p:ph idx="1"/>
          </p:nvPr>
        </p:nvSpPr>
        <p:spPr/>
        <p:txBody>
          <a:bodyPr/>
          <a:lstStyle/>
          <a:p>
            <a:r>
              <a:rPr lang="en-US" altLang="en-US"/>
              <a:t>How can we represent color?</a:t>
            </a:r>
          </a:p>
        </p:txBody>
      </p:sp>
      <p:pic>
        <p:nvPicPr>
          <p:cNvPr id="39940" name="Picture 2">
            <a:extLst>
              <a:ext uri="{FF2B5EF4-FFF2-40B4-BE49-F238E27FC236}">
                <a16:creationId xmlns:a16="http://schemas.microsoft.com/office/drawing/2014/main" id="{C4D8D990-0C37-4445-862E-0B0405DFE8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5200" y="2286000"/>
            <a:ext cx="4724400" cy="35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1" name="TextBox 4">
            <a:extLst>
              <a:ext uri="{FF2B5EF4-FFF2-40B4-BE49-F238E27FC236}">
                <a16:creationId xmlns:a16="http://schemas.microsoft.com/office/drawing/2014/main" id="{B6FB8A30-7CD8-464A-8C1C-A08C9BB4D288}"/>
              </a:ext>
            </a:extLst>
          </p:cNvPr>
          <p:cNvSpPr txBox="1">
            <a:spLocks noChangeArrowheads="1"/>
          </p:cNvSpPr>
          <p:nvPr/>
        </p:nvSpPr>
        <p:spPr bwMode="auto">
          <a:xfrm>
            <a:off x="7210426" y="6596064"/>
            <a:ext cx="3457575"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sz="1100">
                <a:solidFill>
                  <a:srgbClr val="000000"/>
                </a:solidFill>
              </a:rPr>
              <a:t>http://en.wikipedia.org/wiki/File:RGB_illumination.jpg</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a:extLst>
              <a:ext uri="{FF2B5EF4-FFF2-40B4-BE49-F238E27FC236}">
                <a16:creationId xmlns:a16="http://schemas.microsoft.com/office/drawing/2014/main" id="{62462708-C385-47D8-8E50-5E8280C39F60}"/>
              </a:ext>
            </a:extLst>
          </p:cNvPr>
          <p:cNvSpPr>
            <a:spLocks noGrp="1"/>
          </p:cNvSpPr>
          <p:nvPr>
            <p:ph type="title"/>
          </p:nvPr>
        </p:nvSpPr>
        <p:spPr/>
        <p:txBody>
          <a:bodyPr/>
          <a:lstStyle/>
          <a:p>
            <a:r>
              <a:rPr lang="en-US" altLang="en-US"/>
              <a:t>Color spaces: RGB</a:t>
            </a:r>
          </a:p>
        </p:txBody>
      </p:sp>
      <p:grpSp>
        <p:nvGrpSpPr>
          <p:cNvPr id="40963" name="Group 13">
            <a:extLst>
              <a:ext uri="{FF2B5EF4-FFF2-40B4-BE49-F238E27FC236}">
                <a16:creationId xmlns:a16="http://schemas.microsoft.com/office/drawing/2014/main" id="{EBC8A024-754C-441D-899C-DBD73DACDF33}"/>
              </a:ext>
            </a:extLst>
          </p:cNvPr>
          <p:cNvGrpSpPr>
            <a:grpSpLocks/>
          </p:cNvGrpSpPr>
          <p:nvPr/>
        </p:nvGrpSpPr>
        <p:grpSpPr bwMode="auto">
          <a:xfrm>
            <a:off x="2133601" y="1371600"/>
            <a:ext cx="4029075" cy="4038600"/>
            <a:chOff x="609600" y="1371600"/>
            <a:chExt cx="4724400" cy="4953000"/>
          </a:xfrm>
        </p:grpSpPr>
        <p:pic>
          <p:nvPicPr>
            <p:cNvPr id="40974" name="Picture 2">
              <a:extLst>
                <a:ext uri="{FF2B5EF4-FFF2-40B4-BE49-F238E27FC236}">
                  <a16:creationId xmlns:a16="http://schemas.microsoft.com/office/drawing/2014/main" id="{E3463B52-379F-4C22-AE0C-7211B1FF34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 y="1371600"/>
              <a:ext cx="4686300" cy="468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0975" name="Group 37">
              <a:extLst>
                <a:ext uri="{FF2B5EF4-FFF2-40B4-BE49-F238E27FC236}">
                  <a16:creationId xmlns:a16="http://schemas.microsoft.com/office/drawing/2014/main" id="{55C7475E-0487-4178-8C83-DD2F04BBB8C4}"/>
                </a:ext>
              </a:extLst>
            </p:cNvPr>
            <p:cNvGrpSpPr>
              <a:grpSpLocks/>
            </p:cNvGrpSpPr>
            <p:nvPr/>
          </p:nvGrpSpPr>
          <p:grpSpPr bwMode="auto">
            <a:xfrm>
              <a:off x="609600" y="4953000"/>
              <a:ext cx="1371600" cy="1371600"/>
              <a:chOff x="5486400" y="4648200"/>
              <a:chExt cx="1371600" cy="1371600"/>
            </a:xfrm>
          </p:grpSpPr>
          <p:cxnSp>
            <p:nvCxnSpPr>
              <p:cNvPr id="6" name="Straight Arrow Connector 5">
                <a:extLst>
                  <a:ext uri="{FF2B5EF4-FFF2-40B4-BE49-F238E27FC236}">
                    <a16:creationId xmlns:a16="http://schemas.microsoft.com/office/drawing/2014/main" id="{EA2F841F-4433-4D21-A722-77E03F82C4F9}"/>
                  </a:ext>
                </a:extLst>
              </p:cNvPr>
              <p:cNvCxnSpPr/>
              <p:nvPr/>
            </p:nvCxnSpPr>
            <p:spPr>
              <a:xfrm rot="10800000" flipV="1">
                <a:off x="5486400" y="5410411"/>
                <a:ext cx="837660" cy="227791"/>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2FADE4B2-FAB7-4149-92C0-E4A86CCEA23A}"/>
                  </a:ext>
                </a:extLst>
              </p:cNvPr>
              <p:cNvCxnSpPr/>
              <p:nvPr/>
            </p:nvCxnSpPr>
            <p:spPr>
              <a:xfrm rot="16200000" flipV="1">
                <a:off x="5905274" y="4991625"/>
                <a:ext cx="761251" cy="76320"/>
              </a:xfrm>
              <a:prstGeom prst="straightConnector1">
                <a:avLst/>
              </a:prstGeom>
              <a:ln w="57150">
                <a:solidFill>
                  <a:srgbClr val="00FF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75BB3AA7-B0D3-451B-B326-F43E10FD930B}"/>
                  </a:ext>
                </a:extLst>
              </p:cNvPr>
              <p:cNvCxnSpPr/>
              <p:nvPr/>
            </p:nvCxnSpPr>
            <p:spPr>
              <a:xfrm rot="16200000" flipH="1">
                <a:off x="6286486" y="5447985"/>
                <a:ext cx="609389" cy="534241"/>
              </a:xfrm>
              <a:prstGeom prst="straightConnector1">
                <a:avLst/>
              </a:prstGeom>
              <a:ln w="57150">
                <a:solidFill>
                  <a:srgbClr val="0000FF"/>
                </a:solidFill>
                <a:tailEnd type="arrow"/>
              </a:ln>
            </p:spPr>
            <p:style>
              <a:lnRef idx="1">
                <a:schemeClr val="accent1"/>
              </a:lnRef>
              <a:fillRef idx="0">
                <a:schemeClr val="accent1"/>
              </a:fillRef>
              <a:effectRef idx="0">
                <a:schemeClr val="accent1"/>
              </a:effectRef>
              <a:fontRef idx="minor">
                <a:schemeClr val="tx1"/>
              </a:fontRef>
            </p:style>
          </p:cxnSp>
        </p:grpSp>
        <p:sp>
          <p:nvSpPr>
            <p:cNvPr id="40976" name="TextBox 31">
              <a:extLst>
                <a:ext uri="{FF2B5EF4-FFF2-40B4-BE49-F238E27FC236}">
                  <a16:creationId xmlns:a16="http://schemas.microsoft.com/office/drawing/2014/main" id="{4DF0B6DF-637F-46EE-8678-844827967A37}"/>
                </a:ext>
              </a:extLst>
            </p:cNvPr>
            <p:cNvSpPr txBox="1">
              <a:spLocks noChangeArrowheads="1"/>
            </p:cNvSpPr>
            <p:nvPr/>
          </p:nvSpPr>
          <p:spPr bwMode="auto">
            <a:xfrm>
              <a:off x="3844056" y="1468976"/>
              <a:ext cx="1019144" cy="566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b="1">
                  <a:solidFill>
                    <a:srgbClr val="000000"/>
                  </a:solidFill>
                </a:rPr>
                <a:t>0,1,0</a:t>
              </a:r>
            </a:p>
          </p:txBody>
        </p:sp>
        <p:sp>
          <p:nvSpPr>
            <p:cNvPr id="40977" name="TextBox 32">
              <a:extLst>
                <a:ext uri="{FF2B5EF4-FFF2-40B4-BE49-F238E27FC236}">
                  <a16:creationId xmlns:a16="http://schemas.microsoft.com/office/drawing/2014/main" id="{10BE7086-7EEB-414A-804D-FB944DA26230}"/>
                </a:ext>
              </a:extLst>
            </p:cNvPr>
            <p:cNvSpPr txBox="1">
              <a:spLocks noChangeArrowheads="1"/>
            </p:cNvSpPr>
            <p:nvPr/>
          </p:nvSpPr>
          <p:spPr bwMode="auto">
            <a:xfrm>
              <a:off x="4201453" y="5487448"/>
              <a:ext cx="1019144" cy="566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b="1">
                  <a:solidFill>
                    <a:srgbClr val="000000"/>
                  </a:solidFill>
                </a:rPr>
                <a:t>0,0,1</a:t>
              </a:r>
            </a:p>
          </p:txBody>
        </p:sp>
        <p:sp>
          <p:nvSpPr>
            <p:cNvPr id="40978" name="TextBox 33">
              <a:extLst>
                <a:ext uri="{FF2B5EF4-FFF2-40B4-BE49-F238E27FC236}">
                  <a16:creationId xmlns:a16="http://schemas.microsoft.com/office/drawing/2014/main" id="{31EF29ED-4D9F-4352-A2F6-FD01EBC86654}"/>
                </a:ext>
              </a:extLst>
            </p:cNvPr>
            <p:cNvSpPr txBox="1">
              <a:spLocks noChangeArrowheads="1"/>
            </p:cNvSpPr>
            <p:nvPr/>
          </p:nvSpPr>
          <p:spPr bwMode="auto">
            <a:xfrm>
              <a:off x="609600" y="4343400"/>
              <a:ext cx="1019144" cy="566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b="1">
                  <a:solidFill>
                    <a:srgbClr val="000000"/>
                  </a:solidFill>
                </a:rPr>
                <a:t>1,0,0</a:t>
              </a:r>
            </a:p>
          </p:txBody>
        </p:sp>
      </p:grpSp>
      <p:sp>
        <p:nvSpPr>
          <p:cNvPr id="40964" name="TextBox 38">
            <a:extLst>
              <a:ext uri="{FF2B5EF4-FFF2-40B4-BE49-F238E27FC236}">
                <a16:creationId xmlns:a16="http://schemas.microsoft.com/office/drawing/2014/main" id="{EAD106BE-2D8E-49D0-BA61-8FE766ECDEF8}"/>
              </a:ext>
            </a:extLst>
          </p:cNvPr>
          <p:cNvSpPr txBox="1">
            <a:spLocks noChangeArrowheads="1"/>
          </p:cNvSpPr>
          <p:nvPr/>
        </p:nvSpPr>
        <p:spPr bwMode="auto">
          <a:xfrm>
            <a:off x="5630864" y="6581776"/>
            <a:ext cx="50371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sz="1200">
                <a:solidFill>
                  <a:srgbClr val="000000"/>
                </a:solidFill>
              </a:rPr>
              <a:t>Image from: http://en.wikipedia.org/wiki/File:RGB_color_solid_cube.png</a:t>
            </a:r>
          </a:p>
        </p:txBody>
      </p:sp>
      <p:sp>
        <p:nvSpPr>
          <p:cNvPr id="19465" name="TextBox 39">
            <a:extLst>
              <a:ext uri="{FF2B5EF4-FFF2-40B4-BE49-F238E27FC236}">
                <a16:creationId xmlns:a16="http://schemas.microsoft.com/office/drawing/2014/main" id="{AE8B4589-CD47-4944-8A8A-2EE2770CDD2F}"/>
              </a:ext>
            </a:extLst>
          </p:cNvPr>
          <p:cNvSpPr txBox="1">
            <a:spLocks noChangeArrowheads="1"/>
          </p:cNvSpPr>
          <p:nvPr/>
        </p:nvSpPr>
        <p:spPr bwMode="auto">
          <a:xfrm>
            <a:off x="1752600" y="5486401"/>
            <a:ext cx="35941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a:solidFill>
                  <a:srgbClr val="000000"/>
                </a:solidFill>
              </a:rPr>
              <a:t>Some drawbacks</a:t>
            </a:r>
          </a:p>
          <a:p>
            <a:pPr eaLnBrk="0" fontAlgn="base" hangingPunct="0">
              <a:spcBef>
                <a:spcPct val="0"/>
              </a:spcBef>
              <a:spcAft>
                <a:spcPct val="0"/>
              </a:spcAft>
              <a:buFont typeface="Arial" panose="020B0604020202020204" pitchFamily="34" charset="0"/>
              <a:buChar char="•"/>
            </a:pPr>
            <a:r>
              <a:rPr lang="en-US" altLang="en-US" sz="2000">
                <a:solidFill>
                  <a:srgbClr val="000000"/>
                </a:solidFill>
              </a:rPr>
              <a:t> Strongly correlated channels</a:t>
            </a:r>
          </a:p>
          <a:p>
            <a:pPr eaLnBrk="0" fontAlgn="base" hangingPunct="0">
              <a:spcBef>
                <a:spcPct val="0"/>
              </a:spcBef>
              <a:spcAft>
                <a:spcPct val="0"/>
              </a:spcAft>
              <a:buFont typeface="Arial" panose="020B0604020202020204" pitchFamily="34" charset="0"/>
              <a:buChar char="•"/>
            </a:pPr>
            <a:r>
              <a:rPr lang="en-US" altLang="en-US" sz="2000">
                <a:solidFill>
                  <a:srgbClr val="000000"/>
                </a:solidFill>
              </a:rPr>
              <a:t> Non-perceptual </a:t>
            </a:r>
          </a:p>
        </p:txBody>
      </p:sp>
      <p:sp>
        <p:nvSpPr>
          <p:cNvPr id="40966" name="TextBox 12">
            <a:extLst>
              <a:ext uri="{FF2B5EF4-FFF2-40B4-BE49-F238E27FC236}">
                <a16:creationId xmlns:a16="http://schemas.microsoft.com/office/drawing/2014/main" id="{0AB62DCD-0D2E-425E-990A-6A8DB3E68E3C}"/>
              </a:ext>
            </a:extLst>
          </p:cNvPr>
          <p:cNvSpPr txBox="1">
            <a:spLocks noChangeArrowheads="1"/>
          </p:cNvSpPr>
          <p:nvPr/>
        </p:nvSpPr>
        <p:spPr bwMode="auto">
          <a:xfrm>
            <a:off x="2590800" y="838201"/>
            <a:ext cx="28209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a:solidFill>
                  <a:srgbClr val="000000"/>
                </a:solidFill>
              </a:rPr>
              <a:t>Default color space</a:t>
            </a:r>
          </a:p>
        </p:txBody>
      </p:sp>
      <p:pic>
        <p:nvPicPr>
          <p:cNvPr id="40967" name="Picture 2" descr="C:\Users\Hoiem\Documents\Classes\Spring11 - Computer Vision\figs\color spaces\neighborhood6_rgb_r.png">
            <a:extLst>
              <a:ext uri="{FF2B5EF4-FFF2-40B4-BE49-F238E27FC236}">
                <a16:creationId xmlns:a16="http://schemas.microsoft.com/office/drawing/2014/main" id="{374C7A27-114F-490A-A1A1-92BAC70AF5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1404939"/>
            <a:ext cx="2286000" cy="156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8" name="Picture 3" descr="C:\Users\Hoiem\Documents\Classes\Spring11 - Computer Vision\figs\color spaces\neighborhood6_rgb_b.png">
            <a:extLst>
              <a:ext uri="{FF2B5EF4-FFF2-40B4-BE49-F238E27FC236}">
                <a16:creationId xmlns:a16="http://schemas.microsoft.com/office/drawing/2014/main" id="{7EADD6C8-4D6E-41AB-A0DE-F72C69DE86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0" y="4648200"/>
            <a:ext cx="2286000"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9" name="Picture 4" descr="C:\Users\Hoiem\Documents\Classes\Spring11 - Computer Vision\figs\color spaces\neighborhood6_rgb_g.png">
            <a:extLst>
              <a:ext uri="{FF2B5EF4-FFF2-40B4-BE49-F238E27FC236}">
                <a16:creationId xmlns:a16="http://schemas.microsoft.com/office/drawing/2014/main" id="{996E72A4-9D1A-4EB4-8F4D-8BBB8252D54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0" y="3035300"/>
            <a:ext cx="2286000" cy="156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70" name="Picture 5" descr="C:\Users\Hoiem\Documents\Classes\Spring10 - Computer Vision\figs\nieghborhood6.jpg">
            <a:extLst>
              <a:ext uri="{FF2B5EF4-FFF2-40B4-BE49-F238E27FC236}">
                <a16:creationId xmlns:a16="http://schemas.microsoft.com/office/drawing/2014/main" id="{8E438476-7DCD-496A-81A8-2BB3E1BA26A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91600" y="1"/>
            <a:ext cx="16764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71" name="TextBox 18">
            <a:extLst>
              <a:ext uri="{FF2B5EF4-FFF2-40B4-BE49-F238E27FC236}">
                <a16:creationId xmlns:a16="http://schemas.microsoft.com/office/drawing/2014/main" id="{9294F2A9-0443-45E3-8D60-2E7C75D08040}"/>
              </a:ext>
            </a:extLst>
          </p:cNvPr>
          <p:cNvSpPr txBox="1">
            <a:spLocks noChangeArrowheads="1"/>
          </p:cNvSpPr>
          <p:nvPr/>
        </p:nvSpPr>
        <p:spPr bwMode="auto">
          <a:xfrm>
            <a:off x="9220201" y="2068513"/>
            <a:ext cx="840295"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b="1">
                <a:solidFill>
                  <a:srgbClr val="000000"/>
                </a:solidFill>
              </a:rPr>
              <a:t>R</a:t>
            </a:r>
          </a:p>
          <a:p>
            <a:pPr eaLnBrk="0" fontAlgn="base" hangingPunct="0">
              <a:spcBef>
                <a:spcPct val="0"/>
              </a:spcBef>
              <a:spcAft>
                <a:spcPct val="0"/>
              </a:spcAft>
            </a:pPr>
            <a:r>
              <a:rPr lang="en-US" altLang="en-US" sz="1100">
                <a:solidFill>
                  <a:srgbClr val="000000"/>
                </a:solidFill>
              </a:rPr>
              <a:t>(G=0,B=0)</a:t>
            </a:r>
          </a:p>
        </p:txBody>
      </p:sp>
      <p:sp>
        <p:nvSpPr>
          <p:cNvPr id="40972" name="TextBox 19">
            <a:extLst>
              <a:ext uri="{FF2B5EF4-FFF2-40B4-BE49-F238E27FC236}">
                <a16:creationId xmlns:a16="http://schemas.microsoft.com/office/drawing/2014/main" id="{E3930C3D-7230-4515-975A-A293E45F9F0F}"/>
              </a:ext>
            </a:extLst>
          </p:cNvPr>
          <p:cNvSpPr txBox="1">
            <a:spLocks noChangeArrowheads="1"/>
          </p:cNvSpPr>
          <p:nvPr/>
        </p:nvSpPr>
        <p:spPr bwMode="auto">
          <a:xfrm>
            <a:off x="9220201" y="3657600"/>
            <a:ext cx="833883"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b="1">
                <a:solidFill>
                  <a:srgbClr val="000000"/>
                </a:solidFill>
              </a:rPr>
              <a:t>G</a:t>
            </a:r>
          </a:p>
          <a:p>
            <a:pPr eaLnBrk="0" fontAlgn="base" hangingPunct="0">
              <a:spcBef>
                <a:spcPct val="0"/>
              </a:spcBef>
              <a:spcAft>
                <a:spcPct val="0"/>
              </a:spcAft>
            </a:pPr>
            <a:r>
              <a:rPr lang="en-US" altLang="en-US" sz="1100">
                <a:solidFill>
                  <a:srgbClr val="000000"/>
                </a:solidFill>
              </a:rPr>
              <a:t>(R=0,B=0)</a:t>
            </a:r>
            <a:endParaRPr lang="en-US" altLang="en-US" sz="1100" b="1">
              <a:solidFill>
                <a:srgbClr val="000000"/>
              </a:solidFill>
            </a:endParaRPr>
          </a:p>
        </p:txBody>
      </p:sp>
      <p:sp>
        <p:nvSpPr>
          <p:cNvPr id="40973" name="TextBox 20">
            <a:extLst>
              <a:ext uri="{FF2B5EF4-FFF2-40B4-BE49-F238E27FC236}">
                <a16:creationId xmlns:a16="http://schemas.microsoft.com/office/drawing/2014/main" id="{D69AD56A-C29D-4BFE-B20F-C094E1D3DD2E}"/>
              </a:ext>
            </a:extLst>
          </p:cNvPr>
          <p:cNvSpPr txBox="1">
            <a:spLocks noChangeArrowheads="1"/>
          </p:cNvSpPr>
          <p:nvPr/>
        </p:nvSpPr>
        <p:spPr bwMode="auto">
          <a:xfrm>
            <a:off x="9220201" y="5257800"/>
            <a:ext cx="848309"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b="1">
                <a:solidFill>
                  <a:srgbClr val="000000"/>
                </a:solidFill>
              </a:rPr>
              <a:t>B</a:t>
            </a:r>
          </a:p>
          <a:p>
            <a:pPr eaLnBrk="0" fontAlgn="base" hangingPunct="0">
              <a:spcBef>
                <a:spcPct val="0"/>
              </a:spcBef>
              <a:spcAft>
                <a:spcPct val="0"/>
              </a:spcAft>
            </a:pPr>
            <a:r>
              <a:rPr lang="en-US" altLang="en-US" sz="1100">
                <a:solidFill>
                  <a:srgbClr val="000000"/>
                </a:solidFill>
              </a:rPr>
              <a:t>(R=0,G=0)</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5"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 color a vector space?</a:t>
            </a:r>
            <a:br>
              <a:rPr lang="en-US" dirty="0"/>
            </a:br>
            <a:r>
              <a:rPr lang="en-US" dirty="0"/>
              <a:t>Think-Pair-Share</a:t>
            </a:r>
          </a:p>
        </p:txBody>
      </p:sp>
      <p:sp>
        <p:nvSpPr>
          <p:cNvPr id="3" name="Text Placeholder 2"/>
          <p:cNvSpPr>
            <a:spLocks noGrp="1"/>
          </p:cNvSpPr>
          <p:nvPr>
            <p:ph type="body" idx="1"/>
          </p:nvPr>
        </p:nvSpPr>
        <p:spPr/>
        <p:txBody>
          <a:bodyPr/>
          <a:lstStyle/>
          <a:p>
            <a:r>
              <a:rPr lang="en-US" dirty="0">
                <a:solidFill>
                  <a:schemeClr val="tx1">
                    <a:lumMod val="50000"/>
                    <a:lumOff val="50000"/>
                  </a:schemeClr>
                </a:solidFill>
              </a:rPr>
              <a:t>Got it.   </a:t>
            </a:r>
            <a:r>
              <a:rPr lang="en-US" altLang="en-US" dirty="0">
                <a:solidFill>
                  <a:schemeClr val="tx1">
                    <a:lumMod val="50000"/>
                    <a:lumOff val="50000"/>
                  </a:schemeClr>
                </a:solidFill>
              </a:rPr>
              <a:t>C = r*R + g*G + b*B</a:t>
            </a:r>
          </a:p>
        </p:txBody>
      </p:sp>
    </p:spTree>
    <p:extLst>
      <p:ext uri="{BB962C8B-B14F-4D97-AF65-F5344CB8AC3E}">
        <p14:creationId xmlns:p14="http://schemas.microsoft.com/office/powerpoint/2010/main" val="32849969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a:extLst>
              <a:ext uri="{FF2B5EF4-FFF2-40B4-BE49-F238E27FC236}">
                <a16:creationId xmlns:a16="http://schemas.microsoft.com/office/drawing/2014/main" id="{CE090768-1873-4EEA-8BB5-386AF0374114}"/>
              </a:ext>
            </a:extLst>
          </p:cNvPr>
          <p:cNvSpPr>
            <a:spLocks noGrp="1"/>
          </p:cNvSpPr>
          <p:nvPr>
            <p:ph type="title"/>
          </p:nvPr>
        </p:nvSpPr>
        <p:spPr/>
        <p:txBody>
          <a:bodyPr/>
          <a:lstStyle/>
          <a:p>
            <a:r>
              <a:rPr lang="en-US" altLang="en-US"/>
              <a:t>Color spaces: HSV</a:t>
            </a:r>
          </a:p>
        </p:txBody>
      </p:sp>
      <p:pic>
        <p:nvPicPr>
          <p:cNvPr id="41987" name="Picture 6">
            <a:extLst>
              <a:ext uri="{FF2B5EF4-FFF2-40B4-BE49-F238E27FC236}">
                <a16:creationId xmlns:a16="http://schemas.microsoft.com/office/drawing/2014/main" id="{E562309D-5804-4BED-9A5C-0A5E29D1EB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1905000"/>
            <a:ext cx="4953000" cy="436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8" name="TextBox 3">
            <a:extLst>
              <a:ext uri="{FF2B5EF4-FFF2-40B4-BE49-F238E27FC236}">
                <a16:creationId xmlns:a16="http://schemas.microsoft.com/office/drawing/2014/main" id="{7373B0FA-4323-4F90-ACB6-A4768B98B71C}"/>
              </a:ext>
            </a:extLst>
          </p:cNvPr>
          <p:cNvSpPr txBox="1">
            <a:spLocks noChangeArrowheads="1"/>
          </p:cNvSpPr>
          <p:nvPr/>
        </p:nvSpPr>
        <p:spPr bwMode="auto">
          <a:xfrm>
            <a:off x="2667001" y="1143001"/>
            <a:ext cx="33639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sz="2800">
                <a:solidFill>
                  <a:srgbClr val="000000"/>
                </a:solidFill>
              </a:rPr>
              <a:t>Intuitive color space</a:t>
            </a:r>
          </a:p>
        </p:txBody>
      </p:sp>
      <p:pic>
        <p:nvPicPr>
          <p:cNvPr id="41989" name="Picture 2" descr="C:\Users\Hoiem\Documents\Classes\Spring11 - Computer Vision\figs\color spaces\neighborhood6_hsv_v.png">
            <a:extLst>
              <a:ext uri="{FF2B5EF4-FFF2-40B4-BE49-F238E27FC236}">
                <a16:creationId xmlns:a16="http://schemas.microsoft.com/office/drawing/2014/main" id="{8EB026AE-53E9-4C18-9AD5-76542C2579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600" y="4991100"/>
            <a:ext cx="2286000"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0" name="Picture 3" descr="C:\Users\Hoiem\Documents\Classes\Spring11 - Computer Vision\figs\color spaces\neighborhood6_hsv_h.png">
            <a:extLst>
              <a:ext uri="{FF2B5EF4-FFF2-40B4-BE49-F238E27FC236}">
                <a16:creationId xmlns:a16="http://schemas.microsoft.com/office/drawing/2014/main" id="{CB936C1E-3699-45AD-AFC6-F8DC2750FC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6600" y="1562100"/>
            <a:ext cx="2286000"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1" name="Picture 4" descr="C:\Users\Hoiem\Documents\Classes\Spring11 - Computer Vision\figs\color spaces\neighborhood6_hsv_s.png">
            <a:extLst>
              <a:ext uri="{FF2B5EF4-FFF2-40B4-BE49-F238E27FC236}">
                <a16:creationId xmlns:a16="http://schemas.microsoft.com/office/drawing/2014/main" id="{8FABE2B8-1618-43F5-A817-D5424931CDC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86600" y="3238500"/>
            <a:ext cx="2286000"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2" name="Picture 5" descr="C:\Users\Hoiem\Documents\Classes\Spring10 - Computer Vision\figs\nieghborhood6.jpg">
            <a:extLst>
              <a:ext uri="{FF2B5EF4-FFF2-40B4-BE49-F238E27FC236}">
                <a16:creationId xmlns:a16="http://schemas.microsoft.com/office/drawing/2014/main" id="{84AC6F7A-A87F-43CB-B7C0-869F90E0C88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91600" y="1"/>
            <a:ext cx="16764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3" name="TextBox 8">
            <a:extLst>
              <a:ext uri="{FF2B5EF4-FFF2-40B4-BE49-F238E27FC236}">
                <a16:creationId xmlns:a16="http://schemas.microsoft.com/office/drawing/2014/main" id="{8F8D545C-7B80-40DE-A7F6-320993953DC6}"/>
              </a:ext>
            </a:extLst>
          </p:cNvPr>
          <p:cNvSpPr txBox="1">
            <a:spLocks noChangeArrowheads="1"/>
          </p:cNvSpPr>
          <p:nvPr/>
        </p:nvSpPr>
        <p:spPr bwMode="auto">
          <a:xfrm>
            <a:off x="9431339" y="2057400"/>
            <a:ext cx="825867"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b="1">
                <a:solidFill>
                  <a:srgbClr val="000000"/>
                </a:solidFill>
              </a:rPr>
              <a:t>H</a:t>
            </a:r>
          </a:p>
          <a:p>
            <a:pPr eaLnBrk="0" fontAlgn="base" hangingPunct="0">
              <a:spcBef>
                <a:spcPct val="0"/>
              </a:spcBef>
              <a:spcAft>
                <a:spcPct val="0"/>
              </a:spcAft>
            </a:pPr>
            <a:r>
              <a:rPr lang="en-US" altLang="en-US" sz="1100">
                <a:solidFill>
                  <a:srgbClr val="000000"/>
                </a:solidFill>
              </a:rPr>
              <a:t>(S=1,V=1)</a:t>
            </a:r>
          </a:p>
        </p:txBody>
      </p:sp>
      <p:sp>
        <p:nvSpPr>
          <p:cNvPr id="41994" name="TextBox 9">
            <a:extLst>
              <a:ext uri="{FF2B5EF4-FFF2-40B4-BE49-F238E27FC236}">
                <a16:creationId xmlns:a16="http://schemas.microsoft.com/office/drawing/2014/main" id="{35C556E6-494F-4704-9067-DD4097DC5D20}"/>
              </a:ext>
            </a:extLst>
          </p:cNvPr>
          <p:cNvSpPr txBox="1">
            <a:spLocks noChangeArrowheads="1"/>
          </p:cNvSpPr>
          <p:nvPr/>
        </p:nvSpPr>
        <p:spPr bwMode="auto">
          <a:xfrm>
            <a:off x="9472614" y="3733800"/>
            <a:ext cx="833883"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b="1">
                <a:solidFill>
                  <a:srgbClr val="000000"/>
                </a:solidFill>
              </a:rPr>
              <a:t>S</a:t>
            </a:r>
          </a:p>
          <a:p>
            <a:pPr eaLnBrk="0" fontAlgn="base" hangingPunct="0">
              <a:spcBef>
                <a:spcPct val="0"/>
              </a:spcBef>
              <a:spcAft>
                <a:spcPct val="0"/>
              </a:spcAft>
            </a:pPr>
            <a:r>
              <a:rPr lang="en-US" altLang="en-US" sz="1100">
                <a:solidFill>
                  <a:srgbClr val="000000"/>
                </a:solidFill>
              </a:rPr>
              <a:t>(H=1,V=1)</a:t>
            </a:r>
          </a:p>
        </p:txBody>
      </p:sp>
      <p:sp>
        <p:nvSpPr>
          <p:cNvPr id="41995" name="TextBox 10">
            <a:extLst>
              <a:ext uri="{FF2B5EF4-FFF2-40B4-BE49-F238E27FC236}">
                <a16:creationId xmlns:a16="http://schemas.microsoft.com/office/drawing/2014/main" id="{BAA02BB9-F3CE-4C9A-B73D-14AA52B00FEB}"/>
              </a:ext>
            </a:extLst>
          </p:cNvPr>
          <p:cNvSpPr txBox="1">
            <a:spLocks noChangeArrowheads="1"/>
          </p:cNvSpPr>
          <p:nvPr/>
        </p:nvSpPr>
        <p:spPr bwMode="auto">
          <a:xfrm>
            <a:off x="9448801" y="5562600"/>
            <a:ext cx="833883"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b="1">
                <a:solidFill>
                  <a:srgbClr val="000000"/>
                </a:solidFill>
              </a:rPr>
              <a:t>V</a:t>
            </a:r>
          </a:p>
          <a:p>
            <a:pPr eaLnBrk="0" fontAlgn="base" hangingPunct="0">
              <a:spcBef>
                <a:spcPct val="0"/>
              </a:spcBef>
              <a:spcAft>
                <a:spcPct val="0"/>
              </a:spcAft>
            </a:pPr>
            <a:r>
              <a:rPr lang="en-US" altLang="en-US" sz="1100">
                <a:solidFill>
                  <a:srgbClr val="000000"/>
                </a:solidFill>
              </a:rPr>
              <a:t>(H=1,S=0)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 color a vector space?</a:t>
            </a:r>
            <a:br>
              <a:rPr lang="en-US" dirty="0"/>
            </a:br>
            <a:r>
              <a:rPr lang="en-US" dirty="0"/>
              <a:t>Think-Pair-Share</a:t>
            </a:r>
          </a:p>
        </p:txBody>
      </p:sp>
      <p:sp>
        <p:nvSpPr>
          <p:cNvPr id="3" name="Text Placeholder 2"/>
          <p:cNvSpPr>
            <a:spLocks noGrp="1"/>
          </p:cNvSpPr>
          <p:nvPr>
            <p:ph type="body" idx="1"/>
          </p:nvPr>
        </p:nvSpPr>
        <p:spPr/>
        <p:txBody>
          <a:bodyPr/>
          <a:lstStyle/>
          <a:p>
            <a:r>
              <a:rPr lang="en-US" dirty="0">
                <a:solidFill>
                  <a:schemeClr val="tx1">
                    <a:lumMod val="50000"/>
                    <a:lumOff val="50000"/>
                  </a:schemeClr>
                </a:solidFill>
              </a:rPr>
              <a:t>Got it.   </a:t>
            </a:r>
            <a:r>
              <a:rPr lang="en-US" altLang="en-US" dirty="0">
                <a:solidFill>
                  <a:schemeClr val="tx1">
                    <a:lumMod val="50000"/>
                    <a:lumOff val="50000"/>
                  </a:schemeClr>
                </a:solidFill>
              </a:rPr>
              <a:t>C = r*R + g*G + b*B</a:t>
            </a:r>
          </a:p>
        </p:txBody>
      </p:sp>
    </p:spTree>
    <p:extLst>
      <p:ext uri="{BB962C8B-B14F-4D97-AF65-F5344CB8AC3E}">
        <p14:creationId xmlns:p14="http://schemas.microsoft.com/office/powerpoint/2010/main" val="251507966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p:cNvSpPr>
            <a:spLocks noGrp="1"/>
          </p:cNvSpPr>
          <p:nvPr>
            <p:ph type="title"/>
          </p:nvPr>
        </p:nvSpPr>
        <p:spPr/>
        <p:txBody>
          <a:bodyPr/>
          <a:lstStyle/>
          <a:p>
            <a:r>
              <a:rPr lang="en-US" altLang="en-US"/>
              <a:t>Color spaces: HSV</a:t>
            </a:r>
          </a:p>
        </p:txBody>
      </p:sp>
      <p:pic>
        <p:nvPicPr>
          <p:cNvPr id="89091"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1905000"/>
            <a:ext cx="4953000" cy="436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2" name="TextBox 3"/>
          <p:cNvSpPr txBox="1">
            <a:spLocks noChangeArrowheads="1"/>
          </p:cNvSpPr>
          <p:nvPr/>
        </p:nvSpPr>
        <p:spPr bwMode="auto">
          <a:xfrm>
            <a:off x="2667001" y="1143001"/>
            <a:ext cx="33639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dirty="0">
                <a:solidFill>
                  <a:prstClr val="black"/>
                </a:solidFill>
              </a:rPr>
              <a:t>Intuitive color space</a:t>
            </a:r>
          </a:p>
        </p:txBody>
      </p:sp>
    </p:spTree>
    <p:extLst>
      <p:ext uri="{BB962C8B-B14F-4D97-AF65-F5344CB8AC3E}">
        <p14:creationId xmlns:p14="http://schemas.microsoft.com/office/powerpoint/2010/main" val="17769315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0"/>
            <a:ext cx="8229600" cy="6477000"/>
          </a:xfrm>
        </p:spPr>
        <p:txBody>
          <a:bodyPr>
            <a:normAutofit/>
          </a:bodyPr>
          <a:lstStyle/>
          <a:p>
            <a:pPr>
              <a:defRPr/>
            </a:pPr>
            <a:br>
              <a:rPr lang="en-US" dirty="0"/>
            </a:br>
            <a:r>
              <a:rPr lang="en-US" dirty="0"/>
              <a:t>If you had to choose, would you rather have:</a:t>
            </a:r>
            <a:br>
              <a:rPr lang="en-US" dirty="0"/>
            </a:br>
            <a:r>
              <a:rPr lang="en-US" dirty="0"/>
              <a:t>- intensity (‘value’), or</a:t>
            </a:r>
            <a:br>
              <a:rPr lang="en-US" dirty="0"/>
            </a:br>
            <a:r>
              <a:rPr lang="en-US" dirty="0"/>
              <a:t>- hue + saturation (‘chroma’)?</a:t>
            </a:r>
            <a:br>
              <a:rPr lang="en-US" dirty="0"/>
            </a:br>
            <a:br>
              <a:rPr lang="en-US" dirty="0"/>
            </a:br>
            <a:r>
              <a:rPr lang="en-US" dirty="0"/>
              <a:t>Think-Pair-Share</a:t>
            </a:r>
          </a:p>
        </p:txBody>
      </p:sp>
      <p:sp>
        <p:nvSpPr>
          <p:cNvPr id="3" name="Rectangle 2"/>
          <p:cNvSpPr/>
          <p:nvPr/>
        </p:nvSpPr>
        <p:spPr>
          <a:xfrm>
            <a:off x="9760741" y="6629401"/>
            <a:ext cx="900118" cy="276999"/>
          </a:xfrm>
          <a:prstGeom prst="rect">
            <a:avLst/>
          </a:prstGeom>
        </p:spPr>
        <p:txBody>
          <a:bodyPr wrap="none">
            <a:spAutoFit/>
          </a:bodyPr>
          <a:lstStyle/>
          <a:p>
            <a:r>
              <a:rPr lang="en-US" sz="1200" dirty="0"/>
              <a:t>James Hays</a:t>
            </a:r>
          </a:p>
        </p:txBody>
      </p:sp>
    </p:spTree>
    <p:extLst>
      <p:ext uri="{BB962C8B-B14F-4D97-AF65-F5344CB8AC3E}">
        <p14:creationId xmlns:p14="http://schemas.microsoft.com/office/powerpoint/2010/main" val="121775962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p:cNvSpPr/>
          <p:nvPr/>
        </p:nvSpPr>
        <p:spPr>
          <a:xfrm>
            <a:off x="1524000" y="0"/>
            <a:ext cx="9144000" cy="6858000"/>
          </a:xfrm>
          <a:prstGeom prst="rect">
            <a:avLst/>
          </a:prstGeom>
          <a:solidFill>
            <a:srgbClr val="CB6B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 name="Title 1"/>
          <p:cNvSpPr>
            <a:spLocks noGrp="1"/>
          </p:cNvSpPr>
          <p:nvPr>
            <p:ph type="title"/>
          </p:nvPr>
        </p:nvSpPr>
        <p:spPr>
          <a:xfrm>
            <a:off x="1905000" y="2971800"/>
            <a:ext cx="8229600" cy="914400"/>
          </a:xfrm>
        </p:spPr>
        <p:txBody>
          <a:bodyPr>
            <a:normAutofit fontScale="90000"/>
          </a:bodyPr>
          <a:lstStyle/>
          <a:p>
            <a:pPr>
              <a:defRPr/>
            </a:pPr>
            <a:r>
              <a:rPr lang="en-US" dirty="0">
                <a:solidFill>
                  <a:srgbClr val="FF4A7E"/>
                </a:solidFill>
              </a:rPr>
              <a:t>If you had to choose, would you rather go without </a:t>
            </a:r>
            <a:r>
              <a:rPr lang="en-US" dirty="0">
                <a:solidFill>
                  <a:srgbClr val="32000C"/>
                </a:solidFill>
              </a:rPr>
              <a:t>luminance</a:t>
            </a:r>
            <a:r>
              <a:rPr lang="en-US" dirty="0">
                <a:solidFill>
                  <a:srgbClr val="FF4A7E"/>
                </a:solidFill>
              </a:rPr>
              <a:t> or chrominance?</a:t>
            </a:r>
          </a:p>
        </p:txBody>
      </p:sp>
    </p:spTree>
    <p:extLst>
      <p:ext uri="{BB962C8B-B14F-4D97-AF65-F5344CB8AC3E}">
        <p14:creationId xmlns:p14="http://schemas.microsoft.com/office/powerpoint/2010/main" val="132940370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itle 1"/>
          <p:cNvSpPr>
            <a:spLocks noGrp="1"/>
          </p:cNvSpPr>
          <p:nvPr>
            <p:ph type="title"/>
          </p:nvPr>
        </p:nvSpPr>
        <p:spPr/>
        <p:txBody>
          <a:bodyPr/>
          <a:lstStyle/>
          <a:p>
            <a:r>
              <a:rPr lang="en-US" altLang="en-US"/>
              <a:t>Most information in intensity</a:t>
            </a:r>
          </a:p>
        </p:txBody>
      </p:sp>
      <p:pic>
        <p:nvPicPr>
          <p:cNvPr id="94211" name="Picture 2" descr="C:\Documents and Settings\Derek Hoiem\My Documents\Classes\Spring09 - Visual Scene Understanding\material\figs\neighborhood6_a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4201" y="1600200"/>
            <a:ext cx="6018213"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0" name="TextBox 4"/>
          <p:cNvSpPr txBox="1">
            <a:spLocks noChangeArrowheads="1"/>
          </p:cNvSpPr>
          <p:nvPr/>
        </p:nvSpPr>
        <p:spPr bwMode="auto">
          <a:xfrm>
            <a:off x="4267201" y="5938837"/>
            <a:ext cx="3704027" cy="369332"/>
          </a:xfrm>
          <a:prstGeom prst="rect">
            <a:avLst/>
          </a:prstGeom>
          <a:noFill/>
          <a:ln w="9525">
            <a:noFill/>
            <a:miter lim="800000"/>
            <a:headEnd/>
            <a:tailEnd/>
          </a:ln>
        </p:spPr>
        <p:txBody>
          <a:bodyPr wrap="none">
            <a:spAutoFit/>
          </a:bodyPr>
          <a:lstStyle/>
          <a:p>
            <a:pPr>
              <a:defRPr/>
            </a:pPr>
            <a:r>
              <a:rPr lang="en-US" dirty="0">
                <a:solidFill>
                  <a:prstClr val="black"/>
                </a:solidFill>
              </a:rPr>
              <a:t>Only color shown – constant intensity</a:t>
            </a:r>
          </a:p>
        </p:txBody>
      </p:sp>
      <p:sp>
        <p:nvSpPr>
          <p:cNvPr id="5" name="Rectangle 4"/>
          <p:cNvSpPr/>
          <p:nvPr/>
        </p:nvSpPr>
        <p:spPr>
          <a:xfrm>
            <a:off x="9760741" y="6629401"/>
            <a:ext cx="900118" cy="276999"/>
          </a:xfrm>
          <a:prstGeom prst="rect">
            <a:avLst/>
          </a:prstGeom>
        </p:spPr>
        <p:txBody>
          <a:bodyPr wrap="none">
            <a:spAutoFit/>
          </a:bodyPr>
          <a:lstStyle/>
          <a:p>
            <a:r>
              <a:rPr lang="en-US" sz="1200" dirty="0"/>
              <a:t>James Hays</a:t>
            </a:r>
          </a:p>
        </p:txBody>
      </p:sp>
    </p:spTree>
    <p:extLst>
      <p:ext uri="{BB962C8B-B14F-4D97-AF65-F5344CB8AC3E}">
        <p14:creationId xmlns:p14="http://schemas.microsoft.com/office/powerpoint/2010/main" val="81243108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p:cNvSpPr>
            <a:spLocks noGrp="1"/>
          </p:cNvSpPr>
          <p:nvPr>
            <p:ph type="title"/>
          </p:nvPr>
        </p:nvSpPr>
        <p:spPr/>
        <p:txBody>
          <a:bodyPr/>
          <a:lstStyle/>
          <a:p>
            <a:r>
              <a:rPr lang="en-US" altLang="en-US"/>
              <a:t>Most information in intensity</a:t>
            </a:r>
          </a:p>
        </p:txBody>
      </p:sp>
      <p:sp>
        <p:nvSpPr>
          <p:cNvPr id="30723" name="TextBox 4"/>
          <p:cNvSpPr txBox="1">
            <a:spLocks noChangeArrowheads="1"/>
          </p:cNvSpPr>
          <p:nvPr/>
        </p:nvSpPr>
        <p:spPr bwMode="auto">
          <a:xfrm>
            <a:off x="4114801" y="5938837"/>
            <a:ext cx="3704027" cy="369332"/>
          </a:xfrm>
          <a:prstGeom prst="rect">
            <a:avLst/>
          </a:prstGeom>
          <a:noFill/>
          <a:ln w="9525">
            <a:noFill/>
            <a:miter lim="800000"/>
            <a:headEnd/>
            <a:tailEnd/>
          </a:ln>
        </p:spPr>
        <p:txBody>
          <a:bodyPr wrap="none">
            <a:spAutoFit/>
          </a:bodyPr>
          <a:lstStyle/>
          <a:p>
            <a:pPr>
              <a:defRPr/>
            </a:pPr>
            <a:r>
              <a:rPr lang="en-US">
                <a:solidFill>
                  <a:prstClr val="black"/>
                </a:solidFill>
              </a:rPr>
              <a:t>Only intensity shown – constant color</a:t>
            </a:r>
          </a:p>
        </p:txBody>
      </p:sp>
      <p:pic>
        <p:nvPicPr>
          <p:cNvPr id="95236" name="Picture 2" descr="C:\Documents and Settings\Derek Hoiem\My Documents\Classes\Spring09 - Visual Scene Understanding\material\figs\neighborhood6_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1600200"/>
            <a:ext cx="60198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9760741" y="6629401"/>
            <a:ext cx="900118" cy="276999"/>
          </a:xfrm>
          <a:prstGeom prst="rect">
            <a:avLst/>
          </a:prstGeom>
        </p:spPr>
        <p:txBody>
          <a:bodyPr wrap="none">
            <a:spAutoFit/>
          </a:bodyPr>
          <a:lstStyle/>
          <a:p>
            <a:r>
              <a:rPr lang="en-US" sz="1200" dirty="0"/>
              <a:t>James Hays</a:t>
            </a:r>
          </a:p>
        </p:txBody>
      </p:sp>
    </p:spTree>
    <p:extLst>
      <p:ext uri="{BB962C8B-B14F-4D97-AF65-F5344CB8AC3E}">
        <p14:creationId xmlns:p14="http://schemas.microsoft.com/office/powerpoint/2010/main" val="30912797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itle 1"/>
          <p:cNvSpPr>
            <a:spLocks noGrp="1"/>
          </p:cNvSpPr>
          <p:nvPr>
            <p:ph type="title"/>
          </p:nvPr>
        </p:nvSpPr>
        <p:spPr/>
        <p:txBody>
          <a:bodyPr/>
          <a:lstStyle/>
          <a:p>
            <a:r>
              <a:rPr lang="en-US" altLang="en-US"/>
              <a:t>Most information in intensity</a:t>
            </a:r>
          </a:p>
        </p:txBody>
      </p:sp>
      <p:sp>
        <p:nvSpPr>
          <p:cNvPr id="31747" name="TextBox 4"/>
          <p:cNvSpPr txBox="1">
            <a:spLocks noChangeArrowheads="1"/>
          </p:cNvSpPr>
          <p:nvPr/>
        </p:nvSpPr>
        <p:spPr bwMode="auto">
          <a:xfrm>
            <a:off x="5410200" y="5867400"/>
            <a:ext cx="1809750" cy="369332"/>
          </a:xfrm>
          <a:prstGeom prst="rect">
            <a:avLst/>
          </a:prstGeom>
          <a:noFill/>
          <a:ln w="9525">
            <a:noFill/>
            <a:miter lim="800000"/>
            <a:headEnd/>
            <a:tailEnd/>
          </a:ln>
        </p:spPr>
        <p:txBody>
          <a:bodyPr wrap="square">
            <a:spAutoFit/>
          </a:bodyPr>
          <a:lstStyle/>
          <a:p>
            <a:pPr>
              <a:defRPr/>
            </a:pPr>
            <a:r>
              <a:rPr lang="en-US" dirty="0">
                <a:solidFill>
                  <a:prstClr val="black"/>
                </a:solidFill>
              </a:rPr>
              <a:t>Original image</a:t>
            </a:r>
          </a:p>
        </p:txBody>
      </p:sp>
      <p:pic>
        <p:nvPicPr>
          <p:cNvPr id="96260" name="Picture 2" descr="C:\Documents and Settings\Derek Hoiem\My Documents\Classes\Spring09 - Visual Scene Understanding\material\figs\nieghborhood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1600200"/>
            <a:ext cx="60198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9760741" y="6629401"/>
            <a:ext cx="900118" cy="276999"/>
          </a:xfrm>
          <a:prstGeom prst="rect">
            <a:avLst/>
          </a:prstGeom>
        </p:spPr>
        <p:txBody>
          <a:bodyPr wrap="none">
            <a:spAutoFit/>
          </a:bodyPr>
          <a:lstStyle/>
          <a:p>
            <a:r>
              <a:rPr lang="en-US" sz="1200" dirty="0"/>
              <a:t>James Hays</a:t>
            </a:r>
          </a:p>
        </p:txBody>
      </p:sp>
    </p:spTree>
    <p:extLst>
      <p:ext uri="{BB962C8B-B14F-4D97-AF65-F5344CB8AC3E}">
        <p14:creationId xmlns:p14="http://schemas.microsoft.com/office/powerpoint/2010/main" val="15282393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p:cNvSpPr>
            <a:spLocks noGrp="1"/>
          </p:cNvSpPr>
          <p:nvPr>
            <p:ph type="title"/>
          </p:nvPr>
        </p:nvSpPr>
        <p:spPr/>
        <p:txBody>
          <a:bodyPr/>
          <a:lstStyle/>
          <a:p>
            <a:r>
              <a:rPr lang="en-US" altLang="en-US"/>
              <a:t>Color spaces: HSV</a:t>
            </a:r>
          </a:p>
        </p:txBody>
      </p:sp>
      <p:pic>
        <p:nvPicPr>
          <p:cNvPr id="89091"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1905000"/>
            <a:ext cx="4953000" cy="436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2" name="TextBox 3"/>
          <p:cNvSpPr txBox="1">
            <a:spLocks noChangeArrowheads="1"/>
          </p:cNvSpPr>
          <p:nvPr/>
        </p:nvSpPr>
        <p:spPr bwMode="auto">
          <a:xfrm>
            <a:off x="2667001" y="1143001"/>
            <a:ext cx="33639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dirty="0">
                <a:solidFill>
                  <a:prstClr val="black"/>
                </a:solidFill>
              </a:rPr>
              <a:t>Intuitive color space</a:t>
            </a:r>
          </a:p>
        </p:txBody>
      </p:sp>
      <p:pic>
        <p:nvPicPr>
          <p:cNvPr id="89093" name="Picture 2" descr="C:\Users\Hoiem\Documents\Classes\Spring11 - Computer Vision\figs\color spaces\neighborhood6_hsv_v.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600" y="4991100"/>
            <a:ext cx="2286000"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4" name="Picture 3" descr="C:\Users\Hoiem\Documents\Classes\Spring11 - Computer Vision\figs\color spaces\neighborhood6_hsv_h.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86600" y="1562100"/>
            <a:ext cx="2286000"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5" name="Picture 4" descr="C:\Users\Hoiem\Documents\Classes\Spring11 - Computer Vision\figs\color spaces\neighborhood6_hsv_s.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86600" y="3238500"/>
            <a:ext cx="2286000"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6" name="Picture 5" descr="C:\Users\Hoiem\Documents\Classes\Spring10 - Computer Vision\figs\nieghborhood6.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91600" y="1"/>
            <a:ext cx="16764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7" name="TextBox 8"/>
          <p:cNvSpPr txBox="1">
            <a:spLocks noChangeArrowheads="1"/>
          </p:cNvSpPr>
          <p:nvPr/>
        </p:nvSpPr>
        <p:spPr bwMode="auto">
          <a:xfrm>
            <a:off x="9431339" y="2057400"/>
            <a:ext cx="825867"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b="1">
                <a:solidFill>
                  <a:prstClr val="black"/>
                </a:solidFill>
              </a:rPr>
              <a:t>H</a:t>
            </a:r>
          </a:p>
          <a:p>
            <a:pPr>
              <a:spcBef>
                <a:spcPct val="0"/>
              </a:spcBef>
            </a:pPr>
            <a:r>
              <a:rPr lang="en-US" altLang="en-US" sz="1100">
                <a:solidFill>
                  <a:prstClr val="black"/>
                </a:solidFill>
              </a:rPr>
              <a:t>(S=1,V=1)</a:t>
            </a:r>
          </a:p>
        </p:txBody>
      </p:sp>
      <p:sp>
        <p:nvSpPr>
          <p:cNvPr id="89098" name="TextBox 9"/>
          <p:cNvSpPr txBox="1">
            <a:spLocks noChangeArrowheads="1"/>
          </p:cNvSpPr>
          <p:nvPr/>
        </p:nvSpPr>
        <p:spPr bwMode="auto">
          <a:xfrm>
            <a:off x="9472614" y="3733800"/>
            <a:ext cx="833883"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b="1">
                <a:solidFill>
                  <a:prstClr val="black"/>
                </a:solidFill>
              </a:rPr>
              <a:t>S</a:t>
            </a:r>
          </a:p>
          <a:p>
            <a:pPr>
              <a:spcBef>
                <a:spcPct val="0"/>
              </a:spcBef>
            </a:pPr>
            <a:r>
              <a:rPr lang="en-US" altLang="en-US" sz="1100">
                <a:solidFill>
                  <a:prstClr val="black"/>
                </a:solidFill>
              </a:rPr>
              <a:t>(H=1,V=1)</a:t>
            </a:r>
          </a:p>
        </p:txBody>
      </p:sp>
      <p:sp>
        <p:nvSpPr>
          <p:cNvPr id="89099" name="TextBox 10"/>
          <p:cNvSpPr txBox="1">
            <a:spLocks noChangeArrowheads="1"/>
          </p:cNvSpPr>
          <p:nvPr/>
        </p:nvSpPr>
        <p:spPr bwMode="auto">
          <a:xfrm>
            <a:off x="9448801" y="5562600"/>
            <a:ext cx="833883"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b="1">
                <a:solidFill>
                  <a:prstClr val="black"/>
                </a:solidFill>
              </a:rPr>
              <a:t>V</a:t>
            </a:r>
          </a:p>
          <a:p>
            <a:pPr>
              <a:spcBef>
                <a:spcPct val="0"/>
              </a:spcBef>
            </a:pPr>
            <a:r>
              <a:rPr lang="en-US" altLang="en-US" sz="1100">
                <a:solidFill>
                  <a:prstClr val="black"/>
                </a:solidFill>
              </a:rPr>
              <a:t>(H=1,S=0)</a:t>
            </a:r>
          </a:p>
        </p:txBody>
      </p:sp>
      <p:sp>
        <p:nvSpPr>
          <p:cNvPr id="12" name="Rectangle 11"/>
          <p:cNvSpPr/>
          <p:nvPr/>
        </p:nvSpPr>
        <p:spPr>
          <a:xfrm>
            <a:off x="9760741" y="6629401"/>
            <a:ext cx="900118" cy="276999"/>
          </a:xfrm>
          <a:prstGeom prst="rect">
            <a:avLst/>
          </a:prstGeom>
        </p:spPr>
        <p:txBody>
          <a:bodyPr wrap="none">
            <a:spAutoFit/>
          </a:bodyPr>
          <a:lstStyle/>
          <a:p>
            <a:r>
              <a:rPr lang="en-US" sz="1200" dirty="0"/>
              <a:t>James Hays</a:t>
            </a:r>
          </a:p>
        </p:txBody>
      </p:sp>
    </p:spTree>
    <p:extLst>
      <p:ext uri="{BB962C8B-B14F-4D97-AF65-F5344CB8AC3E}">
        <p14:creationId xmlns:p14="http://schemas.microsoft.com/office/powerpoint/2010/main" val="381617883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a:extLst>
              <a:ext uri="{FF2B5EF4-FFF2-40B4-BE49-F238E27FC236}">
                <a16:creationId xmlns:a16="http://schemas.microsoft.com/office/drawing/2014/main" id="{1455C9CF-F68E-4E24-B2FA-19F867B608CA}"/>
              </a:ext>
            </a:extLst>
          </p:cNvPr>
          <p:cNvSpPr>
            <a:spLocks noGrp="1"/>
          </p:cNvSpPr>
          <p:nvPr>
            <p:ph type="title"/>
          </p:nvPr>
        </p:nvSpPr>
        <p:spPr/>
        <p:txBody>
          <a:bodyPr/>
          <a:lstStyle/>
          <a:p>
            <a:r>
              <a:rPr lang="en-US" altLang="en-US" dirty="0"/>
              <a:t>Color spaces: </a:t>
            </a:r>
            <a:r>
              <a:rPr lang="en-US" altLang="en-US" dirty="0" err="1"/>
              <a:t>YCbCr</a:t>
            </a:r>
            <a:r>
              <a:rPr lang="en-US" altLang="en-US" dirty="0"/>
              <a:t> (YUV)</a:t>
            </a:r>
          </a:p>
        </p:txBody>
      </p:sp>
      <p:pic>
        <p:nvPicPr>
          <p:cNvPr id="43011" name="Picture 3" descr="C:\Users\Hoiem\Documents\Classes\Spring11 - Computer Vision\figs\color spaces\neighborhood6_ycbcr_cb.png">
            <a:extLst>
              <a:ext uri="{FF2B5EF4-FFF2-40B4-BE49-F238E27FC236}">
                <a16:creationId xmlns:a16="http://schemas.microsoft.com/office/drawing/2014/main" id="{9A1ABA65-970C-4A5D-9F33-1876295B74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3162300"/>
            <a:ext cx="2286000"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2" name="Picture 4" descr="C:\Users\Hoiem\Documents\Classes\Spring11 - Computer Vision\figs\color spaces\neighborhood6_ycbcr_cr.png">
            <a:extLst>
              <a:ext uri="{FF2B5EF4-FFF2-40B4-BE49-F238E27FC236}">
                <a16:creationId xmlns:a16="http://schemas.microsoft.com/office/drawing/2014/main" id="{5ECC3280-7A41-4E13-A00A-CB1FAC487E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4838700"/>
            <a:ext cx="2286000"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3" name="Picture 5" descr="C:\Users\Hoiem\Documents\Classes\Spring11 - Computer Vision\figs\color spaces\neighborhood6_ycbcr_y.png">
            <a:extLst>
              <a:ext uri="{FF2B5EF4-FFF2-40B4-BE49-F238E27FC236}">
                <a16:creationId xmlns:a16="http://schemas.microsoft.com/office/drawing/2014/main" id="{43E76978-FC29-4068-A486-31B88700303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0400" y="1485900"/>
            <a:ext cx="2286000"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4" name="TextBox 7">
            <a:extLst>
              <a:ext uri="{FF2B5EF4-FFF2-40B4-BE49-F238E27FC236}">
                <a16:creationId xmlns:a16="http://schemas.microsoft.com/office/drawing/2014/main" id="{DC5E2BD5-6EC8-4293-9010-A5E171E48519}"/>
              </a:ext>
            </a:extLst>
          </p:cNvPr>
          <p:cNvSpPr txBox="1">
            <a:spLocks noChangeArrowheads="1"/>
          </p:cNvSpPr>
          <p:nvPr/>
        </p:nvSpPr>
        <p:spPr bwMode="auto">
          <a:xfrm>
            <a:off x="9431338" y="2057400"/>
            <a:ext cx="120097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b="1">
                <a:solidFill>
                  <a:srgbClr val="000000"/>
                </a:solidFill>
              </a:rPr>
              <a:t>Y</a:t>
            </a:r>
          </a:p>
          <a:p>
            <a:pPr eaLnBrk="0" fontAlgn="base" hangingPunct="0">
              <a:spcBef>
                <a:spcPct val="0"/>
              </a:spcBef>
              <a:spcAft>
                <a:spcPct val="0"/>
              </a:spcAft>
            </a:pPr>
            <a:r>
              <a:rPr lang="en-US" altLang="en-US" sz="1100">
                <a:solidFill>
                  <a:srgbClr val="000000"/>
                </a:solidFill>
              </a:rPr>
              <a:t>(Cb=0.5,Cr=0.5)</a:t>
            </a:r>
          </a:p>
        </p:txBody>
      </p:sp>
      <p:sp>
        <p:nvSpPr>
          <p:cNvPr id="43015" name="TextBox 8">
            <a:extLst>
              <a:ext uri="{FF2B5EF4-FFF2-40B4-BE49-F238E27FC236}">
                <a16:creationId xmlns:a16="http://schemas.microsoft.com/office/drawing/2014/main" id="{6BC2672D-3E70-41F1-992D-892FBBD849AA}"/>
              </a:ext>
            </a:extLst>
          </p:cNvPr>
          <p:cNvSpPr txBox="1">
            <a:spLocks noChangeArrowheads="1"/>
          </p:cNvSpPr>
          <p:nvPr/>
        </p:nvSpPr>
        <p:spPr bwMode="auto">
          <a:xfrm>
            <a:off x="9472613" y="3733800"/>
            <a:ext cx="1114408"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b="1">
                <a:solidFill>
                  <a:srgbClr val="000000"/>
                </a:solidFill>
              </a:rPr>
              <a:t>Cb</a:t>
            </a:r>
          </a:p>
          <a:p>
            <a:pPr eaLnBrk="0" fontAlgn="base" hangingPunct="0">
              <a:spcBef>
                <a:spcPct val="0"/>
              </a:spcBef>
              <a:spcAft>
                <a:spcPct val="0"/>
              </a:spcAft>
            </a:pPr>
            <a:r>
              <a:rPr lang="en-US" altLang="en-US" sz="1100">
                <a:solidFill>
                  <a:srgbClr val="000000"/>
                </a:solidFill>
              </a:rPr>
              <a:t>(Y=0.5,Cr=0.5)</a:t>
            </a:r>
          </a:p>
        </p:txBody>
      </p:sp>
      <p:sp>
        <p:nvSpPr>
          <p:cNvPr id="43016" name="TextBox 9">
            <a:extLst>
              <a:ext uri="{FF2B5EF4-FFF2-40B4-BE49-F238E27FC236}">
                <a16:creationId xmlns:a16="http://schemas.microsoft.com/office/drawing/2014/main" id="{E2EDC0D8-5537-449C-B403-DE7512BE506A}"/>
              </a:ext>
            </a:extLst>
          </p:cNvPr>
          <p:cNvSpPr txBox="1">
            <a:spLocks noChangeArrowheads="1"/>
          </p:cNvSpPr>
          <p:nvPr/>
        </p:nvSpPr>
        <p:spPr bwMode="auto">
          <a:xfrm>
            <a:off x="9448800" y="5410200"/>
            <a:ext cx="1107996"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b="1">
                <a:solidFill>
                  <a:srgbClr val="000000"/>
                </a:solidFill>
              </a:rPr>
              <a:t>Cr</a:t>
            </a:r>
          </a:p>
          <a:p>
            <a:pPr eaLnBrk="0" fontAlgn="base" hangingPunct="0">
              <a:spcBef>
                <a:spcPct val="0"/>
              </a:spcBef>
              <a:spcAft>
                <a:spcPct val="0"/>
              </a:spcAft>
            </a:pPr>
            <a:r>
              <a:rPr lang="en-US" altLang="en-US" sz="1100">
                <a:solidFill>
                  <a:srgbClr val="000000"/>
                </a:solidFill>
              </a:rPr>
              <a:t>(Y=0.5,Cb=05)</a:t>
            </a:r>
          </a:p>
        </p:txBody>
      </p:sp>
      <p:pic>
        <p:nvPicPr>
          <p:cNvPr id="43017" name="Picture 5" descr="C:\Users\Hoiem\Documents\Classes\Spring10 - Computer Vision\figs\nieghborhood6.jpg">
            <a:extLst>
              <a:ext uri="{FF2B5EF4-FFF2-40B4-BE49-F238E27FC236}">
                <a16:creationId xmlns:a16="http://schemas.microsoft.com/office/drawing/2014/main" id="{0277D7F8-EFBC-43E9-BDB2-18886DE46F2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91600" y="1"/>
            <a:ext cx="16764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8" name="Picture 7" descr="http://upload.wikimedia.org/wikipedia/commons/thumb/5/53/YCbCr-CbCr_Y0.png/120px-YCbCr-CbCr_Y0.png">
            <a:extLst>
              <a:ext uri="{FF2B5EF4-FFF2-40B4-BE49-F238E27FC236}">
                <a16:creationId xmlns:a16="http://schemas.microsoft.com/office/drawing/2014/main" id="{66395D32-65E0-4172-8369-BFB4D8C2468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09800" y="2057400"/>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9" name="Picture 9" descr="http://upload.wikimedia.org/wikipedia/commons/thumb/9/91/YCbCr-CbCr_Y50.png/120px-YCbCr-CbCr_Y50.png">
            <a:extLst>
              <a:ext uri="{FF2B5EF4-FFF2-40B4-BE49-F238E27FC236}">
                <a16:creationId xmlns:a16="http://schemas.microsoft.com/office/drawing/2014/main" id="{F9A996E7-2EA2-4081-8FE3-287D551E40D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19600" y="2057400"/>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0" name="Picture 11" descr="http://upload.wikimedia.org/wikipedia/commons/thumb/0/08/YCbCr-CbCr_Y100.png/120px-YCbCr-CbCr_Y100.png">
            <a:extLst>
              <a:ext uri="{FF2B5EF4-FFF2-40B4-BE49-F238E27FC236}">
                <a16:creationId xmlns:a16="http://schemas.microsoft.com/office/drawing/2014/main" id="{82B7D422-F78F-4C63-9370-CBD1A5FFBE5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52800" y="4648200"/>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21" name="TextBox 14">
            <a:extLst>
              <a:ext uri="{FF2B5EF4-FFF2-40B4-BE49-F238E27FC236}">
                <a16:creationId xmlns:a16="http://schemas.microsoft.com/office/drawing/2014/main" id="{DE45307E-DBD0-408D-8692-9449ECC60420}"/>
              </a:ext>
            </a:extLst>
          </p:cNvPr>
          <p:cNvSpPr txBox="1">
            <a:spLocks noChangeArrowheads="1"/>
          </p:cNvSpPr>
          <p:nvPr/>
        </p:nvSpPr>
        <p:spPr bwMode="auto">
          <a:xfrm>
            <a:off x="2827338" y="1676401"/>
            <a:ext cx="7409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a:solidFill>
                  <a:srgbClr val="000000"/>
                </a:solidFill>
              </a:rPr>
              <a:t>Y=0</a:t>
            </a:r>
          </a:p>
        </p:txBody>
      </p:sp>
      <p:sp>
        <p:nvSpPr>
          <p:cNvPr id="43022" name="TextBox 15">
            <a:extLst>
              <a:ext uri="{FF2B5EF4-FFF2-40B4-BE49-F238E27FC236}">
                <a16:creationId xmlns:a16="http://schemas.microsoft.com/office/drawing/2014/main" id="{A5B404AE-424F-4769-AF28-B27C2E7418F7}"/>
              </a:ext>
            </a:extLst>
          </p:cNvPr>
          <p:cNvSpPr txBox="1">
            <a:spLocks noChangeArrowheads="1"/>
          </p:cNvSpPr>
          <p:nvPr/>
        </p:nvSpPr>
        <p:spPr bwMode="auto">
          <a:xfrm>
            <a:off x="4876801" y="1676401"/>
            <a:ext cx="99738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a:solidFill>
                  <a:srgbClr val="000000"/>
                </a:solidFill>
              </a:rPr>
              <a:t>Y=0.5</a:t>
            </a:r>
          </a:p>
        </p:txBody>
      </p:sp>
      <p:sp>
        <p:nvSpPr>
          <p:cNvPr id="43023" name="TextBox 16">
            <a:extLst>
              <a:ext uri="{FF2B5EF4-FFF2-40B4-BE49-F238E27FC236}">
                <a16:creationId xmlns:a16="http://schemas.microsoft.com/office/drawing/2014/main" id="{0B3F7090-260F-4284-9BA2-FEB2C6448860}"/>
              </a:ext>
            </a:extLst>
          </p:cNvPr>
          <p:cNvSpPr txBox="1">
            <a:spLocks noChangeArrowheads="1"/>
          </p:cNvSpPr>
          <p:nvPr/>
        </p:nvSpPr>
        <p:spPr bwMode="auto">
          <a:xfrm>
            <a:off x="3886200" y="4267201"/>
            <a:ext cx="7409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a:solidFill>
                  <a:srgbClr val="000000"/>
                </a:solidFill>
              </a:rPr>
              <a:t>Y=1</a:t>
            </a:r>
          </a:p>
        </p:txBody>
      </p:sp>
      <p:cxnSp>
        <p:nvCxnSpPr>
          <p:cNvPr id="19" name="Straight Arrow Connector 18">
            <a:extLst>
              <a:ext uri="{FF2B5EF4-FFF2-40B4-BE49-F238E27FC236}">
                <a16:creationId xmlns:a16="http://schemas.microsoft.com/office/drawing/2014/main" id="{C6BB8745-F9EF-494E-BCF6-FA5F785D3EE5}"/>
              </a:ext>
            </a:extLst>
          </p:cNvPr>
          <p:cNvCxnSpPr/>
          <p:nvPr/>
        </p:nvCxnSpPr>
        <p:spPr>
          <a:xfrm>
            <a:off x="2209800" y="4038600"/>
            <a:ext cx="1752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3025" name="TextBox 19">
            <a:extLst>
              <a:ext uri="{FF2B5EF4-FFF2-40B4-BE49-F238E27FC236}">
                <a16:creationId xmlns:a16="http://schemas.microsoft.com/office/drawing/2014/main" id="{3F0B02F2-F4BD-41A2-9748-65B30E923208}"/>
              </a:ext>
            </a:extLst>
          </p:cNvPr>
          <p:cNvSpPr txBox="1">
            <a:spLocks noChangeArrowheads="1"/>
          </p:cNvSpPr>
          <p:nvPr/>
        </p:nvSpPr>
        <p:spPr bwMode="auto">
          <a:xfrm>
            <a:off x="2819401" y="4038601"/>
            <a:ext cx="57900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a:solidFill>
                  <a:srgbClr val="000000"/>
                </a:solidFill>
              </a:rPr>
              <a:t>Cb</a:t>
            </a:r>
          </a:p>
        </p:txBody>
      </p:sp>
      <p:cxnSp>
        <p:nvCxnSpPr>
          <p:cNvPr id="21" name="Straight Arrow Connector 20">
            <a:extLst>
              <a:ext uri="{FF2B5EF4-FFF2-40B4-BE49-F238E27FC236}">
                <a16:creationId xmlns:a16="http://schemas.microsoft.com/office/drawing/2014/main" id="{789ACA18-073E-443D-9A0B-52EF24E30C25}"/>
              </a:ext>
            </a:extLst>
          </p:cNvPr>
          <p:cNvCxnSpPr/>
          <p:nvPr/>
        </p:nvCxnSpPr>
        <p:spPr>
          <a:xfrm rot="5400000" flipH="1" flipV="1">
            <a:off x="1181894" y="2934494"/>
            <a:ext cx="1752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3027" name="TextBox 22">
            <a:extLst>
              <a:ext uri="{FF2B5EF4-FFF2-40B4-BE49-F238E27FC236}">
                <a16:creationId xmlns:a16="http://schemas.microsoft.com/office/drawing/2014/main" id="{694AE024-6C04-4730-BEF4-3BCFB1BC6759}"/>
              </a:ext>
            </a:extLst>
          </p:cNvPr>
          <p:cNvSpPr txBox="1">
            <a:spLocks noChangeArrowheads="1"/>
          </p:cNvSpPr>
          <p:nvPr/>
        </p:nvSpPr>
        <p:spPr bwMode="auto">
          <a:xfrm>
            <a:off x="1628775" y="2819401"/>
            <a:ext cx="51007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a:solidFill>
                  <a:srgbClr val="000000"/>
                </a:solidFill>
              </a:rPr>
              <a:t>Cr</a:t>
            </a:r>
          </a:p>
        </p:txBody>
      </p:sp>
      <p:sp>
        <p:nvSpPr>
          <p:cNvPr id="43028" name="TextBox 23">
            <a:extLst>
              <a:ext uri="{FF2B5EF4-FFF2-40B4-BE49-F238E27FC236}">
                <a16:creationId xmlns:a16="http://schemas.microsoft.com/office/drawing/2014/main" id="{54DA2CE2-B8F9-417D-BFC5-BF8DAE99D394}"/>
              </a:ext>
            </a:extLst>
          </p:cNvPr>
          <p:cNvSpPr txBox="1">
            <a:spLocks noChangeArrowheads="1"/>
          </p:cNvSpPr>
          <p:nvPr/>
        </p:nvSpPr>
        <p:spPr bwMode="auto">
          <a:xfrm>
            <a:off x="2133600" y="838201"/>
            <a:ext cx="4572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a:solidFill>
                  <a:srgbClr val="000000"/>
                </a:solidFill>
              </a:rPr>
              <a:t>Fast to compute, good for compression, used by TV</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54054" y="269631"/>
            <a:ext cx="6108108" cy="1570892"/>
          </a:xfrm>
        </p:spPr>
        <p:txBody>
          <a:bodyPr>
            <a:normAutofit fontScale="90000"/>
          </a:bodyPr>
          <a:lstStyle/>
          <a:p>
            <a:pPr algn="ctr"/>
            <a:r>
              <a:rPr lang="en-US" dirty="0"/>
              <a:t>Most JPEG images &amp; videos </a:t>
            </a:r>
            <a:br>
              <a:rPr lang="en-US" dirty="0"/>
            </a:br>
            <a:r>
              <a:rPr lang="en-US" dirty="0"/>
              <a:t>subsample </a:t>
            </a:r>
            <a:r>
              <a:rPr lang="en-US" dirty="0" err="1"/>
              <a:t>chroma</a:t>
            </a:r>
            <a:endParaRPr lang="en-US" dirty="0"/>
          </a:p>
        </p:txBody>
      </p:sp>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r="33333"/>
          <a:stretch/>
        </p:blipFill>
        <p:spPr>
          <a:xfrm>
            <a:off x="2743200" y="2133600"/>
            <a:ext cx="6729816" cy="3200400"/>
          </a:xfrm>
        </p:spPr>
      </p:pic>
    </p:spTree>
    <p:extLst>
      <p:ext uri="{BB962C8B-B14F-4D97-AF65-F5344CB8AC3E}">
        <p14:creationId xmlns:p14="http://schemas.microsoft.com/office/powerpoint/2010/main" val="276354729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6" descr="A picture containing colorful, colored, star, outdoor object&#10;&#10;Description generated with high confidence">
            <a:extLst>
              <a:ext uri="{FF2B5EF4-FFF2-40B4-BE49-F238E27FC236}">
                <a16:creationId xmlns:a16="http://schemas.microsoft.com/office/drawing/2014/main" id="{F20B481B-D866-490B-9AE1-6E1C513788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919428" cy="6858000"/>
          </a:xfrm>
          <a:prstGeom prst="rect">
            <a:avLst/>
          </a:prstGeom>
        </p:spPr>
      </p:pic>
    </p:spTree>
    <p:extLst>
      <p:ext uri="{BB962C8B-B14F-4D97-AF65-F5344CB8AC3E}">
        <p14:creationId xmlns:p14="http://schemas.microsoft.com/office/powerpoint/2010/main" val="328543726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b="74692"/>
          <a:stretch/>
        </p:blipFill>
        <p:spPr>
          <a:xfrm>
            <a:off x="1905001" y="2209800"/>
            <a:ext cx="8430683" cy="2133600"/>
          </a:xfrm>
          <a:prstGeom prst="rect">
            <a:avLst/>
          </a:prstGeom>
        </p:spPr>
      </p:pic>
    </p:spTree>
    <p:extLst>
      <p:ext uri="{BB962C8B-B14F-4D97-AF65-F5344CB8AC3E}">
        <p14:creationId xmlns:p14="http://schemas.microsoft.com/office/powerpoint/2010/main" val="386250950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3505201" y="1295401"/>
            <a:ext cx="5419725" cy="5419725"/>
          </a:xfrm>
          <a:prstGeom prst="rect">
            <a:avLst/>
          </a:prstGeom>
        </p:spPr>
      </p:pic>
      <p:sp>
        <p:nvSpPr>
          <p:cNvPr id="7" name="Title 1"/>
          <p:cNvSpPr txBox="1">
            <a:spLocks/>
          </p:cNvSpPr>
          <p:nvPr/>
        </p:nvSpPr>
        <p:spPr bwMode="auto">
          <a:xfrm>
            <a:off x="2246313" y="228600"/>
            <a:ext cx="8229600" cy="91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b="1" kern="1200" cap="all">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a:lstStyle>
          <a:p>
            <a:r>
              <a:rPr lang="en-US" altLang="en-US" sz="3600" cap="none" dirty="0"/>
              <a:t>Rainbow color map considered harmful</a:t>
            </a:r>
          </a:p>
        </p:txBody>
      </p:sp>
      <p:sp>
        <p:nvSpPr>
          <p:cNvPr id="8" name="TextBox 7"/>
          <p:cNvSpPr txBox="1"/>
          <p:nvPr/>
        </p:nvSpPr>
        <p:spPr>
          <a:xfrm>
            <a:off x="8342313" y="838200"/>
            <a:ext cx="2133600" cy="381000"/>
          </a:xfrm>
          <a:prstGeom prst="rect">
            <a:avLst/>
          </a:prstGeom>
          <a:noFill/>
        </p:spPr>
        <p:txBody>
          <a:bodyPr wrap="square" rtlCol="0">
            <a:spAutoFit/>
          </a:bodyPr>
          <a:lstStyle/>
          <a:p>
            <a:r>
              <a:rPr lang="en-US" dirty="0"/>
              <a:t>Borland and Taylor</a:t>
            </a:r>
          </a:p>
        </p:txBody>
      </p:sp>
    </p:spTree>
    <p:extLst>
      <p:ext uri="{BB962C8B-B14F-4D97-AF65-F5344CB8AC3E}">
        <p14:creationId xmlns:p14="http://schemas.microsoft.com/office/powerpoint/2010/main" val="77487731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 color perception </a:t>
            </a:r>
            <a:br>
              <a:rPr lang="en-US" dirty="0"/>
            </a:br>
            <a:r>
              <a:rPr lang="en-US" dirty="0"/>
              <a:t>a vector space?</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5354570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a:extLst>
              <a:ext uri="{FF2B5EF4-FFF2-40B4-BE49-F238E27FC236}">
                <a16:creationId xmlns:a16="http://schemas.microsoft.com/office/drawing/2014/main" id="{A1E25253-40F5-439D-A5FC-E393BC5613E8}"/>
              </a:ext>
            </a:extLst>
          </p:cNvPr>
          <p:cNvSpPr>
            <a:spLocks noGrp="1"/>
          </p:cNvSpPr>
          <p:nvPr>
            <p:ph type="title"/>
          </p:nvPr>
        </p:nvSpPr>
        <p:spPr/>
        <p:txBody>
          <a:bodyPr/>
          <a:lstStyle/>
          <a:p>
            <a:r>
              <a:rPr lang="en-US" altLang="en-US"/>
              <a:t>Color spaces: L*a*b*</a:t>
            </a:r>
          </a:p>
        </p:txBody>
      </p:sp>
      <p:sp>
        <p:nvSpPr>
          <p:cNvPr id="44035" name="TextBox 4">
            <a:extLst>
              <a:ext uri="{FF2B5EF4-FFF2-40B4-BE49-F238E27FC236}">
                <a16:creationId xmlns:a16="http://schemas.microsoft.com/office/drawing/2014/main" id="{82C54BB7-1150-450F-B3ED-ED6CD8C01B1D}"/>
              </a:ext>
            </a:extLst>
          </p:cNvPr>
          <p:cNvSpPr txBox="1">
            <a:spLocks noChangeArrowheads="1"/>
          </p:cNvSpPr>
          <p:nvPr/>
        </p:nvSpPr>
        <p:spPr bwMode="auto">
          <a:xfrm>
            <a:off x="2971801" y="990601"/>
            <a:ext cx="57832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sz="2800">
                <a:solidFill>
                  <a:srgbClr val="000000"/>
                </a:solidFill>
              </a:rPr>
              <a:t>“Perceptually uniform”</a:t>
            </a:r>
            <a:r>
              <a:rPr lang="en-US" altLang="en-US" sz="2800">
                <a:solidFill>
                  <a:srgbClr val="FF0000"/>
                </a:solidFill>
              </a:rPr>
              <a:t>*</a:t>
            </a:r>
            <a:r>
              <a:rPr lang="en-US" altLang="en-US" sz="2800">
                <a:solidFill>
                  <a:srgbClr val="000000"/>
                </a:solidFill>
              </a:rPr>
              <a:t> color space</a:t>
            </a:r>
          </a:p>
        </p:txBody>
      </p:sp>
      <p:pic>
        <p:nvPicPr>
          <p:cNvPr id="44036" name="Picture 5">
            <a:extLst>
              <a:ext uri="{FF2B5EF4-FFF2-40B4-BE49-F238E27FC236}">
                <a16:creationId xmlns:a16="http://schemas.microsoft.com/office/drawing/2014/main" id="{7DE76AC8-A8E8-4B6D-83EF-DEC8BE355D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2133601"/>
            <a:ext cx="3733800" cy="389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7" name="Picture 1" descr="C:\Users\Hoiem\Documents\Classes\Spring11 - Computer Vision\figs\color spaces\neighborhood6_lab_b.png">
            <a:extLst>
              <a:ext uri="{FF2B5EF4-FFF2-40B4-BE49-F238E27FC236}">
                <a16:creationId xmlns:a16="http://schemas.microsoft.com/office/drawing/2014/main" id="{7D8D356D-C02C-49D2-A301-5915A5A025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600" y="4991100"/>
            <a:ext cx="2286000"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8" name="Picture 2" descr="C:\Users\Hoiem\Documents\Classes\Spring11 - Computer Vision\figs\color spaces\neighborhood6_lab_l.png">
            <a:extLst>
              <a:ext uri="{FF2B5EF4-FFF2-40B4-BE49-F238E27FC236}">
                <a16:creationId xmlns:a16="http://schemas.microsoft.com/office/drawing/2014/main" id="{16815D2F-5648-4332-ABC1-5D18393C03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6600" y="1652589"/>
            <a:ext cx="2286000" cy="156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9" name="Picture 3" descr="C:\Users\Hoiem\Documents\Classes\Spring11 - Computer Vision\figs\color spaces\neighborhood6_lab_a.png">
            <a:extLst>
              <a:ext uri="{FF2B5EF4-FFF2-40B4-BE49-F238E27FC236}">
                <a16:creationId xmlns:a16="http://schemas.microsoft.com/office/drawing/2014/main" id="{5B8A8984-6306-4C12-B3D5-A92C23CBE0D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86600" y="3328989"/>
            <a:ext cx="2286000" cy="156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0" name="Picture 5" descr="C:\Users\Hoiem\Documents\Classes\Spring10 - Computer Vision\figs\nieghborhood6.jpg">
            <a:extLst>
              <a:ext uri="{FF2B5EF4-FFF2-40B4-BE49-F238E27FC236}">
                <a16:creationId xmlns:a16="http://schemas.microsoft.com/office/drawing/2014/main" id="{3B8A0202-A431-4415-885A-F68FAA3B04C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91600" y="1"/>
            <a:ext cx="16764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41" name="TextBox 8">
            <a:extLst>
              <a:ext uri="{FF2B5EF4-FFF2-40B4-BE49-F238E27FC236}">
                <a16:creationId xmlns:a16="http://schemas.microsoft.com/office/drawing/2014/main" id="{63F3654C-25D9-4150-A37F-2466F2563030}"/>
              </a:ext>
            </a:extLst>
          </p:cNvPr>
          <p:cNvSpPr txBox="1">
            <a:spLocks noChangeArrowheads="1"/>
          </p:cNvSpPr>
          <p:nvPr/>
        </p:nvSpPr>
        <p:spPr bwMode="auto">
          <a:xfrm>
            <a:off x="9431339" y="2057400"/>
            <a:ext cx="793807"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b="1">
                <a:solidFill>
                  <a:srgbClr val="000000"/>
                </a:solidFill>
              </a:rPr>
              <a:t>L</a:t>
            </a:r>
          </a:p>
          <a:p>
            <a:pPr eaLnBrk="0" fontAlgn="base" hangingPunct="0">
              <a:spcBef>
                <a:spcPct val="0"/>
              </a:spcBef>
              <a:spcAft>
                <a:spcPct val="0"/>
              </a:spcAft>
            </a:pPr>
            <a:r>
              <a:rPr lang="en-US" altLang="en-US" sz="1100">
                <a:solidFill>
                  <a:srgbClr val="000000"/>
                </a:solidFill>
              </a:rPr>
              <a:t>(a=0,b=0)</a:t>
            </a:r>
          </a:p>
        </p:txBody>
      </p:sp>
      <p:sp>
        <p:nvSpPr>
          <p:cNvPr id="44042" name="TextBox 9">
            <a:extLst>
              <a:ext uri="{FF2B5EF4-FFF2-40B4-BE49-F238E27FC236}">
                <a16:creationId xmlns:a16="http://schemas.microsoft.com/office/drawing/2014/main" id="{7F739054-A4EF-4596-9AA2-A437300A829B}"/>
              </a:ext>
            </a:extLst>
          </p:cNvPr>
          <p:cNvSpPr txBox="1">
            <a:spLocks noChangeArrowheads="1"/>
          </p:cNvSpPr>
          <p:nvPr/>
        </p:nvSpPr>
        <p:spPr bwMode="auto">
          <a:xfrm>
            <a:off x="9472614" y="3733800"/>
            <a:ext cx="872355"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b="1">
                <a:solidFill>
                  <a:srgbClr val="000000"/>
                </a:solidFill>
              </a:rPr>
              <a:t>a</a:t>
            </a:r>
          </a:p>
          <a:p>
            <a:pPr eaLnBrk="0" fontAlgn="base" hangingPunct="0">
              <a:spcBef>
                <a:spcPct val="0"/>
              </a:spcBef>
              <a:spcAft>
                <a:spcPct val="0"/>
              </a:spcAft>
            </a:pPr>
            <a:r>
              <a:rPr lang="en-US" altLang="en-US" sz="1100">
                <a:solidFill>
                  <a:srgbClr val="000000"/>
                </a:solidFill>
              </a:rPr>
              <a:t>(L=65,b=0)</a:t>
            </a:r>
          </a:p>
        </p:txBody>
      </p:sp>
      <p:sp>
        <p:nvSpPr>
          <p:cNvPr id="44043" name="TextBox 10">
            <a:extLst>
              <a:ext uri="{FF2B5EF4-FFF2-40B4-BE49-F238E27FC236}">
                <a16:creationId xmlns:a16="http://schemas.microsoft.com/office/drawing/2014/main" id="{5075F164-84DA-4723-A6A9-B8C1B6FFA155}"/>
              </a:ext>
            </a:extLst>
          </p:cNvPr>
          <p:cNvSpPr txBox="1">
            <a:spLocks noChangeArrowheads="1"/>
          </p:cNvSpPr>
          <p:nvPr/>
        </p:nvSpPr>
        <p:spPr bwMode="auto">
          <a:xfrm>
            <a:off x="9448801" y="5562600"/>
            <a:ext cx="872355"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US" altLang="en-US" b="1">
                <a:solidFill>
                  <a:srgbClr val="000000"/>
                </a:solidFill>
              </a:rPr>
              <a:t>b</a:t>
            </a:r>
          </a:p>
          <a:p>
            <a:pPr eaLnBrk="0" fontAlgn="base" hangingPunct="0">
              <a:spcBef>
                <a:spcPct val="0"/>
              </a:spcBef>
              <a:spcAft>
                <a:spcPct val="0"/>
              </a:spcAft>
            </a:pPr>
            <a:r>
              <a:rPr lang="en-US" altLang="en-US" sz="1100">
                <a:solidFill>
                  <a:srgbClr val="000000"/>
                </a:solidFill>
              </a:rPr>
              <a:t>(L=65,a=0)</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75702-5B13-4AB1-A5F6-6BA13F6CA4B3}"/>
              </a:ext>
            </a:extLst>
          </p:cNvPr>
          <p:cNvSpPr>
            <a:spLocks noGrp="1"/>
          </p:cNvSpPr>
          <p:nvPr>
            <p:ph type="title"/>
          </p:nvPr>
        </p:nvSpPr>
        <p:spPr>
          <a:xfrm>
            <a:off x="2057400" y="4810126"/>
            <a:ext cx="8256270" cy="1362075"/>
          </a:xfrm>
        </p:spPr>
        <p:txBody>
          <a:bodyPr/>
          <a:lstStyle/>
          <a:p>
            <a:r>
              <a:rPr lang="en-US" dirty="0"/>
              <a:t>Why Does color look like it </a:t>
            </a:r>
            <a:br>
              <a:rPr lang="en-US" dirty="0"/>
            </a:br>
            <a:r>
              <a:rPr lang="en-US" dirty="0"/>
              <a:t>Maps smoothly to a circle?</a:t>
            </a:r>
          </a:p>
        </p:txBody>
      </p:sp>
      <p:sp>
        <p:nvSpPr>
          <p:cNvPr id="3" name="Text Placeholder 2">
            <a:extLst>
              <a:ext uri="{FF2B5EF4-FFF2-40B4-BE49-F238E27FC236}">
                <a16:creationId xmlns:a16="http://schemas.microsoft.com/office/drawing/2014/main" id="{FA242015-C7E1-4FF3-9EBD-A5F298367844}"/>
              </a:ext>
            </a:extLst>
          </p:cNvPr>
          <p:cNvSpPr>
            <a:spLocks noGrp="1"/>
          </p:cNvSpPr>
          <p:nvPr>
            <p:ph type="body" idx="1"/>
          </p:nvPr>
        </p:nvSpPr>
        <p:spPr>
          <a:xfrm>
            <a:off x="2057400" y="3309939"/>
            <a:ext cx="7772400" cy="1500187"/>
          </a:xfrm>
        </p:spPr>
        <p:txBody>
          <a:bodyPr/>
          <a:lstStyle/>
          <a:p>
            <a:r>
              <a:rPr lang="en-US" dirty="0"/>
              <a:t>Wait a minute…</a:t>
            </a:r>
          </a:p>
        </p:txBody>
      </p:sp>
      <p:pic>
        <p:nvPicPr>
          <p:cNvPr id="4" name="Picture 6">
            <a:extLst>
              <a:ext uri="{FF2B5EF4-FFF2-40B4-BE49-F238E27FC236}">
                <a16:creationId xmlns:a16="http://schemas.microsoft.com/office/drawing/2014/main" id="{1A702665-A9AA-4688-BBA9-3B34C15E59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1800" y="664368"/>
            <a:ext cx="3396292" cy="299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equiluminant">
            <a:extLst>
              <a:ext uri="{FF2B5EF4-FFF2-40B4-BE49-F238E27FC236}">
                <a16:creationId xmlns:a16="http://schemas.microsoft.com/office/drawing/2014/main" id="{5644DBCD-E015-4158-9DF8-9763896DBA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7740" y="1545432"/>
            <a:ext cx="4163961"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3">
            <a:extLst>
              <a:ext uri="{FF2B5EF4-FFF2-40B4-BE49-F238E27FC236}">
                <a16:creationId xmlns:a16="http://schemas.microsoft.com/office/drawing/2014/main" id="{1CDC91A8-C89A-4B5C-A5A0-00521DB65F4F}"/>
              </a:ext>
            </a:extLst>
          </p:cNvPr>
          <p:cNvSpPr txBox="1">
            <a:spLocks noChangeArrowheads="1"/>
          </p:cNvSpPr>
          <p:nvPr/>
        </p:nvSpPr>
        <p:spPr bwMode="auto">
          <a:xfrm>
            <a:off x="6610351" y="68580"/>
            <a:ext cx="380424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fontAlgn="base">
              <a:spcBef>
                <a:spcPct val="0"/>
              </a:spcBef>
              <a:spcAft>
                <a:spcPct val="0"/>
              </a:spcAft>
            </a:pPr>
            <a:r>
              <a:rPr lang="en-US" altLang="en-US" dirty="0">
                <a:solidFill>
                  <a:prstClr val="black"/>
                </a:solidFill>
              </a:rPr>
              <a:t>“Intuitive” color space?</a:t>
            </a:r>
          </a:p>
        </p:txBody>
      </p:sp>
    </p:spTree>
    <p:extLst>
      <p:ext uri="{BB962C8B-B14F-4D97-AF65-F5344CB8AC3E}">
        <p14:creationId xmlns:p14="http://schemas.microsoft.com/office/powerpoint/2010/main" val="7724777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FCE92-8DD3-4D2D-8129-51C131E0E10A}"/>
              </a:ext>
            </a:extLst>
          </p:cNvPr>
          <p:cNvSpPr>
            <a:spLocks noGrp="1"/>
          </p:cNvSpPr>
          <p:nvPr>
            <p:ph type="title"/>
          </p:nvPr>
        </p:nvSpPr>
        <p:spPr/>
        <p:txBody>
          <a:bodyPr>
            <a:normAutofit/>
          </a:bodyPr>
          <a:lstStyle/>
          <a:p>
            <a:r>
              <a:rPr lang="en-US" dirty="0"/>
              <a:t>‘Color’ != position on EM spectrum</a:t>
            </a:r>
          </a:p>
        </p:txBody>
      </p:sp>
      <p:sp>
        <p:nvSpPr>
          <p:cNvPr id="3" name="Content Placeholder 2">
            <a:extLst>
              <a:ext uri="{FF2B5EF4-FFF2-40B4-BE49-F238E27FC236}">
                <a16:creationId xmlns:a16="http://schemas.microsoft.com/office/drawing/2014/main" id="{7DFB1609-98E7-488F-9DAD-8A8C89628342}"/>
              </a:ext>
            </a:extLst>
          </p:cNvPr>
          <p:cNvSpPr>
            <a:spLocks noGrp="1"/>
          </p:cNvSpPr>
          <p:nvPr>
            <p:ph idx="1"/>
          </p:nvPr>
        </p:nvSpPr>
        <p:spPr>
          <a:xfrm>
            <a:off x="1981200" y="990600"/>
            <a:ext cx="8229600" cy="5410200"/>
          </a:xfrm>
        </p:spPr>
        <p:txBody>
          <a:bodyPr>
            <a:normAutofit/>
          </a:bodyPr>
          <a:lstStyle/>
          <a:p>
            <a:pPr marL="0" indent="0">
              <a:buNone/>
            </a:pPr>
            <a:r>
              <a:rPr lang="en-US" dirty="0"/>
              <a:t>Our cells induce color perception </a:t>
            </a:r>
            <a:br>
              <a:rPr lang="en-US" dirty="0"/>
            </a:br>
            <a:r>
              <a:rPr lang="en-US" dirty="0"/>
              <a:t>by interpreting spectra.</a:t>
            </a:r>
          </a:p>
          <a:p>
            <a:pPr marL="0" indent="0">
              <a:buNone/>
            </a:pPr>
            <a:endParaRPr lang="en-US" dirty="0"/>
          </a:p>
          <a:p>
            <a:pPr marL="0" indent="0">
              <a:buNone/>
            </a:pPr>
            <a:r>
              <a:rPr lang="en-US" dirty="0"/>
              <a:t>Most mammals are dichromats:</a:t>
            </a:r>
          </a:p>
          <a:p>
            <a:pPr>
              <a:buFont typeface="Arial" panose="020B0604020202020204" pitchFamily="34" charset="0"/>
              <a:buChar char="•"/>
            </a:pPr>
            <a:r>
              <a:rPr lang="en-US" sz="2800" dirty="0"/>
              <a:t>Lack ‘L’ cone; cannot distinguish green-red</a:t>
            </a:r>
          </a:p>
          <a:p>
            <a:pPr>
              <a:buFont typeface="Arial" panose="020B0604020202020204" pitchFamily="34" charset="0"/>
              <a:buChar char="•"/>
            </a:pPr>
            <a:r>
              <a:rPr lang="en-US" sz="2800" dirty="0"/>
              <a:t>1% of men (protanopia color blindness)</a:t>
            </a:r>
          </a:p>
          <a:p>
            <a:pPr marL="0" indent="0">
              <a:buNone/>
            </a:pPr>
            <a:endParaRPr lang="en-US" sz="2800" dirty="0"/>
          </a:p>
          <a:p>
            <a:pPr marL="0" indent="0">
              <a:buNone/>
            </a:pPr>
            <a:r>
              <a:rPr lang="en-US" sz="2800" dirty="0" err="1"/>
              <a:t>Trichromaticity</a:t>
            </a:r>
            <a:r>
              <a:rPr lang="en-US" sz="2800" dirty="0"/>
              <a:t> </a:t>
            </a:r>
            <a:r>
              <a:rPr lang="en-US" sz="2800" i="1" dirty="0"/>
              <a:t>evolved.</a:t>
            </a:r>
            <a:br>
              <a:rPr lang="en-US" sz="2800" i="1" dirty="0"/>
            </a:br>
            <a:r>
              <a:rPr lang="en-US" sz="2800" dirty="0"/>
              <a:t>No implicit reason for effect of</a:t>
            </a:r>
            <a:br>
              <a:rPr lang="en-US" sz="2800" dirty="0"/>
            </a:br>
            <a:r>
              <a:rPr lang="en-US" sz="2800" dirty="0"/>
              <a:t>extra cone to be linear.</a:t>
            </a:r>
          </a:p>
        </p:txBody>
      </p:sp>
      <p:sp>
        <p:nvSpPr>
          <p:cNvPr id="4" name="TextBox 3">
            <a:extLst>
              <a:ext uri="{FF2B5EF4-FFF2-40B4-BE49-F238E27FC236}">
                <a16:creationId xmlns:a16="http://schemas.microsoft.com/office/drawing/2014/main" id="{3D1CDFB7-E89D-4894-90F8-4498FDD70F5B}"/>
              </a:ext>
            </a:extLst>
          </p:cNvPr>
          <p:cNvSpPr txBox="1"/>
          <p:nvPr/>
        </p:nvSpPr>
        <p:spPr>
          <a:xfrm>
            <a:off x="1557169" y="6477000"/>
            <a:ext cx="2971800" cy="338554"/>
          </a:xfrm>
          <a:prstGeom prst="rect">
            <a:avLst/>
          </a:prstGeom>
          <a:noFill/>
        </p:spPr>
        <p:txBody>
          <a:bodyPr wrap="square" rtlCol="0">
            <a:spAutoFit/>
          </a:bodyPr>
          <a:lstStyle/>
          <a:p>
            <a:pPr fontAlgn="base">
              <a:spcBef>
                <a:spcPct val="0"/>
              </a:spcBef>
              <a:spcAft>
                <a:spcPct val="0"/>
              </a:spcAft>
            </a:pPr>
            <a:r>
              <a:rPr lang="en-US" sz="1600" dirty="0">
                <a:solidFill>
                  <a:prstClr val="white">
                    <a:lumMod val="50000"/>
                  </a:prstClr>
                </a:solidFill>
                <a:latin typeface="Arial" charset="0"/>
              </a:rPr>
              <a:t>Thanks to Cam Allen-Lloyd</a:t>
            </a:r>
          </a:p>
        </p:txBody>
      </p:sp>
      <p:pic>
        <p:nvPicPr>
          <p:cNvPr id="5" name="Picture 4">
            <a:extLst>
              <a:ext uri="{FF2B5EF4-FFF2-40B4-BE49-F238E27FC236}">
                <a16:creationId xmlns:a16="http://schemas.microsoft.com/office/drawing/2014/main" id="{5B2C4DF1-F29C-4E88-92AA-08096E26A7D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r="13429"/>
          <a:stretch>
            <a:fillRect/>
          </a:stretch>
        </p:blipFill>
        <p:spPr bwMode="auto">
          <a:xfrm>
            <a:off x="7758954" y="4227755"/>
            <a:ext cx="2935111"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200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FCE92-8DD3-4D2D-8129-51C131E0E10A}"/>
              </a:ext>
            </a:extLst>
          </p:cNvPr>
          <p:cNvSpPr>
            <a:spLocks noGrp="1"/>
          </p:cNvSpPr>
          <p:nvPr>
            <p:ph type="title"/>
          </p:nvPr>
        </p:nvSpPr>
        <p:spPr/>
        <p:txBody>
          <a:bodyPr>
            <a:normAutofit/>
          </a:bodyPr>
          <a:lstStyle/>
          <a:p>
            <a:r>
              <a:rPr lang="en-US" dirty="0"/>
              <a:t>‘Color’ != position on EM spectrum</a:t>
            </a:r>
          </a:p>
        </p:txBody>
      </p:sp>
      <p:sp>
        <p:nvSpPr>
          <p:cNvPr id="3" name="Content Placeholder 2">
            <a:extLst>
              <a:ext uri="{FF2B5EF4-FFF2-40B4-BE49-F238E27FC236}">
                <a16:creationId xmlns:a16="http://schemas.microsoft.com/office/drawing/2014/main" id="{7DFB1609-98E7-488F-9DAD-8A8C89628342}"/>
              </a:ext>
            </a:extLst>
          </p:cNvPr>
          <p:cNvSpPr>
            <a:spLocks noGrp="1"/>
          </p:cNvSpPr>
          <p:nvPr>
            <p:ph idx="1"/>
          </p:nvPr>
        </p:nvSpPr>
        <p:spPr/>
        <p:txBody>
          <a:bodyPr/>
          <a:lstStyle/>
          <a:p>
            <a:pPr marL="0" indent="0">
              <a:buNone/>
            </a:pPr>
            <a:r>
              <a:rPr lang="en-US" sz="2800" dirty="0"/>
              <a:t>Many different ways to parameterize color.</a:t>
            </a:r>
          </a:p>
          <a:p>
            <a:pPr marL="0" indent="0">
              <a:buNone/>
            </a:pPr>
            <a:r>
              <a:rPr lang="en-US" sz="2800" dirty="0"/>
              <a:t>Go ask Prof. Thomas Serre for a qualified answer.</a:t>
            </a:r>
          </a:p>
          <a:p>
            <a:pPr marL="0" indent="0">
              <a:buNone/>
            </a:pPr>
            <a:endParaRPr lang="en-US" sz="2800" dirty="0"/>
          </a:p>
          <a:p>
            <a:pPr marL="0" indent="0">
              <a:buNone/>
            </a:pPr>
            <a:r>
              <a:rPr lang="en-US" sz="2800" dirty="0"/>
              <a:t>Or…</a:t>
            </a:r>
          </a:p>
          <a:p>
            <a:pPr marL="0" indent="0">
              <a:buNone/>
            </a:pPr>
            <a:r>
              <a:rPr lang="en-US" sz="1800" dirty="0"/>
              <a:t>“W</a:t>
            </a:r>
            <a:r>
              <a:rPr lang="en-US" sz="2000" dirty="0"/>
              <a:t>hen some primates started growing a </a:t>
            </a:r>
            <a:r>
              <a:rPr lang="en-US" sz="2000" i="1" dirty="0"/>
              <a:t>third</a:t>
            </a:r>
            <a:r>
              <a:rPr lang="en-US" sz="2000" dirty="0"/>
              <a:t> cone in their retinas, the old bipolar system remained, with the third cone adding a 2nd dimension of color encoding: red versus green. since color is now encoded in a 2d space, you find that you can draw a circle of colors in that space, which when you think about the fact that wavelength is 1d is really weird.”         </a:t>
            </a:r>
          </a:p>
          <a:p>
            <a:pPr marL="0" indent="0">
              <a:buNone/>
            </a:pPr>
            <a:r>
              <a:rPr lang="en-US" sz="2000" dirty="0"/>
              <a:t>						- </a:t>
            </a:r>
            <a:r>
              <a:rPr lang="en-US" sz="2000" dirty="0" err="1"/>
              <a:t>aggasalk</a:t>
            </a:r>
            <a:r>
              <a:rPr lang="en-US" sz="2000" dirty="0"/>
              <a:t>, Reddit.</a:t>
            </a:r>
          </a:p>
          <a:p>
            <a:pPr marL="0" indent="0">
              <a:buNone/>
            </a:pPr>
            <a:endParaRPr lang="en-US" sz="2000" dirty="0"/>
          </a:p>
          <a:p>
            <a:pPr marL="0" indent="0">
              <a:buNone/>
            </a:pPr>
            <a:endParaRPr lang="en-US" sz="2800" dirty="0"/>
          </a:p>
        </p:txBody>
      </p:sp>
      <p:sp>
        <p:nvSpPr>
          <p:cNvPr id="4" name="TextBox 3">
            <a:extLst>
              <a:ext uri="{FF2B5EF4-FFF2-40B4-BE49-F238E27FC236}">
                <a16:creationId xmlns:a16="http://schemas.microsoft.com/office/drawing/2014/main" id="{3D1CDFB7-E89D-4894-90F8-4498FDD70F5B}"/>
              </a:ext>
            </a:extLst>
          </p:cNvPr>
          <p:cNvSpPr txBox="1"/>
          <p:nvPr/>
        </p:nvSpPr>
        <p:spPr>
          <a:xfrm>
            <a:off x="7696200" y="6477000"/>
            <a:ext cx="2971800" cy="369332"/>
          </a:xfrm>
          <a:prstGeom prst="rect">
            <a:avLst/>
          </a:prstGeom>
          <a:noFill/>
        </p:spPr>
        <p:txBody>
          <a:bodyPr wrap="square" rtlCol="0">
            <a:spAutoFit/>
          </a:bodyPr>
          <a:lstStyle/>
          <a:p>
            <a:pPr fontAlgn="base">
              <a:spcBef>
                <a:spcPct val="0"/>
              </a:spcBef>
              <a:spcAft>
                <a:spcPct val="0"/>
              </a:spcAft>
            </a:pPr>
            <a:r>
              <a:rPr lang="en-US" dirty="0">
                <a:solidFill>
                  <a:prstClr val="white">
                    <a:lumMod val="50000"/>
                  </a:prstClr>
                </a:solidFill>
                <a:latin typeface="Arial" charset="0"/>
              </a:rPr>
              <a:t>Thanks to Alexander Nibley </a:t>
            </a:r>
          </a:p>
        </p:txBody>
      </p:sp>
    </p:spTree>
    <p:extLst>
      <p:ext uri="{BB962C8B-B14F-4D97-AF65-F5344CB8AC3E}">
        <p14:creationId xmlns:p14="http://schemas.microsoft.com/office/powerpoint/2010/main" val="21371864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D112C47-D59F-40DC-A7B0-DAF636E076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62363" y="376238"/>
            <a:ext cx="4867275" cy="6105525"/>
          </a:xfrm>
          <a:prstGeom prst="rect">
            <a:avLst/>
          </a:prstGeom>
        </p:spPr>
      </p:pic>
      <p:sp>
        <p:nvSpPr>
          <p:cNvPr id="6" name="TextBox 5">
            <a:extLst>
              <a:ext uri="{FF2B5EF4-FFF2-40B4-BE49-F238E27FC236}">
                <a16:creationId xmlns:a16="http://schemas.microsoft.com/office/drawing/2014/main" id="{D7C5BAE2-252B-4AD6-AA2D-93F4EECC7838}"/>
              </a:ext>
            </a:extLst>
          </p:cNvPr>
          <p:cNvSpPr txBox="1"/>
          <p:nvPr/>
        </p:nvSpPr>
        <p:spPr>
          <a:xfrm>
            <a:off x="9829800" y="6481762"/>
            <a:ext cx="838200" cy="376238"/>
          </a:xfrm>
          <a:prstGeom prst="rect">
            <a:avLst/>
          </a:prstGeom>
          <a:noFill/>
        </p:spPr>
        <p:txBody>
          <a:bodyPr wrap="square" rtlCol="0">
            <a:spAutoFit/>
          </a:bodyPr>
          <a:lstStyle/>
          <a:p>
            <a:r>
              <a:rPr lang="en-US" dirty="0"/>
              <a:t>XKCD</a:t>
            </a:r>
          </a:p>
        </p:txBody>
      </p:sp>
    </p:spTree>
    <p:extLst>
      <p:ext uri="{BB962C8B-B14F-4D97-AF65-F5344CB8AC3E}">
        <p14:creationId xmlns:p14="http://schemas.microsoft.com/office/powerpoint/2010/main" val="34574209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E9B00-BB37-43ED-9321-A48F9EC10D56}"/>
              </a:ext>
            </a:extLst>
          </p:cNvPr>
          <p:cNvSpPr>
            <a:spLocks noGrp="1"/>
          </p:cNvSpPr>
          <p:nvPr>
            <p:ph type="title"/>
          </p:nvPr>
        </p:nvSpPr>
        <p:spPr/>
        <p:txBody>
          <a:bodyPr/>
          <a:lstStyle/>
          <a:p>
            <a:r>
              <a:rPr lang="en-US" dirty="0"/>
              <a:t>More references</a:t>
            </a:r>
          </a:p>
        </p:txBody>
      </p:sp>
      <p:sp>
        <p:nvSpPr>
          <p:cNvPr id="3" name="Content Placeholder 2">
            <a:extLst>
              <a:ext uri="{FF2B5EF4-FFF2-40B4-BE49-F238E27FC236}">
                <a16:creationId xmlns:a16="http://schemas.microsoft.com/office/drawing/2014/main" id="{386E3CB2-620F-43DA-AA8F-088341ED1005}"/>
              </a:ext>
            </a:extLst>
          </p:cNvPr>
          <p:cNvSpPr>
            <a:spLocks noGrp="1"/>
          </p:cNvSpPr>
          <p:nvPr>
            <p:ph idx="1"/>
          </p:nvPr>
        </p:nvSpPr>
        <p:spPr/>
        <p:txBody>
          <a:bodyPr/>
          <a:lstStyle/>
          <a:p>
            <a:r>
              <a:rPr lang="en-US" dirty="0">
                <a:hlinkClick r:id="rId2"/>
              </a:rPr>
              <a:t>https://www.colorsystem.com/</a:t>
            </a:r>
            <a:endParaRPr lang="en-US" dirty="0"/>
          </a:p>
          <a:p>
            <a:endParaRPr lang="en-US" dirty="0"/>
          </a:p>
          <a:p>
            <a:r>
              <a:rPr lang="en-US" dirty="0"/>
              <a:t>A description of many different color systems developed through history.</a:t>
            </a:r>
          </a:p>
          <a:p>
            <a:r>
              <a:rPr lang="en-US" dirty="0"/>
              <a:t>Navigate from the right-hand links.</a:t>
            </a:r>
          </a:p>
          <a:p>
            <a:endParaRPr lang="en-US" dirty="0"/>
          </a:p>
          <a:p>
            <a:r>
              <a:rPr lang="en-US" dirty="0"/>
              <a:t>Thanks to Alex Nibley!</a:t>
            </a:r>
          </a:p>
        </p:txBody>
      </p:sp>
    </p:spTree>
    <p:extLst>
      <p:ext uri="{BB962C8B-B14F-4D97-AF65-F5344CB8AC3E}">
        <p14:creationId xmlns:p14="http://schemas.microsoft.com/office/powerpoint/2010/main" val="106755348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0AB1E575-954D-443D-9D09-0903F0182B9B}"/>
              </a:ext>
            </a:extLst>
          </p:cNvPr>
          <p:cNvSpPr>
            <a:spLocks noGrp="1"/>
          </p:cNvSpPr>
          <p:nvPr>
            <p:ph type="title"/>
          </p:nvPr>
        </p:nvSpPr>
        <p:spPr/>
        <p:txBody>
          <a:bodyPr/>
          <a:lstStyle/>
          <a:p>
            <a:r>
              <a:rPr lang="en-US" altLang="en-US"/>
              <a:t>Ted Adelson’s checkerboard illusion</a:t>
            </a:r>
          </a:p>
        </p:txBody>
      </p:sp>
      <p:pic>
        <p:nvPicPr>
          <p:cNvPr id="9219" name="Picture 3" descr="C:\comp_photo\adelson_illusion.png">
            <a:extLst>
              <a:ext uri="{FF2B5EF4-FFF2-40B4-BE49-F238E27FC236}">
                <a16:creationId xmlns:a16="http://schemas.microsoft.com/office/drawing/2014/main" id="{6502822F-500B-4F8D-8CC4-6A6BA8054C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5498" y="2119185"/>
            <a:ext cx="4625975" cy="361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a:extLst>
              <a:ext uri="{FF2B5EF4-FFF2-40B4-BE49-F238E27FC236}">
                <a16:creationId xmlns:a16="http://schemas.microsoft.com/office/drawing/2014/main" id="{6828A512-4A88-474E-859B-D9D1E0470487}"/>
              </a:ext>
            </a:extLst>
          </p:cNvPr>
          <p:cNvCxnSpPr>
            <a:cxnSpLocks noChangeShapeType="1"/>
          </p:cNvCxnSpPr>
          <p:nvPr/>
        </p:nvCxnSpPr>
        <p:spPr bwMode="auto">
          <a:xfrm rot="5400000" flipH="1" flipV="1">
            <a:off x="5382397" y="3757484"/>
            <a:ext cx="838200" cy="0"/>
          </a:xfrm>
          <a:prstGeom prst="line">
            <a:avLst/>
          </a:prstGeom>
          <a:noFill/>
          <a:ln w="76200" algn="ctr">
            <a:solidFill>
              <a:srgbClr val="6B6B6B"/>
            </a:solidFill>
            <a:round/>
            <a:headEnd/>
            <a:tailEnd/>
          </a:ln>
          <a:extLst>
            <a:ext uri="{909E8E84-426E-40DD-AFC4-6F175D3DCCD1}">
              <a14:hiddenFill xmlns:a14="http://schemas.microsoft.com/office/drawing/2010/main">
                <a:noFill/>
              </a14:hiddenFill>
            </a:ext>
          </a:extLst>
        </p:spPr>
      </p:cxnSp>
      <p:sp>
        <p:nvSpPr>
          <p:cNvPr id="6" name="Frame 5">
            <a:extLst>
              <a:ext uri="{FF2B5EF4-FFF2-40B4-BE49-F238E27FC236}">
                <a16:creationId xmlns:a16="http://schemas.microsoft.com/office/drawing/2014/main" id="{0A66A328-49BA-4442-94C5-030AA5978C6D}"/>
              </a:ext>
            </a:extLst>
          </p:cNvPr>
          <p:cNvSpPr/>
          <p:nvPr/>
        </p:nvSpPr>
        <p:spPr bwMode="auto">
          <a:xfrm>
            <a:off x="5298260" y="2576384"/>
            <a:ext cx="1066800" cy="2286000"/>
          </a:xfrm>
          <a:prstGeom prst="frame">
            <a:avLst>
              <a:gd name="adj1" fmla="val 33580"/>
            </a:avLst>
          </a:prstGeom>
          <a:solidFill>
            <a:schemeClr val="accent1"/>
          </a:solidFill>
          <a:ln w="9525" cap="flat" cmpd="sng" algn="ctr">
            <a:solidFill>
              <a:schemeClr val="tx1"/>
            </a:solidFill>
            <a:prstDash val="solid"/>
            <a:round/>
            <a:headEnd type="none" w="med" len="med"/>
            <a:tailEnd type="none" w="med" len="med"/>
          </a:ln>
          <a:effectLst/>
        </p:spPr>
        <p:txBody>
          <a:bodyPr/>
          <a:lstStyle/>
          <a:p>
            <a:pPr algn="r" eaLnBrk="0" fontAlgn="base" hangingPunct="0">
              <a:spcBef>
                <a:spcPct val="0"/>
              </a:spcBef>
              <a:spcAft>
                <a:spcPct val="0"/>
              </a:spcAft>
              <a:defRPr/>
            </a:pPr>
            <a:endParaRPr lang="en-US">
              <a:solidFill>
                <a:srgbClr val="000000"/>
              </a:solidFill>
              <a:latin typeface="Gill Sans" charset="0"/>
              <a:cs typeface="Arial"/>
            </a:endParaRPr>
          </a:p>
        </p:txBody>
      </p:sp>
    </p:spTree>
    <p:extLst>
      <p:ext uri="{BB962C8B-B14F-4D97-AF65-F5344CB8AC3E}">
        <p14:creationId xmlns:p14="http://schemas.microsoft.com/office/powerpoint/2010/main" val="13298502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4DAC4805-2745-4E07-91E5-52180FD0CD2B}"/>
              </a:ext>
            </a:extLst>
          </p:cNvPr>
          <p:cNvSpPr>
            <a:spLocks noGrp="1"/>
          </p:cNvSpPr>
          <p:nvPr>
            <p:ph type="title"/>
          </p:nvPr>
        </p:nvSpPr>
        <p:spPr/>
        <p:txBody>
          <a:bodyPr/>
          <a:lstStyle/>
          <a:p>
            <a:r>
              <a:rPr lang="en-US" altLang="en-US"/>
              <a:t>Motion illusion, rotating snakes</a:t>
            </a:r>
          </a:p>
        </p:txBody>
      </p:sp>
      <p:pic>
        <p:nvPicPr>
          <p:cNvPr id="10243" name="Picture 3" descr="C:\comp_photo\rotsnake.gif">
            <a:extLst>
              <a:ext uri="{FF2B5EF4-FFF2-40B4-BE49-F238E27FC236}">
                <a16:creationId xmlns:a16="http://schemas.microsoft.com/office/drawing/2014/main" id="{95B710AE-7F72-4DC9-87CD-36283F9499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115120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AC4BB-44FA-46D8-A148-D7A9994F1E96}"/>
              </a:ext>
            </a:extLst>
          </p:cNvPr>
          <p:cNvSpPr>
            <a:spLocks noGrp="1"/>
          </p:cNvSpPr>
          <p:nvPr>
            <p:ph type="title"/>
          </p:nvPr>
        </p:nvSpPr>
        <p:spPr/>
        <p:txBody>
          <a:bodyPr/>
          <a:lstStyle/>
          <a:p>
            <a:r>
              <a:rPr lang="en-US" dirty="0"/>
              <a:t>Gamma correction for perceptually uniform</a:t>
            </a:r>
          </a:p>
        </p:txBody>
      </p:sp>
      <p:pic>
        <p:nvPicPr>
          <p:cNvPr id="5" name="Content Placeholder 4" descr="A picture containing screenshot&#10;&#10;Description generated with high confidence">
            <a:extLst>
              <a:ext uri="{FF2B5EF4-FFF2-40B4-BE49-F238E27FC236}">
                <a16:creationId xmlns:a16="http://schemas.microsoft.com/office/drawing/2014/main" id="{2712598E-1504-416A-BC13-19745A39677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05560" y="1860303"/>
            <a:ext cx="6527007" cy="4351338"/>
          </a:xfrm>
        </p:spPr>
      </p:pic>
    </p:spTree>
    <p:extLst>
      <p:ext uri="{BB962C8B-B14F-4D97-AF65-F5344CB8AC3E}">
        <p14:creationId xmlns:p14="http://schemas.microsoft.com/office/powerpoint/2010/main" val="418047508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CSFchartPslid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286125" y="1870075"/>
            <a:ext cx="5715000" cy="3810000"/>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514052" name="Rectangle 4"/>
          <p:cNvSpPr>
            <a:spLocks noGrp="1" noChangeArrowheads="1"/>
          </p:cNvSpPr>
          <p:nvPr>
            <p:ph type="title"/>
          </p:nvPr>
        </p:nvSpPr>
        <p:spPr/>
        <p:txBody>
          <a:bodyPr/>
          <a:lstStyle/>
          <a:p>
            <a:pPr>
              <a:defRPr/>
            </a:pPr>
            <a:r>
              <a:rPr lang="en-GB" sz="3000" dirty="0">
                <a:effectLst>
                  <a:outerShdw blurRad="38100" dist="38100" dir="2700000" algn="tl">
                    <a:srgbClr val="C0C0C0"/>
                  </a:outerShdw>
                </a:effectLst>
              </a:rPr>
              <a:t>Campbell-Robson contrast sensitivity curve</a:t>
            </a:r>
          </a:p>
        </p:txBody>
      </p:sp>
      <p:sp>
        <p:nvSpPr>
          <p:cNvPr id="514053" name="Freeform 5"/>
          <p:cNvSpPr>
            <a:spLocks/>
          </p:cNvSpPr>
          <p:nvPr/>
        </p:nvSpPr>
        <p:spPr bwMode="auto">
          <a:xfrm>
            <a:off x="3280094" y="2084705"/>
            <a:ext cx="5641975" cy="3600450"/>
          </a:xfrm>
          <a:custGeom>
            <a:avLst/>
            <a:gdLst>
              <a:gd name="T0" fmla="*/ 0 w 4344"/>
              <a:gd name="T1" fmla="*/ 2147483646 h 2806"/>
              <a:gd name="T2" fmla="*/ 2147483646 w 4344"/>
              <a:gd name="T3" fmla="*/ 2147483646 h 2806"/>
              <a:gd name="T4" fmla="*/ 2147483646 w 4344"/>
              <a:gd name="T5" fmla="*/ 2147483646 h 2806"/>
              <a:gd name="T6" fmla="*/ 2147483646 w 4344"/>
              <a:gd name="T7" fmla="*/ 2147483646 h 2806"/>
              <a:gd name="T8" fmla="*/ 2147483646 w 4344"/>
              <a:gd name="T9" fmla="*/ 2147483646 h 2806"/>
              <a:gd name="T10" fmla="*/ 0 60000 65536"/>
              <a:gd name="T11" fmla="*/ 0 60000 65536"/>
              <a:gd name="T12" fmla="*/ 0 60000 65536"/>
              <a:gd name="T13" fmla="*/ 0 60000 65536"/>
              <a:gd name="T14" fmla="*/ 0 60000 65536"/>
              <a:gd name="T15" fmla="*/ 0 w 4344"/>
              <a:gd name="T16" fmla="*/ 0 h 2806"/>
              <a:gd name="T17" fmla="*/ 4344 w 4344"/>
              <a:gd name="T18" fmla="*/ 2806 h 2806"/>
            </a:gdLst>
            <a:ahLst/>
            <a:cxnLst>
              <a:cxn ang="T10">
                <a:pos x="T0" y="T1"/>
              </a:cxn>
              <a:cxn ang="T11">
                <a:pos x="T2" y="T3"/>
              </a:cxn>
              <a:cxn ang="T12">
                <a:pos x="T4" y="T5"/>
              </a:cxn>
              <a:cxn ang="T13">
                <a:pos x="T6" y="T7"/>
              </a:cxn>
              <a:cxn ang="T14">
                <a:pos x="T8" y="T9"/>
              </a:cxn>
            </a:cxnLst>
            <a:rect l="T15" t="T16" r="T17" b="T18"/>
            <a:pathLst>
              <a:path w="4344" h="2806">
                <a:moveTo>
                  <a:pt x="0" y="2806"/>
                </a:moveTo>
                <a:cubicBezTo>
                  <a:pt x="409" y="2023"/>
                  <a:pt x="818" y="1240"/>
                  <a:pt x="1200" y="778"/>
                </a:cubicBezTo>
                <a:cubicBezTo>
                  <a:pt x="1582" y="316"/>
                  <a:pt x="1930" y="68"/>
                  <a:pt x="2292" y="34"/>
                </a:cubicBezTo>
                <a:cubicBezTo>
                  <a:pt x="2654" y="0"/>
                  <a:pt x="3030" y="288"/>
                  <a:pt x="3372" y="574"/>
                </a:cubicBezTo>
                <a:cubicBezTo>
                  <a:pt x="3714" y="860"/>
                  <a:pt x="4182" y="1554"/>
                  <a:pt x="4344" y="1750"/>
                </a:cubicBezTo>
              </a:path>
            </a:pathLst>
          </a:custGeom>
          <a:noFill/>
          <a:ln w="762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 name="Rectangle 1"/>
          <p:cNvSpPr/>
          <p:nvPr/>
        </p:nvSpPr>
        <p:spPr>
          <a:xfrm>
            <a:off x="4464686" y="996951"/>
            <a:ext cx="3612515" cy="646331"/>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Perceptual cues in the mid-high frequencies dominate perception.</a:t>
            </a:r>
          </a:p>
        </p:txBody>
      </p:sp>
      <p:sp>
        <p:nvSpPr>
          <p:cNvPr id="3" name="TextBox 2"/>
          <p:cNvSpPr txBox="1"/>
          <p:nvPr/>
        </p:nvSpPr>
        <p:spPr>
          <a:xfrm>
            <a:off x="3249614" y="5867400"/>
            <a:ext cx="3913187" cy="3693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Frequency increase (log)</a:t>
            </a:r>
          </a:p>
        </p:txBody>
      </p:sp>
      <p:cxnSp>
        <p:nvCxnSpPr>
          <p:cNvPr id="5" name="Straight Arrow Connector 4"/>
          <p:cNvCxnSpPr/>
          <p:nvPr/>
        </p:nvCxnSpPr>
        <p:spPr bwMode="auto">
          <a:xfrm>
            <a:off x="6029960" y="6065520"/>
            <a:ext cx="1524000" cy="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9" name="TextBox 8"/>
          <p:cNvSpPr txBox="1"/>
          <p:nvPr/>
        </p:nvSpPr>
        <p:spPr>
          <a:xfrm rot="16200000">
            <a:off x="966393" y="3636922"/>
            <a:ext cx="3913187" cy="3693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Contrast decrease (log)</a:t>
            </a:r>
          </a:p>
        </p:txBody>
      </p:sp>
      <p:cxnSp>
        <p:nvCxnSpPr>
          <p:cNvPr id="7" name="Straight Arrow Connector 6"/>
          <p:cNvCxnSpPr>
            <a:endCxn id="9" idx="3"/>
          </p:cNvCxnSpPr>
          <p:nvPr/>
        </p:nvCxnSpPr>
        <p:spPr bwMode="auto">
          <a:xfrm flipV="1">
            <a:off x="2922985" y="1864996"/>
            <a:ext cx="0" cy="1183005"/>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Tree>
    <p:extLst>
      <p:ext uri="{BB962C8B-B14F-4D97-AF65-F5344CB8AC3E}">
        <p14:creationId xmlns:p14="http://schemas.microsoft.com/office/powerpoint/2010/main" val="387569400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14053"/>
                                        </p:tgtEl>
                                        <p:attrNameLst>
                                          <p:attrName>style.visibility</p:attrName>
                                        </p:attrNameLst>
                                      </p:cBhvr>
                                      <p:to>
                                        <p:strVal val="visible"/>
                                      </p:to>
                                    </p:set>
                                    <p:animEffect transition="in" filter="dissolve">
                                      <p:cBhvr>
                                        <p:cTn id="7" dur="500"/>
                                        <p:tgtEl>
                                          <p:spTgt spid="51405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4053" grpId="0" animBg="1"/>
      <p:bldP spid="2"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52600" y="1219200"/>
            <a:ext cx="8676640" cy="1371600"/>
          </a:xfrm>
        </p:spPr>
        <p:txBody>
          <a:bodyPr/>
          <a:lstStyle/>
          <a:p>
            <a:r>
              <a:rPr lang="en-US" altLang="en-US" sz="2100" dirty="0"/>
              <a:t>Early processing in humans filters for orientations and scales of frequency.</a:t>
            </a:r>
          </a:p>
        </p:txBody>
      </p:sp>
      <p:pic>
        <p:nvPicPr>
          <p:cNvPr id="102403" name="Picture 2" descr="http://www.mathworks.co.kr/matlabcentral/fx_files/23253/1/gabor.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923586" y="1905000"/>
            <a:ext cx="8363415" cy="4268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04" name="TextBox 5"/>
          <p:cNvSpPr txBox="1">
            <a:spLocks noChangeArrowheads="1"/>
          </p:cNvSpPr>
          <p:nvPr/>
        </p:nvSpPr>
        <p:spPr bwMode="auto">
          <a:xfrm>
            <a:off x="2971800" y="6137904"/>
            <a:ext cx="59769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Early Visual Processing: Multi-scale edge and blob filters</a:t>
            </a:r>
          </a:p>
        </p:txBody>
      </p:sp>
      <p:sp>
        <p:nvSpPr>
          <p:cNvPr id="102405" name="Title 6"/>
          <p:cNvSpPr>
            <a:spLocks noGrp="1"/>
          </p:cNvSpPr>
          <p:nvPr>
            <p:ph type="title"/>
          </p:nvPr>
        </p:nvSpPr>
        <p:spPr/>
        <p:txBody>
          <a:bodyPr/>
          <a:lstStyle/>
          <a:p>
            <a:r>
              <a:rPr lang="en-US" altLang="en-US"/>
              <a:t>Clues from Human Perception</a:t>
            </a:r>
          </a:p>
        </p:txBody>
      </p:sp>
    </p:spTree>
    <p:extLst>
      <p:ext uri="{BB962C8B-B14F-4D97-AF65-F5344CB8AC3E}">
        <p14:creationId xmlns:p14="http://schemas.microsoft.com/office/powerpoint/2010/main" val="52942763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itle 1"/>
          <p:cNvSpPr>
            <a:spLocks noGrp="1"/>
          </p:cNvSpPr>
          <p:nvPr>
            <p:ph type="title"/>
          </p:nvPr>
        </p:nvSpPr>
        <p:spPr/>
        <p:txBody>
          <a:bodyPr/>
          <a:lstStyle/>
          <a:p>
            <a:r>
              <a:rPr lang="en-US" altLang="en-US"/>
              <a:t>Application: Hybrid Images</a:t>
            </a:r>
          </a:p>
        </p:txBody>
      </p:sp>
      <p:sp>
        <p:nvSpPr>
          <p:cNvPr id="43011" name="Content Placeholder 2"/>
          <p:cNvSpPr>
            <a:spLocks noGrp="1"/>
          </p:cNvSpPr>
          <p:nvPr>
            <p:ph idx="1"/>
          </p:nvPr>
        </p:nvSpPr>
        <p:spPr>
          <a:xfrm>
            <a:off x="1676400" y="6324600"/>
            <a:ext cx="8915400" cy="381000"/>
          </a:xfrm>
        </p:spPr>
        <p:txBody>
          <a:bodyPr>
            <a:normAutofit fontScale="92500" lnSpcReduction="20000"/>
          </a:bodyPr>
          <a:lstStyle/>
          <a:p>
            <a:pPr marL="0" indent="0" algn="ctr">
              <a:buNone/>
              <a:defRPr/>
            </a:pPr>
            <a:r>
              <a:rPr lang="en-US" sz="2400" dirty="0"/>
              <a:t>A. Oliva, A. Torralba, P.G. </a:t>
            </a:r>
            <a:r>
              <a:rPr lang="en-US" sz="2400" dirty="0" err="1"/>
              <a:t>Schyns</a:t>
            </a:r>
            <a:r>
              <a:rPr lang="en-US" sz="2400" dirty="0"/>
              <a:t>, SIGGRAPH 2006</a:t>
            </a:r>
          </a:p>
        </p:txBody>
      </p:sp>
      <p:pic>
        <p:nvPicPr>
          <p:cNvPr id="100356"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084388" y="2133600"/>
            <a:ext cx="8126413" cy="2044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3810000" y="914401"/>
            <a:ext cx="4572000" cy="646331"/>
          </a:xfrm>
          <a:prstGeom prst="rect">
            <a:avLst/>
          </a:prstGeom>
        </p:spPr>
        <p:txBody>
          <a:bodyP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When we see an image from far away, we are effectively subsampling it!</a:t>
            </a:r>
          </a:p>
        </p:txBody>
      </p:sp>
      <p:pic>
        <p:nvPicPr>
          <p:cNvPr id="6" name="Picture 2">
            <a:extLst>
              <a:ext uri="{FF2B5EF4-FFF2-40B4-BE49-F238E27FC236}">
                <a16:creationId xmlns:a16="http://schemas.microsoft.com/office/drawing/2014/main" id="{868993BD-D0F8-4B77-8859-EE8064DA6A61}"/>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4893668" y="4750250"/>
            <a:ext cx="2507851" cy="630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2749893"/>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3200401"/>
            <a:ext cx="7772400" cy="3438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1981200" y="152400"/>
            <a:ext cx="8229600" cy="1143000"/>
          </a:xfrm>
        </p:spPr>
        <p:txBody>
          <a:bodyPr>
            <a:normAutofit/>
          </a:bodyPr>
          <a:lstStyle/>
          <a:p>
            <a:r>
              <a:rPr lang="en-US" sz="3600" dirty="0"/>
              <a:t>Hybrid Images</a:t>
            </a:r>
          </a:p>
        </p:txBody>
      </p:sp>
      <p:sp>
        <p:nvSpPr>
          <p:cNvPr id="3" name="Content Placeholder 2"/>
          <p:cNvSpPr>
            <a:spLocks noGrp="1"/>
          </p:cNvSpPr>
          <p:nvPr>
            <p:ph idx="1"/>
          </p:nvPr>
        </p:nvSpPr>
        <p:spPr>
          <a:xfrm>
            <a:off x="1981200" y="1143000"/>
            <a:ext cx="8229600" cy="1828800"/>
          </a:xfrm>
        </p:spPr>
        <p:txBody>
          <a:bodyPr>
            <a:noAutofit/>
          </a:bodyPr>
          <a:lstStyle/>
          <a:p>
            <a:r>
              <a:rPr lang="en-US" sz="2400" dirty="0"/>
              <a:t>Implement image filtering to separate high and low frequencies.</a:t>
            </a:r>
          </a:p>
          <a:p>
            <a:r>
              <a:rPr lang="en-US" sz="2400" dirty="0"/>
              <a:t>Combine high frequencies and low frequencies from different images to create a scale-dependent image.</a:t>
            </a:r>
          </a:p>
        </p:txBody>
      </p:sp>
      <p:sp>
        <p:nvSpPr>
          <p:cNvPr id="6" name="Rectangle 5"/>
          <p:cNvSpPr/>
          <p:nvPr/>
        </p:nvSpPr>
        <p:spPr>
          <a:xfrm>
            <a:off x="9760741" y="6629401"/>
            <a:ext cx="900118" cy="276999"/>
          </a:xfrm>
          <a:prstGeom prst="rect">
            <a:avLst/>
          </a:prstGeom>
        </p:spPr>
        <p:txBody>
          <a:bodyPr wrap="none">
            <a:spAutoFit/>
          </a:bodyPr>
          <a:lstStyle/>
          <a:p>
            <a:pPr fontAlgn="base">
              <a:spcBef>
                <a:spcPct val="0"/>
              </a:spcBef>
              <a:spcAft>
                <a:spcPct val="0"/>
              </a:spcAft>
            </a:pPr>
            <a:r>
              <a:rPr lang="en-US" sz="1200" dirty="0">
                <a:solidFill>
                  <a:prstClr val="black"/>
                </a:solidFill>
                <a:latin typeface="Calibri"/>
              </a:rPr>
              <a:t>James Hays</a:t>
            </a:r>
          </a:p>
        </p:txBody>
      </p:sp>
    </p:spTree>
    <p:extLst>
      <p:ext uri="{BB962C8B-B14F-4D97-AF65-F5344CB8AC3E}">
        <p14:creationId xmlns:p14="http://schemas.microsoft.com/office/powerpoint/2010/main" val="128827004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05000" y="533401"/>
            <a:ext cx="8229600" cy="4983163"/>
          </a:xfrm>
        </p:spPr>
        <p:txBody>
          <a:bodyPr/>
          <a:lstStyle/>
          <a:p>
            <a:pPr marL="0">
              <a:buNone/>
              <a:defRPr/>
            </a:pPr>
            <a:r>
              <a:rPr lang="en-US" b="1" dirty="0">
                <a:solidFill>
                  <a:schemeClr val="tx2">
                    <a:lumMod val="75000"/>
                  </a:schemeClr>
                </a:solidFill>
              </a:rPr>
              <a:t>Why do we get different, distance-dependent interpretations of hybrid images?</a:t>
            </a:r>
          </a:p>
        </p:txBody>
      </p:sp>
      <p:pic>
        <p:nvPicPr>
          <p:cNvPr id="99331" name="Picture 2" descr="C:\Users\Hoiem\Documents\Classes\Computational Photography - Fall 2010\projects\hybrid\teaser.jpg"/>
          <p:cNvPicPr>
            <a:picLocks noChangeAspect="1" noChangeArrowheads="1"/>
          </p:cNvPicPr>
          <p:nvPr/>
        </p:nvPicPr>
        <p:blipFill>
          <a:blip r:embed="rId2" cstate="hqprint">
            <a:extLst>
              <a:ext uri="{28A0092B-C50C-407E-A947-70E740481C1C}">
                <a14:useLocalDpi xmlns:a14="http://schemas.microsoft.com/office/drawing/2010/main"/>
              </a:ext>
            </a:extLst>
          </a:blip>
          <a:srcRect/>
          <a:stretch>
            <a:fillRect/>
          </a:stretch>
        </p:blipFill>
        <p:spPr bwMode="auto">
          <a:xfrm>
            <a:off x="1905000" y="2133601"/>
            <a:ext cx="4108450" cy="450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2" name="Picture 2" descr="C:\Users\Hoiem\Documents\Classes\Computational Photography - Fall 2010\projects\hybrid\teaser.jpg"/>
          <p:cNvPicPr>
            <a:picLocks noChangeAspect="1" noChangeArrowheads="1"/>
          </p:cNvPicPr>
          <p:nvPr/>
        </p:nvPicPr>
        <p:blipFill>
          <a:blip r:embed="rId3" cstate="hqprint">
            <a:extLst>
              <a:ext uri="{28A0092B-C50C-407E-A947-70E740481C1C}">
                <a14:useLocalDpi xmlns:a14="http://schemas.microsoft.com/office/drawing/2010/main"/>
              </a:ext>
            </a:extLst>
          </a:blip>
          <a:srcRect/>
          <a:stretch>
            <a:fillRect/>
          </a:stretch>
        </p:blipFill>
        <p:spPr bwMode="auto">
          <a:xfrm>
            <a:off x="8077200" y="1981200"/>
            <a:ext cx="1690688"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3" name="Picture 2" descr="C:\Users\Hoiem\Documents\Classes\Computational Photography - Fall 2010\projects\hybrid\teaser.jpg"/>
          <p:cNvPicPr>
            <a:picLocks noChangeAspect="1" noChangeArrowheads="1"/>
          </p:cNvPicPr>
          <p:nvPr/>
        </p:nvPicPr>
        <p:blipFill>
          <a:blip r:embed="rId4" cstate="hqprint">
            <a:extLst>
              <a:ext uri="{28A0092B-C50C-407E-A947-70E740481C1C}">
                <a14:useLocalDpi xmlns:a14="http://schemas.microsoft.com/office/drawing/2010/main"/>
              </a:ext>
            </a:extLst>
          </a:blip>
          <a:srcRect/>
          <a:stretch>
            <a:fillRect/>
          </a:stretch>
        </p:blipFill>
        <p:spPr bwMode="auto">
          <a:xfrm>
            <a:off x="8153400" y="4800601"/>
            <a:ext cx="1524000"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334" name="TextBox 12"/>
          <p:cNvSpPr txBox="1">
            <a:spLocks noChangeArrowheads="1"/>
          </p:cNvSpPr>
          <p:nvPr/>
        </p:nvSpPr>
        <p:spPr bwMode="auto">
          <a:xfrm>
            <a:off x="6705601" y="3962400"/>
            <a:ext cx="4349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altLang="en-US" sz="3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t>
            </a:r>
          </a:p>
        </p:txBody>
      </p:sp>
      <p:cxnSp>
        <p:nvCxnSpPr>
          <p:cNvPr id="15" name="Straight Arrow Connector 14"/>
          <p:cNvCxnSpPr/>
          <p:nvPr/>
        </p:nvCxnSpPr>
        <p:spPr>
          <a:xfrm flipV="1">
            <a:off x="6172200" y="3276600"/>
            <a:ext cx="1828800" cy="9144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6172200" y="4343400"/>
            <a:ext cx="1905000" cy="8382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10137022" y="6581002"/>
            <a:ext cx="534121" cy="276999"/>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Hays</a:t>
            </a:r>
          </a:p>
        </p:txBody>
      </p:sp>
    </p:spTree>
    <p:extLst>
      <p:ext uri="{BB962C8B-B14F-4D97-AF65-F5344CB8AC3E}">
        <p14:creationId xmlns:p14="http://schemas.microsoft.com/office/powerpoint/2010/main" val="2381547217"/>
      </p:ext>
    </p:extLst>
  </p:cSld>
  <p:clrMapOvr>
    <a:masterClrMapping/>
  </p:clrMapOvr>
  <p:transition spd="slow"/>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05FAA-DF03-41B2-BD6C-A029E24C83FF}"/>
              </a:ext>
            </a:extLst>
          </p:cNvPr>
          <p:cNvSpPr>
            <a:spLocks noGrp="1"/>
          </p:cNvSpPr>
          <p:nvPr>
            <p:ph type="title"/>
          </p:nvPr>
        </p:nvSpPr>
        <p:spPr/>
        <p:txBody>
          <a:bodyPr/>
          <a:lstStyle/>
          <a:p>
            <a:r>
              <a:rPr lang="en-US" dirty="0"/>
              <a:t>Held and Hein (1963)</a:t>
            </a:r>
          </a:p>
        </p:txBody>
      </p:sp>
      <p:sp>
        <p:nvSpPr>
          <p:cNvPr id="3" name="Content Placeholder 2">
            <a:extLst>
              <a:ext uri="{FF2B5EF4-FFF2-40B4-BE49-F238E27FC236}">
                <a16:creationId xmlns:a16="http://schemas.microsoft.com/office/drawing/2014/main" id="{DBE0B882-B7B6-4524-A7A0-9B4C78BD491A}"/>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AEFD84E4-BDE8-431D-AAB1-3AF0AB104D28}"/>
              </a:ext>
            </a:extLst>
          </p:cNvPr>
          <p:cNvPicPr>
            <a:picLocks noChangeAspect="1"/>
          </p:cNvPicPr>
          <p:nvPr/>
        </p:nvPicPr>
        <p:blipFill>
          <a:blip r:embed="rId3"/>
          <a:stretch>
            <a:fillRect/>
          </a:stretch>
        </p:blipFill>
        <p:spPr>
          <a:xfrm>
            <a:off x="2514600" y="1524001"/>
            <a:ext cx="7467600" cy="5019459"/>
          </a:xfrm>
          <a:prstGeom prst="rect">
            <a:avLst/>
          </a:prstGeom>
        </p:spPr>
      </p:pic>
    </p:spTree>
    <p:extLst>
      <p:ext uri="{BB962C8B-B14F-4D97-AF65-F5344CB8AC3E}">
        <p14:creationId xmlns:p14="http://schemas.microsoft.com/office/powerpoint/2010/main" val="424939578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a:extLst>
              <a:ext uri="{FF2B5EF4-FFF2-40B4-BE49-F238E27FC236}">
                <a16:creationId xmlns:a16="http://schemas.microsoft.com/office/drawing/2014/main" id="{6C394A30-2602-4914-9E71-8E6954E7FB08}"/>
              </a:ext>
            </a:extLst>
          </p:cNvPr>
          <p:cNvSpPr>
            <a:spLocks noGrp="1"/>
          </p:cNvSpPr>
          <p:nvPr>
            <p:ph type="ctrTitle"/>
          </p:nvPr>
        </p:nvSpPr>
        <p:spPr/>
        <p:txBody>
          <a:bodyPr/>
          <a:lstStyle/>
          <a:p>
            <a:endParaRPr lang="en-US" altLang="en-US"/>
          </a:p>
        </p:txBody>
      </p:sp>
      <p:sp>
        <p:nvSpPr>
          <p:cNvPr id="2051" name="Subtitle 2">
            <a:extLst>
              <a:ext uri="{FF2B5EF4-FFF2-40B4-BE49-F238E27FC236}">
                <a16:creationId xmlns:a16="http://schemas.microsoft.com/office/drawing/2014/main" id="{D2494B29-DA78-491A-A1D7-5FE3A91FE7E2}"/>
              </a:ext>
            </a:extLst>
          </p:cNvPr>
          <p:cNvSpPr>
            <a:spLocks noGrp="1"/>
          </p:cNvSpPr>
          <p:nvPr>
            <p:ph type="subTitle" idx="1"/>
          </p:nvPr>
        </p:nvSpPr>
        <p:spPr/>
        <p:txBody>
          <a:bodyPr/>
          <a:lstStyle/>
          <a:p>
            <a:endParaRPr lang="en-US" altLang="en-US"/>
          </a:p>
        </p:txBody>
      </p:sp>
      <p:pic>
        <p:nvPicPr>
          <p:cNvPr id="2052" name="Picture 2" descr="C:\Documents and Settings\James\Desktop\cs 129 comp_photo\hays_slides_2012\09\YOVKB.jpg">
            <a:extLst>
              <a:ext uri="{FF2B5EF4-FFF2-40B4-BE49-F238E27FC236}">
                <a16:creationId xmlns:a16="http://schemas.microsoft.com/office/drawing/2014/main" id="{FA6070CE-C4B2-4C51-8D95-A7477112F6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46489" y="0"/>
            <a:ext cx="48990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99715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Subtitle 2">
            <a:extLst>
              <a:ext uri="{FF2B5EF4-FFF2-40B4-BE49-F238E27FC236}">
                <a16:creationId xmlns:a16="http://schemas.microsoft.com/office/drawing/2014/main" id="{8B0ED191-231A-45E3-904B-EEF893A835E8}"/>
              </a:ext>
            </a:extLst>
          </p:cNvPr>
          <p:cNvSpPr>
            <a:spLocks noGrp="1"/>
          </p:cNvSpPr>
          <p:nvPr>
            <p:ph type="subTitle" idx="1"/>
          </p:nvPr>
        </p:nvSpPr>
        <p:spPr/>
        <p:txBody>
          <a:bodyPr/>
          <a:lstStyle/>
          <a:p>
            <a:endParaRPr lang="en-US" altLang="en-US"/>
          </a:p>
        </p:txBody>
      </p:sp>
      <p:pic>
        <p:nvPicPr>
          <p:cNvPr id="3075" name="Picture 2" descr="C:\Documents and Settings\James\Desktop\cs 129 comp_photo\hays_slides_2012\09\Lilac-Chaser.gif">
            <a:extLst>
              <a:ext uri="{FF2B5EF4-FFF2-40B4-BE49-F238E27FC236}">
                <a16:creationId xmlns:a16="http://schemas.microsoft.com/office/drawing/2014/main" id="{BEE0451E-7B59-4503-824A-5A541481CBC5}"/>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0"/>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226043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4" descr="C:\Users\hays\Desktop\143 Computer Vision\slides\20\1298455783784.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681178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door&#10;&#10;Description generated with high confidence">
            <a:extLst>
              <a:ext uri="{FF2B5EF4-FFF2-40B4-BE49-F238E27FC236}">
                <a16:creationId xmlns:a16="http://schemas.microsoft.com/office/drawing/2014/main" id="{4F61607F-32FD-4D85-B982-83D4E8D7243B}"/>
              </a:ext>
            </a:extLst>
          </p:cNvPr>
          <p:cNvPicPr>
            <a:picLocks noChangeAspect="1"/>
          </p:cNvPicPr>
          <p:nvPr/>
        </p:nvPicPr>
        <p:blipFill rotWithShape="1">
          <a:blip r:embed="rId3">
            <a:extLst>
              <a:ext uri="{28A0092B-C50C-407E-A947-70E740481C1C}">
                <a14:useLocalDpi xmlns:a14="http://schemas.microsoft.com/office/drawing/2010/main" val="0"/>
              </a:ext>
            </a:extLst>
          </a:blip>
          <a:srcRect t="10182"/>
          <a:stretch/>
        </p:blipFill>
        <p:spPr>
          <a:xfrm>
            <a:off x="4267351" y="1802860"/>
            <a:ext cx="3657298" cy="3668131"/>
          </a:xfrm>
          <a:prstGeom prst="rect">
            <a:avLst/>
          </a:prstGeom>
        </p:spPr>
      </p:pic>
      <p:sp>
        <p:nvSpPr>
          <p:cNvPr id="4" name="TextBox 3">
            <a:extLst>
              <a:ext uri="{FF2B5EF4-FFF2-40B4-BE49-F238E27FC236}">
                <a16:creationId xmlns:a16="http://schemas.microsoft.com/office/drawing/2014/main" id="{E1E8E135-FAB6-4DB9-A794-EA33CB5D309E}"/>
              </a:ext>
            </a:extLst>
          </p:cNvPr>
          <p:cNvSpPr txBox="1"/>
          <p:nvPr/>
        </p:nvSpPr>
        <p:spPr>
          <a:xfrm>
            <a:off x="9049966" y="6447817"/>
            <a:ext cx="1905000" cy="369332"/>
          </a:xfrm>
          <a:prstGeom prst="rect">
            <a:avLst/>
          </a:prstGeom>
          <a:noFill/>
        </p:spPr>
        <p:txBody>
          <a:bodyPr wrap="square" rtlCol="0">
            <a:spAutoFit/>
          </a:bodyPr>
          <a:lstStyle/>
          <a:p>
            <a:pPr fontAlgn="base">
              <a:spcBef>
                <a:spcPct val="0"/>
              </a:spcBef>
              <a:spcAft>
                <a:spcPct val="0"/>
              </a:spcAft>
            </a:pPr>
            <a:r>
              <a:rPr lang="en-US" dirty="0">
                <a:solidFill>
                  <a:srgbClr val="000000"/>
                </a:solidFill>
                <a:latin typeface="Arial" panose="020B0604020202020204" pitchFamily="34" charset="0"/>
                <a:cs typeface="Arial" panose="020B0604020202020204" pitchFamily="34" charset="0"/>
              </a:rPr>
              <a:t>Coffer Illusion</a:t>
            </a:r>
          </a:p>
        </p:txBody>
      </p:sp>
    </p:spTree>
    <p:extLst>
      <p:ext uri="{BB962C8B-B14F-4D97-AF65-F5344CB8AC3E}">
        <p14:creationId xmlns:p14="http://schemas.microsoft.com/office/powerpoint/2010/main" val="396924412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door&#10;&#10;Description generated with high confidence">
            <a:extLst>
              <a:ext uri="{FF2B5EF4-FFF2-40B4-BE49-F238E27FC236}">
                <a16:creationId xmlns:a16="http://schemas.microsoft.com/office/drawing/2014/main" id="{F96CB1FD-E339-4767-BB03-7C947E0F3C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67200" y="1386840"/>
            <a:ext cx="3657600" cy="4084320"/>
          </a:xfrm>
          <a:prstGeom prst="rect">
            <a:avLst/>
          </a:prstGeom>
        </p:spPr>
      </p:pic>
      <p:sp>
        <p:nvSpPr>
          <p:cNvPr id="4" name="TextBox 3">
            <a:extLst>
              <a:ext uri="{FF2B5EF4-FFF2-40B4-BE49-F238E27FC236}">
                <a16:creationId xmlns:a16="http://schemas.microsoft.com/office/drawing/2014/main" id="{E1E8E135-FAB6-4DB9-A794-EA33CB5D309E}"/>
              </a:ext>
            </a:extLst>
          </p:cNvPr>
          <p:cNvSpPr txBox="1"/>
          <p:nvPr/>
        </p:nvSpPr>
        <p:spPr>
          <a:xfrm>
            <a:off x="9049966" y="6447817"/>
            <a:ext cx="1905000" cy="369332"/>
          </a:xfrm>
          <a:prstGeom prst="rect">
            <a:avLst/>
          </a:prstGeom>
          <a:noFill/>
        </p:spPr>
        <p:txBody>
          <a:bodyPr wrap="square" rtlCol="0">
            <a:spAutoFit/>
          </a:bodyPr>
          <a:lstStyle/>
          <a:p>
            <a:pPr fontAlgn="base">
              <a:spcBef>
                <a:spcPct val="0"/>
              </a:spcBef>
              <a:spcAft>
                <a:spcPct val="0"/>
              </a:spcAft>
            </a:pPr>
            <a:r>
              <a:rPr lang="en-US" dirty="0">
                <a:solidFill>
                  <a:srgbClr val="000000"/>
                </a:solidFill>
                <a:latin typeface="Arial" panose="020B0604020202020204" pitchFamily="34" charset="0"/>
                <a:cs typeface="Arial" panose="020B0604020202020204" pitchFamily="34" charset="0"/>
              </a:rPr>
              <a:t>Coffer Illusion</a:t>
            </a:r>
          </a:p>
        </p:txBody>
      </p:sp>
    </p:spTree>
    <p:extLst>
      <p:ext uri="{BB962C8B-B14F-4D97-AF65-F5344CB8AC3E}">
        <p14:creationId xmlns:p14="http://schemas.microsoft.com/office/powerpoint/2010/main" val="5245114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Blank Presentation">
  <a:themeElements>
    <a:clrScheme name="1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Blank Presentation">
      <a:majorFont>
        <a:latin typeface="Times"/>
        <a:ea typeface=""/>
        <a:cs typeface="Arial"/>
      </a:majorFont>
      <a:minorFont>
        <a:latin typeface="Times"/>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2_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Lecture1 - Introduction - CP Fall 2010">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9627</TotalTime>
  <Words>4053</Words>
  <Application>Microsoft Office PowerPoint</Application>
  <PresentationFormat>Widescreen</PresentationFormat>
  <Paragraphs>872</Paragraphs>
  <Slides>88</Slides>
  <Notes>36</Notes>
  <HiddenSlides>10</HiddenSlides>
  <MMClips>0</MMClips>
  <ScaleCrop>false</ScaleCrop>
  <HeadingPairs>
    <vt:vector size="6" baseType="variant">
      <vt:variant>
        <vt:lpstr>Fonts Used</vt:lpstr>
      </vt:variant>
      <vt:variant>
        <vt:i4>9</vt:i4>
      </vt:variant>
      <vt:variant>
        <vt:lpstr>Theme</vt:lpstr>
      </vt:variant>
      <vt:variant>
        <vt:i4>8</vt:i4>
      </vt:variant>
      <vt:variant>
        <vt:lpstr>Slide Titles</vt:lpstr>
      </vt:variant>
      <vt:variant>
        <vt:i4>88</vt:i4>
      </vt:variant>
    </vt:vector>
  </HeadingPairs>
  <TitlesOfParts>
    <vt:vector size="105" baseType="lpstr">
      <vt:lpstr>Arial</vt:lpstr>
      <vt:lpstr>Calibri</vt:lpstr>
      <vt:lpstr>Calibri Light</vt:lpstr>
      <vt:lpstr>Cambria Math</vt:lpstr>
      <vt:lpstr>EngraversGothic BT Regular</vt:lpstr>
      <vt:lpstr>Gill Sans</vt:lpstr>
      <vt:lpstr>Helvetica</vt:lpstr>
      <vt:lpstr>Times</vt:lpstr>
      <vt:lpstr>Times New Roman</vt:lpstr>
      <vt:lpstr>Office Theme</vt:lpstr>
      <vt:lpstr>Blank Presentation</vt:lpstr>
      <vt:lpstr>1_Blank Presentation</vt:lpstr>
      <vt:lpstr>1_Office Theme</vt:lpstr>
      <vt:lpstr>2_Office Theme</vt:lpstr>
      <vt:lpstr>2_Blank Presentation</vt:lpstr>
      <vt:lpstr>Default Design</vt:lpstr>
      <vt:lpstr>Lecture1 - Introduction - CP Fall 2010</vt:lpstr>
      <vt:lpstr>CSCI 1290: Comp Photo</vt:lpstr>
      <vt:lpstr>Canny edge detector</vt:lpstr>
      <vt:lpstr>Final Canny Edges</vt:lpstr>
      <vt:lpstr>Live Canny edge detector</vt:lpstr>
      <vt:lpstr>PowerPoint Presentation</vt:lpstr>
      <vt:lpstr>PowerPoint Presentation</vt:lpstr>
      <vt:lpstr>Anatomy</vt:lpstr>
      <vt:lpstr>The Eye</vt:lpstr>
      <vt:lpstr>The Retina</vt:lpstr>
      <vt:lpstr>Retina up-close</vt:lpstr>
      <vt:lpstr>Wait, the blood vessels are in front of the photoreceptors??</vt:lpstr>
      <vt:lpstr>What humans don’t have: tapetum lucidum </vt:lpstr>
      <vt:lpstr>PowerPoint Presentation</vt:lpstr>
      <vt:lpstr>PowerPoint Presentation</vt:lpstr>
      <vt:lpstr>Rod / Cone sensitivity</vt:lpstr>
      <vt:lpstr>PowerPoint Presentation</vt:lpstr>
      <vt:lpstr>Eye Movements</vt:lpstr>
      <vt:lpstr>Electromagnetic Spectrum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Tetrachromatism</vt:lpstr>
      <vt:lpstr>Bee vision</vt:lpstr>
      <vt:lpstr>PowerPoint Presentation</vt:lpstr>
      <vt:lpstr>More Spectra</vt:lpstr>
      <vt:lpstr>Impossible Colors</vt:lpstr>
      <vt:lpstr>Impossible Colors</vt:lpstr>
      <vt:lpstr>PowerPoint Presentation</vt:lpstr>
      <vt:lpstr>What is color?  Why do we even care about  human vision in this class?</vt:lpstr>
      <vt:lpstr>Why do we care about human vision?</vt:lpstr>
      <vt:lpstr>Why do we care about human vision?</vt:lpstr>
      <vt:lpstr>Ornithopters</vt:lpstr>
      <vt:lpstr>PowerPoint Presentation</vt:lpstr>
      <vt:lpstr>Practical Color Sensing: Bayer Grid</vt:lpstr>
      <vt:lpstr>Color Sensing in Camera (RGB)</vt:lpstr>
      <vt:lpstr>Example Camera Color Response</vt:lpstr>
      <vt:lpstr>Human sensitivity</vt:lpstr>
      <vt:lpstr>Primaries (basis) for a camera or display</vt:lpstr>
      <vt:lpstr>CIE XYZ (1931)</vt:lpstr>
      <vt:lpstr>Gamut</vt:lpstr>
      <vt:lpstr>Another example</vt:lpstr>
      <vt:lpstr>But this CIE RGB basis has some problems…</vt:lpstr>
      <vt:lpstr>Color Image</vt:lpstr>
      <vt:lpstr>Images in Matlab</vt:lpstr>
      <vt:lpstr>Color spaces</vt:lpstr>
      <vt:lpstr>Color spaces: RGB</vt:lpstr>
      <vt:lpstr>Is color a vector space? Think-Pair-Share</vt:lpstr>
      <vt:lpstr>Color spaces: HSV</vt:lpstr>
      <vt:lpstr>Is color a vector space? Think-Pair-Share</vt:lpstr>
      <vt:lpstr>Color spaces: HSV</vt:lpstr>
      <vt:lpstr> If you had to choose, would you rather have: - intensity (‘value’), or - hue + saturation (‘chroma’)?  Think-Pair-Share</vt:lpstr>
      <vt:lpstr>If you had to choose, would you rather go without luminance or chrominance?</vt:lpstr>
      <vt:lpstr>Most information in intensity</vt:lpstr>
      <vt:lpstr>Most information in intensity</vt:lpstr>
      <vt:lpstr>Most information in intensity</vt:lpstr>
      <vt:lpstr>Color spaces: HSV</vt:lpstr>
      <vt:lpstr>Color spaces: YCbCr (YUV)</vt:lpstr>
      <vt:lpstr>Most JPEG images &amp; videos  subsample chroma</vt:lpstr>
      <vt:lpstr>PowerPoint Presentation</vt:lpstr>
      <vt:lpstr>PowerPoint Presentation</vt:lpstr>
      <vt:lpstr>PowerPoint Presentation</vt:lpstr>
      <vt:lpstr>Is color perception  a vector space?</vt:lpstr>
      <vt:lpstr>Color spaces: L*a*b*</vt:lpstr>
      <vt:lpstr>Why Does color look like it  Maps smoothly to a circle?</vt:lpstr>
      <vt:lpstr>‘Color’ != position on EM spectrum</vt:lpstr>
      <vt:lpstr>‘Color’ != position on EM spectrum</vt:lpstr>
      <vt:lpstr>PowerPoint Presentation</vt:lpstr>
      <vt:lpstr>More references</vt:lpstr>
      <vt:lpstr>Ted Adelson’s checkerboard illusion</vt:lpstr>
      <vt:lpstr>Motion illusion, rotating snakes</vt:lpstr>
      <vt:lpstr>Gamma correction for perceptually uniform</vt:lpstr>
      <vt:lpstr>Campbell-Robson contrast sensitivity curve</vt:lpstr>
      <vt:lpstr>Clues from Human Perception</vt:lpstr>
      <vt:lpstr>Application: Hybrid Images</vt:lpstr>
      <vt:lpstr>Hybrid Images</vt:lpstr>
      <vt:lpstr>PowerPoint Presentation</vt:lpstr>
      <vt:lpstr>Held and Hein (1963)</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Practical Color Sensing: Bayer Grid</dc:title>
  <dc:creator>James Tompkin</dc:creator>
  <cp:lastModifiedBy>James</cp:lastModifiedBy>
  <cp:revision>35</cp:revision>
  <dcterms:created xsi:type="dcterms:W3CDTF">2018-09-11T15:45:09Z</dcterms:created>
  <dcterms:modified xsi:type="dcterms:W3CDTF">2020-10-08T22:33:06Z</dcterms:modified>
</cp:coreProperties>
</file>