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  <p:sldMasterId id="2147483698" r:id="rId4"/>
    <p:sldMasterId id="2147483710" r:id="rId5"/>
  </p:sldMasterIdLst>
  <p:notesMasterIdLst>
    <p:notesMasterId r:id="rId85"/>
  </p:notesMasterIdLst>
  <p:sldIdLst>
    <p:sldId id="772" r:id="rId6"/>
    <p:sldId id="671" r:id="rId7"/>
    <p:sldId id="673" r:id="rId8"/>
    <p:sldId id="674" r:id="rId9"/>
    <p:sldId id="774" r:id="rId10"/>
    <p:sldId id="775" r:id="rId11"/>
    <p:sldId id="776" r:id="rId12"/>
    <p:sldId id="777" r:id="rId13"/>
    <p:sldId id="658" r:id="rId14"/>
    <p:sldId id="726" r:id="rId15"/>
    <p:sldId id="734" r:id="rId16"/>
    <p:sldId id="678" r:id="rId17"/>
    <p:sldId id="681" r:id="rId18"/>
    <p:sldId id="680" r:id="rId19"/>
    <p:sldId id="684" r:id="rId20"/>
    <p:sldId id="685" r:id="rId21"/>
    <p:sldId id="686" r:id="rId22"/>
    <p:sldId id="720" r:id="rId23"/>
    <p:sldId id="651" r:id="rId24"/>
    <p:sldId id="728" r:id="rId25"/>
    <p:sldId id="700" r:id="rId26"/>
    <p:sldId id="597" r:id="rId27"/>
    <p:sldId id="598" r:id="rId28"/>
    <p:sldId id="701" r:id="rId29"/>
    <p:sldId id="737" r:id="rId30"/>
    <p:sldId id="638" r:id="rId31"/>
    <p:sldId id="735" r:id="rId32"/>
    <p:sldId id="736" r:id="rId33"/>
    <p:sldId id="740" r:id="rId34"/>
    <p:sldId id="625" r:id="rId35"/>
    <p:sldId id="725" r:id="rId36"/>
    <p:sldId id="773" r:id="rId37"/>
    <p:sldId id="742" r:id="rId38"/>
    <p:sldId id="741" r:id="rId39"/>
    <p:sldId id="386" r:id="rId40"/>
    <p:sldId id="738" r:id="rId41"/>
    <p:sldId id="739" r:id="rId42"/>
    <p:sldId id="743" r:id="rId43"/>
    <p:sldId id="745" r:id="rId44"/>
    <p:sldId id="746" r:id="rId45"/>
    <p:sldId id="747" r:id="rId46"/>
    <p:sldId id="744" r:id="rId47"/>
    <p:sldId id="748" r:id="rId48"/>
    <p:sldId id="750" r:id="rId49"/>
    <p:sldId id="556" r:id="rId50"/>
    <p:sldId id="553" r:id="rId51"/>
    <p:sldId id="752" r:id="rId52"/>
    <p:sldId id="546" r:id="rId53"/>
    <p:sldId id="751" r:id="rId54"/>
    <p:sldId id="359" r:id="rId55"/>
    <p:sldId id="561" r:id="rId56"/>
    <p:sldId id="300" r:id="rId57"/>
    <p:sldId id="348" r:id="rId58"/>
    <p:sldId id="351" r:id="rId59"/>
    <p:sldId id="362" r:id="rId60"/>
    <p:sldId id="542" r:id="rId61"/>
    <p:sldId id="543" r:id="rId62"/>
    <p:sldId id="368" r:id="rId63"/>
    <p:sldId id="544" r:id="rId64"/>
    <p:sldId id="545" r:id="rId65"/>
    <p:sldId id="567" r:id="rId66"/>
    <p:sldId id="754" r:id="rId67"/>
    <p:sldId id="562" r:id="rId68"/>
    <p:sldId id="755" r:id="rId69"/>
    <p:sldId id="549" r:id="rId70"/>
    <p:sldId id="756" r:id="rId71"/>
    <p:sldId id="757" r:id="rId72"/>
    <p:sldId id="353" r:id="rId73"/>
    <p:sldId id="758" r:id="rId74"/>
    <p:sldId id="759" r:id="rId75"/>
    <p:sldId id="753" r:id="rId76"/>
    <p:sldId id="555" r:id="rId77"/>
    <p:sldId id="771" r:id="rId78"/>
    <p:sldId id="778" r:id="rId79"/>
    <p:sldId id="568" r:id="rId80"/>
    <p:sldId id="569" r:id="rId81"/>
    <p:sldId id="780" r:id="rId82"/>
    <p:sldId id="779" r:id="rId83"/>
    <p:sldId id="781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518B1107-E799-44F3-8674-DEB199E97C7C}">
          <p14:sldIdLst>
            <p14:sldId id="772"/>
          </p14:sldIdLst>
        </p14:section>
        <p14:section name="What is an image?" id="{8E7CFA6B-78B4-4554-B13C-E23C425DAA6A}">
          <p14:sldIdLst>
            <p14:sldId id="671"/>
            <p14:sldId id="673"/>
            <p14:sldId id="674"/>
            <p14:sldId id="774"/>
            <p14:sldId id="775"/>
            <p14:sldId id="776"/>
            <p14:sldId id="777"/>
            <p14:sldId id="658"/>
            <p14:sldId id="726"/>
            <p14:sldId id="734"/>
            <p14:sldId id="678"/>
            <p14:sldId id="681"/>
            <p14:sldId id="680"/>
            <p14:sldId id="684"/>
            <p14:sldId id="685"/>
            <p14:sldId id="686"/>
            <p14:sldId id="720"/>
            <p14:sldId id="651"/>
            <p14:sldId id="728"/>
            <p14:sldId id="700"/>
            <p14:sldId id="597"/>
            <p14:sldId id="598"/>
            <p14:sldId id="701"/>
            <p14:sldId id="737"/>
            <p14:sldId id="638"/>
          </p14:sldIdLst>
        </p14:section>
        <p14:section name="Color basics" id="{59AA5364-CD9D-4416-A9DD-AA2D6399A014}">
          <p14:sldIdLst>
            <p14:sldId id="735"/>
            <p14:sldId id="736"/>
            <p14:sldId id="740"/>
            <p14:sldId id="625"/>
            <p14:sldId id="725"/>
            <p14:sldId id="773"/>
            <p14:sldId id="742"/>
            <p14:sldId id="741"/>
            <p14:sldId id="386"/>
            <p14:sldId id="738"/>
            <p14:sldId id="739"/>
          </p14:sldIdLst>
        </p14:section>
        <p14:section name="Comparing geometric alignment" id="{D10AD2E5-633F-465F-8296-7252EFD04611}">
          <p14:sldIdLst>
            <p14:sldId id="743"/>
            <p14:sldId id="745"/>
            <p14:sldId id="746"/>
            <p14:sldId id="747"/>
            <p14:sldId id="744"/>
            <p14:sldId id="748"/>
            <p14:sldId id="750"/>
          </p14:sldIdLst>
        </p14:section>
        <p14:section name="PyramidConstruction" id="{C40EB56D-8B35-4F1E-8123-DCDB16144625}">
          <p14:sldIdLst>
            <p14:sldId id="556"/>
            <p14:sldId id="553"/>
            <p14:sldId id="752"/>
            <p14:sldId id="546"/>
            <p14:sldId id="751"/>
          </p14:sldIdLst>
        </p14:section>
        <p14:section name="Aliasing" id="{AB7C2362-026B-407A-9B52-345B408F2AB9}">
          <p14:sldIdLst>
            <p14:sldId id="359"/>
            <p14:sldId id="561"/>
            <p14:sldId id="300"/>
            <p14:sldId id="348"/>
            <p14:sldId id="351"/>
            <p14:sldId id="362"/>
            <p14:sldId id="542"/>
            <p14:sldId id="543"/>
            <p14:sldId id="368"/>
            <p14:sldId id="544"/>
            <p14:sldId id="545"/>
            <p14:sldId id="567"/>
            <p14:sldId id="754"/>
            <p14:sldId id="562"/>
            <p14:sldId id="755"/>
            <p14:sldId id="549"/>
            <p14:sldId id="756"/>
            <p14:sldId id="757"/>
            <p14:sldId id="353"/>
            <p14:sldId id="758"/>
            <p14:sldId id="759"/>
            <p14:sldId id="753"/>
            <p14:sldId id="555"/>
          </p14:sldIdLst>
        </p14:section>
        <p14:section name="Back to Project 1" id="{26648EE7-67C1-48C1-A720-CC04F9C55FD2}">
          <p14:sldIdLst>
            <p14:sldId id="771"/>
          </p14:sldIdLst>
        </p14:section>
        <p14:section name="Respite" id="{62471F51-88C9-47EC-A3A2-F870A2F0313A}">
          <p14:sldIdLst>
            <p14:sldId id="778"/>
            <p14:sldId id="568"/>
            <p14:sldId id="569"/>
            <p14:sldId id="780"/>
            <p14:sldId id="779"/>
            <p14:sldId id="7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78724-FD33-4313-881A-DFA5D26615BF}" v="56" dt="2020-09-22T18:05:41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5695" autoAdjust="0"/>
  </p:normalViewPr>
  <p:slideViewPr>
    <p:cSldViewPr snapToGrid="0">
      <p:cViewPr varScale="1">
        <p:scale>
          <a:sx n="95" d="100"/>
          <a:sy n="95" d="100"/>
        </p:scale>
        <p:origin x="25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0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microsoft.com/office/2016/11/relationships/changesInfo" Target="changesInfos/changesInfo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" userId="e10e204fb9e6f665" providerId="LiveId" clId="{0B778724-FD33-4313-881A-DFA5D26615BF}"/>
    <pc:docChg chg="undo custSel addSld delSld modSld sldOrd delMainMaster addSection delSection modSection">
      <pc:chgData name="James" userId="e10e204fb9e6f665" providerId="LiveId" clId="{0B778724-FD33-4313-881A-DFA5D26615BF}" dt="2020-09-23T03:22:28.533" v="282" actId="20577"/>
      <pc:docMkLst>
        <pc:docMk/>
      </pc:docMkLst>
      <pc:sldChg chg="del mod modShow">
        <pc:chgData name="James" userId="e10e204fb9e6f665" providerId="LiveId" clId="{0B778724-FD33-4313-881A-DFA5D26615BF}" dt="2020-09-23T03:21:25.042" v="169" actId="47"/>
        <pc:sldMkLst>
          <pc:docMk/>
          <pc:sldMk cId="0" sldId="284"/>
        </pc:sldMkLst>
      </pc:sldChg>
      <pc:sldChg chg="modSp mod modShow">
        <pc:chgData name="James" userId="e10e204fb9e6f665" providerId="LiveId" clId="{0B778724-FD33-4313-881A-DFA5D26615BF}" dt="2020-09-22T18:08:20.484" v="163" actId="729"/>
        <pc:sldMkLst>
          <pc:docMk/>
          <pc:sldMk cId="0" sldId="300"/>
        </pc:sldMkLst>
        <pc:spChg chg="mod">
          <ac:chgData name="James" userId="e10e204fb9e6f665" providerId="LiveId" clId="{0B778724-FD33-4313-881A-DFA5D26615BF}" dt="2020-09-22T17:24:59.070" v="22" actId="20577"/>
          <ac:spMkLst>
            <pc:docMk/>
            <pc:sldMk cId="0" sldId="300"/>
            <ac:spMk id="13317" creationId="{1C6A9CDF-317D-4803-8A23-AFC256F63E8F}"/>
          </ac:spMkLst>
        </pc:spChg>
      </pc:sldChg>
      <pc:sldChg chg="modSp del mod modShow">
        <pc:chgData name="James" userId="e10e204fb9e6f665" providerId="LiveId" clId="{0B778724-FD33-4313-881A-DFA5D26615BF}" dt="2020-09-23T03:21:25.042" v="169" actId="47"/>
        <pc:sldMkLst>
          <pc:docMk/>
          <pc:sldMk cId="0" sldId="308"/>
        </pc:sldMkLst>
        <pc:spChg chg="mod">
          <ac:chgData name="James" userId="e10e204fb9e6f665" providerId="LiveId" clId="{0B778724-FD33-4313-881A-DFA5D26615BF}" dt="2020-09-22T17:31:36.836" v="110" actId="5793"/>
          <ac:spMkLst>
            <pc:docMk/>
            <pc:sldMk cId="0" sldId="308"/>
            <ac:spMk id="26628" creationId="{7E3957CA-C029-47D7-86C4-B0F3D8AE5499}"/>
          </ac:spMkLst>
        </pc:spChg>
      </pc:sldChg>
      <pc:sldChg chg="del mod modShow">
        <pc:chgData name="James" userId="e10e204fb9e6f665" providerId="LiveId" clId="{0B778724-FD33-4313-881A-DFA5D26615BF}" dt="2020-09-23T03:21:25.042" v="169" actId="47"/>
        <pc:sldMkLst>
          <pc:docMk/>
          <pc:sldMk cId="0" sldId="312"/>
        </pc:sldMkLst>
      </pc:sldChg>
      <pc:sldChg chg="del mod modShow">
        <pc:chgData name="James" userId="e10e204fb9e6f665" providerId="LiveId" clId="{0B778724-FD33-4313-881A-DFA5D26615BF}" dt="2020-09-23T03:21:25.042" v="169" actId="47"/>
        <pc:sldMkLst>
          <pc:docMk/>
          <pc:sldMk cId="0" sldId="313"/>
        </pc:sldMkLst>
      </pc:sldChg>
      <pc:sldChg chg="modSp mod modShow">
        <pc:chgData name="James" userId="e10e204fb9e6f665" providerId="LiveId" clId="{0B778724-FD33-4313-881A-DFA5D26615BF}" dt="2020-09-22T18:08:20.484" v="163" actId="729"/>
        <pc:sldMkLst>
          <pc:docMk/>
          <pc:sldMk cId="0" sldId="348"/>
        </pc:sldMkLst>
        <pc:spChg chg="mod">
          <ac:chgData name="James" userId="e10e204fb9e6f665" providerId="LiveId" clId="{0B778724-FD33-4313-881A-DFA5D26615BF}" dt="2020-09-22T17:25:08.886" v="26" actId="20577"/>
          <ac:spMkLst>
            <pc:docMk/>
            <pc:sldMk cId="0" sldId="348"/>
            <ac:spMk id="14341" creationId="{E594BA11-3393-4F2F-B13B-7190ACB48512}"/>
          </ac:spMkLst>
        </pc:spChg>
      </pc:sldChg>
      <pc:sldChg chg="modSp mod ord modShow">
        <pc:chgData name="James" userId="e10e204fb9e6f665" providerId="LiveId" clId="{0B778724-FD33-4313-881A-DFA5D26615BF}" dt="2020-09-22T18:08:20.484" v="163" actId="729"/>
        <pc:sldMkLst>
          <pc:docMk/>
          <pc:sldMk cId="0" sldId="351"/>
        </pc:sldMkLst>
        <pc:spChg chg="mod">
          <ac:chgData name="James" userId="e10e204fb9e6f665" providerId="LiveId" clId="{0B778724-FD33-4313-881A-DFA5D26615BF}" dt="2020-09-22T17:26:16.484" v="33" actId="6549"/>
          <ac:spMkLst>
            <pc:docMk/>
            <pc:sldMk cId="0" sldId="351"/>
            <ac:spMk id="16388" creationId="{A949B11D-FBC2-489B-9F28-A818AF6223A3}"/>
          </ac:spMkLst>
        </pc:spChg>
      </pc:sldChg>
      <pc:sldChg chg="modSp mod modShow">
        <pc:chgData name="James" userId="e10e204fb9e6f665" providerId="LiveId" clId="{0B778724-FD33-4313-881A-DFA5D26615BF}" dt="2020-09-22T18:09:08.213" v="166" actId="729"/>
        <pc:sldMkLst>
          <pc:docMk/>
          <pc:sldMk cId="0" sldId="353"/>
        </pc:sldMkLst>
        <pc:spChg chg="mod">
          <ac:chgData name="James" userId="e10e204fb9e6f665" providerId="LiveId" clId="{0B778724-FD33-4313-881A-DFA5D26615BF}" dt="2020-09-22T17:31:03.493" v="107" actId="20577"/>
          <ac:spMkLst>
            <pc:docMk/>
            <pc:sldMk cId="0" sldId="353"/>
            <ac:spMk id="25604" creationId="{20A93408-B404-41C1-90F0-E173F8E29FAC}"/>
          </ac:spMkLst>
        </pc:spChg>
        <pc:picChg chg="mod">
          <ac:chgData name="James" userId="e10e204fb9e6f665" providerId="LiveId" clId="{0B778724-FD33-4313-881A-DFA5D26615BF}" dt="2020-09-22T17:30:09.325" v="102" actId="1035"/>
          <ac:picMkLst>
            <pc:docMk/>
            <pc:sldMk cId="0" sldId="353"/>
            <ac:picMk id="25605" creationId="{53A6E838-61B1-4917-B448-1E40746E379D}"/>
          </ac:picMkLst>
        </pc:picChg>
        <pc:picChg chg="mod">
          <ac:chgData name="James" userId="e10e204fb9e6f665" providerId="LiveId" clId="{0B778724-FD33-4313-881A-DFA5D26615BF}" dt="2020-09-22T17:30:09.325" v="102" actId="1035"/>
          <ac:picMkLst>
            <pc:docMk/>
            <pc:sldMk cId="0" sldId="353"/>
            <ac:picMk id="227335" creationId="{DA1DF932-8521-4076-A995-003EB8D5D6EC}"/>
          </ac:picMkLst>
        </pc:picChg>
      </pc:sldChg>
      <pc:sldChg chg="modSp mod">
        <pc:chgData name="James" userId="e10e204fb9e6f665" providerId="LiveId" clId="{0B778724-FD33-4313-881A-DFA5D26615BF}" dt="2020-09-22T17:25:26.245" v="29" actId="14100"/>
        <pc:sldMkLst>
          <pc:docMk/>
          <pc:sldMk cId="0" sldId="359"/>
        </pc:sldMkLst>
        <pc:spChg chg="mod">
          <ac:chgData name="James" userId="e10e204fb9e6f665" providerId="LiveId" clId="{0B778724-FD33-4313-881A-DFA5D26615BF}" dt="2020-09-22T17:25:26.245" v="29" actId="14100"/>
          <ac:spMkLst>
            <pc:docMk/>
            <pc:sldMk cId="0" sldId="359"/>
            <ac:spMk id="11267" creationId="{B719C92A-9537-458A-8163-D72D6336F0A4}"/>
          </ac:spMkLst>
        </pc:spChg>
      </pc:sldChg>
      <pc:sldChg chg="addSp delSp modSp mod">
        <pc:chgData name="James" userId="e10e204fb9e6f665" providerId="LiveId" clId="{0B778724-FD33-4313-881A-DFA5D26615BF}" dt="2020-09-22T17:24:30.133" v="17" actId="1076"/>
        <pc:sldMkLst>
          <pc:docMk/>
          <pc:sldMk cId="0" sldId="362"/>
        </pc:sldMkLst>
        <pc:spChg chg="mod">
          <ac:chgData name="James" userId="e10e204fb9e6f665" providerId="LiveId" clId="{0B778724-FD33-4313-881A-DFA5D26615BF}" dt="2020-09-22T17:24:27.388" v="16" actId="1076"/>
          <ac:spMkLst>
            <pc:docMk/>
            <pc:sldMk cId="0" sldId="362"/>
            <ac:spMk id="9" creationId="{88AE6C84-2636-4494-BAD7-8CEFB7CED269}"/>
          </ac:spMkLst>
        </pc:spChg>
        <pc:spChg chg="mod">
          <ac:chgData name="James" userId="e10e204fb9e6f665" providerId="LiveId" clId="{0B778724-FD33-4313-881A-DFA5D26615BF}" dt="2020-09-22T17:24:27.388" v="16" actId="1076"/>
          <ac:spMkLst>
            <pc:docMk/>
            <pc:sldMk cId="0" sldId="362"/>
            <ac:spMk id="15364" creationId="{813C487F-08C6-41C9-8F53-12BAD8B5B93A}"/>
          </ac:spMkLst>
        </pc:spChg>
        <pc:spChg chg="mod">
          <ac:chgData name="James" userId="e10e204fb9e6f665" providerId="LiveId" clId="{0B778724-FD33-4313-881A-DFA5D26615BF}" dt="2020-09-22T17:24:27.388" v="16" actId="1076"/>
          <ac:spMkLst>
            <pc:docMk/>
            <pc:sldMk cId="0" sldId="362"/>
            <ac:spMk id="15365" creationId="{60B285CA-9292-47D8-9A70-BB0C1FCFC79F}"/>
          </ac:spMkLst>
        </pc:spChg>
        <pc:spChg chg="mod">
          <ac:chgData name="James" userId="e10e204fb9e6f665" providerId="LiveId" clId="{0B778724-FD33-4313-881A-DFA5D26615BF}" dt="2020-09-22T17:24:30.133" v="17" actId="1076"/>
          <ac:spMkLst>
            <pc:docMk/>
            <pc:sldMk cId="0" sldId="362"/>
            <ac:spMk id="15366" creationId="{92BD56E0-DC9A-4E8B-ACF7-86E07D04CC85}"/>
          </ac:spMkLst>
        </pc:spChg>
        <pc:grpChg chg="add mod">
          <ac:chgData name="James" userId="e10e204fb9e6f665" providerId="LiveId" clId="{0B778724-FD33-4313-881A-DFA5D26615BF}" dt="2020-09-22T17:24:27.388" v="16" actId="1076"/>
          <ac:grpSpMkLst>
            <pc:docMk/>
            <pc:sldMk cId="0" sldId="362"/>
            <ac:grpSpMk id="7" creationId="{2A30624C-F677-4744-8ED3-0DD128CE8983}"/>
          </ac:grpSpMkLst>
        </pc:grpChg>
        <pc:picChg chg="mod">
          <ac:chgData name="James" userId="e10e204fb9e6f665" providerId="LiveId" clId="{0B778724-FD33-4313-881A-DFA5D26615BF}" dt="2020-09-22T17:24:27.388" v="16" actId="1076"/>
          <ac:picMkLst>
            <pc:docMk/>
            <pc:sldMk cId="0" sldId="362"/>
            <ac:picMk id="8" creationId="{AFC776BD-ED9E-4AEF-B81A-894A24D940E1}"/>
          </ac:picMkLst>
        </pc:picChg>
        <pc:picChg chg="del">
          <ac:chgData name="James" userId="e10e204fb9e6f665" providerId="LiveId" clId="{0B778724-FD33-4313-881A-DFA5D26615BF}" dt="2020-09-22T17:23:45.831" v="0" actId="478"/>
          <ac:picMkLst>
            <pc:docMk/>
            <pc:sldMk cId="0" sldId="362"/>
            <ac:picMk id="15363" creationId="{49F48C8E-22DA-470C-8EBC-B5146E393894}"/>
          </ac:picMkLst>
        </pc:picChg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251747542" sldId="531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152205426" sldId="533"/>
        </pc:sldMkLst>
      </pc:sldChg>
      <pc:sldChg chg="addSp modSp del mod">
        <pc:chgData name="James" userId="e10e204fb9e6f665" providerId="LiveId" clId="{0B778724-FD33-4313-881A-DFA5D26615BF}" dt="2020-09-23T03:21:25.042" v="169" actId="47"/>
        <pc:sldMkLst>
          <pc:docMk/>
          <pc:sldMk cId="2104199491" sldId="534"/>
        </pc:sldMkLst>
        <pc:picChg chg="add mod">
          <ac:chgData name="James" userId="e10e204fb9e6f665" providerId="LiveId" clId="{0B778724-FD33-4313-881A-DFA5D26615BF}" dt="2020-09-22T17:32:36.218" v="112" actId="1076"/>
          <ac:picMkLst>
            <pc:docMk/>
            <pc:sldMk cId="2104199491" sldId="534"/>
            <ac:picMk id="3" creationId="{445D03A6-9FBF-43AA-A882-D01F314BA75E}"/>
          </ac:picMkLst>
        </pc:picChg>
      </pc:sldChg>
      <pc:sldChg chg="addSp delSp del mod">
        <pc:chgData name="James" userId="e10e204fb9e6f665" providerId="LiveId" clId="{0B778724-FD33-4313-881A-DFA5D26615BF}" dt="2020-09-23T03:21:25.042" v="169" actId="47"/>
        <pc:sldMkLst>
          <pc:docMk/>
          <pc:sldMk cId="1875939025" sldId="535"/>
        </pc:sldMkLst>
        <pc:picChg chg="add del">
          <ac:chgData name="James" userId="e10e204fb9e6f665" providerId="LiveId" clId="{0B778724-FD33-4313-881A-DFA5D26615BF}" dt="2020-09-22T17:32:40.963" v="114" actId="22"/>
          <ac:picMkLst>
            <pc:docMk/>
            <pc:sldMk cId="1875939025" sldId="535"/>
            <ac:picMk id="3" creationId="{8D6FB64A-61C5-4828-A8A8-F9162583CEF9}"/>
          </ac:picMkLst>
        </pc:picChg>
        <pc:picChg chg="add">
          <ac:chgData name="James" userId="e10e204fb9e6f665" providerId="LiveId" clId="{0B778724-FD33-4313-881A-DFA5D26615BF}" dt="2020-09-22T17:32:43.944" v="115" actId="22"/>
          <ac:picMkLst>
            <pc:docMk/>
            <pc:sldMk cId="1875939025" sldId="535"/>
            <ac:picMk id="4" creationId="{65272703-5073-4D21-A640-9A9B1ED4F841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2465917935" sldId="536"/>
        </pc:sldMkLst>
        <pc:picChg chg="add">
          <ac:chgData name="James" userId="e10e204fb9e6f665" providerId="LiveId" clId="{0B778724-FD33-4313-881A-DFA5D26615BF}" dt="2020-09-22T17:32:44.719" v="116" actId="22"/>
          <ac:picMkLst>
            <pc:docMk/>
            <pc:sldMk cId="2465917935" sldId="536"/>
            <ac:picMk id="2" creationId="{D9F741A2-11D4-4906-9E55-1C759DB91FA4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3813828699" sldId="537"/>
        </pc:sldMkLst>
        <pc:picChg chg="add">
          <ac:chgData name="James" userId="e10e204fb9e6f665" providerId="LiveId" clId="{0B778724-FD33-4313-881A-DFA5D26615BF}" dt="2020-09-22T17:32:45.751" v="117" actId="22"/>
          <ac:picMkLst>
            <pc:docMk/>
            <pc:sldMk cId="3813828699" sldId="537"/>
            <ac:picMk id="2" creationId="{00C7B92D-ED9F-41E2-A3C3-ED937605929D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3475243295" sldId="538"/>
        </pc:sldMkLst>
        <pc:picChg chg="add">
          <ac:chgData name="James" userId="e10e204fb9e6f665" providerId="LiveId" clId="{0B778724-FD33-4313-881A-DFA5D26615BF}" dt="2020-09-22T17:32:46.424" v="118" actId="22"/>
          <ac:picMkLst>
            <pc:docMk/>
            <pc:sldMk cId="3475243295" sldId="538"/>
            <ac:picMk id="2" creationId="{4554CD66-9297-4EC1-AC93-818A45E0F583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1221250342" sldId="539"/>
        </pc:sldMkLst>
        <pc:picChg chg="add">
          <ac:chgData name="James" userId="e10e204fb9e6f665" providerId="LiveId" clId="{0B778724-FD33-4313-881A-DFA5D26615BF}" dt="2020-09-22T17:32:47.879" v="119" actId="22"/>
          <ac:picMkLst>
            <pc:docMk/>
            <pc:sldMk cId="1221250342" sldId="539"/>
            <ac:picMk id="2" creationId="{19AC8EE5-5016-4446-88A4-30647491C58E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138384271" sldId="540"/>
        </pc:sldMkLst>
        <pc:picChg chg="add">
          <ac:chgData name="James" userId="e10e204fb9e6f665" providerId="LiveId" clId="{0B778724-FD33-4313-881A-DFA5D26615BF}" dt="2020-09-22T17:32:49.095" v="120" actId="22"/>
          <ac:picMkLst>
            <pc:docMk/>
            <pc:sldMk cId="138384271" sldId="540"/>
            <ac:picMk id="2" creationId="{3B93EEB8-BC15-44DA-81C5-3C3192096F93}"/>
          </ac:picMkLst>
        </pc:picChg>
      </pc:sldChg>
      <pc:sldChg chg="addSp del mod">
        <pc:chgData name="James" userId="e10e204fb9e6f665" providerId="LiveId" clId="{0B778724-FD33-4313-881A-DFA5D26615BF}" dt="2020-09-23T03:21:25.042" v="169" actId="47"/>
        <pc:sldMkLst>
          <pc:docMk/>
          <pc:sldMk cId="1290772763" sldId="541"/>
        </pc:sldMkLst>
        <pc:picChg chg="add">
          <ac:chgData name="James" userId="e10e204fb9e6f665" providerId="LiveId" clId="{0B778724-FD33-4313-881A-DFA5D26615BF}" dt="2020-09-22T17:32:49.726" v="121" actId="22"/>
          <ac:picMkLst>
            <pc:docMk/>
            <pc:sldMk cId="1290772763" sldId="541"/>
            <ac:picMk id="2" creationId="{4862559B-1EA1-44B8-AA46-941DAED249AA}"/>
          </ac:picMkLst>
        </pc:picChg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523621773" sldId="547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629956108" sldId="548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762842434" sldId="550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294424795" sldId="551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3483430004" sldId="554"/>
        </pc:sldMkLst>
      </pc:sldChg>
      <pc:sldChg chg="ord">
        <pc:chgData name="James" userId="e10e204fb9e6f665" providerId="LiveId" clId="{0B778724-FD33-4313-881A-DFA5D26615BF}" dt="2020-09-23T03:21:53.385" v="176"/>
        <pc:sldMkLst>
          <pc:docMk/>
          <pc:sldMk cId="1874283460" sldId="555"/>
        </pc:sldMkLst>
      </pc:sldChg>
      <pc:sldChg chg="del modNotes modNotesTx">
        <pc:chgData name="James" userId="e10e204fb9e6f665" providerId="LiveId" clId="{0B778724-FD33-4313-881A-DFA5D26615BF}" dt="2020-09-23T03:21:25.042" v="169" actId="47"/>
        <pc:sldMkLst>
          <pc:docMk/>
          <pc:sldMk cId="1075083693" sldId="557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806415200" sldId="558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070328728" sldId="559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38155448" sldId="560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248561242" sldId="563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93452444" sldId="564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503746093" sldId="566"/>
        </pc:sldMkLst>
      </pc:sldChg>
      <pc:sldChg chg="ord modNotesTx">
        <pc:chgData name="James" userId="e10e204fb9e6f665" providerId="LiveId" clId="{0B778724-FD33-4313-881A-DFA5D26615BF}" dt="2020-09-23T03:22:28.533" v="282" actId="20577"/>
        <pc:sldMkLst>
          <pc:docMk/>
          <pc:sldMk cId="384376248" sldId="568"/>
        </pc:sldMkLst>
      </pc:sldChg>
      <pc:sldChg chg="ord">
        <pc:chgData name="James" userId="e10e204fb9e6f665" providerId="LiveId" clId="{0B778724-FD33-4313-881A-DFA5D26615BF}" dt="2020-09-22T18:09:02.362" v="165"/>
        <pc:sldMkLst>
          <pc:docMk/>
          <pc:sldMk cId="1830184937" sldId="569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020935174" sldId="590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3067064586" sldId="591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3382610760" sldId="593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891827144" sldId="594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55562975" sldId="602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81935139" sldId="603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3330017220" sldId="604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172809776" sldId="605"/>
        </pc:sldMkLst>
      </pc:sldChg>
      <pc:sldChg chg="del modNotes modNotesTx">
        <pc:chgData name="James" userId="e10e204fb9e6f665" providerId="LiveId" clId="{0B778724-FD33-4313-881A-DFA5D26615BF}" dt="2020-09-23T03:21:25.042" v="169" actId="47"/>
        <pc:sldMkLst>
          <pc:docMk/>
          <pc:sldMk cId="3205536160" sldId="606"/>
        </pc:sldMkLst>
      </pc:sldChg>
      <pc:sldChg chg="addSp delSp modSp del mod">
        <pc:chgData name="James" userId="e10e204fb9e6f665" providerId="LiveId" clId="{0B778724-FD33-4313-881A-DFA5D26615BF}" dt="2020-09-23T03:21:25.042" v="169" actId="47"/>
        <pc:sldMkLst>
          <pc:docMk/>
          <pc:sldMk cId="2042368366" sldId="614"/>
        </pc:sldMkLst>
        <pc:spChg chg="del">
          <ac:chgData name="James" userId="e10e204fb9e6f665" providerId="LiveId" clId="{0B778724-FD33-4313-881A-DFA5D26615BF}" dt="2020-09-22T17:33:49.056" v="126" actId="478"/>
          <ac:spMkLst>
            <pc:docMk/>
            <pc:sldMk cId="2042368366" sldId="614"/>
            <ac:spMk id="2" creationId="{98A76FD7-AEA8-4A36-9BCE-DF2428B39512}"/>
          </ac:spMkLst>
        </pc:spChg>
        <pc:spChg chg="add">
          <ac:chgData name="James" userId="e10e204fb9e6f665" providerId="LiveId" clId="{0B778724-FD33-4313-881A-DFA5D26615BF}" dt="2020-09-22T17:33:49.950" v="127" actId="22"/>
          <ac:spMkLst>
            <pc:docMk/>
            <pc:sldMk cId="2042368366" sldId="614"/>
            <ac:spMk id="3" creationId="{47E836E5-3E7E-48B2-9CE2-0427C00647AB}"/>
          </ac:spMkLst>
        </pc:spChg>
        <pc:spChg chg="mod">
          <ac:chgData name="James" userId="e10e204fb9e6f665" providerId="LiveId" clId="{0B778724-FD33-4313-881A-DFA5D26615BF}" dt="2020-09-22T17:33:56.833" v="132" actId="6549"/>
          <ac:spMkLst>
            <pc:docMk/>
            <pc:sldMk cId="2042368366" sldId="614"/>
            <ac:spMk id="57347" creationId="{00000000-0000-0000-0000-000000000000}"/>
          </ac:spMkLst>
        </pc:spChg>
      </pc:sldChg>
      <pc:sldChg chg="del modNotes modNotesTx">
        <pc:chgData name="James" userId="e10e204fb9e6f665" providerId="LiveId" clId="{0B778724-FD33-4313-881A-DFA5D26615BF}" dt="2020-09-23T03:21:25.042" v="169" actId="47"/>
        <pc:sldMkLst>
          <pc:docMk/>
          <pc:sldMk cId="2434911243" sldId="615"/>
        </pc:sldMkLst>
      </pc:sldChg>
      <pc:sldChg chg="ord">
        <pc:chgData name="James" userId="e10e204fb9e6f665" providerId="LiveId" clId="{0B778724-FD33-4313-881A-DFA5D26615BF}" dt="2020-09-23T03:21:50.281" v="174"/>
        <pc:sldMkLst>
          <pc:docMk/>
          <pc:sldMk cId="3601752233" sldId="753"/>
        </pc:sldMkLst>
      </pc:sldChg>
      <pc:sldChg chg="modSp mod">
        <pc:chgData name="James" userId="e10e204fb9e6f665" providerId="LiveId" clId="{0B778724-FD33-4313-881A-DFA5D26615BF}" dt="2020-09-22T17:27:56.129" v="40" actId="20577"/>
        <pc:sldMkLst>
          <pc:docMk/>
          <pc:sldMk cId="3513944440" sldId="755"/>
        </pc:sldMkLst>
        <pc:spChg chg="mod">
          <ac:chgData name="James" userId="e10e204fb9e6f665" providerId="LiveId" clId="{0B778724-FD33-4313-881A-DFA5D26615BF}" dt="2020-09-22T17:27:56.129" v="40" actId="20577"/>
          <ac:spMkLst>
            <pc:docMk/>
            <pc:sldMk cId="3513944440" sldId="755"/>
            <ac:spMk id="91139" creationId="{00000000-0000-0000-0000-000000000000}"/>
          </ac:spMkLst>
        </pc:spChg>
      </pc:sldChg>
      <pc:sldChg chg="modSp mod">
        <pc:chgData name="James" userId="e10e204fb9e6f665" providerId="LiveId" clId="{0B778724-FD33-4313-881A-DFA5D26615BF}" dt="2020-09-22T17:29:28.486" v="72" actId="20577"/>
        <pc:sldMkLst>
          <pc:docMk/>
          <pc:sldMk cId="2533604717" sldId="757"/>
        </pc:sldMkLst>
        <pc:spChg chg="mod">
          <ac:chgData name="James" userId="e10e204fb9e6f665" providerId="LiveId" clId="{0B778724-FD33-4313-881A-DFA5D26615BF}" dt="2020-09-22T17:29:28.486" v="72" actId="20577"/>
          <ac:spMkLst>
            <pc:docMk/>
            <pc:sldMk cId="2533604717" sldId="757"/>
            <ac:spMk id="3" creationId="{00000000-0000-0000-0000-000000000000}"/>
          </ac:spMkLst>
        </pc:spChg>
      </pc:sldChg>
      <pc:sldChg chg="ord">
        <pc:chgData name="James" userId="e10e204fb9e6f665" providerId="LiveId" clId="{0B778724-FD33-4313-881A-DFA5D26615BF}" dt="2020-09-23T03:21:50.281" v="174"/>
        <pc:sldMkLst>
          <pc:docMk/>
          <pc:sldMk cId="1367189108" sldId="759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667655959" sldId="760"/>
        </pc:sldMkLst>
      </pc:sldChg>
      <pc:sldChg chg="addSp modSp del mod">
        <pc:chgData name="James" userId="e10e204fb9e6f665" providerId="LiveId" clId="{0B778724-FD33-4313-881A-DFA5D26615BF}" dt="2020-09-23T03:21:25.042" v="169" actId="47"/>
        <pc:sldMkLst>
          <pc:docMk/>
          <pc:sldMk cId="208317494" sldId="761"/>
        </pc:sldMkLst>
        <pc:picChg chg="add mod">
          <ac:chgData name="James" userId="e10e204fb9e6f665" providerId="LiveId" clId="{0B778724-FD33-4313-881A-DFA5D26615BF}" dt="2020-09-22T17:33:23.178" v="125" actId="1076"/>
          <ac:picMkLst>
            <pc:docMk/>
            <pc:sldMk cId="208317494" sldId="761"/>
            <ac:picMk id="3" creationId="{1E7DCB85-26FF-4AC1-B2C3-3AA045F3BCB9}"/>
          </ac:picMkLst>
        </pc:picChg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592897258" sldId="762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677262058" sldId="763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2384148168" sldId="764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523384997" sldId="765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373614492" sldId="766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3193500749" sldId="767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1115846744" sldId="768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4286105727" sldId="769"/>
        </pc:sldMkLst>
      </pc:sldChg>
      <pc:sldChg chg="del">
        <pc:chgData name="James" userId="e10e204fb9e6f665" providerId="LiveId" clId="{0B778724-FD33-4313-881A-DFA5D26615BF}" dt="2020-09-23T03:21:25.042" v="169" actId="47"/>
        <pc:sldMkLst>
          <pc:docMk/>
          <pc:sldMk cId="567916698" sldId="770"/>
        </pc:sldMkLst>
      </pc:sldChg>
      <pc:sldChg chg="ord">
        <pc:chgData name="James" userId="e10e204fb9e6f665" providerId="LiveId" clId="{0B778724-FD33-4313-881A-DFA5D26615BF}" dt="2020-09-23T03:21:43.193" v="172"/>
        <pc:sldMkLst>
          <pc:docMk/>
          <pc:sldMk cId="459547618" sldId="771"/>
        </pc:sldMkLst>
      </pc:sldChg>
      <pc:sldChg chg="add del">
        <pc:chgData name="James" userId="e10e204fb9e6f665" providerId="LiveId" clId="{0B778724-FD33-4313-881A-DFA5D26615BF}" dt="2020-09-22T17:33:13.983" v="123"/>
        <pc:sldMkLst>
          <pc:docMk/>
          <pc:sldMk cId="3045614925" sldId="782"/>
        </pc:sldMkLst>
      </pc:sldChg>
      <pc:sldChg chg="modSp add del">
        <pc:chgData name="James" userId="e10e204fb9e6f665" providerId="LiveId" clId="{0B778724-FD33-4313-881A-DFA5D26615BF}" dt="2020-09-23T03:21:29.633" v="170" actId="47"/>
        <pc:sldMkLst>
          <pc:docMk/>
          <pc:sldMk cId="821540963" sldId="806"/>
        </pc:sldMkLst>
        <pc:spChg chg="mod">
          <ac:chgData name="James" userId="e10e204fb9e6f665" providerId="LiveId" clId="{0B778724-FD33-4313-881A-DFA5D26615BF}" dt="2020-09-22T18:04:57.893" v="157" actId="20577"/>
          <ac:spMkLst>
            <pc:docMk/>
            <pc:sldMk cId="821540963" sldId="806"/>
            <ac:spMk id="3" creationId="{2A5AE57B-E311-4292-9947-5E94ABB7353E}"/>
          </ac:spMkLst>
        </pc:spChg>
      </pc:sldChg>
      <pc:sldChg chg="modSp add del mod">
        <pc:chgData name="James" userId="e10e204fb9e6f665" providerId="LiveId" clId="{0B778724-FD33-4313-881A-DFA5D26615BF}" dt="2020-09-23T03:21:29.633" v="170" actId="47"/>
        <pc:sldMkLst>
          <pc:docMk/>
          <pc:sldMk cId="1153424118" sldId="807"/>
        </pc:sldMkLst>
        <pc:spChg chg="mod">
          <ac:chgData name="James" userId="e10e204fb9e6f665" providerId="LiveId" clId="{0B778724-FD33-4313-881A-DFA5D26615BF}" dt="2020-09-22T18:04:38.615" v="143" actId="27636"/>
          <ac:spMkLst>
            <pc:docMk/>
            <pc:sldMk cId="1153424118" sldId="807"/>
            <ac:spMk id="3" creationId="{2A5AE57B-E311-4292-9947-5E94ABB7353E}"/>
          </ac:spMkLst>
        </pc:spChg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3818379593" sldId="808"/>
        </pc:sldMkLst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3159197496" sldId="809"/>
        </pc:sldMkLst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1037582508" sldId="810"/>
        </pc:sldMkLst>
      </pc:sldChg>
      <pc:sldChg chg="modSp add del mod modAnim">
        <pc:chgData name="James" userId="e10e204fb9e6f665" providerId="LiveId" clId="{0B778724-FD33-4313-881A-DFA5D26615BF}" dt="2020-09-23T03:21:29.633" v="170" actId="47"/>
        <pc:sldMkLst>
          <pc:docMk/>
          <pc:sldMk cId="680392421" sldId="811"/>
        </pc:sldMkLst>
        <pc:spChg chg="mod">
          <ac:chgData name="James" userId="e10e204fb9e6f665" providerId="LiveId" clId="{0B778724-FD33-4313-881A-DFA5D26615BF}" dt="2020-09-22T18:04:38.630" v="145" actId="27636"/>
          <ac:spMkLst>
            <pc:docMk/>
            <pc:sldMk cId="680392421" sldId="811"/>
            <ac:spMk id="4" creationId="{D3153FE8-EB80-430C-8C47-EEB0A6EF7592}"/>
          </ac:spMkLst>
        </pc:spChg>
        <pc:spChg chg="mod">
          <ac:chgData name="James" userId="e10e204fb9e6f665" providerId="LiveId" clId="{0B778724-FD33-4313-881A-DFA5D26615BF}" dt="2020-09-22T18:04:38.628" v="144" actId="27636"/>
          <ac:spMkLst>
            <pc:docMk/>
            <pc:sldMk cId="680392421" sldId="811"/>
            <ac:spMk id="5" creationId="{37E9488D-EEEB-45E9-8D8E-632E08F13311}"/>
          </ac:spMkLst>
        </pc:spChg>
      </pc:sldChg>
      <pc:sldChg chg="modSp add del mod">
        <pc:chgData name="James" userId="e10e204fb9e6f665" providerId="LiveId" clId="{0B778724-FD33-4313-881A-DFA5D26615BF}" dt="2020-09-23T03:21:29.633" v="170" actId="47"/>
        <pc:sldMkLst>
          <pc:docMk/>
          <pc:sldMk cId="3260827444" sldId="815"/>
        </pc:sldMkLst>
        <pc:spChg chg="mod">
          <ac:chgData name="James" userId="e10e204fb9e6f665" providerId="LiveId" clId="{0B778724-FD33-4313-881A-DFA5D26615BF}" dt="2020-09-22T18:04:38.643" v="146" actId="27636"/>
          <ac:spMkLst>
            <pc:docMk/>
            <pc:sldMk cId="3260827444" sldId="815"/>
            <ac:spMk id="5" creationId="{37E9488D-EEEB-45E9-8D8E-632E08F13311}"/>
          </ac:spMkLst>
        </pc:spChg>
      </pc:sldChg>
      <pc:sldChg chg="modSp add del mod">
        <pc:chgData name="James" userId="e10e204fb9e6f665" providerId="LiveId" clId="{0B778724-FD33-4313-881A-DFA5D26615BF}" dt="2020-09-23T03:21:29.633" v="170" actId="47"/>
        <pc:sldMkLst>
          <pc:docMk/>
          <pc:sldMk cId="1880206415" sldId="816"/>
        </pc:sldMkLst>
        <pc:spChg chg="mod">
          <ac:chgData name="James" userId="e10e204fb9e6f665" providerId="LiveId" clId="{0B778724-FD33-4313-881A-DFA5D26615BF}" dt="2020-09-22T18:04:38.651" v="147" actId="27636"/>
          <ac:spMkLst>
            <pc:docMk/>
            <pc:sldMk cId="1880206415" sldId="816"/>
            <ac:spMk id="5" creationId="{37E9488D-EEEB-45E9-8D8E-632E08F13311}"/>
          </ac:spMkLst>
        </pc:spChg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1098024593" sldId="819"/>
        </pc:sldMkLst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4162775805" sldId="821"/>
        </pc:sldMkLst>
      </pc:sldChg>
      <pc:sldChg chg="add del">
        <pc:chgData name="James" userId="e10e204fb9e6f665" providerId="LiveId" clId="{0B778724-FD33-4313-881A-DFA5D26615BF}" dt="2020-09-23T03:21:29.633" v="170" actId="47"/>
        <pc:sldMkLst>
          <pc:docMk/>
          <pc:sldMk cId="2391787643" sldId="822"/>
        </pc:sldMkLst>
      </pc:sldChg>
      <pc:sldChg chg="modSp add del mod">
        <pc:chgData name="James" userId="e10e204fb9e6f665" providerId="LiveId" clId="{0B778724-FD33-4313-881A-DFA5D26615BF}" dt="2020-09-23T03:21:29.633" v="170" actId="47"/>
        <pc:sldMkLst>
          <pc:docMk/>
          <pc:sldMk cId="2181811558" sldId="823"/>
        </pc:sldMkLst>
        <pc:spChg chg="mod">
          <ac:chgData name="James" userId="e10e204fb9e6f665" providerId="LiveId" clId="{0B778724-FD33-4313-881A-DFA5D26615BF}" dt="2020-09-22T18:04:38.662" v="148" actId="27636"/>
          <ac:spMkLst>
            <pc:docMk/>
            <pc:sldMk cId="2181811558" sldId="823"/>
            <ac:spMk id="5" creationId="{37E9488D-EEEB-45E9-8D8E-632E08F13311}"/>
          </ac:spMkLst>
        </pc:spChg>
      </pc:sldChg>
      <pc:sldMasterChg chg="del delSldLayout">
        <pc:chgData name="James" userId="e10e204fb9e6f665" providerId="LiveId" clId="{0B778724-FD33-4313-881A-DFA5D26615BF}" dt="2020-09-23T03:21:25.042" v="169" actId="47"/>
        <pc:sldMasterMkLst>
          <pc:docMk/>
          <pc:sldMasterMk cId="1907511038" sldId="2147483661"/>
        </pc:sldMasterMkLst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3219933951" sldId="2147483662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2180920574" sldId="2147483663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1929930410" sldId="2147483664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1752149973" sldId="2147483665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2368736660" sldId="2147483666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1594385038" sldId="2147483667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4051069723" sldId="2147483668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3342514663" sldId="2147483669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3985954616" sldId="2147483670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1229864497" sldId="2147483671"/>
          </pc:sldLayoutMkLst>
        </pc:sldLayoutChg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1907511038" sldId="2147483661"/>
            <pc:sldLayoutMk cId="3938950432" sldId="2147483672"/>
          </pc:sldLayoutMkLst>
        </pc:sldLayoutChg>
      </pc:sldMasterChg>
      <pc:sldMasterChg chg="delSldLayout">
        <pc:chgData name="James" userId="e10e204fb9e6f665" providerId="LiveId" clId="{0B778724-FD33-4313-881A-DFA5D26615BF}" dt="2020-09-23T03:21:25.042" v="169" actId="47"/>
        <pc:sldMasterMkLst>
          <pc:docMk/>
          <pc:sldMasterMk cId="4143933600" sldId="2147483673"/>
        </pc:sldMasterMkLst>
        <pc:sldLayoutChg chg="del">
          <pc:chgData name="James" userId="e10e204fb9e6f665" providerId="LiveId" clId="{0B778724-FD33-4313-881A-DFA5D26615BF}" dt="2020-09-23T03:21:25.042" v="169" actId="47"/>
          <pc:sldLayoutMkLst>
            <pc:docMk/>
            <pc:sldMasterMk cId="4143933600" sldId="2147483673"/>
            <pc:sldLayoutMk cId="293456414" sldId="2147483685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07483-5EBD-4896-8530-64591B357D56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01C7F-7772-4FED-A73D-134A879E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9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images.co.uk/galleries/transtech/audiovideo/slides/CMOS_sensor.htm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hammed_Alim_Khan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Negative_(photography)" TargetMode="External"/><Relationship Id="rId4" Type="http://schemas.openxmlformats.org/officeDocument/2006/relationships/hyperlink" Target="https://en.wikipedia.org/wiki/Bukhara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ollswithmydog.com/resolution-model-digital-cameras-aa/#footnote" TargetMode="External"/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outdoorphotographer.com/photography-gear/cameras/can-you-go-no-low-pass/" TargetMode="External"/><Relationship Id="rId4" Type="http://schemas.openxmlformats.org/officeDocument/2006/relationships/hyperlink" Target="http://mtfmapper.blogspot.com/2012/06/nikon-d40-and-d7000-aa-filter-mtf.html" TargetMode="External"/></Relationships>
</file>

<file path=ppt/notesSlides/_rels/notes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tdoorphotographer.com/photography-gear/cameras/can-you-go-no-low-pass/" TargetMode="External"/><Relationship Id="rId3" Type="http://schemas.openxmlformats.org/officeDocument/2006/relationships/hyperlink" Target="https://en.wikipedia.org/wiki/Birefringence" TargetMode="External"/><Relationship Id="rId7" Type="http://schemas.openxmlformats.org/officeDocument/2006/relationships/hyperlink" Target="https://en.wikipedia.org/wiki/Light" TargetMode="External"/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Polarization_(waves)" TargetMode="External"/><Relationship Id="rId5" Type="http://schemas.openxmlformats.org/officeDocument/2006/relationships/hyperlink" Target="https://en.wikipedia.org/wiki/Refractive_index" TargetMode="External"/><Relationship Id="rId4" Type="http://schemas.openxmlformats.org/officeDocument/2006/relationships/hyperlink" Target="https://en.wikipedia.org/wiki/Optic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Here’s more info on matplotlib’s display of colormaps - https://matplotlib.org/tutorials/colors/colormaps.html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B0408-F7D0-4348-886E-24DD55A4A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55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Zoran and Weiss: “In the context of this work, a natural image would be the result of taking an ordinary digital camera, pointing it somewhere in the world and pressing the shutter button.“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61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Zoran and Weiss: “In the context of this work, a natural image would be the result of taking an ordinary digital camera, pointing it somewhere in the world and pressing the shutter button.“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95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pixel?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pixel?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5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Danny Alexander, UCL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81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fMRI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 in blood flow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brain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 with neural activity</a:t>
            </a:r>
          </a:p>
          <a:p>
            <a:r>
              <a:rPr lang="en-US" dirty="0"/>
              <a:t>http://radiologykey.com/wp-content/uploads/2016/01/9781604063325_c014_f004.jpg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96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kinds of issues might cause this?</a:t>
            </a:r>
          </a:p>
          <a:p>
            <a:r>
              <a:rPr lang="en-US" dirty="0"/>
              <a:t>Difference</a:t>
            </a:r>
            <a:r>
              <a:rPr lang="en-US" baseline="0" dirty="0"/>
              <a:t> between geometric resolution and spatial resolution.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74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https://www.freeimages.co.uk/galleries/transtech/audiovideo/slides/CMOS_sensor.htm</a:t>
            </a:r>
            <a:endParaRPr lang="en-US" dirty="0"/>
          </a:p>
          <a:p>
            <a:r>
              <a:rPr lang="en-US" dirty="0"/>
              <a:t>Why does it have this blue/green tint on the sensor?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27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 valued function will get digital values – integer values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Quantization is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lossy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!!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After quantization, the original signal cannot be reconstructed anymore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This contrasts with sampling, as a sampled but not quantized signal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reconstructed.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Simple quantization uses equally spaced levels with k intervals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44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Dynamic range: </a:t>
            </a:r>
            <a:r>
              <a:rPr lang="en-US" i="0" dirty="0"/>
              <a:t>The minimum </a:t>
            </a:r>
            <a:r>
              <a:rPr lang="en-US" i="0"/>
              <a:t>and maximum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25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4F1A0F1-1702-4B53-9939-5B7E36FCE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https://www.edmundoptics.eu/resources/application-notes/imaging/understanding-camera-sensors-for-machine-vision-applications/</a:t>
            </a:r>
          </a:p>
          <a:p>
            <a:r>
              <a:rPr lang="en-US" dirty="0"/>
              <a:t>https://www.adamwilt.com/TechDiffs/CCDColor.html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2050146-4FFE-4E43-8B37-A756A55B8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https://en.wikipedia.org/wiki/Quantum_efficiency</a:t>
            </a:r>
          </a:p>
          <a:p>
            <a:endParaRPr lang="en-US" dirty="0"/>
          </a:p>
          <a:p>
            <a:r>
              <a:rPr lang="en-US" dirty="0"/>
              <a:t>Literally “the percentage of photons hitting the device's photoreactive surface that produce charge carrying electrons. It is measured in electrons per photon or amps per watt.”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https://www.highpointscientific.com/astronomik-lrgb-filter-set-2-round-mounted-lrgb-2?utm_source=google&amp;utm_medium=cse&amp;utm_term=ASF-LRGB-2&amp;gclid=EAIaIQobChMI-5KtlK-z3QIVyJ6zCh1l2gnuEAQYBSABEgJRQ_D_BwE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94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8542E49-79EC-44FB-9BD6-F49B1D2EE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Prokudin-Gorsky</a:t>
            </a:r>
            <a:r>
              <a:rPr lang="en-US" dirty="0"/>
              <a:t> visit Adolf </a:t>
            </a:r>
            <a:r>
              <a:rPr lang="en-US" dirty="0" err="1"/>
              <a:t>Miethe</a:t>
            </a:r>
            <a:r>
              <a:rPr lang="en-US" dirty="0"/>
              <a:t> in </a:t>
            </a:r>
            <a:r>
              <a:rPr lang="en-US" dirty="0" err="1"/>
              <a:t>Charlottenberg</a:t>
            </a:r>
            <a:r>
              <a:rPr lang="en-US" dirty="0"/>
              <a:t> around ~1902.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Info from:</a:t>
            </a:r>
          </a:p>
          <a:p>
            <a:r>
              <a:rPr lang="en-US" dirty="0"/>
              <a:t>Nadezhda </a:t>
            </a:r>
            <a:r>
              <a:rPr lang="en-US" dirty="0" err="1"/>
              <a:t>Stanulevich</a:t>
            </a:r>
            <a:endParaRPr lang="en-US" dirty="0"/>
          </a:p>
          <a:p>
            <a:r>
              <a:rPr lang="en-US" dirty="0"/>
              <a:t>Russian Academy of Fine Arts Museum</a:t>
            </a:r>
          </a:p>
          <a:p>
            <a:r>
              <a:rPr lang="en-US" dirty="0"/>
              <a:t>https://www.slideshare.net/NadezhdaStanulevich/emigrant-age-colour-photographs-and-films-by-prokudingorskii-sons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Prokudin-Gorsky</a:t>
            </a:r>
            <a:r>
              <a:rPr lang="en-US" dirty="0"/>
              <a:t> visit Adolf </a:t>
            </a:r>
            <a:r>
              <a:rPr lang="en-US" dirty="0" err="1"/>
              <a:t>Miethe</a:t>
            </a:r>
            <a:r>
              <a:rPr lang="en-US" dirty="0"/>
              <a:t> in </a:t>
            </a:r>
            <a:r>
              <a:rPr lang="en-US" dirty="0" err="1"/>
              <a:t>Charlottenberg</a:t>
            </a:r>
            <a:r>
              <a:rPr lang="en-US" dirty="0"/>
              <a:t> around ~1902.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Info from:</a:t>
            </a:r>
          </a:p>
          <a:p>
            <a:r>
              <a:rPr lang="en-US" dirty="0"/>
              <a:t>Nadezhda </a:t>
            </a:r>
            <a:r>
              <a:rPr lang="en-US" dirty="0" err="1"/>
              <a:t>Stanulevich</a:t>
            </a:r>
            <a:endParaRPr lang="en-US" dirty="0"/>
          </a:p>
          <a:p>
            <a:r>
              <a:rPr lang="en-US" dirty="0"/>
              <a:t>Russian Academy of Fine Arts Museum</a:t>
            </a:r>
          </a:p>
          <a:p>
            <a:r>
              <a:rPr lang="en-US" dirty="0"/>
              <a:t>https://www.slideshare.net/NadezhdaStanulevich/emigrant-age-colour-photographs-and-films-by-prokudingorskii-sons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4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Simple, unretouched color composite of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ohammed Alim Khan"/>
              </a:rPr>
              <a:t>Alim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ohammed Alim Khan"/>
              </a:rPr>
              <a:t> Khan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emir of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Bukhara"/>
              </a:rPr>
              <a:t>Bukhara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1911. At right, the original triple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Negative (photography)"/>
              </a:rPr>
              <a:t>negative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 glass, shown here in positive form.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Prokudin-Gorsky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photographed the upper, middle and lower images through blue, green and red filters.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https://upload.wikimedia.org/wikipedia/commons/3/33/Prokudin-Gorskii-19.jpg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97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626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 </a:t>
            </a:r>
            <a:r>
              <a:rPr lang="en-US" altLang="en-US" i="1" dirty="0" err="1"/>
              <a:t>mip</a:t>
            </a:r>
            <a:r>
              <a:rPr lang="en-US" altLang="en-US" i="1" dirty="0"/>
              <a:t> map </a:t>
            </a:r>
            <a:r>
              <a:rPr lang="en-US" altLang="en-US" dirty="0"/>
              <a:t>[Williams, 1983] </a:t>
            </a:r>
            <a:r>
              <a:rPr lang="en-US" altLang="en-US" i="0" dirty="0"/>
              <a:t>helps us solve aliasing issues in computer graphics.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Also called a ‘Gaussian pyramid’ if the pyramid is constructed through convolution.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Other connections: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- Image pyramid is a</a:t>
            </a:r>
            <a:r>
              <a:rPr lang="en-US" altLang="en-US" dirty="0"/>
              <a:t> precursor to the </a:t>
            </a:r>
            <a:r>
              <a:rPr lang="en-US" altLang="en-US" i="1" dirty="0"/>
              <a:t>wavelet transform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Convolution Pyramids, Farbman et al., SIGGRAPH Asia 2011 - http://www.cs.huji.ac.il/labs/cglab/projects/convpyr/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/>
              <a:t>Allow large-support kernels to be approximated by pyramids of smaller kernels -&gt; more efficient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43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A049D027-788D-4B45-A793-39BB31AEA4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0F9C13C5-6BD3-4E31-B93E-C27124798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270153CB-2DF2-49D6-AD27-C6B659855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62A256-A260-433A-AE00-C82034F13E1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BC6B513A-5DAA-4304-A8AC-138189761E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3A2F9F-53D4-4A00-8513-64027D3730D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+mn-cs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66ABFFA9-674C-4122-B52E-4F43A11853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5D2869E-5DDF-402D-921F-992B153CDE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ABE2E82-CD6A-4D2B-AD4A-487378DF5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96296B-8A41-4C20-AA87-C20911FD32B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39D928A9-6EF8-408D-A1AE-B680E6953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FE14CD25-D5FA-4526-B094-22614B259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437D93FB-B4AC-49BE-83DA-181441FDD5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ECA2DA-16C4-48F8-B29C-090689B878D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+mn-cs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5934FA9-9BE7-40EB-9FE4-D4B6893F6E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787A373-C9E3-4A35-B415-DF512E54C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Aliasing and Moir</a:t>
            </a:r>
            <a:r>
              <a:rPr lang="fr-FR" dirty="0"/>
              <a:t>é</a:t>
            </a:r>
            <a:r>
              <a:rPr lang="en-US" dirty="0"/>
              <a:t> patterns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645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78DB343-58AB-49AE-97E3-44826CD3C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https://www.youtube.com/watch?v=Y1yHMy0-4TM</a:t>
            </a:r>
          </a:p>
          <a:p>
            <a:endParaRPr lang="en-US" dirty="0"/>
          </a:p>
          <a:p>
            <a:r>
              <a:rPr lang="en-US" dirty="0"/>
              <a:t>https://www.youtube.com/watch?v=jQDjJRYmeWg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1F8105F-8A29-4DF0-8D81-3A3115E908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fld id="{3A63A1A0-721E-49DF-9EFE-4EC604B9593B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C625423B-DD83-441E-9F49-1962ADA0FF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5B65D918-E758-4B3B-95B4-2F166678C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Spatially, apparently not. The retina (sensor) has high resolution, but the optics of the eye cannot meet that resolution, and so the image is blurred optically before being sampled (removes high-frequency content!)</a:t>
            </a:r>
          </a:p>
          <a:p>
            <a:r>
              <a:rPr lang="en-US" dirty="0"/>
              <a:t>https://extellireader.wordpress.com/2009/03/03/aliasing-in-sensory-and-neurobiological-systems/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067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Signal frequency, aliasing, and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340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camera sensors include an </a:t>
            </a:r>
            <a:r>
              <a:rPr lang="en-US" i="1" dirty="0"/>
              <a:t>optical low-pass filter </a:t>
            </a:r>
            <a:r>
              <a:rPr lang="en-US" dirty="0"/>
              <a:t>just above the sensor: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>
                <a:hlinkClick r:id="rId3"/>
              </a:rPr>
              <a:t>http://www.strollswithmydog.com/resolution-model-digital-cameras-aa/#footnote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>
                <a:hlinkClick r:id="rId4"/>
              </a:rPr>
              <a:t>http://mtfmapper.blogspot.com/2012/06/nikon-d40-and-d7000-aa-filter-mtf.html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But you can buy cameras without it!</a:t>
            </a:r>
          </a:p>
          <a:p>
            <a:pPr marL="171450" indent="-171450">
              <a:buFontTx/>
              <a:buChar char="-"/>
            </a:pPr>
            <a:r>
              <a:rPr lang="en-US" dirty="0">
                <a:hlinkClick r:id="rId5"/>
              </a:rPr>
              <a:t>https://www.outdoorphotographer.com/photography-gear/cameras/can-you-go-no-low-pass/</a:t>
            </a: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This is especially true of ‘Medium format’ cameras, which have _very large_ sensors and are used commonly for professional commercial photography (portraiture, product shots, etc.)</a:t>
            </a:r>
          </a:p>
          <a:p>
            <a:pPr marL="0" indent="0">
              <a:buFontTx/>
              <a:buNone/>
            </a:pPr>
            <a:r>
              <a:rPr lang="en-US" dirty="0"/>
              <a:t>The assumption there is that any artifacts due to aliasing will be _post processed out_ (typically using computation and human work).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061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Birefringence:</a:t>
            </a:r>
          </a:p>
          <a:p>
            <a:r>
              <a:rPr lang="en-US" dirty="0">
                <a:hlinkClick r:id="rId3"/>
              </a:rPr>
              <a:t>https://en.wikipedia.org/wiki/Birefringence</a:t>
            </a:r>
            <a:endParaRPr lang="en-US" dirty="0"/>
          </a:p>
          <a:p>
            <a:r>
              <a:rPr lang="en-US" dirty="0"/>
              <a:t>“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 </a:t>
            </a:r>
            <a:r>
              <a:rPr lang="en-US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Optics"/>
              </a:rPr>
              <a:t>optical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property of a material having a </a:t>
            </a:r>
            <a:r>
              <a:rPr lang="en-US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Refractive index"/>
              </a:rPr>
              <a:t>refractive index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that depends on the </a:t>
            </a:r>
            <a:r>
              <a:rPr lang="en-US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Polarization (waves)"/>
              </a:rPr>
              <a:t>polarization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and propagation direction of </a:t>
            </a:r>
            <a:r>
              <a:rPr lang="en-US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Light"/>
              </a:rPr>
              <a:t>light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.”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8"/>
              </a:rPr>
              <a:t>https://www.outdoorphotographer.com/photography-gear/cameras/can-you-go-no-low-pass/</a:t>
            </a:r>
            <a:endParaRPr lang="en-US" dirty="0"/>
          </a:p>
          <a:p>
            <a:endParaRPr lang="en-US" dirty="0"/>
          </a:p>
          <a:p>
            <a:r>
              <a:rPr lang="en-US" dirty="0"/>
              <a:t>Wave plate: changes polarization of light going through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01C7F-7772-4FED-A73D-134A879ED397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02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0E19-0004-4046-8EAB-D116BFEDF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FD79A-9C9C-439D-996F-ED8A03258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AAA55-B0E6-4CD5-BDE6-A9F8D23C5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57F76-4080-49F7-9380-4448C41B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E002A-63BE-4714-8CAE-05883324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1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DC1C4-819F-49D9-9427-E26068D0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9CD70-E93C-49DE-84A4-6D7DAF43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88094-6006-4DC9-A59C-E2AD814C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BE25-DDE1-4B03-9639-C8BEA1DA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F2232-EC14-4940-8E89-6B9292D5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B4BB-B3A1-4C2A-8AE2-4EBAF6F9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495EA-4E6F-43DC-889E-DC2E1D0E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06B1C-21B9-48A7-8549-714528BE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3360-62B6-40E2-B8E1-6FDFAECF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90B56-C990-4EE4-932B-D4A29C15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2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8398-7E7C-4139-A1AB-AD329D79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F5CCE-36D9-44C9-9ACD-1340ED691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ACCDE-FAFB-4420-AE86-D773F4DDC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DFAF3-9872-4607-B0C0-2922854F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7BF2A-8EFC-47FF-BA76-5D3B8923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15857-A73F-4072-BA83-0CCF8D1E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2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BD43F-466D-46B2-ADFD-74A8250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D8A6E-8325-4EE1-8D63-B3251DD01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1635E6-3856-495C-BFC8-6A1DB3598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866F6-C379-48BB-B617-F78066547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D5A82-EBC4-42CE-B25D-CDF48F6E8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C4048-F889-4A75-B1BE-727ED0CE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C3D40-819F-48CD-ADBB-64E2E216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C2FBD-F45F-4B50-B3B2-BCEADBDB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7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01AA-74BF-44E4-8B75-F9E925D1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E333F-6738-44C3-AF6B-0ACBC393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711ED6-C479-4EB1-942E-13422248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4179A-2E74-4593-951E-BFE21041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1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BBEE9-E49D-41CF-8551-C0E577B6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01896-2784-44CD-98B2-98536758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4BFB3-AA14-4793-B394-B51495F0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9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77DA-BA4D-436E-A825-86886A47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A4386-61A6-47CC-AF24-E84614B73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27BBE-AF64-4EB2-83E9-9A895CF2C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22C35-AFEA-4087-9F19-DDAB8534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9496B-5922-4F84-9A63-1B2C7FE0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98114-369D-42E1-9A87-81B1E026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2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1D3E-D9E0-4B98-9C1B-72377277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967A8-9F3C-47C9-B0BA-58BB2DE80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9C8D9-CC67-46E2-8A17-F8166139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C4F14-E0F8-49E3-9C0E-404B13A6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C97E6-629C-4232-9DAD-31C41509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82302-7A44-447C-9712-935F8CA3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6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9B9D1-CD7C-4FDC-AF28-DADAFED2B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B1B4A-03A8-4891-8DFF-29FEE228B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1F91C-A4EC-4A51-B7D3-953B31FB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6998-4207-4A33-946F-EF98A989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1B6D9-EB83-4844-A973-6D717229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10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05C005-A445-463D-8C0E-2378DB789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08E2F-AF4A-4548-ADF5-7C821F31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A08CF-8D51-4D6A-B2B6-BAD405CA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94808-661E-4D53-B687-0830FBBA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DA64E-B99C-4804-86AC-DA20AF34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3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EDF7E-F0B2-46CE-8C8B-6A2762201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336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8B8F3-0C44-4587-B21E-CC277F8EDB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3CEA2-B190-446E-988A-AE981FEDC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7241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7E897-9CCA-4650-89C9-FAE0562A6E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EFBBB-9496-4689-A798-1FE0B5178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179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1D7C7-5066-48FA-AA0C-2B39BB91543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06351-61C5-46BF-9AE3-3FBF1811A7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885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B917B-204E-4F2F-80D3-9C12800F5A4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FDDBF-4B84-4967-980E-EED8B883E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821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6BFC8-0E75-4BA2-BF2D-C612EF4AA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9683B-BFA9-4003-8396-2DCC26D0E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822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E43F4-6FAD-49F5-9427-CBFD431BF9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1EB63-D90E-4B3B-8FDE-8AFE84F9ED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578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4EB79-7650-4B89-B247-F08B0E34FB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0E203-517A-4EB6-847D-277D58442A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202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A33FD-F194-4EDD-B575-A24E7FDF05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388BF-3C66-491E-8EA9-9B587CD980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501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8CC3-BB52-412E-B4DE-E25DAE597D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40D8B-DAD9-42B1-AFCB-2F403B2648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419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A06A6-18BA-412A-8A9C-C1BE58B55C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2C121-53EC-41B7-A049-308DE65D11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176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5884D-EF1B-44DC-A077-D312C25A56E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0C01E-DEA3-4B54-B84E-20F8A317A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498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2D22F3-F056-4308-A7EE-4167099E1C0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3602E3B9-8501-4D77-8E3C-9215C2701B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951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1312AA-2D54-419C-B2B4-BB9DD7086C9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ED02D254-08AA-4067-975C-31EE06E0C3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044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8B23B4-0B97-4CA6-A542-4400B61F5E9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B748A489-4EF2-4B0A-883A-AF7E52B9D1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438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588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588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F73021-EEFC-42AB-A0FF-709AD7463C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D755C552-B82F-4EB2-9B9D-0E21D375F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530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C031DAC-D917-44BB-B921-D667B53B60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8E7403E7-2B9A-4D6B-BC25-F904CE341A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288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00EFE4-7E00-4A92-915C-0AA94C746C4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0729992E-5919-40E6-A5F1-E56C92273D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1993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A15A290-CF36-45C0-BCBE-59E12BBB65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37432977-544B-4102-B98F-6F26A85DFD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602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7D8866-96C1-41A6-B9BD-1C1A90D45C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1AC3A86C-3552-4589-94DB-F7AFAA6608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028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CC8BE4-DBC0-419A-9FA2-C50104E51D2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B04DA8A8-88B2-44BF-A83D-E25DE40AE3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659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C80177-5E1C-4D75-9CC4-D31E54C2C5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1BF905AD-D6F5-4099-99D9-B9F6EBAEDA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465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304800"/>
            <a:ext cx="28448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83312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070F0-51A9-44D4-894C-D5B5C456D4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2006 Steve Marschner • </a:t>
            </a:r>
            <a:fld id="{FE36EA03-BB7F-488E-BAD0-F833EDF682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8689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D05ECF-3E85-4AF1-9403-F0AF25AFCB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45AB5E-3252-4151-A1B9-D769E1FADD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9F3BEE-CE84-4150-A184-0DE7C444ED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354DFE-A144-4445-A48E-59FAA6BD2D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685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E2D17A-618F-4289-8F62-320F8DA59C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E91429-D523-4BC6-A6C1-009AE7452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A953C9-4314-43AA-87B8-0CDCF1626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6C722C-D0D8-4F60-BDAD-E0B8BD3DCE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081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39874B-AFF4-499A-9354-73F26C539E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8B0639-A009-49F7-84D2-71E7A3893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620DDA-EB9E-484E-A226-F7FA75F0B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18538-CFC2-4D44-8734-0D2A52D405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31124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B7378B-145A-4651-9860-FF9514F25E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530AD-A5DC-46E8-9B64-7B1089FBA4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D45B6A-5DF7-4E49-834F-A9801EB1E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5104A5-A2C2-403D-B07B-EE3E8BEC9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59530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115792-CD37-49D1-8F63-EDD1564DE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908DAC-9536-4B7B-9D0B-C29A56B6F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B48C88-EDD7-41CB-BA0A-E04FB95FF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8FF43-EDF6-4364-B3D4-DD720FB0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579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645CAC-91B2-482A-8A17-FE7D09D68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BDCAFF-6750-42E6-A2BE-5B7C670EE6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DA135F-1692-4325-9D58-4B0517C7CE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C8351-D9D7-496B-A7C4-FDFA724D2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2703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ACD9523-8B83-4BA9-A088-A3CCDCE5D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8CECC22-6BE7-4752-AF46-E0FC0D8BA9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C10DC3E-C64D-4035-B0E8-2AD90E247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B1B8D5-4ACE-49ED-9492-31C0B5CBA2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365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570F25-1B53-4653-808A-3B2090571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ACA011-E401-4446-B320-130ED6C4A5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4CC5DD-A1EB-4083-8D76-5405103403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97D4-8EEC-4896-B26E-3D9B3D8722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0033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1C0241-FD68-403F-90E8-254EB6F6BD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BE892F-B5D1-4F4B-A2E8-FA32B3E6CC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D84BD-A882-4B46-AB3A-F9FCDEFECB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0FCD77-FD83-4A65-AAB6-D24A3E321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31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3270A4-6673-4CB6-8CAF-877D87A036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F00A09-D128-4E74-AD04-20F78A6E4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D40A08-861C-4BF3-A726-A799E9F7D4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86E84B-6AAD-404D-A5A3-E40E48C214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283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A4B126-9D57-4A88-BF10-F609DD65FB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79EA3B-CE96-49A8-B2F3-9E8395FE4E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C20F70-3AA2-45B9-AC5A-20D08B0CF4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B5B44-1919-48C7-A1F9-DF43C2FA57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77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312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266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26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456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851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66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919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690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974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093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7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9D6579-FBB9-44B2-92AF-2237614B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B77C5-061A-428C-BE14-49FE8100F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0687-86BB-4986-BC1C-9D69D0FC0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16B3B-0B85-4AC8-84FD-069B4ADE4D20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F1A0E-7939-45D4-A86E-EE2A3879B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349FB-665A-42C4-A403-A595AB3EF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8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A063CE-8F5D-440E-AAFD-C83F54B973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62FC848-B0EC-48B9-AB81-515881DF4BD9}" type="slidenum">
              <a:rPr lang="en-US" altLang="en-US" smtClean="0">
                <a:cs typeface="Arial" panose="020B0604020202020204" pitchFamily="34" charset="0"/>
              </a:rPr>
              <a:pPr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3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4F7E331-B044-476C-8D17-9623C6835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A3EE28D-E40B-410B-8773-3695F712F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71600"/>
            <a:ext cx="11379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8900" name="Rectangle 4">
            <a:extLst>
              <a:ext uri="{FF2B5EF4-FFF2-40B4-BE49-F238E27FC236}">
                <a16:creationId xmlns:a16="http://schemas.microsoft.com/office/drawing/2014/main" id="{AA4A4F37-612A-47EB-BA11-76B9EF8BE7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07200" y="6477000"/>
            <a:ext cx="5384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en-US"/>
              <a:t>© 2006 Steve Marschner • </a:t>
            </a:r>
            <a:fld id="{85E34DCC-71D1-4B7C-8860-EA09798B732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8901" name="Text Box 5">
            <a:extLst>
              <a:ext uri="{FF2B5EF4-FFF2-40B4-BE49-F238E27FC236}">
                <a16:creationId xmlns:a16="http://schemas.microsoft.com/office/drawing/2014/main" id="{2863EDBE-2928-480A-8FA5-A01AC2AAD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6172201"/>
            <a:ext cx="172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138648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ill Sans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B5C5A77-DAA5-47E4-B204-141CBDC55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CC85805-B7B0-4C31-8737-63BE4FE76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5764" name="Rectangle 4">
            <a:extLst>
              <a:ext uri="{FF2B5EF4-FFF2-40B4-BE49-F238E27FC236}">
                <a16:creationId xmlns:a16="http://schemas.microsoft.com/office/drawing/2014/main" id="{7CDE7349-5BA5-4E43-9072-7549BB1CD5D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65" name="Rectangle 5">
            <a:extLst>
              <a:ext uri="{FF2B5EF4-FFF2-40B4-BE49-F238E27FC236}">
                <a16:creationId xmlns:a16="http://schemas.microsoft.com/office/drawing/2014/main" id="{A5E0C11E-7ADE-4205-AF34-B1E0E5DFF0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66" name="Rectangle 6">
            <a:extLst>
              <a:ext uri="{FF2B5EF4-FFF2-40B4-BE49-F238E27FC236}">
                <a16:creationId xmlns:a16="http://schemas.microsoft.com/office/drawing/2014/main" id="{95D29D18-C831-465E-82AE-A1C0953018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fld id="{00B88137-A106-41DA-BFC2-71710A13832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45767" name="Line 7">
            <a:extLst>
              <a:ext uri="{FF2B5EF4-FFF2-40B4-BE49-F238E27FC236}">
                <a16:creationId xmlns:a16="http://schemas.microsoft.com/office/drawing/2014/main" id="{855F09D5-A901-4E61-B615-782098710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5174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/>
              <a:pPr>
                <a:defRPr/>
              </a:pPr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8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3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3.mp4"/><Relationship Id="rId7" Type="http://schemas.openxmlformats.org/officeDocument/2006/relationships/image" Target="../media/image68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mp4"/><Relationship Id="rId9" Type="http://schemas.openxmlformats.org/officeDocument/2006/relationships/image" Target="../media/image70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2FCDD7-EE41-4FE3-AA85-40F068799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CSCI 1290: Comp Photo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BBCFAE5-3E03-48B4-BE4D-5DD9D9364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Fall 2020 @ Brown University</a:t>
            </a:r>
          </a:p>
          <a:p>
            <a:r>
              <a:rPr lang="en-US" dirty="0"/>
              <a:t>James Tompkin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slides thanks to James Hays’ old CS 129 course, </a:t>
            </a:r>
            <a:br>
              <a:rPr lang="en-US" dirty="0"/>
            </a:br>
            <a:r>
              <a:rPr lang="en-US" dirty="0"/>
              <a:t>along with all its acknowledgements.</a:t>
            </a:r>
          </a:p>
        </p:txBody>
      </p:sp>
    </p:spTree>
    <p:extLst>
      <p:ext uri="{BB962C8B-B14F-4D97-AF65-F5344CB8AC3E}">
        <p14:creationId xmlns:p14="http://schemas.microsoft.com/office/powerpoint/2010/main" val="3974984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image?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9753"/>
            <a:ext cx="10515600" cy="4687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&gt;&gt;&gt; from </a:t>
            </a:r>
            <a:r>
              <a:rPr lang="en-US" dirty="0" err="1"/>
              <a:t>numpy</a:t>
            </a:r>
            <a:r>
              <a:rPr lang="en-US" dirty="0"/>
              <a:t> import random as r</a:t>
            </a:r>
          </a:p>
          <a:p>
            <a:pPr marL="0" indent="0">
              <a:buNone/>
            </a:pPr>
            <a:r>
              <a:rPr lang="en-US" dirty="0"/>
              <a:t>&gt;&gt;&gt; I = </a:t>
            </a:r>
            <a:r>
              <a:rPr lang="en-US" dirty="0" err="1"/>
              <a:t>r.rand</a:t>
            </a:r>
            <a:r>
              <a:rPr lang="en-US" dirty="0"/>
              <a:t>(256,256);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Think-Pair-Share:</a:t>
            </a:r>
          </a:p>
          <a:p>
            <a:pPr>
              <a:buFontTx/>
              <a:buChar char="-"/>
            </a:pPr>
            <a:r>
              <a:rPr lang="en-US" dirty="0"/>
              <a:t>What is this? What does it look like?</a:t>
            </a:r>
          </a:p>
          <a:p>
            <a:pPr>
              <a:buFontTx/>
              <a:buChar char="-"/>
            </a:pPr>
            <a:r>
              <a:rPr lang="en-US" dirty="0"/>
              <a:t>Which values does it take?</a:t>
            </a:r>
          </a:p>
          <a:p>
            <a:pPr>
              <a:buFontTx/>
              <a:buChar char="-"/>
            </a:pPr>
            <a:r>
              <a:rPr lang="en-US" dirty="0"/>
              <a:t>How many values can it take?</a:t>
            </a:r>
            <a:br>
              <a:rPr lang="en-US" dirty="0"/>
            </a:br>
            <a:endParaRPr lang="en-US" dirty="0"/>
          </a:p>
          <a:p>
            <a:pPr>
              <a:buFontTx/>
              <a:buChar char="-"/>
            </a:pPr>
            <a:r>
              <a:rPr lang="en-US" dirty="0"/>
              <a:t>Is it an image?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2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025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&gt;&gt;&gt; from matplotlib import </a:t>
            </a:r>
            <a:r>
              <a:rPr lang="en-US" dirty="0" err="1"/>
              <a:t>pyplot</a:t>
            </a:r>
            <a:r>
              <a:rPr lang="en-US" dirty="0"/>
              <a:t> as p</a:t>
            </a:r>
          </a:p>
          <a:p>
            <a:pPr marL="0" indent="0">
              <a:buNone/>
            </a:pPr>
            <a:r>
              <a:rPr lang="en-US" dirty="0"/>
              <a:t>&gt;&gt;&gt; I = </a:t>
            </a:r>
            <a:r>
              <a:rPr lang="en-US" dirty="0" err="1"/>
              <a:t>r.rand</a:t>
            </a:r>
            <a:r>
              <a:rPr lang="en-US" dirty="0"/>
              <a:t>(256,256);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/>
              <a:t>p.imshow</a:t>
            </a:r>
            <a:r>
              <a:rPr lang="en-US" dirty="0"/>
              <a:t>(I);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/>
              <a:t>p.show</a:t>
            </a:r>
            <a:r>
              <a:rPr lang="en-US" dirty="0"/>
              <a:t>();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521" y="1534257"/>
            <a:ext cx="4443600" cy="44470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919927" y="6520105"/>
            <a:ext cx="12427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90983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4B0FB4-FEF7-4DA4-BDDD-54DF51EDB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90" t="11538" r="14735" b="9472"/>
          <a:stretch/>
        </p:blipFill>
        <p:spPr>
          <a:xfrm>
            <a:off x="6019800" y="2512435"/>
            <a:ext cx="4724400" cy="43122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47B29-7FAD-4F19-97C7-34BDDA92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matplotlib and </a:t>
            </a:r>
            <a:r>
              <a:rPr lang="en-US" dirty="0" err="1"/>
              <a:t>colour</a:t>
            </a:r>
            <a:r>
              <a:rPr lang="en-US" dirty="0"/>
              <a:t>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BA90-060E-4FEE-9A73-2C15836E0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990601"/>
            <a:ext cx="8534400" cy="549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&gt;&gt;&gt; from matplotlib import </a:t>
            </a:r>
            <a:r>
              <a:rPr lang="en-US" sz="2600" dirty="0" err="1"/>
              <a:t>pyplot</a:t>
            </a:r>
            <a:r>
              <a:rPr lang="en-US" sz="2600" dirty="0"/>
              <a:t> as p</a:t>
            </a:r>
          </a:p>
          <a:p>
            <a:pPr marL="0" indent="0">
              <a:buNone/>
            </a:pPr>
            <a:r>
              <a:rPr lang="en-US" sz="2600" dirty="0"/>
              <a:t>&gt;&gt;&gt; from </a:t>
            </a:r>
            <a:r>
              <a:rPr lang="en-US" sz="2600" dirty="0" err="1"/>
              <a:t>numpy</a:t>
            </a:r>
            <a:r>
              <a:rPr lang="en-US" sz="2600" dirty="0"/>
              <a:t> import random as r</a:t>
            </a:r>
          </a:p>
          <a:p>
            <a:pPr marL="0" indent="0">
              <a:buNone/>
            </a:pPr>
            <a:r>
              <a:rPr lang="en-US" sz="2600" dirty="0"/>
              <a:t>&gt;&gt;&gt; I = </a:t>
            </a:r>
            <a:r>
              <a:rPr lang="en-US" sz="2600" dirty="0" err="1"/>
              <a:t>r.rand</a:t>
            </a:r>
            <a:r>
              <a:rPr lang="en-US" sz="2600" dirty="0"/>
              <a:t>(256,256);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p.imshow</a:t>
            </a:r>
            <a:r>
              <a:rPr lang="en-US" sz="2600" dirty="0"/>
              <a:t>(I);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p.show</a:t>
            </a:r>
            <a:r>
              <a:rPr lang="en-US" sz="2600" dirty="0"/>
              <a:t>();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This code will actually </a:t>
            </a:r>
            <a:br>
              <a:rPr lang="en-US" sz="2600" dirty="0"/>
            </a:br>
            <a:r>
              <a:rPr lang="en-US" sz="2600" dirty="0"/>
              <a:t>produce an image like this:</a:t>
            </a:r>
          </a:p>
          <a:p>
            <a:pPr marL="0" indent="0">
              <a:buNone/>
            </a:pPr>
            <a:r>
              <a:rPr lang="en-US" sz="2600" dirty="0"/>
              <a:t>matplotlib assumes the data</a:t>
            </a:r>
            <a:br>
              <a:rPr lang="en-US" sz="2600" dirty="0"/>
            </a:br>
            <a:r>
              <a:rPr lang="en-US" sz="2600" dirty="0"/>
              <a:t>is ‘scientific’ and </a:t>
            </a:r>
            <a:br>
              <a:rPr lang="en-US" sz="2600" dirty="0"/>
            </a:br>
            <a:r>
              <a:rPr lang="en-US" sz="2600" dirty="0"/>
              <a:t>applies a colourmap.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A8492F-8F2B-4E51-AF1C-2B055C085D81}"/>
              </a:ext>
            </a:extLst>
          </p:cNvPr>
          <p:cNvSpPr txBox="1"/>
          <p:nvPr/>
        </p:nvSpPr>
        <p:spPr>
          <a:xfrm>
            <a:off x="1498979" y="64826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347558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AB4C1E-CD02-492B-9295-64F9325FBC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9" t="10001" r="14792" b="9482"/>
          <a:stretch/>
        </p:blipFill>
        <p:spPr>
          <a:xfrm>
            <a:off x="5995770" y="2438400"/>
            <a:ext cx="4748431" cy="4413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47B29-7FAD-4F19-97C7-34BDDA92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matplotlib and </a:t>
            </a:r>
            <a:r>
              <a:rPr lang="en-US" dirty="0" err="1"/>
              <a:t>colour</a:t>
            </a:r>
            <a:r>
              <a:rPr lang="en-US" dirty="0"/>
              <a:t>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BA90-060E-4FEE-9A73-2C15836E0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990601"/>
            <a:ext cx="85344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&gt;&gt;&gt; from matplotlib import </a:t>
            </a:r>
            <a:r>
              <a:rPr lang="en-US" sz="2600" dirty="0" err="1"/>
              <a:t>pyplot</a:t>
            </a:r>
            <a:r>
              <a:rPr lang="en-US" sz="2600" dirty="0"/>
              <a:t> as p</a:t>
            </a:r>
          </a:p>
          <a:p>
            <a:pPr marL="0" indent="0">
              <a:buNone/>
            </a:pPr>
            <a:r>
              <a:rPr lang="en-US" sz="2600" dirty="0"/>
              <a:t>&gt;&gt;&gt; from </a:t>
            </a:r>
            <a:r>
              <a:rPr lang="en-US" sz="2600" dirty="0" err="1"/>
              <a:t>numpy</a:t>
            </a:r>
            <a:r>
              <a:rPr lang="en-US" sz="2600" dirty="0"/>
              <a:t> import random as r</a:t>
            </a:r>
          </a:p>
          <a:p>
            <a:pPr marL="0" indent="0">
              <a:buNone/>
            </a:pPr>
            <a:r>
              <a:rPr lang="en-US" sz="2600" dirty="0"/>
              <a:t>&gt;&gt;&gt; I = </a:t>
            </a:r>
            <a:r>
              <a:rPr lang="en-US" sz="2600" dirty="0" err="1"/>
              <a:t>r.rand</a:t>
            </a:r>
            <a:r>
              <a:rPr lang="en-US" sz="2600" dirty="0"/>
              <a:t>(256,256);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p.imshow</a:t>
            </a:r>
            <a:r>
              <a:rPr lang="en-US" sz="2600" dirty="0"/>
              <a:t>(</a:t>
            </a:r>
            <a:r>
              <a:rPr lang="en-US" sz="2600" dirty="0" err="1"/>
              <a:t>I,cmap</a:t>
            </a:r>
            <a:r>
              <a:rPr lang="en-US" sz="2600" dirty="0"/>
              <a:t>=‘gray’);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p.show</a:t>
            </a:r>
            <a:r>
              <a:rPr lang="en-US" sz="2600" dirty="0"/>
              <a:t>();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Better.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227D1-8D92-46F4-B527-6410E253A5DF}"/>
              </a:ext>
            </a:extLst>
          </p:cNvPr>
          <p:cNvSpPr txBox="1"/>
          <p:nvPr/>
        </p:nvSpPr>
        <p:spPr>
          <a:xfrm>
            <a:off x="1498979" y="64826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27198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F0644A-2EF8-45A6-B15E-F689AFA17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08" t="13333" r="16892" b="8889"/>
          <a:stretch/>
        </p:blipFill>
        <p:spPr>
          <a:xfrm>
            <a:off x="6699868" y="3124200"/>
            <a:ext cx="3940836" cy="3727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47B29-7FAD-4F19-97C7-34BDDA92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matplotlib and </a:t>
            </a:r>
            <a:r>
              <a:rPr lang="en-US" dirty="0" err="1"/>
              <a:t>colour</a:t>
            </a:r>
            <a:r>
              <a:rPr lang="en-US" dirty="0"/>
              <a:t>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BA90-060E-4FEE-9A73-2C15836E0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990601"/>
            <a:ext cx="8534400" cy="549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&gt;&gt;&gt; from matplotlib import </a:t>
            </a:r>
            <a:r>
              <a:rPr lang="en-US" sz="2600" dirty="0" err="1"/>
              <a:t>pyplot</a:t>
            </a:r>
            <a:r>
              <a:rPr lang="en-US" sz="2600" dirty="0"/>
              <a:t> as p</a:t>
            </a:r>
          </a:p>
          <a:p>
            <a:pPr marL="0" indent="0">
              <a:buNone/>
            </a:pPr>
            <a:r>
              <a:rPr lang="en-US" sz="2600" dirty="0"/>
              <a:t>&gt;&gt;&gt; from </a:t>
            </a:r>
            <a:r>
              <a:rPr lang="en-US" sz="2600" dirty="0" err="1"/>
              <a:t>numpy</a:t>
            </a:r>
            <a:r>
              <a:rPr lang="en-US" sz="2600" dirty="0"/>
              <a:t> import random as r</a:t>
            </a:r>
          </a:p>
          <a:p>
            <a:pPr marL="0" indent="0">
              <a:buNone/>
            </a:pPr>
            <a:r>
              <a:rPr lang="en-US" sz="2600" dirty="0"/>
              <a:t>&gt;&gt;&gt; I = </a:t>
            </a:r>
            <a:r>
              <a:rPr lang="en-US" sz="2600" dirty="0" err="1"/>
              <a:t>r.rand</a:t>
            </a:r>
            <a:r>
              <a:rPr lang="en-US" sz="2600" dirty="0"/>
              <a:t>(256,256) * 0.5;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p.imshow</a:t>
            </a:r>
            <a:r>
              <a:rPr lang="en-US" sz="2600" dirty="0"/>
              <a:t>(</a:t>
            </a:r>
            <a:r>
              <a:rPr lang="en-US" sz="2600" dirty="0" err="1"/>
              <a:t>I,cmap</a:t>
            </a:r>
            <a:r>
              <a:rPr lang="en-US" sz="2600" dirty="0"/>
              <a:t>=‘gray’);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p.show</a:t>
            </a:r>
            <a:r>
              <a:rPr lang="en-US" sz="2600" dirty="0"/>
              <a:t>();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Next issue:</a:t>
            </a:r>
          </a:p>
          <a:p>
            <a:pPr marL="0" indent="0">
              <a:buNone/>
            </a:pPr>
            <a:r>
              <a:rPr lang="en-US" sz="2600" dirty="0"/>
              <a:t>matplotlib will normalize input</a:t>
            </a:r>
            <a:br>
              <a:rPr lang="en-US" sz="2600" dirty="0"/>
            </a:br>
            <a:r>
              <a:rPr lang="en-US" sz="2600" dirty="0"/>
              <a:t>e.g., map the lowest value to 0, </a:t>
            </a:r>
            <a:br>
              <a:rPr lang="en-US" sz="2600" dirty="0"/>
            </a:br>
            <a:r>
              <a:rPr lang="en-US" sz="2600" dirty="0"/>
              <a:t>and the highest to 1.</a:t>
            </a:r>
            <a:br>
              <a:rPr lang="en-US" sz="2600" dirty="0"/>
            </a:br>
            <a:r>
              <a:rPr lang="en-US" sz="2600" dirty="0"/>
              <a:t>Even though we multiplied by 0.5, </a:t>
            </a:r>
          </a:p>
          <a:p>
            <a:pPr marL="0" indent="0">
              <a:buNone/>
            </a:pPr>
            <a:r>
              <a:rPr lang="en-US" sz="2600" dirty="0"/>
              <a:t>the overall brightness is the same.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227D1-8D92-46F4-B527-6410E253A5DF}"/>
              </a:ext>
            </a:extLst>
          </p:cNvPr>
          <p:cNvSpPr txBox="1"/>
          <p:nvPr/>
        </p:nvSpPr>
        <p:spPr>
          <a:xfrm>
            <a:off x="1498979" y="64826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126812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47B29-7FAD-4F19-97C7-34BDDA92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matplotlib and </a:t>
            </a:r>
            <a:r>
              <a:rPr lang="en-US" dirty="0" err="1"/>
              <a:t>colour</a:t>
            </a:r>
            <a:r>
              <a:rPr lang="en-US" dirty="0"/>
              <a:t>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BA90-060E-4FEE-9A73-2C15836E0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990601"/>
            <a:ext cx="85344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&gt;&gt;&gt; from matplotlib import </a:t>
            </a:r>
            <a:r>
              <a:rPr lang="en-US" sz="2600" dirty="0" err="1"/>
              <a:t>pyplot</a:t>
            </a:r>
            <a:r>
              <a:rPr lang="en-US" sz="2600" dirty="0"/>
              <a:t> as p</a:t>
            </a:r>
          </a:p>
          <a:p>
            <a:pPr marL="0" indent="0">
              <a:buNone/>
            </a:pPr>
            <a:r>
              <a:rPr lang="en-US" sz="2600" dirty="0"/>
              <a:t>&gt;&gt;&gt; from </a:t>
            </a:r>
            <a:r>
              <a:rPr lang="en-US" sz="2600" dirty="0" err="1"/>
              <a:t>numpy</a:t>
            </a:r>
            <a:r>
              <a:rPr lang="en-US" sz="2600" dirty="0"/>
              <a:t> import random as r</a:t>
            </a:r>
          </a:p>
          <a:p>
            <a:pPr marL="0" indent="0">
              <a:buNone/>
            </a:pPr>
            <a:r>
              <a:rPr lang="en-US" sz="2600" dirty="0"/>
              <a:t>&gt;&gt;&gt; I = </a:t>
            </a:r>
            <a:r>
              <a:rPr lang="en-US" sz="2600" dirty="0" err="1"/>
              <a:t>r.rand</a:t>
            </a:r>
            <a:r>
              <a:rPr lang="en-US" sz="2600" dirty="0"/>
              <a:t>(256,256) * 0.5;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p.imshow</a:t>
            </a:r>
            <a:r>
              <a:rPr lang="en-US" sz="2600" dirty="0"/>
              <a:t>(</a:t>
            </a:r>
            <a:r>
              <a:rPr lang="en-US" sz="2600" dirty="0" err="1"/>
              <a:t>I,cmap</a:t>
            </a:r>
            <a:r>
              <a:rPr lang="en-US" sz="2600" dirty="0"/>
              <a:t>=‘gray’,</a:t>
            </a:r>
            <a:r>
              <a:rPr lang="en-US" sz="2600" dirty="0" err="1"/>
              <a:t>vmin</a:t>
            </a:r>
            <a:r>
              <a:rPr lang="en-US" sz="2600" dirty="0"/>
              <a:t>=0.0,vmax=1.0);</a:t>
            </a:r>
          </a:p>
          <a:p>
            <a:pPr marL="0" indent="0">
              <a:buNone/>
            </a:pPr>
            <a:r>
              <a:rPr lang="en-US" sz="2600" dirty="0"/>
              <a:t>&gt;&gt;&gt; </a:t>
            </a:r>
            <a:r>
              <a:rPr lang="en-US" sz="2600" dirty="0" err="1"/>
              <a:t>p.show</a:t>
            </a:r>
            <a:r>
              <a:rPr lang="en-US" sz="2600" dirty="0"/>
              <a:t>();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Better!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227D1-8D92-46F4-B527-6410E253A5DF}"/>
              </a:ext>
            </a:extLst>
          </p:cNvPr>
          <p:cNvSpPr txBox="1"/>
          <p:nvPr/>
        </p:nvSpPr>
        <p:spPr>
          <a:xfrm>
            <a:off x="1498979" y="64826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[Additional info]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198B7-3011-416F-90C6-676C24B4A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14445" r="16892" b="8889"/>
          <a:stretch/>
        </p:blipFill>
        <p:spPr>
          <a:xfrm>
            <a:off x="6781800" y="3133726"/>
            <a:ext cx="38862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44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 of an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 8bit = 256 values ^ 65,536</a:t>
            </a:r>
          </a:p>
          <a:p>
            <a:pPr lvl="1"/>
            <a:r>
              <a:rPr lang="en-US" dirty="0"/>
              <a:t>Computer says ‘</a:t>
            </a:r>
            <a:r>
              <a:rPr lang="en-US" dirty="0" err="1"/>
              <a:t>Inf</a:t>
            </a:r>
            <a:r>
              <a:rPr lang="en-US" dirty="0"/>
              <a:t>’ combinations.</a:t>
            </a:r>
          </a:p>
          <a:p>
            <a:pPr lvl="1"/>
            <a:endParaRPr lang="en-US" dirty="0"/>
          </a:p>
          <a:p>
            <a:r>
              <a:rPr lang="en-US" dirty="0"/>
              <a:t>Some depiction of all possible scenes </a:t>
            </a:r>
            <a:br>
              <a:rPr lang="en-US" dirty="0"/>
            </a:br>
            <a:r>
              <a:rPr lang="en-US" dirty="0"/>
              <a:t>would fit into this memory.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93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 of an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 8bit = 256 values ^ 65,536</a:t>
            </a:r>
          </a:p>
          <a:p>
            <a:pPr lvl="1"/>
            <a:r>
              <a:rPr lang="en-US" dirty="0"/>
              <a:t>Computer says ‘</a:t>
            </a:r>
            <a:r>
              <a:rPr lang="en-US" dirty="0" err="1"/>
              <a:t>Inf</a:t>
            </a:r>
            <a:r>
              <a:rPr lang="en-US" dirty="0"/>
              <a:t>’ combinations.</a:t>
            </a:r>
          </a:p>
          <a:p>
            <a:pPr lvl="1"/>
            <a:endParaRPr lang="en-US" dirty="0"/>
          </a:p>
          <a:p>
            <a:r>
              <a:rPr lang="en-US" dirty="0"/>
              <a:t>Some depiction of all possible scenes </a:t>
            </a:r>
            <a:br>
              <a:rPr lang="en-US" dirty="0"/>
            </a:br>
            <a:r>
              <a:rPr lang="en-US" dirty="0"/>
              <a:t>would fit into this memory.</a:t>
            </a:r>
          </a:p>
          <a:p>
            <a:r>
              <a:rPr lang="en-US" dirty="0"/>
              <a:t>We must operate or reason over this </a:t>
            </a:r>
            <a:br>
              <a:rPr lang="en-US" dirty="0"/>
            </a:br>
            <a:r>
              <a:rPr lang="en-US" dirty="0"/>
              <a:t>extremely high-dimensional space.</a:t>
            </a:r>
          </a:p>
          <a:p>
            <a:pPr lvl="1"/>
            <a:r>
              <a:rPr lang="en-US" dirty="0"/>
              <a:t>Subspace of ‘natural’ images.</a:t>
            </a:r>
          </a:p>
          <a:p>
            <a:pPr lvl="1"/>
            <a:r>
              <a:rPr lang="en-US" dirty="0"/>
              <a:t>Deriving low-dimensional, explainable, physically-meaningful models.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57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321" y="1858375"/>
            <a:ext cx="4914135" cy="458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part of an image is a pixel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209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9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82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6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08385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321" y="1858375"/>
            <a:ext cx="4914135" cy="458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part of an image is a pixel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8423" y="1825625"/>
            <a:ext cx="4029927" cy="4351338"/>
          </a:xfrm>
        </p:spPr>
        <p:txBody>
          <a:bodyPr/>
          <a:lstStyle/>
          <a:p>
            <a:r>
              <a:rPr lang="en-US" dirty="0"/>
              <a:t>Pixel -&gt; picture element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314008" y="3464232"/>
            <a:ext cx="223520" cy="22352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209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9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82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6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3485" y="3739627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I(</a:t>
            </a:r>
            <a:r>
              <a:rPr lang="en-US" sz="2800" dirty="0" err="1">
                <a:solidFill>
                  <a:schemeClr val="bg1"/>
                </a:solidFill>
              </a:rPr>
              <a:t>x,y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Arc 16"/>
          <p:cNvSpPr/>
          <p:nvPr/>
        </p:nvSpPr>
        <p:spPr>
          <a:xfrm flipV="1">
            <a:off x="5488940" y="3066949"/>
            <a:ext cx="2971800" cy="789940"/>
          </a:xfrm>
          <a:prstGeom prst="arc">
            <a:avLst>
              <a:gd name="adj1" fmla="val 11210453"/>
              <a:gd name="adj2" fmla="val 0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117840" y="306694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‘138’</a:t>
            </a:r>
          </a:p>
        </p:txBody>
      </p:sp>
    </p:spTree>
    <p:extLst>
      <p:ext uri="{BB962C8B-B14F-4D97-AF65-F5344CB8AC3E}">
        <p14:creationId xmlns:p14="http://schemas.microsoft.com/office/powerpoint/2010/main" val="346825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as a 2D sampling of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Signal: function depending on some variable with physical meaning.</a:t>
            </a:r>
          </a:p>
          <a:p>
            <a:endParaRPr lang="en-US" dirty="0"/>
          </a:p>
          <a:p>
            <a:r>
              <a:rPr lang="en-US" dirty="0"/>
              <a:t>Image: sampling of that function.</a:t>
            </a:r>
          </a:p>
          <a:p>
            <a:pPr lvl="1"/>
            <a:r>
              <a:rPr lang="en-US" dirty="0"/>
              <a:t>2 variables: </a:t>
            </a:r>
            <a:r>
              <a:rPr lang="en-US" dirty="0" err="1"/>
              <a:t>xy</a:t>
            </a:r>
            <a:r>
              <a:rPr lang="en-US" dirty="0"/>
              <a:t> coordinates</a:t>
            </a:r>
          </a:p>
          <a:p>
            <a:pPr lvl="1"/>
            <a:r>
              <a:rPr lang="en-US" dirty="0"/>
              <a:t>3 variables: </a:t>
            </a:r>
            <a:r>
              <a:rPr lang="en-US" dirty="0" err="1"/>
              <a:t>xy</a:t>
            </a:r>
            <a:r>
              <a:rPr lang="en-US" dirty="0"/>
              <a:t> + time (video)</a:t>
            </a:r>
          </a:p>
          <a:p>
            <a:pPr lvl="1"/>
            <a:r>
              <a:rPr lang="en-US" dirty="0"/>
              <a:t>‘Brightness’ is the value of the function for visible light</a:t>
            </a:r>
          </a:p>
          <a:p>
            <a:endParaRPr lang="en-US" dirty="0"/>
          </a:p>
          <a:p>
            <a:r>
              <a:rPr lang="en-US" dirty="0"/>
              <a:t>Can be other physical values too: temperature, pressure, depth 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9425288" y="6581002"/>
            <a:ext cx="12427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60357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2D Images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436" y="1412975"/>
            <a:ext cx="2647413" cy="2501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grayscl/>
            <a:lum bright="20000" contrast="20000"/>
          </a:blip>
          <a:stretch>
            <a:fillRect/>
          </a:stretch>
        </p:blipFill>
        <p:spPr>
          <a:xfrm>
            <a:off x="1840480" y="4104378"/>
            <a:ext cx="4291901" cy="2565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840480" y="1504114"/>
            <a:ext cx="3418800" cy="2410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437" y="4104378"/>
            <a:ext cx="2647413" cy="2628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097499" y="6546466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1158814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in 1D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6676" y="5167312"/>
            <a:ext cx="9486124" cy="1249363"/>
          </a:xfrm>
        </p:spPr>
        <p:txBody>
          <a:bodyPr>
            <a:normAutofit/>
          </a:bodyPr>
          <a:lstStyle/>
          <a:p>
            <a:r>
              <a:rPr lang="en-US" dirty="0"/>
              <a:t>Sampling in 1D takes a ‘function’, and returns a vector whose elements are values of that function at the sample points.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26909"/>
            <a:ext cx="9052051" cy="2585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088168" y="6555797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Danny Alexander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19FDE-BFC8-4952-856B-04A477ABB4A3}"/>
              </a:ext>
            </a:extLst>
          </p:cNvPr>
          <p:cNvSpPr txBox="1"/>
          <p:nvPr/>
        </p:nvSpPr>
        <p:spPr>
          <a:xfrm>
            <a:off x="4465375" y="4086808"/>
            <a:ext cx="32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FE2A-23FF-4F1E-A424-4AD1C2554CCB}"/>
              </a:ext>
            </a:extLst>
          </p:cNvPr>
          <p:cNvSpPr txBox="1"/>
          <p:nvPr/>
        </p:nvSpPr>
        <p:spPr>
          <a:xfrm>
            <a:off x="555849" y="2108248"/>
            <a:ext cx="503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f(x)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BDBBC-16A7-47A4-97BF-821D2CFDDB8E}"/>
              </a:ext>
            </a:extLst>
          </p:cNvPr>
          <p:cNvSpPr txBox="1"/>
          <p:nvPr/>
        </p:nvSpPr>
        <p:spPr>
          <a:xfrm>
            <a:off x="10913848" y="3006132"/>
            <a:ext cx="1287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[2,6,5,2]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A74678-BADA-4FD6-8489-06137BE24A4F}"/>
              </a:ext>
            </a:extLst>
          </p:cNvPr>
          <p:cNvSpPr txBox="1"/>
          <p:nvPr/>
        </p:nvSpPr>
        <p:spPr>
          <a:xfrm>
            <a:off x="9768273" y="4136572"/>
            <a:ext cx="32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81740EC-63C8-47A6-AC4D-31D1B9D6E657}"/>
              </a:ext>
            </a:extLst>
          </p:cNvPr>
          <p:cNvSpPr/>
          <p:nvPr/>
        </p:nvSpPr>
        <p:spPr>
          <a:xfrm>
            <a:off x="10001060" y="3186444"/>
            <a:ext cx="772111" cy="1311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4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in 2D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296654"/>
            <a:ext cx="6553200" cy="52793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2715" y="4762930"/>
            <a:ext cx="4820816" cy="958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Sampling in 2D takes a </a:t>
            </a:r>
            <a:br>
              <a:rPr lang="en-US" dirty="0"/>
            </a:br>
            <a:r>
              <a:rPr lang="en-US" dirty="0"/>
              <a:t>function and returns a matrix.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95270" y="6611780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Danny Alexander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C85916-AD7A-4DF9-B4CB-1C890FB47330}"/>
              </a:ext>
            </a:extLst>
          </p:cNvPr>
          <p:cNvSpPr txBox="1"/>
          <p:nvPr/>
        </p:nvSpPr>
        <p:spPr>
          <a:xfrm>
            <a:off x="4984011" y="1136943"/>
            <a:ext cx="503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f(x)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08299E-AFD4-433C-ACED-1E46DB847807}"/>
              </a:ext>
            </a:extLst>
          </p:cNvPr>
          <p:cNvSpPr txBox="1"/>
          <p:nvPr/>
        </p:nvSpPr>
        <p:spPr>
          <a:xfrm>
            <a:off x="7516800" y="2494313"/>
            <a:ext cx="32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C9780-964F-4927-9624-1DA2D8CA3D11}"/>
              </a:ext>
            </a:extLst>
          </p:cNvPr>
          <p:cNvSpPr txBox="1"/>
          <p:nvPr/>
        </p:nvSpPr>
        <p:spPr>
          <a:xfrm>
            <a:off x="4196535" y="3489194"/>
            <a:ext cx="32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285948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Grayscale Digital Image as ‘Height Map’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746" y="1532587"/>
            <a:ext cx="6410775" cy="50067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3708" y="335280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Brightness</a:t>
            </a:r>
          </a:p>
          <a:p>
            <a:r>
              <a:rPr lang="en-US" dirty="0"/>
              <a:t>or intensity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0898" y="56745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8343" y="576787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9595270" y="6611780"/>
            <a:ext cx="10727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671940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183" y="1868555"/>
            <a:ext cx="4942199" cy="45641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each part of a photograph?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99" y="1825625"/>
            <a:ext cx="397949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Pixel -&gt; picture element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473065" y="3604260"/>
            <a:ext cx="74295" cy="7366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209800" y="1524000"/>
            <a:ext cx="0" cy="494166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9800" y="6465659"/>
            <a:ext cx="533400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82208" y="372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6290" y="64350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3485" y="3739627"/>
            <a:ext cx="104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I(</a:t>
            </a:r>
            <a:r>
              <a:rPr lang="en-US" sz="2800" dirty="0" err="1">
                <a:solidFill>
                  <a:schemeClr val="bg1"/>
                </a:solidFill>
              </a:rPr>
              <a:t>x,y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Arc 16"/>
          <p:cNvSpPr/>
          <p:nvPr/>
        </p:nvSpPr>
        <p:spPr>
          <a:xfrm flipV="1">
            <a:off x="5488940" y="3066949"/>
            <a:ext cx="2971800" cy="789940"/>
          </a:xfrm>
          <a:prstGeom prst="arc">
            <a:avLst>
              <a:gd name="adj1" fmla="val 11210453"/>
              <a:gd name="adj2" fmla="val 0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117840" y="306694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‘127’</a:t>
            </a:r>
          </a:p>
        </p:txBody>
      </p:sp>
    </p:spTree>
    <p:extLst>
      <p:ext uri="{BB962C8B-B14F-4D97-AF65-F5344CB8AC3E}">
        <p14:creationId xmlns:p14="http://schemas.microsoft.com/office/powerpoint/2010/main" val="379168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3" b="17790"/>
          <a:stretch>
            <a:fillRect/>
          </a:stretch>
        </p:blipFill>
        <p:spPr bwMode="auto">
          <a:xfrm>
            <a:off x="2057400" y="1752600"/>
            <a:ext cx="4267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Integrating light over a range of angles.</a:t>
            </a:r>
          </a:p>
        </p:txBody>
      </p:sp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7" b="18367"/>
          <a:stretch>
            <a:fillRect/>
          </a:stretch>
        </p:blipFill>
        <p:spPr bwMode="auto">
          <a:xfrm>
            <a:off x="7924800" y="2514600"/>
            <a:ext cx="17589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7779796" y="4572001"/>
            <a:ext cx="2048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Output Image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4572000" y="5255568"/>
            <a:ext cx="23423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Camera Sensor</a:t>
            </a:r>
          </a:p>
        </p:txBody>
      </p:sp>
      <p:sp>
        <p:nvSpPr>
          <p:cNvPr id="9" name="Rectangle 8"/>
          <p:cNvSpPr/>
          <p:nvPr/>
        </p:nvSpPr>
        <p:spPr>
          <a:xfrm>
            <a:off x="11291591" y="6550179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248642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930" y="1520576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“</a:t>
            </a:r>
            <a:r>
              <a:rPr lang="en-US" b="1" i="1" dirty="0"/>
              <a:t>A</a:t>
            </a:r>
            <a:r>
              <a:rPr lang="en-US" b="1" dirty="0"/>
              <a:t> </a:t>
            </a:r>
            <a:r>
              <a:rPr lang="en-US" b="1" i="1" dirty="0"/>
              <a:t>Pixel Is </a:t>
            </a:r>
            <a:r>
              <a:rPr lang="en-US" b="1" dirty="0"/>
              <a:t>Not </a:t>
            </a:r>
            <a:r>
              <a:rPr lang="en-US" b="1" i="1" dirty="0"/>
              <a:t>A Little Square, </a:t>
            </a:r>
            <a:br>
              <a:rPr lang="en-US" b="1" i="1" dirty="0"/>
            </a:br>
            <a:r>
              <a:rPr lang="en-US" b="1" i="1" dirty="0"/>
              <a:t> A Pixel Is </a:t>
            </a:r>
            <a:r>
              <a:rPr lang="en-US" b="1" dirty="0"/>
              <a:t>Not </a:t>
            </a:r>
            <a:r>
              <a:rPr lang="en-US" b="1" i="1" dirty="0"/>
              <a:t>A Little Square, </a:t>
            </a:r>
            <a:br>
              <a:rPr lang="en-US" b="1" i="1" dirty="0"/>
            </a:br>
            <a:r>
              <a:rPr lang="en-US" b="1" i="1" dirty="0"/>
              <a:t> A Pixel Is </a:t>
            </a:r>
            <a:r>
              <a:rPr lang="en-US" b="1" dirty="0"/>
              <a:t>Not </a:t>
            </a:r>
            <a:r>
              <a:rPr lang="en-US" b="1" i="1" dirty="0"/>
              <a:t>A Little Square! </a:t>
            </a:r>
            <a:br>
              <a:rPr lang="en-US" b="1" i="1" dirty="0"/>
            </a:br>
            <a:r>
              <a:rPr lang="en-US" b="1" i="1" dirty="0"/>
              <a:t>(And a Voxel is </a:t>
            </a:r>
            <a:r>
              <a:rPr lang="en-US" b="1" dirty="0"/>
              <a:t>Not </a:t>
            </a:r>
            <a:r>
              <a:rPr lang="en-US" b="1" i="1" dirty="0"/>
              <a:t>a Little Cube)”</a:t>
            </a:r>
            <a:endParaRPr lang="en-US" dirty="0"/>
          </a:p>
          <a:p>
            <a:pPr>
              <a:buFontTx/>
              <a:buChar char="-"/>
            </a:pPr>
            <a:r>
              <a:rPr lang="en-US" b="1" dirty="0" err="1"/>
              <a:t>Alvy</a:t>
            </a:r>
            <a:r>
              <a:rPr lang="en-US" b="1" dirty="0"/>
              <a:t> Ray Smith, </a:t>
            </a:r>
          </a:p>
          <a:p>
            <a:pPr>
              <a:buFontTx/>
              <a:buChar char="-"/>
            </a:pPr>
            <a:r>
              <a:rPr lang="en-US" b="1" dirty="0"/>
              <a:t>MS Tech Memo 6, 1995.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775" r="12175" b="27119"/>
          <a:stretch/>
        </p:blipFill>
        <p:spPr>
          <a:xfrm>
            <a:off x="7020674" y="931525"/>
            <a:ext cx="35814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67" y="214604"/>
            <a:ext cx="9349853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Resolution – geometric vs. spatial resolution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400" y="1889760"/>
            <a:ext cx="4746938" cy="43838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8456" y="1905000"/>
            <a:ext cx="4746938" cy="43838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7978" y="1349753"/>
            <a:ext cx="5059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Both images are ~500x500 pixels</a:t>
            </a:r>
          </a:p>
        </p:txBody>
      </p:sp>
    </p:spTree>
    <p:extLst>
      <p:ext uri="{BB962C8B-B14F-4D97-AF65-F5344CB8AC3E}">
        <p14:creationId xmlns:p14="http://schemas.microsoft.com/office/powerpoint/2010/main" val="2398251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2" y="2025650"/>
            <a:ext cx="51974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Sensor Array</a:t>
            </a:r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8488131" y="5137275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CMOS sensor</a:t>
            </a:r>
          </a:p>
        </p:txBody>
      </p:sp>
      <p:sp>
        <p:nvSpPr>
          <p:cNvPr id="6" name="Rectangle 5"/>
          <p:cNvSpPr/>
          <p:nvPr/>
        </p:nvSpPr>
        <p:spPr>
          <a:xfrm>
            <a:off x="11312138" y="6567756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James Hays</a:t>
            </a:r>
          </a:p>
        </p:txBody>
      </p:sp>
      <p:pic>
        <p:nvPicPr>
          <p:cNvPr id="46082" name="Picture 2" descr="Free Stock Photo: CMOS image video sensor chip close-up green and blue gradient on the matrix">
            <a:extLst>
              <a:ext uri="{FF2B5EF4-FFF2-40B4-BE49-F238E27FC236}">
                <a16:creationId xmlns:a16="http://schemas.microsoft.com/office/drawing/2014/main" id="{4DDC717D-5C05-4475-BCC1-0A1C4826F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12" y="2311121"/>
            <a:ext cx="4161314" cy="276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266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27" b="11427"/>
          <a:stretch/>
        </p:blipFill>
        <p:spPr bwMode="auto">
          <a:xfrm>
            <a:off x="3050646" y="1590865"/>
            <a:ext cx="9141354" cy="344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91613" y="58409"/>
            <a:ext cx="3464020" cy="914400"/>
          </a:xfrm>
        </p:spPr>
        <p:txBody>
          <a:bodyPr>
            <a:normAutofit/>
          </a:bodyPr>
          <a:lstStyle/>
          <a:p>
            <a:r>
              <a:rPr lang="en-US" altLang="en-US" dirty="0"/>
              <a:t>Quantization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CF69138-8A8E-4E41-8E4D-5057B4440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78" b="49300"/>
          <a:stretch/>
        </p:blipFill>
        <p:spPr bwMode="auto">
          <a:xfrm>
            <a:off x="91613" y="1432247"/>
            <a:ext cx="3006152" cy="344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4969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695" y="275493"/>
            <a:ext cx="9782908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Quantization Effects – Radiometric Resolution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060" y="2213083"/>
            <a:ext cx="2544670" cy="28210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9300" y="5140624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bit – 256 levels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2086" y="5140624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bit – 2 levels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838" y="2213081"/>
            <a:ext cx="2544670" cy="28210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8149" y="2213083"/>
            <a:ext cx="2549888" cy="2826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99521" y="5144032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bit – 4 levels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6605" y="2217764"/>
            <a:ext cx="2544669" cy="2821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21865" y="5158264"/>
            <a:ext cx="195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bit – 16 levels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103338-9204-4593-A481-667970B3BD4C}"/>
              </a:ext>
            </a:extLst>
          </p:cNvPr>
          <p:cNvSpPr txBox="1"/>
          <p:nvPr/>
        </p:nvSpPr>
        <p:spPr>
          <a:xfrm>
            <a:off x="1995744" y="5751510"/>
            <a:ext cx="8424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often call this </a:t>
            </a:r>
            <a:r>
              <a:rPr lang="en-US" sz="2400" i="1" dirty="0"/>
              <a:t>bit depth.</a:t>
            </a:r>
            <a:br>
              <a:rPr lang="en-US" sz="2400" dirty="0"/>
            </a:br>
            <a:r>
              <a:rPr lang="en-US" sz="2400" dirty="0"/>
              <a:t>For photography, this is also related to </a:t>
            </a:r>
            <a:r>
              <a:rPr lang="en-US" sz="2400" i="1" dirty="0"/>
              <a:t>dynamic range.</a:t>
            </a:r>
          </a:p>
        </p:txBody>
      </p:sp>
    </p:spTree>
    <p:extLst>
      <p:ext uri="{BB962C8B-B14F-4D97-AF65-F5344CB8AC3E}">
        <p14:creationId xmlns:p14="http://schemas.microsoft.com/office/powerpoint/2010/main" val="2773308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Images in Python </a:t>
            </a:r>
            <a:r>
              <a:rPr lang="en-US" altLang="en-US" dirty="0" err="1"/>
              <a:t>Numpy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3292" y="1511465"/>
            <a:ext cx="8689624" cy="206859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N x M grayscale image “</a:t>
            </a:r>
            <a:r>
              <a:rPr lang="en-US" dirty="0" err="1"/>
              <a:t>im</a:t>
            </a:r>
            <a:r>
              <a:rPr lang="en-US" dirty="0"/>
              <a:t>”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[0,0] = top-left pixel value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[y, x] = y pixels down, x pixels to right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err="1"/>
              <a:t>im</a:t>
            </a:r>
            <a:r>
              <a:rPr lang="en-US" dirty="0"/>
              <a:t>[N-1, M-1] = bottom-right pixel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870239"/>
              </p:ext>
            </p:extLst>
          </p:nvPr>
        </p:nvGraphicFramePr>
        <p:xfrm>
          <a:off x="3865576" y="4034274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461" name="TextBox 9"/>
          <p:cNvSpPr txBox="1">
            <a:spLocks noChangeArrowheads="1"/>
          </p:cNvSpPr>
          <p:nvPr/>
        </p:nvSpPr>
        <p:spPr bwMode="auto">
          <a:xfrm>
            <a:off x="3118217" y="3905766"/>
            <a:ext cx="681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row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546204" y="5344643"/>
            <a:ext cx="1828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463" name="TextBox 12"/>
          <p:cNvSpPr txBox="1">
            <a:spLocks noChangeArrowheads="1"/>
          </p:cNvSpPr>
          <p:nvPr/>
        </p:nvSpPr>
        <p:spPr bwMode="auto">
          <a:xfrm>
            <a:off x="3873191" y="3580055"/>
            <a:ext cx="11785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column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084776" y="3842188"/>
            <a:ext cx="403860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261295" y="6582509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555263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Grayscale intensity</a:t>
            </a:r>
          </a:p>
        </p:txBody>
      </p:sp>
      <p:pic>
        <p:nvPicPr>
          <p:cNvPr id="97283" name="Picture 2" descr="C:\Documents and Settings\Derek Hoiem\My Documents\Classes\Spring09 - Visual Scene Understanding\material\figs\neighborhood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1" y="1453661"/>
            <a:ext cx="64658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5" t="16000" r="37778" b="47556"/>
          <a:stretch>
            <a:fillRect/>
          </a:stretch>
        </p:blipFill>
        <p:spPr bwMode="auto">
          <a:xfrm>
            <a:off x="4689231" y="3663461"/>
            <a:ext cx="3124200" cy="3124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 rot="16200000" flipH="1">
            <a:off x="2593731" y="4692161"/>
            <a:ext cx="3657600" cy="533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25669" y="2915749"/>
            <a:ext cx="228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384431" y="2901461"/>
            <a:ext cx="34290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451231" y="4425461"/>
            <a:ext cx="1524000" cy="1600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931083"/>
              </p:ext>
            </p:extLst>
          </p:nvPr>
        </p:nvGraphicFramePr>
        <p:xfrm>
          <a:off x="5908431" y="1377461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 rot="5400000" flipH="1" flipV="1">
            <a:off x="4155831" y="2672861"/>
            <a:ext cx="3048000" cy="457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975231" y="3511061"/>
            <a:ext cx="3810000" cy="25146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44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Color</a:t>
            </a:r>
          </a:p>
        </p:txBody>
      </p:sp>
      <p:pic>
        <p:nvPicPr>
          <p:cNvPr id="84995" name="Picture 2" descr="C:\Documents and Settings\Derek Hoiem\My Documents\Classes\Spring09 - Visual Scene Understanding\material\figs\nieghborhoo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62200"/>
            <a:ext cx="37909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5" descr="C:\Users\Hoiem\Documents\Classes\Computational Photography - Fall 2010\lectures\figs\filters\im_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4" y="11430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6" descr="C:\Users\Hoiem\Documents\Classes\Computational Photography - Fall 2010\lectures\figs\filters\im_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64" y="28194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7" descr="C:\Users\Hoiem\Documents\Classes\Computational Photography - Fall 2010\lectures\figs\filters\im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9" y="4419600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TextBox 7"/>
          <p:cNvSpPr txBox="1">
            <a:spLocks noChangeArrowheads="1"/>
          </p:cNvSpPr>
          <p:nvPr/>
        </p:nvSpPr>
        <p:spPr bwMode="auto">
          <a:xfrm>
            <a:off x="8805863" y="762001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5000" name="TextBox 8"/>
          <p:cNvSpPr txBox="1">
            <a:spLocks noChangeArrowheads="1"/>
          </p:cNvSpPr>
          <p:nvPr/>
        </p:nvSpPr>
        <p:spPr bwMode="auto">
          <a:xfrm>
            <a:off x="9567863" y="2438401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85001" name="TextBox 9"/>
          <p:cNvSpPr txBox="1">
            <a:spLocks noChangeArrowheads="1"/>
          </p:cNvSpPr>
          <p:nvPr/>
        </p:nvSpPr>
        <p:spPr bwMode="auto">
          <a:xfrm>
            <a:off x="10253663" y="3962401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562600" y="33528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91882" y="6581001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470376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Images in Python </a:t>
            </a:r>
            <a:r>
              <a:rPr lang="en-US" altLang="en-US" dirty="0" err="1"/>
              <a:t>Numpy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507" y="1486877"/>
            <a:ext cx="8229600" cy="176648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en-US" dirty="0"/>
              <a:t>N x M RGB image “</a:t>
            </a:r>
            <a:r>
              <a:rPr lang="en-US" dirty="0" err="1"/>
              <a:t>im</a:t>
            </a:r>
            <a:r>
              <a:rPr lang="en-US" dirty="0"/>
              <a:t>”</a:t>
            </a:r>
          </a:p>
          <a:p>
            <a:pPr>
              <a:buFont typeface="Calibri" panose="020F0502020204030204" pitchFamily="34" charset="0"/>
              <a:buChar char="‒"/>
              <a:defRPr/>
            </a:pPr>
            <a:r>
              <a:rPr lang="en-US" dirty="0" err="1"/>
              <a:t>im</a:t>
            </a:r>
            <a:r>
              <a:rPr lang="en-US" dirty="0"/>
              <a:t>[0,0,0] = top-left pixel value in R-channel</a:t>
            </a:r>
          </a:p>
          <a:p>
            <a:pPr>
              <a:buFont typeface="Calibri" panose="020F0502020204030204" pitchFamily="34" charset="0"/>
              <a:buChar char="‒"/>
              <a:defRPr/>
            </a:pPr>
            <a:r>
              <a:rPr lang="en-US" dirty="0" err="1"/>
              <a:t>im</a:t>
            </a:r>
            <a:r>
              <a:rPr lang="en-US" dirty="0"/>
              <a:t>[x, y, b] = x pixels to right, y pixels down in the </a:t>
            </a:r>
            <a:r>
              <a:rPr lang="en-US" dirty="0" err="1"/>
              <a:t>bth</a:t>
            </a:r>
            <a:r>
              <a:rPr lang="en-US" dirty="0"/>
              <a:t> channel</a:t>
            </a:r>
          </a:p>
          <a:p>
            <a:pPr>
              <a:buFont typeface="Calibri" panose="020F0502020204030204" pitchFamily="34" charset="0"/>
              <a:buChar char="‒"/>
              <a:defRPr/>
            </a:pPr>
            <a:r>
              <a:rPr lang="en-US" dirty="0" err="1"/>
              <a:t>im</a:t>
            </a:r>
            <a:r>
              <a:rPr lang="en-US" dirty="0"/>
              <a:t>[N-1, M-1, 3] = bottom-right pixel in B-channel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709179"/>
              </p:ext>
            </p:extLst>
          </p:nvPr>
        </p:nvGraphicFramePr>
        <p:xfrm>
          <a:off x="4574823" y="4487009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0164"/>
              </p:ext>
            </p:extLst>
          </p:nvPr>
        </p:nvGraphicFramePr>
        <p:xfrm>
          <a:off x="3736623" y="4029809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988259"/>
              </p:ext>
            </p:extLst>
          </p:nvPr>
        </p:nvGraphicFramePr>
        <p:xfrm>
          <a:off x="2822223" y="3572609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458" name="TextBox 6"/>
          <p:cNvSpPr txBox="1">
            <a:spLocks noChangeArrowheads="1"/>
          </p:cNvSpPr>
          <p:nvPr/>
        </p:nvSpPr>
        <p:spPr bwMode="auto">
          <a:xfrm>
            <a:off x="7742669" y="3456076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6459" name="TextBox 7"/>
          <p:cNvSpPr txBox="1">
            <a:spLocks noChangeArrowheads="1"/>
          </p:cNvSpPr>
          <p:nvPr/>
        </p:nvSpPr>
        <p:spPr bwMode="auto">
          <a:xfrm>
            <a:off x="8654454" y="3941887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86460" name="TextBox 8"/>
          <p:cNvSpPr txBox="1">
            <a:spLocks noChangeArrowheads="1"/>
          </p:cNvSpPr>
          <p:nvPr/>
        </p:nvSpPr>
        <p:spPr bwMode="auto">
          <a:xfrm>
            <a:off x="9510238" y="439322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86461" name="TextBox 9"/>
          <p:cNvSpPr txBox="1">
            <a:spLocks noChangeArrowheads="1"/>
          </p:cNvSpPr>
          <p:nvPr/>
        </p:nvSpPr>
        <p:spPr bwMode="auto">
          <a:xfrm>
            <a:off x="2109680" y="3487008"/>
            <a:ext cx="681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row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514626" y="4856603"/>
            <a:ext cx="1828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463" name="TextBox 12"/>
          <p:cNvSpPr txBox="1">
            <a:spLocks noChangeArrowheads="1"/>
          </p:cNvSpPr>
          <p:nvPr/>
        </p:nvSpPr>
        <p:spPr bwMode="auto">
          <a:xfrm>
            <a:off x="2799395" y="3118390"/>
            <a:ext cx="11785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prstClr val="black"/>
                </a:solidFill>
              </a:rPr>
              <a:t>column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041423" y="3380523"/>
            <a:ext cx="403860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261295" y="6582509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74692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E739-1A26-45FA-86AC-680F9221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Cameras with Three Sensors</a:t>
            </a:r>
          </a:p>
        </p:txBody>
      </p:sp>
      <p:pic>
        <p:nvPicPr>
          <p:cNvPr id="3076" name="Picture 4" descr="https://qph.fs.quoracdn.net/main-qimg-30388f6b03ee0c443500c3d2bcf8e359-c">
            <a:extLst>
              <a:ext uri="{FF2B5EF4-FFF2-40B4-BE49-F238E27FC236}">
                <a16:creationId xmlns:a16="http://schemas.microsoft.com/office/drawing/2014/main" id="{EE324152-118E-41A9-A688-5044AB0B5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042" y="1871568"/>
            <a:ext cx="4205406" cy="423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hree-Chip Color CCD Camera Sensor using Prism to Disperse Colors">
            <a:extLst>
              <a:ext uri="{FF2B5EF4-FFF2-40B4-BE49-F238E27FC236}">
                <a16:creationId xmlns:a16="http://schemas.microsoft.com/office/drawing/2014/main" id="{9EA89594-022E-4242-ACD5-D64AC7905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22" y="1871568"/>
            <a:ext cx="3739294" cy="423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A4B60E-12B0-43CC-8929-AF037E849EEC}"/>
              </a:ext>
            </a:extLst>
          </p:cNvPr>
          <p:cNvSpPr txBox="1"/>
          <p:nvPr/>
        </p:nvSpPr>
        <p:spPr>
          <a:xfrm>
            <a:off x="1125416" y="4032738"/>
            <a:ext cx="1547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36CC5-88D8-4C16-8ADC-668C4062CF2C}"/>
              </a:ext>
            </a:extLst>
          </p:cNvPr>
          <p:cNvSpPr txBox="1"/>
          <p:nvPr/>
        </p:nvSpPr>
        <p:spPr>
          <a:xfrm>
            <a:off x="100208" y="6363222"/>
            <a:ext cx="295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[Edmund Optics; Adam Wilt]</a:t>
            </a:r>
          </a:p>
        </p:txBody>
      </p:sp>
    </p:spTree>
    <p:extLst>
      <p:ext uri="{BB962C8B-B14F-4D97-AF65-F5344CB8AC3E}">
        <p14:creationId xmlns:p14="http://schemas.microsoft.com/office/powerpoint/2010/main" val="852023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13458"/>
          </a:xfrm>
        </p:spPr>
        <p:txBody>
          <a:bodyPr/>
          <a:lstStyle/>
          <a:p>
            <a:r>
              <a:rPr lang="en-US" altLang="en-US" sz="3000" dirty="0"/>
              <a:t>Cheaper/More Compact Color Sensing: Bayer Filter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94076" y="5379121"/>
            <a:ext cx="3288323" cy="1325563"/>
          </a:xfrm>
        </p:spPr>
        <p:txBody>
          <a:bodyPr>
            <a:normAutofit/>
          </a:bodyPr>
          <a:lstStyle/>
          <a:p>
            <a:r>
              <a:rPr lang="en-US" altLang="en-US" dirty="0"/>
              <a:t>Estimate RGB</a:t>
            </a:r>
            <a:br>
              <a:rPr lang="en-US" altLang="en-US" dirty="0"/>
            </a:br>
            <a:r>
              <a:rPr lang="en-US" altLang="en-US" dirty="0"/>
              <a:t>at ‘G’ cells from neighboring values</a:t>
            </a:r>
          </a:p>
        </p:txBody>
      </p:sp>
      <p:pic>
        <p:nvPicPr>
          <p:cNvPr id="36868" name="Picture 4" descr="ccd_interpo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77" y="2788322"/>
            <a:ext cx="21272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5" descr="BayerPatternFil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231900"/>
            <a:ext cx="56388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Text Box 7"/>
          <p:cNvSpPr txBox="1">
            <a:spLocks noChangeArrowheads="1"/>
          </p:cNvSpPr>
          <p:nvPr/>
        </p:nvSpPr>
        <p:spPr bwMode="auto">
          <a:xfrm>
            <a:off x="11197389" y="6547270"/>
            <a:ext cx="9621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dirty="0">
                <a:solidFill>
                  <a:prstClr val="black"/>
                </a:solidFill>
              </a:rPr>
              <a:t>Steve Seitz</a:t>
            </a:r>
          </a:p>
        </p:txBody>
      </p:sp>
      <p:pic>
        <p:nvPicPr>
          <p:cNvPr id="7" name="Picture 7" descr="equiluminant">
            <a:extLst>
              <a:ext uri="{FF2B5EF4-FFF2-40B4-BE49-F238E27FC236}">
                <a16:creationId xmlns:a16="http://schemas.microsoft.com/office/drawing/2014/main" id="{3C9635EB-7590-4EC1-8739-5A3AF2D6A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615" y="1078584"/>
            <a:ext cx="3429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5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Color Response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10146" y="6538799"/>
            <a:ext cx="10349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MaxMax.com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8" y="1457102"/>
            <a:ext cx="7954108" cy="5093420"/>
          </a:xfrm>
          <a:prstGeom prst="rect">
            <a:avLst/>
          </a:prstGeom>
        </p:spPr>
      </p:pic>
      <p:pic>
        <p:nvPicPr>
          <p:cNvPr id="5122" name="Picture 2" descr="Canon EOS 450D Xsi.JPG">
            <a:extLst>
              <a:ext uri="{FF2B5EF4-FFF2-40B4-BE49-F238E27FC236}">
                <a16:creationId xmlns:a16="http://schemas.microsoft.com/office/drawing/2014/main" id="{79F0A3A7-A57B-49B6-BD03-3908B24B2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764" y="30480"/>
            <a:ext cx="3104975" cy="302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617D2B-D372-4D02-B017-DBA18B0427C3}"/>
              </a:ext>
            </a:extLst>
          </p:cNvPr>
          <p:cNvSpPr txBox="1"/>
          <p:nvPr/>
        </p:nvSpPr>
        <p:spPr>
          <a:xfrm>
            <a:off x="9958754" y="3209703"/>
            <a:ext cx="1418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Canon 450D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28D2A3-57A7-4839-89DE-6B04AB3F00D9}"/>
              </a:ext>
            </a:extLst>
          </p:cNvPr>
          <p:cNvSpPr txBox="1"/>
          <p:nvPr/>
        </p:nvSpPr>
        <p:spPr>
          <a:xfrm>
            <a:off x="9379733" y="4431323"/>
            <a:ext cx="235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What’s going on over here?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E90022-173D-4D7B-895E-B5D90930B1C3}"/>
              </a:ext>
            </a:extLst>
          </p:cNvPr>
          <p:cNvCxnSpPr>
            <a:cxnSpLocks/>
          </p:cNvCxnSpPr>
          <p:nvPr/>
        </p:nvCxnSpPr>
        <p:spPr>
          <a:xfrm flipH="1" flipV="1">
            <a:off x="6485021" y="3209703"/>
            <a:ext cx="2741041" cy="156159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82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88EA0-DAA3-4792-9318-A7C25434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 Color Response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A54ADAC-42D3-4A96-B5B8-9220769EF6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686456"/>
              </p:ext>
            </p:extLst>
          </p:nvPr>
        </p:nvGraphicFramePr>
        <p:xfrm>
          <a:off x="-342900" y="2278062"/>
          <a:ext cx="64389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6438816" imgH="4571744" progId="Acrobat.Document.DC">
                  <p:embed/>
                </p:oleObj>
              </mc:Choice>
              <mc:Fallback>
                <p:oleObj name="Acrobat Document" r:id="rId3" imgW="6438816" imgH="4571744" progId="Acrobat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A54ADAC-42D3-4A96-B5B8-9220769EF6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42900" y="2278062"/>
                        <a:ext cx="6438900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5592C47-EC79-4F3E-9318-3F1D504068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861251"/>
              </p:ext>
            </p:extLst>
          </p:nvPr>
        </p:nvGraphicFramePr>
        <p:xfrm>
          <a:off x="5916612" y="2278062"/>
          <a:ext cx="6529388" cy="457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5" imgW="6530112" imgH="4579513" progId="Acrobat.Document.DC">
                  <p:embed/>
                </p:oleObj>
              </mc:Choice>
              <mc:Fallback>
                <p:oleObj name="Acrobat Document" r:id="rId5" imgW="6530112" imgH="4579513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5592C47-EC79-4F3E-9318-3F1D504068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16612" y="2278062"/>
                        <a:ext cx="6529388" cy="4579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4411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BCA2-5C5C-417D-AE33-0F0B91057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capture color?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0CF25-02E2-4E8D-8244-7AC1E3CD6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 in the old days…</a:t>
            </a:r>
          </a:p>
          <a:p>
            <a:pPr marL="0" indent="0">
              <a:buNone/>
            </a:pPr>
            <a:r>
              <a:rPr lang="en-US" dirty="0"/>
              <a:t>	Take three photographs each with a different color filter</a:t>
            </a:r>
          </a:p>
          <a:p>
            <a:endParaRPr lang="en-US" dirty="0"/>
          </a:p>
          <a:p>
            <a:r>
              <a:rPr lang="en-US" dirty="0"/>
              <a:t>How to display?</a:t>
            </a:r>
          </a:p>
          <a:p>
            <a:pPr marL="0" indent="0">
              <a:buNone/>
            </a:pPr>
            <a:r>
              <a:rPr lang="en-US" dirty="0"/>
              <a:t>	Light is additive (linear), so just</a:t>
            </a:r>
            <a:br>
              <a:rPr lang="en-US" dirty="0"/>
            </a:br>
            <a:r>
              <a:rPr lang="en-US" dirty="0"/>
              <a:t>	project three photographs on </a:t>
            </a:r>
            <a:br>
              <a:rPr lang="en-US" dirty="0"/>
            </a:br>
            <a:r>
              <a:rPr lang="en-US" dirty="0"/>
              <a:t>	top of each other!</a:t>
            </a:r>
          </a:p>
        </p:txBody>
      </p:sp>
      <p:pic>
        <p:nvPicPr>
          <p:cNvPr id="6146" name="Picture 2" descr="https://www.highpointscientific.com/media/catalog/product/cache/image/9df78eab33525d08d6e5fb8d27136e95/a/s/asf-lrgb-2.jpg">
            <a:extLst>
              <a:ext uri="{FF2B5EF4-FFF2-40B4-BE49-F238E27FC236}">
                <a16:creationId xmlns:a16="http://schemas.microsoft.com/office/drawing/2014/main" id="{7BF7D397-60CE-4EA8-AD22-53B5E1F56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112" y="305966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F3FC46-60AC-4117-812D-010E989E5186}"/>
              </a:ext>
            </a:extLst>
          </p:cNvPr>
          <p:cNvSpPr txBox="1"/>
          <p:nvPr/>
        </p:nvSpPr>
        <p:spPr>
          <a:xfrm>
            <a:off x="10008296" y="6488668"/>
            <a:ext cx="218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[High Point Scientific]</a:t>
            </a:r>
          </a:p>
        </p:txBody>
      </p:sp>
    </p:spTree>
    <p:extLst>
      <p:ext uri="{BB962C8B-B14F-4D97-AF65-F5344CB8AC3E}">
        <p14:creationId xmlns:p14="http://schemas.microsoft.com/office/powerpoint/2010/main" val="177222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8D7BE32F-5370-4595-BBF0-33CAA20F4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738" y="351691"/>
            <a:ext cx="8229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The </a:t>
            </a:r>
            <a:r>
              <a:rPr lang="en-US" dirty="0" err="1"/>
              <a:t>Prokudin-Gorsky</a:t>
            </a:r>
            <a:r>
              <a:rPr lang="en-US" dirty="0"/>
              <a:t> Photo Collection </a:t>
            </a:r>
          </a:p>
        </p:txBody>
      </p:sp>
      <p:pic>
        <p:nvPicPr>
          <p:cNvPr id="1026" name="Picture 2" descr="https://upload.wikimedia.org/wikipedia/commons/b/b2/Sergei-Prokudin-Gorski-Larg.jpg">
            <a:extLst>
              <a:ext uri="{FF2B5EF4-FFF2-40B4-BE49-F238E27FC236}">
                <a16:creationId xmlns:a16="http://schemas.microsoft.com/office/drawing/2014/main" id="{223FD832-17B9-41AB-BBAA-7F25A8DAC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15" y="243326"/>
            <a:ext cx="2534015" cy="34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FA29F9-6F78-4057-9387-DFB4D35C4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028" y="1696452"/>
            <a:ext cx="7717761" cy="46321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8071EF-069C-46D8-8A32-C167AA03EC6F}"/>
              </a:ext>
            </a:extLst>
          </p:cNvPr>
          <p:cNvSpPr txBox="1"/>
          <p:nvPr/>
        </p:nvSpPr>
        <p:spPr>
          <a:xfrm>
            <a:off x="170005" y="3765884"/>
            <a:ext cx="291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Prokudin-Gorsky</a:t>
            </a:r>
            <a:r>
              <a:rPr lang="en-US" dirty="0"/>
              <a:t> (1863-1944)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A55A0-EBDD-4010-BB86-94FC0AE44B7D}"/>
              </a:ext>
            </a:extLst>
          </p:cNvPr>
          <p:cNvSpPr txBox="1"/>
          <p:nvPr/>
        </p:nvSpPr>
        <p:spPr>
          <a:xfrm>
            <a:off x="1326028" y="4943615"/>
            <a:ext cx="26469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Similar design camera of</a:t>
            </a:r>
          </a:p>
          <a:p>
            <a:r>
              <a:rPr lang="en-US" sz="2800" dirty="0"/>
              <a:t>Adolf </a:t>
            </a:r>
            <a:r>
              <a:rPr lang="en-US" sz="2800" dirty="0" err="1"/>
              <a:t>Miethe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F2CB30-3ED9-417B-A4F2-1988E8C1E632}"/>
              </a:ext>
            </a:extLst>
          </p:cNvPr>
          <p:cNvSpPr txBox="1"/>
          <p:nvPr/>
        </p:nvSpPr>
        <p:spPr>
          <a:xfrm>
            <a:off x="7002050" y="6466396"/>
            <a:ext cx="526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[Nadezhda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Stanulevich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Russian Academy of Fine Arts]</a:t>
            </a:r>
          </a:p>
        </p:txBody>
      </p:sp>
    </p:spTree>
    <p:extLst>
      <p:ext uri="{BB962C8B-B14F-4D97-AF65-F5344CB8AC3E}">
        <p14:creationId xmlns:p14="http://schemas.microsoft.com/office/powerpoint/2010/main" val="2044554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8D7BE32F-5370-4595-BBF0-33CAA20F4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738" y="351691"/>
            <a:ext cx="8229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The </a:t>
            </a:r>
            <a:r>
              <a:rPr lang="en-US" dirty="0" err="1"/>
              <a:t>Prokudin-Gorsky</a:t>
            </a:r>
            <a:r>
              <a:rPr lang="en-US" dirty="0"/>
              <a:t> Photo Collection </a:t>
            </a:r>
          </a:p>
        </p:txBody>
      </p:sp>
      <p:pic>
        <p:nvPicPr>
          <p:cNvPr id="1026" name="Picture 2" descr="https://upload.wikimedia.org/wikipedia/commons/b/b2/Sergei-Prokudin-Gorski-Larg.jpg">
            <a:extLst>
              <a:ext uri="{FF2B5EF4-FFF2-40B4-BE49-F238E27FC236}">
                <a16:creationId xmlns:a16="http://schemas.microsoft.com/office/drawing/2014/main" id="{223FD832-17B9-41AB-BBAA-7F25A8DAC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15" y="243326"/>
            <a:ext cx="2534015" cy="34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387B55-003C-48E6-9D06-E4C60CB88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784" y="1741754"/>
            <a:ext cx="5961035" cy="47645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899A21-6509-4BFC-933A-370A162B78A1}"/>
              </a:ext>
            </a:extLst>
          </p:cNvPr>
          <p:cNvSpPr txBox="1"/>
          <p:nvPr/>
        </p:nvSpPr>
        <p:spPr>
          <a:xfrm>
            <a:off x="2704019" y="5154069"/>
            <a:ext cx="2908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Similar design viewing projector of Adolf </a:t>
            </a:r>
            <a:r>
              <a:rPr lang="en-US" sz="2800" dirty="0" err="1"/>
              <a:t>Miethe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E742A0-1139-4748-9DC3-C4A42886723D}"/>
              </a:ext>
            </a:extLst>
          </p:cNvPr>
          <p:cNvSpPr txBox="1"/>
          <p:nvPr/>
        </p:nvSpPr>
        <p:spPr>
          <a:xfrm>
            <a:off x="170005" y="3765884"/>
            <a:ext cx="291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Prokudin-Gorsky</a:t>
            </a:r>
            <a:r>
              <a:rPr lang="en-US" dirty="0"/>
              <a:t> (1863-1944)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DE4C4-90C6-460F-AD87-6496B7846969}"/>
              </a:ext>
            </a:extLst>
          </p:cNvPr>
          <p:cNvSpPr txBox="1"/>
          <p:nvPr/>
        </p:nvSpPr>
        <p:spPr>
          <a:xfrm>
            <a:off x="7002050" y="6466396"/>
            <a:ext cx="526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[Nadezhda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Stanulevich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Russian Academy of Fine Arts]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09A2BE91-0D0F-432D-B532-25655384D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89" y="-17530"/>
            <a:ext cx="10363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BFF2C-10D8-4F9F-AC54-2497B1DDF517}"/>
              </a:ext>
            </a:extLst>
          </p:cNvPr>
          <p:cNvSpPr txBox="1"/>
          <p:nvPr/>
        </p:nvSpPr>
        <p:spPr>
          <a:xfrm>
            <a:off x="0" y="6471138"/>
            <a:ext cx="253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[Wikipedia]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3F4782-EBB9-4970-BE6A-506021B0A5A3}"/>
              </a:ext>
            </a:extLst>
          </p:cNvPr>
          <p:cNvSpPr txBox="1"/>
          <p:nvPr/>
        </p:nvSpPr>
        <p:spPr>
          <a:xfrm>
            <a:off x="156411" y="192505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Alim</a:t>
            </a:r>
            <a:r>
              <a:rPr lang="en-US" sz="2000" dirty="0"/>
              <a:t> Khan, </a:t>
            </a:r>
            <a:br>
              <a:rPr lang="en-US" sz="2000" dirty="0"/>
            </a:br>
            <a:r>
              <a:rPr lang="en-US" sz="2000" dirty="0"/>
              <a:t>emir of Bukhara,</a:t>
            </a:r>
            <a:br>
              <a:rPr lang="en-US" sz="2000" dirty="0"/>
            </a:br>
            <a:r>
              <a:rPr lang="en-US" sz="2000" dirty="0"/>
              <a:t>1911.</a:t>
            </a:r>
          </a:p>
        </p:txBody>
      </p:sp>
    </p:spTree>
    <p:extLst>
      <p:ext uri="{BB962C8B-B14F-4D97-AF65-F5344CB8AC3E}">
        <p14:creationId xmlns:p14="http://schemas.microsoft.com/office/powerpoint/2010/main" val="567368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466C-0A79-42F9-A9DD-A6E1DCEB6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4" y="205887"/>
            <a:ext cx="10515600" cy="1325563"/>
          </a:xfrm>
        </p:spPr>
        <p:txBody>
          <a:bodyPr/>
          <a:lstStyle/>
          <a:p>
            <a:r>
              <a:rPr lang="en-US" dirty="0"/>
              <a:t>‘Good result’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114E1-AE50-47D4-B845-9DB11A9B2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54" y="1737336"/>
            <a:ext cx="3539532" cy="44544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Six or seven hours </a:t>
            </a:r>
            <a:br>
              <a:rPr lang="en-US" dirty="0"/>
            </a:br>
            <a:r>
              <a:rPr lang="en-US" dirty="0"/>
              <a:t>of manual work…</a:t>
            </a:r>
          </a:p>
          <a:p>
            <a:endParaRPr lang="en-US" dirty="0"/>
          </a:p>
          <a:p>
            <a:r>
              <a:rPr lang="en-US" dirty="0"/>
              <a:t>Geometric correction</a:t>
            </a:r>
          </a:p>
          <a:p>
            <a:r>
              <a:rPr lang="en-US" dirty="0"/>
              <a:t>Radiometric (color) correction</a:t>
            </a:r>
          </a:p>
          <a:p>
            <a:r>
              <a:rPr lang="en-US" dirty="0"/>
              <a:t>Blemish removal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i="1" dirty="0"/>
              <a:t>Too much! </a:t>
            </a:r>
            <a:br>
              <a:rPr lang="en-US" i="1" dirty="0"/>
            </a:br>
            <a:r>
              <a:rPr lang="en-US" i="1" dirty="0"/>
              <a:t>Let’s go computational!</a:t>
            </a:r>
          </a:p>
        </p:txBody>
      </p:sp>
      <p:pic>
        <p:nvPicPr>
          <p:cNvPr id="4" name="Picture 4" descr="https://upload.wikimedia.org/wikipedia/commons/3/33/Prokudin-Gorskii-19.jpg">
            <a:extLst>
              <a:ext uri="{FF2B5EF4-FFF2-40B4-BE49-F238E27FC236}">
                <a16:creationId xmlns:a16="http://schemas.microsoft.com/office/drawing/2014/main" id="{C164F460-8D0A-4CCA-A0A5-7B5BB8166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531" y="0"/>
            <a:ext cx="7932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D1340C-0DDA-470C-B823-7CCC3FB15943}"/>
              </a:ext>
            </a:extLst>
          </p:cNvPr>
          <p:cNvSpPr txBox="1"/>
          <p:nvPr/>
        </p:nvSpPr>
        <p:spPr>
          <a:xfrm>
            <a:off x="0" y="6471138"/>
            <a:ext cx="131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[Wikipedia]</a:t>
            </a:r>
          </a:p>
        </p:txBody>
      </p:sp>
    </p:spTree>
    <p:extLst>
      <p:ext uri="{BB962C8B-B14F-4D97-AF65-F5344CB8AC3E}">
        <p14:creationId xmlns:p14="http://schemas.microsoft.com/office/powerpoint/2010/main" val="413396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0229" y="1724296"/>
            <a:ext cx="7863840" cy="476699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How to align R,G,B channels?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Think-pair-share!</a:t>
            </a:r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4641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691" y="1690688"/>
            <a:ext cx="7095309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Approach we will take: sliding window.</a:t>
            </a:r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28FF4CE0-AAF6-4365-88A9-6C36E0889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 t="66732"/>
          <a:stretch/>
        </p:blipFill>
        <p:spPr bwMode="auto">
          <a:xfrm>
            <a:off x="3377665" y="3161211"/>
            <a:ext cx="2604206" cy="228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66D6EB16-FB36-4256-A5EC-28A42EFA8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7" t="644" b="66721"/>
          <a:stretch/>
        </p:blipFill>
        <p:spPr bwMode="auto">
          <a:xfrm>
            <a:off x="806172" y="3161211"/>
            <a:ext cx="2571493" cy="22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3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58 -0.02222 L 0.23256 -0.02592 L 0.19558 -0.01088 L 0.22969 -0.00439 L 0.19558 0.00949 L 0.23256 0.01204 L 0.19688 0.02848 L 0.23191 0.02963 L 0.19558 0.05139 L 0.23334 0.04885 " pathEditMode="relative" ptsTypes="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691" y="1690688"/>
            <a:ext cx="7095309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Approach we will take: sliding window.</a:t>
            </a:r>
          </a:p>
          <a:p>
            <a:pPr marL="0" indent="0">
              <a:buNone/>
            </a:pPr>
            <a:r>
              <a:rPr lang="en-US" altLang="en-US" dirty="0"/>
              <a:t>Compute </a:t>
            </a:r>
            <a:r>
              <a:rPr lang="en-US" altLang="en-US" i="1" dirty="0"/>
              <a:t>metric </a:t>
            </a:r>
            <a:r>
              <a:rPr lang="en-US" altLang="en-US" dirty="0"/>
              <a:t>for similarity at each position.</a:t>
            </a:r>
            <a:endParaRPr lang="en-US" altLang="en-US" i="1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28FF4CE0-AAF6-4365-88A9-6C36E0889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 t="66732"/>
          <a:stretch/>
        </p:blipFill>
        <p:spPr bwMode="auto">
          <a:xfrm>
            <a:off x="3377665" y="3161211"/>
            <a:ext cx="2604206" cy="228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66D6EB16-FB36-4256-A5EC-28A42EFA8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7" t="644" b="66721"/>
          <a:stretch/>
        </p:blipFill>
        <p:spPr bwMode="auto">
          <a:xfrm>
            <a:off x="3601623" y="3309257"/>
            <a:ext cx="2571493" cy="22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27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691" y="1690688"/>
            <a:ext cx="7341326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Approach we will take: sliding window.</a:t>
            </a:r>
          </a:p>
          <a:p>
            <a:pPr marL="0" indent="0">
              <a:buNone/>
            </a:pPr>
            <a:r>
              <a:rPr lang="en-US" altLang="en-US" dirty="0"/>
              <a:t>Compute </a:t>
            </a:r>
            <a:r>
              <a:rPr lang="en-US" altLang="en-US" i="1" dirty="0"/>
              <a:t>metric </a:t>
            </a:r>
            <a:r>
              <a:rPr lang="en-US" altLang="en-US" dirty="0"/>
              <a:t>for similarity at each position.</a:t>
            </a:r>
            <a:endParaRPr lang="en-US" altLang="en-US" i="1" dirty="0"/>
          </a:p>
          <a:p>
            <a:pPr marL="0" indent="0">
              <a:buNone/>
            </a:pPr>
            <a:r>
              <a:rPr lang="en-US" altLang="en-US" dirty="0"/>
              <a:t>What is a good metric? </a:t>
            </a:r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677CCA-FA6D-4035-B40E-5196BC6DC57A}"/>
              </a:ext>
            </a:extLst>
          </p:cNvPr>
          <p:cNvSpPr/>
          <p:nvPr/>
        </p:nvSpPr>
        <p:spPr>
          <a:xfrm>
            <a:off x="4441737" y="2686985"/>
            <a:ext cx="3279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/>
              <a:t>(open research problem)</a:t>
            </a:r>
          </a:p>
        </p:txBody>
      </p:sp>
    </p:spTree>
    <p:extLst>
      <p:ext uri="{BB962C8B-B14F-4D97-AF65-F5344CB8AC3E}">
        <p14:creationId xmlns:p14="http://schemas.microsoft.com/office/powerpoint/2010/main" val="174126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691" y="1690688"/>
            <a:ext cx="7095309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Approach we will take: sliding window.</a:t>
            </a:r>
          </a:p>
          <a:p>
            <a:pPr marL="0" indent="0">
              <a:buNone/>
            </a:pPr>
            <a:r>
              <a:rPr lang="en-US" altLang="en-US" dirty="0"/>
              <a:t>Compute </a:t>
            </a:r>
            <a:r>
              <a:rPr lang="en-US" altLang="en-US" i="1" dirty="0"/>
              <a:t>metric </a:t>
            </a:r>
            <a:r>
              <a:rPr lang="en-US" altLang="en-US" dirty="0"/>
              <a:t>for similarity at each position.</a:t>
            </a:r>
            <a:endParaRPr lang="en-US" altLang="en-US" i="1" dirty="0"/>
          </a:p>
          <a:p>
            <a:pPr marL="0" indent="0">
              <a:buNone/>
            </a:pPr>
            <a:r>
              <a:rPr lang="en-US" altLang="en-US" dirty="0"/>
              <a:t>Candidate metrics:</a:t>
            </a:r>
          </a:p>
          <a:p>
            <a:pPr lvl="1"/>
            <a:r>
              <a:rPr lang="en-US" altLang="en-US" dirty="0"/>
              <a:t>Sum of Squared Differences (SSD):</a:t>
            </a:r>
          </a:p>
          <a:p>
            <a:pPr marL="457200" lvl="1" indent="0">
              <a:buNone/>
            </a:pPr>
            <a:endParaRPr lang="en-US" altLang="en-US" dirty="0"/>
          </a:p>
        </p:txBody>
      </p:sp>
      <p:pic>
        <p:nvPicPr>
          <p:cNvPr id="45061" name="Picture 5">
            <a:extLst>
              <a:ext uri="{FF2B5EF4-FFF2-40B4-BE49-F238E27FC236}">
                <a16:creationId xmlns:a16="http://schemas.microsoft.com/office/drawing/2014/main" id="{C98D2E5A-3675-4E5F-8FD1-896D2ED97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53" y="3656806"/>
            <a:ext cx="58991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F26D3B-D6C0-44D1-8759-B195524EA45C}"/>
              </a:ext>
            </a:extLst>
          </p:cNvPr>
          <p:cNvSpPr txBox="1"/>
          <p:nvPr/>
        </p:nvSpPr>
        <p:spPr>
          <a:xfrm>
            <a:off x="2638697" y="4841966"/>
            <a:ext cx="59827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</a:t>
            </a:r>
            <a:r>
              <a:rPr lang="en-US" dirty="0"/>
              <a:t> = Image to align</a:t>
            </a:r>
            <a:br>
              <a:rPr lang="en-US" dirty="0"/>
            </a:br>
            <a:r>
              <a:rPr lang="en-US" i="1" dirty="0"/>
              <a:t>P</a:t>
            </a:r>
            <a:r>
              <a:rPr lang="en-US" dirty="0"/>
              <a:t> = Image to compare</a:t>
            </a:r>
          </a:p>
          <a:p>
            <a:r>
              <a:rPr lang="en-US" i="1" dirty="0" err="1"/>
              <a:t>x,y</a:t>
            </a:r>
            <a:r>
              <a:rPr lang="en-US" dirty="0"/>
              <a:t> = Pixel coordinates</a:t>
            </a:r>
            <a:br>
              <a:rPr lang="en-US" dirty="0"/>
            </a:br>
            <a:r>
              <a:rPr lang="en-US" dirty="0" err="1"/>
              <a:t>u,v</a:t>
            </a:r>
            <a:r>
              <a:rPr lang="en-US" dirty="0"/>
              <a:t> = Alignment offset coordinates</a:t>
            </a:r>
            <a:br>
              <a:rPr lang="en-US" dirty="0"/>
            </a:br>
            <a:r>
              <a:rPr lang="en-US" i="1" dirty="0"/>
              <a:t>N </a:t>
            </a:r>
            <a:r>
              <a:rPr lang="en-US" dirty="0"/>
              <a:t>= ‘</a:t>
            </a:r>
            <a:r>
              <a:rPr lang="en-US" dirty="0" err="1"/>
              <a:t>Neighbourhood</a:t>
            </a:r>
            <a:r>
              <a:rPr lang="en-US" dirty="0"/>
              <a:t>’ of pixels to compare (e.g., whole image)</a:t>
            </a:r>
          </a:p>
        </p:txBody>
      </p:sp>
    </p:spTree>
    <p:extLst>
      <p:ext uri="{BB962C8B-B14F-4D97-AF65-F5344CB8AC3E}">
        <p14:creationId xmlns:p14="http://schemas.microsoft.com/office/powerpoint/2010/main" val="106873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691" y="1690688"/>
            <a:ext cx="7095309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Approach we will take: sliding window.</a:t>
            </a:r>
          </a:p>
          <a:p>
            <a:pPr marL="0" indent="0">
              <a:buNone/>
            </a:pPr>
            <a:r>
              <a:rPr lang="en-US" altLang="en-US" dirty="0"/>
              <a:t>Compute </a:t>
            </a:r>
            <a:r>
              <a:rPr lang="en-US" altLang="en-US" i="1" dirty="0"/>
              <a:t>metric </a:t>
            </a:r>
            <a:r>
              <a:rPr lang="en-US" altLang="en-US" dirty="0"/>
              <a:t>for similarity at each position.</a:t>
            </a:r>
            <a:endParaRPr lang="en-US" altLang="en-US" i="1" dirty="0"/>
          </a:p>
          <a:p>
            <a:pPr marL="0" indent="0">
              <a:buNone/>
            </a:pPr>
            <a:r>
              <a:rPr lang="en-US" altLang="en-US" dirty="0"/>
              <a:t>Candidate metrics:</a:t>
            </a:r>
          </a:p>
          <a:p>
            <a:pPr lvl="1"/>
            <a:r>
              <a:rPr lang="en-US" altLang="en-US" dirty="0"/>
              <a:t>Normalized Cross Correlation (NCC):</a:t>
            </a:r>
          </a:p>
        </p:txBody>
      </p:sp>
      <p:pic>
        <p:nvPicPr>
          <p:cNvPr id="45062" name="Picture 6">
            <a:extLst>
              <a:ext uri="{FF2B5EF4-FFF2-40B4-BE49-F238E27FC236}">
                <a16:creationId xmlns:a16="http://schemas.microsoft.com/office/drawing/2014/main" id="{464CE36B-B3F7-4545-AD4B-B8B4F991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48062"/>
            <a:ext cx="62484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1092A2-9D27-442D-80BC-5A2529533A0A}"/>
                  </a:ext>
                </a:extLst>
              </p:cNvPr>
              <p:cNvSpPr txBox="1"/>
              <p:nvPr/>
            </p:nvSpPr>
            <p:spPr>
              <a:xfrm>
                <a:off x="2577737" y="5155474"/>
                <a:ext cx="5982789" cy="1533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 = Image to align			</a:t>
                </a:r>
                <a:r>
                  <a:rPr lang="en-US" i="1" dirty="0"/>
                  <a:t>Ī </a:t>
                </a:r>
                <a:r>
                  <a:rPr lang="en-US" dirty="0"/>
                  <a:t>=</a:t>
                </a:r>
                <a:r>
                  <a:rPr lang="en-US" i="1" dirty="0"/>
                  <a:t> </a:t>
                </a:r>
                <a:r>
                  <a:rPr lang="en-US" dirty="0"/>
                  <a:t>Mean of </a:t>
                </a:r>
                <a:r>
                  <a:rPr lang="en-US" i="1" dirty="0"/>
                  <a:t>I</a:t>
                </a:r>
                <a:br>
                  <a:rPr lang="en-US" dirty="0"/>
                </a:br>
                <a:r>
                  <a:rPr lang="en-US" i="1" dirty="0"/>
                  <a:t>P</a:t>
                </a:r>
                <a:r>
                  <a:rPr lang="en-US" dirty="0"/>
                  <a:t> = Image to compare	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en-US" dirty="0"/>
                  <a:t>= Mean of </a:t>
                </a:r>
                <a:r>
                  <a:rPr lang="en-US" i="1" dirty="0"/>
                  <a:t>P</a:t>
                </a:r>
              </a:p>
              <a:p>
                <a:r>
                  <a:rPr lang="en-US" i="1" dirty="0" err="1"/>
                  <a:t>x,y</a:t>
                </a:r>
                <a:r>
                  <a:rPr lang="en-US" dirty="0"/>
                  <a:t> = Pixel coordinates</a:t>
                </a:r>
                <a:br>
                  <a:rPr lang="en-US" dirty="0"/>
                </a:br>
                <a:r>
                  <a:rPr lang="en-US" dirty="0" err="1"/>
                  <a:t>u,v</a:t>
                </a:r>
                <a:r>
                  <a:rPr lang="en-US" dirty="0"/>
                  <a:t> = Alignment offset coordinates</a:t>
                </a:r>
                <a:br>
                  <a:rPr lang="en-US" dirty="0"/>
                </a:br>
                <a:r>
                  <a:rPr lang="en-US" i="1" dirty="0"/>
                  <a:t>N </a:t>
                </a:r>
                <a:r>
                  <a:rPr lang="en-US" dirty="0"/>
                  <a:t>= ‘</a:t>
                </a:r>
                <a:r>
                  <a:rPr lang="en-US" dirty="0" err="1"/>
                  <a:t>Neighbourhood</a:t>
                </a:r>
                <a:r>
                  <a:rPr lang="en-US" dirty="0"/>
                  <a:t>’ of pixels to compare (e.g., whole image)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1092A2-9D27-442D-80BC-5A2529533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737" y="5155474"/>
                <a:ext cx="5982789" cy="1533818"/>
              </a:xfrm>
              <a:prstGeom prst="rect">
                <a:avLst/>
              </a:prstGeom>
              <a:blipFill>
                <a:blip r:embed="rId5"/>
                <a:stretch>
                  <a:fillRect l="-917" t="-2390" b="-3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163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0228" y="1724296"/>
            <a:ext cx="8734697" cy="476699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Next problem: It’s expensive!</a:t>
            </a:r>
          </a:p>
          <a:p>
            <a:pPr marL="0" indent="0">
              <a:buNone/>
            </a:pPr>
            <a:r>
              <a:rPr lang="en-US" dirty="0"/>
              <a:t>Especially for high-resolution images.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Coarse-to-fine strategy:</a:t>
            </a:r>
          </a:p>
          <a:p>
            <a:pPr marL="0" indent="0">
              <a:buNone/>
            </a:pPr>
            <a:r>
              <a:rPr lang="en-US" dirty="0"/>
              <a:t>	1. Compare at low resolution; find alignment</a:t>
            </a:r>
          </a:p>
          <a:p>
            <a:pPr marL="0" indent="0">
              <a:buNone/>
            </a:pPr>
            <a:r>
              <a:rPr lang="en-US" dirty="0"/>
              <a:t>	2. At higher resolution, search around this alignment</a:t>
            </a:r>
          </a:p>
          <a:p>
            <a:pPr marL="0" indent="0">
              <a:buNone/>
            </a:pPr>
            <a:r>
              <a:rPr lang="en-US" dirty="0"/>
              <a:t>	3. Repeat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311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Multi-resolution Image Pyramids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130" y="1690688"/>
            <a:ext cx="4800600" cy="4800600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9434031" y="6583274"/>
            <a:ext cx="276225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Graphic: Wikipedia – Image Pyramids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B1EF41-D72A-4F0C-B625-22D0C3A14B30}"/>
              </a:ext>
            </a:extLst>
          </p:cNvPr>
          <p:cNvSpPr/>
          <p:nvPr/>
        </p:nvSpPr>
        <p:spPr>
          <a:xfrm rot="17426162">
            <a:off x="-295823" y="2417994"/>
            <a:ext cx="3783481" cy="1996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C8100C-A66C-4B82-9BEA-5B40ABFB9F67}"/>
              </a:ext>
            </a:extLst>
          </p:cNvPr>
          <p:cNvSpPr/>
          <p:nvPr/>
        </p:nvSpPr>
        <p:spPr>
          <a:xfrm>
            <a:off x="6610350" y="1690688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indent="-457200"/>
            <a:r>
              <a:rPr lang="en-US" altLang="en-US" dirty="0"/>
              <a:t>Good for:</a:t>
            </a:r>
          </a:p>
          <a:p>
            <a:pPr lvl="1" indent="-457200"/>
            <a:endParaRPr lang="en-US" altLang="en-US" dirty="0"/>
          </a:p>
          <a:p>
            <a:pPr lvl="1" indent="-457200"/>
            <a:r>
              <a:rPr lang="en-US" altLang="en-US" dirty="0"/>
              <a:t>Search over translations</a:t>
            </a:r>
          </a:p>
          <a:p>
            <a:pPr marL="457200" lvl="2" indent="-457200"/>
            <a:r>
              <a:rPr lang="en-US" altLang="en-US" dirty="0"/>
              <a:t>	Like project 1</a:t>
            </a:r>
          </a:p>
          <a:p>
            <a:pPr marL="457200" lvl="2" indent="-457200"/>
            <a:r>
              <a:rPr lang="en-US" altLang="en-US" dirty="0"/>
              <a:t>	Classic coarse-to-fine strategy</a:t>
            </a:r>
          </a:p>
          <a:p>
            <a:pPr lvl="1" indent="-457200"/>
            <a:endParaRPr lang="en-US" altLang="en-US" dirty="0"/>
          </a:p>
          <a:p>
            <a:pPr lvl="1" indent="-457200"/>
            <a:r>
              <a:rPr lang="en-US" altLang="en-US" dirty="0"/>
              <a:t>Search over scale</a:t>
            </a:r>
          </a:p>
          <a:p>
            <a:pPr marL="457200" lvl="2" indent="-457200"/>
            <a:r>
              <a:rPr lang="en-US" altLang="en-US" dirty="0"/>
              <a:t>	Template matching</a:t>
            </a:r>
          </a:p>
          <a:p>
            <a:pPr marL="457200" lvl="2" indent="-457200"/>
            <a:r>
              <a:rPr lang="en-US" altLang="en-US" dirty="0"/>
              <a:t>	E.g. find a face at different scales</a:t>
            </a:r>
          </a:p>
          <a:p>
            <a:pPr marL="457200" lvl="2" indent="-457200"/>
            <a:endParaRPr lang="en-US" altLang="en-US" dirty="0"/>
          </a:p>
          <a:p>
            <a:pPr marL="457200" lvl="2" indent="-457200"/>
            <a:r>
              <a:rPr lang="en-US" altLang="en-US" dirty="0"/>
              <a:t>Pre-computation</a:t>
            </a:r>
          </a:p>
          <a:p>
            <a:pPr marL="457200" lvl="2" indent="-457200"/>
            <a:r>
              <a:rPr lang="en-US" altLang="en-US" dirty="0"/>
              <a:t>	Real-time graphics (texture mapping via ‘</a:t>
            </a:r>
            <a:r>
              <a:rPr lang="en-US" altLang="en-US" dirty="0" err="1"/>
              <a:t>mip</a:t>
            </a:r>
            <a:r>
              <a:rPr lang="en-US" altLang="en-US" dirty="0"/>
              <a:t> map’)</a:t>
            </a:r>
          </a:p>
          <a:p>
            <a:pPr marL="457200" lvl="2" indent="-457200"/>
            <a:endParaRPr lang="en-US" altLang="en-US" dirty="0"/>
          </a:p>
          <a:p>
            <a:pPr marL="457200" lvl="2" indent="-457200"/>
            <a:r>
              <a:rPr lang="en-US" altLang="en-US" dirty="0"/>
              <a:t>Compositing</a:t>
            </a:r>
          </a:p>
          <a:p>
            <a:pPr marL="457200" lvl="2" indent="-457200"/>
            <a:r>
              <a:rPr lang="en-US" altLang="en-US" dirty="0"/>
              <a:t>	In a couple of lectures…</a:t>
            </a:r>
          </a:p>
        </p:txBody>
      </p:sp>
    </p:spTree>
    <p:extLst>
      <p:ext uri="{BB962C8B-B14F-4D97-AF65-F5344CB8AC3E}">
        <p14:creationId xmlns:p14="http://schemas.microsoft.com/office/powerpoint/2010/main" val="12796963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86BDD4D5-996B-4CE7-93CB-8E3106A5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7620000" cy="683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3">
            <a:extLst>
              <a:ext uri="{FF2B5EF4-FFF2-40B4-BE49-F238E27FC236}">
                <a16:creationId xmlns:a16="http://schemas.microsoft.com/office/drawing/2014/main" id="{74B14492-19F7-47F5-82CE-92B6A4B40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4840" y="1717041"/>
            <a:ext cx="249428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" panose="02020603050405020304" pitchFamily="18" charset="0"/>
              </a:rPr>
              <a:t>A bar in the big images is a hair on the zebra’s nose; in smaller images, a stripe; in the smallest, the animal’s nose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8893E045-C6E9-4FC9-ACE6-2F1DFA53B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0960" y="6522720"/>
            <a:ext cx="1943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Figure from David Forsyth</a:t>
            </a:r>
          </a:p>
        </p:txBody>
      </p:sp>
    </p:spTree>
    <p:extLst>
      <p:ext uri="{BB962C8B-B14F-4D97-AF65-F5344CB8AC3E}">
        <p14:creationId xmlns:p14="http://schemas.microsoft.com/office/powerpoint/2010/main" val="636229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981200" y="990601"/>
            <a:ext cx="8229600" cy="5135563"/>
          </a:xfrm>
          <a:prstGeom prst="rect">
            <a:avLst/>
          </a:prstGeom>
        </p:spPr>
        <p:txBody>
          <a:bodyPr/>
          <a:lstStyle/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Start with image(h, w)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Sample every other pixel</a:t>
            </a:r>
          </a:p>
          <a:p>
            <a:pPr marL="971550" lvl="1" indent="-5143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prstClr val="black"/>
                </a:solidFill>
                <a:latin typeface="Calibri"/>
              </a:rPr>
              <a:t>im_small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image( 1:2:end, 1:2:end );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Repeat until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im_small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is 1 pixel large.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63734" y="651539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3400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476250C-2E42-4BC4-9AFF-40854823C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Image sub-sampling</a:t>
            </a:r>
          </a:p>
        </p:txBody>
      </p:sp>
      <p:pic>
        <p:nvPicPr>
          <p:cNvPr id="47107" name="Picture 3" descr="vg-nn-half">
            <a:extLst>
              <a:ext uri="{FF2B5EF4-FFF2-40B4-BE49-F238E27FC236}">
                <a16:creationId xmlns:a16="http://schemas.microsoft.com/office/drawing/2014/main" id="{D2809000-9084-40EF-97D1-1A159010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14" y="1552576"/>
            <a:ext cx="3181350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vg-nn-quarter">
            <a:extLst>
              <a:ext uri="{FF2B5EF4-FFF2-40B4-BE49-F238E27FC236}">
                <a16:creationId xmlns:a16="http://schemas.microsoft.com/office/drawing/2014/main" id="{577C39AE-5168-4D97-90B0-887CCEB64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864" y="2517775"/>
            <a:ext cx="1587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vg-nn-eighth">
            <a:extLst>
              <a:ext uri="{FF2B5EF4-FFF2-40B4-BE49-F238E27FC236}">
                <a16:creationId xmlns:a16="http://schemas.microsoft.com/office/drawing/2014/main" id="{8D1E99E2-AEBA-4DDB-9F58-BBA5E0FFD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714" y="3000375"/>
            <a:ext cx="8001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6">
            <a:extLst>
              <a:ext uri="{FF2B5EF4-FFF2-40B4-BE49-F238E27FC236}">
                <a16:creationId xmlns:a16="http://schemas.microsoft.com/office/drawing/2014/main" id="{8D75DFEB-436F-461F-A4DC-DE2CB9963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314" y="5791200"/>
            <a:ext cx="41465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/>
              <a:t>Throw away every other row and column to create a </a:t>
            </a:r>
            <a:r>
              <a:rPr lang="en-US" altLang="en-US" dirty="0"/>
              <a:t>1/2</a:t>
            </a:r>
            <a:r>
              <a:rPr lang="en-US" altLang="en-US" sz="2000" dirty="0"/>
              <a:t> size image</a:t>
            </a:r>
            <a:r>
              <a:rPr lang="en-US" altLang="en-US" sz="2000" i="1" dirty="0"/>
              <a:t>.</a:t>
            </a:r>
            <a:endParaRPr lang="en-US" altLang="en-US" sz="2000" dirty="0"/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575C6E13-C4D2-4E7B-8C50-7004C676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1102" y="4651375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1/4</a:t>
            </a: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D11AC4B5-12CA-49DE-B869-D56BD30A6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7502" y="4054475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1/8</a:t>
            </a:r>
          </a:p>
        </p:txBody>
      </p:sp>
      <p:sp>
        <p:nvSpPr>
          <p:cNvPr id="47113" name="Text Box 9">
            <a:extLst>
              <a:ext uri="{FF2B5EF4-FFF2-40B4-BE49-F238E27FC236}">
                <a16:creationId xmlns:a16="http://schemas.microsoft.com/office/drawing/2014/main" id="{AF16A3A1-3BBA-4145-B858-E9680E6D0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932" y="6557554"/>
            <a:ext cx="1053737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</a:rPr>
              <a:t>Steve Seitz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14" y="1783081"/>
            <a:ext cx="2891917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5249092" y="5593080"/>
            <a:ext cx="2185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1/4  </a:t>
            </a:r>
            <a:r>
              <a:rPr lang="en-US" alt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8449492" y="5593080"/>
            <a:ext cx="2185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1/8  </a:t>
            </a:r>
            <a:r>
              <a:rPr lang="en-US" alt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810692" y="559308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9672638" y="6542902"/>
            <a:ext cx="99536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672" y="1779373"/>
            <a:ext cx="2896004" cy="38105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7289" y="1779373"/>
            <a:ext cx="2896004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60774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76279599-1068-4046-A030-6251FC8EE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43001"/>
            <a:ext cx="8089900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5">
            <a:extLst>
              <a:ext uri="{FF2B5EF4-FFF2-40B4-BE49-F238E27FC236}">
                <a16:creationId xmlns:a16="http://schemas.microsoft.com/office/drawing/2014/main" id="{B719C92A-9537-458A-8163-D72D6336F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199" y="6096001"/>
            <a:ext cx="37254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  <a:t>Most slides from  </a:t>
            </a:r>
            <a:b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</a:b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  <a:t>Alexei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  <a:t>Efros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  <a:t> and Steve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/>
              </a:rPr>
              <a:t>Marschner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11268" name="Rectangle 6">
            <a:extLst>
              <a:ext uri="{FF2B5EF4-FFF2-40B4-BE49-F238E27FC236}">
                <a16:creationId xmlns:a16="http://schemas.microsoft.com/office/drawing/2014/main" id="{67DED576-0FA5-47EE-AE98-583222A83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Sampling and Reconstruction</a:t>
            </a:r>
            <a:endParaRPr lang="ru-RU" alt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00B95C79-D941-4E43-8D0B-BCE552BD5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0" y="6396335"/>
            <a:ext cx="5467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Gill Sans" charset="0"/>
                <a:cs typeface="Arial"/>
              </a:rPr>
              <a:t>CS 129: Computational Photography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title"/>
          </p:nvPr>
        </p:nvSpPr>
        <p:spPr>
          <a:xfrm>
            <a:off x="619760" y="32512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Subsampling and aliasing</a:t>
            </a:r>
          </a:p>
        </p:txBody>
      </p:sp>
      <p:sp>
        <p:nvSpPr>
          <p:cNvPr id="90115" name="Text Box 12"/>
          <p:cNvSpPr txBox="1">
            <a:spLocks noChangeArrowheads="1"/>
          </p:cNvSpPr>
          <p:nvPr/>
        </p:nvSpPr>
        <p:spPr bwMode="auto">
          <a:xfrm>
            <a:off x="1905000" y="4800601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011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1524000" y="2043114"/>
            <a:ext cx="8915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21254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D3540789-6AC2-459A-A8B8-3713B305E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0" r="23643" b="26309"/>
          <a:stretch>
            <a:fillRect/>
          </a:stretch>
        </p:blipFill>
        <p:spPr bwMode="auto">
          <a:xfrm>
            <a:off x="3924300" y="2514600"/>
            <a:ext cx="403860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Footer Placeholder 3">
            <a:extLst>
              <a:ext uri="{FF2B5EF4-FFF2-40B4-BE49-F238E27FC236}">
                <a16:creationId xmlns:a16="http://schemas.microsoft.com/office/drawing/2014/main" id="{DBC4C8EF-AB09-48AF-9BA0-5E1BA2ADC6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© 2006 Steve Marschner • </a:t>
            </a:r>
            <a:fld id="{54E2D121-6F3A-4872-8BAF-2574EFD66425}" type="slidenum">
              <a:rPr lang="en-US" altLang="en-US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25D9E26F-B213-4830-8C24-8BBAC37B51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Sampled representations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1C6A9CDF-317D-4803-8A23-AFC256F63E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How to store and compute with continuous functions?</a:t>
            </a:r>
          </a:p>
          <a:p>
            <a:pPr marL="0" indent="0" eaLnBrk="1" hangingPunct="1">
              <a:buNone/>
            </a:pPr>
            <a:r>
              <a:rPr lang="en-US" altLang="en-US" dirty="0"/>
              <a:t>Common scheme for representation: samples</a:t>
            </a:r>
          </a:p>
          <a:p>
            <a:pPr lvl="1" eaLnBrk="1" hangingPunct="1"/>
            <a:r>
              <a:rPr lang="en-US" altLang="en-US" dirty="0"/>
              <a:t>Write down the function’s values at many points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3318" name="Text Box 5">
            <a:extLst>
              <a:ext uri="{FF2B5EF4-FFF2-40B4-BE49-F238E27FC236}">
                <a16:creationId xmlns:a16="http://schemas.microsoft.com/office/drawing/2014/main" id="{11BA1B5A-7F45-443C-BD0F-B8EBEF41F42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529766" y="5008177"/>
            <a:ext cx="19954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[FvDFH fig.14.14b / Wolberg]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2BAC07F9-CED6-4053-83A2-6877DF58B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90" r="23643" b="-984"/>
          <a:stretch>
            <a:fillRect/>
          </a:stretch>
        </p:blipFill>
        <p:spPr bwMode="auto">
          <a:xfrm>
            <a:off x="3930650" y="2743200"/>
            <a:ext cx="4038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Footer Placeholder 3">
            <a:extLst>
              <a:ext uri="{FF2B5EF4-FFF2-40B4-BE49-F238E27FC236}">
                <a16:creationId xmlns:a16="http://schemas.microsoft.com/office/drawing/2014/main" id="{ED805F70-469F-48C5-90F2-AEFBEE5019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© 2006 Steve Marschner • </a:t>
            </a:r>
            <a:fld id="{FD673677-47B6-40D5-9D45-907788B84C87}" type="slidenum">
              <a:rPr lang="en-US" altLang="en-US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8AF3C415-B2CA-4C2D-B551-40ACAAE85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Reconstruction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E594BA11-3393-4F2F-B13B-7190ACB48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Making samples back into a continuous function</a:t>
            </a:r>
          </a:p>
          <a:p>
            <a:pPr lvl="1" eaLnBrk="1" hangingPunct="1"/>
            <a:r>
              <a:rPr lang="en-US" altLang="en-US" dirty="0"/>
              <a:t>For output (need realizable method)</a:t>
            </a:r>
          </a:p>
          <a:p>
            <a:pPr lvl="1" eaLnBrk="1" hangingPunct="1"/>
            <a:r>
              <a:rPr lang="en-US" altLang="en-US" dirty="0"/>
              <a:t>For analysis or processing (need mathematical method)</a:t>
            </a:r>
          </a:p>
          <a:p>
            <a:pPr lvl="1" eaLnBrk="1" hangingPunct="1"/>
            <a:r>
              <a:rPr lang="en-US" altLang="en-US" dirty="0"/>
              <a:t>Amounts to “guessing” what the function did in between</a:t>
            </a:r>
          </a:p>
        </p:txBody>
      </p:sp>
      <p:sp>
        <p:nvSpPr>
          <p:cNvPr id="14342" name="Text Box 5">
            <a:extLst>
              <a:ext uri="{FF2B5EF4-FFF2-40B4-BE49-F238E27FC236}">
                <a16:creationId xmlns:a16="http://schemas.microsoft.com/office/drawing/2014/main" id="{0BAEF812-0ED8-4FB6-8FDD-961FAC991FD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529766" y="5008177"/>
            <a:ext cx="19954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[FvDFH fig.14.14b / Wolberg]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>
            <a:extLst>
              <a:ext uri="{FF2B5EF4-FFF2-40B4-BE49-F238E27FC236}">
                <a16:creationId xmlns:a16="http://schemas.microsoft.com/office/drawing/2014/main" id="{C05F6E09-BAC5-4739-BA7D-2A2DEC0249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© 2006 Steve Marschner • </a:t>
            </a:r>
            <a:fld id="{2CF2EB31-DBA3-4CE9-9480-4BD769587D54}" type="slidenum">
              <a:rPr lang="en-US" altLang="en-US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E730694-B55C-4987-83FC-158EE6619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Sampling in digital audio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949B11D-FBC2-489B-9F28-A818AF622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Recording: sound to analog to samples to disc</a:t>
            </a:r>
          </a:p>
          <a:p>
            <a:pPr marL="0" indent="0" eaLnBrk="1" hangingPunct="1">
              <a:buNone/>
            </a:pPr>
            <a:r>
              <a:rPr lang="en-US" altLang="en-US" dirty="0"/>
              <a:t>Playback: disc to samples to analog to sound again</a:t>
            </a:r>
          </a:p>
          <a:p>
            <a:pPr lvl="1" eaLnBrk="1" hangingPunct="1"/>
            <a:r>
              <a:rPr lang="en-US" altLang="en-US" dirty="0"/>
              <a:t>How can we be sure we are filling in the gaps correctly?</a:t>
            </a:r>
          </a:p>
        </p:txBody>
      </p:sp>
      <p:pic>
        <p:nvPicPr>
          <p:cNvPr id="16389" name="Picture 5" descr="audio-1">
            <a:extLst>
              <a:ext uri="{FF2B5EF4-FFF2-40B4-BE49-F238E27FC236}">
                <a16:creationId xmlns:a16="http://schemas.microsoft.com/office/drawing/2014/main" id="{8C2B854B-0812-41D0-B213-73E4C7F8F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848995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26249BD-C03E-4BE5-815E-680ECFA26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Example: Audio</a:t>
            </a:r>
            <a:endParaRPr lang="ru-RU" altLang="en-US"/>
          </a:p>
        </p:txBody>
      </p:sp>
      <p:sp>
        <p:nvSpPr>
          <p:cNvPr id="15364" name="Text Box 8">
            <a:extLst>
              <a:ext uri="{FF2B5EF4-FFF2-40B4-BE49-F238E27FC236}">
                <a16:creationId xmlns:a16="http://schemas.microsoft.com/office/drawing/2014/main" id="{813C487F-08C6-41C9-8F53-12BAD8B5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8829" y="4858239"/>
            <a:ext cx="694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/>
              </a:rPr>
              <a:t>Low</a:t>
            </a:r>
            <a:endParaRPr lang="ru-RU" alt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15365" name="Text Box 9">
            <a:extLst>
              <a:ext uri="{FF2B5EF4-FFF2-40B4-BE49-F238E27FC236}">
                <a16:creationId xmlns:a16="http://schemas.microsoft.com/office/drawing/2014/main" id="{60B285CA-9292-47D8-9A70-BB0C1FCFC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6890" y="4858239"/>
            <a:ext cx="7537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/>
              </a:rPr>
              <a:t>High</a:t>
            </a:r>
            <a:endParaRPr lang="ru-RU" alt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15366" name="Text Box 10">
            <a:extLst>
              <a:ext uri="{FF2B5EF4-FFF2-40B4-BE49-F238E27FC236}">
                <a16:creationId xmlns:a16="http://schemas.microsoft.com/office/drawing/2014/main" id="{92BD56E0-DC9A-4E8B-ACF7-86E07D04C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058" y="5598607"/>
            <a:ext cx="1491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/>
              </a:rPr>
              <a:t>Frequency</a:t>
            </a:r>
            <a:endParaRPr lang="ru-RU" altLang="en-US" sz="2400" dirty="0">
              <a:solidFill>
                <a:srgbClr val="000000"/>
              </a:solidFill>
              <a:cs typeface="Arial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2A30624C-F677-4744-8ED3-0DD128CE8983}"/>
              </a:ext>
            </a:extLst>
          </p:cNvPr>
          <p:cNvGrpSpPr>
            <a:grpSpLocks/>
          </p:cNvGrpSpPr>
          <p:nvPr/>
        </p:nvGrpSpPr>
        <p:grpSpPr bwMode="auto">
          <a:xfrm>
            <a:off x="3207768" y="1908076"/>
            <a:ext cx="5685022" cy="2947790"/>
            <a:chOff x="2976" y="464"/>
            <a:chExt cx="2160" cy="1120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AFC776BD-ED9E-4AEF-B81A-894A24D94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70" t="-5556" r="20000"/>
            <a:stretch>
              <a:fillRect/>
            </a:stretch>
          </p:blipFill>
          <p:spPr bwMode="auto">
            <a:xfrm>
              <a:off x="2976" y="672"/>
              <a:ext cx="21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88AE6C84-2636-4494-BAD7-8CEFB7CED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" y="464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l"/>
              <a:r>
                <a:rPr lang="en-US" altLang="en-US" sz="2400" dirty="0">
                  <a:latin typeface="Arial" panose="020B0604020202020204" pitchFamily="34" charset="0"/>
                </a:rPr>
                <a:t>Input signal:</a:t>
              </a: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 (sinewave):</a:t>
            </a:r>
          </a:p>
        </p:txBody>
      </p:sp>
      <p:pic>
        <p:nvPicPr>
          <p:cNvPr id="80899" name="Picture 4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1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8915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090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6634271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1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6"/>
          <p:cNvSpPr txBox="1">
            <a:spLocks noChangeArrowheads="1"/>
          </p:cNvSpPr>
          <p:nvPr/>
        </p:nvSpPr>
        <p:spPr bwMode="auto">
          <a:xfrm>
            <a:off x="8915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294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 (sinewave):</a:t>
            </a:r>
          </a:p>
        </p:txBody>
      </p:sp>
      <p:sp>
        <p:nvSpPr>
          <p:cNvPr id="8294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8808899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9DE2010-E1C0-4BDC-A25D-E7D3A1BF2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What’s happening?</a:t>
            </a:r>
          </a:p>
        </p:txBody>
      </p:sp>
      <p:grpSp>
        <p:nvGrpSpPr>
          <p:cNvPr id="23555" name="Group 5">
            <a:extLst>
              <a:ext uri="{FF2B5EF4-FFF2-40B4-BE49-F238E27FC236}">
                <a16:creationId xmlns:a16="http://schemas.microsoft.com/office/drawing/2014/main" id="{081BC1A4-41BB-4707-8B6A-C54087B56703}"/>
              </a:ext>
            </a:extLst>
          </p:cNvPr>
          <p:cNvGrpSpPr>
            <a:grpSpLocks/>
          </p:cNvGrpSpPr>
          <p:nvPr/>
        </p:nvGrpSpPr>
        <p:grpSpPr bwMode="auto">
          <a:xfrm>
            <a:off x="1127760" y="2189322"/>
            <a:ext cx="3429000" cy="2214563"/>
            <a:chOff x="2976" y="189"/>
            <a:chExt cx="2160" cy="1395"/>
          </a:xfrm>
        </p:grpSpPr>
        <p:pic>
          <p:nvPicPr>
            <p:cNvPr id="23562" name="Picture 6">
              <a:extLst>
                <a:ext uri="{FF2B5EF4-FFF2-40B4-BE49-F238E27FC236}">
                  <a16:creationId xmlns:a16="http://schemas.microsoft.com/office/drawing/2014/main" id="{39D105DB-0544-40D5-8215-9FCF829C4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70" t="-5556" r="20000"/>
            <a:stretch>
              <a:fillRect/>
            </a:stretch>
          </p:blipFill>
          <p:spPr bwMode="auto">
            <a:xfrm>
              <a:off x="2976" y="672"/>
              <a:ext cx="21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3" name="Text Box 7">
              <a:extLst>
                <a:ext uri="{FF2B5EF4-FFF2-40B4-BE49-F238E27FC236}">
                  <a16:creationId xmlns:a16="http://schemas.microsoft.com/office/drawing/2014/main" id="{B5797920-BADA-49FA-B7ED-6C3C57B9C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0" y="189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l"/>
              <a:r>
                <a:rPr lang="en-US" altLang="en-US" sz="2400" dirty="0">
                  <a:latin typeface="Arial" panose="020B0604020202020204" pitchFamily="34" charset="0"/>
                </a:rPr>
                <a:t>Input signal:</a:t>
              </a:r>
            </a:p>
          </p:txBody>
        </p:sp>
      </p:grpSp>
      <p:pic>
        <p:nvPicPr>
          <p:cNvPr id="265225" name="Picture 9">
            <a:extLst>
              <a:ext uri="{FF2B5EF4-FFF2-40B4-BE49-F238E27FC236}">
                <a16:creationId xmlns:a16="http://schemas.microsoft.com/office/drawing/2014/main" id="{E00D70BF-000C-421B-BF06-ADA1B47D0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62" y="2725738"/>
            <a:ext cx="4191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6" name="Text Box 10">
            <a:extLst>
              <a:ext uri="{FF2B5EF4-FFF2-40B4-BE49-F238E27FC236}">
                <a16:creationId xmlns:a16="http://schemas.microsoft.com/office/drawing/2014/main" id="{742638A0-76C5-4F71-AA90-B4EF413C6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084" y="4510405"/>
            <a:ext cx="4150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l"/>
            <a:r>
              <a:rPr lang="en-US" altLang="en-US" sz="2000" dirty="0">
                <a:latin typeface="Arial" panose="020B0604020202020204" pitchFamily="34" charset="0"/>
              </a:rPr>
              <a:t>x = 0:.05:5;  </a:t>
            </a:r>
            <a:r>
              <a:rPr lang="en-US" altLang="en-US" sz="2000" dirty="0" err="1">
                <a:latin typeface="Arial" panose="020B0604020202020204" pitchFamily="34" charset="0"/>
              </a:rPr>
              <a:t>imagesc</a:t>
            </a:r>
            <a:r>
              <a:rPr lang="en-US" altLang="en-US" sz="2000" dirty="0">
                <a:latin typeface="Arial" panose="020B0604020202020204" pitchFamily="34" charset="0"/>
              </a:rPr>
              <a:t>(sin((2.^x).*x))</a:t>
            </a:r>
          </a:p>
        </p:txBody>
      </p:sp>
      <p:sp>
        <p:nvSpPr>
          <p:cNvPr id="265227" name="Text Box 11">
            <a:extLst>
              <a:ext uri="{FF2B5EF4-FFF2-40B4-BE49-F238E27FC236}">
                <a16:creationId xmlns:a16="http://schemas.microsoft.com/office/drawing/2014/main" id="{87F523BE-AD03-4650-B3DD-7FB0B811E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331" y="2189103"/>
            <a:ext cx="2116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l"/>
            <a:r>
              <a:rPr lang="en-US" altLang="en-US" sz="2400" dirty="0">
                <a:latin typeface="Arial" panose="020B0604020202020204" pitchFamily="34" charset="0"/>
              </a:rPr>
              <a:t>Plot as image:</a:t>
            </a:r>
          </a:p>
        </p:txBody>
      </p:sp>
      <p:sp>
        <p:nvSpPr>
          <p:cNvPr id="265231" name="Line 15">
            <a:extLst>
              <a:ext uri="{FF2B5EF4-FFF2-40B4-BE49-F238E27FC236}">
                <a16:creationId xmlns:a16="http://schemas.microsoft.com/office/drawing/2014/main" id="{E033CA0E-0F36-41FB-AC01-87F9428DE6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662160" y="3896360"/>
            <a:ext cx="8382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5232" name="Text Box 16">
            <a:extLst>
              <a:ext uri="{FF2B5EF4-FFF2-40B4-BE49-F238E27FC236}">
                <a16:creationId xmlns:a16="http://schemas.microsoft.com/office/drawing/2014/main" id="{C7D1D3FD-6A32-4A8A-BEE9-978EE651F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9561" y="4800601"/>
            <a:ext cx="155955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l"/>
            <a:r>
              <a:rPr lang="en-US" altLang="en-US" sz="2000" dirty="0">
                <a:latin typeface="Arial" panose="020B0604020202020204" pitchFamily="34" charset="0"/>
              </a:rPr>
              <a:t>Aliasing!</a:t>
            </a:r>
          </a:p>
          <a:p>
            <a:pPr algn="l"/>
            <a:r>
              <a:rPr lang="en-US" altLang="en-US" sz="2000" dirty="0">
                <a:latin typeface="Arial" panose="020B0604020202020204" pitchFamily="34" charset="0"/>
              </a:rPr>
              <a:t>Not enough samples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6" grpId="0"/>
      <p:bldP spid="265227" grpId="0"/>
      <p:bldP spid="26523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524000"/>
            <a:ext cx="7772400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Sub-sampling may be dangerous….</a:t>
            </a:r>
          </a:p>
          <a:p>
            <a:pPr eaLnBrk="1" hangingPunct="1"/>
            <a:r>
              <a:rPr lang="en-US" altLang="en-US" dirty="0"/>
              <a:t>Characteristic errors may appear: </a:t>
            </a:r>
          </a:p>
          <a:p>
            <a:pPr lvl="1" eaLnBrk="1" hangingPunct="1"/>
            <a:r>
              <a:rPr lang="en-US" altLang="en-US" dirty="0"/>
              <a:t>“Car wheels rolling the wrong way in movies”</a:t>
            </a:r>
          </a:p>
          <a:p>
            <a:pPr lvl="1" eaLnBrk="1" hangingPunct="1"/>
            <a:r>
              <a:rPr lang="en-US" altLang="en-US" dirty="0"/>
              <a:t>“Striped shirts look funny on color television”</a:t>
            </a:r>
          </a:p>
          <a:p>
            <a:pPr lvl="1"/>
            <a:r>
              <a:rPr lang="en-US" altLang="en-US" dirty="0"/>
              <a:t>“Checkerboards disintegrate in ray tracing”</a:t>
            </a:r>
          </a:p>
          <a:p>
            <a:pPr lvl="1" eaLnBrk="1" hangingPunct="1"/>
            <a:endParaRPr lang="en-US" altLang="en-US" dirty="0"/>
          </a:p>
        </p:txBody>
      </p:sp>
      <p:sp>
        <p:nvSpPr>
          <p:cNvPr id="84995" name="Text Box 4"/>
          <p:cNvSpPr txBox="1">
            <a:spLocks noChangeArrowheads="1"/>
          </p:cNvSpPr>
          <p:nvPr/>
        </p:nvSpPr>
        <p:spPr bwMode="auto">
          <a:xfrm>
            <a:off x="8458200" y="6583364"/>
            <a:ext cx="22098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Source: D. Forsyth; Wikipedia</a:t>
            </a:r>
          </a:p>
        </p:txBody>
      </p:sp>
      <p:sp>
        <p:nvSpPr>
          <p:cNvPr id="8499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4649788"/>
            <a:ext cx="1905000" cy="1905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3D4F13-3ED2-4AAE-97A4-16B45E7C1F62}"/>
              </a:ext>
            </a:extLst>
          </p:cNvPr>
          <p:cNvSpPr/>
          <p:nvPr/>
        </p:nvSpPr>
        <p:spPr>
          <a:xfrm>
            <a:off x="1100936" y="5276334"/>
            <a:ext cx="379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altLang="en-US" sz="3200" dirty="0"/>
              <a:t>Moir</a:t>
            </a:r>
            <a:r>
              <a:rPr lang="en-US" sz="3200" dirty="0"/>
              <a:t>é</a:t>
            </a:r>
            <a:r>
              <a:rPr lang="en-US" altLang="en-US" sz="3200" dirty="0"/>
              <a:t> patterns!</a:t>
            </a:r>
          </a:p>
        </p:txBody>
      </p:sp>
    </p:spTree>
    <p:extLst>
      <p:ext uri="{BB962C8B-B14F-4D97-AF65-F5344CB8AC3E}">
        <p14:creationId xmlns:p14="http://schemas.microsoft.com/office/powerpoint/2010/main" val="28217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1752601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4"/>
          <p:cNvSpPr txBox="1">
            <a:spLocks noChangeArrowheads="1"/>
          </p:cNvSpPr>
          <p:nvPr/>
        </p:nvSpPr>
        <p:spPr bwMode="auto">
          <a:xfrm>
            <a:off x="9067801" y="6583364"/>
            <a:ext cx="1293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A. Efros</a:t>
            </a: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graphics</a:t>
            </a:r>
          </a:p>
        </p:txBody>
      </p:sp>
    </p:spTree>
    <p:extLst>
      <p:ext uri="{BB962C8B-B14F-4D97-AF65-F5344CB8AC3E}">
        <p14:creationId xmlns:p14="http://schemas.microsoft.com/office/powerpoint/2010/main" val="24215022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110015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211352" cy="6868886"/>
          </a:xfrm>
        </p:spPr>
      </p:pic>
      <p:sp>
        <p:nvSpPr>
          <p:cNvPr id="5" name="TextBox 4"/>
          <p:cNvSpPr txBox="1"/>
          <p:nvPr/>
        </p:nvSpPr>
        <p:spPr>
          <a:xfrm>
            <a:off x="2754086" y="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Gong 96, 1932, Claude </a:t>
            </a:r>
            <a:r>
              <a:rPr lang="en-US" dirty="0" err="1">
                <a:solidFill>
                  <a:schemeClr val="bg1"/>
                </a:solidFill>
              </a:rPr>
              <a:t>Tousignant</a:t>
            </a:r>
            <a:r>
              <a:rPr lang="en-US" dirty="0">
                <a:solidFill>
                  <a:schemeClr val="bg1"/>
                </a:solidFill>
              </a:rPr>
              <a:t>,</a:t>
            </a:r>
            <a:r>
              <a:rPr lang="fr-FR" dirty="0">
                <a:solidFill>
                  <a:schemeClr val="bg1"/>
                </a:solidFill>
              </a:rPr>
              <a:t> Musée des Beaux-Arts de Montréal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video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1463675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2241771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22A-2E01-4A98-B631-4EAB0C43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  <p:pic>
        <p:nvPicPr>
          <p:cNvPr id="4" name="Aliasing_WheelsTurning">
            <a:hlinkClick r:id="" action="ppaction://media"/>
            <a:extLst>
              <a:ext uri="{FF2B5EF4-FFF2-40B4-BE49-F238E27FC236}">
                <a16:creationId xmlns:a16="http://schemas.microsoft.com/office/drawing/2014/main" id="{22E2BF65-5660-441B-A079-104C8EFBD37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161" end="376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9949" y="1866264"/>
            <a:ext cx="5138420" cy="3853815"/>
          </a:xfrm>
          <a:prstGeom prst="rect">
            <a:avLst/>
          </a:prstGeom>
        </p:spPr>
      </p:pic>
      <p:pic>
        <p:nvPicPr>
          <p:cNvPr id="5" name="HelicopterAliasingRemoval">
            <a:hlinkClick r:id="" action="ppaction://media"/>
            <a:extLst>
              <a:ext uri="{FF2B5EF4-FFF2-40B4-BE49-F238E27FC236}">
                <a16:creationId xmlns:a16="http://schemas.microsoft.com/office/drawing/2014/main" id="{217E15DA-015A-4E3C-8E60-2463BB53C1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16319" y="1866263"/>
            <a:ext cx="5138420" cy="3853815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2B1724FF-BFB8-4CE2-B5E6-7DB052A4F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2730500"/>
            <a:ext cx="210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416C61-F614-4380-9D35-2BBDEF2E241F}"/>
              </a:ext>
            </a:extLst>
          </p:cNvPr>
          <p:cNvSpPr txBox="1"/>
          <p:nvPr/>
        </p:nvSpPr>
        <p:spPr>
          <a:xfrm>
            <a:off x="0" y="6463430"/>
            <a:ext cx="341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[YouTube;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JoinBuzzirk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;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phrancque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5922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3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1981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>
              <a:defRPr/>
            </a:pP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36914"/>
            <a:ext cx="7772400" cy="19635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/>
              <a:t>When sampling a signal at discrete intervals, the sampling frequency must be </a:t>
            </a:r>
            <a:r>
              <a:rPr lang="en-US" altLang="en-US" sz="2400" dirty="0">
                <a:sym typeface="Symbol" panose="05050102010706020507" pitchFamily="18" charset="2"/>
              </a:rPr>
              <a:t></a:t>
            </a:r>
            <a:r>
              <a:rPr lang="en-US" altLang="en-US" sz="2400" dirty="0"/>
              <a:t> 2 </a:t>
            </a:r>
            <a:r>
              <a:rPr lang="en-US" altLang="en-US" sz="2400" dirty="0">
                <a:sym typeface="Symbol" panose="05050102010706020507" pitchFamily="18" charset="2"/>
              </a:rPr>
              <a:t> </a:t>
            </a:r>
            <a:r>
              <a:rPr lang="en-US" altLang="en-US" sz="2400" dirty="0" err="1">
                <a:sym typeface="Symbol" panose="05050102010706020507" pitchFamily="18" charset="2"/>
              </a:rPr>
              <a:t>f</a:t>
            </a:r>
            <a:r>
              <a:rPr lang="en-US" altLang="en-US" sz="2400" baseline="-25000" dirty="0" err="1">
                <a:sym typeface="Symbol" panose="05050102010706020507" pitchFamily="18" charset="2"/>
              </a:rPr>
              <a:t>max</a:t>
            </a:r>
            <a:endParaRPr lang="en-US" altLang="en-US" sz="2400" dirty="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2400" dirty="0" err="1">
                <a:sym typeface="Symbol" panose="05050102010706020507" pitchFamily="18" charset="2"/>
              </a:rPr>
              <a:t>f</a:t>
            </a:r>
            <a:r>
              <a:rPr lang="en-US" altLang="en-US" sz="2400" baseline="-25000" dirty="0" err="1"/>
              <a:t>max</a:t>
            </a:r>
            <a:r>
              <a:rPr lang="en-US" altLang="en-US" sz="2400" dirty="0"/>
              <a:t> = max frequency of the input signal</a:t>
            </a:r>
          </a:p>
          <a:p>
            <a:pPr eaLnBrk="1" hangingPunct="1"/>
            <a:r>
              <a:rPr lang="en-US" altLang="en-US" sz="2400" dirty="0"/>
              <a:t>This allows to reconstruct the original perfectly from the sampled version</a:t>
            </a:r>
          </a:p>
        </p:txBody>
      </p:sp>
      <p:pic>
        <p:nvPicPr>
          <p:cNvPr id="91140" name="Picture 5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657601"/>
            <a:ext cx="60960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6" descr="sine-sample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5180014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9128126" y="4533901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good</a:t>
            </a:r>
          </a:p>
        </p:txBody>
      </p:sp>
      <p:sp>
        <p:nvSpPr>
          <p:cNvPr id="91143" name="Text Box 8"/>
          <p:cNvSpPr txBox="1">
            <a:spLocks noChangeArrowheads="1"/>
          </p:cNvSpPr>
          <p:nvPr/>
        </p:nvSpPr>
        <p:spPr bwMode="auto">
          <a:xfrm>
            <a:off x="9144000" y="6034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bad</a:t>
            </a:r>
          </a:p>
        </p:txBody>
      </p:sp>
      <p:sp>
        <p:nvSpPr>
          <p:cNvPr id="91144" name="Oval 7"/>
          <p:cNvSpPr>
            <a:spLocks noChangeArrowheads="1"/>
          </p:cNvSpPr>
          <p:nvPr/>
        </p:nvSpPr>
        <p:spPr bwMode="auto">
          <a:xfrm>
            <a:off x="30480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5" name="Oval 8"/>
          <p:cNvSpPr>
            <a:spLocks noChangeArrowheads="1"/>
          </p:cNvSpPr>
          <p:nvPr/>
        </p:nvSpPr>
        <p:spPr bwMode="auto">
          <a:xfrm>
            <a:off x="32766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6" name="Oval 9"/>
          <p:cNvSpPr>
            <a:spLocks noChangeArrowheads="1"/>
          </p:cNvSpPr>
          <p:nvPr/>
        </p:nvSpPr>
        <p:spPr bwMode="auto">
          <a:xfrm>
            <a:off x="3429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7" name="Oval 10"/>
          <p:cNvSpPr>
            <a:spLocks noChangeArrowheads="1"/>
          </p:cNvSpPr>
          <p:nvPr/>
        </p:nvSpPr>
        <p:spPr bwMode="auto">
          <a:xfrm>
            <a:off x="3810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8" name="Oval 11"/>
          <p:cNvSpPr>
            <a:spLocks noChangeArrowheads="1"/>
          </p:cNvSpPr>
          <p:nvPr/>
        </p:nvSpPr>
        <p:spPr bwMode="auto">
          <a:xfrm>
            <a:off x="3886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9" name="Oval 12"/>
          <p:cNvSpPr>
            <a:spLocks noChangeArrowheads="1"/>
          </p:cNvSpPr>
          <p:nvPr/>
        </p:nvSpPr>
        <p:spPr bwMode="auto">
          <a:xfrm>
            <a:off x="41148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0" name="Oval 13"/>
          <p:cNvSpPr>
            <a:spLocks noChangeArrowheads="1"/>
          </p:cNvSpPr>
          <p:nvPr/>
        </p:nvSpPr>
        <p:spPr bwMode="auto">
          <a:xfrm>
            <a:off x="4267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1" name="Oval 14"/>
          <p:cNvSpPr>
            <a:spLocks noChangeArrowheads="1"/>
          </p:cNvSpPr>
          <p:nvPr/>
        </p:nvSpPr>
        <p:spPr bwMode="auto">
          <a:xfrm>
            <a:off x="4419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2" name="Oval 15"/>
          <p:cNvSpPr>
            <a:spLocks noChangeArrowheads="1"/>
          </p:cNvSpPr>
          <p:nvPr/>
        </p:nvSpPr>
        <p:spPr bwMode="auto">
          <a:xfrm>
            <a:off x="35814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3" name="Oval 16"/>
          <p:cNvSpPr>
            <a:spLocks noChangeArrowheads="1"/>
          </p:cNvSpPr>
          <p:nvPr/>
        </p:nvSpPr>
        <p:spPr bwMode="auto">
          <a:xfrm>
            <a:off x="46482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4" name="Oval 17"/>
          <p:cNvSpPr>
            <a:spLocks noChangeArrowheads="1"/>
          </p:cNvSpPr>
          <p:nvPr/>
        </p:nvSpPr>
        <p:spPr bwMode="auto">
          <a:xfrm>
            <a:off x="51054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5" name="Oval 18"/>
          <p:cNvSpPr>
            <a:spLocks noChangeArrowheads="1"/>
          </p:cNvSpPr>
          <p:nvPr/>
        </p:nvSpPr>
        <p:spPr bwMode="auto">
          <a:xfrm>
            <a:off x="53340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6" name="Oval 19"/>
          <p:cNvSpPr>
            <a:spLocks noChangeArrowheads="1"/>
          </p:cNvSpPr>
          <p:nvPr/>
        </p:nvSpPr>
        <p:spPr bwMode="auto">
          <a:xfrm>
            <a:off x="5486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7" name="Oval 20"/>
          <p:cNvSpPr>
            <a:spLocks noChangeArrowheads="1"/>
          </p:cNvSpPr>
          <p:nvPr/>
        </p:nvSpPr>
        <p:spPr bwMode="auto">
          <a:xfrm>
            <a:off x="5791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8" name="Oval 21"/>
          <p:cNvSpPr>
            <a:spLocks noChangeArrowheads="1"/>
          </p:cNvSpPr>
          <p:nvPr/>
        </p:nvSpPr>
        <p:spPr bwMode="auto">
          <a:xfrm>
            <a:off x="5943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9" name="Oval 22"/>
          <p:cNvSpPr>
            <a:spLocks noChangeArrowheads="1"/>
          </p:cNvSpPr>
          <p:nvPr/>
        </p:nvSpPr>
        <p:spPr bwMode="auto">
          <a:xfrm>
            <a:off x="60960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0" name="Oval 23"/>
          <p:cNvSpPr>
            <a:spLocks noChangeArrowheads="1"/>
          </p:cNvSpPr>
          <p:nvPr/>
        </p:nvSpPr>
        <p:spPr bwMode="auto">
          <a:xfrm>
            <a:off x="6324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1" name="Oval 24"/>
          <p:cNvSpPr>
            <a:spLocks noChangeArrowheads="1"/>
          </p:cNvSpPr>
          <p:nvPr/>
        </p:nvSpPr>
        <p:spPr bwMode="auto">
          <a:xfrm>
            <a:off x="6477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2" name="Oval 25"/>
          <p:cNvSpPr>
            <a:spLocks noChangeArrowheads="1"/>
          </p:cNvSpPr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3" name="Oval 26"/>
          <p:cNvSpPr>
            <a:spLocks noChangeArrowheads="1"/>
          </p:cNvSpPr>
          <p:nvPr/>
        </p:nvSpPr>
        <p:spPr bwMode="auto">
          <a:xfrm>
            <a:off x="6705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4" name="Oval 27"/>
          <p:cNvSpPr>
            <a:spLocks noChangeArrowheads="1"/>
          </p:cNvSpPr>
          <p:nvPr/>
        </p:nvSpPr>
        <p:spPr bwMode="auto">
          <a:xfrm>
            <a:off x="70866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5" name="Oval 28"/>
          <p:cNvSpPr>
            <a:spLocks noChangeArrowheads="1"/>
          </p:cNvSpPr>
          <p:nvPr/>
        </p:nvSpPr>
        <p:spPr bwMode="auto">
          <a:xfrm>
            <a:off x="73152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6" name="Oval 29"/>
          <p:cNvSpPr>
            <a:spLocks noChangeArrowheads="1"/>
          </p:cNvSpPr>
          <p:nvPr/>
        </p:nvSpPr>
        <p:spPr bwMode="auto">
          <a:xfrm>
            <a:off x="7467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7" name="Oval 30"/>
          <p:cNvSpPr>
            <a:spLocks noChangeArrowheads="1"/>
          </p:cNvSpPr>
          <p:nvPr/>
        </p:nvSpPr>
        <p:spPr bwMode="auto">
          <a:xfrm>
            <a:off x="7772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8" name="Oval 31"/>
          <p:cNvSpPr>
            <a:spLocks noChangeArrowheads="1"/>
          </p:cNvSpPr>
          <p:nvPr/>
        </p:nvSpPr>
        <p:spPr bwMode="auto">
          <a:xfrm>
            <a:off x="7924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9" name="Oval 32"/>
          <p:cNvSpPr>
            <a:spLocks noChangeArrowheads="1"/>
          </p:cNvSpPr>
          <p:nvPr/>
        </p:nvSpPr>
        <p:spPr bwMode="auto">
          <a:xfrm>
            <a:off x="80772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0" name="Oval 33"/>
          <p:cNvSpPr>
            <a:spLocks noChangeArrowheads="1"/>
          </p:cNvSpPr>
          <p:nvPr/>
        </p:nvSpPr>
        <p:spPr bwMode="auto">
          <a:xfrm>
            <a:off x="8305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1" name="Oval 34"/>
          <p:cNvSpPr>
            <a:spLocks noChangeArrowheads="1"/>
          </p:cNvSpPr>
          <p:nvPr/>
        </p:nvSpPr>
        <p:spPr bwMode="auto">
          <a:xfrm>
            <a:off x="8458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2" name="Oval 35"/>
          <p:cNvSpPr>
            <a:spLocks noChangeArrowheads="1"/>
          </p:cNvSpPr>
          <p:nvPr/>
        </p:nvSpPr>
        <p:spPr bwMode="auto">
          <a:xfrm>
            <a:off x="76200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3" name="Oval 36"/>
          <p:cNvSpPr>
            <a:spLocks noChangeArrowheads="1"/>
          </p:cNvSpPr>
          <p:nvPr/>
        </p:nvSpPr>
        <p:spPr bwMode="auto">
          <a:xfrm>
            <a:off x="8610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4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Nyquist-Shannon 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35139444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fix aliasing?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  <a:defRPr/>
            </a:pPr>
            <a:r>
              <a:rPr lang="en-US" dirty="0"/>
              <a:t>Solutions?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247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Better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  <a:defRPr/>
            </a:pPr>
            <a:r>
              <a:rPr lang="en-US" dirty="0"/>
              <a:t>Solutions: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dirty="0"/>
              <a:t>Sample more often ; )</a:t>
            </a:r>
          </a:p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012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Anti-aliasing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/>
              <a:t>Solutions: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dirty="0"/>
              <a:t>Sample more often ; )</a:t>
            </a:r>
          </a:p>
          <a:p>
            <a:pPr marL="457200" indent="-457200">
              <a:buFont typeface="Arial" charset="0"/>
              <a:buChar char="•"/>
              <a:defRPr/>
            </a:pPr>
            <a:endParaRPr lang="en-US" dirty="0"/>
          </a:p>
          <a:p>
            <a:pPr marL="457200" indent="-457200">
              <a:buFont typeface="Arial" charset="0"/>
              <a:buChar char="•"/>
              <a:defRPr/>
            </a:pPr>
            <a:r>
              <a:rPr lang="en-US" dirty="0"/>
              <a:t>Remove all frequencies that are greater than </a:t>
            </a:r>
            <a:br>
              <a:rPr lang="en-US" dirty="0"/>
            </a:br>
            <a:r>
              <a:rPr lang="en-US" dirty="0"/>
              <a:t>half the new sampling frequency (often called ‘high frequencies’)</a:t>
            </a:r>
          </a:p>
          <a:p>
            <a:pPr marL="838200" lvl="1" indent="-381000">
              <a:buFont typeface="Arial" charset="0"/>
              <a:buChar char="–"/>
              <a:defRPr/>
            </a:pPr>
            <a:r>
              <a:rPr lang="en-US" dirty="0"/>
              <a:t>Will lose information</a:t>
            </a:r>
          </a:p>
          <a:p>
            <a:pPr marL="838200" lvl="1" indent="-381000">
              <a:buFont typeface="Arial" charset="0"/>
              <a:buChar char="–"/>
              <a:defRPr/>
            </a:pPr>
            <a:r>
              <a:rPr lang="en-US" dirty="0"/>
              <a:t>But it’s better than aliasing</a:t>
            </a:r>
          </a:p>
          <a:p>
            <a:pPr marL="838200" lvl="1" indent="-381000">
              <a:buFont typeface="Arial" charset="0"/>
              <a:buChar char="–"/>
              <a:defRPr/>
            </a:pPr>
            <a:r>
              <a:rPr lang="en-US" dirty="0"/>
              <a:t>How? Apply a smoothing filter to the input signal</a:t>
            </a:r>
          </a:p>
          <a:p>
            <a:pPr marL="1295400" lvl="2" indent="-381000">
              <a:buFont typeface="Arial" charset="0"/>
              <a:buChar char="–"/>
              <a:defRPr/>
            </a:pPr>
            <a:r>
              <a:rPr lang="en-US" i="1" dirty="0"/>
              <a:t>Often called ‘low pass’ filter because it lets through low frequencies. </a:t>
            </a:r>
            <a:br>
              <a:rPr lang="en-US" i="1" dirty="0"/>
            </a:br>
            <a:r>
              <a:rPr lang="en-US" i="1" dirty="0"/>
              <a:t>Could also be called a ‘high cut’ filter (but nobody does)</a:t>
            </a:r>
            <a:endParaRPr lang="ru-RU" dirty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74568" y="6550224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5336047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>
            <a:extLst>
              <a:ext uri="{FF2B5EF4-FFF2-40B4-BE49-F238E27FC236}">
                <a16:creationId xmlns:a16="http://schemas.microsoft.com/office/drawing/2014/main" id="{5EF0894D-F95F-47E6-926F-9BEB27675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/>
              <a:t>© 2006 Steve Marschner • </a:t>
            </a:r>
            <a:fld id="{13F6C830-6388-4683-92A5-79435573909A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5611A85-B4EE-4599-8957-90301D293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Preventing aliasing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20A93408-B404-41C1-90F0-E173F8E29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Introduce lowpass filters:</a:t>
            </a:r>
          </a:p>
          <a:p>
            <a:pPr lvl="1" eaLnBrk="1" hangingPunct="1"/>
            <a:r>
              <a:rPr lang="en-US" altLang="en-US" dirty="0"/>
              <a:t>Remove high frequencies leaving only safe, low frequencies</a:t>
            </a:r>
          </a:p>
          <a:p>
            <a:pPr lvl="1" eaLnBrk="1" hangingPunct="1"/>
            <a:r>
              <a:rPr lang="en-US" altLang="en-US" dirty="0"/>
              <a:t>Choose lowest frequency in reconstruction (disambiguate)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5605" name="Picture 6" descr="audio-1">
            <a:extLst>
              <a:ext uri="{FF2B5EF4-FFF2-40B4-BE49-F238E27FC236}">
                <a16:creationId xmlns:a16="http://schemas.microsoft.com/office/drawing/2014/main" id="{53A6E838-61B1-4917-B448-1E40746E3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18950"/>
            <a:ext cx="848995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335" name="Picture 7" descr="audio-2">
            <a:extLst>
              <a:ext uri="{FF2B5EF4-FFF2-40B4-BE49-F238E27FC236}">
                <a16:creationId xmlns:a16="http://schemas.microsoft.com/office/drawing/2014/main" id="{DA1DF932-8521-4076-A995-003EB8D5D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18950"/>
            <a:ext cx="848995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549"/>
          <a:stretch>
            <a:fillRect/>
          </a:stretch>
        </p:blipFill>
        <p:spPr bwMode="auto">
          <a:xfrm>
            <a:off x="1562100" y="3745666"/>
            <a:ext cx="8896350" cy="273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8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Anti-aliasing</a:t>
            </a:r>
            <a:endParaRPr lang="ru-RU" altLang="en-US" sz="4800" dirty="0"/>
          </a:p>
        </p:txBody>
      </p:sp>
      <p:pic>
        <p:nvPicPr>
          <p:cNvPr id="9523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1524000" y="1295400"/>
            <a:ext cx="8915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4"/>
          <p:cNvSpPr txBox="1">
            <a:spLocks noChangeArrowheads="1"/>
          </p:cNvSpPr>
          <p:nvPr/>
        </p:nvSpPr>
        <p:spPr bwMode="auto">
          <a:xfrm>
            <a:off x="8534400" y="6550026"/>
            <a:ext cx="213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Forsyth and Ponce 2002</a:t>
            </a:r>
          </a:p>
        </p:txBody>
      </p:sp>
    </p:spTree>
    <p:extLst>
      <p:ext uri="{BB962C8B-B14F-4D97-AF65-F5344CB8AC3E}">
        <p14:creationId xmlns:p14="http://schemas.microsoft.com/office/powerpoint/2010/main" val="2410816993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14" y="1783081"/>
            <a:ext cx="2891917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5249092" y="5593080"/>
            <a:ext cx="2185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1/4  </a:t>
            </a:r>
            <a:r>
              <a:rPr lang="en-US" alt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8449492" y="5593080"/>
            <a:ext cx="2185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1/8  </a:t>
            </a:r>
            <a:r>
              <a:rPr lang="en-US" alt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810692" y="559308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9672638" y="6542902"/>
            <a:ext cx="99536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672" y="1779373"/>
            <a:ext cx="2896004" cy="38105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7289" y="1779373"/>
            <a:ext cx="2896004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89108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g-gauss-eigh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8252" y="1714777"/>
            <a:ext cx="293395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vg-gauss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6245" y="1724302"/>
            <a:ext cx="2943049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vg-gauss-hal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3156" y="1724302"/>
            <a:ext cx="2939094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1983375" y="581301"/>
            <a:ext cx="8458201" cy="8382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Subsampling with Gaussian pre-filtering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5804084" y="5584375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 1/4 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8913997" y="5584375"/>
            <a:ext cx="928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 1/8</a:t>
            </a:r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2070283" y="5584375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Gaussian 1/2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3DFD3C41-1319-4360-8EA3-65865299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2638" y="6542902"/>
            <a:ext cx="99536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Steve Seitz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912856-18FF-4224-8D8E-6EC265D2FF98}"/>
              </a:ext>
            </a:extLst>
          </p:cNvPr>
          <p:cNvSpPr/>
          <p:nvPr/>
        </p:nvSpPr>
        <p:spPr>
          <a:xfrm>
            <a:off x="134164" y="6448424"/>
            <a:ext cx="428335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b="1" dirty="0"/>
              <a:t>Gaussian Pyramid </a:t>
            </a:r>
            <a:r>
              <a:rPr lang="en-US" altLang="en-US" dirty="0"/>
              <a:t>[Burt and Adelson, 1983]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601752233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8E32D0E6-BE8F-4B11-BA01-CB0E47A14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Gaussian pyramid construction</a:t>
            </a:r>
          </a:p>
        </p:txBody>
      </p:sp>
      <p:sp>
        <p:nvSpPr>
          <p:cNvPr id="55299" name="Oval 3">
            <a:extLst>
              <a:ext uri="{FF2B5EF4-FFF2-40B4-BE49-F238E27FC236}">
                <a16:creationId xmlns:a16="http://schemas.microsoft.com/office/drawing/2014/main" id="{642D2F7A-FF12-4F6D-8B92-C107C5F49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0" name="Oval 4">
            <a:extLst>
              <a:ext uri="{FF2B5EF4-FFF2-40B4-BE49-F238E27FC236}">
                <a16:creationId xmlns:a16="http://schemas.microsoft.com/office/drawing/2014/main" id="{7C6BBAEE-E04C-4E34-AF1E-EB80C2940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1" name="Oval 5">
            <a:extLst>
              <a:ext uri="{FF2B5EF4-FFF2-40B4-BE49-F238E27FC236}">
                <a16:creationId xmlns:a16="http://schemas.microsoft.com/office/drawing/2014/main" id="{18570743-44F7-4175-98EB-BA849C6B2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2" name="Oval 6">
            <a:extLst>
              <a:ext uri="{FF2B5EF4-FFF2-40B4-BE49-F238E27FC236}">
                <a16:creationId xmlns:a16="http://schemas.microsoft.com/office/drawing/2014/main" id="{9CC3E685-E007-4706-B9A6-C5EFE795C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3" name="Oval 7">
            <a:extLst>
              <a:ext uri="{FF2B5EF4-FFF2-40B4-BE49-F238E27FC236}">
                <a16:creationId xmlns:a16="http://schemas.microsoft.com/office/drawing/2014/main" id="{C1F44071-984E-4C13-B97E-815E36946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4" name="Oval 8">
            <a:extLst>
              <a:ext uri="{FF2B5EF4-FFF2-40B4-BE49-F238E27FC236}">
                <a16:creationId xmlns:a16="http://schemas.microsoft.com/office/drawing/2014/main" id="{FC9373A4-6ECF-4F07-8658-F2FBAC083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5" name="Oval 9">
            <a:extLst>
              <a:ext uri="{FF2B5EF4-FFF2-40B4-BE49-F238E27FC236}">
                <a16:creationId xmlns:a16="http://schemas.microsoft.com/office/drawing/2014/main" id="{0781C3AA-938B-4576-A0B9-8B4F2C199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6" name="Oval 10">
            <a:extLst>
              <a:ext uri="{FF2B5EF4-FFF2-40B4-BE49-F238E27FC236}">
                <a16:creationId xmlns:a16="http://schemas.microsoft.com/office/drawing/2014/main" id="{32FA958E-87A6-4DD7-BD4E-16C146FF1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7" name="Oval 11">
            <a:extLst>
              <a:ext uri="{FF2B5EF4-FFF2-40B4-BE49-F238E27FC236}">
                <a16:creationId xmlns:a16="http://schemas.microsoft.com/office/drawing/2014/main" id="{041E785F-B656-4E9D-9BDB-051A74101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08" name="Freeform 12">
            <a:extLst>
              <a:ext uri="{FF2B5EF4-FFF2-40B4-BE49-F238E27FC236}">
                <a16:creationId xmlns:a16="http://schemas.microsoft.com/office/drawing/2014/main" id="{3B8E73F2-793C-4412-A5C9-1185FFA18749}"/>
              </a:ext>
            </a:extLst>
          </p:cNvPr>
          <p:cNvSpPr>
            <a:spLocks/>
          </p:cNvSpPr>
          <p:nvPr/>
        </p:nvSpPr>
        <p:spPr bwMode="auto">
          <a:xfrm>
            <a:off x="4724400" y="2971800"/>
            <a:ext cx="1905000" cy="762000"/>
          </a:xfrm>
          <a:custGeom>
            <a:avLst/>
            <a:gdLst>
              <a:gd name="T0" fmla="*/ 0 w 1200"/>
              <a:gd name="T1" fmla="*/ 2147483647 h 480"/>
              <a:gd name="T2" fmla="*/ 0 w 1200"/>
              <a:gd name="T3" fmla="*/ 2147483647 h 480"/>
              <a:gd name="T4" fmla="*/ 2147483647 w 1200"/>
              <a:gd name="T5" fmla="*/ 2147483647 h 480"/>
              <a:gd name="T6" fmla="*/ 2147483647 w 1200"/>
              <a:gd name="T7" fmla="*/ 2147483647 h 480"/>
              <a:gd name="T8" fmla="*/ 2147483647 w 1200"/>
              <a:gd name="T9" fmla="*/ 2147483647 h 480"/>
              <a:gd name="T10" fmla="*/ 2147483647 w 1200"/>
              <a:gd name="T11" fmla="*/ 2147483647 h 480"/>
              <a:gd name="T12" fmla="*/ 2147483647 w 1200"/>
              <a:gd name="T13" fmla="*/ 0 h 480"/>
              <a:gd name="T14" fmla="*/ 2147483647 w 1200"/>
              <a:gd name="T15" fmla="*/ 0 h 480"/>
              <a:gd name="T16" fmla="*/ 2147483647 w 1200"/>
              <a:gd name="T17" fmla="*/ 2147483647 h 480"/>
              <a:gd name="T18" fmla="*/ 2147483647 w 1200"/>
              <a:gd name="T19" fmla="*/ 2147483647 h 480"/>
              <a:gd name="T20" fmla="*/ 2147483647 w 1200"/>
              <a:gd name="T21" fmla="*/ 2147483647 h 480"/>
              <a:gd name="T22" fmla="*/ 2147483647 w 1200"/>
              <a:gd name="T23" fmla="*/ 2147483647 h 480"/>
              <a:gd name="T24" fmla="*/ 2147483647 w 1200"/>
              <a:gd name="T25" fmla="*/ 2147483647 h 4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00"/>
              <a:gd name="T40" fmla="*/ 0 h 480"/>
              <a:gd name="T41" fmla="*/ 1200 w 1200"/>
              <a:gd name="T42" fmla="*/ 480 h 4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00" h="480">
                <a:moveTo>
                  <a:pt x="0" y="480"/>
                </a:moveTo>
                <a:lnTo>
                  <a:pt x="0" y="384"/>
                </a:lnTo>
                <a:lnTo>
                  <a:pt x="240" y="384"/>
                </a:lnTo>
                <a:lnTo>
                  <a:pt x="240" y="192"/>
                </a:lnTo>
                <a:lnTo>
                  <a:pt x="240" y="144"/>
                </a:lnTo>
                <a:lnTo>
                  <a:pt x="480" y="144"/>
                </a:lnTo>
                <a:lnTo>
                  <a:pt x="480" y="0"/>
                </a:lnTo>
                <a:lnTo>
                  <a:pt x="720" y="0"/>
                </a:lnTo>
                <a:lnTo>
                  <a:pt x="720" y="144"/>
                </a:lnTo>
                <a:lnTo>
                  <a:pt x="960" y="144"/>
                </a:lnTo>
                <a:lnTo>
                  <a:pt x="960" y="384"/>
                </a:lnTo>
                <a:lnTo>
                  <a:pt x="1200" y="384"/>
                </a:lnTo>
                <a:lnTo>
                  <a:pt x="1200" y="48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9" name="Oval 13">
            <a:extLst>
              <a:ext uri="{FF2B5EF4-FFF2-40B4-BE49-F238E27FC236}">
                <a16:creationId xmlns:a16="http://schemas.microsoft.com/office/drawing/2014/main" id="{8BF77FAB-9AA2-465A-8F92-317975A7E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10" name="Oval 14">
            <a:extLst>
              <a:ext uri="{FF2B5EF4-FFF2-40B4-BE49-F238E27FC236}">
                <a16:creationId xmlns:a16="http://schemas.microsoft.com/office/drawing/2014/main" id="{84F7F7E6-EEEF-40CE-80E7-DAC6C8721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11" name="Oval 15">
            <a:extLst>
              <a:ext uri="{FF2B5EF4-FFF2-40B4-BE49-F238E27FC236}">
                <a16:creationId xmlns:a16="http://schemas.microsoft.com/office/drawing/2014/main" id="{D515E017-C651-4E98-9A8B-43270FBCC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12" name="Oval 16">
            <a:extLst>
              <a:ext uri="{FF2B5EF4-FFF2-40B4-BE49-F238E27FC236}">
                <a16:creationId xmlns:a16="http://schemas.microsoft.com/office/drawing/2014/main" id="{067D7399-0C00-4515-A207-707AF25B2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13" name="Oval 17">
            <a:extLst>
              <a:ext uri="{FF2B5EF4-FFF2-40B4-BE49-F238E27FC236}">
                <a16:creationId xmlns:a16="http://schemas.microsoft.com/office/drawing/2014/main" id="{44B85CE7-A672-43FB-8619-AD52073D9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314" name="Line 18">
            <a:extLst>
              <a:ext uri="{FF2B5EF4-FFF2-40B4-BE49-F238E27FC236}">
                <a16:creationId xmlns:a16="http://schemas.microsoft.com/office/drawing/2014/main" id="{D313A0F0-631A-4AD7-B4CE-B8216C88C4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81663" y="2819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54FB15EC-3AD8-4C83-BD9E-0E64391D9E19}"/>
              </a:ext>
            </a:extLst>
          </p:cNvPr>
          <p:cNvGrpSpPr>
            <a:grpSpLocks/>
          </p:cNvGrpSpPr>
          <p:nvPr/>
        </p:nvGrpSpPr>
        <p:grpSpPr bwMode="auto">
          <a:xfrm>
            <a:off x="3776663" y="1817688"/>
            <a:ext cx="3803650" cy="1001712"/>
            <a:chOff x="1419" y="857"/>
            <a:chExt cx="2395" cy="631"/>
          </a:xfrm>
        </p:grpSpPr>
        <p:sp>
          <p:nvSpPr>
            <p:cNvPr id="55320" name="Oval 20">
              <a:extLst>
                <a:ext uri="{FF2B5EF4-FFF2-40B4-BE49-F238E27FC236}">
                  <a16:creationId xmlns:a16="http://schemas.microsoft.com/office/drawing/2014/main" id="{1D0E476F-05FD-4CD6-87EE-12F5D7FC0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857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21" name="Oval 21">
              <a:extLst>
                <a:ext uri="{FF2B5EF4-FFF2-40B4-BE49-F238E27FC236}">
                  <a16:creationId xmlns:a16="http://schemas.microsoft.com/office/drawing/2014/main" id="{4C4C5B31-3596-4DCA-AF2D-B6A734EF6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857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22" name="Oval 22">
              <a:extLst>
                <a:ext uri="{FF2B5EF4-FFF2-40B4-BE49-F238E27FC236}">
                  <a16:creationId xmlns:a16="http://schemas.microsoft.com/office/drawing/2014/main" id="{EE69BBA4-14A3-4DFD-9324-75DAE3D0B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857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23" name="Freeform 23">
              <a:extLst>
                <a:ext uri="{FF2B5EF4-FFF2-40B4-BE49-F238E27FC236}">
                  <a16:creationId xmlns:a16="http://schemas.microsoft.com/office/drawing/2014/main" id="{797B75C0-418C-4683-988C-3033671A0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9" y="1008"/>
              <a:ext cx="2395" cy="480"/>
            </a:xfrm>
            <a:custGeom>
              <a:avLst/>
              <a:gdLst>
                <a:gd name="T0" fmla="*/ 0 w 1200"/>
                <a:gd name="T1" fmla="*/ 480 h 480"/>
                <a:gd name="T2" fmla="*/ 0 w 1200"/>
                <a:gd name="T3" fmla="*/ 384 h 480"/>
                <a:gd name="T4" fmla="*/ 3808 w 1200"/>
                <a:gd name="T5" fmla="*/ 384 h 480"/>
                <a:gd name="T6" fmla="*/ 3808 w 1200"/>
                <a:gd name="T7" fmla="*/ 192 h 480"/>
                <a:gd name="T8" fmla="*/ 3808 w 1200"/>
                <a:gd name="T9" fmla="*/ 144 h 480"/>
                <a:gd name="T10" fmla="*/ 7616 w 1200"/>
                <a:gd name="T11" fmla="*/ 144 h 480"/>
                <a:gd name="T12" fmla="*/ 7616 w 1200"/>
                <a:gd name="T13" fmla="*/ 0 h 480"/>
                <a:gd name="T14" fmla="*/ 11424 w 1200"/>
                <a:gd name="T15" fmla="*/ 0 h 480"/>
                <a:gd name="T16" fmla="*/ 11424 w 1200"/>
                <a:gd name="T17" fmla="*/ 144 h 480"/>
                <a:gd name="T18" fmla="*/ 15232 w 1200"/>
                <a:gd name="T19" fmla="*/ 144 h 480"/>
                <a:gd name="T20" fmla="*/ 15232 w 1200"/>
                <a:gd name="T21" fmla="*/ 384 h 480"/>
                <a:gd name="T22" fmla="*/ 19040 w 1200"/>
                <a:gd name="T23" fmla="*/ 384 h 480"/>
                <a:gd name="T24" fmla="*/ 19040 w 1200"/>
                <a:gd name="T25" fmla="*/ 480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00"/>
                <a:gd name="T40" fmla="*/ 0 h 480"/>
                <a:gd name="T41" fmla="*/ 1200 w 1200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00" h="480">
                  <a:moveTo>
                    <a:pt x="0" y="480"/>
                  </a:moveTo>
                  <a:lnTo>
                    <a:pt x="0" y="384"/>
                  </a:lnTo>
                  <a:lnTo>
                    <a:pt x="240" y="384"/>
                  </a:lnTo>
                  <a:lnTo>
                    <a:pt x="240" y="192"/>
                  </a:lnTo>
                  <a:lnTo>
                    <a:pt x="240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720" y="0"/>
                  </a:lnTo>
                  <a:lnTo>
                    <a:pt x="720" y="144"/>
                  </a:lnTo>
                  <a:lnTo>
                    <a:pt x="960" y="144"/>
                  </a:lnTo>
                  <a:lnTo>
                    <a:pt x="960" y="384"/>
                  </a:lnTo>
                  <a:lnTo>
                    <a:pt x="1200" y="384"/>
                  </a:lnTo>
                  <a:lnTo>
                    <a:pt x="1200" y="48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4" name="Line 24">
              <a:extLst>
                <a:ext uri="{FF2B5EF4-FFF2-40B4-BE49-F238E27FC236}">
                  <a16:creationId xmlns:a16="http://schemas.microsoft.com/office/drawing/2014/main" id="{BC9466D0-4EBE-459D-BA05-E0E7C9E8D4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9" y="9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316" name="Text Box 25">
            <a:extLst>
              <a:ext uri="{FF2B5EF4-FFF2-40B4-BE49-F238E27FC236}">
                <a16:creationId xmlns:a16="http://schemas.microsoft.com/office/drawing/2014/main" id="{87314054-5C7B-42CB-A5A8-4B8BBB2AD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713" y="3084514"/>
            <a:ext cx="15872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filter mask</a:t>
            </a:r>
          </a:p>
        </p:txBody>
      </p:sp>
      <p:sp>
        <p:nvSpPr>
          <p:cNvPr id="55317" name="Line 26">
            <a:extLst>
              <a:ext uri="{FF2B5EF4-FFF2-40B4-BE49-F238E27FC236}">
                <a16:creationId xmlns:a16="http://schemas.microsoft.com/office/drawing/2014/main" id="{CECE4795-152D-4D4E-8059-7067D50652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3276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8" name="Rectangle 27">
            <a:extLst>
              <a:ext uri="{FF2B5EF4-FFF2-40B4-BE49-F238E27FC236}">
                <a16:creationId xmlns:a16="http://schemas.microsoft.com/office/drawing/2014/main" id="{1F6D448C-6C84-4C06-ACE1-4E2FE4C55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8839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/>
              <a:t>Repeat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/>
              <a:t>Filter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/>
              <a:t>Subsample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/>
              <a:t>Until minimum resolution reached 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/>
              <a:t>can specify desired number of levels (e.g., 3-level pyramid)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20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/>
              <a:t>The whole pyramid is only 4/3 the size of the original image!</a:t>
            </a:r>
          </a:p>
        </p:txBody>
      </p:sp>
      <p:sp>
        <p:nvSpPr>
          <p:cNvPr id="55319" name="Text Box 28">
            <a:extLst>
              <a:ext uri="{FF2B5EF4-FFF2-40B4-BE49-F238E27FC236}">
                <a16:creationId xmlns:a16="http://schemas.microsoft.com/office/drawing/2014/main" id="{47516D6D-D63A-4610-8DC7-07F6EAD03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0" y="6583364"/>
            <a:ext cx="2374900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187428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78A57B2-B5AF-4647-BF3B-3F3C44753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" y="260622"/>
            <a:ext cx="9054737" cy="1325563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Project 1: </a:t>
            </a:r>
            <a:r>
              <a:rPr lang="en-US" sz="4000" dirty="0"/>
              <a:t>Image Alignment to Recombine the </a:t>
            </a:r>
            <a:r>
              <a:rPr lang="en-US" sz="4000" dirty="0" err="1"/>
              <a:t>Prokudin-Gorsky</a:t>
            </a:r>
            <a:r>
              <a:rPr lang="en-US" sz="4000" dirty="0"/>
              <a:t> Photo Collection</a:t>
            </a:r>
            <a:endParaRPr lang="en-US" altLang="en-US" sz="4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94087B-B601-4C6B-930A-682266F61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0228" y="2001520"/>
            <a:ext cx="8734697" cy="4489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Make alignment operation fast using image pyramid.</a:t>
            </a:r>
          </a:p>
          <a:p>
            <a:pPr marL="0" indent="0">
              <a:buNone/>
            </a:pPr>
            <a:r>
              <a:rPr lang="en-US" sz="2800" dirty="0"/>
              <a:t>Remove aliasing from pyramid by filtering.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Coarse-to-fine strategy:</a:t>
            </a:r>
          </a:p>
          <a:p>
            <a:pPr marL="0" indent="0">
              <a:buNone/>
            </a:pPr>
            <a:r>
              <a:rPr lang="en-US" sz="2800" dirty="0"/>
              <a:t>	0. Build Gaussian Pyramid</a:t>
            </a:r>
          </a:p>
          <a:p>
            <a:pPr marL="0" indent="0">
              <a:buNone/>
            </a:pPr>
            <a:r>
              <a:rPr lang="en-US" sz="2800" dirty="0"/>
              <a:t>	1. Compare at low resolution; find alignment</a:t>
            </a:r>
          </a:p>
          <a:p>
            <a:pPr marL="0" indent="0">
              <a:buNone/>
            </a:pPr>
            <a:r>
              <a:rPr lang="en-US" sz="2800" dirty="0"/>
              <a:t>	2. At higher resolution, search around this alignment</a:t>
            </a:r>
          </a:p>
          <a:p>
            <a:pPr marL="0" indent="0">
              <a:buNone/>
            </a:pPr>
            <a:r>
              <a:rPr lang="en-US" sz="2800" dirty="0"/>
              <a:t>	3. Repeat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altLang="en-US" sz="2800" dirty="0"/>
          </a:p>
        </p:txBody>
      </p:sp>
      <p:pic>
        <p:nvPicPr>
          <p:cNvPr id="7" name="Picture 2" descr="https://upload.wikimedia.org/wikipedia/commons/thumb/e/e3/Rgb-compose-Alim_Khan.jpg/1280px-Rgb-compose-Alim_Khan.jpg">
            <a:extLst>
              <a:ext uri="{FF2B5EF4-FFF2-40B4-BE49-F238E27FC236}">
                <a16:creationId xmlns:a16="http://schemas.microsoft.com/office/drawing/2014/main" id="{9C6591B4-D68C-4DD6-9F2B-1B52005C8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1"/>
          <a:stretch/>
        </p:blipFill>
        <p:spPr bwMode="auto">
          <a:xfrm>
            <a:off x="9562011" y="17304"/>
            <a:ext cx="260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5476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B48525-4E8E-4C74-BA79-BB4B7F3D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 time question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2BCBB-D5E6-4FED-ABE4-499C72F7D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the eye alias?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19474290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hays\Desktop\143 Computer Vision\slides\07\color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152400"/>
            <a:ext cx="6172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762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s\Desktop\143 Computer Vision\slides\07\Q2NMx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7663" y="76200"/>
            <a:ext cx="6248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667001" y="6550026"/>
            <a:ext cx="668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</a:rPr>
              <a:t>http://blogs.discovermagazine.com/badastronomy/2009/06/24/the-blue-and-the-green/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178300" y="6324601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</a:rPr>
              <a:t>The blue and green colors are actually the same</a:t>
            </a:r>
          </a:p>
        </p:txBody>
      </p:sp>
    </p:spTree>
    <p:extLst>
      <p:ext uri="{BB962C8B-B14F-4D97-AF65-F5344CB8AC3E}">
        <p14:creationId xmlns:p14="http://schemas.microsoft.com/office/powerpoint/2010/main" val="183018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0F07-7F82-4958-B602-4BAF573A1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Shouldn’t my camera </a:t>
            </a:r>
            <a:br>
              <a:rPr lang="en-US" dirty="0"/>
            </a:br>
            <a:r>
              <a:rPr lang="en-US" dirty="0"/>
              <a:t>alias </a:t>
            </a:r>
            <a:r>
              <a:rPr lang="en-US" i="1" dirty="0"/>
              <a:t>everywhere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1FFB7-0D15-4F2B-B652-65FE74403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469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F246E-597C-4D6A-9D6F-BD4F0FF9B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it doesn’t: Optical low-pass filters (OLPF)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4AF13-CD3C-46B5-B7DF-4DCF932E9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Most cameras have an </a:t>
            </a:r>
            <a:r>
              <a:rPr lang="en-US" i="1" dirty="0"/>
              <a:t>optical low-pass filter </a:t>
            </a:r>
            <a:r>
              <a:rPr lang="en-US" dirty="0"/>
              <a:t>just before the sensor.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Removes frequencies above that which sensor can image.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cameras do not have OLPF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Maximizes sharpness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Assume that any aliasing will be removed by the author with digital post processing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More common in special purpose professional commercial cameras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120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784E-1E77-4025-A858-998FFF26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i="1" dirty="0"/>
              <a:t>is</a:t>
            </a:r>
            <a:r>
              <a:rPr lang="en-US" dirty="0"/>
              <a:t> an optical low-pass filter (OLPF)?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9E1A9-7149-4125-8FD6-E85291B99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398"/>
            <a:ext cx="10515600" cy="46395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Typically made from two one-way birefringent filters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1739D9B1-B3A5-49CE-9840-4545F97A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62" y="3299728"/>
            <a:ext cx="7561960" cy="339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6555AA-BFB8-4CA9-9394-F5CA47ED1D78}"/>
              </a:ext>
            </a:extLst>
          </p:cNvPr>
          <p:cNvSpPr txBox="1"/>
          <p:nvPr/>
        </p:nvSpPr>
        <p:spPr>
          <a:xfrm>
            <a:off x="4330840" y="2960064"/>
            <a:ext cx="304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 ‘prefilter’ over sensor:</a:t>
            </a:r>
          </a:p>
        </p:txBody>
      </p:sp>
      <p:pic>
        <p:nvPicPr>
          <p:cNvPr id="47108" name="Picture 4" descr="Incoming light in the perpendicular (s) polarization sees a different effective index of refraction than light in the parallel (p) polarization, and is thus refracted at a different angle.">
            <a:extLst>
              <a:ext uri="{FF2B5EF4-FFF2-40B4-BE49-F238E27FC236}">
                <a16:creationId xmlns:a16="http://schemas.microsoft.com/office/drawing/2014/main" id="{75D8AF28-C364-491D-9FED-C226E117B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3" y="3329396"/>
            <a:ext cx="3272362" cy="339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58CDAF-2281-41DE-A14C-046E60A2D315}"/>
              </a:ext>
            </a:extLst>
          </p:cNvPr>
          <p:cNvSpPr txBox="1"/>
          <p:nvPr/>
        </p:nvSpPr>
        <p:spPr>
          <a:xfrm>
            <a:off x="435978" y="2960064"/>
            <a:ext cx="2903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Birefringent 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95975F-0EFD-4359-8A71-D3126A8F2857}"/>
              </a:ext>
            </a:extLst>
          </p:cNvPr>
          <p:cNvSpPr txBox="1"/>
          <p:nvPr/>
        </p:nvSpPr>
        <p:spPr>
          <a:xfrm>
            <a:off x="838200" y="2002210"/>
            <a:ext cx="10917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Birefringence: “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the </a:t>
            </a:r>
            <a:r>
              <a:rPr lang="en-US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optical 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property of a material having a </a:t>
            </a:r>
            <a:r>
              <a:rPr lang="en-US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refractive index 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that depends on the </a:t>
            </a:r>
            <a:r>
              <a:rPr lang="en-US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polarization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and propagation direction of </a:t>
            </a:r>
            <a:r>
              <a:rPr lang="en-US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light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.”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983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image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9C9C9"/>
      </a:accent1>
      <a:accent2>
        <a:srgbClr val="333399"/>
      </a:accent2>
      <a:accent3>
        <a:srgbClr val="FFFFFF"/>
      </a:accent3>
      <a:accent4>
        <a:srgbClr val="000000"/>
      </a:accent4>
      <a:accent5>
        <a:srgbClr val="E1E1E1"/>
      </a:accent5>
      <a:accent6>
        <a:srgbClr val="2D2D8A"/>
      </a:accent6>
      <a:hlink>
        <a:srgbClr val="009999"/>
      </a:hlink>
      <a:folHlink>
        <a:srgbClr val="99CC00"/>
      </a:folHlink>
    </a:clrScheme>
    <a:fontScheme name="02images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lnDef>
  </a:objectDefaults>
  <a:extraClrSchemeLst>
    <a:extraClrScheme>
      <a:clrScheme name="02imag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mag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mag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mag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mag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mag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mag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</TotalTime>
  <Words>3881</Words>
  <Application>Microsoft Office PowerPoint</Application>
  <PresentationFormat>Widescreen</PresentationFormat>
  <Paragraphs>1121</Paragraphs>
  <Slides>79</Slides>
  <Notes>40</Notes>
  <HiddenSlides>10</HiddenSlides>
  <MMClips>3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2" baseType="lpstr">
      <vt:lpstr>Arial</vt:lpstr>
      <vt:lpstr>Calibri</vt:lpstr>
      <vt:lpstr>Calibri Light</vt:lpstr>
      <vt:lpstr>Cambria Math</vt:lpstr>
      <vt:lpstr>Gill Sans</vt:lpstr>
      <vt:lpstr>Times</vt:lpstr>
      <vt:lpstr>Times New Roman</vt:lpstr>
      <vt:lpstr>Office Theme</vt:lpstr>
      <vt:lpstr>1_Office Theme</vt:lpstr>
      <vt:lpstr>02images</vt:lpstr>
      <vt:lpstr>Blank Presentation</vt:lpstr>
      <vt:lpstr>2_Office Theme</vt:lpstr>
      <vt:lpstr>Acrobat Document</vt:lpstr>
      <vt:lpstr>CSCI 1290: Comp Photo</vt:lpstr>
      <vt:lpstr>What is an image?</vt:lpstr>
      <vt:lpstr>PowerPoint Presentation</vt:lpstr>
      <vt:lpstr>PowerPoint Presentation</vt:lpstr>
      <vt:lpstr>Note: matplotlib and colour maps</vt:lpstr>
      <vt:lpstr>Note: matplotlib and colour maps</vt:lpstr>
      <vt:lpstr>Note: matplotlib and colour maps</vt:lpstr>
      <vt:lpstr>Note: matplotlib and colour maps</vt:lpstr>
      <vt:lpstr>Dimensionality of an Image</vt:lpstr>
      <vt:lpstr>Dimensionality of an Image</vt:lpstr>
      <vt:lpstr>Each part of an image is a pixel</vt:lpstr>
      <vt:lpstr>Each part of an image is a pixel</vt:lpstr>
      <vt:lpstr>Image as a 2D sampling of signal</vt:lpstr>
      <vt:lpstr>Example 2D Images</vt:lpstr>
      <vt:lpstr>Sampling in 1D</vt:lpstr>
      <vt:lpstr>Sampling in 2D</vt:lpstr>
      <vt:lpstr>Grayscale Digital Image as ‘Height Map’</vt:lpstr>
      <vt:lpstr>What is each part of a photograph?</vt:lpstr>
      <vt:lpstr>Integrating light over a range of angles.</vt:lpstr>
      <vt:lpstr>PowerPoint Presentation</vt:lpstr>
      <vt:lpstr>Resolution – geometric vs. spatial resolution</vt:lpstr>
      <vt:lpstr>Sensor Array</vt:lpstr>
      <vt:lpstr>Quantization</vt:lpstr>
      <vt:lpstr>Quantization Effects – Radiometric Resolution</vt:lpstr>
      <vt:lpstr>Images in Python Numpy</vt:lpstr>
      <vt:lpstr>Grayscale intensity</vt:lpstr>
      <vt:lpstr>Color</vt:lpstr>
      <vt:lpstr>Images in Python Numpy</vt:lpstr>
      <vt:lpstr>Cameras with Three Sensors</vt:lpstr>
      <vt:lpstr>Cheaper/More Compact Color Sensing: Bayer Filter</vt:lpstr>
      <vt:lpstr>Camera Color Response</vt:lpstr>
      <vt:lpstr>Display Color Response</vt:lpstr>
      <vt:lpstr>How to capture color?</vt:lpstr>
      <vt:lpstr>The Prokudin-Gorsky Photo Collection </vt:lpstr>
      <vt:lpstr>The Prokudin-Gorsky Photo Collection </vt:lpstr>
      <vt:lpstr>PowerPoint Presentation</vt:lpstr>
      <vt:lpstr>‘Good result’</vt:lpstr>
      <vt:lpstr>Project 1: Image Alignment to Recombine the Prokudin-Gorsky Photo Collection</vt:lpstr>
      <vt:lpstr>Project 1: Image Alignment to Recombine the Prokudin-Gorsky Photo Collection</vt:lpstr>
      <vt:lpstr>Project 1: Image Alignment to Recombine the Prokudin-Gorsky Photo Collection</vt:lpstr>
      <vt:lpstr>Project 1: Image Alignment to Recombine the Prokudin-Gorsky Photo Collection</vt:lpstr>
      <vt:lpstr>Project 1: Image Alignment to Recombine the Prokudin-Gorsky Photo Collection</vt:lpstr>
      <vt:lpstr>Project 1: Image Alignment to Recombine the Prokudin-Gorsky Photo Collection</vt:lpstr>
      <vt:lpstr>Project 1: Image Alignment to Recombine the Prokudin-Gorsky Photo Collection</vt:lpstr>
      <vt:lpstr>Multi-resolution Image Pyramids</vt:lpstr>
      <vt:lpstr>PowerPoint Presentation</vt:lpstr>
      <vt:lpstr>Algorithm for downsampling by factor of 2</vt:lpstr>
      <vt:lpstr>Image sub-sampling</vt:lpstr>
      <vt:lpstr>Subsampling without filtering</vt:lpstr>
      <vt:lpstr>Sampling and Reconstruction</vt:lpstr>
      <vt:lpstr>Subsampling and aliasing</vt:lpstr>
      <vt:lpstr>Sampled representations</vt:lpstr>
      <vt:lpstr>Reconstruction</vt:lpstr>
      <vt:lpstr>Sampling in digital audio</vt:lpstr>
      <vt:lpstr>1D Example: Audio</vt:lpstr>
      <vt:lpstr>Aliasing problem</vt:lpstr>
      <vt:lpstr>Aliasing problem</vt:lpstr>
      <vt:lpstr>What’s happening?</vt:lpstr>
      <vt:lpstr>Aliasing problem</vt:lpstr>
      <vt:lpstr>Aliasing in graphics</vt:lpstr>
      <vt:lpstr>PowerPoint Presentation</vt:lpstr>
      <vt:lpstr>Aliasing in video</vt:lpstr>
      <vt:lpstr>Videos</vt:lpstr>
      <vt:lpstr>Nyquist-Shannon Sampling Theorem</vt:lpstr>
      <vt:lpstr>How to fix aliasing?</vt:lpstr>
      <vt:lpstr>Better sensors</vt:lpstr>
      <vt:lpstr>Anti-aliasing</vt:lpstr>
      <vt:lpstr>Preventing aliasing</vt:lpstr>
      <vt:lpstr>Anti-aliasing</vt:lpstr>
      <vt:lpstr>Subsampling without filtering</vt:lpstr>
      <vt:lpstr>Subsampling with Gaussian pre-filtering</vt:lpstr>
      <vt:lpstr>Gaussian pyramid construction</vt:lpstr>
      <vt:lpstr>Project 1: Image Alignment to Recombine the Prokudin-Gorsky Photo Collection</vt:lpstr>
      <vt:lpstr>Break time question</vt:lpstr>
      <vt:lpstr>PowerPoint Presentation</vt:lpstr>
      <vt:lpstr>PowerPoint Presentation</vt:lpstr>
      <vt:lpstr>Shouldn’t my camera  alias everywhere?</vt:lpstr>
      <vt:lpstr>Why it doesn’t: Optical low-pass filters (OLPF)</vt:lpstr>
      <vt:lpstr>What is an optical low-pass filter (OLPF)?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I forgot on Thursday</dc:title>
  <dc:creator>James Tompkin</dc:creator>
  <cp:lastModifiedBy>James</cp:lastModifiedBy>
  <cp:revision>54</cp:revision>
  <dcterms:created xsi:type="dcterms:W3CDTF">2018-09-11T15:15:48Z</dcterms:created>
  <dcterms:modified xsi:type="dcterms:W3CDTF">2020-09-23T03:22:36Z</dcterms:modified>
</cp:coreProperties>
</file>