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Hypothesis Testing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64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Coke vs. Pepsi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Hypothesis: tweets reflect market share (people tweet as much as they drink)</a:t>
            </a:r>
          </a:p>
          <a:p>
            <a:r>
              <a:rPr lang="en-US" dirty="0" smtClean="0"/>
              <a:t>Market share:</a:t>
            </a:r>
          </a:p>
          <a:p>
            <a:pPr lvl="1"/>
            <a:r>
              <a:rPr lang="en-US" dirty="0" smtClean="0"/>
              <a:t>67% vs. 33%</a:t>
            </a:r>
          </a:p>
          <a:p>
            <a:r>
              <a:rPr lang="en-US" dirty="0" smtClean="0"/>
              <a:t>From tweets:</a:t>
            </a:r>
          </a:p>
          <a:p>
            <a:pPr lvl="1"/>
            <a:r>
              <a:rPr lang="en-US" dirty="0" smtClean="0"/>
              <a:t>71% vs. 29%</a:t>
            </a:r>
          </a:p>
          <a:p>
            <a:r>
              <a:rPr lang="en-US" dirty="0" smtClean="0"/>
              <a:t>Happened by chance? Or people tend to talk more about Coke than they drink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74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simpler hypothesis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Claim: I can distinguish Coke and Pepsi just by tasting.</a:t>
            </a:r>
          </a:p>
          <a:p>
            <a:r>
              <a:rPr lang="en-US" dirty="0" smtClean="0"/>
              <a:t>How do you verify my claim?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88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It's like a court judgment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prove something, you have to assume the opposite, and find evidence that contradicts it.</a:t>
            </a:r>
          </a:p>
          <a:p>
            <a:r>
              <a:rPr lang="en-US" dirty="0" smtClean="0"/>
              <a:t>In a court, you want to prove a defendant guilty. You assume he/she is innocent.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34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conducted an experiment…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 have some outcome</a:t>
            </a:r>
          </a:p>
          <a:p>
            <a:pPr lvl="1"/>
            <a:r>
              <a:rPr lang="en-US" dirty="0" smtClean="0"/>
              <a:t>62 out 100 correct</a:t>
            </a:r>
          </a:p>
          <a:p>
            <a:r>
              <a:rPr lang="en-US" dirty="0" smtClean="0"/>
              <a:t>Assuming I cannot distinguish them, I did it just by random guessing, is the result possible?</a:t>
            </a:r>
          </a:p>
          <a:p>
            <a:r>
              <a:rPr lang="en-US" dirty="0" smtClean="0"/>
              <a:t>Of course possible, if I'm lucky, I can get 100 out 100. But is the result </a:t>
            </a:r>
            <a:r>
              <a:rPr lang="en-US" i="1" dirty="0" smtClean="0"/>
              <a:t>surprising</a:t>
            </a:r>
            <a:r>
              <a:rPr lang="en-US" dirty="0" smtClean="0"/>
              <a:t>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86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define surprising-ness?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Let's play random guess game one million times. If it turns out, 4 of 1 million times someone manages to score 62 or more, then we can say you have to be very super duper lucky to do that. Actually 0.000004% lucky. </a:t>
            </a:r>
            <a:endParaRPr lang="en-US" dirty="0"/>
          </a:p>
          <a:p>
            <a:r>
              <a:rPr lang="en-US" dirty="0" smtClean="0"/>
              <a:t>And we are 99.999996% sure, that you can't get 62 in one game just by luck</a:t>
            </a:r>
          </a:p>
          <a:p>
            <a:r>
              <a:rPr lang="en-US" dirty="0" smtClean="0"/>
              <a:t>Thus I am actually be able to distinguish Coke and Pepsi to some extent.</a:t>
            </a:r>
          </a:p>
        </p:txBody>
      </p:sp>
    </p:spTree>
    <p:extLst>
      <p:ext uri="{BB962C8B-B14F-4D97-AF65-F5344CB8AC3E}">
        <p14:creationId xmlns:p14="http://schemas.microsoft.com/office/powerpoint/2010/main" val="135905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But we can't play this game that many times…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 can we?</a:t>
            </a:r>
          </a:p>
          <a:p>
            <a:r>
              <a:rPr lang="en-US" dirty="0" smtClean="0"/>
              <a:t>Open Excel</a:t>
            </a:r>
          </a:p>
          <a:p>
            <a:r>
              <a:rPr lang="en-US" dirty="0" smtClean="0"/>
              <a:t>In cell B1, type </a:t>
            </a:r>
          </a:p>
          <a:p>
            <a:pPr marL="914400" lvl="2" indent="0">
              <a:buNone/>
            </a:pPr>
            <a:r>
              <a:rPr lang="en-US" dirty="0" smtClean="0"/>
              <a:t>= rand()</a:t>
            </a:r>
          </a:p>
          <a:p>
            <a:r>
              <a:rPr lang="en-US" dirty="0" smtClean="0"/>
              <a:t>Can you make B1 say 0 if the random number is less than 0.5 and 1 otherwise?</a:t>
            </a:r>
          </a:p>
          <a:p>
            <a:r>
              <a:rPr lang="en-US" dirty="0" smtClean="0"/>
              <a:t>You just flipped a coin in Excel!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13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Guessing Game in Excel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Flip the coin 100 times, in the same column</a:t>
            </a:r>
          </a:p>
          <a:p>
            <a:r>
              <a:rPr lang="en-US" dirty="0" smtClean="0"/>
              <a:t>Find out how many heads you had in cell B101</a:t>
            </a:r>
          </a:p>
          <a:p>
            <a:r>
              <a:rPr lang="en-US" dirty="0" smtClean="0"/>
              <a:t>We've just played the random guessing game one time.</a:t>
            </a:r>
          </a:p>
          <a:p>
            <a:r>
              <a:rPr lang="en-US" dirty="0" smtClean="0"/>
              <a:t>Can you do it 10 times?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63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want to find out how many times we scored 62 or higher.</a:t>
            </a:r>
          </a:p>
          <a:p>
            <a:r>
              <a:rPr lang="en-US" dirty="0" smtClean="0"/>
              <a:t>It's also interesting to look at how the scores are distributed, i.e. which are more likely</a:t>
            </a:r>
          </a:p>
          <a:p>
            <a:r>
              <a:rPr lang="en-US" dirty="0" smtClean="0"/>
              <a:t>It's called a histogram</a:t>
            </a:r>
          </a:p>
          <a:p>
            <a:r>
              <a:rPr lang="en-US" dirty="0" smtClean="0"/>
              <a:t>Let's create one by hand</a:t>
            </a:r>
          </a:p>
          <a:p>
            <a:r>
              <a:rPr lang="en-US" dirty="0" smtClean="0"/>
              <a:t>Then in Excel</a:t>
            </a:r>
          </a:p>
        </p:txBody>
      </p:sp>
    </p:spTree>
    <p:extLst>
      <p:ext uri="{BB962C8B-B14F-4D97-AF65-F5344CB8AC3E}">
        <p14:creationId xmlns:p14="http://schemas.microsoft.com/office/powerpoint/2010/main" val="25486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do it 50 times! (or more… doesn't have to be exact)</a:t>
            </a:r>
          </a:p>
          <a:p>
            <a:r>
              <a:rPr lang="en-US" dirty="0" smtClean="0"/>
              <a:t>Does the histogram look better?</a:t>
            </a:r>
          </a:p>
          <a:p>
            <a:r>
              <a:rPr lang="en-US" dirty="0" smtClean="0"/>
              <a:t>What about 500 times? Look at the histogram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51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probable is a score of 62?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You can calculate it from the histogram</a:t>
            </a:r>
          </a:p>
          <a:p>
            <a:r>
              <a:rPr lang="en-US" dirty="0" smtClean="0"/>
              <a:t>Let's play the game in Python for as many times as we want!</a:t>
            </a:r>
          </a:p>
          <a:p>
            <a:r>
              <a:rPr lang="en-US" dirty="0" smtClean="0"/>
              <a:t>Here are the steps:</a:t>
            </a:r>
          </a:p>
          <a:p>
            <a:pPr lvl="1"/>
            <a:r>
              <a:rPr lang="en-US" dirty="0" smtClean="0"/>
              <a:t>flip a coin 100 times, and record the number of heads (I'll show you how to flip coins in Python)</a:t>
            </a:r>
          </a:p>
          <a:p>
            <a:pPr lvl="1"/>
            <a:r>
              <a:rPr lang="en-US" dirty="0" smtClean="0"/>
              <a:t>Do it 1,000 times. Record all the scores (numbers of heads)</a:t>
            </a:r>
          </a:p>
          <a:p>
            <a:pPr lvl="1"/>
            <a:r>
              <a:rPr lang="en-US" dirty="0" smtClean="0"/>
              <a:t>Find out how many of them is greater than 62. What's the percentage?</a:t>
            </a:r>
          </a:p>
          <a:p>
            <a:pPr lvl="1"/>
            <a:r>
              <a:rPr lang="en-US" dirty="0" smtClean="0"/>
              <a:t>Now calculate this percentage for 2,000 games. 5,000 games, 10,000 and 50,000 games</a:t>
            </a:r>
            <a:r>
              <a:rPr lang="en-US" dirty="0" smtClean="0"/>
              <a:t>. What about the score 57 or higher? 54? </a:t>
            </a:r>
            <a:r>
              <a:rPr lang="en-US" smtClean="0"/>
              <a:t>50?</a:t>
            </a:r>
            <a:endParaRPr lang="en-US" dirty="0" smtClean="0"/>
          </a:p>
          <a:p>
            <a:pPr lvl="1"/>
            <a:r>
              <a:rPr lang="en-US" dirty="0" err="1" smtClean="0"/>
              <a:t>Ahuh</a:t>
            </a:r>
            <a:r>
              <a:rPr lang="en-US" dirty="0" smtClean="0"/>
              <a:t>, may be you want to write a function…</a:t>
            </a:r>
          </a:p>
        </p:txBody>
      </p:sp>
    </p:spTree>
    <p:extLst>
      <p:ext uri="{BB962C8B-B14F-4D97-AF65-F5344CB8AC3E}">
        <p14:creationId xmlns:p14="http://schemas.microsoft.com/office/powerpoint/2010/main" val="110431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Coke vs. Pepsi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6559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562</Words>
  <Application>Microsoft Office PowerPoint</Application>
  <PresentationFormat>On-screen Show (4:3)</PresentationFormat>
  <Paragraphs>54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Hypothesis Testing</vt:lpstr>
      <vt:lpstr>Coke vs. Pepsi</vt:lpstr>
      <vt:lpstr>A simpler hypothesis testing</vt:lpstr>
      <vt:lpstr>It's like a court judgment</vt:lpstr>
      <vt:lpstr>You conducted an experiment…</vt:lpstr>
      <vt:lpstr>How do we define surprising-ness?</vt:lpstr>
      <vt:lpstr>But we can't play this game that many times…</vt:lpstr>
      <vt:lpstr>Random Guessing Game in Excel</vt:lpstr>
      <vt:lpstr>Histogram</vt:lpstr>
      <vt:lpstr>PowerPoint Presentation</vt:lpstr>
      <vt:lpstr>How probable is a score of 62?</vt:lpstr>
      <vt:lpstr>Back to Coke vs. Pepsi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Hypothesis Testing</dc:title>
  <dc:creator>Kefei Lei</dc:creator>
  <cp:lastModifiedBy>kefei lei</cp:lastModifiedBy>
  <cp:revision>7</cp:revision>
  <dcterms:created xsi:type="dcterms:W3CDTF">2006-08-16T00:00:00Z</dcterms:created>
  <dcterms:modified xsi:type="dcterms:W3CDTF">2011-11-08T20:46:04Z</dcterms:modified>
</cp:coreProperties>
</file>