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1" r:id="rId5"/>
    <p:sldId id="282" r:id="rId6"/>
    <p:sldId id="284" r:id="rId7"/>
    <p:sldId id="271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293" r:id="rId1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2011/10/14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A Model For </a:t>
            </a:r>
            <a:br>
              <a:rPr lang="en-US" altLang="zh-CN" dirty="0" smtClean="0"/>
            </a:br>
            <a:r>
              <a:rPr lang="en-US" altLang="zh-CN" dirty="0" smtClean="0"/>
              <a:t>The Python Interpreter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What happens when you…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/>
              <a:t>Type in an expression (anything other than assignment statement…for now)?</a:t>
            </a:r>
          </a:p>
          <a:p>
            <a:r>
              <a:rPr lang="en-US" altLang="zh-CN" dirty="0" smtClean="0"/>
              <a:t>Answer: the expression is </a:t>
            </a:r>
            <a:r>
              <a:rPr lang="en-US" altLang="zh-CN" i="1" dirty="0" smtClean="0"/>
              <a:t>evaluated</a:t>
            </a:r>
            <a:r>
              <a:rPr lang="en-US" altLang="zh-CN" dirty="0" smtClean="0"/>
              <a:t> (and its textual representation is printed if you are in the interactive environment of IDLE)</a:t>
            </a:r>
          </a:p>
          <a:p>
            <a:pPr lvl="2"/>
            <a:r>
              <a:rPr lang="en-US" altLang="zh-CN" dirty="0" smtClean="0"/>
              <a:t>Rule #1: Basic expressions get evaluated to themselves</a:t>
            </a:r>
          </a:p>
          <a:p>
            <a:pPr lvl="2"/>
            <a:r>
              <a:rPr lang="en-US" altLang="zh-CN" dirty="0" smtClean="0"/>
              <a:t>Rule #2: Compound expressions get evaluated in meaningful ways ( exp1 + exp2 =&gt; value of exp1 + value of exp2)</a:t>
            </a:r>
          </a:p>
          <a:p>
            <a:pPr lvl="2"/>
            <a:r>
              <a:rPr lang="en-US" altLang="zh-CN" dirty="0" smtClean="0"/>
              <a:t>Rule #3: Names get evaluated to the values assigned to them before (more on this later)</a:t>
            </a:r>
          </a:p>
          <a:p>
            <a:pPr lvl="2"/>
            <a:r>
              <a:rPr lang="en-US" altLang="zh-CN" dirty="0" smtClean="0"/>
              <a:t>Rule #4: Function invocations? Hmmm…</a:t>
            </a:r>
          </a:p>
          <a:p>
            <a:pPr lvl="2">
              <a:buNone/>
            </a:pPr>
            <a:endParaRPr lang="en-US" altLang="zh-CN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What happens when you…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 smtClean="0"/>
              <a:t>Type in an </a:t>
            </a:r>
            <a:r>
              <a:rPr lang="en-US" altLang="zh-CN" i="1" dirty="0" smtClean="0"/>
              <a:t>assignment statement</a:t>
            </a:r>
            <a:r>
              <a:rPr lang="en-US" altLang="zh-CN" dirty="0" smtClean="0"/>
              <a:t>? [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a = 5</a:t>
            </a:r>
            <a:r>
              <a:rPr lang="en-US" altLang="zh-CN" dirty="0" smtClean="0"/>
              <a:t>]</a:t>
            </a:r>
          </a:p>
          <a:p>
            <a:r>
              <a:rPr lang="en-US" altLang="zh-CN" dirty="0" smtClean="0"/>
              <a:t>Answer: Several things happen.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altLang="zh-CN" dirty="0" smtClean="0"/>
              <a:t>Python creates a table before everything runs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altLang="zh-CN" dirty="0" smtClean="0"/>
              <a:t>The right-hand-side of the equal sign is evaluated (following the rules in the last slide)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altLang="zh-CN" dirty="0" smtClean="0"/>
              <a:t>If the left-hand-side is a name, look it up in the table. If found, change its value; otherwise create a new entry with the name, and the value from step 2.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altLang="zh-CN" dirty="0" smtClean="0"/>
              <a:t>(Provisional) If the left-hand-side is a </a:t>
            </a:r>
            <a:r>
              <a:rPr lang="en-US" altLang="zh-CN" i="1" dirty="0" smtClean="0"/>
              <a:t>location,</a:t>
            </a:r>
            <a:r>
              <a:rPr lang="en-US" altLang="zh-CN" dirty="0" smtClean="0"/>
              <a:t> e.g.,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myName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[4]</a:t>
            </a:r>
            <a:r>
              <a:rPr lang="en-US" altLang="zh-CN" dirty="0" smtClean="0"/>
              <a:t>, then (a) look up the name (or fail) (b) change the "thing" at that location to the resulted value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Rules For Interpreting </a:t>
            </a:r>
            <a:br>
              <a:rPr lang="en-US" dirty="0" smtClean="0"/>
            </a:br>
            <a:r>
              <a:rPr lang="en-US" dirty="0" smtClean="0"/>
              <a:t>Definition Statement</a:t>
            </a:r>
            <a:br>
              <a:rPr lang="en-US" dirty="0" smtClean="0"/>
            </a:br>
            <a:r>
              <a:rPr lang="en-US" sz="3600" dirty="0" smtClean="0">
                <a:latin typeface="Matura MT Script Capitals" pitchFamily="66" charset="0"/>
              </a:rPr>
              <a:t>How To Put A Spell Into </a:t>
            </a:r>
            <a:r>
              <a:rPr lang="en-US" sz="3600" dirty="0" err="1" smtClean="0">
                <a:latin typeface="Matura MT Script Capitals" pitchFamily="66" charset="0"/>
              </a:rPr>
              <a:t>Spellbook</a:t>
            </a:r>
            <a:endParaRPr lang="en-US" sz="3600" dirty="0">
              <a:latin typeface="Matura MT Script Capital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571744"/>
            <a:ext cx="8258204" cy="355441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Select an available slot in the heap (</a:t>
            </a:r>
            <a:r>
              <a:rPr lang="en-US" dirty="0" smtClean="0">
                <a:latin typeface="Matura MT Script Capitals" pitchFamily="66" charset="0"/>
              </a:rPr>
              <a:t>backpack</a:t>
            </a:r>
            <a:r>
              <a:rPr lang="en-US" dirty="0" smtClean="0"/>
              <a:t>), and associate that slot with your function name in the function table (</a:t>
            </a:r>
            <a:r>
              <a:rPr lang="en-US" dirty="0" err="1" smtClean="0">
                <a:latin typeface="Matura MT Script Capitals" pitchFamily="66" charset="0"/>
              </a:rPr>
              <a:t>spellbook</a:t>
            </a:r>
            <a:r>
              <a:rPr lang="en-US" dirty="0" smtClean="0"/>
              <a:t>)</a:t>
            </a:r>
          </a:p>
          <a:p>
            <a:r>
              <a:rPr lang="en-US" dirty="0" smtClean="0"/>
              <a:t>In that slot, record the name of the argument (</a:t>
            </a:r>
            <a:r>
              <a:rPr lang="en-US" dirty="0" smtClean="0">
                <a:latin typeface="Matura MT Script Capitals" pitchFamily="66" charset="0"/>
              </a:rPr>
              <a:t>reagent</a:t>
            </a:r>
            <a:r>
              <a:rPr lang="en-US" dirty="0" smtClean="0"/>
              <a:t>), by which you refer to it within the body of function (</a:t>
            </a:r>
            <a:r>
              <a:rPr lang="en-US" dirty="0" smtClean="0">
                <a:latin typeface="Matura MT Script Capitals" pitchFamily="66" charset="0"/>
              </a:rPr>
              <a:t>incantation</a:t>
            </a:r>
            <a:r>
              <a:rPr lang="en-US" dirty="0" smtClean="0"/>
              <a:t>)</a:t>
            </a:r>
          </a:p>
          <a:p>
            <a:r>
              <a:rPr lang="en-US" dirty="0" smtClean="0"/>
              <a:t>Also record the body of the function (</a:t>
            </a:r>
            <a:r>
              <a:rPr lang="en-US" dirty="0" smtClean="0">
                <a:latin typeface="Matura MT Script Capitals" pitchFamily="66" charset="0"/>
              </a:rPr>
              <a:t>incantation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Function Application Expression</a:t>
            </a:r>
            <a:br>
              <a:rPr lang="en-US" dirty="0" smtClean="0"/>
            </a:br>
            <a:r>
              <a:rPr lang="en-US" sz="3600" dirty="0" smtClean="0">
                <a:latin typeface="Matura MT Script Capitals" pitchFamily="66" charset="0"/>
              </a:rPr>
              <a:t>Spell Invocation</a:t>
            </a:r>
            <a:endParaRPr lang="en-US" sz="3600" dirty="0">
              <a:latin typeface="Matura MT Script Capital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214554"/>
            <a:ext cx="8229600" cy="369729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f(4)</a:t>
            </a:r>
          </a:p>
          <a:p>
            <a:pPr lvl="1"/>
            <a:r>
              <a:rPr lang="en-US" dirty="0" err="1" smtClean="0"/>
              <a:t>myFunc</a:t>
            </a:r>
            <a:r>
              <a:rPr lang="en-US" dirty="0" smtClean="0"/>
              <a:t>(3, 5)</a:t>
            </a:r>
          </a:p>
          <a:p>
            <a:pPr lvl="1"/>
            <a:r>
              <a:rPr lang="en-US" dirty="0" err="1" smtClean="0"/>
              <a:t>anyFunc</a:t>
            </a:r>
            <a:r>
              <a:rPr lang="en-US" dirty="0" smtClean="0"/>
              <a:t>()</a:t>
            </a:r>
          </a:p>
          <a:p>
            <a:pPr lvl="1"/>
            <a:r>
              <a:rPr lang="en-US" dirty="0" smtClean="0"/>
              <a:t>…</a:t>
            </a:r>
          </a:p>
          <a:p>
            <a:r>
              <a:rPr lang="en-US" dirty="0" smtClean="0"/>
              <a:t>General form:</a:t>
            </a:r>
          </a:p>
          <a:p>
            <a:pPr lvl="1"/>
            <a:r>
              <a:rPr lang="en-US" dirty="0" smtClean="0"/>
              <a:t>expr1() or expr1(expr2) or expr1(expr2, expr3) or …</a:t>
            </a:r>
          </a:p>
          <a:p>
            <a:r>
              <a:rPr lang="en-US" dirty="0" smtClean="0"/>
              <a:t>If expr1 evaluates to a Function, it's a function application expression</a:t>
            </a:r>
          </a:p>
          <a:p>
            <a:r>
              <a:rPr lang="en-US" i="1" dirty="0" smtClean="0"/>
              <a:t>For now, expr1 will always be a name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Application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Evaluate the argument, using the current variable table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a new blank variable table on top of the original variable table (</a:t>
            </a:r>
            <a:r>
              <a:rPr lang="en-US" dirty="0" smtClean="0">
                <a:latin typeface="Matura MT Script Capitals" pitchFamily="66" charset="0"/>
              </a:rPr>
              <a:t>enter a dungeon</a:t>
            </a:r>
            <a:r>
              <a:rPr lang="en-US" dirty="0" smtClean="0"/>
              <a:t>), and the name of the argument (according to the definition) gets the value from step 1.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Interpret the body of the function as if it is a separate program (the content of the original variable table is not available to you)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Upon return (or reaching the end of the function), throw away the new variable table (</a:t>
            </a:r>
            <a:r>
              <a:rPr lang="en-US" dirty="0" smtClean="0">
                <a:latin typeface="Matura MT Script Capitals" pitchFamily="66" charset="0"/>
              </a:rPr>
              <a:t>dungeon map</a:t>
            </a:r>
            <a:r>
              <a:rPr lang="en-US" dirty="0" smtClean="0"/>
              <a:t>) and go back to the original (</a:t>
            </a:r>
            <a:r>
              <a:rPr lang="en-US" dirty="0" smtClean="0">
                <a:latin typeface="Matura MT Script Capitals" pitchFamily="66" charset="0"/>
              </a:rPr>
              <a:t>leave the dungeon</a:t>
            </a:r>
            <a:r>
              <a:rPr lang="en-US" dirty="0" smtClean="0"/>
              <a:t>). The function application expression is evaluated to the value of the return expression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142844" y="571480"/>
          <a:ext cx="2571768" cy="21183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42215"/>
                <a:gridCol w="1429553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+mj-lt"/>
                        </a:rPr>
                        <a:t>Variable</a:t>
                      </a:r>
                      <a:r>
                        <a:rPr lang="en-US" altLang="zh-CN" sz="1800" baseline="0" dirty="0" smtClean="0">
                          <a:latin typeface="+mj-lt"/>
                        </a:rPr>
                        <a:t> Table</a:t>
                      </a:r>
                    </a:p>
                    <a:p>
                      <a:pPr algn="ctr"/>
                      <a:r>
                        <a:rPr lang="en-US" altLang="zh-CN" sz="1600" dirty="0" smtClean="0">
                          <a:latin typeface="Matura MT Script Capitals" pitchFamily="66" charset="0"/>
                        </a:rPr>
                        <a:t>World Map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348620"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11488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15008" y="571480"/>
            <a:ext cx="3240360" cy="42473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	Program </a:t>
            </a:r>
            <a:r>
              <a:rPr lang="en-US" altLang="zh-CN" sz="1600" dirty="0" smtClean="0">
                <a:latin typeface="Matura MT Script Capitals" pitchFamily="66" charset="0"/>
              </a:rPr>
              <a:t>Quest</a:t>
            </a:r>
          </a:p>
          <a:p>
            <a:endParaRPr lang="en-US" altLang="zh-CN" dirty="0" smtClean="0"/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5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= 10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2 + 4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6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def 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(t):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y = 1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= t + y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return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= 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(x)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6" name="内容占位符 4"/>
          <p:cNvGraphicFramePr>
            <a:graphicFrameLocks/>
          </p:cNvGraphicFramePr>
          <p:nvPr/>
        </p:nvGraphicFramePr>
        <p:xfrm>
          <a:off x="2928926" y="571480"/>
          <a:ext cx="2571768" cy="315184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0132"/>
                <a:gridCol w="1571636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Function Table</a:t>
                      </a:r>
                    </a:p>
                    <a:p>
                      <a:pPr algn="ctr"/>
                      <a:r>
                        <a:rPr lang="en-US" altLang="zh-CN" sz="1600" dirty="0" err="1" smtClean="0">
                          <a:latin typeface="Matura MT Script Capitals" pitchFamily="66" charset="0"/>
                        </a:rPr>
                        <a:t>Spellbook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Basic</a:t>
                      </a:r>
                      <a:r>
                        <a:rPr lang="en-US" altLang="zh-CN" baseline="0" dirty="0" smtClean="0"/>
                        <a:t> Spells</a:t>
                      </a:r>
                      <a:endParaRPr lang="zh-CN" alt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0058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Spells You</a:t>
                      </a:r>
                      <a:r>
                        <a:rPr lang="en-US" altLang="zh-CN" baseline="0" dirty="0" smtClean="0">
                          <a:solidFill>
                            <a:schemeClr val="tx1"/>
                          </a:solidFill>
                        </a:rPr>
                        <a:t> Created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96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Name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Value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298" name="Picture 10" descr="http://images.findicons.com/files/icons/1330/lotr_armoury_of_the_third_age/128/bonus_the_red_book_of_westmarc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330870">
            <a:off x="2792709" y="262983"/>
            <a:ext cx="617161" cy="617161"/>
          </a:xfrm>
          <a:prstGeom prst="rect">
            <a:avLst/>
          </a:prstGeom>
          <a:noFill/>
        </p:spPr>
      </p:pic>
      <p:pic>
        <p:nvPicPr>
          <p:cNvPr id="12300" name="Picture 12" descr="http://images.findicons.com/files/icons/1258/warcraft_volume_1/128/a_sealed_no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14290"/>
            <a:ext cx="928694" cy="928694"/>
          </a:xfrm>
          <a:prstGeom prst="rect">
            <a:avLst/>
          </a:prstGeom>
          <a:noFill/>
        </p:spPr>
      </p:pic>
      <p:pic>
        <p:nvPicPr>
          <p:cNvPr id="12304" name="Picture 16" descr="http://images3.wikia.nocookie.net/__cb20110427035405/frontierville/images/3/35/Trail_Map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728"/>
            <a:ext cx="642942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142844" y="571480"/>
          <a:ext cx="2571768" cy="21183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42215"/>
                <a:gridCol w="1429553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+mj-lt"/>
                        </a:rPr>
                        <a:t>Variable</a:t>
                      </a:r>
                      <a:r>
                        <a:rPr lang="en-US" altLang="zh-CN" sz="1800" baseline="0" dirty="0" smtClean="0">
                          <a:latin typeface="+mj-lt"/>
                        </a:rPr>
                        <a:t> Table</a:t>
                      </a:r>
                    </a:p>
                    <a:p>
                      <a:pPr algn="ctr"/>
                      <a:r>
                        <a:rPr lang="en-US" altLang="zh-CN" sz="1600" dirty="0" smtClean="0">
                          <a:latin typeface="Matura MT Script Capitals" pitchFamily="66" charset="0"/>
                        </a:rPr>
                        <a:t>World Map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34862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11488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15008" y="571480"/>
            <a:ext cx="3240360" cy="42473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	Program </a:t>
            </a:r>
            <a:r>
              <a:rPr lang="en-US" altLang="zh-CN" sz="1600" dirty="0" smtClean="0">
                <a:latin typeface="Matura MT Script Capitals" pitchFamily="66" charset="0"/>
              </a:rPr>
              <a:t>Quest</a:t>
            </a:r>
          </a:p>
          <a:p>
            <a:endParaRPr lang="en-US" altLang="zh-CN" dirty="0" smtClean="0"/>
          </a:p>
          <a:p>
            <a:r>
              <a:rPr lang="en-US" altLang="zh-CN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 = 5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= 10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2 + 4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6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def 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(t):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y = 1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= t + y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return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= 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(x)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6" name="内容占位符 4"/>
          <p:cNvGraphicFramePr>
            <a:graphicFrameLocks/>
          </p:cNvGraphicFramePr>
          <p:nvPr/>
        </p:nvGraphicFramePr>
        <p:xfrm>
          <a:off x="2928926" y="571480"/>
          <a:ext cx="2571768" cy="315184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0132"/>
                <a:gridCol w="1571636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Function Table</a:t>
                      </a:r>
                    </a:p>
                    <a:p>
                      <a:pPr algn="ctr"/>
                      <a:r>
                        <a:rPr lang="en-US" altLang="zh-CN" sz="1600" dirty="0" err="1" smtClean="0">
                          <a:latin typeface="Matura MT Script Capitals" pitchFamily="66" charset="0"/>
                        </a:rPr>
                        <a:t>Spellbook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Basic</a:t>
                      </a:r>
                      <a:r>
                        <a:rPr lang="en-US" altLang="zh-CN" baseline="0" dirty="0" smtClean="0"/>
                        <a:t> Spells</a:t>
                      </a:r>
                      <a:endParaRPr lang="zh-CN" alt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0058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Spells You</a:t>
                      </a:r>
                      <a:r>
                        <a:rPr lang="en-US" altLang="zh-CN" baseline="0" dirty="0" smtClean="0">
                          <a:solidFill>
                            <a:schemeClr val="tx1"/>
                          </a:solidFill>
                        </a:rPr>
                        <a:t> Created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96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Name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Value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298" name="Picture 10" descr="http://images.findicons.com/files/icons/1330/lotr_armoury_of_the_third_age/128/bonus_the_red_book_of_westmarc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330870">
            <a:off x="2792709" y="262983"/>
            <a:ext cx="617161" cy="617161"/>
          </a:xfrm>
          <a:prstGeom prst="rect">
            <a:avLst/>
          </a:prstGeom>
          <a:noFill/>
        </p:spPr>
      </p:pic>
      <p:pic>
        <p:nvPicPr>
          <p:cNvPr id="12300" name="Picture 12" descr="http://images.findicons.com/files/icons/1258/warcraft_volume_1/128/a_sealed_no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14290"/>
            <a:ext cx="928694" cy="928694"/>
          </a:xfrm>
          <a:prstGeom prst="rect">
            <a:avLst/>
          </a:prstGeom>
          <a:noFill/>
        </p:spPr>
      </p:pic>
      <p:pic>
        <p:nvPicPr>
          <p:cNvPr id="12304" name="Picture 16" descr="http://images3.wikia.nocookie.net/__cb20110427035405/frontierville/images/3/35/Trail_Map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728"/>
            <a:ext cx="642942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142844" y="571480"/>
          <a:ext cx="2571768" cy="21183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42215"/>
                <a:gridCol w="1429553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+mj-lt"/>
                        </a:rPr>
                        <a:t>Variable</a:t>
                      </a:r>
                      <a:r>
                        <a:rPr lang="en-US" altLang="zh-CN" sz="1800" baseline="0" dirty="0" smtClean="0">
                          <a:latin typeface="+mj-lt"/>
                        </a:rPr>
                        <a:t> Table</a:t>
                      </a:r>
                    </a:p>
                    <a:p>
                      <a:pPr algn="ctr"/>
                      <a:r>
                        <a:rPr lang="en-US" altLang="zh-CN" sz="1600" dirty="0" smtClean="0">
                          <a:latin typeface="Matura MT Script Capitals" pitchFamily="66" charset="0"/>
                        </a:rPr>
                        <a:t>World Map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34862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1488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y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15008" y="571480"/>
            <a:ext cx="3240360" cy="42473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	Program </a:t>
            </a:r>
            <a:r>
              <a:rPr lang="en-US" altLang="zh-CN" sz="1600" dirty="0" smtClean="0">
                <a:latin typeface="Matura MT Script Capitals" pitchFamily="66" charset="0"/>
              </a:rPr>
              <a:t>Quest</a:t>
            </a:r>
          </a:p>
          <a:p>
            <a:endParaRPr lang="en-US" altLang="zh-CN" dirty="0" smtClean="0"/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5</a:t>
            </a:r>
          </a:p>
          <a:p>
            <a:r>
              <a:rPr lang="en-US" altLang="zh-CN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 = 10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2 + 4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6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def 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(t):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y = 1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= t + y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return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= 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(x)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6" name="内容占位符 4"/>
          <p:cNvGraphicFramePr>
            <a:graphicFrameLocks/>
          </p:cNvGraphicFramePr>
          <p:nvPr/>
        </p:nvGraphicFramePr>
        <p:xfrm>
          <a:off x="2928926" y="571480"/>
          <a:ext cx="2571768" cy="315184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0132"/>
                <a:gridCol w="1571636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Function Table</a:t>
                      </a:r>
                    </a:p>
                    <a:p>
                      <a:pPr algn="ctr"/>
                      <a:r>
                        <a:rPr lang="en-US" altLang="zh-CN" sz="1600" dirty="0" err="1" smtClean="0">
                          <a:latin typeface="Matura MT Script Capitals" pitchFamily="66" charset="0"/>
                        </a:rPr>
                        <a:t>Spellbook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Basic</a:t>
                      </a:r>
                      <a:r>
                        <a:rPr lang="en-US" altLang="zh-CN" baseline="0" dirty="0" smtClean="0"/>
                        <a:t> Spells</a:t>
                      </a:r>
                      <a:endParaRPr lang="zh-CN" alt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0058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Spells You</a:t>
                      </a:r>
                      <a:r>
                        <a:rPr lang="en-US" altLang="zh-CN" baseline="0" dirty="0" smtClean="0">
                          <a:solidFill>
                            <a:schemeClr val="tx1"/>
                          </a:solidFill>
                        </a:rPr>
                        <a:t> Created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96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Name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Value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298" name="Picture 10" descr="http://images.findicons.com/files/icons/1330/lotr_armoury_of_the_third_age/128/bonus_the_red_book_of_westmarc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330870">
            <a:off x="2792709" y="262983"/>
            <a:ext cx="617161" cy="617161"/>
          </a:xfrm>
          <a:prstGeom prst="rect">
            <a:avLst/>
          </a:prstGeom>
          <a:noFill/>
        </p:spPr>
      </p:pic>
      <p:pic>
        <p:nvPicPr>
          <p:cNvPr id="12300" name="Picture 12" descr="http://images.findicons.com/files/icons/1258/warcraft_volume_1/128/a_sealed_no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14290"/>
            <a:ext cx="928694" cy="928694"/>
          </a:xfrm>
          <a:prstGeom prst="rect">
            <a:avLst/>
          </a:prstGeom>
          <a:noFill/>
        </p:spPr>
      </p:pic>
      <p:pic>
        <p:nvPicPr>
          <p:cNvPr id="12304" name="Picture 16" descr="http://images3.wikia.nocookie.net/__cb20110427035405/frontierville/images/3/35/Trail_Map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728"/>
            <a:ext cx="642942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142844" y="571480"/>
          <a:ext cx="2571768" cy="21183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42215"/>
                <a:gridCol w="1429553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+mj-lt"/>
                        </a:rPr>
                        <a:t>Variable</a:t>
                      </a:r>
                      <a:r>
                        <a:rPr lang="en-US" altLang="zh-CN" sz="1800" baseline="0" dirty="0" smtClean="0">
                          <a:latin typeface="+mj-lt"/>
                        </a:rPr>
                        <a:t> Table</a:t>
                      </a:r>
                    </a:p>
                    <a:p>
                      <a:pPr algn="ctr"/>
                      <a:r>
                        <a:rPr lang="en-US" altLang="zh-CN" sz="1600" dirty="0" smtClean="0">
                          <a:latin typeface="Matura MT Script Capitals" pitchFamily="66" charset="0"/>
                        </a:rPr>
                        <a:t>World Map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34862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trike="dblStrike" baseline="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 6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11488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y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15008" y="571480"/>
            <a:ext cx="3240360" cy="42473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	Program </a:t>
            </a:r>
            <a:r>
              <a:rPr lang="en-US" altLang="zh-CN" sz="1600" dirty="0" smtClean="0">
                <a:latin typeface="Matura MT Script Capitals" pitchFamily="66" charset="0"/>
              </a:rPr>
              <a:t>Quest</a:t>
            </a:r>
          </a:p>
          <a:p>
            <a:endParaRPr lang="en-US" altLang="zh-CN" dirty="0" smtClean="0"/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5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= 10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 = 2 + 4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6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def 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(t):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y = 1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t = t + y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return t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= 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(x)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6" name="内容占位符 4"/>
          <p:cNvGraphicFramePr>
            <a:graphicFrameLocks/>
          </p:cNvGraphicFramePr>
          <p:nvPr/>
        </p:nvGraphicFramePr>
        <p:xfrm>
          <a:off x="2928926" y="571480"/>
          <a:ext cx="2571768" cy="315184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0132"/>
                <a:gridCol w="1571636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Function Table</a:t>
                      </a:r>
                    </a:p>
                    <a:p>
                      <a:pPr algn="ctr"/>
                      <a:r>
                        <a:rPr lang="en-US" altLang="zh-CN" sz="1600" dirty="0" err="1" smtClean="0">
                          <a:latin typeface="Matura MT Script Capitals" pitchFamily="66" charset="0"/>
                        </a:rPr>
                        <a:t>Spellbook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Basic</a:t>
                      </a:r>
                      <a:r>
                        <a:rPr lang="en-US" altLang="zh-CN" baseline="0" dirty="0" smtClean="0"/>
                        <a:t> Spells</a:t>
                      </a:r>
                      <a:endParaRPr lang="zh-CN" alt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0058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Spells You</a:t>
                      </a:r>
                      <a:r>
                        <a:rPr lang="en-US" altLang="zh-CN" baseline="0" dirty="0" smtClean="0">
                          <a:solidFill>
                            <a:schemeClr val="tx1"/>
                          </a:solidFill>
                        </a:rPr>
                        <a:t> Created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96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Name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Value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298" name="Picture 10" descr="http://images.findicons.com/files/icons/1330/lotr_armoury_of_the_third_age/128/bonus_the_red_book_of_westmarc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330870">
            <a:off x="2792709" y="262983"/>
            <a:ext cx="617161" cy="617161"/>
          </a:xfrm>
          <a:prstGeom prst="rect">
            <a:avLst/>
          </a:prstGeom>
          <a:noFill/>
        </p:spPr>
      </p:pic>
      <p:pic>
        <p:nvPicPr>
          <p:cNvPr id="12300" name="Picture 12" descr="http://images.findicons.com/files/icons/1258/warcraft_volume_1/128/a_sealed_no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14290"/>
            <a:ext cx="928694" cy="928694"/>
          </a:xfrm>
          <a:prstGeom prst="rect">
            <a:avLst/>
          </a:prstGeom>
          <a:noFill/>
        </p:spPr>
      </p:pic>
      <p:pic>
        <p:nvPicPr>
          <p:cNvPr id="12304" name="Picture 16" descr="http://images3.wikia.nocookie.net/__cb20110427035405/frontierville/images/3/35/Trail_Map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728"/>
            <a:ext cx="642942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142844" y="571480"/>
          <a:ext cx="2571768" cy="21183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42215"/>
                <a:gridCol w="1429553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+mj-lt"/>
                        </a:rPr>
                        <a:t>Variable</a:t>
                      </a:r>
                      <a:r>
                        <a:rPr lang="en-US" altLang="zh-CN" sz="1800" baseline="0" dirty="0" smtClean="0">
                          <a:latin typeface="+mj-lt"/>
                        </a:rPr>
                        <a:t> Table</a:t>
                      </a:r>
                    </a:p>
                    <a:p>
                      <a:pPr algn="ctr"/>
                      <a:r>
                        <a:rPr lang="en-US" altLang="zh-CN" sz="1600" dirty="0" smtClean="0">
                          <a:latin typeface="Matura MT Script Capitals" pitchFamily="66" charset="0"/>
                        </a:rPr>
                        <a:t>World Map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34862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trike="dblStrike" baseline="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CN" strike="dblStrike" baseline="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 6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11488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y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15008" y="571480"/>
            <a:ext cx="3240360" cy="42473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	Program </a:t>
            </a:r>
            <a:r>
              <a:rPr lang="en-US" altLang="zh-CN" sz="1600" dirty="0" smtClean="0">
                <a:latin typeface="Matura MT Script Capitals" pitchFamily="66" charset="0"/>
              </a:rPr>
              <a:t>Quest</a:t>
            </a:r>
          </a:p>
          <a:p>
            <a:endParaRPr lang="en-US" altLang="zh-CN" dirty="0" smtClean="0"/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5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= 10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2 + 4</a:t>
            </a:r>
          </a:p>
          <a:p>
            <a:r>
              <a:rPr lang="en-US" altLang="zh-CN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 = 6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def 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(t):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y = 1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= t + y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return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= 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(x)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6" name="内容占位符 4"/>
          <p:cNvGraphicFramePr>
            <a:graphicFrameLocks/>
          </p:cNvGraphicFramePr>
          <p:nvPr/>
        </p:nvGraphicFramePr>
        <p:xfrm>
          <a:off x="2928926" y="571480"/>
          <a:ext cx="2571768" cy="315184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0132"/>
                <a:gridCol w="1571636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Function Table</a:t>
                      </a:r>
                    </a:p>
                    <a:p>
                      <a:pPr algn="ctr"/>
                      <a:r>
                        <a:rPr lang="en-US" altLang="zh-CN" sz="1600" dirty="0" err="1" smtClean="0">
                          <a:latin typeface="Matura MT Script Capitals" pitchFamily="66" charset="0"/>
                        </a:rPr>
                        <a:t>Spellbook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Basic</a:t>
                      </a:r>
                      <a:r>
                        <a:rPr lang="en-US" altLang="zh-CN" baseline="0" dirty="0" smtClean="0"/>
                        <a:t> Spells</a:t>
                      </a:r>
                      <a:endParaRPr lang="zh-CN" alt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0058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Spells You</a:t>
                      </a:r>
                      <a:r>
                        <a:rPr lang="en-US" altLang="zh-CN" baseline="0" dirty="0" smtClean="0">
                          <a:solidFill>
                            <a:schemeClr val="tx1"/>
                          </a:solidFill>
                        </a:rPr>
                        <a:t> Created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96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Name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Value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298" name="Picture 10" descr="http://images.findicons.com/files/icons/1330/lotr_armoury_of_the_third_age/128/bonus_the_red_book_of_westmarc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330870">
            <a:off x="2792709" y="262983"/>
            <a:ext cx="617161" cy="617161"/>
          </a:xfrm>
          <a:prstGeom prst="rect">
            <a:avLst/>
          </a:prstGeom>
          <a:noFill/>
        </p:spPr>
      </p:pic>
      <p:pic>
        <p:nvPicPr>
          <p:cNvPr id="12300" name="Picture 12" descr="http://images.findicons.com/files/icons/1258/warcraft_volume_1/128/a_sealed_no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14290"/>
            <a:ext cx="928694" cy="928694"/>
          </a:xfrm>
          <a:prstGeom prst="rect">
            <a:avLst/>
          </a:prstGeom>
          <a:noFill/>
        </p:spPr>
      </p:pic>
      <p:pic>
        <p:nvPicPr>
          <p:cNvPr id="12304" name="Picture 16" descr="http://images3.wikia.nocookie.net/__cb20110427035405/frontierville/images/3/35/Trail_Map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728"/>
            <a:ext cx="642942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142844" y="571480"/>
          <a:ext cx="2571768" cy="21183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42215"/>
                <a:gridCol w="1429553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+mj-lt"/>
                        </a:rPr>
                        <a:t>Variable</a:t>
                      </a:r>
                      <a:r>
                        <a:rPr lang="en-US" altLang="zh-CN" sz="1800" baseline="0" dirty="0" smtClean="0">
                          <a:latin typeface="+mj-lt"/>
                        </a:rPr>
                        <a:t> Table</a:t>
                      </a:r>
                    </a:p>
                    <a:p>
                      <a:pPr algn="ctr"/>
                      <a:r>
                        <a:rPr lang="en-US" altLang="zh-CN" sz="1600" dirty="0" smtClean="0">
                          <a:latin typeface="Matura MT Script Capitals" pitchFamily="66" charset="0"/>
                        </a:rPr>
                        <a:t>World Map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34862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trike="dblStrike" baseline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CN" strike="dblStrike" baseline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 6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1488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y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15008" y="571480"/>
            <a:ext cx="3240360" cy="42473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	Program </a:t>
            </a:r>
            <a:r>
              <a:rPr lang="en-US" altLang="zh-CN" sz="1600" dirty="0" smtClean="0">
                <a:latin typeface="Matura MT Script Capitals" pitchFamily="66" charset="0"/>
              </a:rPr>
              <a:t>Quest</a:t>
            </a:r>
          </a:p>
          <a:p>
            <a:endParaRPr lang="en-US" altLang="zh-CN" dirty="0" smtClean="0"/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5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= 10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2 + 4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6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def </a:t>
            </a:r>
            <a:r>
              <a:rPr lang="en-US" altLang="zh-CN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(t):</a:t>
            </a:r>
          </a:p>
          <a:p>
            <a:r>
              <a:rPr lang="en-US" altLang="zh-CN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y = 1</a:t>
            </a:r>
          </a:p>
          <a:p>
            <a:r>
              <a:rPr lang="en-US" altLang="zh-CN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 </a:t>
            </a:r>
            <a:r>
              <a:rPr lang="en-US" altLang="zh-CN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 t + y</a:t>
            </a:r>
          </a:p>
          <a:p>
            <a:r>
              <a:rPr lang="en-US" altLang="zh-CN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return </a:t>
            </a:r>
            <a:r>
              <a:rPr lang="en-US" altLang="zh-CN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</a:t>
            </a:r>
            <a:endParaRPr lang="en-US" altLang="zh-CN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= 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(x)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6" name="内容占位符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7516014"/>
              </p:ext>
            </p:extLst>
          </p:nvPr>
        </p:nvGraphicFramePr>
        <p:xfrm>
          <a:off x="2928926" y="571480"/>
          <a:ext cx="2571768" cy="424912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0132"/>
                <a:gridCol w="1571636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Function Table</a:t>
                      </a:r>
                    </a:p>
                    <a:p>
                      <a:pPr algn="ctr"/>
                      <a:r>
                        <a:rPr lang="en-US" altLang="zh-CN" sz="1600" dirty="0" err="1" smtClean="0">
                          <a:latin typeface="Matura MT Script Capitals" pitchFamily="66" charset="0"/>
                        </a:rPr>
                        <a:t>Spellbook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Basic</a:t>
                      </a:r>
                      <a:r>
                        <a:rPr lang="en-US" altLang="zh-CN" baseline="0" dirty="0" smtClean="0"/>
                        <a:t> Spells</a:t>
                      </a:r>
                      <a:endParaRPr lang="zh-CN" alt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0058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Spells You</a:t>
                      </a:r>
                      <a:r>
                        <a:rPr lang="en-US" altLang="zh-CN" baseline="0" dirty="0" smtClean="0">
                          <a:solidFill>
                            <a:schemeClr val="tx1"/>
                          </a:solidFill>
                        </a:rPr>
                        <a:t> Created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96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Name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Value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en-US" altLang="zh-CN" dirty="0" err="1" smtClean="0">
                          <a:solidFill>
                            <a:srgbClr val="FF0000"/>
                          </a:solidFill>
                        </a:rPr>
                        <a:t>addOne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FF0000"/>
                          </a:solidFill>
                        </a:rPr>
                        <a:t>arg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: t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body: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  y = 1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 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y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= t + y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  return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y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298" name="Picture 10" descr="http://images.findicons.com/files/icons/1330/lotr_armoury_of_the_third_age/128/bonus_the_red_book_of_westmarc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330870">
            <a:off x="2792709" y="262983"/>
            <a:ext cx="617161" cy="617161"/>
          </a:xfrm>
          <a:prstGeom prst="rect">
            <a:avLst/>
          </a:prstGeom>
          <a:noFill/>
        </p:spPr>
      </p:pic>
      <p:pic>
        <p:nvPicPr>
          <p:cNvPr id="12300" name="Picture 12" descr="http://images.findicons.com/files/icons/1258/warcraft_volume_1/128/a_sealed_no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14290"/>
            <a:ext cx="928694" cy="928694"/>
          </a:xfrm>
          <a:prstGeom prst="rect">
            <a:avLst/>
          </a:prstGeom>
          <a:noFill/>
        </p:spPr>
      </p:pic>
      <p:pic>
        <p:nvPicPr>
          <p:cNvPr id="12304" name="Picture 16" descr="http://images3.wikia.nocookie.net/__cb20110427035405/frontierville/images/3/35/Trail_Map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728"/>
            <a:ext cx="642942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142844" y="571480"/>
          <a:ext cx="2571768" cy="21183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42215"/>
                <a:gridCol w="1429553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+mj-lt"/>
                        </a:rPr>
                        <a:t>Variable</a:t>
                      </a:r>
                      <a:r>
                        <a:rPr lang="en-US" altLang="zh-CN" sz="1800" baseline="0" dirty="0" smtClean="0">
                          <a:latin typeface="+mj-lt"/>
                        </a:rPr>
                        <a:t> Table</a:t>
                      </a:r>
                    </a:p>
                    <a:p>
                      <a:pPr algn="ctr"/>
                      <a:r>
                        <a:rPr lang="en-US" altLang="zh-CN" sz="1600" dirty="0" smtClean="0">
                          <a:latin typeface="Matura MT Script Capitals" pitchFamily="66" charset="0"/>
                        </a:rPr>
                        <a:t>World Map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34862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trike="dblStrike" baseline="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CN" strike="dblStrike" baseline="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 6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11488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y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15008" y="571480"/>
            <a:ext cx="3240360" cy="42473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	Program </a:t>
            </a:r>
            <a:r>
              <a:rPr lang="en-US" altLang="zh-CN" sz="1600" dirty="0" smtClean="0">
                <a:latin typeface="Matura MT Script Capitals" pitchFamily="66" charset="0"/>
              </a:rPr>
              <a:t>Quest</a:t>
            </a:r>
          </a:p>
          <a:p>
            <a:endParaRPr lang="en-US" altLang="zh-CN" dirty="0" smtClean="0"/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5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= 10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2 + 4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6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def 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(t):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y = 1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= t + y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return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= </a:t>
            </a:r>
            <a:r>
              <a:rPr lang="en-US" altLang="zh-CN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(x)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6" name="内容占位符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298310"/>
              </p:ext>
            </p:extLst>
          </p:nvPr>
        </p:nvGraphicFramePr>
        <p:xfrm>
          <a:off x="2928926" y="571480"/>
          <a:ext cx="2571768" cy="424912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0132"/>
                <a:gridCol w="1571636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Function Table</a:t>
                      </a:r>
                    </a:p>
                    <a:p>
                      <a:pPr algn="ctr"/>
                      <a:r>
                        <a:rPr lang="en-US" altLang="zh-CN" sz="1600" dirty="0" err="1" smtClean="0">
                          <a:latin typeface="Matura MT Script Capitals" pitchFamily="66" charset="0"/>
                        </a:rPr>
                        <a:t>Spellbook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Basic</a:t>
                      </a:r>
                      <a:r>
                        <a:rPr lang="en-US" altLang="zh-CN" baseline="0" dirty="0" smtClean="0"/>
                        <a:t> Spells</a:t>
                      </a:r>
                      <a:endParaRPr lang="zh-CN" alt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0058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Spells You</a:t>
                      </a:r>
                      <a:r>
                        <a:rPr lang="en-US" altLang="zh-CN" baseline="0" dirty="0" smtClean="0">
                          <a:solidFill>
                            <a:schemeClr val="tx1"/>
                          </a:solidFill>
                        </a:rPr>
                        <a:t> Created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96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Name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Value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en-US" altLang="zh-CN" dirty="0" err="1" smtClean="0">
                          <a:solidFill>
                            <a:schemeClr val="tx1"/>
                          </a:solidFill>
                        </a:rPr>
                        <a:t>addOne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arg</a:t>
                      </a:r>
                      <a:r>
                        <a:rPr lang="en-US" dirty="0" smtClean="0"/>
                        <a:t>: t</a:t>
                      </a:r>
                    </a:p>
                    <a:p>
                      <a:r>
                        <a:rPr lang="en-US" dirty="0" smtClean="0"/>
                        <a:t>body:</a:t>
                      </a:r>
                    </a:p>
                    <a:p>
                      <a:r>
                        <a:rPr lang="en-US" dirty="0" smtClean="0"/>
                        <a:t>    y = 1</a:t>
                      </a:r>
                    </a:p>
                    <a:p>
                      <a:r>
                        <a:rPr lang="en-US" dirty="0" smtClean="0"/>
                        <a:t>    </a:t>
                      </a:r>
                      <a:r>
                        <a:rPr lang="en-US" dirty="0" smtClean="0"/>
                        <a:t>y </a:t>
                      </a:r>
                      <a:r>
                        <a:rPr lang="en-US" dirty="0" smtClean="0"/>
                        <a:t>= t + y</a:t>
                      </a:r>
                    </a:p>
                    <a:p>
                      <a:r>
                        <a:rPr lang="en-US" dirty="0" smtClean="0"/>
                        <a:t>    return </a:t>
                      </a:r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298" name="Picture 10" descr="http://images.findicons.com/files/icons/1330/lotr_armoury_of_the_third_age/128/bonus_the_red_book_of_westmarc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330870">
            <a:off x="2792709" y="262983"/>
            <a:ext cx="617161" cy="617161"/>
          </a:xfrm>
          <a:prstGeom prst="rect">
            <a:avLst/>
          </a:prstGeom>
          <a:noFill/>
        </p:spPr>
      </p:pic>
      <p:pic>
        <p:nvPicPr>
          <p:cNvPr id="12300" name="Picture 12" descr="http://images.findicons.com/files/icons/1258/warcraft_volume_1/128/a_sealed_no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14290"/>
            <a:ext cx="928694" cy="928694"/>
          </a:xfrm>
          <a:prstGeom prst="rect">
            <a:avLst/>
          </a:prstGeom>
          <a:noFill/>
        </p:spPr>
      </p:pic>
      <p:pic>
        <p:nvPicPr>
          <p:cNvPr id="12304" name="Picture 16" descr="http://images3.wikia.nocookie.net/__cb20110427035405/frontierville/images/3/35/Trail_Map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728"/>
            <a:ext cx="642942" cy="642942"/>
          </a:xfrm>
          <a:prstGeom prst="rect">
            <a:avLst/>
          </a:prstGeom>
          <a:noFill/>
        </p:spPr>
      </p:pic>
      <p:graphicFrame>
        <p:nvGraphicFramePr>
          <p:cNvPr id="8" name="内容占位符 4"/>
          <p:cNvGraphicFramePr>
            <a:graphicFrameLocks/>
          </p:cNvGraphicFramePr>
          <p:nvPr/>
        </p:nvGraphicFramePr>
        <p:xfrm>
          <a:off x="295244" y="723880"/>
          <a:ext cx="2571768" cy="21183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42215"/>
                <a:gridCol w="1429553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+mj-lt"/>
                        </a:rPr>
                        <a:t>Variable</a:t>
                      </a:r>
                      <a:r>
                        <a:rPr lang="en-US" altLang="zh-CN" sz="1800" baseline="0" dirty="0" smtClean="0">
                          <a:latin typeface="+mj-lt"/>
                        </a:rPr>
                        <a:t> Table - 2</a:t>
                      </a:r>
                    </a:p>
                    <a:p>
                      <a:pPr algn="ctr"/>
                      <a:r>
                        <a:rPr lang="en-US" altLang="zh-CN" sz="1600" dirty="0" smtClean="0">
                          <a:latin typeface="Matura MT Script Capitals" pitchFamily="66" charset="0"/>
                        </a:rPr>
                        <a:t>Dungeon Map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34862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t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11488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16" descr="http://images3.wikia.nocookie.net/__cb20110427035405/frontierville/images/3/35/Trail_Map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438128"/>
            <a:ext cx="642942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142844" y="571480"/>
          <a:ext cx="2571768" cy="21183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42215"/>
                <a:gridCol w="1429553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+mj-lt"/>
                        </a:rPr>
                        <a:t>Variable</a:t>
                      </a:r>
                      <a:r>
                        <a:rPr lang="en-US" altLang="zh-CN" sz="1800" baseline="0" dirty="0" smtClean="0">
                          <a:latin typeface="+mj-lt"/>
                        </a:rPr>
                        <a:t> Table</a:t>
                      </a:r>
                    </a:p>
                    <a:p>
                      <a:pPr algn="ctr"/>
                      <a:r>
                        <a:rPr lang="en-US" altLang="zh-CN" sz="1600" dirty="0" smtClean="0">
                          <a:latin typeface="Matura MT Script Capitals" pitchFamily="66" charset="0"/>
                        </a:rPr>
                        <a:t>World Map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34862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trike="dblStrike" baseline="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CN" strike="dblStrike" baseline="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 6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11488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y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15008" y="571480"/>
            <a:ext cx="3240360" cy="42473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	Program </a:t>
            </a:r>
            <a:r>
              <a:rPr lang="en-US" altLang="zh-CN" sz="1600" dirty="0" smtClean="0">
                <a:latin typeface="Matura MT Script Capitals" pitchFamily="66" charset="0"/>
              </a:rPr>
              <a:t>Quest</a:t>
            </a:r>
          </a:p>
          <a:p>
            <a:endParaRPr lang="en-US" altLang="zh-CN" dirty="0" smtClean="0"/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5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= 10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2 + 4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6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def 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(t):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y = 1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t = t + y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return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= </a:t>
            </a:r>
            <a:r>
              <a:rPr lang="en-US" altLang="zh-CN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(x)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6" name="内容占位符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6071513"/>
              </p:ext>
            </p:extLst>
          </p:nvPr>
        </p:nvGraphicFramePr>
        <p:xfrm>
          <a:off x="2928926" y="571480"/>
          <a:ext cx="2571768" cy="424912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0132"/>
                <a:gridCol w="1571636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Function Table</a:t>
                      </a:r>
                    </a:p>
                    <a:p>
                      <a:pPr algn="ctr"/>
                      <a:r>
                        <a:rPr lang="en-US" altLang="zh-CN" sz="1600" dirty="0" err="1" smtClean="0">
                          <a:latin typeface="Matura MT Script Capitals" pitchFamily="66" charset="0"/>
                        </a:rPr>
                        <a:t>Spellbook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Basic</a:t>
                      </a:r>
                      <a:r>
                        <a:rPr lang="en-US" altLang="zh-CN" baseline="0" dirty="0" smtClean="0"/>
                        <a:t> Spells</a:t>
                      </a:r>
                      <a:endParaRPr lang="zh-CN" alt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0058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Spells You</a:t>
                      </a:r>
                      <a:r>
                        <a:rPr lang="en-US" altLang="zh-CN" baseline="0" dirty="0" smtClean="0">
                          <a:solidFill>
                            <a:schemeClr val="tx1"/>
                          </a:solidFill>
                        </a:rPr>
                        <a:t> Created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96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Name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Value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en-US" altLang="zh-CN" dirty="0" err="1" smtClean="0">
                          <a:solidFill>
                            <a:schemeClr val="tx1"/>
                          </a:solidFill>
                        </a:rPr>
                        <a:t>addOne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arg</a:t>
                      </a:r>
                      <a:r>
                        <a:rPr lang="en-US" dirty="0" smtClean="0"/>
                        <a:t>: t</a:t>
                      </a:r>
                    </a:p>
                    <a:p>
                      <a:r>
                        <a:rPr lang="en-US" dirty="0" smtClean="0"/>
                        <a:t>body:</a:t>
                      </a:r>
                    </a:p>
                    <a:p>
                      <a:r>
                        <a:rPr lang="en-US" dirty="0" smtClean="0"/>
                        <a:t>    y = 1</a:t>
                      </a:r>
                    </a:p>
                    <a:p>
                      <a:r>
                        <a:rPr lang="en-US" dirty="0" smtClean="0"/>
                        <a:t>    </a:t>
                      </a:r>
                      <a:r>
                        <a:rPr lang="en-US" dirty="0" smtClean="0"/>
                        <a:t>y </a:t>
                      </a:r>
                      <a:r>
                        <a:rPr lang="en-US" dirty="0" smtClean="0"/>
                        <a:t>= t + y</a:t>
                      </a:r>
                    </a:p>
                    <a:p>
                      <a:r>
                        <a:rPr lang="en-US" dirty="0" smtClean="0"/>
                        <a:t>    return </a:t>
                      </a:r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298" name="Picture 10" descr="http://images.findicons.com/files/icons/1330/lotr_armoury_of_the_third_age/128/bonus_the_red_book_of_westmarc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330870">
            <a:off x="2792709" y="262983"/>
            <a:ext cx="617161" cy="617161"/>
          </a:xfrm>
          <a:prstGeom prst="rect">
            <a:avLst/>
          </a:prstGeom>
          <a:noFill/>
        </p:spPr>
      </p:pic>
      <p:pic>
        <p:nvPicPr>
          <p:cNvPr id="12300" name="Picture 12" descr="http://images.findicons.com/files/icons/1258/warcraft_volume_1/128/a_sealed_no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14290"/>
            <a:ext cx="928694" cy="928694"/>
          </a:xfrm>
          <a:prstGeom prst="rect">
            <a:avLst/>
          </a:prstGeom>
          <a:noFill/>
        </p:spPr>
      </p:pic>
      <p:pic>
        <p:nvPicPr>
          <p:cNvPr id="12304" name="Picture 16" descr="http://images3.wikia.nocookie.net/__cb20110427035405/frontierville/images/3/35/Trail_Map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728"/>
            <a:ext cx="642942" cy="642942"/>
          </a:xfrm>
          <a:prstGeom prst="rect">
            <a:avLst/>
          </a:prstGeom>
          <a:noFill/>
        </p:spPr>
      </p:pic>
      <p:graphicFrame>
        <p:nvGraphicFramePr>
          <p:cNvPr id="8" name="内容占位符 4"/>
          <p:cNvGraphicFramePr>
            <a:graphicFrameLocks/>
          </p:cNvGraphicFramePr>
          <p:nvPr/>
        </p:nvGraphicFramePr>
        <p:xfrm>
          <a:off x="295244" y="723880"/>
          <a:ext cx="2571768" cy="21183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42215"/>
                <a:gridCol w="1429553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+mj-lt"/>
                        </a:rPr>
                        <a:t>Variable</a:t>
                      </a:r>
                      <a:r>
                        <a:rPr lang="en-US" altLang="zh-CN" sz="1800" baseline="0" dirty="0" smtClean="0">
                          <a:latin typeface="+mj-lt"/>
                        </a:rPr>
                        <a:t> Table - 2</a:t>
                      </a:r>
                    </a:p>
                    <a:p>
                      <a:pPr algn="ctr"/>
                      <a:r>
                        <a:rPr lang="en-US" altLang="zh-CN" sz="1600" dirty="0" smtClean="0">
                          <a:latin typeface="Matura MT Script Capitals" pitchFamily="66" charset="0"/>
                        </a:rPr>
                        <a:t>Dungeon Map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34862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1488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y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16" descr="http://images3.wikia.nocookie.net/__cb20110427035405/frontierville/images/3/35/Trail_Map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438128"/>
            <a:ext cx="642942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142844" y="571480"/>
          <a:ext cx="2571768" cy="21183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42215"/>
                <a:gridCol w="1429553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+mj-lt"/>
                        </a:rPr>
                        <a:t>Variable</a:t>
                      </a:r>
                      <a:r>
                        <a:rPr lang="en-US" altLang="zh-CN" sz="1800" baseline="0" dirty="0" smtClean="0">
                          <a:latin typeface="+mj-lt"/>
                        </a:rPr>
                        <a:t> Table</a:t>
                      </a:r>
                    </a:p>
                    <a:p>
                      <a:pPr algn="ctr"/>
                      <a:r>
                        <a:rPr lang="en-US" altLang="zh-CN" sz="1600" dirty="0" smtClean="0">
                          <a:latin typeface="Matura MT Script Capitals" pitchFamily="66" charset="0"/>
                        </a:rPr>
                        <a:t>World Map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34862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trike="dblStrike" baseline="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CN" strike="dblStrike" baseline="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 6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11488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y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15008" y="571480"/>
            <a:ext cx="3240360" cy="42473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	Program </a:t>
            </a:r>
            <a:r>
              <a:rPr lang="en-US" altLang="zh-CN" sz="1600" dirty="0" smtClean="0">
                <a:latin typeface="Matura MT Script Capitals" pitchFamily="66" charset="0"/>
              </a:rPr>
              <a:t>Quest</a:t>
            </a:r>
          </a:p>
          <a:p>
            <a:endParaRPr lang="en-US" altLang="zh-CN" dirty="0" smtClean="0"/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5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= 10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2 + 4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6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def 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(t):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y = 1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y = t + y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return y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= </a:t>
            </a:r>
            <a:r>
              <a:rPr lang="en-US" altLang="zh-CN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(x)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6" name="内容占位符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7249836"/>
              </p:ext>
            </p:extLst>
          </p:nvPr>
        </p:nvGraphicFramePr>
        <p:xfrm>
          <a:off x="2928926" y="571480"/>
          <a:ext cx="2571768" cy="424912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0132"/>
                <a:gridCol w="1571636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Function Table</a:t>
                      </a:r>
                    </a:p>
                    <a:p>
                      <a:pPr algn="ctr"/>
                      <a:r>
                        <a:rPr lang="en-US" altLang="zh-CN" sz="1600" dirty="0" err="1" smtClean="0">
                          <a:latin typeface="Matura MT Script Capitals" pitchFamily="66" charset="0"/>
                        </a:rPr>
                        <a:t>Spellbook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Basic</a:t>
                      </a:r>
                      <a:r>
                        <a:rPr lang="en-US" altLang="zh-CN" baseline="0" dirty="0" smtClean="0"/>
                        <a:t> Spells</a:t>
                      </a:r>
                      <a:endParaRPr lang="zh-CN" alt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0058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Spells You</a:t>
                      </a:r>
                      <a:r>
                        <a:rPr lang="en-US" altLang="zh-CN" baseline="0" dirty="0" smtClean="0">
                          <a:solidFill>
                            <a:schemeClr val="tx1"/>
                          </a:solidFill>
                        </a:rPr>
                        <a:t> Created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96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Name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Value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en-US" altLang="zh-CN" dirty="0" err="1" smtClean="0">
                          <a:solidFill>
                            <a:schemeClr val="tx1"/>
                          </a:solidFill>
                        </a:rPr>
                        <a:t>addOne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arg</a:t>
                      </a:r>
                      <a:r>
                        <a:rPr lang="en-US" dirty="0" smtClean="0"/>
                        <a:t>: t</a:t>
                      </a:r>
                    </a:p>
                    <a:p>
                      <a:r>
                        <a:rPr lang="en-US" dirty="0" smtClean="0"/>
                        <a:t>body:</a:t>
                      </a:r>
                    </a:p>
                    <a:p>
                      <a:r>
                        <a:rPr lang="en-US" dirty="0" smtClean="0"/>
                        <a:t>    y = 1</a:t>
                      </a:r>
                    </a:p>
                    <a:p>
                      <a:r>
                        <a:rPr lang="en-US" dirty="0" smtClean="0"/>
                        <a:t>    y = t + y</a:t>
                      </a:r>
                    </a:p>
                    <a:p>
                      <a:r>
                        <a:rPr lang="en-US" dirty="0" smtClean="0"/>
                        <a:t>    return 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298" name="Picture 10" descr="http://images.findicons.com/files/icons/1330/lotr_armoury_of_the_third_age/128/bonus_the_red_book_of_westmarc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330870">
            <a:off x="2792709" y="262983"/>
            <a:ext cx="617161" cy="617161"/>
          </a:xfrm>
          <a:prstGeom prst="rect">
            <a:avLst/>
          </a:prstGeom>
          <a:noFill/>
        </p:spPr>
      </p:pic>
      <p:pic>
        <p:nvPicPr>
          <p:cNvPr id="12300" name="Picture 12" descr="http://images.findicons.com/files/icons/1258/warcraft_volume_1/128/a_sealed_no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14290"/>
            <a:ext cx="928694" cy="928694"/>
          </a:xfrm>
          <a:prstGeom prst="rect">
            <a:avLst/>
          </a:prstGeom>
          <a:noFill/>
        </p:spPr>
      </p:pic>
      <p:pic>
        <p:nvPicPr>
          <p:cNvPr id="12304" name="Picture 16" descr="http://images3.wikia.nocookie.net/__cb20110427035405/frontierville/images/3/35/Trail_Map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728"/>
            <a:ext cx="642942" cy="642942"/>
          </a:xfrm>
          <a:prstGeom prst="rect">
            <a:avLst/>
          </a:prstGeom>
          <a:noFill/>
        </p:spPr>
      </p:pic>
      <p:graphicFrame>
        <p:nvGraphicFramePr>
          <p:cNvPr id="8" name="内容占位符 4"/>
          <p:cNvGraphicFramePr>
            <a:graphicFrameLocks/>
          </p:cNvGraphicFramePr>
          <p:nvPr/>
        </p:nvGraphicFramePr>
        <p:xfrm>
          <a:off x="295244" y="723880"/>
          <a:ext cx="2571768" cy="21183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42215"/>
                <a:gridCol w="1429553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+mj-lt"/>
                        </a:rPr>
                        <a:t>Variable</a:t>
                      </a:r>
                      <a:r>
                        <a:rPr lang="en-US" altLang="zh-CN" sz="1800" baseline="0" dirty="0" smtClean="0">
                          <a:latin typeface="+mj-lt"/>
                        </a:rPr>
                        <a:t> Table - 2</a:t>
                      </a:r>
                    </a:p>
                    <a:p>
                      <a:pPr algn="ctr"/>
                      <a:r>
                        <a:rPr lang="en-US" altLang="zh-CN" sz="1600" dirty="0" smtClean="0">
                          <a:latin typeface="Matura MT Script Capitals" pitchFamily="66" charset="0"/>
                        </a:rPr>
                        <a:t>Dungeon Map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34862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1488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y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trike="dblStrike" baseline="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 7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16" descr="http://images3.wikia.nocookie.net/__cb20110427035405/frontierville/images/3/35/Trail_Map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438128"/>
            <a:ext cx="642942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142844" y="571480"/>
          <a:ext cx="2571768" cy="21183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42215"/>
                <a:gridCol w="1429553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+mj-lt"/>
                        </a:rPr>
                        <a:t>Variable</a:t>
                      </a:r>
                      <a:r>
                        <a:rPr lang="en-US" altLang="zh-CN" sz="1800" baseline="0" dirty="0" smtClean="0">
                          <a:latin typeface="+mj-lt"/>
                        </a:rPr>
                        <a:t> Table</a:t>
                      </a:r>
                    </a:p>
                    <a:p>
                      <a:pPr algn="ctr"/>
                      <a:r>
                        <a:rPr lang="en-US" altLang="zh-CN" sz="1600" dirty="0" smtClean="0">
                          <a:latin typeface="Matura MT Script Capitals" pitchFamily="66" charset="0"/>
                        </a:rPr>
                        <a:t>World Map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34862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trike="dblStrike" baseline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CN" strike="dblStrike" baseline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 6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1488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y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trike="dblStrike" baseline="0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 7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15008" y="571480"/>
            <a:ext cx="3240360" cy="42473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	Program </a:t>
            </a:r>
            <a:r>
              <a:rPr lang="en-US" altLang="zh-CN" sz="1600" dirty="0" smtClean="0">
                <a:latin typeface="Matura MT Script Capitals" pitchFamily="66" charset="0"/>
              </a:rPr>
              <a:t>Quest</a:t>
            </a:r>
          </a:p>
          <a:p>
            <a:endParaRPr lang="en-US" altLang="zh-CN" dirty="0" smtClean="0"/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5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= 10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2 + 4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x = 6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def 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(t):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y = 1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y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= t + y</a:t>
            </a:r>
          </a:p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   return y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 = </a:t>
            </a:r>
            <a:r>
              <a:rPr lang="en-US" altLang="zh-CN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addOne</a:t>
            </a:r>
            <a:r>
              <a:rPr lang="en-US" altLang="zh-CN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(x)</a:t>
            </a:r>
          </a:p>
          <a:p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6" name="内容占位符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0105935"/>
              </p:ext>
            </p:extLst>
          </p:nvPr>
        </p:nvGraphicFramePr>
        <p:xfrm>
          <a:off x="2928926" y="571480"/>
          <a:ext cx="2571768" cy="424912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0132"/>
                <a:gridCol w="1571636"/>
              </a:tblGrid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Function Table</a:t>
                      </a:r>
                    </a:p>
                    <a:p>
                      <a:pPr algn="ctr"/>
                      <a:r>
                        <a:rPr lang="en-US" altLang="zh-CN" sz="1600" dirty="0" err="1" smtClean="0">
                          <a:latin typeface="Matura MT Script Capitals" pitchFamily="66" charset="0"/>
                        </a:rPr>
                        <a:t>Spellbook</a:t>
                      </a:r>
                      <a:endParaRPr lang="zh-CN" altLang="en-US" sz="1600" dirty="0">
                        <a:latin typeface="Matura MT Script Capital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Basic</a:t>
                      </a:r>
                      <a:r>
                        <a:rPr lang="en-US" altLang="zh-CN" baseline="0" dirty="0" smtClean="0"/>
                        <a:t> Spells</a:t>
                      </a:r>
                      <a:endParaRPr lang="zh-CN" alt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0058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Value</a:t>
                      </a:r>
                      <a:endParaRPr lang="zh-CN" altLang="en-US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9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Spells You</a:t>
                      </a:r>
                      <a:r>
                        <a:rPr lang="en-US" altLang="zh-CN" baseline="0" dirty="0" smtClean="0">
                          <a:solidFill>
                            <a:schemeClr val="tx1"/>
                          </a:solidFill>
                        </a:rPr>
                        <a:t> Created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962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Name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Value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en-US" altLang="zh-CN" dirty="0" err="1" smtClean="0">
                          <a:solidFill>
                            <a:schemeClr val="tx1"/>
                          </a:solidFill>
                        </a:rPr>
                        <a:t>addOne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arg</a:t>
                      </a:r>
                      <a:r>
                        <a:rPr lang="en-US" dirty="0" smtClean="0"/>
                        <a:t>: t</a:t>
                      </a:r>
                    </a:p>
                    <a:p>
                      <a:r>
                        <a:rPr lang="en-US" dirty="0" smtClean="0"/>
                        <a:t>body:</a:t>
                      </a:r>
                    </a:p>
                    <a:p>
                      <a:r>
                        <a:rPr lang="en-US" dirty="0" smtClean="0"/>
                        <a:t>    y = 1</a:t>
                      </a:r>
                    </a:p>
                    <a:p>
                      <a:r>
                        <a:rPr lang="en-US" dirty="0" smtClean="0"/>
                        <a:t>    y = t + y</a:t>
                      </a:r>
                    </a:p>
                    <a:p>
                      <a:r>
                        <a:rPr lang="en-US" dirty="0" smtClean="0"/>
                        <a:t>    return 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298" name="Picture 10" descr="http://images.findicons.com/files/icons/1330/lotr_armoury_of_the_third_age/128/bonus_the_red_book_of_westmarc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330870">
            <a:off x="2792709" y="262983"/>
            <a:ext cx="617161" cy="617161"/>
          </a:xfrm>
          <a:prstGeom prst="rect">
            <a:avLst/>
          </a:prstGeom>
          <a:noFill/>
        </p:spPr>
      </p:pic>
      <p:pic>
        <p:nvPicPr>
          <p:cNvPr id="12300" name="Picture 12" descr="http://images.findicons.com/files/icons/1258/warcraft_volume_1/128/a_sealed_no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14290"/>
            <a:ext cx="928694" cy="928694"/>
          </a:xfrm>
          <a:prstGeom prst="rect">
            <a:avLst/>
          </a:prstGeom>
          <a:noFill/>
        </p:spPr>
      </p:pic>
      <p:pic>
        <p:nvPicPr>
          <p:cNvPr id="12304" name="Picture 16" descr="http://images3.wikia.nocookie.net/__cb20110427035405/frontierville/images/3/35/Trail_Map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728"/>
            <a:ext cx="642942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To Avoid Insanity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 smtClean="0"/>
              <a:t>Whenever you use a name within a function definition, make sure it's either one of the argument(s) or has been assigned a value before in the same definition</a:t>
            </a:r>
          </a:p>
          <a:p>
            <a:r>
              <a:rPr lang="en-US" altLang="zh-CN" dirty="0" smtClean="0"/>
              <a:t>Try not to modify the argument within the body of the function</a:t>
            </a:r>
          </a:p>
          <a:p>
            <a:r>
              <a:rPr lang="en-US" altLang="zh-CN" dirty="0" smtClean="0"/>
              <a:t>Never declare functions within other functions</a:t>
            </a:r>
          </a:p>
          <a:p>
            <a:r>
              <a:rPr lang="en-US" altLang="zh-CN" dirty="0" smtClean="0"/>
              <a:t>There are legitimate programs (in fact, almost all) that violate the above rules, but don't do that yet.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1252</TotalTime>
  <Words>917</Words>
  <Application>Microsoft Office PowerPoint</Application>
  <PresentationFormat>On-screen Show (4:3)</PresentationFormat>
  <Paragraphs>405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主题</vt:lpstr>
      <vt:lpstr>A Model For  The Python Interpreter</vt:lpstr>
      <vt:lpstr>What happens when you…</vt:lpstr>
      <vt:lpstr>What happens when you…</vt:lpstr>
      <vt:lpstr>Rules For Interpreting  Definition Statement How To Put A Spell Into Spellbook</vt:lpstr>
      <vt:lpstr>Function Application Expression Spell Invocation</vt:lpstr>
      <vt:lpstr>Function Application Rules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 Avoid Insanity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Model For Python Interpreter</dc:title>
  <dc:creator>kefeilei</dc:creator>
  <cp:lastModifiedBy>kefei lei</cp:lastModifiedBy>
  <cp:revision>85</cp:revision>
  <dcterms:created xsi:type="dcterms:W3CDTF">2011-07-13T18:01:21Z</dcterms:created>
  <dcterms:modified xsi:type="dcterms:W3CDTF">2011-10-14T15:57:01Z</dcterms:modified>
</cp:coreProperties>
</file>