
<file path=[Content_Types].xml><?xml version="1.0" encoding="utf-8"?>
<Types xmlns="http://schemas.openxmlformats.org/package/2006/content-types">
  <Override PartName="/ppt/slides/slide30.xml" ContentType="application/vnd.openxmlformats-officedocument.presentationml.slide+xml"/>
  <Override PartName="/ppt/slides/slide88.xml" ContentType="application/vnd.openxmlformats-officedocument.presentationml.slide+xml"/>
  <Override PartName="/ppt/notesSlides/notesSlide69.xml" ContentType="application/vnd.openxmlformats-officedocument.presentationml.notesSlide+xml"/>
  <Override PartName="/ppt/slides/slide24.xml" ContentType="application/vnd.openxmlformats-officedocument.presentationml.slide+xml"/>
  <Override PartName="/ppt/slides/slide72.xml" ContentType="application/vnd.openxmlformats-officedocument.presentationml.slide+xml"/>
  <Override PartName="/ppt/slides/slide134.xml" ContentType="application/vnd.openxmlformats-officedocument.presentationml.slide+xml"/>
  <Override PartName="/ppt/notesSlides/notesSlide47.xml" ContentType="application/vnd.openxmlformats-officedocument.presentationml.notesSlide+xml"/>
  <Override PartName="/ppt/slides/slide66.xml" ContentType="application/vnd.openxmlformats-officedocument.presentationml.slide+xml"/>
  <Override PartName="/ppt/slides/slide128.xml" ContentType="application/vnd.openxmlformats-officedocument.presentationml.slide+xml"/>
  <Override PartName="/ppt/slides/slide50.xml" ContentType="application/vnd.openxmlformats-officedocument.presentationml.slide+xml"/>
  <Override PartName="/ppt/slides/slide112.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25.xml" ContentType="application/vnd.openxmlformats-officedocument.presentationml.notesSlide+xml"/>
  <Override PartName="/ppt/slides/slide44.xml" ContentType="application/vnd.openxmlformats-officedocument.presentationml.slide+xml"/>
  <Override PartName="/ppt/notesSlides/notesSlide67.xml" ContentType="application/vnd.openxmlformats-officedocument.presentationml.notesSlide+xml"/>
  <Override PartName="/ppt/slides/slide86.xml" ContentType="application/vnd.openxmlformats-officedocument.presentationml.slide+xml"/>
  <Override PartName="/ppt/slides/slide22.xml" ContentType="application/vnd.openxmlformats-officedocument.presentationml.slide+xml"/>
  <Override PartName="/ppt/slides/slide132.xml" ContentType="application/vnd.openxmlformats-officedocument.presentationml.slide+xml"/>
  <Override PartName="/ppt/notesSlides/notesSlide136.xml" ContentType="application/vnd.openxmlformats-officedocument.presentationml.notesSlide+xml"/>
  <Override PartName="/ppt/notesSlides/notesSlide45.xml" ContentType="application/vnd.openxmlformats-officedocument.presentationml.notesSlide+xml"/>
  <Override PartName="/ppt/slides/slide64.xml" ContentType="application/vnd.openxmlformats-officedocument.presentationml.slide+xml"/>
  <Override PartName="/ppt/slides/slide126.xml" ContentType="application/vnd.openxmlformats-officedocument.presentationml.slide+xml"/>
  <Default Extension="xml" ContentType="application/xml"/>
  <Override PartName="/ppt/slides/slide110.xml" ContentType="application/vnd.openxmlformats-officedocument.presentationml.slide+xml"/>
  <Override PartName="/ppt/slideLayouts/slideLayout11.xml" ContentType="application/vnd.openxmlformats-officedocument.presentationml.slideLayout+xml"/>
  <Override PartName="/ppt/notesSlides/notesSlide87.xml" ContentType="application/vnd.openxmlformats-officedocument.presentationml.notesSlide+xml"/>
  <Override PartName="/ppt/notesSlides/notesSlide114.xml" ContentType="application/vnd.openxmlformats-officedocument.presentationml.notesSlide+xml"/>
  <Override PartName="/ppt/notesSlides/notesSlide23.xml" ContentType="application/vnd.openxmlformats-officedocument.presentationml.notesSlide+xml"/>
  <Override PartName="/ppt/slides/slide42.xml" ContentType="application/vnd.openxmlformats-officedocument.presentationml.slide+xml"/>
  <Override PartName="/ppt/notesSlides/notesSlide108.xml" ContentType="application/vnd.openxmlformats-officedocument.presentationml.notesSlide+xml"/>
  <Override PartName="/ppt/notesSlides/notesSlide65.xml" ContentType="application/vnd.openxmlformats-officedocument.presentationml.notesSlide+xml"/>
  <Override PartName="/ppt/slides/slide84.xml" ContentType="application/vnd.openxmlformats-officedocument.presentationml.slide+xml"/>
  <Override PartName="/ppt/slides/slide20.xml" ContentType="application/vnd.openxmlformats-officedocument.presentationml.slide+xml"/>
  <Override PartName="/ppt/notesSlides/notesSlide59.xml" ContentType="application/vnd.openxmlformats-officedocument.presentationml.notesSlide+xml"/>
  <Override PartName="/ppt/slides/slide130.xml" ContentType="application/vnd.openxmlformats-officedocument.presentationml.slide+xml"/>
  <Override PartName="/ppt/notesSlides/notesSlide134.xml" ContentType="application/vnd.openxmlformats-officedocument.presentationml.notesSlide+xml"/>
  <Override PartName="/ppt/notesSlides/notesSlide43.xml" ContentType="application/vnd.openxmlformats-officedocument.presentationml.notesSlide+xml"/>
  <Override PartName="/ppt/slides/slide62.xml" ContentType="application/vnd.openxmlformats-officedocument.presentationml.slide+xml"/>
  <Override PartName="/ppt/slides/slide124.xml" ContentType="application/vnd.openxmlformats-officedocument.presentationml.slide+xml"/>
  <Override PartName="/ppt/notesSlides/notesSlide128.xml" ContentType="application/vnd.openxmlformats-officedocument.presentationml.notesSlide+xml"/>
  <Override PartName="/ppt/notesSlides/notesSlide85.xml" ContentType="application/vnd.openxmlformats-officedocument.presentationml.notesSlide+xml"/>
  <Override PartName="/ppt/notesSlides/notesSlide112.xml" ContentType="application/vnd.openxmlformats-officedocument.presentationml.notesSlide+xml"/>
  <Override PartName="/ppt/notesSlides/notesSlide21.xml" ContentType="application/vnd.openxmlformats-officedocument.presentationml.notesSlide+xml"/>
  <Override PartName="/ppt/slides/slide40.xml" ContentType="application/vnd.openxmlformats-officedocument.presentationml.slide+xml"/>
  <Override PartName="/ppt/slides/slide102.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79.xml" ContentType="application/vnd.openxmlformats-officedocument.presentationml.notesSlide+xml"/>
  <Default Extension="jpeg" ContentType="image/jpeg"/>
  <Override PartName="/ppt/notesSlides/notesSlide106.xml" ContentType="application/vnd.openxmlformats-officedocument.presentationml.notesSlide+xml"/>
  <Override PartName="/ppt/notesSlides/notesSlide63.xml" ContentType="application/vnd.openxmlformats-officedocument.presentationml.notesSlide+xml"/>
  <Override PartName="/ppt/slides/slide82.xml" ContentType="application/vnd.openxmlformats-officedocument.presentationml.slide+xml"/>
  <Override PartName="/ppt/notesSlides/notesSlide57.xml" ContentType="application/vnd.openxmlformats-officedocument.presentationml.notesSlide+xml"/>
  <Override PartName="/docProps/app.xml" ContentType="application/vnd.openxmlformats-officedocument.extended-properties+xml"/>
  <Override PartName="/ppt/slides/slide109.xml" ContentType="application/vnd.openxmlformats-officedocument.presentationml.slide+xml"/>
  <Override PartName="/ppt/slides/slide60.xml" ContentType="application/vnd.openxmlformats-officedocument.presentationml.slide+xml"/>
  <Override PartName="/ppt/slides/slide122.xml" ContentType="application/vnd.openxmlformats-officedocument.presentationml.slide+xml"/>
  <Override PartName="/ppt/notesSlides/notesSlide41.xml" ContentType="application/vnd.openxmlformats-officedocument.presentationml.notesSlide+xml"/>
  <Override PartName="/ppt/notesSlides/notesSlide99.xml" ContentType="application/vnd.openxmlformats-officedocument.presentationml.notesSlide+xml"/>
  <Override PartName="/ppt/slideLayouts/slideLayout8.xml" ContentType="application/vnd.openxmlformats-officedocument.presentationml.slideLayout+xml"/>
  <Override PartName="/ppt/notesSlides/notesSlide35.xml" ContentType="application/vnd.openxmlformats-officedocument.presentationml.notesSlide+xml"/>
  <Override PartName="/ppt/notesSlides/notesSlide126.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Override PartName="/ppt/slides/slide100.xml" ContentType="application/vnd.openxmlformats-officedocument.presentationml.slide+xml"/>
  <Override PartName="/ppt/notesSlides/notesSlide5.xml" ContentType="application/vnd.openxmlformats-officedocument.presentationml.notesSlide+xml"/>
  <Override PartName="/ppt/notesSlides/notesSlide77.xml" ContentType="application/vnd.openxmlformats-officedocument.presentationml.notesSlide+xml"/>
  <Override PartName="/ppt/slides/slide7.xml" ContentType="application/vnd.openxmlformats-officedocument.presentationml.slide+xml"/>
  <Override PartName="/ppt/slides/slide19.xml" ContentType="application/vnd.openxmlformats-officedocument.presentationml.slide+xml"/>
  <Override PartName="/ppt/notesSlides/notesSlide104.xml" ContentType="application/vnd.openxmlformats-officedocument.presentationml.notesSlide+xml"/>
  <Override PartName="/ppt/notesSlides/notesSlide61.xml" ContentType="application/vnd.openxmlformats-officedocument.presentationml.notesSlide+xml"/>
  <Override PartName="/ppt/slides/slide80.xml" ContentType="application/vnd.openxmlformats-officedocument.presentationml.slide+xml"/>
  <Override PartName="/ppt/slides/slide129.xml" ContentType="application/vnd.openxmlformats-officedocument.presentationml.slide+xml"/>
  <Override PartName="/ppt/notesSlides/notesSlide55.xml" ContentType="application/vnd.openxmlformats-officedocument.presentationml.notesSlide+xml"/>
  <Override PartName="/ppt/slides/slide107.xml" ContentType="application/vnd.openxmlformats-officedocument.presentationml.slide+xml"/>
  <Override PartName="/ppt/slides/slide120.xml" ContentType="application/vnd.openxmlformats-officedocument.presentationml.slide+xml"/>
  <Override PartName="/ppt/slideMasters/slideMaster1.xml" ContentType="application/vnd.openxmlformats-officedocument.presentationml.slideMaster+xml"/>
  <Override PartName="/ppt/notesSlides/notesSlide97.xml" ContentType="application/vnd.openxmlformats-officedocument.presentationml.notesSlide+xml"/>
  <Override PartName="/ppt/notesSlides/notesSlide124.xml" ContentType="application/vnd.openxmlformats-officedocument.presentationml.notesSlide+xml"/>
  <Override PartName="/ppt/slideLayouts/slideLayout6.xml" ContentType="application/vnd.openxmlformats-officedocument.presentationml.slideLayout+xml"/>
  <Override PartName="/ppt/slides/slide39.xml" ContentType="application/vnd.openxmlformats-officedocument.presentationml.slide+xml"/>
  <Override PartName="/ppt/notesSlides/notesSlide33.xml" ContentType="application/vnd.openxmlformats-officedocument.presentationml.notesSlide+xml"/>
  <Override PartName="/ppt/handoutMasters/handoutMaster1.xml" ContentType="application/vnd.openxmlformats-officedocument.presentationml.handoutMaster+xml"/>
  <Override PartName="/ppt/notesSlides/notesSlide81.xml" ContentType="application/vnd.openxmlformats-officedocument.presentationml.notesSlide+xml"/>
  <Override PartName="/ppt/notesSlides/notesSlide3.xml" ContentType="application/vnd.openxmlformats-officedocument.presentationml.notesSlide+xml"/>
  <Override PartName="/ppt/slides/slide94.xml" ContentType="application/vnd.openxmlformats-officedocument.presentationml.slide+xml"/>
  <Override PartName="/ppt/notesSlides/notesSlide75.xml" ContentType="application/vnd.openxmlformats-officedocument.presentationml.notesSlide+xml"/>
  <Override PartName="/ppt/slides/slide5.xml" ContentType="application/vnd.openxmlformats-officedocument.presentationml.slide+xml"/>
  <Override PartName="/ppt/slides/slide17.xml" ContentType="application/vnd.openxmlformats-officedocument.presentationml.slide+xml"/>
  <Override PartName="/ppt/notesSlides/notesSlide102.xml" ContentType="application/vnd.openxmlformats-officedocument.presentationml.notesSlide+xml"/>
  <Override PartName="/ppt/slides/slide140.xml" ContentType="application/vnd.openxmlformats-officedocument.presentationml.slide+xml"/>
  <Override PartName="/ppt/slides/slide59.xml" ContentType="application/vnd.openxmlformats-officedocument.presentationml.slide+xml"/>
  <Override PartName="/ppt/notesSlides/notesSlide53.xml" ContentType="application/vnd.openxmlformats-officedocument.presentationml.notesSlide+xml"/>
  <Override PartName="/ppt/slides/slide105.xml" ContentType="application/vnd.openxmlformats-officedocument.presentationml.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8.xml" ContentType="application/vnd.openxmlformats-officedocument.presentationml.notesSlide+xml"/>
  <Override PartName="/ppt/slideLayouts/slideLayout4.xml" ContentType="application/vnd.openxmlformats-officedocument.presentationml.slideLayout+xml"/>
  <Override PartName="/ppt/slides/slide37.xml" ContentType="application/vnd.openxmlformats-officedocument.presentationml.slide+xml"/>
  <Override PartName="/ppt/notesSlides/notesSlide31.xml" ContentType="application/vnd.openxmlformats-officedocument.presentationml.notesSlide+xml"/>
  <Default Extension="pdf" ContentType="application/pdf"/>
  <Override PartName="/ppt/slides/slide79.xml" ContentType="application/vnd.openxmlformats-officedocument.presentationml.slide+xml"/>
  <Override PartName="/ppt/slides/slide9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5.xml" ContentType="application/vnd.openxmlformats-officedocument.presentationml.slide+xml"/>
  <Override PartName="/ppt/notesSlides/notesSlide73.xml" ContentType="application/vnd.openxmlformats-officedocument.presentationml.notesSlide+xml"/>
  <Override PartName="/ppt/notesSlides/notesSlide100.xml" ContentType="application/vnd.openxmlformats-officedocument.presentationml.notesSlide+xml"/>
  <Override PartName="/ppt/notesSlides/notesSlide38.xml" ContentType="application/vnd.openxmlformats-officedocument.presentationml.notesSlide+xml"/>
  <Override PartName="/ppt/slides/slide57.xml" ContentType="application/vnd.openxmlformats-officedocument.presentationml.slide+xml"/>
  <Override PartName="/ppt/slides/slide70.xml" ContentType="application/vnd.openxmlformats-officedocument.presentationml.slide+xml"/>
  <Override PartName="/ppt/slides/slide119.xml" ContentType="application/vnd.openxmlformats-officedocument.presentationml.slide+xml"/>
  <Override PartName="/ppt/notesSlides/notesSlide51.xml" ContentType="application/vnd.openxmlformats-officedocument.presentationml.notesSlide+xml"/>
  <Override PartName="/ppt/notesSlides/notesSlide8.xml" ContentType="application/vnd.openxmlformats-officedocument.presentationml.notesSlide+xml"/>
  <Override PartName="/ppt/slides/slide99.xml" ContentType="application/vnd.openxmlformats-officedocument.presentationml.slide+xml"/>
  <Override PartName="/ppt/notesSlides/notesSlide93.xml" ContentType="application/vnd.openxmlformats-officedocument.presentationml.notesSlide+xml"/>
  <Override PartName="/ppt/notesSlides/notesSlide120.xml" ContentType="application/vnd.openxmlformats-officedocument.presentationml.notesSlide+xml"/>
  <Override PartName="/ppt/notesSlides/notesSlide16.xml" ContentType="application/vnd.openxmlformats-officedocument.presentationml.notesSlide+xml"/>
  <Override PartName="/ppt/slideLayouts/slideLayout2.xml" ContentType="application/vnd.openxmlformats-officedocument.presentationml.slideLayout+xml"/>
  <Override PartName="/ppt/slides/slide35.xml" ContentType="application/vnd.openxmlformats-officedocument.presentationml.slide+xml"/>
  <Override PartName="/ppt/slides/slide29.xml" ContentType="application/vnd.openxmlformats-officedocument.presentationml.slide+xml"/>
  <Override PartName="/ppt/slides/slide77.xml" ContentType="application/vnd.openxmlformats-officedocument.presentationml.slide+xml"/>
  <Override PartName="/ppt/slides/slide90.xml" ContentType="application/vnd.openxmlformats-officedocument.presentationml.slide+xml"/>
  <Override PartName="/ppt/slides/slide139.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notesSlides/notesSlide71.xml" ContentType="application/vnd.openxmlformats-officedocument.presentationml.notesSlide+xml"/>
  <Override PartName="/ppt/notesSlides/notesSlide36.xml" ContentType="application/vnd.openxmlformats-officedocument.presentationml.notesSlide+xml"/>
  <Override PartName="/ppt/slides/slide117.xml" ContentType="application/vnd.openxmlformats-officedocument.presentationml.slide+xml"/>
  <Override PartName="/ppt/slides/slide55.xml" ContentType="application/vnd.openxmlformats-officedocument.presentationml.slide+xml"/>
  <Override PartName="/ppt/slides/slide49.xml" ContentType="application/vnd.openxmlformats-officedocument.presentationml.slide+xml"/>
  <Override PartName="/ppt/slides/slide97.xml" ContentType="application/vnd.openxmlformats-officedocument.presentationml.slide+xml"/>
  <Override PartName="/ppt/theme/theme3.xml" ContentType="application/vnd.openxmlformats-officedocument.theme+xml"/>
  <Override PartName="/ppt/notesSlides/notesSlide91.xml" ContentType="application/vnd.openxmlformats-officedocument.presentationml.notesSlide+xml"/>
  <Override PartName="/ppt/notesSlides/notesSlide14.xml" ContentType="application/vnd.openxmlformats-officedocument.presentationml.notesSlide+xml"/>
  <Override PartName="/ppt/slides/slide33.xml" ContentType="application/vnd.openxmlformats-officedocument.presentationml.slide+xml"/>
  <Override PartName="/ppt/viewProps.xml" ContentType="application/vnd.openxmlformats-officedocument.presentationml.viewProps+xml"/>
  <Override PartName="/ppt/slides/slide27.xml" ContentType="application/vnd.openxmlformats-officedocument.presentationml.slide+xml"/>
  <Override PartName="/ppt/slides/slide75.xml" ContentType="application/vnd.openxmlformats-officedocument.presentationml.slide+xml"/>
  <Override PartName="/ppt/slides/slide137.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s/slide69.xml" ContentType="application/vnd.openxmlformats-officedocument.presentationml.slide+xml"/>
  <Override PartName="/ppt/slides/slide53.xml" ContentType="application/vnd.openxmlformats-officedocument.presentationml.slide+xml"/>
  <Override PartName="/ppt/slides/slide115.xml" ContentType="application/vnd.openxmlformats-officedocument.presentationml.slide+xml"/>
  <Override PartName="/ppt/notesSlides/notesSlide119.xml" ContentType="application/vnd.openxmlformats-officedocument.presentationml.notesSlide+xml"/>
  <Override PartName="/ppt/notesSlides/notesSlide132.xml" ContentType="application/vnd.openxmlformats-officedocument.presentationml.notesSlide+xml"/>
  <Override PartName="/ppt/notesSlides/notesSlide28.xml" ContentType="application/vnd.openxmlformats-officedocument.presentationml.notesSlide+xml"/>
  <Override PartName="/ppt/slides/slide47.xml" ContentType="application/vnd.openxmlformats-officedocument.presentationml.slide+xml"/>
  <Override PartName="/ppt/theme/theme1.xml" ContentType="application/vnd.openxmlformats-officedocument.theme+xml"/>
  <Override PartName="/ppt/notesSlides/notesSlide12.xml" ContentType="application/vnd.openxmlformats-officedocument.presentationml.notesSlide+xml"/>
  <Override PartName="/ppt/slides/slide31.xml" ContentType="application/vnd.openxmlformats-officedocument.presentationml.slide+xml"/>
  <Override PartName="/ppt/slides/slide89.xml" ContentType="application/vnd.openxmlformats-officedocument.presentationml.slide+xml"/>
  <Override PartName="/ppt/slides/slide25.xml" ContentType="application/vnd.openxmlformats-officedocument.presentationml.slide+xml"/>
  <Override PartName="/ppt/slides/slide73.xml" ContentType="application/vnd.openxmlformats-officedocument.presentationml.slide+xml"/>
  <Override PartName="/ppt/slides/slide135.xml" ContentType="application/vnd.openxmlformats-officedocument.presentationml.slide+xml"/>
  <Override PartName="/ppt/notesSlides/notesSlide48.xml" ContentType="application/vnd.openxmlformats-officedocument.presentationml.notesSlide+xml"/>
  <Override PartName="/ppt/slides/slide67.xml" ContentType="application/vnd.openxmlformats-officedocument.presentationml.slide+xml"/>
  <Override PartName="/ppt/slides/slide51.xml" ContentType="application/vnd.openxmlformats-officedocument.presentationml.slide+xml"/>
  <Override PartName="/ppt/slides/slide113.xml" ContentType="application/vnd.openxmlformats-officedocument.presentationml.slide+xml"/>
  <Override PartName="/ppt/notesSlides/notesSlide117.xml" ContentType="application/vnd.openxmlformats-officedocument.presentationml.notesSlide+xml"/>
  <Override PartName="/ppt/notesSlides/notesSlide130.xml" ContentType="application/vnd.openxmlformats-officedocument.presentationml.notesSlide+xml"/>
  <Override PartName="/ppt/notesSlides/notesSlide26.xml" ContentType="application/vnd.openxmlformats-officedocument.presentationml.notesSlide+xml"/>
  <Override PartName="/ppt/slides/slide45.xml" ContentType="application/vnd.openxmlformats-officedocument.presentationml.slide+xml"/>
  <Override PartName="/ppt/notesSlides/notesSlide68.xml" ContentType="application/vnd.openxmlformats-officedocument.presentationml.notesSlide+xml"/>
  <Override PartName="/ppt/slides/slide87.xml" ContentType="application/vnd.openxmlformats-officedocument.presentationml.slide+xml"/>
  <Override PartName="/ppt/slides/slide23.xml" ContentType="application/vnd.openxmlformats-officedocument.presentationml.slide+xml"/>
  <Override PartName="/ppt/slides/slide133.xml" ContentType="application/vnd.openxmlformats-officedocument.presentationml.slide+xml"/>
  <Override PartName="/ppt/notesSlides/notesSlide137.xml" ContentType="application/vnd.openxmlformats-officedocument.presentationml.notesSlide+xml"/>
  <Override PartName="/ppt/notesSlides/notesSlide46.xml" ContentType="application/vnd.openxmlformats-officedocument.presentationml.notesSlide+xml"/>
  <Override PartName="/ppt/slides/slide127.xml" ContentType="application/vnd.openxmlformats-officedocument.presentationml.slide+xml"/>
  <Override PartName="/ppt/slides/slide65.xml" ContentType="application/vnd.openxmlformats-officedocument.presentationml.slide+xml"/>
  <Override PartName="/ppt/slides/slide111.xml" ContentType="application/vnd.openxmlformats-officedocument.presentationml.slide+xml"/>
  <Override PartName="/ppt/notesSlides/notesSlide88.xml" ContentType="application/vnd.openxmlformats-officedocument.presentationml.notesSlide+xml"/>
  <Override PartName="/ppt/notesSlides/notesSlide115.xml" ContentType="application/vnd.openxmlformats-officedocument.presentationml.notesSlide+xml"/>
  <Override PartName="/ppt/notesSlides/notesSlide24.xml" ContentType="application/vnd.openxmlformats-officedocument.presentationml.notesSlide+xml"/>
  <Override PartName="/ppt/slides/slide43.xml" ContentType="application/vnd.openxmlformats-officedocument.presentationml.slide+xml"/>
  <Override PartName="/ppt/notesSlides/notesSlide109.xml" ContentType="application/vnd.openxmlformats-officedocument.presentationml.notesSlide+xml"/>
  <Override PartName="/ppt/notesSlides/notesSlide66.xml" ContentType="application/vnd.openxmlformats-officedocument.presentationml.notesSlide+xml"/>
  <Override PartName="/ppt/slides/slide85.xml" ContentType="application/vnd.openxmlformats-officedocument.presentationml.slide+xml"/>
  <Override PartName="/ppt/slides/slide21.xml" ContentType="application/vnd.openxmlformats-officedocument.presentationml.slide+xml"/>
  <Override PartName="/ppt/slides/slide131.xml" ContentType="application/vnd.openxmlformats-officedocument.presentationml.slide+xml"/>
  <Override PartName="/ppt/notesSlides/notesSlide135.xml" ContentType="application/vnd.openxmlformats-officedocument.presentationml.notesSlide+xml"/>
  <Override PartName="/ppt/notesMasters/notesMaster1.xml" ContentType="application/vnd.openxmlformats-officedocument.presentationml.notesMaster+xml"/>
  <Override PartName="/ppt/notesSlides/notesSlide44.xml" ContentType="application/vnd.openxmlformats-officedocument.presentationml.notesSlide+xml"/>
  <Override PartName="/ppt/slides/slide63.xml" ContentType="application/vnd.openxmlformats-officedocument.presentationml.slide+xml"/>
  <Override PartName="/ppt/slides/slide125.xml" ContentType="application/vnd.openxmlformats-officedocument.presentationml.slide+xml"/>
  <Override PartName="/ppt/notesSlides/notesSlide129.xml" ContentType="application/vnd.openxmlformats-officedocument.presentationml.notesSlide+xml"/>
  <Default Extension="gif" ContentType="image/gif"/>
  <Override PartName="/ppt/notesSlides/notesSlide86.xml" ContentType="application/vnd.openxmlformats-officedocument.presentationml.notesSlide+xml"/>
  <Override PartName="/ppt/slideLayouts/slideLayout10.xml" ContentType="application/vnd.openxmlformats-officedocument.presentationml.slideLayout+xml"/>
  <Override PartName="/ppt/notesSlides/notesSlide113.xml" ContentType="application/vnd.openxmlformats-officedocument.presentationml.notesSlide+xml"/>
  <Override PartName="/ppt/notesSlides/notesSlide22.xml" ContentType="application/vnd.openxmlformats-officedocument.presentationml.notesSlide+xml"/>
  <Override PartName="/ppt/slides/slide41.xml" ContentType="application/vnd.openxmlformats-officedocument.presentationml.slide+xml"/>
  <Override PartName="/ppt/slides/slide103.xml" ContentType="application/vnd.openxmlformats-officedocument.presentationml.slide+xml"/>
  <Override PartName="/ppt/presentation.xml" ContentType="application/vnd.openxmlformats-officedocument.presentationml.presentation.main+xml"/>
  <Override PartName="/ppt/notesSlides/notesSlide107.xml" ContentType="application/vnd.openxmlformats-officedocument.presentationml.notesSlide+xml"/>
  <Override PartName="/ppt/notesSlides/notesSlide64.xml" ContentType="application/vnd.openxmlformats-officedocument.presentationml.notesSlide+xml"/>
  <Override PartName="/ppt/slides/slide83.xml" ContentType="application/vnd.openxmlformats-officedocument.presentationml.slide+xml"/>
  <Override PartName="/ppt/notesSlides/notesSlide58.xml" ContentType="application/vnd.openxmlformats-officedocument.presentationml.notesSlide+xml"/>
  <Override PartName="/ppt/notesSlides/notesSlide133.xml" ContentType="application/vnd.openxmlformats-officedocument.presentationml.notesSlide+xml"/>
  <Override PartName="/ppt/notesSlides/notesSlide42.xml" ContentType="application/vnd.openxmlformats-officedocument.presentationml.notesSlide+xml"/>
  <Override PartName="/ppt/slides/slide61.xml" ContentType="application/vnd.openxmlformats-officedocument.presentationml.slide+xml"/>
  <Override PartName="/ppt/slides/slide123.xml" ContentType="application/vnd.openxmlformats-officedocument.presentationml.slide+xml"/>
  <Override PartName="/ppt/notesSlides/notesSlide127.xml" ContentType="application/vnd.openxmlformats-officedocument.presentationml.notesSlide+xml"/>
  <Override PartName="/ppt/slideLayouts/slideLayout9.xml" ContentType="application/vnd.openxmlformats-officedocument.presentationml.slideLayout+xml"/>
  <Override PartName="/ppt/notesSlides/notesSlide84.xml" ContentType="application/vnd.openxmlformats-officedocument.presentationml.notesSlide+xml"/>
  <Override PartName="/ppt/notesSlides/notesSlide111.xml" ContentType="application/vnd.openxmlformats-officedocument.presentationml.notesSlide+xml"/>
  <Override PartName="/ppt/notesSlides/notesSlide20.xml" ContentType="application/vnd.openxmlformats-officedocument.presentationml.notesSlide+xml"/>
  <Override PartName="/ppt/slides/slide101.xml" ContentType="application/vnd.openxmlformats-officedocument.presentationml.slide+xml"/>
  <Override PartName="/ppt/notesSlides/notesSlide6.xml" ContentType="application/vnd.openxmlformats-officedocument.presentationml.notesSlide+xml"/>
  <Override PartName="/ppt/notesSlides/notesSlide78.xml" ContentType="application/vnd.openxmlformats-officedocument.presentationml.notesSlide+xml"/>
  <Override PartName="/ppt/slides/slide8.xml" ContentType="application/vnd.openxmlformats-officedocument.presentationml.slide+xml"/>
  <Override PartName="/ppt/notesSlides/notesSlide105.xml" ContentType="application/vnd.openxmlformats-officedocument.presentationml.notesSlide+xml"/>
  <Override PartName="/ppt/notesSlides/notesSlide62.xml" ContentType="application/vnd.openxmlformats-officedocument.presentationml.notesSlide+xml"/>
  <Override PartName="/ppt/slides/slide81.xml" ContentType="application/vnd.openxmlformats-officedocument.presentationml.slide+xml"/>
  <Override PartName="/ppt/notesSlides/notesSlide56.xml" ContentType="application/vnd.openxmlformats-officedocument.presentationml.notesSlide+xml"/>
  <Override PartName="/ppt/notesSlides/notesSlide40.xml" ContentType="application/vnd.openxmlformats-officedocument.presentationml.notesSlide+xml"/>
  <Override PartName="/ppt/slides/slide108.xml" ContentType="application/vnd.openxmlformats-officedocument.presentationml.slide+xml"/>
  <Override PartName="/ppt/slides/slide121.xml" ContentType="application/vnd.openxmlformats-officedocument.presentationml.slide+xml"/>
  <Override PartName="/ppt/notesSlides/notesSlide98.xml" ContentType="application/vnd.openxmlformats-officedocument.presentationml.notesSlide+xml"/>
  <Override PartName="/ppt/notesSlides/notesSlide125.xml" ContentType="application/vnd.openxmlformats-officedocument.presentationml.notesSlide+xml"/>
  <Override PartName="/ppt/slideLayouts/slideLayout7.xml" ContentType="application/vnd.openxmlformats-officedocument.presentationml.slideLayout+xml"/>
  <Override PartName="/ppt/notesSlides/notesSlide34.xml" ContentType="application/vnd.openxmlformats-officedocument.presentationml.notesSlide+xml"/>
  <Override PartName="/ppt/notesSlides/notesSlide82.xml" ContentType="application/vnd.openxmlformats-officedocument.presentationml.notesSlide+xml"/>
  <Override PartName="/ppt/notesSlides/notesSlide4.xml" ContentType="application/vnd.openxmlformats-officedocument.presentationml.notesSlide+xml"/>
  <Override PartName="/ppt/slides/slide95.xml" ContentType="application/vnd.openxmlformats-officedocument.presentationml.slide+xml"/>
  <Override PartName="/ppt/notesSlides/notesSlide76.xml" ContentType="application/vnd.openxmlformats-officedocument.presentationml.notesSlide+xml"/>
  <Override PartName="/ppt/slides/slide6.xml" ContentType="application/vnd.openxmlformats-officedocument.presentationml.slide+xml"/>
  <Override PartName="/ppt/slides/slide18.xml" ContentType="application/vnd.openxmlformats-officedocument.presentationml.slide+xml"/>
  <Override PartName="/ppt/notesSlides/notesSlide103.xml" ContentType="application/vnd.openxmlformats-officedocument.presentationml.notesSlide+xml"/>
  <Override PartName="/ppt/notesSlides/notesSlide60.xml" ContentType="application/vnd.openxmlformats-officedocument.presentationml.notesSlide+xml"/>
  <Override PartName="/ppt/notesSlides/notesSlide54.xml" ContentType="application/vnd.openxmlformats-officedocument.presentationml.notesSlide+xml"/>
  <Override PartName="/ppt/slides/slide106.xml" ContentType="application/vnd.openxmlformats-officedocument.presentationml.slide+xml"/>
  <Override PartName="/ppt/notesSlides/notesSlide96.xml" ContentType="application/vnd.openxmlformats-officedocument.presentationml.notesSlide+xml"/>
  <Override PartName="/ppt/tableStyles.xml" ContentType="application/vnd.openxmlformats-officedocument.presentationml.tableStyles+xml"/>
  <Override PartName="/ppt/notesSlides/notesSlide123.xml" ContentType="application/vnd.openxmlformats-officedocument.presentationml.notesSlide+xml"/>
  <Override PartName="/ppt/notesSlides/notesSlide19.xml" ContentType="application/vnd.openxmlformats-officedocument.presentationml.notesSlide+xml"/>
  <Override PartName="/ppt/slideLayouts/slideLayout5.xml" ContentType="application/vnd.openxmlformats-officedocument.presentationml.slideLayout+xml"/>
  <Override PartName="/ppt/slides/slide38.xml" ContentType="application/vnd.openxmlformats-officedocument.presentationml.slide+xml"/>
  <Override PartName="/ppt/notesSlides/notesSlide32.xml" ContentType="application/vnd.openxmlformats-officedocument.presentationml.notesSlide+xml"/>
  <Override PartName="/ppt/notesSlides/notesSlide80.xml" ContentType="application/vnd.openxmlformats-officedocument.presentationml.notesSlide+xml"/>
  <Default Extension="bin" ContentType="application/vnd.openxmlformats-officedocument.presentationml.printerSettings"/>
  <Override PartName="/ppt/notesSlides/notesSlide2.xml" ContentType="application/vnd.openxmlformats-officedocument.presentationml.notesSlide+xml"/>
  <Override PartName="/ppt/slides/slide93.xml" ContentType="application/vnd.openxmlformats-officedocument.presentationml.slide+xml"/>
  <Override PartName="/ppt/notesSlides/notesSlide74.xml" ContentType="application/vnd.openxmlformats-officedocument.presentationml.notesSlide+xml"/>
  <Override PartName="/ppt/slides/slide4.xml" ContentType="application/vnd.openxmlformats-officedocument.presentationml.slide+xml"/>
  <Override PartName="/ppt/slides/slide16.xml" ContentType="application/vnd.openxmlformats-officedocument.presentationml.slide+xml"/>
  <Override PartName="/ppt/notesSlides/notesSlide10.xml" ContentType="application/vnd.openxmlformats-officedocument.presentationml.notesSlide+xml"/>
  <Override PartName="/ppt/notesSlides/notesSlide101.xml" ContentType="application/vnd.openxmlformats-officedocument.presentationml.notesSlide+xml"/>
  <Override PartName="/ppt/notesSlides/notesSlide39.xml" ContentType="application/vnd.openxmlformats-officedocument.presentationml.notesSlide+xml"/>
  <Override PartName="/ppt/slides/slide58.xml" ContentType="application/vnd.openxmlformats-officedocument.presentationml.slide+xml"/>
  <Override PartName="/ppt/slides/slide71.xml" ContentType="application/vnd.openxmlformats-officedocument.presentationml.slide+xml"/>
  <Override PartName="/ppt/notesSlides/notesSlide52.xml" ContentType="application/vnd.openxmlformats-officedocument.presentationml.notesSlide+xml"/>
  <Override PartName="/ppt/slides/slide104.xml" ContentType="application/vnd.openxmlformats-officedocument.presentationml.slide+xml"/>
  <Override PartName="/ppt/notesSlides/notesSlide9.xml" ContentType="application/vnd.openxmlformats-officedocument.presentationml.notesSlide+xml"/>
  <Override PartName="/ppt/notesSlides/notesSlide94.xml" ContentType="application/vnd.openxmlformats-officedocument.presentationml.notesSlide+xml"/>
  <Override PartName="/ppt/notesSlides/notesSlide121.xml" ContentType="application/vnd.openxmlformats-officedocument.presentationml.notesSlide+xml"/>
  <Override PartName="/ppt/notesSlides/notesSlide17.xml" ContentType="application/vnd.openxmlformats-officedocument.presentationml.notesSlide+xml"/>
  <Override PartName="/ppt/slideLayouts/slideLayout3.xml" ContentType="application/vnd.openxmlformats-officedocument.presentationml.slideLayout+xml"/>
  <Override PartName="/ppt/slides/slide36.xml" ContentType="application/vnd.openxmlformats-officedocument.presentationml.slide+xml"/>
  <Override PartName="/ppt/notesSlides/notesSlide30.xml" ContentType="application/vnd.openxmlformats-officedocument.presentationml.notesSlide+xml"/>
  <Override PartName="/ppt/slides/slide78.xml" ContentType="application/vnd.openxmlformats-officedocument.presentationml.slide+xml"/>
  <Override PartName="/ppt/slides/slide91.xml" ContentType="application/vnd.openxmlformats-officedocument.presentationml.slide+xml"/>
  <Override PartName="/ppt/notesSlides/notesSlide72.xml" ContentType="application/vnd.openxmlformats-officedocument.presentationml.notesSlide+xml"/>
  <Override PartName="/ppt/slides/slide2.xml" ContentType="application/vnd.openxmlformats-officedocument.presentationml.slide+xml"/>
  <Override PartName="/ppt/slides/slide14.xml" ContentType="application/vnd.openxmlformats-officedocument.presentationml.slide+xml"/>
  <Override PartName="/ppt/notesSlides/notesSlide37.xml" ContentType="application/vnd.openxmlformats-officedocument.presentationml.notesSlide+xml"/>
  <Override PartName="/ppt/slides/slide56.xml" ContentType="application/vnd.openxmlformats-officedocument.presentationml.slide+xml"/>
  <Override PartName="/ppt/slides/slide118.xml" ContentType="application/vnd.openxmlformats-officedocument.presentationml.slide+xml"/>
  <Override PartName="/ppt/notesSlides/notesSlide50.xml" ContentType="application/vnd.openxmlformats-officedocument.presentationml.notesSlide+xml"/>
  <Override PartName="/ppt/slides/slide98.xml" ContentType="application/vnd.openxmlformats-officedocument.presentationml.slide+xml"/>
  <Override PartName="/ppt/notesSlides/notesSlide92.xml" ContentType="application/vnd.openxmlformats-officedocument.presentationml.notes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s/slide34.xml" ContentType="application/vnd.openxmlformats-officedocument.presentationml.slide+xml"/>
  <Override PartName="/ppt/slides/slide28.xml" ContentType="application/vnd.openxmlformats-officedocument.presentationml.slide+xml"/>
  <Override PartName="/ppt/slides/slide76.xml" ContentType="application/vnd.openxmlformats-officedocument.presentationml.slide+xml"/>
  <Override PartName="/ppt/slides/slide138.xml" ContentType="application/vnd.openxmlformats-officedocument.presentationml.slide+xml"/>
  <Override PartName="/ppt/notesSlides/notesSlide70.xml" ContentType="application/vnd.openxmlformats-officedocument.presentationml.notesSlide+xml"/>
  <Default Extension="png" ContentType="image/png"/>
  <Override PartName="/ppt/slides/slide12.xml" ContentType="application/vnd.openxmlformats-officedocument.presentationml.slide+xml"/>
  <Override PartName="/ppt/slides/slide54.xml" ContentType="application/vnd.openxmlformats-officedocument.presentationml.slide+xml"/>
  <Override PartName="/ppt/slides/slide116.xml" ContentType="application/vnd.openxmlformats-officedocument.presentationml.slide+xml"/>
  <Default Extension="rels" ContentType="application/vnd.openxmlformats-package.relationships+xml"/>
  <Override PartName="/ppt/notesSlides/notesSlide29.xml" ContentType="application/vnd.openxmlformats-officedocument.presentationml.notesSlide+xml"/>
  <Override PartName="/ppt/slides/slide48.xml" ContentType="application/vnd.openxmlformats-officedocument.presentationml.slide+xml"/>
  <Override PartName="/ppt/slides/slide96.xml" ContentType="application/vnd.openxmlformats-officedocument.presentationml.slide+xml"/>
  <Override PartName="/ppt/theme/theme2.xml" ContentType="application/vnd.openxmlformats-officedocument.theme+xml"/>
  <Override PartName="/ppt/notesSlides/notesSlide90.xml" ContentType="application/vnd.openxmlformats-officedocument.presentationml.notesSlide+xml"/>
  <Override PartName="/ppt/notesSlides/notesSlide13.xml" ContentType="application/vnd.openxmlformats-officedocument.presentationml.notesSlide+xml"/>
  <Override PartName="/ppt/slides/slide32.xml" ContentType="application/vnd.openxmlformats-officedocument.presentationml.slide+xml"/>
  <Override PartName="/ppt/slides/slide26.xml" ContentType="application/vnd.openxmlformats-officedocument.presentationml.slide+xml"/>
  <Override PartName="/ppt/slides/slide136.xml" ContentType="application/vnd.openxmlformats-officedocument.presentationml.slide+xml"/>
  <Override PartName="/ppt/slides/slide74.xml" ContentType="application/vnd.openxmlformats-officedocument.presentationml.slide+xml"/>
  <Override PartName="/ppt/slides/slide10.xml" ContentType="application/vnd.openxmlformats-officedocument.presentationml.slide+xml"/>
  <Override PartName="/ppt/slides/slide68.xml" ContentType="application/vnd.openxmlformats-officedocument.presentationml.slide+xml"/>
  <Override PartName="/ppt/notesSlides/notesSlide49.xml" ContentType="application/vnd.openxmlformats-officedocument.presentationml.notesSlide+xml"/>
  <Override PartName="/ppt/slides/slide52.xml" ContentType="application/vnd.openxmlformats-officedocument.presentationml.slide+xml"/>
  <Override PartName="/ppt/slides/slide114.xml" ContentType="application/vnd.openxmlformats-officedocument.presentationml.slide+xml"/>
  <Override PartName="/ppt/notesSlides/notesSlide118.xml" ContentType="application/vnd.openxmlformats-officedocument.presentationml.notesSlide+xml"/>
  <Override PartName="/ppt/notesSlides/notesSlide131.xml" ContentType="application/vnd.openxmlformats-officedocument.presentationml.notesSlide+xml"/>
  <Override PartName="/ppt/notesSlides/notesSlide27.xml" ContentType="application/vnd.openxmlformats-officedocument.presentationml.notesSlide+xml"/>
  <Override PartName="/ppt/slides/slide46.xml" ContentType="application/vnd.openxmlformats-officedocument.presentationml.slide+xml"/>
  <Override PartName="/ppt/presProps.xml" ContentType="application/vnd.openxmlformats-officedocument.presentationml.presProps+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142"/>
  </p:notesMasterIdLst>
  <p:handoutMasterIdLst>
    <p:handoutMasterId r:id="rId143"/>
  </p:handoutMasterIdLst>
  <p:sldIdLst>
    <p:sldId id="256" r:id="rId2"/>
    <p:sldId id="304" r:id="rId3"/>
    <p:sldId id="332" r:id="rId4"/>
    <p:sldId id="330" r:id="rId5"/>
    <p:sldId id="333" r:id="rId6"/>
    <p:sldId id="305" r:id="rId7"/>
    <p:sldId id="362" r:id="rId8"/>
    <p:sldId id="363" r:id="rId9"/>
    <p:sldId id="364" r:id="rId10"/>
    <p:sldId id="366" r:id="rId11"/>
    <p:sldId id="365" r:id="rId12"/>
    <p:sldId id="369" r:id="rId13"/>
    <p:sldId id="368" r:id="rId14"/>
    <p:sldId id="367" r:id="rId15"/>
    <p:sldId id="349" r:id="rId16"/>
    <p:sldId id="264" r:id="rId17"/>
    <p:sldId id="370" r:id="rId18"/>
    <p:sldId id="372" r:id="rId19"/>
    <p:sldId id="371" r:id="rId20"/>
    <p:sldId id="373" r:id="rId21"/>
    <p:sldId id="302" r:id="rId22"/>
    <p:sldId id="335" r:id="rId23"/>
    <p:sldId id="301" r:id="rId24"/>
    <p:sldId id="306" r:id="rId25"/>
    <p:sldId id="334" r:id="rId26"/>
    <p:sldId id="299" r:id="rId27"/>
    <p:sldId id="300" r:id="rId28"/>
    <p:sldId id="356" r:id="rId29"/>
    <p:sldId id="310" r:id="rId30"/>
    <p:sldId id="309" r:id="rId31"/>
    <p:sldId id="307" r:id="rId32"/>
    <p:sldId id="308" r:id="rId33"/>
    <p:sldId id="311" r:id="rId34"/>
    <p:sldId id="340" r:id="rId35"/>
    <p:sldId id="314" r:id="rId36"/>
    <p:sldId id="313" r:id="rId37"/>
    <p:sldId id="294" r:id="rId38"/>
    <p:sldId id="338" r:id="rId39"/>
    <p:sldId id="337" r:id="rId40"/>
    <p:sldId id="336" r:id="rId41"/>
    <p:sldId id="315" r:id="rId42"/>
    <p:sldId id="318" r:id="rId43"/>
    <p:sldId id="319" r:id="rId44"/>
    <p:sldId id="317" r:id="rId45"/>
    <p:sldId id="385" r:id="rId46"/>
    <p:sldId id="386" r:id="rId47"/>
    <p:sldId id="387" r:id="rId48"/>
    <p:sldId id="388" r:id="rId49"/>
    <p:sldId id="389" r:id="rId50"/>
    <p:sldId id="390" r:id="rId51"/>
    <p:sldId id="395" r:id="rId52"/>
    <p:sldId id="396" r:id="rId53"/>
    <p:sldId id="391" r:id="rId54"/>
    <p:sldId id="398" r:id="rId55"/>
    <p:sldId id="399" r:id="rId56"/>
    <p:sldId id="402" r:id="rId57"/>
    <p:sldId id="401" r:id="rId58"/>
    <p:sldId id="403" r:id="rId59"/>
    <p:sldId id="404" r:id="rId60"/>
    <p:sldId id="405" r:id="rId61"/>
    <p:sldId id="406" r:id="rId62"/>
    <p:sldId id="407" r:id="rId63"/>
    <p:sldId id="408" r:id="rId64"/>
    <p:sldId id="326" r:id="rId65"/>
    <p:sldId id="410" r:id="rId66"/>
    <p:sldId id="411" r:id="rId67"/>
    <p:sldId id="409" r:id="rId68"/>
    <p:sldId id="413" r:id="rId69"/>
    <p:sldId id="414" r:id="rId70"/>
    <p:sldId id="415" r:id="rId71"/>
    <p:sldId id="416" r:id="rId72"/>
    <p:sldId id="321" r:id="rId73"/>
    <p:sldId id="392" r:id="rId74"/>
    <p:sldId id="393" r:id="rId75"/>
    <p:sldId id="394" r:id="rId76"/>
    <p:sldId id="377" r:id="rId77"/>
    <p:sldId id="379" r:id="rId78"/>
    <p:sldId id="380" r:id="rId79"/>
    <p:sldId id="378" r:id="rId80"/>
    <p:sldId id="381" r:id="rId81"/>
    <p:sldId id="263" r:id="rId82"/>
    <p:sldId id="382" r:id="rId83"/>
    <p:sldId id="384" r:id="rId84"/>
    <p:sldId id="383" r:id="rId85"/>
    <p:sldId id="270" r:id="rId86"/>
    <p:sldId id="355" r:id="rId87"/>
    <p:sldId id="350" r:id="rId88"/>
    <p:sldId id="272" r:id="rId89"/>
    <p:sldId id="273" r:id="rId90"/>
    <p:sldId id="274" r:id="rId91"/>
    <p:sldId id="271" r:id="rId92"/>
    <p:sldId id="361" r:id="rId93"/>
    <p:sldId id="296" r:id="rId94"/>
    <p:sldId id="285" r:id="rId95"/>
    <p:sldId id="357" r:id="rId96"/>
    <p:sldId id="358" r:id="rId97"/>
    <p:sldId id="359" r:id="rId98"/>
    <p:sldId id="360" r:id="rId99"/>
    <p:sldId id="265" r:id="rId100"/>
    <p:sldId id="353" r:id="rId101"/>
    <p:sldId id="351" r:id="rId102"/>
    <p:sldId id="266" r:id="rId103"/>
    <p:sldId id="374" r:id="rId104"/>
    <p:sldId id="375" r:id="rId105"/>
    <p:sldId id="376" r:id="rId106"/>
    <p:sldId id="267" r:id="rId107"/>
    <p:sldId id="268" r:id="rId108"/>
    <p:sldId id="269" r:id="rId109"/>
    <p:sldId id="354" r:id="rId110"/>
    <p:sldId id="297" r:id="rId111"/>
    <p:sldId id="352" r:id="rId112"/>
    <p:sldId id="329" r:id="rId113"/>
    <p:sldId id="328" r:id="rId114"/>
    <p:sldId id="339" r:id="rId115"/>
    <p:sldId id="275" r:id="rId116"/>
    <p:sldId id="286" r:id="rId117"/>
    <p:sldId id="346" r:id="rId118"/>
    <p:sldId id="347" r:id="rId119"/>
    <p:sldId id="348" r:id="rId120"/>
    <p:sldId id="341" r:id="rId121"/>
    <p:sldId id="343" r:id="rId122"/>
    <p:sldId id="344" r:id="rId123"/>
    <p:sldId id="342" r:id="rId124"/>
    <p:sldId id="345" r:id="rId125"/>
    <p:sldId id="287" r:id="rId126"/>
    <p:sldId id="257" r:id="rId127"/>
    <p:sldId id="278" r:id="rId128"/>
    <p:sldId id="291" r:id="rId129"/>
    <p:sldId id="283" r:id="rId130"/>
    <p:sldId id="279" r:id="rId131"/>
    <p:sldId id="280" r:id="rId132"/>
    <p:sldId id="284" r:id="rId133"/>
    <p:sldId id="281" r:id="rId134"/>
    <p:sldId id="282" r:id="rId135"/>
    <p:sldId id="260" r:id="rId136"/>
    <p:sldId id="276" r:id="rId137"/>
    <p:sldId id="277" r:id="rId138"/>
    <p:sldId id="289" r:id="rId139"/>
    <p:sldId id="288" r:id="rId140"/>
    <p:sldId id="262" r:id="rId1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7178" autoAdjust="0"/>
    <p:restoredTop sz="54425" autoAdjust="0"/>
  </p:normalViewPr>
  <p:slideViewPr>
    <p:cSldViewPr snapToGrid="0" snapToObjects="1">
      <p:cViewPr varScale="1">
        <p:scale>
          <a:sx n="63" d="100"/>
          <a:sy n="63" d="100"/>
        </p:scale>
        <p:origin x="-2112" y="-112"/>
      </p:cViewPr>
      <p:guideLst>
        <p:guide orient="horz" pos="3225"/>
        <p:guide pos="22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notesMaster" Target="notesMasters/notesMaster1.xml"/><Relationship Id="rId143" Type="http://schemas.openxmlformats.org/officeDocument/2006/relationships/handoutMaster" Target="handoutMasters/handoutMaster1.xml"/><Relationship Id="rId144" Type="http://schemas.openxmlformats.org/officeDocument/2006/relationships/printerSettings" Target="printerSettings/printerSettings1.bin"/><Relationship Id="rId145" Type="http://schemas.openxmlformats.org/officeDocument/2006/relationships/presProps" Target="presProps.xml"/><Relationship Id="rId146" Type="http://schemas.openxmlformats.org/officeDocument/2006/relationships/viewProps" Target="viewProps.xml"/><Relationship Id="rId147" Type="http://schemas.openxmlformats.org/officeDocument/2006/relationships/theme" Target="theme/theme1.xml"/><Relationship Id="rId1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1B37769-9773-A04E-BA52-C4E3A7AE85F8}" type="datetimeFigureOut">
              <a:rPr lang="en-US" smtClean="0"/>
              <a:pPr/>
              <a:t>4/14/12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12BE70F-D5FA-F940-9C78-7194FA22CC39}"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9CA951-BFFB-FD41-B4F5-D18B50900017}" type="datetimeFigureOut">
              <a:rPr lang="en-US" smtClean="0"/>
              <a:pPr/>
              <a:t>4/14/12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3F337F-08A2-A44C-9AF5-5751F38B167A}"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Hi! As George mentioned, I’m Andrew Ferguson from Brown University, and this afternoon, I’m going to present Jockey,</a:t>
            </a:r>
            <a:r>
              <a:rPr lang="en-US" baseline="0" dirty="0" smtClean="0"/>
              <a:t> which provides guaranteed job latency in data parallel clusters. This was developed during my internship at Microsoft Research.</a:t>
            </a:r>
          </a:p>
          <a:p>
            <a:endParaRPr lang="en-US" baseline="0" dirty="0" smtClean="0"/>
          </a:p>
          <a:p>
            <a:r>
              <a:rPr lang="en-US" baseline="0" dirty="0" smtClean="0"/>
              <a:t>(Pause) (click)</a:t>
            </a:r>
          </a:p>
          <a:p>
            <a:endParaRPr lang="en-US" baseline="0" dirty="0" smtClean="0"/>
          </a:p>
          <a:p>
            <a:r>
              <a:rPr lang="en-US" dirty="0" smtClean="0"/>
              <a:t>For several</a:t>
            </a:r>
            <a:r>
              <a:rPr lang="en-US" baseline="0" dirty="0" smtClean="0"/>
              <a:t> years now, …</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  </a:t>
            </a:r>
            <a:r>
              <a:rPr lang="en-US" dirty="0" smtClean="0"/>
              <a:t>major</a:t>
            </a:r>
            <a:r>
              <a:rPr lang="en-US" baseline="0" dirty="0" smtClean="0"/>
              <a:t> websites have used….</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data parallel clusters as an important part of the backend. At Bing, they’re used for inverting </a:t>
            </a:r>
            <a:r>
              <a:rPr lang="en-US" baseline="0" dirty="0" smtClean="0"/>
              <a:t>web indices, analyzing </a:t>
            </a:r>
            <a:r>
              <a:rPr lang="en-US" baseline="0" dirty="0" err="1" smtClean="0"/>
              <a:t>clickstreams</a:t>
            </a:r>
            <a:r>
              <a:rPr lang="en-US" baseline="0" dirty="0" smtClean="0"/>
              <a:t>, aggregating server logs, and other large tasks.</a:t>
            </a:r>
          </a:p>
          <a:p>
            <a:endParaRPr lang="en-US" baseline="0" dirty="0" smtClean="0"/>
          </a:p>
          <a:p>
            <a:r>
              <a:rPr lang="en-US" baseline="0" dirty="0" smtClean="0"/>
              <a:t>(Pause) (click)</a:t>
            </a:r>
          </a:p>
          <a:p>
            <a:endParaRPr lang="en-US" baseline="0" dirty="0" smtClean="0"/>
          </a:p>
          <a:p>
            <a:r>
              <a:rPr lang="en-US" dirty="0" smtClean="0"/>
              <a:t>Users of data parallel clusters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now</a:t>
            </a:r>
            <a:r>
              <a:rPr lang="en-US" baseline="0" dirty="0" smtClean="0"/>
              <a:t> </a:t>
            </a:r>
            <a:r>
              <a:rPr lang="en-US" dirty="0" smtClean="0"/>
              <a:t>demand predictable latency.</a:t>
            </a:r>
            <a:r>
              <a:rPr lang="en-US" baseline="0" dirty="0" smtClean="0"/>
              <a:t> They want to know how long their jobs will take.</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Predictability can be provided by enforcing deadlines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which can also </a:t>
            </a:r>
            <a:r>
              <a:rPr lang="en-US" baseline="0" dirty="0" smtClean="0"/>
              <a:t>be specified in contracts with business partners.</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In a modern data parallel cluster, many deadlines exist for business purposes.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Missing these deadlines has negative financial consequences for the business, which we’d like to avoid.</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Previous work on scheduling in data parallel clusters sought to maximize fairness.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However, our jobs need to execute with a predictable latency target set by the user.</a:t>
            </a:r>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Providing deadlines</a:t>
            </a:r>
            <a:r>
              <a:rPr lang="en-US" sz="1200" kern="1200" baseline="0" dirty="0" smtClean="0">
                <a:solidFill>
                  <a:schemeClr val="tx1"/>
                </a:solidFill>
                <a:latin typeface="+mn-lt"/>
                <a:ea typeface="+mn-ea"/>
                <a:cs typeface="+mn-cs"/>
              </a:rPr>
              <a:t> would be easy if data parallel computations had deterministic latency.</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Unfortunately, if we look at the</a:t>
            </a:r>
            <a:r>
              <a:rPr lang="en-US" sz="1200" kern="1200" baseline="0" dirty="0" smtClean="0">
                <a:solidFill>
                  <a:schemeClr val="tx1"/>
                </a:solidFill>
                <a:latin typeface="+mn-lt"/>
                <a:ea typeface="+mn-ea"/>
                <a:cs typeface="+mn-cs"/>
              </a:rPr>
              <a:t> runtime distributions for even a few recurring data parallel jobs, we see this is not the case.</a:t>
            </a:r>
          </a:p>
        </p:txBody>
      </p:sp>
      <p:sp>
        <p:nvSpPr>
          <p:cNvPr id="4" name="Slide Number Placeholder 3"/>
          <p:cNvSpPr>
            <a:spLocks noGrp="1"/>
          </p:cNvSpPr>
          <p:nvPr>
            <p:ph type="sldNum" sz="quarter" idx="10"/>
          </p:nvPr>
        </p:nvSpPr>
        <p:spPr/>
        <p:txBody>
          <a:bodyPr/>
          <a:lstStyle/>
          <a:p>
            <a:fld id="{833F337F-08A2-A44C-9AF5-5751F38B167A}"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Along the X axis, we plot the execution latency.</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3F337F-08A2-A44C-9AF5-5751F38B167A}"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And along the Y axis, we plot the percentage of runs which finished</a:t>
            </a:r>
            <a:r>
              <a:rPr lang="en-US" sz="1200" kern="1200" baseline="0" dirty="0" smtClean="0">
                <a:solidFill>
                  <a:schemeClr val="tx1"/>
                </a:solidFill>
                <a:latin typeface="+mn-lt"/>
                <a:ea typeface="+mn-ea"/>
                <a:cs typeface="+mn-cs"/>
              </a:rPr>
              <a:t> by the specified time.</a:t>
            </a:r>
          </a:p>
          <a:p>
            <a:r>
              <a:rPr lang="en-US" sz="1200" kern="1200" baseline="0" dirty="0" smtClean="0">
                <a:solidFill>
                  <a:schemeClr val="tx1"/>
                </a:solidFill>
                <a:latin typeface="+mn-lt"/>
                <a:ea typeface="+mn-ea"/>
                <a:cs typeface="+mn-cs"/>
              </a:rPr>
              <a:t>A deterministic job would appear as a vertical line on this graph.</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These four example jobs, each with more than 100 executions in a production cluster, are clearly not vertical.</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Even for the job with the most narrow</a:t>
            </a:r>
            <a:r>
              <a:rPr lang="en-US" sz="1200" kern="1200" baseline="0" dirty="0" smtClean="0">
                <a:solidFill>
                  <a:schemeClr val="tx1"/>
                </a:solidFill>
                <a:latin typeface="+mn-lt"/>
                <a:ea typeface="+mn-ea"/>
                <a:cs typeface="+mn-cs"/>
              </a:rPr>
              <a:t> distribution…</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3F337F-08A2-A44C-9AF5-5751F38B167A}"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ratio of longest runtime</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3F337F-08A2-A44C-9AF5-5751F38B167A}"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To shortest</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Is 4.3 times.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(PAUSE)</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why does latency</a:t>
            </a:r>
            <a:r>
              <a:rPr lang="en-US" baseline="0" dirty="0" smtClean="0"/>
              <a:t> vary in data parallel clusters?</a:t>
            </a:r>
          </a:p>
          <a:p>
            <a:endParaRPr lang="en-US" i="1" baseline="0" dirty="0" smtClean="0"/>
          </a:p>
          <a:p>
            <a:r>
              <a:rPr lang="en-US" i="1" baseline="0" dirty="0" smtClean="0"/>
              <a:t>(pipeline complexity)</a:t>
            </a:r>
          </a:p>
          <a:p>
            <a:endParaRPr lang="en-US" baseline="0" dirty="0" smtClean="0"/>
          </a:p>
          <a:p>
            <a:r>
              <a:rPr lang="en-US" baseline="0" dirty="0" smtClean="0"/>
              <a:t>Today’s data parallel jobs are sophisticated multi-stage programs.</a:t>
            </a:r>
          </a:p>
          <a:p>
            <a:endParaRPr lang="en-US" baseline="0" dirty="0" smtClean="0"/>
          </a:p>
          <a:p>
            <a:r>
              <a:rPr lang="en-US" i="1" baseline="0" dirty="0" smtClean="0"/>
              <a:t>(noisy execution environment)</a:t>
            </a:r>
          </a:p>
          <a:p>
            <a:endParaRPr lang="en-US" baseline="0" dirty="0" smtClean="0"/>
          </a:p>
          <a:p>
            <a:pPr>
              <a:buFontTx/>
              <a:buChar char="-"/>
            </a:pPr>
            <a:r>
              <a:rPr lang="en-US" baseline="0" dirty="0" smtClean="0"/>
              <a:t>Many jobs</a:t>
            </a:r>
          </a:p>
          <a:p>
            <a:pPr>
              <a:buFontTx/>
              <a:buChar char="-"/>
            </a:pPr>
            <a:r>
              <a:rPr lang="en-US" baseline="0" dirty="0" smtClean="0"/>
              <a:t> running concurrently</a:t>
            </a:r>
          </a:p>
          <a:p>
            <a:pPr>
              <a:buFontTx/>
              <a:buChar char="-"/>
            </a:pPr>
            <a:r>
              <a:rPr lang="en-US" baseline="0" dirty="0" smtClean="0"/>
              <a:t> sharing resources which are highly utilized</a:t>
            </a:r>
          </a:p>
          <a:p>
            <a:pPr>
              <a:buFontTx/>
              <a:buChar char="-"/>
            </a:pPr>
            <a:r>
              <a:rPr lang="en-US" baseline="0" dirty="0" smtClean="0"/>
              <a:t>And of course, equipment failures at this scale</a:t>
            </a:r>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We found these answers by looking at Cosmos, which is Microsoft’s environment for data parallel batch processing.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Cosmos runs across many clusters, and primarily supports the Online Services Division, which includes Bing web search, Microsoft </a:t>
            </a:r>
            <a:r>
              <a:rPr lang="en-US" sz="1200" kern="1200" baseline="0" dirty="0" err="1" smtClean="0">
                <a:solidFill>
                  <a:schemeClr val="tx1"/>
                </a:solidFill>
                <a:latin typeface="+mn-lt"/>
                <a:ea typeface="+mn-ea"/>
                <a:cs typeface="+mn-cs"/>
              </a:rPr>
              <a:t>AdCenter</a:t>
            </a:r>
            <a:r>
              <a:rPr lang="en-US" sz="1200" kern="1200" baseline="0" dirty="0" smtClean="0">
                <a:solidFill>
                  <a:schemeClr val="tx1"/>
                </a:solidFill>
                <a:latin typeface="+mn-lt"/>
                <a:ea typeface="+mn-ea"/>
                <a:cs typeface="+mn-cs"/>
              </a:rPr>
              <a:t>, MSN and other properties.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Cosmos consists of three main components:</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err="1" smtClean="0">
                <a:solidFill>
                  <a:schemeClr val="tx1"/>
                </a:solidFill>
                <a:latin typeface="+mn-lt"/>
                <a:ea typeface="+mn-ea"/>
                <a:cs typeface="+mn-cs"/>
              </a:rPr>
              <a:t>CosmosStore</a:t>
            </a:r>
            <a:r>
              <a:rPr lang="en-US" sz="1200" kern="1200" baseline="0" dirty="0" smtClean="0">
                <a:solidFill>
                  <a:schemeClr val="tx1"/>
                </a:solidFill>
                <a:latin typeface="+mn-lt"/>
                <a:ea typeface="+mn-ea"/>
                <a:cs typeface="+mn-cs"/>
              </a:rPr>
              <a:t> - a distributed </a:t>
            </a:r>
            <a:r>
              <a:rPr lang="en-US" sz="1200" kern="1200" baseline="0" dirty="0" err="1" smtClean="0">
                <a:solidFill>
                  <a:schemeClr val="tx1"/>
                </a:solidFill>
                <a:latin typeface="+mn-lt"/>
                <a:ea typeface="+mn-ea"/>
                <a:cs typeface="+mn-cs"/>
              </a:rPr>
              <a:t>filesystem</a:t>
            </a:r>
            <a:r>
              <a:rPr lang="en-US" sz="1200" kern="1200" baseline="0" dirty="0" smtClean="0">
                <a:solidFill>
                  <a:schemeClr val="tx1"/>
                </a:solidFill>
                <a:latin typeface="+mn-lt"/>
                <a:ea typeface="+mn-ea"/>
                <a:cs typeface="+mn-cs"/>
              </a:rPr>
              <a:t> similar to </a:t>
            </a:r>
            <a:r>
              <a:rPr lang="en-US" sz="1200" kern="1200" baseline="0" dirty="0" err="1" smtClean="0">
                <a:solidFill>
                  <a:schemeClr val="tx1"/>
                </a:solidFill>
                <a:latin typeface="+mn-lt"/>
                <a:ea typeface="+mn-ea"/>
                <a:cs typeface="+mn-cs"/>
              </a:rPr>
              <a:t>Hadoop’s</a:t>
            </a:r>
            <a:r>
              <a:rPr lang="en-US" sz="1200" kern="1200" baseline="0" dirty="0" smtClean="0">
                <a:solidFill>
                  <a:schemeClr val="tx1"/>
                </a:solidFill>
                <a:latin typeface="+mn-lt"/>
                <a:ea typeface="+mn-ea"/>
                <a:cs typeface="+mn-cs"/>
              </a:rPr>
              <a:t> HDFS or the Google File System</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Dryad - a data parallel execution engine introduced at </a:t>
            </a:r>
            <a:r>
              <a:rPr lang="en-US" sz="1200" kern="1200" baseline="0" dirty="0" err="1" smtClean="0">
                <a:solidFill>
                  <a:schemeClr val="tx1"/>
                </a:solidFill>
                <a:latin typeface="+mn-lt"/>
                <a:ea typeface="+mn-ea"/>
                <a:cs typeface="+mn-cs"/>
              </a:rPr>
              <a:t>EuroSys</a:t>
            </a:r>
            <a:r>
              <a:rPr lang="en-US" sz="1200" kern="1200" baseline="0" dirty="0" smtClean="0">
                <a:solidFill>
                  <a:schemeClr val="tx1"/>
                </a:solidFill>
                <a:latin typeface="+mn-lt"/>
                <a:ea typeface="+mn-ea"/>
                <a:cs typeface="+mn-cs"/>
              </a:rPr>
              <a:t> five years ago.</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SCOPE - a SQL-like query language which is compiled to Dryad plans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(PAUSE)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This work focuses…</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on allocating resources for Dryad.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(Pause) (click for slide)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Cosmos clusters have…</a:t>
            </a:r>
          </a:p>
        </p:txBody>
      </p:sp>
      <p:sp>
        <p:nvSpPr>
          <p:cNvPr id="4" name="Slide Number Placeholder 3"/>
          <p:cNvSpPr>
            <a:spLocks noGrp="1"/>
          </p:cNvSpPr>
          <p:nvPr>
            <p:ph type="sldNum" sz="quarter" idx="10"/>
          </p:nvPr>
        </p:nvSpPr>
        <p:spPr/>
        <p:txBody>
          <a:bodyPr/>
          <a:lstStyle/>
          <a:p>
            <a:fld id="{833F337F-08A2-A44C-9AF5-5751F38B167A}"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 multiple processing pipelines running simultaneously.</a:t>
            </a:r>
          </a:p>
          <a:p>
            <a:endParaRPr lang="en-US" baseline="0" dirty="0" smtClean="0"/>
          </a:p>
          <a:p>
            <a:r>
              <a:rPr lang="en-US" baseline="0" dirty="0" smtClean="0"/>
              <a:t>(click for slide)</a:t>
            </a:r>
          </a:p>
          <a:p>
            <a:endParaRPr lang="en-US" baseline="0" dirty="0" smtClean="0"/>
          </a:p>
          <a:p>
            <a:r>
              <a:rPr lang="en-US" baseline="0" dirty="0" smtClean="0"/>
              <a:t>Some pipelines are even run …</a:t>
            </a:r>
          </a:p>
        </p:txBody>
      </p:sp>
      <p:sp>
        <p:nvSpPr>
          <p:cNvPr id="4" name="Slide Number Placeholder 3"/>
          <p:cNvSpPr>
            <a:spLocks noGrp="1"/>
          </p:cNvSpPr>
          <p:nvPr>
            <p:ph type="sldNum" sz="quarter" idx="10"/>
          </p:nvPr>
        </p:nvSpPr>
        <p:spPr/>
        <p:txBody>
          <a:bodyPr/>
          <a:lstStyle/>
          <a:p>
            <a:fld id="{833F337F-08A2-A44C-9AF5-5751F38B167A}"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 on behalf of external (non-Microsoft) customers.</a:t>
            </a:r>
          </a:p>
        </p:txBody>
      </p:sp>
      <p:sp>
        <p:nvSpPr>
          <p:cNvPr id="4" name="Slide Number Placeholder 3"/>
          <p:cNvSpPr>
            <a:spLocks noGrp="1"/>
          </p:cNvSpPr>
          <p:nvPr>
            <p:ph type="sldNum" sz="quarter" idx="10"/>
          </p:nvPr>
        </p:nvSpPr>
        <p:spPr/>
        <p:txBody>
          <a:bodyPr/>
          <a:lstStyle/>
          <a:p>
            <a:fld id="{833F337F-08A2-A44C-9AF5-5751F38B167A}"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Each pipeline consists of multiple dependent jobs.</a:t>
            </a:r>
            <a:r>
              <a:rPr lang="en-US" baseline="0" dirty="0" smtClean="0"/>
              <a:t> The outputs of earlier jobs become the inputs of later jobs.</a:t>
            </a:r>
          </a:p>
        </p:txBody>
      </p:sp>
      <p:sp>
        <p:nvSpPr>
          <p:cNvPr id="4" name="Slide Number Placeholder 3"/>
          <p:cNvSpPr>
            <a:spLocks noGrp="1"/>
          </p:cNvSpPr>
          <p:nvPr>
            <p:ph type="sldNum" sz="quarter" idx="10"/>
          </p:nvPr>
        </p:nvSpPr>
        <p:spPr/>
        <p:txBody>
          <a:bodyPr/>
          <a:lstStyle/>
          <a:p>
            <a:fld id="{833F337F-08A2-A44C-9AF5-5751F38B167A}"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a:t>
            </a:r>
            <a:r>
              <a:rPr lang="en-US" baseline="0" dirty="0" smtClean="0"/>
              <a:t> dependences</a:t>
            </a:r>
            <a:r>
              <a:rPr lang="en-US" dirty="0" smtClean="0"/>
              <a:t> </a:t>
            </a:r>
            <a:r>
              <a:rPr lang="en-US" baseline="0" dirty="0" smtClean="0"/>
              <a:t>mean that d</a:t>
            </a:r>
            <a:r>
              <a:rPr lang="en-US" dirty="0" smtClean="0"/>
              <a:t>eadlines on a complete pipeline will create deadlines on the</a:t>
            </a:r>
            <a:r>
              <a:rPr lang="en-US" baseline="0" dirty="0" smtClean="0"/>
              <a:t> constituent jobs.</a:t>
            </a:r>
          </a:p>
          <a:p>
            <a:endParaRPr lang="en-US" baseline="0"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pipelines can contain jobs managed by multiple teams, the coordination of</a:t>
            </a:r>
            <a:r>
              <a:rPr lang="en-US" baseline="0" dirty="0" smtClean="0"/>
              <a:t> these</a:t>
            </a:r>
            <a:r>
              <a:rPr lang="en-US" dirty="0" smtClean="0"/>
              <a:t> deadlines can be challenging.</a:t>
            </a:r>
          </a:p>
          <a:p>
            <a:endParaRPr lang="en-US" baseline="0" dirty="0" smtClean="0"/>
          </a:p>
          <a:p>
            <a:r>
              <a:rPr lang="en-US" baseline="0" dirty="0" smtClean="0"/>
              <a:t>Looking at Cosmos jobs with dependencies, we see that the median job’s output is used by more than ten other jobs.</a:t>
            </a:r>
          </a:p>
          <a:p>
            <a:r>
              <a:rPr lang="en-US" baseline="0" dirty="0" smtClean="0"/>
              <a:t>And for the top 10% of these jobs, there are over one hundred dependent jobs.</a:t>
            </a:r>
          </a:p>
          <a:p>
            <a:endParaRPr lang="en-US" baseline="0"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Diving deeper, in Dryad, each job is</a:t>
            </a:r>
            <a:r>
              <a:rPr lang="en-US" baseline="0" dirty="0" smtClean="0"/>
              <a:t> built from a directed acyclic graph of stages.</a:t>
            </a:r>
          </a:p>
          <a:p>
            <a:endParaRPr lang="en-US" baseline="0" dirty="0" smtClean="0"/>
          </a:p>
          <a:p>
            <a:r>
              <a:rPr lang="en-US" baseline="0" dirty="0" smtClean="0"/>
              <a:t>Big production jobs have 10s – 100s of stages.</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each stage consists of multiple independent tasks</a:t>
            </a:r>
            <a:r>
              <a:rPr lang="en-US" baseline="0" dirty="0" smtClean="0"/>
              <a:t> executing the same program on different input.</a:t>
            </a:r>
          </a:p>
          <a:p>
            <a:endParaRPr lang="en-US" baseline="0" dirty="0" smtClean="0"/>
          </a:p>
          <a:p>
            <a:r>
              <a:rPr lang="en-US" baseline="0" dirty="0" smtClean="0"/>
              <a:t>(Pause)</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in this noisy execution environment with complicated</a:t>
            </a:r>
            <a:r>
              <a:rPr lang="en-US" baseline="0" dirty="0" smtClean="0"/>
              <a:t> jobs and multistage pipelines, how can our users express their performance targets?</a:t>
            </a:r>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We first consider priority classes as a simple approach. However, they are not expressive enough.</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When the cluster is overloaded and too many jobs have the highest priority, which job should be run first?</a:t>
            </a:r>
          </a:p>
          <a:p>
            <a:r>
              <a:rPr lang="en-US" sz="1200" kern="1200" baseline="0" dirty="0" smtClean="0">
                <a:solidFill>
                  <a:schemeClr val="tx1"/>
                </a:solidFill>
                <a:latin typeface="+mn-lt"/>
                <a:ea typeface="+mn-ea"/>
                <a:cs typeface="+mn-cs"/>
              </a:rPr>
              <a:t>Or perhaps, it might actually be better for the business to predictably complete several lower-priority jobs rather than a single high-priority job.</a:t>
            </a:r>
          </a:p>
          <a:p>
            <a:endParaRPr lang="en-US" dirty="0" smtClean="0"/>
          </a:p>
          <a:p>
            <a:r>
              <a:rPr lang="en-US" dirty="0" smtClean="0"/>
              <a:t>Furthermore, in any shared environment, providing predictability though a special</a:t>
            </a:r>
            <a:r>
              <a:rPr lang="en-US" baseline="0" dirty="0" smtClean="0"/>
              <a:t> class of high-priority jobs can be detrimental to other jobs because lower priority jobs might be evicted by higher priority ones.</a:t>
            </a:r>
          </a:p>
          <a:p>
            <a:r>
              <a:rPr lang="en-US" baseline="0" dirty="0" smtClean="0"/>
              <a:t>We need an approach which does not potentially harm other jobs.</a:t>
            </a:r>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Weights are an excellent mechanism for allocating resources in a shared cluster.</a:t>
            </a:r>
          </a:p>
          <a:p>
            <a:r>
              <a:rPr lang="en-US" sz="1200" kern="1200" baseline="0" dirty="0" err="1" smtClean="0">
                <a:solidFill>
                  <a:schemeClr val="tx1"/>
                </a:solidFill>
                <a:latin typeface="+mn-lt"/>
                <a:ea typeface="+mn-ea"/>
                <a:cs typeface="+mn-cs"/>
              </a:rPr>
              <a:t>Hadoop’s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FairScheduler</a:t>
            </a:r>
            <a:r>
              <a:rPr lang="en-US" sz="1200" kern="1200" baseline="0" dirty="0" smtClean="0">
                <a:solidFill>
                  <a:schemeClr val="tx1"/>
                </a:solidFill>
                <a:latin typeface="+mn-lt"/>
                <a:ea typeface="+mn-ea"/>
                <a:cs typeface="+mn-cs"/>
              </a:rPr>
              <a:t> and </a:t>
            </a:r>
            <a:r>
              <a:rPr lang="en-US" sz="1200" kern="1200" baseline="0" dirty="0" err="1" smtClean="0">
                <a:solidFill>
                  <a:schemeClr val="tx1"/>
                </a:solidFill>
                <a:latin typeface="+mn-lt"/>
                <a:ea typeface="+mn-ea"/>
                <a:cs typeface="+mn-cs"/>
              </a:rPr>
              <a:t>CapacityScheduler</a:t>
            </a:r>
            <a:r>
              <a:rPr lang="en-US" sz="1200" kern="1200" baseline="0" dirty="0" smtClean="0">
                <a:solidFill>
                  <a:schemeClr val="tx1"/>
                </a:solidFill>
                <a:latin typeface="+mn-lt"/>
                <a:ea typeface="+mn-ea"/>
                <a:cs typeface="+mn-cs"/>
              </a:rPr>
              <a:t> are popular weight-based approaches to sharing Hadoop clusters.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However, we found that our users have trouble setting these weights.</a:t>
            </a:r>
          </a:p>
          <a:p>
            <a:r>
              <a:rPr lang="en-US" sz="1200" kern="1200" baseline="0" dirty="0" smtClean="0">
                <a:solidFill>
                  <a:schemeClr val="tx1"/>
                </a:solidFill>
                <a:latin typeface="+mn-lt"/>
                <a:ea typeface="+mn-ea"/>
                <a:cs typeface="+mn-cs"/>
              </a:rPr>
              <a:t>They find it challenging to map the desired runtime to the appropriate weight.</a:t>
            </a:r>
          </a:p>
          <a:p>
            <a:r>
              <a:rPr lang="en-US" sz="1200" kern="1200" baseline="0" dirty="0" smtClean="0">
                <a:solidFill>
                  <a:schemeClr val="tx1"/>
                </a:solidFill>
                <a:latin typeface="+mn-lt"/>
                <a:ea typeface="+mn-ea"/>
                <a:cs typeface="+mn-cs"/>
              </a:rPr>
              <a:t>Again, because the jobs are complicated and the cluster is noisy, the effect of adjusting the weight is hard to predict.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If we wanted to provide predictable performance using weights and admission control, these poorly-sized requests from our users would make it difficult to be successful.</a:t>
            </a:r>
          </a:p>
        </p:txBody>
      </p:sp>
      <p:sp>
        <p:nvSpPr>
          <p:cNvPr id="4" name="Slide Number Placeholder 3"/>
          <p:cNvSpPr>
            <a:spLocks noGrp="1"/>
          </p:cNvSpPr>
          <p:nvPr>
            <p:ph type="sldNum" sz="quarter" idx="10"/>
          </p:nvPr>
        </p:nvSpPr>
        <p:spPr/>
        <p:txBody>
          <a:bodyPr/>
          <a:lstStyle/>
          <a:p>
            <a:fld id="{833F337F-08A2-A44C-9AF5-5751F38B167A}"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Finally, we consider utility curves in which the user specifies the benefit that comes from finishing the job by a certain time.</a:t>
            </a:r>
          </a:p>
          <a:p>
            <a:endParaRPr lang="en-US" dirty="0" smtClean="0"/>
          </a:p>
          <a:p>
            <a:r>
              <a:rPr lang="en-US" dirty="0" smtClean="0"/>
              <a:t>This benefit can directly map to any contractually-specified financial penalties which might be incurred</a:t>
            </a:r>
            <a:r>
              <a:rPr lang="en-US" baseline="0" dirty="0" smtClean="0"/>
              <a:t> for missing a deadline.</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For these reasons, we found utility curves to be the best method of expressing performance targets.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curves submitted by our users are piece-wise linear, and a simple text format describes their starting point, end point and inflection points.</a:t>
            </a:r>
          </a:p>
          <a:p>
            <a:endParaRPr lang="en-US" dirty="0" smtClean="0"/>
          </a:p>
          <a:p>
            <a:r>
              <a:rPr lang="en-US" dirty="0" smtClean="0"/>
              <a:t>We</a:t>
            </a:r>
            <a:r>
              <a:rPr lang="en-US" baseline="0" dirty="0" smtClean="0"/>
              <a:t> can then map these utility curves onto weights automatically, removing the configuration burden from the users.</a:t>
            </a:r>
          </a:p>
        </p:txBody>
      </p:sp>
      <p:sp>
        <p:nvSpPr>
          <p:cNvPr id="4" name="Slide Number Placeholder 3"/>
          <p:cNvSpPr>
            <a:spLocks noGrp="1"/>
          </p:cNvSpPr>
          <p:nvPr>
            <p:ph type="sldNum" sz="quarter" idx="10"/>
          </p:nvPr>
        </p:nvSpPr>
        <p:spPr/>
        <p:txBody>
          <a:bodyPr/>
          <a:lstStyle/>
          <a:p>
            <a:fld id="{833F337F-08A2-A44C-9AF5-5751F38B167A}"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that we understand</a:t>
            </a:r>
            <a:r>
              <a:rPr lang="en-US" baseline="0" dirty="0" smtClean="0"/>
              <a:t> our users’ performance targets, we can formalize our goal.</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each job, we want to maximize</a:t>
            </a:r>
            <a:r>
              <a:rPr lang="en-US" baseline="0" dirty="0" smtClean="0"/>
              <a:t> the value of the user-provided utility curve…</a:t>
            </a:r>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while minimizing resources.</a:t>
            </a:r>
          </a:p>
          <a:p>
            <a:endParaRPr lang="en-US" dirty="0" smtClean="0"/>
          </a:p>
          <a:p>
            <a:r>
              <a:rPr lang="en-US" dirty="0" smtClean="0"/>
              <a:t>This is important because we want to run as many jobs as possible while still</a:t>
            </a:r>
            <a:r>
              <a:rPr lang="en-US" baseline="0" dirty="0" smtClean="0"/>
              <a:t> providing predictable performance for our users.</a:t>
            </a:r>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accomplish our goal, we will dynamically adjust the weight used for allocating resources.</a:t>
            </a:r>
          </a:p>
          <a:p>
            <a:endParaRPr lang="en-US" dirty="0" smtClean="0"/>
          </a:p>
          <a:p>
            <a:r>
              <a:rPr lang="en-US" dirty="0" smtClean="0"/>
              <a:t>In Cosmos, these weights provide a fixed slice of CPU and memory,</a:t>
            </a:r>
            <a:r>
              <a:rPr lang="en-US" baseline="0" dirty="0" smtClean="0"/>
              <a:t> but do not guarantee disk or network bandwidth.</a:t>
            </a:r>
          </a:p>
          <a:p>
            <a:r>
              <a:rPr lang="en-US" baseline="0" dirty="0" smtClean="0"/>
              <a:t>If this were Hadoop, our goal might be to maximize utility while minimizing resources by dynamically adjusting the weights in the Fair Scheduler.</a:t>
            </a:r>
          </a:p>
          <a:p>
            <a:endParaRPr lang="en-US" baseline="0" dirty="0" smtClean="0"/>
          </a:p>
          <a:p>
            <a:r>
              <a:rPr lang="en-US" baseline="0" dirty="0" smtClean="0"/>
              <a:t>Our experiments show that this simple mechanism of adjusting the weight is sufficient for providing predictable performance.</a:t>
            </a:r>
          </a:p>
          <a:p>
            <a:r>
              <a:rPr lang="en-US" baseline="0" dirty="0" smtClean="0"/>
              <a:t>We can overcome most variance in the cluster simply by running a job with an appropriately greater weight.</a:t>
            </a:r>
            <a:endParaRPr lang="en-US" dirty="0" smtClean="0"/>
          </a:p>
          <a:p>
            <a:endParaRPr lang="en-US" baseline="0" dirty="0" smtClean="0"/>
          </a:p>
          <a:p>
            <a:r>
              <a:rPr lang="en-US" baseline="0" dirty="0" smtClean="0"/>
              <a:t>(Pause)</a:t>
            </a:r>
          </a:p>
          <a:p>
            <a:endParaRPr lang="en-US" baseline="0" dirty="0" smtClean="0"/>
          </a:p>
          <a:p>
            <a:r>
              <a:rPr lang="en-US" baseline="0" dirty="0" smtClean="0"/>
              <a:t>I want to pause here for a moment and say that while this goal only maximizes the utility of a single job, we can provide predictable performance for multiple jobs as long as their cumulative resource requirements are </a:t>
            </a:r>
            <a:r>
              <a:rPr lang="en-US" baseline="0" dirty="0" err="1" smtClean="0"/>
              <a:t>satisfiable</a:t>
            </a:r>
            <a:r>
              <a:rPr lang="en-US" baseline="0" dirty="0" smtClean="0"/>
              <a:t>. This condition can be enforced by doing admission control using the resource models we develop as part of the solution. In the future, we could rebalance across multiple jobs in order to maximize global utility.</a:t>
            </a:r>
            <a:endParaRPr lang="en-US" dirty="0" smtClean="0"/>
          </a:p>
          <a:p>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Jockey is the system we developed to meet this goal.</a:t>
            </a:r>
          </a:p>
        </p:txBody>
      </p:sp>
      <p:sp>
        <p:nvSpPr>
          <p:cNvPr id="4" name="Slide Number Placeholder 3"/>
          <p:cNvSpPr>
            <a:spLocks noGrp="1"/>
          </p:cNvSpPr>
          <p:nvPr>
            <p:ph type="sldNum" sz="quarter" idx="10"/>
          </p:nvPr>
        </p:nvSpPr>
        <p:spPr/>
        <p:txBody>
          <a:bodyPr/>
          <a:lstStyle/>
          <a:p>
            <a:fld id="{833F337F-08A2-A44C-9AF5-5751F38B167A}"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Jockey is designed for large shared</a:t>
            </a:r>
            <a:r>
              <a:rPr lang="en-US" baseline="0" dirty="0" smtClean="0"/>
              <a:t> clusters…</a:t>
            </a:r>
          </a:p>
        </p:txBody>
      </p:sp>
      <p:sp>
        <p:nvSpPr>
          <p:cNvPr id="4" name="Slide Number Placeholder 3"/>
          <p:cNvSpPr>
            <a:spLocks noGrp="1"/>
          </p:cNvSpPr>
          <p:nvPr>
            <p:ph type="sldNum" sz="quarter" idx="10"/>
          </p:nvPr>
        </p:nvSpPr>
        <p:spPr/>
        <p:txBody>
          <a:bodyPr/>
          <a:lstStyle/>
          <a:p>
            <a:fld id="{833F337F-08A2-A44C-9AF5-5751F38B167A}"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with many simultaneous users…</a:t>
            </a:r>
          </a:p>
        </p:txBody>
      </p:sp>
      <p:sp>
        <p:nvSpPr>
          <p:cNvPr id="4" name="Slide Number Placeholder 3"/>
          <p:cNvSpPr>
            <a:spLocks noGrp="1"/>
          </p:cNvSpPr>
          <p:nvPr>
            <p:ph type="sldNum" sz="quarter" idx="10"/>
          </p:nvPr>
        </p:nvSpPr>
        <p:spPr/>
        <p:txBody>
          <a:bodyPr/>
          <a:lstStyle/>
          <a:p>
            <a:fld id="{833F337F-08A2-A44C-9AF5-5751F38B167A}"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and jobs with A prior execution.</a:t>
            </a:r>
          </a:p>
          <a:p>
            <a:endParaRPr lang="en-US" dirty="0" smtClean="0"/>
          </a:p>
          <a:p>
            <a:r>
              <a:rPr lang="en-US" dirty="0" smtClean="0"/>
              <a:t>In our environment, there are always many jobs</a:t>
            </a:r>
            <a:r>
              <a:rPr lang="en-US" baseline="0" dirty="0" smtClean="0"/>
              <a:t> running and several tasks executing on each of the 1000s of machines.</a:t>
            </a:r>
            <a:endParaRPr lang="en-US" dirty="0" smtClean="0"/>
          </a:p>
          <a:p>
            <a:endParaRPr lang="en-US" baseline="0" dirty="0" smtClean="0"/>
          </a:p>
          <a:p>
            <a:r>
              <a:rPr lang="en-US" baseline="0" dirty="0" smtClean="0"/>
              <a:t>Jockey requires at least one previous execution to build a model of the job’s performance.</a:t>
            </a:r>
          </a:p>
          <a:p>
            <a:r>
              <a:rPr lang="en-US" baseline="0" dirty="0" smtClean="0"/>
              <a:t>This is not a problem for the jobs we focused on because more than 40% of jobs in Cosmos are recurring, including the majority of those with service-level objectives.</a:t>
            </a:r>
          </a:p>
        </p:txBody>
      </p:sp>
      <p:sp>
        <p:nvSpPr>
          <p:cNvPr id="4" name="Slide Number Placeholder 3"/>
          <p:cNvSpPr>
            <a:spLocks noGrp="1"/>
          </p:cNvSpPr>
          <p:nvPr>
            <p:ph type="sldNum" sz="quarter" idx="10"/>
          </p:nvPr>
        </p:nvSpPr>
        <p:spPr/>
        <p:txBody>
          <a:bodyPr/>
          <a:lstStyle/>
          <a:p>
            <a:fld id="{833F337F-08A2-A44C-9AF5-5751F38B167A}"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it’s core, Jockey has two components.</a:t>
            </a:r>
          </a:p>
          <a:p>
            <a:endParaRPr lang="en-US" dirty="0" smtClean="0"/>
          </a:p>
          <a:p>
            <a:r>
              <a:rPr lang="en-US" dirty="0" smtClean="0"/>
              <a:t>The firs</a:t>
            </a:r>
            <a:r>
              <a:rPr lang="en-US" baseline="0" dirty="0" smtClean="0"/>
              <a:t>t is a model of the job, which we can think of as a function from</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state of the job</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the current allocation of resources</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the remaining run time</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the second is a feedback loop, which like a Jockey</a:t>
            </a:r>
            <a:r>
              <a:rPr lang="en-US" baseline="0" dirty="0" smtClean="0"/>
              <a:t> on a racehorse, </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Encourages the job’s progress by providing more resources when it might miss the deadline</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decreasing the allocation when it might be running ahead.</a:t>
            </a:r>
          </a:p>
          <a:p>
            <a:endParaRPr lang="en-US" dirty="0" smtClean="0"/>
          </a:p>
          <a:p>
            <a:r>
              <a:rPr lang="en-US" dirty="0" smtClean="0"/>
              <a:t>This contro</a:t>
            </a:r>
            <a:r>
              <a:rPr lang="en-US" baseline="0" dirty="0" smtClean="0"/>
              <a:t>l </a:t>
            </a:r>
            <a:r>
              <a:rPr lang="en-US" dirty="0" smtClean="0"/>
              <a:t>loop works to minimize the resources while still driving the job</a:t>
            </a:r>
            <a:r>
              <a:rPr lang="en-US" baseline="0" dirty="0" smtClean="0"/>
              <a:t> to the maximum utility.</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simplify</a:t>
            </a:r>
            <a:r>
              <a:rPr lang="en-US" baseline="0" dirty="0" smtClean="0"/>
              <a:t> the model, we map the state of the job</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to a discrete value from 0 to 100 using a progress indicator.</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job indicator should faithfully reflect the work that has happened.</a:t>
            </a:r>
          </a:p>
        </p:txBody>
      </p:sp>
      <p:sp>
        <p:nvSpPr>
          <p:cNvPr id="4" name="Slide Number Placeholder 3"/>
          <p:cNvSpPr>
            <a:spLocks noGrp="1"/>
          </p:cNvSpPr>
          <p:nvPr>
            <p:ph type="sldNum" sz="quarter" idx="10"/>
          </p:nvPr>
        </p:nvSpPr>
        <p:spPr/>
        <p:txBody>
          <a:bodyPr/>
          <a:lstStyle/>
          <a:p>
            <a:fld id="{833F337F-08A2-A44C-9AF5-5751F38B167A}"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And ultimately, it must be useful for estimating the future run time.</a:t>
            </a:r>
          </a:p>
          <a:p>
            <a:endParaRPr lang="en-US" baseline="0" dirty="0" smtClean="0"/>
          </a:p>
          <a:p>
            <a:r>
              <a:rPr lang="en-US" baseline="0" dirty="0" smtClean="0"/>
              <a:t>Our indicator must account for parallel stages whose tasks can finish in any order, widely varying individual task latencies, and the need to </a:t>
            </a:r>
            <a:r>
              <a:rPr lang="en-US" baseline="0" dirty="0" err="1" smtClean="0"/>
              <a:t>recompute</a:t>
            </a:r>
            <a:r>
              <a:rPr lang="en-US" baseline="0" dirty="0" smtClean="0"/>
              <a:t> results due to failures.</a:t>
            </a:r>
          </a:p>
        </p:txBody>
      </p:sp>
      <p:sp>
        <p:nvSpPr>
          <p:cNvPr id="4" name="Slide Number Placeholder 3"/>
          <p:cNvSpPr>
            <a:spLocks noGrp="1"/>
          </p:cNvSpPr>
          <p:nvPr>
            <p:ph type="sldNum" sz="quarter" idx="10"/>
          </p:nvPr>
        </p:nvSpPr>
        <p:spPr/>
        <p:txBody>
          <a:bodyPr/>
          <a:lstStyle/>
          <a:p>
            <a:fld id="{833F337F-08A2-A44C-9AF5-5751F38B167A}"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considered several progress</a:t>
            </a:r>
            <a:r>
              <a:rPr lang="en-US" baseline="0" dirty="0" smtClean="0"/>
              <a:t> indicators while developing Jockey, and present and evaluate six of them in our paper.</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Jockey’s indicator uses</a:t>
            </a:r>
            <a:r>
              <a:rPr lang="en-US" baseline="0" dirty="0" smtClean="0"/>
              <a:t> previous executions to determine the average total running time, plus the..</a:t>
            </a:r>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…average total queuing time</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of each stage.</a:t>
            </a:r>
          </a:p>
          <a:p>
            <a:endParaRPr lang="en-US" dirty="0" smtClean="0"/>
          </a:p>
          <a:p>
            <a:r>
              <a:rPr lang="en-US" dirty="0" smtClean="0"/>
              <a:t>(Pause)</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During runtime, we estimate progress</a:t>
            </a:r>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as the sum of each of these per-stage times</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multiplied by the fraction of completed tasks in each stage. That is, for completed stages, we add the total time, and for a stage in which half the tasks have finished, we add half the total time.</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To see how our indicator performs, </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plot the time during the job on the X axis</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the indicated</a:t>
            </a:r>
            <a:r>
              <a:rPr lang="en-US" baseline="0" dirty="0" smtClean="0"/>
              <a:t> progress on the right Y axis.</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a:t>
            </a:r>
            <a:r>
              <a:rPr lang="en-US" baseline="0" dirty="0" smtClean="0"/>
              <a:t> are the values computed by Jockey’s progress indicator.</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see</a:t>
            </a:r>
            <a:r>
              <a:rPr lang="en-US" baseline="0" dirty="0" smtClean="0"/>
              <a:t> why we chose this indicator, we look at the estimated completion time on the left Y axis.</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indicator leads to stable estimates of the completion time,</a:t>
            </a:r>
            <a:r>
              <a:rPr lang="en-US" baseline="0" dirty="0" smtClean="0"/>
              <a:t> making it a good input to the control loop.</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control loop runs periodically during run time. Each iteration, it consider</a:t>
            </a:r>
            <a:r>
              <a:rPr lang="en-US" baseline="0" dirty="0" smtClean="0"/>
              <a:t>s the model of remaining run time, and adjusts the allocation if necessary to meet the deadline.</a:t>
            </a:r>
          </a:p>
          <a:p>
            <a:endParaRPr lang="en-US" baseline="0" dirty="0" smtClean="0"/>
          </a:p>
          <a:p>
            <a:r>
              <a:rPr lang="en-US" baseline="0" dirty="0" smtClean="0"/>
              <a:t>We will now step through an example of this decision.</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model can be thought of as a table which relates the job progress on the left, </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65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a resource allocation on the top.</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Each cell corresponds to the estimated</a:t>
            </a:r>
            <a:r>
              <a:rPr lang="en-US" baseline="0" dirty="0" smtClean="0"/>
              <a:t> run time remaining, given the percent complete and allocation.</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During the first iteration, Jockey</a:t>
            </a:r>
            <a:r>
              <a:rPr lang="en-US" baseline="0" dirty="0" smtClean="0"/>
              <a:t> calculates that the job is 1% complete and the deadline is in 50 minutes.</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control loop then chooses the minimum</a:t>
            </a:r>
            <a:r>
              <a:rPr lang="en-US" baseline="0" dirty="0" smtClean="0"/>
              <a:t> allocation which still meets the deadline.</a:t>
            </a:r>
          </a:p>
          <a:p>
            <a:endParaRPr lang="en-US" baseline="0" dirty="0" smtClean="0"/>
          </a:p>
          <a:p>
            <a:r>
              <a:rPr lang="en-US" baseline="0" dirty="0" smtClean="0"/>
              <a:t>Here, an allocation corresponding to 20 nodes is the minimum required to meet the deadline.</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process repeats on successive iterations.</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a:t>
            </a:r>
            <a:r>
              <a:rPr lang="en-US" baseline="0" dirty="0" smtClean="0"/>
              <a:t> case, the cluster appears to be running slowly, and the control loop increases the allocation of resources.</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Delay in ramping up the allocation and the cost of killing running tasks means we want to smooth the control loop’s decisions before implementing them. Jockey</a:t>
            </a:r>
            <a:r>
              <a:rPr lang="en-US" baseline="0" dirty="0" smtClean="0"/>
              <a:t> </a:t>
            </a:r>
            <a:r>
              <a:rPr lang="en-US" dirty="0" smtClean="0"/>
              <a:t>uses three techniques from control-theory to achieve this,</a:t>
            </a:r>
            <a:r>
              <a:rPr lang="en-US" baseline="0" dirty="0" smtClean="0"/>
              <a:t> including hysteresis or exponential smooth as an earlier questioner asked</a:t>
            </a:r>
            <a:r>
              <a:rPr lang="en-US" dirty="0" smtClean="0"/>
              <a:t>. Our paper contains complete details of how we use </a:t>
            </a:r>
            <a:r>
              <a:rPr lang="en-US" smtClean="0"/>
              <a:t>each technique.</a:t>
            </a:r>
          </a:p>
          <a:p>
            <a:endParaRPr lang="en-US" dirty="0" smtClean="0"/>
          </a:p>
          <a:p>
            <a:r>
              <a:rPr lang="en-US" dirty="0" smtClean="0"/>
              <a:t>(Pause)</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71</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model I presented could be built using several methods.</a:t>
            </a:r>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72</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approach would be to use an analytic model, which we compare in our evaluation.</a:t>
            </a:r>
          </a:p>
          <a:p>
            <a:r>
              <a:rPr lang="en-US" dirty="0" smtClean="0"/>
              <a:t>We found that</a:t>
            </a:r>
            <a:r>
              <a:rPr lang="en-US" baseline="0" dirty="0" smtClean="0"/>
              <a:t> job complexity makes it hard to develop a closed-form solution for our multi-stage pipelines.</a:t>
            </a:r>
            <a:endParaRPr lang="en-US" dirty="0" smtClean="0"/>
          </a:p>
          <a:p>
            <a:r>
              <a:rPr lang="en-US" baseline="0" dirty="0" smtClean="0"/>
              <a:t>And noise in the cluster due to failures, multiplexed resources, and the fluctuating availability of spare capacity amplifies this problem.</a:t>
            </a:r>
          </a:p>
        </p:txBody>
      </p:sp>
      <p:sp>
        <p:nvSpPr>
          <p:cNvPr id="4" name="Slide Number Placeholder 3"/>
          <p:cNvSpPr>
            <a:spLocks noGrp="1"/>
          </p:cNvSpPr>
          <p:nvPr>
            <p:ph type="sldNum" sz="quarter" idx="10"/>
          </p:nvPr>
        </p:nvSpPr>
        <p:spPr/>
        <p:txBody>
          <a:bodyPr/>
          <a:lstStyle/>
          <a:p>
            <a:fld id="{833F337F-08A2-A44C-9AF5-5751F38B167A}" type="slidenum">
              <a:rPr lang="en-US" smtClean="0"/>
              <a:pPr/>
              <a:t>73</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second approach would be to use machine learning and develop a statistical model of the workload.</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74</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since this is a systems paper</a:t>
            </a:r>
            <a:r>
              <a:rPr lang="en-US" baseline="0" dirty="0" smtClean="0"/>
              <a:t> …</a:t>
            </a:r>
            <a:r>
              <a:rPr lang="en-US" dirty="0" smtClean="0"/>
              <a:t> we built a simulator which captures the salient features of task</a:t>
            </a:r>
            <a:r>
              <a:rPr lang="en-US" baseline="0" dirty="0" smtClean="0"/>
              <a:t> execution, scheduling, and failure.</a:t>
            </a:r>
            <a:endParaRPr lang="en-US" dirty="0" smtClean="0"/>
          </a:p>
          <a:p>
            <a:endParaRPr lang="en-US" dirty="0" smtClean="0"/>
          </a:p>
          <a:p>
            <a:r>
              <a:rPr lang="en-US" dirty="0" smtClean="0"/>
              <a:t>Our</a:t>
            </a:r>
            <a:r>
              <a:rPr lang="en-US" baseline="0" dirty="0" smtClean="0"/>
              <a:t> simulator is fast, and can simulate many Cosmos jobs in milliseconds. Despite this, to make decisions using thousands of simulations, we run the simulator off-line and build the table I previously showed you in advance. With this table, the control loop can rapidly determine how to minimize the resource allocation while maximizing utility.</a:t>
            </a:r>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75</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summarize, Jockey is designed to overcome the two problems</a:t>
            </a:r>
            <a:r>
              <a:rPr lang="en-US" baseline="0" dirty="0" smtClean="0"/>
              <a:t> found in today’s data-parallel clusters.</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76</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complexity of pipelines</a:t>
            </a:r>
            <a:r>
              <a:rPr lang="en-US" baseline="0" dirty="0" smtClean="0"/>
              <a:t> and individual jobs</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77</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Is solved by using a fast and relatively simple simulator</a:t>
            </a:r>
            <a:r>
              <a:rPr lang="en-US" baseline="0" dirty="0" smtClean="0"/>
              <a:t> which can accurately predict the latency.</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78</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the noisy environment</a:t>
            </a:r>
            <a:r>
              <a:rPr lang="en-US" baseline="0" dirty="0" smtClean="0"/>
              <a:t> with resource contention and hardware failures</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79</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Is overcome by a dynamic control-loop which</a:t>
            </a:r>
            <a:r>
              <a:rPr lang="en-US" baseline="0" dirty="0" smtClean="0"/>
              <a:t> allocates resources based on the changing conditions.</a:t>
            </a:r>
          </a:p>
          <a:p>
            <a:endParaRPr lang="en-US" baseline="0" dirty="0" smtClean="0"/>
          </a:p>
          <a:p>
            <a:r>
              <a:rPr lang="en-US" baseline="0" dirty="0" smtClean="0"/>
              <a:t>(PAUSE)</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80</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So how does Jockey perform?</a:t>
            </a:r>
          </a:p>
        </p:txBody>
      </p:sp>
      <p:sp>
        <p:nvSpPr>
          <p:cNvPr id="4" name="Slide Number Placeholder 3"/>
          <p:cNvSpPr>
            <a:spLocks noGrp="1"/>
          </p:cNvSpPr>
          <p:nvPr>
            <p:ph type="sldNum" sz="quarter" idx="10"/>
          </p:nvPr>
        </p:nvSpPr>
        <p:spPr/>
        <p:txBody>
          <a:bodyPr/>
          <a:lstStyle/>
          <a:p>
            <a:fld id="{833F337F-08A2-A44C-9AF5-5751F38B167A}" type="slidenum">
              <a:rPr lang="en-US" smtClean="0"/>
              <a:pPr/>
              <a:t>81</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We’ll start with a detailed look at a real job running</a:t>
            </a:r>
          </a:p>
        </p:txBody>
      </p:sp>
      <p:sp>
        <p:nvSpPr>
          <p:cNvPr id="4" name="Slide Number Placeholder 3"/>
          <p:cNvSpPr>
            <a:spLocks noGrp="1"/>
          </p:cNvSpPr>
          <p:nvPr>
            <p:ph type="sldNum" sz="quarter" idx="10"/>
          </p:nvPr>
        </p:nvSpPr>
        <p:spPr/>
        <p:txBody>
          <a:bodyPr/>
          <a:lstStyle/>
          <a:p>
            <a:fld id="{833F337F-08A2-A44C-9AF5-5751F38B167A}" type="slidenum">
              <a:rPr lang="en-US" smtClean="0"/>
              <a:pPr/>
              <a:t>82</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on a production cluster.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(Pause)</a:t>
            </a:r>
          </a:p>
        </p:txBody>
      </p:sp>
      <p:sp>
        <p:nvSpPr>
          <p:cNvPr id="4" name="Slide Number Placeholder 3"/>
          <p:cNvSpPr>
            <a:spLocks noGrp="1"/>
          </p:cNvSpPr>
          <p:nvPr>
            <p:ph type="sldNum" sz="quarter" idx="10"/>
          </p:nvPr>
        </p:nvSpPr>
        <p:spPr/>
        <p:txBody>
          <a:bodyPr/>
          <a:lstStyle/>
          <a:p>
            <a:fld id="{833F337F-08A2-A44C-9AF5-5751F38B167A}" type="slidenum">
              <a:rPr lang="en-US" smtClean="0"/>
              <a:pPr/>
              <a:t>83</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average CPU load on the cluster was around 80% during this experiment and throughout others performed for the evaluation.</a:t>
            </a:r>
          </a:p>
          <a:p>
            <a:r>
              <a:rPr lang="en-US" sz="1200" kern="1200" baseline="0" dirty="0" smtClean="0">
                <a:solidFill>
                  <a:schemeClr val="tx1"/>
                </a:solidFill>
                <a:latin typeface="+mn-lt"/>
                <a:ea typeface="+mn-ea"/>
                <a:cs typeface="+mn-cs"/>
              </a:rPr>
              <a:t>This constantly high utilization – as well as the deadlines – unfortunately makes our clusters ineligible for the energy-efficient Map Reduce system we heard about this morning.</a:t>
            </a:r>
          </a:p>
        </p:txBody>
      </p:sp>
      <p:sp>
        <p:nvSpPr>
          <p:cNvPr id="4" name="Slide Number Placeholder 3"/>
          <p:cNvSpPr>
            <a:spLocks noGrp="1"/>
          </p:cNvSpPr>
          <p:nvPr>
            <p:ph type="sldNum" sz="quarter" idx="10"/>
          </p:nvPr>
        </p:nvSpPr>
        <p:spPr/>
        <p:txBody>
          <a:bodyPr/>
          <a:lstStyle/>
          <a:p>
            <a:fld id="{833F337F-08A2-A44C-9AF5-5751F38B167A}" type="slidenum">
              <a:rPr lang="en-US" smtClean="0"/>
              <a:pPr/>
              <a:t>84</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dirty="0" smtClean="0"/>
              <a:t>To see Jockey</a:t>
            </a:r>
            <a:r>
              <a:rPr lang="en-US" baseline="0" dirty="0" smtClean="0"/>
              <a:t> in action, we will look at how the task execution varies over time.</a:t>
            </a:r>
          </a:p>
        </p:txBody>
      </p:sp>
      <p:sp>
        <p:nvSpPr>
          <p:cNvPr id="4" name="Slide Number Placeholder 3"/>
          <p:cNvSpPr>
            <a:spLocks noGrp="1"/>
          </p:cNvSpPr>
          <p:nvPr>
            <p:ph type="sldNum" sz="quarter" idx="10"/>
          </p:nvPr>
        </p:nvSpPr>
        <p:spPr/>
        <p:txBody>
          <a:bodyPr/>
          <a:lstStyle/>
          <a:p>
            <a:fld id="{833F337F-08A2-A44C-9AF5-5751F38B167A}" type="slidenum">
              <a:rPr lang="en-US" smtClean="0"/>
              <a:pPr/>
              <a:t>85</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baseline="0" dirty="0" smtClean="0"/>
              <a:t>Along the X axis, we have the time during the job.</a:t>
            </a:r>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86</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dirty="0" smtClean="0"/>
              <a:t>And along the Y axis we have the allocation of resources.</a:t>
            </a:r>
          </a:p>
        </p:txBody>
      </p:sp>
      <p:sp>
        <p:nvSpPr>
          <p:cNvPr id="4" name="Slide Number Placeholder 3"/>
          <p:cNvSpPr>
            <a:spLocks noGrp="1"/>
          </p:cNvSpPr>
          <p:nvPr>
            <p:ph type="sldNum" sz="quarter" idx="10"/>
          </p:nvPr>
        </p:nvSpPr>
        <p:spPr/>
        <p:txBody>
          <a:bodyPr/>
          <a:lstStyle/>
          <a:p>
            <a:fld id="{833F337F-08A2-A44C-9AF5-5751F38B167A}" type="slidenum">
              <a:rPr lang="en-US" smtClean="0"/>
              <a:pPr/>
              <a:t>87</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baseline="0" dirty="0" smtClean="0"/>
              <a:t>The allocation determined by Jockey is shown as a black line, while</a:t>
            </a:r>
          </a:p>
          <a:p>
            <a:pPr marL="228600" indent="-228600">
              <a:buNone/>
            </a:pPr>
            <a:r>
              <a:rPr lang="en-US" baseline="0" dirty="0" smtClean="0"/>
              <a:t>The red line plots the job’s current resource consumption.</a:t>
            </a:r>
          </a:p>
          <a:p>
            <a:pPr marL="228600" marR="0" indent="-228600" algn="l" defTabSz="457200" rtl="0" eaLnBrk="1" fontAlgn="auto" latinLnBrk="0" hangingPunct="1">
              <a:lnSpc>
                <a:spcPct val="100000"/>
              </a:lnSpc>
              <a:spcBef>
                <a:spcPts val="0"/>
              </a:spcBef>
              <a:spcAft>
                <a:spcPts val="0"/>
              </a:spcAft>
              <a:buClrTx/>
              <a:buSzTx/>
              <a:buFontTx/>
              <a:buNone/>
              <a:tabLst/>
              <a:defRPr/>
            </a:pPr>
            <a:endParaRPr lang="en-US" dirty="0" smtClean="0"/>
          </a:p>
          <a:p>
            <a:pPr marL="228600" marR="0" indent="-228600" algn="l" defTabSz="457200" rtl="0" eaLnBrk="1" fontAlgn="auto" latinLnBrk="0" hangingPunct="1">
              <a:lnSpc>
                <a:spcPct val="100000"/>
              </a:lnSpc>
              <a:spcBef>
                <a:spcPts val="0"/>
              </a:spcBef>
              <a:spcAft>
                <a:spcPts val="0"/>
              </a:spcAft>
              <a:buClrTx/>
              <a:buSzTx/>
              <a:buFontTx/>
              <a:buNone/>
              <a:tabLst/>
              <a:defRPr/>
            </a:pPr>
            <a:r>
              <a:rPr lang="en-US" dirty="0" smtClean="0"/>
              <a:t>We started the job with an initial deadline</a:t>
            </a:r>
            <a:r>
              <a:rPr lang="en-US" baseline="0" dirty="0" smtClean="0"/>
              <a:t> of 140 minutes.</a:t>
            </a:r>
          </a:p>
          <a:p>
            <a:pPr marL="228600" marR="0" indent="-228600" algn="l" defTabSz="457200" rtl="0" eaLnBrk="1" fontAlgn="auto" latinLnBrk="0" hangingPunct="1">
              <a:lnSpc>
                <a:spcPct val="100000"/>
              </a:lnSpc>
              <a:spcBef>
                <a:spcPts val="0"/>
              </a:spcBef>
              <a:spcAft>
                <a:spcPts val="0"/>
              </a:spcAft>
              <a:buClrTx/>
              <a:buSzTx/>
              <a:buFontTx/>
              <a:buNone/>
              <a:tabLst/>
              <a:defRPr/>
            </a:pPr>
            <a:r>
              <a:rPr lang="en-US" baseline="0" dirty="0" smtClean="0"/>
              <a:t>One of Jockey’s design goals was the ability to adjust the deadline after the job begins.</a:t>
            </a:r>
          </a:p>
          <a:p>
            <a:pPr marL="228600" marR="0" indent="-228600" algn="l" defTabSz="457200" rtl="0" eaLnBrk="1" fontAlgn="auto" latinLnBrk="0" hangingPunct="1">
              <a:lnSpc>
                <a:spcPct val="100000"/>
              </a:lnSpc>
              <a:spcBef>
                <a:spcPts val="0"/>
              </a:spcBef>
              <a:spcAft>
                <a:spcPts val="0"/>
              </a:spcAft>
              <a:buClrTx/>
              <a:buSzTx/>
              <a:buFontTx/>
              <a:buNone/>
              <a:tabLst/>
              <a:defRPr/>
            </a:pPr>
            <a:r>
              <a:rPr lang="en-US" baseline="0" dirty="0" smtClean="0"/>
              <a:t>In this experiment, we decreased the deadline to 70 minutes by submitting a new utility curve 10 minutes into the job.</a:t>
            </a:r>
          </a:p>
        </p:txBody>
      </p:sp>
      <p:sp>
        <p:nvSpPr>
          <p:cNvPr id="4" name="Slide Number Placeholder 3"/>
          <p:cNvSpPr>
            <a:spLocks noGrp="1"/>
          </p:cNvSpPr>
          <p:nvPr>
            <p:ph type="sldNum" sz="quarter" idx="10"/>
          </p:nvPr>
        </p:nvSpPr>
        <p:spPr/>
        <p:txBody>
          <a:bodyPr/>
          <a:lstStyle/>
          <a:p>
            <a:fld id="{833F337F-08A2-A44C-9AF5-5751F38B167A}" type="slidenum">
              <a:rPr lang="en-US" smtClean="0"/>
              <a:pPr/>
              <a:t>88</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sz="1200" kern="1200" baseline="0" dirty="0" smtClean="0">
                <a:solidFill>
                  <a:schemeClr val="tx1"/>
                </a:solidFill>
                <a:latin typeface="+mn-lt"/>
                <a:ea typeface="+mn-ea"/>
                <a:cs typeface="+mn-cs"/>
              </a:rPr>
              <a:t>As you can see, Jockey responded to the new deadline by increasing the resource allocation.</a:t>
            </a:r>
          </a:p>
          <a:p>
            <a:pPr marL="228600" indent="-228600">
              <a:buNone/>
            </a:pPr>
            <a:endParaRPr lang="en-US" sz="1200" kern="1200" baseline="0" dirty="0" smtClean="0">
              <a:solidFill>
                <a:schemeClr val="tx1"/>
              </a:solidFill>
              <a:latin typeface="+mn-lt"/>
              <a:ea typeface="+mn-ea"/>
              <a:cs typeface="+mn-cs"/>
            </a:endParaRPr>
          </a:p>
          <a:p>
            <a:pPr marL="228600" indent="-228600">
              <a:buNone/>
            </a:pPr>
            <a:r>
              <a:rPr lang="en-US" sz="1200" kern="1200" baseline="0" dirty="0" smtClean="0">
                <a:solidFill>
                  <a:schemeClr val="tx1"/>
                </a:solidFill>
                <a:latin typeface="+mn-lt"/>
                <a:ea typeface="+mn-ea"/>
                <a:cs typeface="+mn-cs"/>
              </a:rPr>
              <a:t>Here we can see how the red line, which is the number of running tasks, fluctuates below the provided allocation due to stragglers and the job structure.</a:t>
            </a:r>
          </a:p>
        </p:txBody>
      </p:sp>
      <p:sp>
        <p:nvSpPr>
          <p:cNvPr id="4" name="Slide Number Placeholder 3"/>
          <p:cNvSpPr>
            <a:spLocks noGrp="1"/>
          </p:cNvSpPr>
          <p:nvPr>
            <p:ph type="sldNum" sz="quarter" idx="10"/>
          </p:nvPr>
        </p:nvSpPr>
        <p:spPr/>
        <p:txBody>
          <a:bodyPr/>
          <a:lstStyle/>
          <a:p>
            <a:fld id="{833F337F-08A2-A44C-9AF5-5751F38B167A}" type="slidenum">
              <a:rPr lang="en-US" smtClean="0"/>
              <a:pPr/>
              <a:t>89</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sz="1200" kern="1200" baseline="0" dirty="0" smtClean="0">
                <a:solidFill>
                  <a:schemeClr val="tx1"/>
                </a:solidFill>
                <a:latin typeface="+mn-lt"/>
                <a:ea typeface="+mn-ea"/>
                <a:cs typeface="+mn-cs"/>
              </a:rPr>
              <a:t>In this run, we also see a general behavior of Jockey, which is to over-allocate resources at the start.</a:t>
            </a:r>
          </a:p>
          <a:p>
            <a:pPr marL="228600" indent="-228600">
              <a:buNone/>
            </a:pPr>
            <a:r>
              <a:rPr lang="en-US" sz="1200" kern="1200" baseline="0" dirty="0" smtClean="0">
                <a:solidFill>
                  <a:schemeClr val="tx1"/>
                </a:solidFill>
                <a:latin typeface="+mn-lt"/>
                <a:ea typeface="+mn-ea"/>
                <a:cs typeface="+mn-cs"/>
              </a:rPr>
              <a:t>This increases the likelihood that there will be sufficient time to recover from any failures and still meet the deadline.</a:t>
            </a:r>
          </a:p>
          <a:p>
            <a:pPr marL="228600" marR="0" indent="-22860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228600" marR="0" indent="-22860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In this case, that initial pessimism was unwarranted, and Jockey decreased the allocation during the remaining runtime.</a:t>
            </a:r>
          </a:p>
          <a:p>
            <a:pPr marL="228600" indent="-228600">
              <a:buNone/>
            </a:pPr>
            <a:endParaRPr lang="en-US" dirty="0" smtClean="0"/>
          </a:p>
          <a:p>
            <a:pPr marL="228600" indent="-228600">
              <a:buNone/>
            </a:pPr>
            <a:r>
              <a:rPr lang="en-US" dirty="0" smtClean="0"/>
              <a:t>Finally, the</a:t>
            </a:r>
            <a:r>
              <a:rPr lang="en-US" baseline="0" dirty="0" smtClean="0"/>
              <a:t> job</a:t>
            </a:r>
            <a:r>
              <a:rPr lang="en-US" dirty="0" smtClean="0"/>
              <a:t> finishes before the new</a:t>
            </a:r>
            <a:r>
              <a:rPr lang="en-US" baseline="0" dirty="0" smtClean="0"/>
              <a:t> deadline.</a:t>
            </a:r>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90</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dirty="0" smtClean="0"/>
              <a:t>To help us evaluate Jockey’s behavior, we </a:t>
            </a:r>
            <a:r>
              <a:rPr lang="en-US" baseline="0" dirty="0" smtClean="0"/>
              <a:t>consider the “Oracle Allocation” which can be calculated after the job completes.</a:t>
            </a:r>
          </a:p>
          <a:p>
            <a:pPr marL="228600" indent="-228600">
              <a:buNone/>
            </a:pPr>
            <a:endParaRPr lang="en-US" dirty="0" smtClean="0"/>
          </a:p>
          <a:p>
            <a:pPr marL="228600" indent="-228600">
              <a:buNone/>
            </a:pPr>
            <a:r>
              <a:rPr lang="en-US" dirty="0" smtClean="0"/>
              <a:t>The Oracle</a:t>
            </a:r>
            <a:r>
              <a:rPr lang="en-US" baseline="0" dirty="0" smtClean="0"/>
              <a:t> Allocation is how many resources we would have allocated if:</a:t>
            </a:r>
            <a:endParaRPr lang="en-US" dirty="0" smtClean="0"/>
          </a:p>
          <a:p>
            <a:pPr marL="228600" indent="-228600">
              <a:buAutoNum type="arabicParenR"/>
            </a:pPr>
            <a:r>
              <a:rPr lang="en-US" dirty="0" smtClean="0"/>
              <a:t>We knew the total required at</a:t>
            </a:r>
            <a:r>
              <a:rPr lang="en-US" baseline="0" dirty="0" smtClean="0"/>
              <a:t> the start, including any necessary resources to recover from failures</a:t>
            </a:r>
            <a:endParaRPr lang="en-US" dirty="0" smtClean="0"/>
          </a:p>
          <a:p>
            <a:pPr marL="228600" indent="-228600">
              <a:buAutoNum type="arabicParenR"/>
            </a:pPr>
            <a:r>
              <a:rPr lang="en-US" dirty="0" smtClean="0"/>
              <a:t>The</a:t>
            </a:r>
            <a:r>
              <a:rPr lang="en-US" baseline="0" dirty="0" smtClean="0"/>
              <a:t> job could run with full parallelism at all times – that is, fully consuming all allocated resources.</a:t>
            </a:r>
          </a:p>
          <a:p>
            <a:pPr marL="228600" indent="-228600">
              <a:buNone/>
            </a:pPr>
            <a:endParaRPr lang="en-US" baseline="0"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91</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baseline="0" dirty="0" smtClean="0"/>
              <a:t>As you can see, this is not always possible in practice.</a:t>
            </a:r>
          </a:p>
          <a:p>
            <a:pPr marL="228600" indent="-228600">
              <a:buNone/>
            </a:pPr>
            <a:r>
              <a:rPr lang="en-US" baseline="0" dirty="0" smtClean="0"/>
              <a:t> Starting around minute 30, this job is not able to fully use its allocation as shown by the red line’s consistent gap below the black line.</a:t>
            </a:r>
          </a:p>
          <a:p>
            <a:pPr marL="228600" indent="-228600">
              <a:buNone/>
            </a:pPr>
            <a:endParaRPr lang="en-US" baseline="0" dirty="0" smtClean="0"/>
          </a:p>
          <a:p>
            <a:pPr marL="228600" indent="-228600">
              <a:buNone/>
            </a:pPr>
            <a:r>
              <a:rPr lang="en-US" baseline="0" dirty="0" smtClean="0"/>
              <a:t>One reason this can happen is because of barrier or synchronization stages, which require data from all input tasks before beginning.</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92</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dirty="0" smtClean="0"/>
              <a:t>By</a:t>
            </a:r>
            <a:r>
              <a:rPr lang="en-US" baseline="0" dirty="0" smtClean="0"/>
              <a:t> calculating the fraction of resources allocated above the oracle (which I’ve shaded here in blue), we can measure the unnecessary impact of this job on other jobs in the same cluster.</a:t>
            </a:r>
          </a:p>
          <a:p>
            <a:pPr marL="228600" indent="-228600">
              <a:buNone/>
            </a:pPr>
            <a:r>
              <a:rPr lang="en-US" baseline="0" dirty="0" smtClean="0"/>
              <a:t> </a:t>
            </a:r>
          </a:p>
          <a:p>
            <a:pPr marL="228600" indent="-228600">
              <a:buNone/>
            </a:pPr>
            <a:r>
              <a:rPr lang="en-US" baseline="0" dirty="0" smtClean="0"/>
              <a:t>Although this is an overestimate of that impact, it gives us a metric with which to compare different allocation schemes. Better allocation schemes will result in smaller allocations above the oracle.</a:t>
            </a:r>
          </a:p>
        </p:txBody>
      </p:sp>
      <p:sp>
        <p:nvSpPr>
          <p:cNvPr id="4" name="Slide Number Placeholder 3"/>
          <p:cNvSpPr>
            <a:spLocks noGrp="1"/>
          </p:cNvSpPr>
          <p:nvPr>
            <p:ph type="sldNum" sz="quarter" idx="10"/>
          </p:nvPr>
        </p:nvSpPr>
        <p:spPr/>
        <p:txBody>
          <a:bodyPr/>
          <a:lstStyle/>
          <a:p>
            <a:fld id="{833F337F-08A2-A44C-9AF5-5751F38B167A}" type="slidenum">
              <a:rPr lang="en-US" smtClean="0"/>
              <a:pPr/>
              <a:t>93</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This brings us to our evaluation of Jockey.</a:t>
            </a:r>
          </a:p>
          <a:p>
            <a:r>
              <a:rPr lang="en-US" sz="1200" kern="1200" baseline="0" dirty="0" smtClean="0">
                <a:solidFill>
                  <a:schemeClr val="tx1"/>
                </a:solidFill>
                <a:latin typeface="+mn-lt"/>
                <a:ea typeface="+mn-ea"/>
                <a:cs typeface="+mn-cs"/>
              </a:rPr>
              <a:t>Today, I will focus on Jockey’s performance relative to other allocation schemes.</a:t>
            </a:r>
          </a:p>
          <a:p>
            <a:r>
              <a:rPr lang="en-US" sz="1200" kern="1200" baseline="0" dirty="0" smtClean="0">
                <a:solidFill>
                  <a:schemeClr val="tx1"/>
                </a:solidFill>
                <a:latin typeface="+mn-lt"/>
                <a:ea typeface="+mn-ea"/>
                <a:cs typeface="+mn-cs"/>
              </a:rPr>
              <a:t>Our paper includes a fuller evaluation of Jockey, including the importance of each design element, and the sensitivity of the configuration parameters in the control-loop.</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94</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This evaluation is based on more than 800 executions in our slice of A large production cluster.</a:t>
            </a:r>
          </a:p>
        </p:txBody>
      </p:sp>
      <p:sp>
        <p:nvSpPr>
          <p:cNvPr id="4" name="Slide Number Placeholder 3"/>
          <p:cNvSpPr>
            <a:spLocks noGrp="1"/>
          </p:cNvSpPr>
          <p:nvPr>
            <p:ph type="sldNum" sz="quarter" idx="10"/>
          </p:nvPr>
        </p:nvSpPr>
        <p:spPr/>
        <p:txBody>
          <a:bodyPr/>
          <a:lstStyle/>
          <a:p>
            <a:fld id="{833F337F-08A2-A44C-9AF5-5751F38B167A}" type="slidenum">
              <a:rPr lang="en-US" smtClean="0"/>
              <a:pPr/>
              <a:t>95</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21 jobs we used in the evaluation were all of the recurring, production jobs from a single business group which were neither too big for our slice nor too small to study.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 usually set the deadline to one hour as a default, and for seven jobs we tested Jockey with additional deadlines.</a:t>
            </a:r>
          </a:p>
        </p:txBody>
      </p:sp>
      <p:sp>
        <p:nvSpPr>
          <p:cNvPr id="4" name="Slide Number Placeholder 3"/>
          <p:cNvSpPr>
            <a:spLocks noGrp="1"/>
          </p:cNvSpPr>
          <p:nvPr>
            <p:ph type="sldNum" sz="quarter" idx="10"/>
          </p:nvPr>
        </p:nvSpPr>
        <p:spPr/>
        <p:txBody>
          <a:bodyPr/>
          <a:lstStyle/>
          <a:p>
            <a:fld id="{833F337F-08A2-A44C-9AF5-5751F38B167A}" type="slidenum">
              <a:rPr lang="en-US" smtClean="0"/>
              <a:pPr/>
              <a:t>96</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are interested in two performance measures.</a:t>
            </a:r>
          </a:p>
          <a:p>
            <a:r>
              <a:rPr lang="en-US" baseline="0" dirty="0" smtClean="0"/>
              <a:t>The first is whether Jockey simply met the deadline expressed in the SLO.</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97</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And the second is the impact on the rest of the cluster while trying to meet the deadline.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(Pause)</a:t>
            </a:r>
          </a:p>
        </p:txBody>
      </p:sp>
      <p:sp>
        <p:nvSpPr>
          <p:cNvPr id="4" name="Slide Number Placeholder 3"/>
          <p:cNvSpPr>
            <a:spLocks noGrp="1"/>
          </p:cNvSpPr>
          <p:nvPr>
            <p:ph type="sldNum" sz="quarter" idx="10"/>
          </p:nvPr>
        </p:nvSpPr>
        <p:spPr/>
        <p:txBody>
          <a:bodyPr/>
          <a:lstStyle/>
          <a:p>
            <a:fld id="{833F337F-08A2-A44C-9AF5-5751F38B167A}" type="slidenum">
              <a:rPr lang="en-US" smtClean="0"/>
              <a:pPr/>
              <a:t>98</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Turning to the most important objective, how many experiments finished before their deadline?</a:t>
            </a:r>
          </a:p>
        </p:txBody>
      </p:sp>
      <p:sp>
        <p:nvSpPr>
          <p:cNvPr id="4" name="Slide Number Placeholder 3"/>
          <p:cNvSpPr>
            <a:spLocks noGrp="1"/>
          </p:cNvSpPr>
          <p:nvPr>
            <p:ph type="sldNum" sz="quarter" idx="10"/>
          </p:nvPr>
        </p:nvSpPr>
        <p:spPr/>
        <p:txBody>
          <a:bodyPr/>
          <a:lstStyle/>
          <a:p>
            <a:fld id="{833F337F-08A2-A44C-9AF5-5751F38B167A}" type="slidenum">
              <a:rPr lang="en-US" smtClean="0"/>
              <a:pPr/>
              <a:t>99</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Along the X axis,</a:t>
            </a:r>
            <a:r>
              <a:rPr lang="en-US" baseline="0" dirty="0" smtClean="0"/>
              <a:t> we have the time at which the job completed, relative to the deadline. Points to the right of 100% are for jobs which missed their deadline.</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100</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Along the Y axis, we have the percentage of jobs which finished before the relative deadline.</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101</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sz="1200" kern="1200" baseline="0" dirty="0" smtClean="0">
                <a:solidFill>
                  <a:schemeClr val="tx1"/>
                </a:solidFill>
                <a:latin typeface="+mn-lt"/>
                <a:ea typeface="+mn-ea"/>
                <a:cs typeface="+mn-cs"/>
              </a:rPr>
              <a:t>This is Jockey’s performance. It only missed a single deadline in 94 experiments.</a:t>
            </a:r>
          </a:p>
          <a:p>
            <a:pPr marL="228600" indent="-228600">
              <a:buNone/>
            </a:pPr>
            <a:r>
              <a:rPr lang="en-US" sz="1200" kern="1200" baseline="0" dirty="0" smtClean="0">
                <a:solidFill>
                  <a:schemeClr val="tx1"/>
                </a:solidFill>
                <a:latin typeface="+mn-lt"/>
                <a:ea typeface="+mn-ea"/>
                <a:cs typeface="+mn-cs"/>
              </a:rPr>
              <a:t>During that run, the cluster was more than twice as heavily loaded as during any previous time.</a:t>
            </a:r>
          </a:p>
          <a:p>
            <a:pPr marL="228600" indent="-228600">
              <a:buNone/>
            </a:pPr>
            <a:r>
              <a:rPr lang="en-US" sz="1200" kern="1200" baseline="0" dirty="0" smtClean="0">
                <a:solidFill>
                  <a:schemeClr val="tx1"/>
                </a:solidFill>
                <a:latin typeface="+mn-lt"/>
                <a:ea typeface="+mn-ea"/>
                <a:cs typeface="+mn-cs"/>
              </a:rPr>
              <a:t>Our paper includes a detailed look at this case, and how Jockey handled it, finishing the job only 3% late.</a:t>
            </a:r>
          </a:p>
          <a:p>
            <a:pPr marL="228600" indent="-228600">
              <a:buNone/>
            </a:pPr>
            <a:endParaRPr lang="en-US" sz="1200" kern="1200" baseline="0" dirty="0" smtClean="0">
              <a:solidFill>
                <a:schemeClr val="tx1"/>
              </a:solidFill>
              <a:latin typeface="+mn-lt"/>
              <a:ea typeface="+mn-ea"/>
              <a:cs typeface="+mn-cs"/>
            </a:endParaRPr>
          </a:p>
          <a:p>
            <a:pPr marL="228600" indent="-228600">
              <a:buNone/>
            </a:pPr>
            <a:r>
              <a:rPr lang="en-US" sz="1200" kern="1200" baseline="0" dirty="0" smtClean="0">
                <a:solidFill>
                  <a:schemeClr val="tx1"/>
                </a:solidFill>
                <a:latin typeface="+mn-lt"/>
                <a:ea typeface="+mn-ea"/>
                <a:cs typeface="+mn-cs"/>
              </a:rPr>
              <a:t>Furthermore, if we take a look at the ratio of</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102</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sz="1200" kern="1200" baseline="0" dirty="0" smtClean="0">
                <a:solidFill>
                  <a:schemeClr val="tx1"/>
                </a:solidFill>
                <a:latin typeface="+mn-lt"/>
                <a:ea typeface="+mn-ea"/>
                <a:cs typeface="+mn-cs"/>
              </a:rPr>
              <a:t>Longest relative run-time</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103</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sz="1200" kern="1200" baseline="0" dirty="0" smtClean="0">
                <a:solidFill>
                  <a:schemeClr val="tx1"/>
                </a:solidFill>
                <a:latin typeface="+mn-lt"/>
                <a:ea typeface="+mn-ea"/>
                <a:cs typeface="+mn-cs"/>
              </a:rPr>
              <a:t>To shortest</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104</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sz="1200" kern="1200" baseline="0" dirty="0" smtClean="0">
                <a:solidFill>
                  <a:schemeClr val="tx1"/>
                </a:solidFill>
                <a:latin typeface="+mn-lt"/>
                <a:ea typeface="+mn-ea"/>
                <a:cs typeface="+mn-cs"/>
              </a:rPr>
              <a:t>It is only 1.4 times, which is a significant decrease from the 4.3x ratio of the single job we looked at in the beginning.</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105</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Next, we compare with a naïve approach in which we allocated our entire slice to each job. While this was NOT THE WHOLE CLUSTER, it was all of the resources available to our research.</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When using this allocation scheme, the median job completion time was about 70% early. Whereas when Jockey adjusted the allocations, the jobs finished much closer to the specified deadline -- Jockey can provide predictable performance for our users.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We clearly could have allocated fewer resources than the maximum when starting each job, but how could we set this amount and continue to meet the deadlines?</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106</a:t>
            </a:fld>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sz="1200" kern="1200" baseline="0" dirty="0" smtClean="0">
                <a:solidFill>
                  <a:schemeClr val="tx1"/>
                </a:solidFill>
                <a:latin typeface="+mn-lt"/>
                <a:ea typeface="+mn-ea"/>
                <a:cs typeface="+mn-cs"/>
              </a:rPr>
              <a:t>We could use the simulator on its own to estimate a static resource allocation.</a:t>
            </a:r>
          </a:p>
          <a:p>
            <a:pPr marL="228600" indent="-228600">
              <a:buNone/>
            </a:pPr>
            <a:r>
              <a:rPr lang="en-US" sz="1200" kern="1200" baseline="0" dirty="0" smtClean="0">
                <a:solidFill>
                  <a:schemeClr val="tx1"/>
                </a:solidFill>
                <a:latin typeface="+mn-lt"/>
                <a:ea typeface="+mn-ea"/>
                <a:cs typeface="+mn-cs"/>
              </a:rPr>
              <a:t>This is equivalent to running Jockey with the dynamic control loop disabled.</a:t>
            </a:r>
          </a:p>
          <a:p>
            <a:pPr marL="228600" indent="-228600">
              <a:buNone/>
            </a:pPr>
            <a:endParaRPr lang="en-US" sz="1200" kern="1200" baseline="0" dirty="0" smtClean="0">
              <a:solidFill>
                <a:schemeClr val="tx1"/>
              </a:solidFill>
              <a:latin typeface="+mn-lt"/>
              <a:ea typeface="+mn-ea"/>
              <a:cs typeface="+mn-cs"/>
            </a:endParaRPr>
          </a:p>
          <a:p>
            <a:pPr marL="228600" indent="-228600">
              <a:buNone/>
            </a:pPr>
            <a:r>
              <a:rPr lang="en-US" sz="1200" kern="1200" baseline="0" dirty="0" smtClean="0">
                <a:solidFill>
                  <a:schemeClr val="tx1"/>
                </a:solidFill>
                <a:latin typeface="+mn-lt"/>
                <a:ea typeface="+mn-ea"/>
                <a:cs typeface="+mn-cs"/>
              </a:rPr>
              <a:t>From the results, we see that the simulator can make pretty good predictions: 80% of jobs finished before their deadline while consuming fewer resources than the maximum allocation.</a:t>
            </a:r>
          </a:p>
          <a:p>
            <a:pPr marL="228600" indent="-228600">
              <a:buNone/>
            </a:pPr>
            <a:endParaRPr lang="en-US" sz="1200" kern="1200" baseline="0" dirty="0" smtClean="0">
              <a:solidFill>
                <a:schemeClr val="tx1"/>
              </a:solidFill>
              <a:latin typeface="+mn-lt"/>
              <a:ea typeface="+mn-ea"/>
              <a:cs typeface="+mn-cs"/>
            </a:endParaRPr>
          </a:p>
          <a:p>
            <a:pPr marL="228600" indent="-228600">
              <a:buNone/>
            </a:pPr>
            <a:r>
              <a:rPr lang="en-US" sz="1200" kern="1200" baseline="0" dirty="0" smtClean="0">
                <a:solidFill>
                  <a:schemeClr val="tx1"/>
                </a:solidFill>
                <a:latin typeface="+mn-lt"/>
                <a:ea typeface="+mn-ea"/>
                <a:cs typeface="+mn-cs"/>
              </a:rPr>
              <a:t>But what about those 20% of jobs which missed their deadline? Clearly the dynamic control loop was working to prevent that.</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107</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sz="1200" kern="1200" baseline="0" dirty="0" smtClean="0">
                <a:solidFill>
                  <a:schemeClr val="tx1"/>
                </a:solidFill>
                <a:latin typeface="+mn-lt"/>
                <a:ea typeface="+mn-ea"/>
                <a:cs typeface="+mn-cs"/>
              </a:rPr>
              <a:t>So, we now ask whether the control loop would be adequate without the simulator.</a:t>
            </a:r>
          </a:p>
          <a:p>
            <a:pPr marL="228600" indent="-228600">
              <a:buNone/>
            </a:pPr>
            <a:r>
              <a:rPr lang="en-US" sz="1200" kern="1200" baseline="0" dirty="0" smtClean="0">
                <a:solidFill>
                  <a:schemeClr val="tx1"/>
                </a:solidFill>
                <a:latin typeface="+mn-lt"/>
                <a:ea typeface="+mn-ea"/>
                <a:cs typeface="+mn-cs"/>
              </a:rPr>
              <a:t>The control loop still requires an estimate of remaining runtime, so we developed a basic analytic model using Amdahl’s Law.</a:t>
            </a:r>
          </a:p>
          <a:p>
            <a:pPr marL="228600" indent="-228600">
              <a:buNone/>
            </a:pPr>
            <a:endParaRPr lang="en-US" sz="1200" kern="1200" baseline="0" dirty="0" smtClean="0">
              <a:solidFill>
                <a:schemeClr val="tx1"/>
              </a:solidFill>
              <a:latin typeface="+mn-lt"/>
              <a:ea typeface="+mn-ea"/>
              <a:cs typeface="+mn-cs"/>
            </a:endParaRPr>
          </a:p>
          <a:p>
            <a:pPr marL="228600" indent="-228600">
              <a:buNone/>
            </a:pPr>
            <a:r>
              <a:rPr lang="en-US" sz="1200" kern="1200" baseline="0" dirty="0" smtClean="0">
                <a:solidFill>
                  <a:schemeClr val="tx1"/>
                </a:solidFill>
                <a:latin typeface="+mn-lt"/>
                <a:ea typeface="+mn-ea"/>
                <a:cs typeface="+mn-cs"/>
              </a:rPr>
              <a:t>We can see that the control loop lowers the variance in completion times -- the jobs finished close to the specified deadline. However, by using the analytic model to estimate the runtime, we miss more deadlines than when we used the simulator.</a:t>
            </a:r>
          </a:p>
          <a:p>
            <a:pPr marL="228600" indent="-228600">
              <a:buNone/>
            </a:pPr>
            <a:endParaRPr lang="en-US" sz="1200" kern="1200" baseline="0" dirty="0" smtClean="0">
              <a:solidFill>
                <a:schemeClr val="tx1"/>
              </a:solidFill>
              <a:latin typeface="+mn-lt"/>
              <a:ea typeface="+mn-ea"/>
              <a:cs typeface="+mn-cs"/>
            </a:endParaRPr>
          </a:p>
          <a:p>
            <a:pPr marL="228600" indent="-228600">
              <a:buNone/>
            </a:pPr>
            <a:r>
              <a:rPr lang="en-US" sz="1200" kern="1200" baseline="0" dirty="0" smtClean="0">
                <a:solidFill>
                  <a:schemeClr val="tx1"/>
                </a:solidFill>
                <a:latin typeface="+mn-lt"/>
                <a:ea typeface="+mn-ea"/>
                <a:cs typeface="+mn-cs"/>
              </a:rPr>
              <a:t>Jockey’s success is clearly due to the combination of both techniques:</a:t>
            </a:r>
          </a:p>
          <a:p>
            <a:pPr marL="228600" indent="-228600">
              <a:buNone/>
            </a:pPr>
            <a:r>
              <a:rPr lang="en-US" sz="1200" kern="1200" baseline="0" dirty="0" smtClean="0">
                <a:solidFill>
                  <a:schemeClr val="tx1"/>
                </a:solidFill>
                <a:latin typeface="+mn-lt"/>
                <a:ea typeface="+mn-ea"/>
                <a:cs typeface="+mn-cs"/>
              </a:rPr>
              <a:t>a simulator which considers failure probabilities and distributions of task runtimes to estimate the job latency,</a:t>
            </a:r>
          </a:p>
          <a:p>
            <a:pPr marL="228600" indent="-228600">
              <a:buNone/>
            </a:pPr>
            <a:r>
              <a:rPr lang="en-US" sz="1200" kern="1200" baseline="0" dirty="0" smtClean="0">
                <a:solidFill>
                  <a:schemeClr val="tx1"/>
                </a:solidFill>
                <a:latin typeface="+mn-lt"/>
                <a:ea typeface="+mn-ea"/>
                <a:cs typeface="+mn-cs"/>
              </a:rPr>
              <a:t>and a control loop which dynamically adjusts the resources during execution.</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108</a:t>
            </a:fld>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dirty="0" smtClean="0"/>
              <a:t>Finally, we compare all four approaches</a:t>
            </a:r>
            <a:r>
              <a:rPr lang="en-US" baseline="0" dirty="0" smtClean="0"/>
              <a:t> using both evaluation metrics at once.</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109</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baseline="0" dirty="0" smtClean="0"/>
              <a:t>Along the X axis, we plot the average consumption of resources above the oracle allocation.</a:t>
            </a:r>
          </a:p>
          <a:p>
            <a:pPr marL="228600" indent="-228600">
              <a:buNone/>
            </a:pPr>
            <a:r>
              <a:rPr lang="en-US" baseline="0" dirty="0" smtClean="0"/>
              <a:t>Higher numbers correspond to having a greater impact on the rest of the cluster, while lower numbers permit more SLO-bound jobs to be run simultaneously.</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110</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baseline="0" dirty="0" smtClean="0"/>
              <a:t>Along the Y axis, we plot the fraction of deadlines missed by each approach.</a:t>
            </a:r>
          </a:p>
          <a:p>
            <a:pPr marL="228600" indent="-228600">
              <a:buNone/>
            </a:pPr>
            <a:r>
              <a:rPr lang="en-US" baseline="0" dirty="0" smtClean="0"/>
              <a:t>Ideally, we would not miss any deadlines.</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111</a:t>
            </a:fld>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dirty="0" smtClean="0"/>
              <a:t>Jockey is our first candidate.</a:t>
            </a:r>
            <a:r>
              <a:rPr lang="en-US" baseline="0" dirty="0" smtClean="0"/>
              <a:t> As mentioned, it missed only a single deadline in 94 experiments, and has a low impact on the rest of the cluster.</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112</a:t>
            </a:fld>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sz="1200" kern="1200" baseline="0" dirty="0" smtClean="0">
                <a:solidFill>
                  <a:schemeClr val="tx1"/>
                </a:solidFill>
                <a:latin typeface="+mn-lt"/>
                <a:ea typeface="+mn-ea"/>
                <a:cs typeface="+mn-cs"/>
              </a:rPr>
              <a:t>The other approaches faired worse.</a:t>
            </a:r>
          </a:p>
          <a:p>
            <a:pPr marL="228600" indent="-228600">
              <a:buNone/>
            </a:pPr>
            <a:endParaRPr lang="en-US" sz="1200" kern="1200" baseline="0" dirty="0" smtClean="0">
              <a:solidFill>
                <a:schemeClr val="tx1"/>
              </a:solidFill>
              <a:latin typeface="+mn-lt"/>
              <a:ea typeface="+mn-ea"/>
              <a:cs typeface="+mn-cs"/>
            </a:endParaRPr>
          </a:p>
          <a:p>
            <a:pPr marL="228600" indent="-228600">
              <a:buNone/>
            </a:pPr>
            <a:r>
              <a:rPr lang="en-US" sz="1200" kern="1200" baseline="0" dirty="0" smtClean="0">
                <a:solidFill>
                  <a:schemeClr val="tx1"/>
                </a:solidFill>
                <a:latin typeface="+mn-lt"/>
                <a:ea typeface="+mn-ea"/>
                <a:cs typeface="+mn-cs"/>
              </a:rPr>
              <a:t>Naively allocating all available resources allowed us to meet all deadlines, but this strategy had a much larger impact on the rest of the cluster</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113</a:t>
            </a:fld>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sz="1200" kern="1200" baseline="0" dirty="0" smtClean="0">
                <a:solidFill>
                  <a:schemeClr val="tx1"/>
                </a:solidFill>
                <a:latin typeface="+mn-lt"/>
                <a:ea typeface="+mn-ea"/>
                <a:cs typeface="+mn-cs"/>
              </a:rPr>
              <a:t>Using either of Jockey’s two components independently led to low resource consumption, but both approaches missed more deadlines than their combined use in Jockey.</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114</a:t>
            </a:fld>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115</a:t>
            </a:fld>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116</a:t>
            </a:fld>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117</a:t>
            </a:fld>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118</a:t>
            </a:fld>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Making simple models inaccurate.</a:t>
            </a:r>
          </a:p>
          <a:p>
            <a:endParaRPr lang="en-US" dirty="0" smtClean="0"/>
          </a:p>
          <a:p>
            <a:r>
              <a:rPr lang="en-US" dirty="0" smtClean="0"/>
              <a:t>This motivates the development of</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119</a:t>
            </a:fld>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Jockey, which combines</a:t>
            </a:r>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120</a:t>
            </a:fld>
            <a:endParaRPr 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detailed simulator</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121</a:t>
            </a:fld>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a:t>
            </a:r>
            <a:r>
              <a:rPr lang="en-US" baseline="0" dirty="0" smtClean="0"/>
              <a:t> a robust control-loop</a:t>
            </a:r>
            <a:endParaRPr lang="en-US" dirty="0" smtClean="0"/>
          </a:p>
        </p:txBody>
      </p:sp>
      <p:sp>
        <p:nvSpPr>
          <p:cNvPr id="4" name="Slide Number Placeholder 3"/>
          <p:cNvSpPr>
            <a:spLocks noGrp="1"/>
          </p:cNvSpPr>
          <p:nvPr>
            <p:ph type="sldNum" sz="quarter" idx="10"/>
          </p:nvPr>
        </p:nvSpPr>
        <p:spPr/>
        <p:txBody>
          <a:bodyPr/>
          <a:lstStyle/>
          <a:p>
            <a:fld id="{833F337F-08A2-A44C-9AF5-5751F38B167A}" type="slidenum">
              <a:rPr lang="en-US" smtClean="0"/>
              <a:pPr/>
              <a:t>122</a:t>
            </a:fld>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provide guaranteed latency</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123</a:t>
            </a:fld>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in a data-parallel cluster.</a:t>
            </a:r>
          </a:p>
          <a:p>
            <a:endParaRPr lang="en-US" baseline="0" dirty="0" smtClean="0"/>
          </a:p>
          <a:p>
            <a:r>
              <a:rPr lang="en-US" baseline="0" dirty="0" smtClean="0"/>
              <a:t>(PAUSE)</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124</a:t>
            </a:fld>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am happy to take your questions at this</a:t>
            </a:r>
            <a:r>
              <a:rPr lang="en-US" baseline="0" dirty="0" smtClean="0"/>
              <a:t> time…</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125</a:t>
            </a:fld>
            <a:endParaRPr 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or you can direct them to my collaborators in the audience.</a:t>
            </a:r>
          </a:p>
          <a:p>
            <a:endParaRPr lang="en-US" dirty="0" smtClean="0"/>
          </a:p>
          <a:p>
            <a:r>
              <a:rPr lang="en-US" dirty="0" smtClean="0"/>
              <a:t>Thank</a:t>
            </a:r>
            <a:r>
              <a:rPr lang="en-US" baseline="0" dirty="0" smtClean="0"/>
              <a:t> you!</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126</a:t>
            </a:fld>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128</a:t>
            </a:fld>
            <a:endParaRPr 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7"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9698" name="Rectangle 2"/>
          <p:cNvSpPr>
            <a:spLocks noGrp="1" noChangeArrowheads="1"/>
          </p:cNvSpPr>
          <p:nvPr>
            <p:ph type="body" idx="1"/>
          </p:nvPr>
        </p:nvSpPr>
        <p:spPr bwMode="auto">
          <a:xfrm>
            <a:off x="685800" y="4343400"/>
            <a:ext cx="5486400" cy="4114800"/>
          </a:xfrm>
          <a:prstGeom prst="rect">
            <a:avLst/>
          </a:prstGeom>
          <a:noFill/>
          <a:ln>
            <a:miter lim="800000"/>
            <a:headEnd/>
            <a:tailEnd/>
          </a:ln>
        </p:spPr>
        <p:txBody>
          <a:bodyPr>
            <a:prstTxWarp prst="textNoShape">
              <a:avLst/>
            </a:prstTxWarp>
          </a:bodyPr>
          <a:lstStyle/>
          <a:p>
            <a:r>
              <a:rPr lang="en-US" sz="1800">
                <a:latin typeface="Lucida Grande" pitchFamily="1" charset="0"/>
                <a:ea typeface="Lucida Grande" pitchFamily="1" charset="0"/>
                <a:cs typeface="Lucida Grande" pitchFamily="1" charset="0"/>
                <a:sym typeface="Lucida Grande" pitchFamily="1" charset="0"/>
              </a:rPr>
              <a:t>U_a = U(t_r + C(p, a))</a:t>
            </a:r>
          </a:p>
          <a:p>
            <a:endParaRPr lang="en-US" sz="1800">
              <a:latin typeface="Lucida Grande" pitchFamily="1" charset="0"/>
              <a:ea typeface="Lucida Grande" pitchFamily="1" charset="0"/>
              <a:cs typeface="Lucida Grande" pitchFamily="1" charset="0"/>
              <a:sym typeface="Lucida Grande" pitchFamily="1" charset="0"/>
            </a:endParaRPr>
          </a:p>
          <a:p>
            <a:r>
              <a:rPr lang="en-US" sz="1800">
                <a:latin typeface="Lucida Grande" pitchFamily="1" charset="0"/>
                <a:ea typeface="Lucida Grande" pitchFamily="1" charset="0"/>
                <a:cs typeface="Lucida Grande" pitchFamily="1" charset="0"/>
                <a:sym typeface="Lucida Grande" pitchFamily="1" charset="0"/>
              </a:rPr>
              <a:t>Slack = add X%</a:t>
            </a:r>
          </a:p>
          <a:p>
            <a:r>
              <a:rPr lang="en-US" sz="1800">
                <a:latin typeface="Lucida Grande" pitchFamily="1" charset="0"/>
                <a:ea typeface="Lucida Grande" pitchFamily="1" charset="0"/>
                <a:cs typeface="Lucida Grande" pitchFamily="1" charset="0"/>
                <a:sym typeface="Lucida Grande" pitchFamily="1" charset="0"/>
              </a:rPr>
              <a:t>Hysteresis = exponential smoothing … A^s_t = A^s_{t-1} + alpha * (A^r - A^s_{t-1})</a:t>
            </a:r>
          </a:p>
          <a:p>
            <a:r>
              <a:rPr lang="en-US" sz="1800">
                <a:latin typeface="Lucida Grande" pitchFamily="1" charset="0"/>
                <a:ea typeface="Lucida Grande" pitchFamily="1" charset="0"/>
                <a:cs typeface="Lucida Grande" pitchFamily="1" charset="0"/>
                <a:sym typeface="Lucida Grande" pitchFamily="1" charset="0"/>
              </a:rPr>
              <a:t>Dead zone</a:t>
            </a:r>
          </a:p>
          <a:p>
            <a:endParaRPr lang="en-US" sz="1800">
              <a:latin typeface="Lucida Grande" pitchFamily="1" charset="0"/>
              <a:ea typeface="Lucida Grande" pitchFamily="1" charset="0"/>
              <a:cs typeface="Lucida Grande" pitchFamily="1" charset="0"/>
              <a:sym typeface="Lucida Grande" pitchFamily="1" charset="0"/>
            </a:endParaRPr>
          </a:p>
          <a:p>
            <a:r>
              <a:rPr lang="en-US" sz="1800">
                <a:latin typeface="Lucida Grande" pitchFamily="1" charset="0"/>
                <a:ea typeface="Lucida Grande" pitchFamily="1" charset="0"/>
                <a:cs typeface="Lucida Grande" pitchFamily="1" charset="0"/>
                <a:sym typeface="Lucida Grande" pitchFamily="1" charset="0"/>
              </a:rPr>
              <a:t>These are needed to prevent aggressive under- or over-allocation as well as oscillation in resource demands</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3"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3554" name="Rectangle 2"/>
          <p:cNvSpPr>
            <a:spLocks noGrp="1" noChangeArrowheads="1"/>
          </p:cNvSpPr>
          <p:nvPr>
            <p:ph type="body" idx="1"/>
          </p:nvPr>
        </p:nvSpPr>
        <p:spPr bwMode="auto">
          <a:xfrm>
            <a:off x="685800" y="4343400"/>
            <a:ext cx="5486400" cy="4114800"/>
          </a:xfrm>
          <a:prstGeom prst="rect">
            <a:avLst/>
          </a:prstGeom>
          <a:noFill/>
          <a:ln>
            <a:miter lim="800000"/>
            <a:headEnd/>
            <a:tailEnd/>
          </a:ln>
        </p:spPr>
        <p:txBody>
          <a:bodyPr>
            <a:prstTxWarp prst="textNoShape">
              <a:avLst/>
            </a:prstTxWarp>
          </a:bodyPr>
          <a:lstStyle/>
          <a:p>
            <a:r>
              <a:rPr lang="en-US" sz="1800">
                <a:latin typeface="Lucida Grande" pitchFamily="1" charset="0"/>
                <a:ea typeface="Lucida Grande" pitchFamily="1" charset="0"/>
                <a:cs typeface="Lucida Grande" pitchFamily="1" charset="0"/>
                <a:sym typeface="Lucida Grande" pitchFamily="1" charset="0"/>
              </a:rPr>
              <a:t>Must faithfully reflect the work completed … should NOT GET STUCK … many parallel tasks can finish in any order, stages with different numbers of tasks … lastly, tasks sometimes fail</a:t>
            </a:r>
          </a:p>
          <a:p>
            <a:endParaRPr lang="en-US" sz="1800">
              <a:latin typeface="Lucida Grande" pitchFamily="1" charset="0"/>
              <a:ea typeface="Lucida Grande" pitchFamily="1" charset="0"/>
              <a:cs typeface="Lucida Grande" pitchFamily="1" charset="0"/>
              <a:sym typeface="Lucida Grande" pitchFamily="1" charset="0"/>
            </a:endParaRPr>
          </a:p>
          <a:p>
            <a:r>
              <a:rPr lang="en-US" sz="1800">
                <a:latin typeface="Lucida Grande" pitchFamily="1" charset="0"/>
                <a:ea typeface="Lucida Grande" pitchFamily="1" charset="0"/>
                <a:cs typeface="Lucida Grande" pitchFamily="1" charset="0"/>
                <a:sym typeface="Lucida Grande" pitchFamily="1" charset="0"/>
              </a:rPr>
              <a:t>Fraction of completed tasks, aggregate CPU time spent executing, relative time when a particular stage started or completed, length of remaining critical path</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1"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5602" name="Rectangle 2"/>
          <p:cNvSpPr>
            <a:spLocks noGrp="1" noChangeArrowheads="1"/>
          </p:cNvSpPr>
          <p:nvPr>
            <p:ph type="body" idx="1"/>
          </p:nvPr>
        </p:nvSpPr>
        <p:spPr bwMode="auto">
          <a:xfrm>
            <a:off x="685800" y="4343400"/>
            <a:ext cx="5486400" cy="4114800"/>
          </a:xfrm>
          <a:prstGeom prst="rect">
            <a:avLst/>
          </a:prstGeom>
          <a:noFill/>
          <a:ln>
            <a:miter lim="800000"/>
            <a:headEnd/>
            <a:tailEnd/>
          </a:ln>
        </p:spPr>
        <p:txBody>
          <a:bodyPr>
            <a:prstTxWarp prst="textNoShape">
              <a:avLst/>
            </a:prstTxWarp>
          </a:bodyPr>
          <a:lstStyle/>
          <a:p>
            <a:r>
              <a:rPr lang="en-US" sz="1800">
                <a:latin typeface="Lucida Grande" pitchFamily="1" charset="0"/>
                <a:ea typeface="Lucida Grande" pitchFamily="1" charset="0"/>
                <a:cs typeface="Lucida Grande" pitchFamily="1" charset="0"/>
                <a:sym typeface="Lucida Grande" pitchFamily="1" charset="0"/>
              </a:rPr>
              <a:t>Simulator captures outliers and barriers -- discuss the inputs to the simulator, etc</a:t>
            </a:r>
          </a:p>
          <a:p>
            <a:endParaRPr lang="en-US" sz="1800">
              <a:latin typeface="Lucida Grande" pitchFamily="1" charset="0"/>
              <a:ea typeface="Lucida Grande" pitchFamily="1" charset="0"/>
              <a:cs typeface="Lucida Grande" pitchFamily="1" charset="0"/>
              <a:sym typeface="Lucida Grande" pitchFamily="1" charset="0"/>
            </a:endParaRPr>
          </a:p>
          <a:p>
            <a:r>
              <a:rPr lang="en-US" sz="1800">
                <a:latin typeface="Lucida Grande" pitchFamily="1" charset="0"/>
                <a:ea typeface="Lucida Grande" pitchFamily="1" charset="0"/>
                <a:cs typeface="Lucida Grande" pitchFamily="1" charset="0"/>
                <a:sym typeface="Lucida Grande" pitchFamily="1" charset="0"/>
              </a:rPr>
              <a:t>A third approach would be to use machine learning techniques</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49"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7650" name="Rectangle 2"/>
          <p:cNvSpPr>
            <a:spLocks noGrp="1" noChangeArrowheads="1"/>
          </p:cNvSpPr>
          <p:nvPr>
            <p:ph type="body" idx="1"/>
          </p:nvPr>
        </p:nvSpPr>
        <p:spPr bwMode="auto">
          <a:xfrm>
            <a:off x="685800" y="4343400"/>
            <a:ext cx="5486400" cy="4114800"/>
          </a:xfrm>
          <a:prstGeom prst="rect">
            <a:avLst/>
          </a:prstGeom>
          <a:noFill/>
          <a:ln>
            <a:miter lim="800000"/>
            <a:headEnd/>
            <a:tailEnd/>
          </a:ln>
        </p:spPr>
        <p:txBody>
          <a:bodyPr>
            <a:prstTxWarp prst="textNoShape">
              <a:avLst/>
            </a:prstTxWarp>
          </a:bodyPr>
          <a:lstStyle/>
          <a:p>
            <a:r>
              <a:rPr lang="en-US" sz="1800" dirty="0">
                <a:latin typeface="Lucida Grande" pitchFamily="1" charset="0"/>
                <a:ea typeface="Lucida Grande" pitchFamily="1" charset="0"/>
                <a:cs typeface="Lucida Grande" pitchFamily="1" charset="0"/>
                <a:sym typeface="Lucida Grande" pitchFamily="1" charset="0"/>
              </a:rPr>
              <a:t>These are needed to prevent aggressive under- or over-allocation as well as oscillation in resource demands</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Jockey requires a profile of at least one prior execution to start out. In our clusters, over 40% of jobs are recurring, which includes most SLO-bound jobs.</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135</a:t>
            </a:fld>
            <a:endParaRPr 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Latency prediction looked-up from table computed during offline phase</a:t>
            </a:r>
          </a:p>
          <a:p>
            <a:r>
              <a:rPr lang="en-US" sz="1200" kern="1200" baseline="0" dirty="0" smtClean="0">
                <a:solidFill>
                  <a:schemeClr val="tx1"/>
                </a:solidFill>
                <a:latin typeface="+mn-lt"/>
                <a:ea typeface="+mn-ea"/>
                <a:cs typeface="+mn-cs"/>
              </a:rPr>
              <a:t>	- Event-based simulator</a:t>
            </a:r>
          </a:p>
          <a:p>
            <a:r>
              <a:rPr lang="en-US" sz="1200" kern="1200" baseline="0" dirty="0" smtClean="0">
                <a:solidFill>
                  <a:schemeClr val="tx1"/>
                </a:solidFill>
                <a:latin typeface="+mn-lt"/>
                <a:ea typeface="+mn-ea"/>
                <a:cs typeface="+mn-cs"/>
              </a:rPr>
              <a:t>	- Analytic model</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136</a:t>
            </a:fld>
            <a:endParaRPr 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Progress indicator is important part of this work because we need good predictions from within running job, not only end-to-end latency</a:t>
            </a:r>
          </a:p>
          <a:p>
            <a:r>
              <a:rPr lang="en-US" sz="1200" kern="1200" baseline="0" dirty="0" smtClean="0">
                <a:solidFill>
                  <a:schemeClr val="tx1"/>
                </a:solidFill>
                <a:latin typeface="+mn-lt"/>
                <a:ea typeface="+mn-ea"/>
                <a:cs typeface="+mn-cs"/>
              </a:rPr>
              <a:t>Progress indicator:</a:t>
            </a:r>
          </a:p>
          <a:p>
            <a:r>
              <a:rPr lang="en-US" sz="1200" kern="1200" baseline="0" dirty="0" smtClean="0">
                <a:solidFill>
                  <a:schemeClr val="tx1"/>
                </a:solidFill>
                <a:latin typeface="+mn-lt"/>
                <a:ea typeface="+mn-ea"/>
                <a:cs typeface="+mn-cs"/>
              </a:rPr>
              <a:t>	- Tested six, picked one which performed best</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137</a:t>
            </a:fld>
            <a:endParaRPr 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simple lookup from the tables pre-computed by the simulator, using the progress calculated by the progress indicator</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138</a:t>
            </a:fld>
            <a:endParaRPr 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Utility function provided by the user</a:t>
            </a:r>
          </a:p>
        </p:txBody>
      </p:sp>
      <p:sp>
        <p:nvSpPr>
          <p:cNvPr id="4" name="Slide Number Placeholder 3"/>
          <p:cNvSpPr>
            <a:spLocks noGrp="1"/>
          </p:cNvSpPr>
          <p:nvPr>
            <p:ph type="sldNum" sz="quarter" idx="10"/>
          </p:nvPr>
        </p:nvSpPr>
        <p:spPr/>
        <p:txBody>
          <a:bodyPr/>
          <a:lstStyle/>
          <a:p>
            <a:fld id="{833F337F-08A2-A44C-9AF5-5751F38B167A}" type="slidenum">
              <a:rPr lang="en-US" smtClean="0"/>
              <a:pPr/>
              <a:t>139</a:t>
            </a:fld>
            <a:endParaRPr 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Resource allocation loop</a:t>
            </a:r>
          </a:p>
          <a:p>
            <a:r>
              <a:rPr lang="en-US" sz="1200" kern="1200" baseline="0" dirty="0" smtClean="0">
                <a:solidFill>
                  <a:schemeClr val="tx1"/>
                </a:solidFill>
                <a:latin typeface="+mn-lt"/>
                <a:ea typeface="+mn-ea"/>
                <a:cs typeface="+mn-cs"/>
              </a:rPr>
              <a:t>	- Executed periodically during run time</a:t>
            </a:r>
          </a:p>
          <a:p>
            <a:r>
              <a:rPr lang="en-US" sz="1200" kern="1200" baseline="0" dirty="0" smtClean="0">
                <a:solidFill>
                  <a:schemeClr val="tx1"/>
                </a:solidFill>
                <a:latin typeface="+mn-lt"/>
                <a:ea typeface="+mn-ea"/>
                <a:cs typeface="+mn-cs"/>
              </a:rPr>
              <a:t>	- Made successful using techniques from control-theory: slack, hysteresis (exponential smoothing), and dead zone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Discuss role of offline phase: use historical distributions to calibrate the latency predictions (job stats) and to estimate the latency. Simulator could be launched during each control loop to produce new latency predictions, but we optimize this away with </a:t>
            </a:r>
            <a:r>
              <a:rPr lang="en-US" sz="1200" kern="1200" baseline="0" dirty="0" err="1" smtClean="0">
                <a:solidFill>
                  <a:schemeClr val="tx1"/>
                </a:solidFill>
                <a:latin typeface="+mn-lt"/>
                <a:ea typeface="+mn-ea"/>
                <a:cs typeface="+mn-cs"/>
              </a:rPr>
              <a:t>precomputed</a:t>
            </a:r>
            <a:r>
              <a:rPr lang="en-US" sz="1200" kern="1200" baseline="0" dirty="0" smtClean="0">
                <a:solidFill>
                  <a:schemeClr val="tx1"/>
                </a:solidFill>
                <a:latin typeface="+mn-lt"/>
                <a:ea typeface="+mn-ea"/>
                <a:cs typeface="+mn-cs"/>
              </a:rPr>
              <a:t> probability surfaces (details in paper)</a:t>
            </a:r>
            <a:endParaRPr lang="en-US" dirty="0"/>
          </a:p>
        </p:txBody>
      </p:sp>
      <p:sp>
        <p:nvSpPr>
          <p:cNvPr id="4" name="Slide Number Placeholder 3"/>
          <p:cNvSpPr>
            <a:spLocks noGrp="1"/>
          </p:cNvSpPr>
          <p:nvPr>
            <p:ph type="sldNum" sz="quarter" idx="10"/>
          </p:nvPr>
        </p:nvSpPr>
        <p:spPr/>
        <p:txBody>
          <a:bodyPr/>
          <a:lstStyle/>
          <a:p>
            <a:fld id="{833F337F-08A2-A44C-9AF5-5751F38B167A}" type="slidenum">
              <a:rPr lang="en-US" smtClean="0"/>
              <a:pPr/>
              <a:t>140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247F00-2D66-2C4D-A8E6-5F852F93C0C4}" type="datetime1">
              <a:rPr lang="en-US" smtClean="0"/>
              <a:pPr/>
              <a:t>4/14/12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F67C0-0007-DB49-B770-C66C97B6915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68E64C-91A3-7E4B-A85F-D64FCA1C8361}" type="datetime1">
              <a:rPr lang="en-US" smtClean="0"/>
              <a:pPr/>
              <a:t>4/14/12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F67C0-0007-DB49-B770-C66C97B6915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2749B0-2663-934E-A57C-6161DBA7A99C}" type="datetime1">
              <a:rPr lang="en-US" smtClean="0"/>
              <a:pPr/>
              <a:t>4/14/12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F67C0-0007-DB49-B770-C66C97B6915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D60940-3E05-4D4A-B424-18BDD1F56734}" type="datetime1">
              <a:rPr lang="en-US" smtClean="0"/>
              <a:pPr/>
              <a:t>4/14/12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F67C0-0007-DB49-B770-C66C97B6915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5D628C-2E52-ED47-87F2-DAAE39900A72}" type="datetime1">
              <a:rPr lang="en-US" smtClean="0"/>
              <a:pPr/>
              <a:t>4/14/12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AF67C0-0007-DB49-B770-C66C97B6915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274527-AD30-524A-92BA-E22C1BF0735D}" type="datetime1">
              <a:rPr lang="en-US" smtClean="0"/>
              <a:pPr/>
              <a:t>4/14/12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AF67C0-0007-DB49-B770-C66C97B6915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B6EB5A-2B6A-F44A-B972-84296C004212}" type="datetime1">
              <a:rPr lang="en-US" smtClean="0"/>
              <a:pPr/>
              <a:t>4/14/12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AF67C0-0007-DB49-B770-C66C97B6915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755DE8-3411-454A-A564-B835FEF8D269}" type="datetime1">
              <a:rPr lang="en-US" smtClean="0"/>
              <a:pPr/>
              <a:t>4/14/12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F67C0-0007-DB49-B770-C66C97B6915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14E217-4A22-AB4F-BC0F-BDBCDC792352}" type="datetime1">
              <a:rPr lang="en-US" smtClean="0"/>
              <a:pPr/>
              <a:t>4/14/12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F67C0-0007-DB49-B770-C66C97B6915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C71A99-96D7-AD4E-9C2B-B6FAB9047267}" type="datetime1">
              <a:rPr lang="en-US" smtClean="0"/>
              <a:pPr/>
              <a:t>4/14/12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F67C0-0007-DB49-B770-C66C97B6915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8C5D05-843C-9C47-AE67-CF63FAE86AA4}" type="datetime1">
              <a:rPr lang="en-US" smtClean="0"/>
              <a:pPr/>
              <a:t>4/14/12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F67C0-0007-DB49-B770-C66C97B6915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E32F3B-9591-4846-91CF-E26060B585CF}" type="datetime1">
              <a:rPr lang="en-US" smtClean="0"/>
              <a:pPr/>
              <a:t>4/14/12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AF67C0-0007-DB49-B770-C66C97B6915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800" b="0" i="0" kern="1200">
          <a:solidFill>
            <a:schemeClr val="tx1"/>
          </a:solidFill>
          <a:latin typeface="Yanone Kaffeesatz Regular"/>
          <a:ea typeface="+mj-ea"/>
          <a:cs typeface="Yanone Kaffeesatz Regular"/>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Yanone Kaffeesatz Regular"/>
          <a:ea typeface="+mn-ea"/>
          <a:cs typeface="Yanone Kaffeesatz Regular"/>
        </a:defRPr>
      </a:lvl1pPr>
      <a:lvl2pPr marL="742950" indent="-285750" algn="l" defTabSz="457200" rtl="0" eaLnBrk="1" latinLnBrk="0" hangingPunct="1">
        <a:spcBef>
          <a:spcPct val="20000"/>
        </a:spcBef>
        <a:buFont typeface="Arial"/>
        <a:buChar char="–"/>
        <a:defRPr sz="2800" b="0" i="0" kern="1200">
          <a:solidFill>
            <a:schemeClr val="tx1"/>
          </a:solidFill>
          <a:latin typeface="Yanone Kaffeesatz Regular"/>
          <a:ea typeface="+mn-ea"/>
          <a:cs typeface="Yanone Kaffeesatz Regular"/>
        </a:defRPr>
      </a:lvl2pPr>
      <a:lvl3pPr marL="1143000" indent="-228600" algn="l" defTabSz="457200" rtl="0" eaLnBrk="1" latinLnBrk="0" hangingPunct="1">
        <a:spcBef>
          <a:spcPct val="20000"/>
        </a:spcBef>
        <a:buFont typeface="Arial"/>
        <a:buChar char="•"/>
        <a:defRPr sz="2400" b="0" i="0" kern="1200">
          <a:solidFill>
            <a:schemeClr val="tx1"/>
          </a:solidFill>
          <a:latin typeface="Yanone Kaffeesatz Regular"/>
          <a:ea typeface="+mn-ea"/>
          <a:cs typeface="Yanone Kaffeesatz Regular"/>
        </a:defRPr>
      </a:lvl3pPr>
      <a:lvl4pPr marL="1600200" indent="-228600" algn="l" defTabSz="457200" rtl="0" eaLnBrk="1" latinLnBrk="0" hangingPunct="1">
        <a:spcBef>
          <a:spcPct val="20000"/>
        </a:spcBef>
        <a:buFont typeface="Arial"/>
        <a:buChar char="–"/>
        <a:defRPr sz="2000" b="0" i="0" kern="1200">
          <a:solidFill>
            <a:schemeClr val="tx1"/>
          </a:solidFill>
          <a:latin typeface="Yanone Kaffeesatz Regular"/>
          <a:ea typeface="+mn-ea"/>
          <a:cs typeface="Yanone Kaffeesatz Regular"/>
        </a:defRPr>
      </a:lvl4pPr>
      <a:lvl5pPr marL="2057400" indent="-228600" algn="l" defTabSz="457200" rtl="0" eaLnBrk="1" latinLnBrk="0" hangingPunct="1">
        <a:spcBef>
          <a:spcPct val="20000"/>
        </a:spcBef>
        <a:buFont typeface="Arial"/>
        <a:buChar char="»"/>
        <a:defRPr sz="2000" b="0" i="0" kern="1200">
          <a:solidFill>
            <a:schemeClr val="tx1"/>
          </a:solidFill>
          <a:latin typeface="Yanone Kaffeesatz Regular"/>
          <a:ea typeface="+mn-ea"/>
          <a:cs typeface="Yanone Kaffeesatz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5.pdf"/><Relationship Id="rId4" Type="http://schemas.openxmlformats.org/officeDocument/2006/relationships/image" Target="../media/image6.png"/><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7.pdf"/><Relationship Id="rId4" Type="http://schemas.openxmlformats.org/officeDocument/2006/relationships/image" Target="../media/image8.png"/><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9.pdf"/><Relationship Id="rId4" Type="http://schemas.openxmlformats.org/officeDocument/2006/relationships/image" Target="../media/image10.png"/><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pdf"/><Relationship Id="rId4" Type="http://schemas.openxmlformats.org/officeDocument/2006/relationships/image" Target="../media/image12.pn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df"/><Relationship Id="rId4" Type="http://schemas.openxmlformats.org/officeDocument/2006/relationships/image" Target="../media/image12.png"/><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df"/><Relationship Id="rId4" Type="http://schemas.openxmlformats.org/officeDocument/2006/relationships/image" Target="../media/image12.png"/><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df"/><Relationship Id="rId4" Type="http://schemas.openxmlformats.org/officeDocument/2006/relationships/image" Target="../media/image12.png"/><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17.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18.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19.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20.gif"/></Relationships>
</file>

<file path=ppt/slides/_rels/slide51.xml.rels><?xml version="1.0" encoding="UTF-8" standalone="yes"?>
<Relationships xmlns="http://schemas.openxmlformats.org/package/2006/relationships"><Relationship Id="rId3" Type="http://schemas.openxmlformats.org/officeDocument/2006/relationships/image" Target="../media/image20.gif"/><Relationship Id="rId4" Type="http://schemas.openxmlformats.org/officeDocument/2006/relationships/image" Target="../media/image21.jpeg"/><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3" Type="http://schemas.openxmlformats.org/officeDocument/2006/relationships/image" Target="../media/image22.pdf"/><Relationship Id="rId4" Type="http://schemas.openxmlformats.org/officeDocument/2006/relationships/image" Target="../media/image23.png"/><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3" Type="http://schemas.openxmlformats.org/officeDocument/2006/relationships/image" Target="../media/image24.pdf"/><Relationship Id="rId4" Type="http://schemas.openxmlformats.org/officeDocument/2006/relationships/image" Target="../media/image25.png"/><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3" Type="http://schemas.openxmlformats.org/officeDocument/2006/relationships/image" Target="../media/image26.pdf"/><Relationship Id="rId4" Type="http://schemas.openxmlformats.org/officeDocument/2006/relationships/image" Target="../media/image27.png"/><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3" Type="http://schemas.openxmlformats.org/officeDocument/2006/relationships/image" Target="../media/image28.pdf"/><Relationship Id="rId4" Type="http://schemas.openxmlformats.org/officeDocument/2006/relationships/image" Target="../media/image29.png"/><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3" Type="http://schemas.openxmlformats.org/officeDocument/2006/relationships/image" Target="../media/image30.pdf"/><Relationship Id="rId4" Type="http://schemas.openxmlformats.org/officeDocument/2006/relationships/image" Target="../media/image31.png"/><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3" Type="http://schemas.openxmlformats.org/officeDocument/2006/relationships/image" Target="../media/image32.pdf"/><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3" Type="http://schemas.openxmlformats.org/officeDocument/2006/relationships/image" Target="../media/image34.pdf"/><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3" Type="http://schemas.openxmlformats.org/officeDocument/2006/relationships/image" Target="../media/image36.pdf"/><Relationship Id="rId4" Type="http://schemas.openxmlformats.org/officeDocument/2006/relationships/image" Target="../media/image37.png"/><Relationship Id="rId5" Type="http://schemas.openxmlformats.org/officeDocument/2006/relationships/image" Target="../media/image38.pdf"/><Relationship Id="rId6"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3" Type="http://schemas.openxmlformats.org/officeDocument/2006/relationships/image" Target="../media/image40.pdf"/><Relationship Id="rId4" Type="http://schemas.openxmlformats.org/officeDocument/2006/relationships/image" Target="../media/image41.png"/><Relationship Id="rId5" Type="http://schemas.openxmlformats.org/officeDocument/2006/relationships/image" Target="../media/image38.pdf"/><Relationship Id="rId6"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3" Type="http://schemas.openxmlformats.org/officeDocument/2006/relationships/image" Target="../media/image42.pdf"/><Relationship Id="rId4" Type="http://schemas.openxmlformats.org/officeDocument/2006/relationships/image" Target="../media/image43.png"/><Relationship Id="rId5" Type="http://schemas.openxmlformats.org/officeDocument/2006/relationships/image" Target="../media/image38.pdf"/><Relationship Id="rId6"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3" Type="http://schemas.openxmlformats.org/officeDocument/2006/relationships/image" Target="../media/image44.pdf"/><Relationship Id="rId4" Type="http://schemas.openxmlformats.org/officeDocument/2006/relationships/image" Target="../media/image45.png"/><Relationship Id="rId5" Type="http://schemas.openxmlformats.org/officeDocument/2006/relationships/image" Target="../media/image46.pdf"/><Relationship Id="rId6"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3" Type="http://schemas.openxmlformats.org/officeDocument/2006/relationships/image" Target="../media/image44.pdf"/><Relationship Id="rId4" Type="http://schemas.openxmlformats.org/officeDocument/2006/relationships/image" Target="../media/image45.png"/><Relationship Id="rId5" Type="http://schemas.openxmlformats.org/officeDocument/2006/relationships/image" Target="../media/image46.pdf"/><Relationship Id="rId6"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3" Type="http://schemas.openxmlformats.org/officeDocument/2006/relationships/image" Target="../media/image48.pdf"/><Relationship Id="rId4" Type="http://schemas.openxmlformats.org/officeDocument/2006/relationships/image" Target="../media/image49.png"/><Relationship Id="rId5" Type="http://schemas.openxmlformats.org/officeDocument/2006/relationships/image" Target="../media/image46.pdf"/><Relationship Id="rId6"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 Id="rId3" Type="http://schemas.openxmlformats.org/officeDocument/2006/relationships/image" Target="../media/image50.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 Id="rId3" Type="http://schemas.openxmlformats.org/officeDocument/2006/relationships/image" Target="../media/image50.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6.xml"/><Relationship Id="rId3" Type="http://schemas.openxmlformats.org/officeDocument/2006/relationships/image" Target="../media/image50.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 Id="rId3" Type="http://schemas.openxmlformats.org/officeDocument/2006/relationships/image" Target="../media/image50.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8.xml"/><Relationship Id="rId3" Type="http://schemas.openxmlformats.org/officeDocument/2006/relationships/image" Target="../media/image50.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3" Type="http://schemas.openxmlformats.org/officeDocument/2006/relationships/image" Target="../media/image51.pdf"/><Relationship Id="rId4"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3" Type="http://schemas.openxmlformats.org/officeDocument/2006/relationships/image" Target="../media/image53.pdf"/><Relationship Id="rId4"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3" Type="http://schemas.openxmlformats.org/officeDocument/2006/relationships/image" Target="../media/image55.pdf"/><Relationship Id="rId4"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3" Type="http://schemas.openxmlformats.org/officeDocument/2006/relationships/image" Target="../media/image55.pdf"/><Relationship Id="rId4"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3" Type="http://schemas.openxmlformats.org/officeDocument/2006/relationships/image" Target="../media/image55.pdf"/><Relationship Id="rId4"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3" Type="http://schemas.openxmlformats.org/officeDocument/2006/relationships/image" Target="../media/image55.pdf"/><Relationship Id="rId4"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3" Type="http://schemas.openxmlformats.org/officeDocument/2006/relationships/image" Target="../media/image57.pdf"/><Relationship Id="rId4" Type="http://schemas.openxmlformats.org/officeDocument/2006/relationships/image" Target="../media/image58.png"/><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3" Type="http://schemas.openxmlformats.org/officeDocument/2006/relationships/image" Target="../media/image59.pdf"/><Relationship Id="rId4"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3" Type="http://schemas.openxmlformats.org/officeDocument/2006/relationships/image" Target="../media/image61.pdf"/><Relationship Id="rId4" Type="http://schemas.openxmlformats.org/officeDocument/2006/relationships/image" Target="../media/image62.png"/><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3" Type="http://schemas.openxmlformats.org/officeDocument/2006/relationships/image" Target="../media/image63.pdf"/><Relationship Id="rId4" Type="http://schemas.openxmlformats.org/officeDocument/2006/relationships/image" Target="../media/image64.png"/><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3" Type="http://schemas.openxmlformats.org/officeDocument/2006/relationships/image" Target="../media/image65.pdf"/><Relationship Id="rId4" Type="http://schemas.openxmlformats.org/officeDocument/2006/relationships/image" Target="../media/image66.png"/><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3" Type="http://schemas.openxmlformats.org/officeDocument/2006/relationships/image" Target="../media/image67.pdf"/><Relationship Id="rId4" Type="http://schemas.openxmlformats.org/officeDocument/2006/relationships/image" Target="../media/image68.png"/><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3" Type="http://schemas.openxmlformats.org/officeDocument/2006/relationships/image" Target="../media/image69.pdf"/><Relationship Id="rId4" Type="http://schemas.openxmlformats.org/officeDocument/2006/relationships/image" Target="../media/image70.png"/><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3" Type="http://schemas.openxmlformats.org/officeDocument/2006/relationships/image" Target="../media/image71.pdf"/><Relationship Id="rId4" Type="http://schemas.openxmlformats.org/officeDocument/2006/relationships/image" Target="../media/image72.png"/><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0.xml"/><Relationship Id="rId3" Type="http://schemas.openxmlformats.org/officeDocument/2006/relationships/image" Target="../media/image1.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4.xml"/><Relationship Id="rId3" Type="http://schemas.openxmlformats.org/officeDocument/2006/relationships/image" Target="../media/image1.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 Id="rId3" Type="http://schemas.openxmlformats.org/officeDocument/2006/relationships/image" Target="../media/image73.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74.pdf"/><Relationship Id="rId4" Type="http://schemas.openxmlformats.org/officeDocument/2006/relationships/image" Target="../media/image75.png"/><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9.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78.png"/><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 Id="rId3" Type="http://schemas.openxmlformats.org/officeDocument/2006/relationships/image" Target="../media/image79.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95412"/>
            <a:ext cx="7772400" cy="1470025"/>
          </a:xfrm>
        </p:spPr>
        <p:txBody>
          <a:bodyPr>
            <a:normAutofit fontScale="90000"/>
          </a:bodyPr>
          <a:lstStyle/>
          <a:p>
            <a:r>
              <a:rPr lang="en-US" sz="8889" dirty="0" smtClean="0">
                <a:latin typeface="Yanone Kaffeesatz Regular"/>
                <a:cs typeface="Yanone Kaffeesatz Regular"/>
              </a:rPr>
              <a:t>Jockey</a:t>
            </a:r>
            <a:r>
              <a:rPr lang="en-US" dirty="0" smtClean="0">
                <a:latin typeface="Yanone Kaffeesatz Regular"/>
                <a:cs typeface="Yanone Kaffeesatz Regular"/>
              </a:rPr>
              <a:t/>
            </a:r>
            <a:br>
              <a:rPr lang="en-US" dirty="0" smtClean="0">
                <a:latin typeface="Yanone Kaffeesatz Regular"/>
                <a:cs typeface="Yanone Kaffeesatz Regular"/>
              </a:rPr>
            </a:br>
            <a:r>
              <a:rPr lang="en-US" sz="5333" dirty="0" smtClean="0">
                <a:latin typeface="Yanone Kaffeesatz Regular"/>
                <a:cs typeface="Yanone Kaffeesatz Regular"/>
              </a:rPr>
              <a:t>Guaranteed Job Latency in</a:t>
            </a:r>
            <a:br>
              <a:rPr lang="en-US" sz="5333" dirty="0" smtClean="0">
                <a:latin typeface="Yanone Kaffeesatz Regular"/>
                <a:cs typeface="Yanone Kaffeesatz Regular"/>
              </a:rPr>
            </a:br>
            <a:r>
              <a:rPr lang="en-US" sz="5333" dirty="0" smtClean="0">
                <a:latin typeface="Yanone Kaffeesatz Regular"/>
                <a:cs typeface="Yanone Kaffeesatz Regular"/>
              </a:rPr>
              <a:t>Data Parallel Clusters</a:t>
            </a:r>
            <a:endParaRPr lang="en-US" sz="5333" dirty="0">
              <a:latin typeface="Yanone Kaffeesatz Regular"/>
              <a:cs typeface="Yanone Kaffeesatz Regular"/>
            </a:endParaRPr>
          </a:p>
        </p:txBody>
      </p:sp>
      <p:pic>
        <p:nvPicPr>
          <p:cNvPr id="4" name="Picture 3"/>
          <p:cNvPicPr>
            <a:picLocks noChangeAspect="1"/>
          </p:cNvPicPr>
          <p:nvPr/>
        </p:nvPicPr>
        <p:blipFill>
          <a:blip r:embed="rId3"/>
          <a:stretch>
            <a:fillRect/>
          </a:stretch>
        </p:blipFill>
        <p:spPr>
          <a:xfrm>
            <a:off x="5346700" y="4152900"/>
            <a:ext cx="3797300" cy="2705100"/>
          </a:xfrm>
          <a:prstGeom prst="rect">
            <a:avLst/>
          </a:prstGeom>
        </p:spPr>
      </p:pic>
      <p:sp>
        <p:nvSpPr>
          <p:cNvPr id="3" name="Subtitle 2"/>
          <p:cNvSpPr>
            <a:spLocks noGrp="1"/>
          </p:cNvSpPr>
          <p:nvPr>
            <p:ph type="subTitle" idx="1"/>
          </p:nvPr>
        </p:nvSpPr>
        <p:spPr>
          <a:xfrm>
            <a:off x="1270000" y="3970405"/>
            <a:ext cx="6400800" cy="1324686"/>
          </a:xfrm>
        </p:spPr>
        <p:txBody>
          <a:bodyPr>
            <a:normAutofit/>
          </a:bodyPr>
          <a:lstStyle/>
          <a:p>
            <a:r>
              <a:rPr lang="en-US" sz="3459" dirty="0" smtClean="0">
                <a:solidFill>
                  <a:schemeClr val="tx1"/>
                </a:solidFill>
                <a:latin typeface="Yanone Kaffeesatz Regular"/>
                <a:cs typeface="Yanone Kaffeesatz Regular"/>
              </a:rPr>
              <a:t>Andrew Ferguson,</a:t>
            </a:r>
            <a:r>
              <a:rPr lang="en-US" sz="3459" dirty="0" smtClean="0">
                <a:latin typeface="Yanone Kaffeesatz Regular"/>
                <a:cs typeface="Yanone Kaffeesatz Regular"/>
              </a:rPr>
              <a:t> Peter </a:t>
            </a:r>
            <a:r>
              <a:rPr lang="en-US" sz="3459" dirty="0" err="1" smtClean="0">
                <a:latin typeface="Yanone Kaffeesatz Regular"/>
                <a:cs typeface="Yanone Kaffeesatz Regular"/>
              </a:rPr>
              <a:t>Bodik</a:t>
            </a:r>
            <a:r>
              <a:rPr lang="en-US" sz="3459" dirty="0" smtClean="0">
                <a:latin typeface="Yanone Kaffeesatz Regular"/>
                <a:cs typeface="Yanone Kaffeesatz Regular"/>
              </a:rPr>
              <a:t>, </a:t>
            </a:r>
            <a:r>
              <a:rPr lang="en-US" sz="3459" dirty="0" err="1" smtClean="0">
                <a:latin typeface="Yanone Kaffeesatz Regular"/>
                <a:cs typeface="Yanone Kaffeesatz Regular"/>
              </a:rPr>
              <a:t>Srikanth</a:t>
            </a:r>
            <a:r>
              <a:rPr lang="en-US" sz="3459" dirty="0" smtClean="0">
                <a:latin typeface="Yanone Kaffeesatz Regular"/>
                <a:cs typeface="Yanone Kaffeesatz Regular"/>
              </a:rPr>
              <a:t> </a:t>
            </a:r>
            <a:r>
              <a:rPr lang="en-US" sz="3459" dirty="0" err="1" smtClean="0">
                <a:latin typeface="Yanone Kaffeesatz Regular"/>
                <a:cs typeface="Yanone Kaffeesatz Regular"/>
              </a:rPr>
              <a:t>Kandula</a:t>
            </a:r>
            <a:r>
              <a:rPr lang="en-US" sz="3459" dirty="0" smtClean="0">
                <a:latin typeface="Yanone Kaffeesatz Regular"/>
                <a:cs typeface="Yanone Kaffeesatz Regular"/>
              </a:rPr>
              <a:t>, Eric </a:t>
            </a:r>
            <a:r>
              <a:rPr lang="en-US" sz="3459" dirty="0" err="1" smtClean="0">
                <a:latin typeface="Yanone Kaffeesatz Regular"/>
                <a:cs typeface="Yanone Kaffeesatz Regular"/>
              </a:rPr>
              <a:t>Boutin</a:t>
            </a:r>
            <a:r>
              <a:rPr lang="en-US" sz="3459" dirty="0" smtClean="0">
                <a:latin typeface="Yanone Kaffeesatz Regular"/>
                <a:cs typeface="Yanone Kaffeesatz Regular"/>
              </a:rPr>
              <a:t>, and Rodrigo Fonseca</a:t>
            </a:r>
          </a:p>
        </p:txBody>
      </p:sp>
      <p:pic>
        <p:nvPicPr>
          <p:cNvPr id="5" name="Picture 4" descr="MicrosoftResearch.jpg"/>
          <p:cNvPicPr>
            <a:picLocks noChangeAspect="1"/>
          </p:cNvPicPr>
          <p:nvPr/>
        </p:nvPicPr>
        <p:blipFill>
          <a:blip r:embed="rId4"/>
          <a:stretch>
            <a:fillRect/>
          </a:stretch>
        </p:blipFill>
        <p:spPr>
          <a:xfrm>
            <a:off x="228600" y="6040373"/>
            <a:ext cx="2286000" cy="52016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2</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Data parallel </a:t>
            </a:r>
            <a:r>
              <a:rPr lang="en-US" sz="4400" b="1" cap="all" dirty="0" smtClean="0">
                <a:latin typeface="Yanone Kaffeesatz Regular"/>
                <a:ea typeface="+mj-ea"/>
                <a:cs typeface="Yanone Kaffeesatz Regular"/>
              </a:rPr>
              <a:t>clusters</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81" name="Picture 80" descr="bing.png"/>
          <p:cNvPicPr>
            <a:picLocks noChangeAspect="1"/>
          </p:cNvPicPr>
          <p:nvPr/>
        </p:nvPicPr>
        <p:blipFill>
          <a:blip r:embed="rId3"/>
          <a:stretch>
            <a:fillRect/>
          </a:stretch>
        </p:blipFill>
        <p:spPr>
          <a:xfrm>
            <a:off x="555396" y="133266"/>
            <a:ext cx="4572000" cy="2840038"/>
          </a:xfrm>
          <a:prstGeom prst="rect">
            <a:avLst/>
          </a:prstGeom>
          <a:effectLst>
            <a:outerShdw blurRad="50800" dist="38100" dir="7380000" sx="101000" sy="101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3</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Data parallel </a:t>
            </a:r>
            <a:r>
              <a:rPr lang="en-US" sz="4400" b="1" cap="all" dirty="0" smtClean="0">
                <a:latin typeface="Yanone Kaffeesatz Regular"/>
                <a:ea typeface="+mj-ea"/>
                <a:cs typeface="Yanone Kaffeesatz Regular"/>
              </a:rPr>
              <a:t>clusters</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pSp>
        <p:nvGrpSpPr>
          <p:cNvPr id="2" name="Group 300"/>
          <p:cNvGrpSpPr/>
          <p:nvPr/>
        </p:nvGrpSpPr>
        <p:grpSpPr>
          <a:xfrm>
            <a:off x="555396" y="3101552"/>
            <a:ext cx="7315200" cy="1501866"/>
            <a:chOff x="555396" y="3578378"/>
            <a:chExt cx="7315200" cy="1501866"/>
          </a:xfrm>
        </p:grpSpPr>
        <p:grpSp>
          <p:nvGrpSpPr>
            <p:cNvPr id="3" name="Group 95"/>
            <p:cNvGrpSpPr/>
            <p:nvPr/>
          </p:nvGrpSpPr>
          <p:grpSpPr>
            <a:xfrm>
              <a:off x="5712870" y="3992352"/>
              <a:ext cx="2157726" cy="673919"/>
              <a:chOff x="2777400" y="2179347"/>
              <a:chExt cx="2663828" cy="1774911"/>
            </a:xfrm>
          </p:grpSpPr>
          <p:sp>
            <p:nvSpPr>
              <p:cNvPr id="326" name="Rectangle 325"/>
              <p:cNvSpPr/>
              <p:nvPr/>
            </p:nvSpPr>
            <p:spPr>
              <a:xfrm>
                <a:off x="2777400" y="2179347"/>
                <a:ext cx="2663828" cy="1774911"/>
              </a:xfrm>
              <a:prstGeom prst="rect">
                <a:avLst/>
              </a:prstGeom>
              <a:gradFill>
                <a:gsLst>
                  <a:gs pos="0">
                    <a:schemeClr val="accent4"/>
                  </a:gs>
                  <a:gs pos="100000">
                    <a:schemeClr val="accent4">
                      <a:lumMod val="40000"/>
                      <a:lumOff val="60000"/>
                    </a:schemeClr>
                  </a:gs>
                </a:gsLst>
              </a:gra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 name="Group 39"/>
              <p:cNvGrpSpPr/>
              <p:nvPr/>
            </p:nvGrpSpPr>
            <p:grpSpPr>
              <a:xfrm>
                <a:off x="3089446" y="2315620"/>
                <a:ext cx="2130150" cy="1451638"/>
                <a:chOff x="3293646" y="1724179"/>
                <a:chExt cx="2496156" cy="1701064"/>
              </a:xfrm>
            </p:grpSpPr>
            <p:sp>
              <p:nvSpPr>
                <p:cNvPr id="328" name="Oval 32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9" name="Oval 328"/>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0" name="Oval 329"/>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1" name="Oval 330"/>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2" name="Oval 331"/>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3" name="Oval 33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4" name="Straight Connector 333"/>
                <p:cNvCxnSpPr>
                  <a:stCxn id="328" idx="5"/>
                  <a:endCxn id="33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5" name="Straight Connector 334"/>
                <p:cNvCxnSpPr>
                  <a:stCxn id="329" idx="6"/>
                  <a:endCxn id="33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6" name="Straight Connector 335"/>
                <p:cNvCxnSpPr>
                  <a:stCxn id="330" idx="6"/>
                  <a:endCxn id="33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3" idx="6"/>
                  <a:endCxn id="331"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8" name="Straight Connector 337"/>
                <p:cNvCxnSpPr>
                  <a:stCxn id="333" idx="6"/>
                  <a:endCxn id="332"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6" name="Group 27"/>
            <p:cNvGrpSpPr/>
            <p:nvPr/>
          </p:nvGrpSpPr>
          <p:grpSpPr>
            <a:xfrm>
              <a:off x="3102700" y="4406325"/>
              <a:ext cx="2157726" cy="673919"/>
              <a:chOff x="2777400" y="2179347"/>
              <a:chExt cx="2663828" cy="1774911"/>
            </a:xfrm>
          </p:grpSpPr>
          <p:sp>
            <p:nvSpPr>
              <p:cNvPr id="313" name="Rectangle 312"/>
              <p:cNvSpPr/>
              <p:nvPr/>
            </p:nvSpPr>
            <p:spPr>
              <a:xfrm>
                <a:off x="2777400" y="2179347"/>
                <a:ext cx="2663828" cy="1774911"/>
              </a:xfrm>
              <a:prstGeom prst="rect">
                <a:avLst/>
              </a:prstGeom>
              <a:gradFill>
                <a:gsLst>
                  <a:gs pos="0">
                    <a:schemeClr val="accent4">
                      <a:lumMod val="75000"/>
                    </a:schemeClr>
                  </a:gs>
                  <a:gs pos="100000">
                    <a:schemeClr val="accent4">
                      <a:lumMod val="40000"/>
                      <a:lumOff val="60000"/>
                    </a:schemeClr>
                  </a:gs>
                </a:gsLst>
              </a:gra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39"/>
              <p:cNvGrpSpPr/>
              <p:nvPr/>
            </p:nvGrpSpPr>
            <p:grpSpPr>
              <a:xfrm>
                <a:off x="3089446" y="2315620"/>
                <a:ext cx="2130150" cy="1451638"/>
                <a:chOff x="3293646" y="1724179"/>
                <a:chExt cx="2496156" cy="1701064"/>
              </a:xfrm>
            </p:grpSpPr>
            <p:sp>
              <p:nvSpPr>
                <p:cNvPr id="31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6"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7"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8"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9"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0"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1" name="Straight Connector 320"/>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2" name="Straight Connector 321"/>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3" name="Straight Connector 322"/>
                <p:cNvCxnSpPr>
                  <a:stCxn id="316"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4" name="Straight Connector 323"/>
                <p:cNvCxnSpPr>
                  <a:endCxn id="31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5" name="Straight Connector 25"/>
                <p:cNvCxnSpPr>
                  <a:endCxn id="31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8" name="Group 53"/>
            <p:cNvGrpSpPr/>
            <p:nvPr/>
          </p:nvGrpSpPr>
          <p:grpSpPr>
            <a:xfrm>
              <a:off x="3102700" y="3578378"/>
              <a:ext cx="2157726" cy="673919"/>
              <a:chOff x="2777400" y="2179347"/>
              <a:chExt cx="2663828" cy="1774911"/>
            </a:xfrm>
          </p:grpSpPr>
          <p:sp>
            <p:nvSpPr>
              <p:cNvPr id="300" name="Rectangle 299"/>
              <p:cNvSpPr/>
              <p:nvPr/>
            </p:nvSpPr>
            <p:spPr>
              <a:xfrm>
                <a:off x="2777400" y="2179347"/>
                <a:ext cx="2663828" cy="1774911"/>
              </a:xfrm>
              <a:prstGeom prst="rect">
                <a:avLst/>
              </a:prstGeom>
              <a:gradFill>
                <a:gsLst>
                  <a:gs pos="0">
                    <a:schemeClr val="accent4">
                      <a:lumMod val="75000"/>
                    </a:schemeClr>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Group 39"/>
              <p:cNvGrpSpPr/>
              <p:nvPr/>
            </p:nvGrpSpPr>
            <p:grpSpPr>
              <a:xfrm>
                <a:off x="3089446" y="2315620"/>
                <a:ext cx="2130150" cy="1451638"/>
                <a:chOff x="3293646" y="1724179"/>
                <a:chExt cx="2496156" cy="1701064"/>
              </a:xfrm>
            </p:grpSpPr>
            <p:sp>
              <p:nvSpPr>
                <p:cNvPr id="302" name="Oval 301"/>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3" name="Oval 302"/>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4" name="Oval 303"/>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5" name="Oval 304"/>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6" name="Oval 305"/>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7" name="Oval 306"/>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8" name="Straight Connector 307"/>
                <p:cNvCxnSpPr>
                  <a:stCxn id="302" idx="5"/>
                  <a:endCxn id="307"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303" idx="6"/>
                  <a:endCxn id="307"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0" name="Straight Connector 309"/>
                <p:cNvCxnSpPr>
                  <a:stCxn id="304" idx="6"/>
                  <a:endCxn id="307"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1" name="Straight Connector 310"/>
                <p:cNvCxnSpPr>
                  <a:stCxn id="307" idx="6"/>
                  <a:endCxn id="305"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2" name="Straight Connector 311"/>
                <p:cNvCxnSpPr>
                  <a:stCxn id="307" idx="6"/>
                  <a:endCxn id="306"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10" name="Group 67"/>
            <p:cNvGrpSpPr/>
            <p:nvPr/>
          </p:nvGrpSpPr>
          <p:grpSpPr>
            <a:xfrm>
              <a:off x="555396" y="4406325"/>
              <a:ext cx="2157726" cy="673919"/>
              <a:chOff x="2777400" y="2179347"/>
              <a:chExt cx="2663828" cy="1774911"/>
            </a:xfrm>
          </p:grpSpPr>
          <p:sp>
            <p:nvSpPr>
              <p:cNvPr id="287" name="Rectangle 286"/>
              <p:cNvSpPr/>
              <p:nvPr/>
            </p:nvSpPr>
            <p:spPr>
              <a:xfrm>
                <a:off x="2777400" y="2179347"/>
                <a:ext cx="2663828" cy="1774911"/>
              </a:xfrm>
              <a:prstGeom prst="rect">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39"/>
              <p:cNvGrpSpPr/>
              <p:nvPr/>
            </p:nvGrpSpPr>
            <p:grpSpPr>
              <a:xfrm>
                <a:off x="3089446" y="2315620"/>
                <a:ext cx="2130150" cy="1451638"/>
                <a:chOff x="3293646" y="1724179"/>
                <a:chExt cx="2496156" cy="1701064"/>
              </a:xfrm>
            </p:grpSpPr>
            <p:sp>
              <p:nvSpPr>
                <p:cNvPr id="289" name="Oval 28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0" name="Oval 28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1" name="Oval 29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2" name="Oval 29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3" name="Oval 29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4" name="Oval 29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5" name="Straight Connector 294"/>
                <p:cNvCxnSpPr>
                  <a:stCxn id="289" idx="5"/>
                  <a:endCxn id="29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6" name="Straight Connector 295"/>
                <p:cNvCxnSpPr>
                  <a:stCxn id="290" idx="6"/>
                  <a:endCxn id="29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7" name="Straight Connector 296"/>
                <p:cNvCxnSpPr>
                  <a:stCxn id="291" idx="6"/>
                  <a:endCxn id="29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8" name="Straight Connector 297"/>
                <p:cNvCxnSpPr>
                  <a:stCxn id="294" idx="6"/>
                  <a:endCxn id="29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9" name="Straight Connector 298"/>
                <p:cNvCxnSpPr>
                  <a:stCxn id="294" idx="6"/>
                  <a:endCxn id="29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12" name="Group 109"/>
            <p:cNvGrpSpPr/>
            <p:nvPr/>
          </p:nvGrpSpPr>
          <p:grpSpPr>
            <a:xfrm>
              <a:off x="555396" y="3578378"/>
              <a:ext cx="2157726" cy="673919"/>
              <a:chOff x="2777400" y="2179347"/>
              <a:chExt cx="2663828" cy="1774911"/>
            </a:xfrm>
          </p:grpSpPr>
          <p:sp>
            <p:nvSpPr>
              <p:cNvPr id="274" name="Rectangle 273"/>
              <p:cNvSpPr/>
              <p:nvPr/>
            </p:nvSpPr>
            <p:spPr>
              <a:xfrm>
                <a:off x="2777400" y="2179347"/>
                <a:ext cx="2663828" cy="1774911"/>
              </a:xfrm>
              <a:prstGeom prst="rect">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 name="Group 39"/>
              <p:cNvGrpSpPr/>
              <p:nvPr/>
            </p:nvGrpSpPr>
            <p:grpSpPr>
              <a:xfrm>
                <a:off x="3089446" y="2315620"/>
                <a:ext cx="2130150" cy="1451638"/>
                <a:chOff x="3293646" y="1724179"/>
                <a:chExt cx="2496156" cy="1701064"/>
              </a:xfrm>
            </p:grpSpPr>
            <p:sp>
              <p:nvSpPr>
                <p:cNvPr id="276" name="Oval 275"/>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7" name="Oval 27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8" name="Oval 27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9" name="Oval 27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0" name="Oval 27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1" name="Oval 280"/>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2" name="Straight Connector 281"/>
                <p:cNvCxnSpPr>
                  <a:stCxn id="276" idx="5"/>
                  <a:endCxn id="281"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3" name="Straight Connector 282"/>
                <p:cNvCxnSpPr>
                  <a:stCxn id="277" idx="6"/>
                  <a:endCxn id="281"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4" name="Straight Connector 283"/>
                <p:cNvCxnSpPr>
                  <a:stCxn id="278" idx="6"/>
                  <a:endCxn id="281"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5" name="Straight Connector 284"/>
                <p:cNvCxnSpPr>
                  <a:stCxn id="281" idx="6"/>
                  <a:endCxn id="27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6" name="Straight Connector 285"/>
                <p:cNvCxnSpPr>
                  <a:stCxn id="281" idx="6"/>
                  <a:endCxn id="28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270" name="Right Arrow 269"/>
            <p:cNvSpPr/>
            <p:nvPr/>
          </p:nvSpPr>
          <p:spPr>
            <a:xfrm>
              <a:off x="2655125" y="4666271"/>
              <a:ext cx="555081" cy="179652"/>
            </a:xfrm>
            <a:prstGeom prst="rightArrow">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1" name="Right Arrow 270"/>
            <p:cNvSpPr/>
            <p:nvPr/>
          </p:nvSpPr>
          <p:spPr>
            <a:xfrm rot="19620168">
              <a:off x="5124716" y="4505442"/>
              <a:ext cx="750677" cy="179652"/>
            </a:xfrm>
            <a:prstGeom prst="rightArrow">
              <a:avLst>
                <a:gd name="adj1" fmla="val 50000"/>
                <a:gd name="adj2" fmla="val 50000"/>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2" name="Right Arrow 271"/>
            <p:cNvSpPr/>
            <p:nvPr/>
          </p:nvSpPr>
          <p:spPr>
            <a:xfrm>
              <a:off x="2655125" y="3819789"/>
              <a:ext cx="555081" cy="179652"/>
            </a:xfrm>
            <a:prstGeom prst="rightArrow">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3" name="Right Arrow 272"/>
            <p:cNvSpPr/>
            <p:nvPr/>
          </p:nvSpPr>
          <p:spPr>
            <a:xfrm rot="1979832" flipV="1">
              <a:off x="5124715" y="3940930"/>
              <a:ext cx="750677" cy="179652"/>
            </a:xfrm>
            <a:prstGeom prst="rightArrow">
              <a:avLst>
                <a:gd name="adj1" fmla="val 50000"/>
                <a:gd name="adj2" fmla="val 50000"/>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81" name="Picture 80" descr="bing.png"/>
          <p:cNvPicPr>
            <a:picLocks noChangeAspect="1"/>
          </p:cNvPicPr>
          <p:nvPr/>
        </p:nvPicPr>
        <p:blipFill>
          <a:blip r:embed="rId3"/>
          <a:stretch>
            <a:fillRect/>
          </a:stretch>
        </p:blipFill>
        <p:spPr>
          <a:xfrm>
            <a:off x="555396" y="133266"/>
            <a:ext cx="4572000" cy="2840038"/>
          </a:xfrm>
          <a:prstGeom prst="rect">
            <a:avLst/>
          </a:prstGeom>
          <a:effectLst>
            <a:outerShdw blurRad="50800" dist="38100" dir="7380000" sx="101000" sy="101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4</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Data parallel clusters</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pSp>
        <p:nvGrpSpPr>
          <p:cNvPr id="2" name="Group 300"/>
          <p:cNvGrpSpPr/>
          <p:nvPr/>
        </p:nvGrpSpPr>
        <p:grpSpPr>
          <a:xfrm>
            <a:off x="555396" y="3101552"/>
            <a:ext cx="7315200" cy="1501866"/>
            <a:chOff x="555396" y="3578378"/>
            <a:chExt cx="7315200" cy="1501866"/>
          </a:xfrm>
        </p:grpSpPr>
        <p:grpSp>
          <p:nvGrpSpPr>
            <p:cNvPr id="3" name="Group 95"/>
            <p:cNvGrpSpPr/>
            <p:nvPr/>
          </p:nvGrpSpPr>
          <p:grpSpPr>
            <a:xfrm>
              <a:off x="5712870" y="3992352"/>
              <a:ext cx="2157726" cy="673919"/>
              <a:chOff x="2777400" y="2179347"/>
              <a:chExt cx="2663828" cy="1774911"/>
            </a:xfrm>
          </p:grpSpPr>
          <p:sp>
            <p:nvSpPr>
              <p:cNvPr id="326" name="Rectangle 325"/>
              <p:cNvSpPr/>
              <p:nvPr/>
            </p:nvSpPr>
            <p:spPr>
              <a:xfrm>
                <a:off x="2777400" y="2179347"/>
                <a:ext cx="2663828" cy="1774911"/>
              </a:xfrm>
              <a:prstGeom prst="rect">
                <a:avLst/>
              </a:prstGeom>
              <a:gradFill>
                <a:gsLst>
                  <a:gs pos="0">
                    <a:schemeClr val="accent4"/>
                  </a:gs>
                  <a:gs pos="100000">
                    <a:schemeClr val="accent4">
                      <a:lumMod val="40000"/>
                      <a:lumOff val="60000"/>
                    </a:schemeClr>
                  </a:gs>
                </a:gsLst>
              </a:gra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 name="Group 39"/>
              <p:cNvGrpSpPr/>
              <p:nvPr/>
            </p:nvGrpSpPr>
            <p:grpSpPr>
              <a:xfrm>
                <a:off x="3089446" y="2315620"/>
                <a:ext cx="2130150" cy="1451638"/>
                <a:chOff x="3293646" y="1724179"/>
                <a:chExt cx="2496156" cy="1701064"/>
              </a:xfrm>
            </p:grpSpPr>
            <p:sp>
              <p:nvSpPr>
                <p:cNvPr id="328" name="Oval 32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9" name="Oval 328"/>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0" name="Oval 329"/>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1" name="Oval 330"/>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2" name="Oval 331"/>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3" name="Oval 33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4" name="Straight Connector 333"/>
                <p:cNvCxnSpPr>
                  <a:stCxn id="328" idx="5"/>
                  <a:endCxn id="33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5" name="Straight Connector 334"/>
                <p:cNvCxnSpPr>
                  <a:stCxn id="329" idx="6"/>
                  <a:endCxn id="33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6" name="Straight Connector 335"/>
                <p:cNvCxnSpPr>
                  <a:stCxn id="330" idx="6"/>
                  <a:endCxn id="33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3" idx="6"/>
                  <a:endCxn id="331"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8" name="Straight Connector 337"/>
                <p:cNvCxnSpPr>
                  <a:stCxn id="333" idx="6"/>
                  <a:endCxn id="332"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6" name="Group 27"/>
            <p:cNvGrpSpPr/>
            <p:nvPr/>
          </p:nvGrpSpPr>
          <p:grpSpPr>
            <a:xfrm>
              <a:off x="3102700" y="4406325"/>
              <a:ext cx="2157726" cy="673919"/>
              <a:chOff x="2777400" y="2179347"/>
              <a:chExt cx="2663828" cy="1774911"/>
            </a:xfrm>
          </p:grpSpPr>
          <p:sp>
            <p:nvSpPr>
              <p:cNvPr id="313" name="Rectangle 312"/>
              <p:cNvSpPr/>
              <p:nvPr/>
            </p:nvSpPr>
            <p:spPr>
              <a:xfrm>
                <a:off x="2777400" y="2179347"/>
                <a:ext cx="2663828" cy="1774911"/>
              </a:xfrm>
              <a:prstGeom prst="rect">
                <a:avLst/>
              </a:prstGeom>
              <a:gradFill>
                <a:gsLst>
                  <a:gs pos="0">
                    <a:schemeClr val="accent4">
                      <a:lumMod val="75000"/>
                    </a:schemeClr>
                  </a:gs>
                  <a:gs pos="100000">
                    <a:schemeClr val="accent4">
                      <a:lumMod val="40000"/>
                      <a:lumOff val="60000"/>
                    </a:schemeClr>
                  </a:gs>
                </a:gsLst>
              </a:gra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39"/>
              <p:cNvGrpSpPr/>
              <p:nvPr/>
            </p:nvGrpSpPr>
            <p:grpSpPr>
              <a:xfrm>
                <a:off x="3089446" y="2315620"/>
                <a:ext cx="2130150" cy="1451638"/>
                <a:chOff x="3293646" y="1724179"/>
                <a:chExt cx="2496156" cy="1701064"/>
              </a:xfrm>
            </p:grpSpPr>
            <p:sp>
              <p:nvSpPr>
                <p:cNvPr id="31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6"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7"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8"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9"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0"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1" name="Straight Connector 320"/>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2" name="Straight Connector 321"/>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3" name="Straight Connector 322"/>
                <p:cNvCxnSpPr>
                  <a:stCxn id="316"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4" name="Straight Connector 323"/>
                <p:cNvCxnSpPr>
                  <a:endCxn id="31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5" name="Straight Connector 25"/>
                <p:cNvCxnSpPr>
                  <a:endCxn id="31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8" name="Group 53"/>
            <p:cNvGrpSpPr/>
            <p:nvPr/>
          </p:nvGrpSpPr>
          <p:grpSpPr>
            <a:xfrm>
              <a:off x="3102700" y="3578378"/>
              <a:ext cx="2157726" cy="673919"/>
              <a:chOff x="2777400" y="2179347"/>
              <a:chExt cx="2663828" cy="1774911"/>
            </a:xfrm>
          </p:grpSpPr>
          <p:sp>
            <p:nvSpPr>
              <p:cNvPr id="300" name="Rectangle 299"/>
              <p:cNvSpPr/>
              <p:nvPr/>
            </p:nvSpPr>
            <p:spPr>
              <a:xfrm>
                <a:off x="2777400" y="2179347"/>
                <a:ext cx="2663828" cy="1774911"/>
              </a:xfrm>
              <a:prstGeom prst="rect">
                <a:avLst/>
              </a:prstGeom>
              <a:gradFill>
                <a:gsLst>
                  <a:gs pos="0">
                    <a:schemeClr val="accent4">
                      <a:lumMod val="75000"/>
                    </a:schemeClr>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Group 39"/>
              <p:cNvGrpSpPr/>
              <p:nvPr/>
            </p:nvGrpSpPr>
            <p:grpSpPr>
              <a:xfrm>
                <a:off x="3089446" y="2315620"/>
                <a:ext cx="2130150" cy="1451638"/>
                <a:chOff x="3293646" y="1724179"/>
                <a:chExt cx="2496156" cy="1701064"/>
              </a:xfrm>
            </p:grpSpPr>
            <p:sp>
              <p:nvSpPr>
                <p:cNvPr id="302" name="Oval 301"/>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3" name="Oval 302"/>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4" name="Oval 303"/>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5" name="Oval 304"/>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6" name="Oval 305"/>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7" name="Oval 306"/>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8" name="Straight Connector 307"/>
                <p:cNvCxnSpPr>
                  <a:stCxn id="302" idx="5"/>
                  <a:endCxn id="307"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303" idx="6"/>
                  <a:endCxn id="307"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0" name="Straight Connector 309"/>
                <p:cNvCxnSpPr>
                  <a:stCxn id="304" idx="6"/>
                  <a:endCxn id="307"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1" name="Straight Connector 310"/>
                <p:cNvCxnSpPr>
                  <a:stCxn id="307" idx="6"/>
                  <a:endCxn id="305"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2" name="Straight Connector 311"/>
                <p:cNvCxnSpPr>
                  <a:stCxn id="307" idx="6"/>
                  <a:endCxn id="306"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10" name="Group 67"/>
            <p:cNvGrpSpPr/>
            <p:nvPr/>
          </p:nvGrpSpPr>
          <p:grpSpPr>
            <a:xfrm>
              <a:off x="555396" y="4406325"/>
              <a:ext cx="2157726" cy="673919"/>
              <a:chOff x="2777400" y="2179347"/>
              <a:chExt cx="2663828" cy="1774911"/>
            </a:xfrm>
          </p:grpSpPr>
          <p:sp>
            <p:nvSpPr>
              <p:cNvPr id="287" name="Rectangle 286"/>
              <p:cNvSpPr/>
              <p:nvPr/>
            </p:nvSpPr>
            <p:spPr>
              <a:xfrm>
                <a:off x="2777400" y="2179347"/>
                <a:ext cx="2663828" cy="1774911"/>
              </a:xfrm>
              <a:prstGeom prst="rect">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39"/>
              <p:cNvGrpSpPr/>
              <p:nvPr/>
            </p:nvGrpSpPr>
            <p:grpSpPr>
              <a:xfrm>
                <a:off x="3089446" y="2315620"/>
                <a:ext cx="2130150" cy="1451638"/>
                <a:chOff x="3293646" y="1724179"/>
                <a:chExt cx="2496156" cy="1701064"/>
              </a:xfrm>
            </p:grpSpPr>
            <p:sp>
              <p:nvSpPr>
                <p:cNvPr id="289" name="Oval 28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0" name="Oval 28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1" name="Oval 29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2" name="Oval 29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3" name="Oval 29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4" name="Oval 29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5" name="Straight Connector 294"/>
                <p:cNvCxnSpPr>
                  <a:stCxn id="289" idx="5"/>
                  <a:endCxn id="29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6" name="Straight Connector 295"/>
                <p:cNvCxnSpPr>
                  <a:stCxn id="290" idx="6"/>
                  <a:endCxn id="29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7" name="Straight Connector 296"/>
                <p:cNvCxnSpPr>
                  <a:stCxn id="291" idx="6"/>
                  <a:endCxn id="29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8" name="Straight Connector 297"/>
                <p:cNvCxnSpPr>
                  <a:stCxn id="294" idx="6"/>
                  <a:endCxn id="29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9" name="Straight Connector 298"/>
                <p:cNvCxnSpPr>
                  <a:stCxn id="294" idx="6"/>
                  <a:endCxn id="29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12" name="Group 109"/>
            <p:cNvGrpSpPr/>
            <p:nvPr/>
          </p:nvGrpSpPr>
          <p:grpSpPr>
            <a:xfrm>
              <a:off x="555396" y="3578378"/>
              <a:ext cx="2157726" cy="673919"/>
              <a:chOff x="2777400" y="2179347"/>
              <a:chExt cx="2663828" cy="1774911"/>
            </a:xfrm>
          </p:grpSpPr>
          <p:sp>
            <p:nvSpPr>
              <p:cNvPr id="274" name="Rectangle 273"/>
              <p:cNvSpPr/>
              <p:nvPr/>
            </p:nvSpPr>
            <p:spPr>
              <a:xfrm>
                <a:off x="2777400" y="2179347"/>
                <a:ext cx="2663828" cy="1774911"/>
              </a:xfrm>
              <a:prstGeom prst="rect">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 name="Group 39"/>
              <p:cNvGrpSpPr/>
              <p:nvPr/>
            </p:nvGrpSpPr>
            <p:grpSpPr>
              <a:xfrm>
                <a:off x="3089446" y="2315620"/>
                <a:ext cx="2130150" cy="1451638"/>
                <a:chOff x="3293646" y="1724179"/>
                <a:chExt cx="2496156" cy="1701064"/>
              </a:xfrm>
            </p:grpSpPr>
            <p:sp>
              <p:nvSpPr>
                <p:cNvPr id="276" name="Oval 275"/>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7" name="Oval 27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8" name="Oval 27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9" name="Oval 27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0" name="Oval 27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1" name="Oval 280"/>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2" name="Straight Connector 281"/>
                <p:cNvCxnSpPr>
                  <a:stCxn id="276" idx="5"/>
                  <a:endCxn id="281"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3" name="Straight Connector 282"/>
                <p:cNvCxnSpPr>
                  <a:stCxn id="277" idx="6"/>
                  <a:endCxn id="281"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4" name="Straight Connector 283"/>
                <p:cNvCxnSpPr>
                  <a:stCxn id="278" idx="6"/>
                  <a:endCxn id="281"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5" name="Straight Connector 284"/>
                <p:cNvCxnSpPr>
                  <a:stCxn id="281" idx="6"/>
                  <a:endCxn id="27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6" name="Straight Connector 285"/>
                <p:cNvCxnSpPr>
                  <a:stCxn id="281" idx="6"/>
                  <a:endCxn id="28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270" name="Right Arrow 269"/>
            <p:cNvSpPr/>
            <p:nvPr/>
          </p:nvSpPr>
          <p:spPr>
            <a:xfrm>
              <a:off x="2655125" y="4666271"/>
              <a:ext cx="555081" cy="179652"/>
            </a:xfrm>
            <a:prstGeom prst="rightArrow">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1" name="Right Arrow 270"/>
            <p:cNvSpPr/>
            <p:nvPr/>
          </p:nvSpPr>
          <p:spPr>
            <a:xfrm rot="19620168">
              <a:off x="5124716" y="4505442"/>
              <a:ext cx="750677" cy="179652"/>
            </a:xfrm>
            <a:prstGeom prst="rightArrow">
              <a:avLst>
                <a:gd name="adj1" fmla="val 50000"/>
                <a:gd name="adj2" fmla="val 50000"/>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2" name="Right Arrow 271"/>
            <p:cNvSpPr/>
            <p:nvPr/>
          </p:nvSpPr>
          <p:spPr>
            <a:xfrm>
              <a:off x="2655125" y="3819789"/>
              <a:ext cx="555081" cy="179652"/>
            </a:xfrm>
            <a:prstGeom prst="rightArrow">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3" name="Right Arrow 272"/>
            <p:cNvSpPr/>
            <p:nvPr/>
          </p:nvSpPr>
          <p:spPr>
            <a:xfrm rot="1979832" flipV="1">
              <a:off x="5124715" y="3940930"/>
              <a:ext cx="750677" cy="179652"/>
            </a:xfrm>
            <a:prstGeom prst="rightArrow">
              <a:avLst>
                <a:gd name="adj1" fmla="val 50000"/>
                <a:gd name="adj2" fmla="val 50000"/>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7" name="Straight Connector 326"/>
          <p:cNvCxnSpPr/>
          <p:nvPr/>
        </p:nvCxnSpPr>
        <p:spPr>
          <a:xfrm rot="5400000">
            <a:off x="6252289" y="3628406"/>
            <a:ext cx="3238201"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340" name="TextBox 339"/>
          <p:cNvSpPr txBox="1"/>
          <p:nvPr/>
        </p:nvSpPr>
        <p:spPr>
          <a:xfrm>
            <a:off x="5461000" y="4603418"/>
            <a:ext cx="2309393" cy="646331"/>
          </a:xfrm>
          <a:prstGeom prst="rect">
            <a:avLst/>
          </a:prstGeom>
          <a:noFill/>
        </p:spPr>
        <p:txBody>
          <a:bodyPr wrap="square" rtlCol="0">
            <a:spAutoFit/>
          </a:bodyPr>
          <a:lstStyle/>
          <a:p>
            <a:pPr algn="ctr"/>
            <a:r>
              <a:rPr lang="en-US" sz="3600" dirty="0" smtClean="0">
                <a:latin typeface="Yanone Kaffeesatz Regular"/>
                <a:cs typeface="Yanone Kaffeesatz Regular"/>
              </a:rPr>
              <a:t>Predictability</a:t>
            </a:r>
            <a:endParaRPr lang="en-US" sz="3600" dirty="0">
              <a:latin typeface="Yanone Kaffeesatz Regular"/>
              <a:cs typeface="Yanone Kaffeesatz Regular"/>
            </a:endParaRPr>
          </a:p>
        </p:txBody>
      </p:sp>
      <p:pic>
        <p:nvPicPr>
          <p:cNvPr id="81" name="Picture 80" descr="bing.png"/>
          <p:cNvPicPr>
            <a:picLocks noChangeAspect="1"/>
          </p:cNvPicPr>
          <p:nvPr/>
        </p:nvPicPr>
        <p:blipFill>
          <a:blip r:embed="rId3"/>
          <a:stretch>
            <a:fillRect/>
          </a:stretch>
        </p:blipFill>
        <p:spPr>
          <a:xfrm>
            <a:off x="555396" y="133266"/>
            <a:ext cx="4572000" cy="2840038"/>
          </a:xfrm>
          <a:prstGeom prst="rect">
            <a:avLst/>
          </a:prstGeom>
          <a:effectLst>
            <a:outerShdw blurRad="50800" dist="38100" dir="7380000" sx="101000" sy="101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5</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Data parallel clusters</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pSp>
        <p:nvGrpSpPr>
          <p:cNvPr id="2" name="Group 300"/>
          <p:cNvGrpSpPr/>
          <p:nvPr/>
        </p:nvGrpSpPr>
        <p:grpSpPr>
          <a:xfrm>
            <a:off x="555396" y="3101552"/>
            <a:ext cx="7315200" cy="1501866"/>
            <a:chOff x="555396" y="3578378"/>
            <a:chExt cx="7315200" cy="1501866"/>
          </a:xfrm>
        </p:grpSpPr>
        <p:grpSp>
          <p:nvGrpSpPr>
            <p:cNvPr id="3" name="Group 95"/>
            <p:cNvGrpSpPr/>
            <p:nvPr/>
          </p:nvGrpSpPr>
          <p:grpSpPr>
            <a:xfrm>
              <a:off x="5712870" y="3992352"/>
              <a:ext cx="2157726" cy="673919"/>
              <a:chOff x="2777400" y="2179347"/>
              <a:chExt cx="2663828" cy="1774911"/>
            </a:xfrm>
          </p:grpSpPr>
          <p:sp>
            <p:nvSpPr>
              <p:cNvPr id="326" name="Rectangle 325"/>
              <p:cNvSpPr/>
              <p:nvPr/>
            </p:nvSpPr>
            <p:spPr>
              <a:xfrm>
                <a:off x="2777400" y="2179347"/>
                <a:ext cx="2663828" cy="1774911"/>
              </a:xfrm>
              <a:prstGeom prst="rect">
                <a:avLst/>
              </a:prstGeom>
              <a:gradFill>
                <a:gsLst>
                  <a:gs pos="0">
                    <a:schemeClr val="accent4"/>
                  </a:gs>
                  <a:gs pos="100000">
                    <a:schemeClr val="accent4">
                      <a:lumMod val="40000"/>
                      <a:lumOff val="60000"/>
                    </a:schemeClr>
                  </a:gs>
                </a:gsLst>
              </a:gra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 name="Group 39"/>
              <p:cNvGrpSpPr/>
              <p:nvPr/>
            </p:nvGrpSpPr>
            <p:grpSpPr>
              <a:xfrm>
                <a:off x="3089446" y="2315620"/>
                <a:ext cx="2130150" cy="1451638"/>
                <a:chOff x="3293646" y="1724179"/>
                <a:chExt cx="2496156" cy="1701064"/>
              </a:xfrm>
            </p:grpSpPr>
            <p:sp>
              <p:nvSpPr>
                <p:cNvPr id="328" name="Oval 32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9" name="Oval 328"/>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0" name="Oval 329"/>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1" name="Oval 330"/>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2" name="Oval 331"/>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3" name="Oval 33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4" name="Straight Connector 333"/>
                <p:cNvCxnSpPr>
                  <a:stCxn id="328" idx="5"/>
                  <a:endCxn id="33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5" name="Straight Connector 334"/>
                <p:cNvCxnSpPr>
                  <a:stCxn id="329" idx="6"/>
                  <a:endCxn id="33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6" name="Straight Connector 335"/>
                <p:cNvCxnSpPr>
                  <a:stCxn id="330" idx="6"/>
                  <a:endCxn id="33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3" idx="6"/>
                  <a:endCxn id="331"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8" name="Straight Connector 337"/>
                <p:cNvCxnSpPr>
                  <a:stCxn id="333" idx="6"/>
                  <a:endCxn id="332"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6" name="Group 27"/>
            <p:cNvGrpSpPr/>
            <p:nvPr/>
          </p:nvGrpSpPr>
          <p:grpSpPr>
            <a:xfrm>
              <a:off x="3102700" y="4406325"/>
              <a:ext cx="2157726" cy="673919"/>
              <a:chOff x="2777400" y="2179347"/>
              <a:chExt cx="2663828" cy="1774911"/>
            </a:xfrm>
          </p:grpSpPr>
          <p:sp>
            <p:nvSpPr>
              <p:cNvPr id="313" name="Rectangle 312"/>
              <p:cNvSpPr/>
              <p:nvPr/>
            </p:nvSpPr>
            <p:spPr>
              <a:xfrm>
                <a:off x="2777400" y="2179347"/>
                <a:ext cx="2663828" cy="1774911"/>
              </a:xfrm>
              <a:prstGeom prst="rect">
                <a:avLst/>
              </a:prstGeom>
              <a:gradFill>
                <a:gsLst>
                  <a:gs pos="0">
                    <a:schemeClr val="accent4">
                      <a:lumMod val="75000"/>
                    </a:schemeClr>
                  </a:gs>
                  <a:gs pos="100000">
                    <a:schemeClr val="accent4">
                      <a:lumMod val="40000"/>
                      <a:lumOff val="60000"/>
                    </a:schemeClr>
                  </a:gs>
                </a:gsLst>
              </a:gra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39"/>
              <p:cNvGrpSpPr/>
              <p:nvPr/>
            </p:nvGrpSpPr>
            <p:grpSpPr>
              <a:xfrm>
                <a:off x="3089446" y="2315620"/>
                <a:ext cx="2130150" cy="1451638"/>
                <a:chOff x="3293646" y="1724179"/>
                <a:chExt cx="2496156" cy="1701064"/>
              </a:xfrm>
            </p:grpSpPr>
            <p:sp>
              <p:nvSpPr>
                <p:cNvPr id="31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6"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7"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8"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9"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0"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1" name="Straight Connector 320"/>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2" name="Straight Connector 321"/>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3" name="Straight Connector 322"/>
                <p:cNvCxnSpPr>
                  <a:stCxn id="316"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4" name="Straight Connector 323"/>
                <p:cNvCxnSpPr>
                  <a:endCxn id="31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5" name="Straight Connector 25"/>
                <p:cNvCxnSpPr>
                  <a:endCxn id="31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8" name="Group 53"/>
            <p:cNvGrpSpPr/>
            <p:nvPr/>
          </p:nvGrpSpPr>
          <p:grpSpPr>
            <a:xfrm>
              <a:off x="3102700" y="3578378"/>
              <a:ext cx="2157726" cy="673919"/>
              <a:chOff x="2777400" y="2179347"/>
              <a:chExt cx="2663828" cy="1774911"/>
            </a:xfrm>
          </p:grpSpPr>
          <p:sp>
            <p:nvSpPr>
              <p:cNvPr id="300" name="Rectangle 299"/>
              <p:cNvSpPr/>
              <p:nvPr/>
            </p:nvSpPr>
            <p:spPr>
              <a:xfrm>
                <a:off x="2777400" y="2179347"/>
                <a:ext cx="2663828" cy="1774911"/>
              </a:xfrm>
              <a:prstGeom prst="rect">
                <a:avLst/>
              </a:prstGeom>
              <a:gradFill>
                <a:gsLst>
                  <a:gs pos="0">
                    <a:schemeClr val="accent4">
                      <a:lumMod val="75000"/>
                    </a:schemeClr>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Group 39"/>
              <p:cNvGrpSpPr/>
              <p:nvPr/>
            </p:nvGrpSpPr>
            <p:grpSpPr>
              <a:xfrm>
                <a:off x="3089446" y="2315620"/>
                <a:ext cx="2130150" cy="1451638"/>
                <a:chOff x="3293646" y="1724179"/>
                <a:chExt cx="2496156" cy="1701064"/>
              </a:xfrm>
            </p:grpSpPr>
            <p:sp>
              <p:nvSpPr>
                <p:cNvPr id="302" name="Oval 301"/>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3" name="Oval 302"/>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4" name="Oval 303"/>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5" name="Oval 304"/>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6" name="Oval 305"/>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7" name="Oval 306"/>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8" name="Straight Connector 307"/>
                <p:cNvCxnSpPr>
                  <a:stCxn id="302" idx="5"/>
                  <a:endCxn id="307"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303" idx="6"/>
                  <a:endCxn id="307"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0" name="Straight Connector 309"/>
                <p:cNvCxnSpPr>
                  <a:stCxn id="304" idx="6"/>
                  <a:endCxn id="307"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1" name="Straight Connector 310"/>
                <p:cNvCxnSpPr>
                  <a:stCxn id="307" idx="6"/>
                  <a:endCxn id="305"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2" name="Straight Connector 311"/>
                <p:cNvCxnSpPr>
                  <a:stCxn id="307" idx="6"/>
                  <a:endCxn id="306"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10" name="Group 67"/>
            <p:cNvGrpSpPr/>
            <p:nvPr/>
          </p:nvGrpSpPr>
          <p:grpSpPr>
            <a:xfrm>
              <a:off x="555396" y="4406325"/>
              <a:ext cx="2157726" cy="673919"/>
              <a:chOff x="2777400" y="2179347"/>
              <a:chExt cx="2663828" cy="1774911"/>
            </a:xfrm>
          </p:grpSpPr>
          <p:sp>
            <p:nvSpPr>
              <p:cNvPr id="287" name="Rectangle 286"/>
              <p:cNvSpPr/>
              <p:nvPr/>
            </p:nvSpPr>
            <p:spPr>
              <a:xfrm>
                <a:off x="2777400" y="2179347"/>
                <a:ext cx="2663828" cy="1774911"/>
              </a:xfrm>
              <a:prstGeom prst="rect">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39"/>
              <p:cNvGrpSpPr/>
              <p:nvPr/>
            </p:nvGrpSpPr>
            <p:grpSpPr>
              <a:xfrm>
                <a:off x="3089446" y="2315620"/>
                <a:ext cx="2130150" cy="1451638"/>
                <a:chOff x="3293646" y="1724179"/>
                <a:chExt cx="2496156" cy="1701064"/>
              </a:xfrm>
            </p:grpSpPr>
            <p:sp>
              <p:nvSpPr>
                <p:cNvPr id="289" name="Oval 28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0" name="Oval 28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1" name="Oval 29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2" name="Oval 29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3" name="Oval 29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4" name="Oval 29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5" name="Straight Connector 294"/>
                <p:cNvCxnSpPr>
                  <a:stCxn id="289" idx="5"/>
                  <a:endCxn id="29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6" name="Straight Connector 295"/>
                <p:cNvCxnSpPr>
                  <a:stCxn id="290" idx="6"/>
                  <a:endCxn id="29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7" name="Straight Connector 296"/>
                <p:cNvCxnSpPr>
                  <a:stCxn id="291" idx="6"/>
                  <a:endCxn id="29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8" name="Straight Connector 297"/>
                <p:cNvCxnSpPr>
                  <a:stCxn id="294" idx="6"/>
                  <a:endCxn id="29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9" name="Straight Connector 298"/>
                <p:cNvCxnSpPr>
                  <a:stCxn id="294" idx="6"/>
                  <a:endCxn id="29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12" name="Group 109"/>
            <p:cNvGrpSpPr/>
            <p:nvPr/>
          </p:nvGrpSpPr>
          <p:grpSpPr>
            <a:xfrm>
              <a:off x="555396" y="3578378"/>
              <a:ext cx="2157726" cy="673919"/>
              <a:chOff x="2777400" y="2179347"/>
              <a:chExt cx="2663828" cy="1774911"/>
            </a:xfrm>
          </p:grpSpPr>
          <p:sp>
            <p:nvSpPr>
              <p:cNvPr id="274" name="Rectangle 273"/>
              <p:cNvSpPr/>
              <p:nvPr/>
            </p:nvSpPr>
            <p:spPr>
              <a:xfrm>
                <a:off x="2777400" y="2179347"/>
                <a:ext cx="2663828" cy="1774911"/>
              </a:xfrm>
              <a:prstGeom prst="rect">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 name="Group 39"/>
              <p:cNvGrpSpPr/>
              <p:nvPr/>
            </p:nvGrpSpPr>
            <p:grpSpPr>
              <a:xfrm>
                <a:off x="3089446" y="2315620"/>
                <a:ext cx="2130150" cy="1451638"/>
                <a:chOff x="3293646" y="1724179"/>
                <a:chExt cx="2496156" cy="1701064"/>
              </a:xfrm>
            </p:grpSpPr>
            <p:sp>
              <p:nvSpPr>
                <p:cNvPr id="276" name="Oval 275"/>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7" name="Oval 27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8" name="Oval 27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9" name="Oval 27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0" name="Oval 27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1" name="Oval 280"/>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2" name="Straight Connector 281"/>
                <p:cNvCxnSpPr>
                  <a:stCxn id="276" idx="5"/>
                  <a:endCxn id="281"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3" name="Straight Connector 282"/>
                <p:cNvCxnSpPr>
                  <a:stCxn id="277" idx="6"/>
                  <a:endCxn id="281"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4" name="Straight Connector 283"/>
                <p:cNvCxnSpPr>
                  <a:stCxn id="278" idx="6"/>
                  <a:endCxn id="281"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5" name="Straight Connector 284"/>
                <p:cNvCxnSpPr>
                  <a:stCxn id="281" idx="6"/>
                  <a:endCxn id="27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6" name="Straight Connector 285"/>
                <p:cNvCxnSpPr>
                  <a:stCxn id="281" idx="6"/>
                  <a:endCxn id="28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270" name="Right Arrow 269"/>
            <p:cNvSpPr/>
            <p:nvPr/>
          </p:nvSpPr>
          <p:spPr>
            <a:xfrm>
              <a:off x="2655125" y="4666271"/>
              <a:ext cx="555081" cy="179652"/>
            </a:xfrm>
            <a:prstGeom prst="rightArrow">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1" name="Right Arrow 270"/>
            <p:cNvSpPr/>
            <p:nvPr/>
          </p:nvSpPr>
          <p:spPr>
            <a:xfrm rot="19620168">
              <a:off x="5124716" y="4505442"/>
              <a:ext cx="750677" cy="179652"/>
            </a:xfrm>
            <a:prstGeom prst="rightArrow">
              <a:avLst>
                <a:gd name="adj1" fmla="val 50000"/>
                <a:gd name="adj2" fmla="val 50000"/>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2" name="Right Arrow 271"/>
            <p:cNvSpPr/>
            <p:nvPr/>
          </p:nvSpPr>
          <p:spPr>
            <a:xfrm>
              <a:off x="2655125" y="3819789"/>
              <a:ext cx="555081" cy="179652"/>
            </a:xfrm>
            <a:prstGeom prst="rightArrow">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3" name="Right Arrow 272"/>
            <p:cNvSpPr/>
            <p:nvPr/>
          </p:nvSpPr>
          <p:spPr>
            <a:xfrm rot="1979832" flipV="1">
              <a:off x="5124715" y="3940930"/>
              <a:ext cx="750677" cy="179652"/>
            </a:xfrm>
            <a:prstGeom prst="rightArrow">
              <a:avLst>
                <a:gd name="adj1" fmla="val 50000"/>
                <a:gd name="adj2" fmla="val 50000"/>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7" name="Straight Connector 326"/>
          <p:cNvCxnSpPr/>
          <p:nvPr/>
        </p:nvCxnSpPr>
        <p:spPr>
          <a:xfrm rot="5400000">
            <a:off x="6252289" y="3628406"/>
            <a:ext cx="3238201"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340" name="TextBox 339"/>
          <p:cNvSpPr txBox="1"/>
          <p:nvPr/>
        </p:nvSpPr>
        <p:spPr>
          <a:xfrm>
            <a:off x="6270221" y="4603418"/>
            <a:ext cx="1500172" cy="646331"/>
          </a:xfrm>
          <a:prstGeom prst="rect">
            <a:avLst/>
          </a:prstGeom>
          <a:noFill/>
        </p:spPr>
        <p:txBody>
          <a:bodyPr wrap="square" rtlCol="0">
            <a:spAutoFit/>
          </a:bodyPr>
          <a:lstStyle/>
          <a:p>
            <a:pPr algn="ctr"/>
            <a:r>
              <a:rPr lang="en-US" sz="3600" dirty="0" smtClean="0">
                <a:latin typeface="Yanone Kaffeesatz Regular"/>
                <a:cs typeface="Yanone Kaffeesatz Regular"/>
              </a:rPr>
              <a:t>Deadline</a:t>
            </a:r>
            <a:endParaRPr lang="en-US" sz="3600" dirty="0">
              <a:latin typeface="Yanone Kaffeesatz Regular"/>
              <a:cs typeface="Yanone Kaffeesatz Regular"/>
            </a:endParaRPr>
          </a:p>
        </p:txBody>
      </p:sp>
      <p:pic>
        <p:nvPicPr>
          <p:cNvPr id="81" name="Picture 80" descr="bing.png"/>
          <p:cNvPicPr>
            <a:picLocks noChangeAspect="1"/>
          </p:cNvPicPr>
          <p:nvPr/>
        </p:nvPicPr>
        <p:blipFill>
          <a:blip r:embed="rId3"/>
          <a:stretch>
            <a:fillRect/>
          </a:stretch>
        </p:blipFill>
        <p:spPr>
          <a:xfrm>
            <a:off x="555396" y="133266"/>
            <a:ext cx="4572000" cy="2840038"/>
          </a:xfrm>
          <a:prstGeom prst="rect">
            <a:avLst/>
          </a:prstGeom>
          <a:effectLst>
            <a:outerShdw blurRad="50800" dist="38100" dir="7380000" sx="101000" sy="101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6</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Data parallel clusters</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pSp>
        <p:nvGrpSpPr>
          <p:cNvPr id="2" name="Group 300"/>
          <p:cNvGrpSpPr/>
          <p:nvPr/>
        </p:nvGrpSpPr>
        <p:grpSpPr>
          <a:xfrm>
            <a:off x="555396" y="3101552"/>
            <a:ext cx="7315200" cy="1501866"/>
            <a:chOff x="555396" y="3578378"/>
            <a:chExt cx="7315200" cy="1501866"/>
          </a:xfrm>
        </p:grpSpPr>
        <p:grpSp>
          <p:nvGrpSpPr>
            <p:cNvPr id="3" name="Group 95"/>
            <p:cNvGrpSpPr/>
            <p:nvPr/>
          </p:nvGrpSpPr>
          <p:grpSpPr>
            <a:xfrm>
              <a:off x="5712870" y="3992352"/>
              <a:ext cx="2157726" cy="673919"/>
              <a:chOff x="2777400" y="2179347"/>
              <a:chExt cx="2663828" cy="1774911"/>
            </a:xfrm>
          </p:grpSpPr>
          <p:sp>
            <p:nvSpPr>
              <p:cNvPr id="326" name="Rectangle 325"/>
              <p:cNvSpPr/>
              <p:nvPr/>
            </p:nvSpPr>
            <p:spPr>
              <a:xfrm>
                <a:off x="2777400" y="2179347"/>
                <a:ext cx="2663828" cy="1774911"/>
              </a:xfrm>
              <a:prstGeom prst="rect">
                <a:avLst/>
              </a:prstGeom>
              <a:gradFill>
                <a:gsLst>
                  <a:gs pos="0">
                    <a:schemeClr val="accent4"/>
                  </a:gs>
                  <a:gs pos="100000">
                    <a:schemeClr val="accent4">
                      <a:lumMod val="40000"/>
                      <a:lumOff val="60000"/>
                    </a:schemeClr>
                  </a:gs>
                </a:gsLst>
              </a:gra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 name="Group 39"/>
              <p:cNvGrpSpPr/>
              <p:nvPr/>
            </p:nvGrpSpPr>
            <p:grpSpPr>
              <a:xfrm>
                <a:off x="3089446" y="2315620"/>
                <a:ext cx="2130150" cy="1451638"/>
                <a:chOff x="3293646" y="1724179"/>
                <a:chExt cx="2496156" cy="1701064"/>
              </a:xfrm>
            </p:grpSpPr>
            <p:sp>
              <p:nvSpPr>
                <p:cNvPr id="328" name="Oval 32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9" name="Oval 328"/>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0" name="Oval 329"/>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1" name="Oval 330"/>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2" name="Oval 331"/>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3" name="Oval 33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4" name="Straight Connector 333"/>
                <p:cNvCxnSpPr>
                  <a:stCxn id="328" idx="5"/>
                  <a:endCxn id="33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5" name="Straight Connector 334"/>
                <p:cNvCxnSpPr>
                  <a:stCxn id="329" idx="6"/>
                  <a:endCxn id="33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6" name="Straight Connector 335"/>
                <p:cNvCxnSpPr>
                  <a:stCxn id="330" idx="6"/>
                  <a:endCxn id="33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3" idx="6"/>
                  <a:endCxn id="331"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8" name="Straight Connector 337"/>
                <p:cNvCxnSpPr>
                  <a:stCxn id="333" idx="6"/>
                  <a:endCxn id="332"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6" name="Group 27"/>
            <p:cNvGrpSpPr/>
            <p:nvPr/>
          </p:nvGrpSpPr>
          <p:grpSpPr>
            <a:xfrm>
              <a:off x="3102700" y="4406325"/>
              <a:ext cx="2157726" cy="673919"/>
              <a:chOff x="2777400" y="2179347"/>
              <a:chExt cx="2663828" cy="1774911"/>
            </a:xfrm>
          </p:grpSpPr>
          <p:sp>
            <p:nvSpPr>
              <p:cNvPr id="313" name="Rectangle 312"/>
              <p:cNvSpPr/>
              <p:nvPr/>
            </p:nvSpPr>
            <p:spPr>
              <a:xfrm>
                <a:off x="2777400" y="2179347"/>
                <a:ext cx="2663828" cy="1774911"/>
              </a:xfrm>
              <a:prstGeom prst="rect">
                <a:avLst/>
              </a:prstGeom>
              <a:gradFill>
                <a:gsLst>
                  <a:gs pos="0">
                    <a:schemeClr val="accent4">
                      <a:lumMod val="75000"/>
                    </a:schemeClr>
                  </a:gs>
                  <a:gs pos="100000">
                    <a:schemeClr val="accent4">
                      <a:lumMod val="40000"/>
                      <a:lumOff val="60000"/>
                    </a:schemeClr>
                  </a:gs>
                </a:gsLst>
              </a:gra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39"/>
              <p:cNvGrpSpPr/>
              <p:nvPr/>
            </p:nvGrpSpPr>
            <p:grpSpPr>
              <a:xfrm>
                <a:off x="3089446" y="2315620"/>
                <a:ext cx="2130150" cy="1451638"/>
                <a:chOff x="3293646" y="1724179"/>
                <a:chExt cx="2496156" cy="1701064"/>
              </a:xfrm>
            </p:grpSpPr>
            <p:sp>
              <p:nvSpPr>
                <p:cNvPr id="31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6"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7"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8"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9"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0"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1" name="Straight Connector 320"/>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2" name="Straight Connector 321"/>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3" name="Straight Connector 322"/>
                <p:cNvCxnSpPr>
                  <a:stCxn id="316"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4" name="Straight Connector 323"/>
                <p:cNvCxnSpPr>
                  <a:endCxn id="31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5" name="Straight Connector 25"/>
                <p:cNvCxnSpPr>
                  <a:endCxn id="31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8" name="Group 53"/>
            <p:cNvGrpSpPr/>
            <p:nvPr/>
          </p:nvGrpSpPr>
          <p:grpSpPr>
            <a:xfrm>
              <a:off x="3102700" y="3578378"/>
              <a:ext cx="2157726" cy="673919"/>
              <a:chOff x="2777400" y="2179347"/>
              <a:chExt cx="2663828" cy="1774911"/>
            </a:xfrm>
          </p:grpSpPr>
          <p:sp>
            <p:nvSpPr>
              <p:cNvPr id="300" name="Rectangle 299"/>
              <p:cNvSpPr/>
              <p:nvPr/>
            </p:nvSpPr>
            <p:spPr>
              <a:xfrm>
                <a:off x="2777400" y="2179347"/>
                <a:ext cx="2663828" cy="1774911"/>
              </a:xfrm>
              <a:prstGeom prst="rect">
                <a:avLst/>
              </a:prstGeom>
              <a:gradFill>
                <a:gsLst>
                  <a:gs pos="0">
                    <a:schemeClr val="accent4">
                      <a:lumMod val="75000"/>
                    </a:schemeClr>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Group 39"/>
              <p:cNvGrpSpPr/>
              <p:nvPr/>
            </p:nvGrpSpPr>
            <p:grpSpPr>
              <a:xfrm>
                <a:off x="3089446" y="2315620"/>
                <a:ext cx="2130150" cy="1451638"/>
                <a:chOff x="3293646" y="1724179"/>
                <a:chExt cx="2496156" cy="1701064"/>
              </a:xfrm>
            </p:grpSpPr>
            <p:sp>
              <p:nvSpPr>
                <p:cNvPr id="302" name="Oval 301"/>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3" name="Oval 302"/>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4" name="Oval 303"/>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5" name="Oval 304"/>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6" name="Oval 305"/>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7" name="Oval 306"/>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8" name="Straight Connector 307"/>
                <p:cNvCxnSpPr>
                  <a:stCxn id="302" idx="5"/>
                  <a:endCxn id="307"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303" idx="6"/>
                  <a:endCxn id="307"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0" name="Straight Connector 309"/>
                <p:cNvCxnSpPr>
                  <a:stCxn id="304" idx="6"/>
                  <a:endCxn id="307"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1" name="Straight Connector 310"/>
                <p:cNvCxnSpPr>
                  <a:stCxn id="307" idx="6"/>
                  <a:endCxn id="305"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2" name="Straight Connector 311"/>
                <p:cNvCxnSpPr>
                  <a:stCxn id="307" idx="6"/>
                  <a:endCxn id="306"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10" name="Group 67"/>
            <p:cNvGrpSpPr/>
            <p:nvPr/>
          </p:nvGrpSpPr>
          <p:grpSpPr>
            <a:xfrm>
              <a:off x="555396" y="4406325"/>
              <a:ext cx="2157726" cy="673919"/>
              <a:chOff x="2777400" y="2179347"/>
              <a:chExt cx="2663828" cy="1774911"/>
            </a:xfrm>
          </p:grpSpPr>
          <p:sp>
            <p:nvSpPr>
              <p:cNvPr id="287" name="Rectangle 286"/>
              <p:cNvSpPr/>
              <p:nvPr/>
            </p:nvSpPr>
            <p:spPr>
              <a:xfrm>
                <a:off x="2777400" y="2179347"/>
                <a:ext cx="2663828" cy="1774911"/>
              </a:xfrm>
              <a:prstGeom prst="rect">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39"/>
              <p:cNvGrpSpPr/>
              <p:nvPr/>
            </p:nvGrpSpPr>
            <p:grpSpPr>
              <a:xfrm>
                <a:off x="3089446" y="2315620"/>
                <a:ext cx="2130150" cy="1451638"/>
                <a:chOff x="3293646" y="1724179"/>
                <a:chExt cx="2496156" cy="1701064"/>
              </a:xfrm>
            </p:grpSpPr>
            <p:sp>
              <p:nvSpPr>
                <p:cNvPr id="289" name="Oval 28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0" name="Oval 28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1" name="Oval 29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2" name="Oval 29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3" name="Oval 29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4" name="Oval 29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5" name="Straight Connector 294"/>
                <p:cNvCxnSpPr>
                  <a:stCxn id="289" idx="5"/>
                  <a:endCxn id="29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6" name="Straight Connector 295"/>
                <p:cNvCxnSpPr>
                  <a:stCxn id="290" idx="6"/>
                  <a:endCxn id="29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7" name="Straight Connector 296"/>
                <p:cNvCxnSpPr>
                  <a:stCxn id="291" idx="6"/>
                  <a:endCxn id="29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8" name="Straight Connector 297"/>
                <p:cNvCxnSpPr>
                  <a:stCxn id="294" idx="6"/>
                  <a:endCxn id="29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9" name="Straight Connector 298"/>
                <p:cNvCxnSpPr>
                  <a:stCxn id="294" idx="6"/>
                  <a:endCxn id="29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12" name="Group 109"/>
            <p:cNvGrpSpPr/>
            <p:nvPr/>
          </p:nvGrpSpPr>
          <p:grpSpPr>
            <a:xfrm>
              <a:off x="555396" y="3578378"/>
              <a:ext cx="2157726" cy="673919"/>
              <a:chOff x="2777400" y="2179347"/>
              <a:chExt cx="2663828" cy="1774911"/>
            </a:xfrm>
          </p:grpSpPr>
          <p:sp>
            <p:nvSpPr>
              <p:cNvPr id="274" name="Rectangle 273"/>
              <p:cNvSpPr/>
              <p:nvPr/>
            </p:nvSpPr>
            <p:spPr>
              <a:xfrm>
                <a:off x="2777400" y="2179347"/>
                <a:ext cx="2663828" cy="1774911"/>
              </a:xfrm>
              <a:prstGeom prst="rect">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 name="Group 39"/>
              <p:cNvGrpSpPr/>
              <p:nvPr/>
            </p:nvGrpSpPr>
            <p:grpSpPr>
              <a:xfrm>
                <a:off x="3089446" y="2315620"/>
                <a:ext cx="2130150" cy="1451638"/>
                <a:chOff x="3293646" y="1724179"/>
                <a:chExt cx="2496156" cy="1701064"/>
              </a:xfrm>
            </p:grpSpPr>
            <p:sp>
              <p:nvSpPr>
                <p:cNvPr id="276" name="Oval 275"/>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7" name="Oval 27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8" name="Oval 27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9" name="Oval 27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0" name="Oval 27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1" name="Oval 280"/>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2" name="Straight Connector 281"/>
                <p:cNvCxnSpPr>
                  <a:stCxn id="276" idx="5"/>
                  <a:endCxn id="281"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3" name="Straight Connector 282"/>
                <p:cNvCxnSpPr>
                  <a:stCxn id="277" idx="6"/>
                  <a:endCxn id="281"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4" name="Straight Connector 283"/>
                <p:cNvCxnSpPr>
                  <a:stCxn id="278" idx="6"/>
                  <a:endCxn id="281"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5" name="Straight Connector 284"/>
                <p:cNvCxnSpPr>
                  <a:stCxn id="281" idx="6"/>
                  <a:endCxn id="27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6" name="Straight Connector 285"/>
                <p:cNvCxnSpPr>
                  <a:stCxn id="281" idx="6"/>
                  <a:endCxn id="28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270" name="Right Arrow 269"/>
            <p:cNvSpPr/>
            <p:nvPr/>
          </p:nvSpPr>
          <p:spPr>
            <a:xfrm>
              <a:off x="2655125" y="4666271"/>
              <a:ext cx="555081" cy="179652"/>
            </a:xfrm>
            <a:prstGeom prst="rightArrow">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1" name="Right Arrow 270"/>
            <p:cNvSpPr/>
            <p:nvPr/>
          </p:nvSpPr>
          <p:spPr>
            <a:xfrm rot="19620168">
              <a:off x="5124716" y="4505442"/>
              <a:ext cx="750677" cy="179652"/>
            </a:xfrm>
            <a:prstGeom prst="rightArrow">
              <a:avLst>
                <a:gd name="adj1" fmla="val 50000"/>
                <a:gd name="adj2" fmla="val 50000"/>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2" name="Right Arrow 271"/>
            <p:cNvSpPr/>
            <p:nvPr/>
          </p:nvSpPr>
          <p:spPr>
            <a:xfrm>
              <a:off x="2655125" y="3819789"/>
              <a:ext cx="555081" cy="179652"/>
            </a:xfrm>
            <a:prstGeom prst="rightArrow">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3" name="Right Arrow 272"/>
            <p:cNvSpPr/>
            <p:nvPr/>
          </p:nvSpPr>
          <p:spPr>
            <a:xfrm rot="1979832" flipV="1">
              <a:off x="5124715" y="3940930"/>
              <a:ext cx="750677" cy="179652"/>
            </a:xfrm>
            <a:prstGeom prst="rightArrow">
              <a:avLst>
                <a:gd name="adj1" fmla="val 50000"/>
                <a:gd name="adj2" fmla="val 50000"/>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7" name="Straight Connector 326"/>
          <p:cNvCxnSpPr/>
          <p:nvPr/>
        </p:nvCxnSpPr>
        <p:spPr>
          <a:xfrm rot="5400000">
            <a:off x="6252289" y="3628406"/>
            <a:ext cx="3238201"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340" name="TextBox 339"/>
          <p:cNvSpPr txBox="1"/>
          <p:nvPr/>
        </p:nvSpPr>
        <p:spPr>
          <a:xfrm>
            <a:off x="6270221" y="4603418"/>
            <a:ext cx="1500172" cy="646331"/>
          </a:xfrm>
          <a:prstGeom prst="rect">
            <a:avLst/>
          </a:prstGeom>
          <a:noFill/>
        </p:spPr>
        <p:txBody>
          <a:bodyPr wrap="square" rtlCol="0">
            <a:spAutoFit/>
          </a:bodyPr>
          <a:lstStyle/>
          <a:p>
            <a:pPr algn="ctr"/>
            <a:r>
              <a:rPr lang="en-US" sz="3600" dirty="0" smtClean="0">
                <a:latin typeface="Yanone Kaffeesatz Regular"/>
                <a:cs typeface="Yanone Kaffeesatz Regular"/>
              </a:rPr>
              <a:t>Deadline</a:t>
            </a:r>
            <a:endParaRPr lang="en-US" sz="3600" dirty="0">
              <a:latin typeface="Yanone Kaffeesatz Regular"/>
              <a:cs typeface="Yanone Kaffeesatz Regular"/>
            </a:endParaRPr>
          </a:p>
        </p:txBody>
      </p:sp>
      <p:pic>
        <p:nvPicPr>
          <p:cNvPr id="83" name="Picture 82" descr="bing.png"/>
          <p:cNvPicPr>
            <a:picLocks noChangeAspect="1"/>
          </p:cNvPicPr>
          <p:nvPr/>
        </p:nvPicPr>
        <p:blipFill>
          <a:blip r:embed="rId3"/>
          <a:stretch>
            <a:fillRect/>
          </a:stretch>
        </p:blipFill>
        <p:spPr>
          <a:xfrm>
            <a:off x="555396" y="133266"/>
            <a:ext cx="4572000" cy="2840038"/>
          </a:xfrm>
          <a:prstGeom prst="rect">
            <a:avLst/>
          </a:prstGeom>
          <a:effectLst>
            <a:outerShdw blurRad="50800" dist="38100" dir="7380000" sx="101000" sy="101000" algn="tl" rotWithShape="0">
              <a:srgbClr val="000000">
                <a:alpha val="43000"/>
              </a:srgbClr>
            </a:outerShdw>
          </a:effectLst>
        </p:spPr>
      </p:pic>
      <p:pic>
        <p:nvPicPr>
          <p:cNvPr id="82" name="Picture 81" descr="facebook.png"/>
          <p:cNvPicPr>
            <a:picLocks noChangeAspect="1"/>
          </p:cNvPicPr>
          <p:nvPr/>
        </p:nvPicPr>
        <p:blipFill>
          <a:blip r:embed="rId4"/>
          <a:stretch>
            <a:fillRect/>
          </a:stretch>
        </p:blipFill>
        <p:spPr>
          <a:xfrm>
            <a:off x="3156136" y="129520"/>
            <a:ext cx="4534936" cy="2843784"/>
          </a:xfrm>
          <a:prstGeom prst="rect">
            <a:avLst/>
          </a:prstGeom>
          <a:effectLst>
            <a:outerShdw blurRad="50800" dist="38100" dir="7380000" sx="101000" sy="101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7</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Variable latency</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8</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Variable latency</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6" name="Picture 5" descr="latency.png"/>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902086" y="1318369"/>
            <a:ext cx="6923327" cy="3494631"/>
          </a:xfrm>
          <a:prstGeom prst="rect">
            <a:avLst/>
          </a:prstGeom>
        </p:spPr>
      </p:pic>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9</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Variable latency</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6" name="Picture 5" descr="latency.png"/>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902086" y="1318369"/>
            <a:ext cx="6923327" cy="3494631"/>
          </a:xfrm>
          <a:prstGeom prst="rect">
            <a:avLst/>
          </a:prstGeom>
        </p:spPr>
      </p:pic>
    </p:spTree>
  </p:cSld>
  <p:clrMapOvr>
    <a:masterClrMapping/>
  </p:clrMapOvr>
  <p:transition spd="med">
    <p:wipe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10</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Variable latency</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6" name="Picture 5" descr="latency.png"/>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902087" y="1318369"/>
            <a:ext cx="6923325" cy="3494630"/>
          </a:xfrm>
          <a:prstGeom prst="rect">
            <a:avLst/>
          </a:prstGeom>
        </p:spPr>
      </p:pic>
    </p:spTree>
  </p:cSld>
  <p:clrMapOvr>
    <a:masterClrMapping/>
  </p:clrMapOvr>
  <p:transition spd="med">
    <p:wipe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11</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Variable latency</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6" name="Picture 5" descr="latency.png"/>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902087" y="1318369"/>
            <a:ext cx="6923325" cy="3494631"/>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12</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Variable latency</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6" name="Picture 5" descr="latency.png"/>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902087" y="1318369"/>
            <a:ext cx="6923325" cy="3494630"/>
          </a:xfrm>
          <a:prstGeom prst="rect">
            <a:avLst/>
          </a:prstGeom>
        </p:spPr>
      </p:pic>
      <p:sp>
        <p:nvSpPr>
          <p:cNvPr id="7" name="Up Arrow 6"/>
          <p:cNvSpPr/>
          <p:nvPr/>
        </p:nvSpPr>
        <p:spPr>
          <a:xfrm rot="10800000" flipH="1">
            <a:off x="5867562" y="565135"/>
            <a:ext cx="582966" cy="931916"/>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13</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Variable latency</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6" name="Picture 5" descr="latency.png"/>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902087" y="1318369"/>
            <a:ext cx="6923325" cy="3494630"/>
          </a:xfrm>
          <a:prstGeom prst="rect">
            <a:avLst/>
          </a:prstGeom>
        </p:spPr>
      </p:pic>
      <p:sp>
        <p:nvSpPr>
          <p:cNvPr id="5" name="Up Arrow 4"/>
          <p:cNvSpPr/>
          <p:nvPr/>
        </p:nvSpPr>
        <p:spPr>
          <a:xfrm flipH="1">
            <a:off x="2560893" y="3881084"/>
            <a:ext cx="582966" cy="931916"/>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Up Arrow 6"/>
          <p:cNvSpPr/>
          <p:nvPr/>
        </p:nvSpPr>
        <p:spPr>
          <a:xfrm rot="10800000" flipH="1">
            <a:off x="5867562" y="565135"/>
            <a:ext cx="582966" cy="931916"/>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14</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Variable latency</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6" name="Picture 5" descr="latency.png"/>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902087" y="1318369"/>
            <a:ext cx="6923325" cy="3494630"/>
          </a:xfrm>
          <a:prstGeom prst="rect">
            <a:avLst/>
          </a:prstGeom>
        </p:spPr>
      </p:pic>
      <p:sp>
        <p:nvSpPr>
          <p:cNvPr id="5" name="Up Arrow 4"/>
          <p:cNvSpPr/>
          <p:nvPr/>
        </p:nvSpPr>
        <p:spPr>
          <a:xfrm flipH="1">
            <a:off x="2560893" y="3881084"/>
            <a:ext cx="582966" cy="931916"/>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Up Arrow 6"/>
          <p:cNvSpPr/>
          <p:nvPr/>
        </p:nvSpPr>
        <p:spPr>
          <a:xfrm rot="10800000" flipH="1">
            <a:off x="5867562" y="565135"/>
            <a:ext cx="582966" cy="931916"/>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V="1">
            <a:off x="2852376" y="1351298"/>
            <a:ext cx="3015186" cy="1"/>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726827" y="191045"/>
            <a:ext cx="1502257" cy="1200329"/>
          </a:xfrm>
          <a:prstGeom prst="rect">
            <a:avLst/>
          </a:prstGeom>
          <a:noFill/>
        </p:spPr>
        <p:txBody>
          <a:bodyPr wrap="none" rtlCol="0">
            <a:spAutoFit/>
          </a:bodyPr>
          <a:lstStyle/>
          <a:p>
            <a:r>
              <a:rPr lang="en-US" sz="7200" dirty="0" smtClean="0">
                <a:latin typeface="Yanone Kaffeesatz Bold"/>
                <a:cs typeface="Yanone Kaffeesatz Bold"/>
              </a:rPr>
              <a:t>4.3x</a:t>
            </a:r>
            <a:endParaRPr lang="en-US" sz="7200" dirty="0">
              <a:latin typeface="Yanone Kaffeesatz Bold"/>
              <a:cs typeface="Yanone Kaffeesatz Bold"/>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15</a:t>
            </a:fld>
            <a:endParaRPr lang="en-US"/>
          </a:p>
        </p:txBody>
      </p:sp>
      <p:sp>
        <p:nvSpPr>
          <p:cNvPr id="5" name="Title 1"/>
          <p:cNvSpPr txBox="1">
            <a:spLocks/>
          </p:cNvSpPr>
          <p:nvPr/>
        </p:nvSpPr>
        <p:spPr>
          <a:xfrm>
            <a:off x="685800" y="2209801"/>
            <a:ext cx="7772400" cy="88900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spc="0" normalizeH="0" baseline="0" noProof="0" dirty="0" smtClean="0">
                <a:ln>
                  <a:noFill/>
                </a:ln>
                <a:effectLst/>
                <a:uLnTx/>
                <a:uFillTx/>
                <a:latin typeface="Yanone Kaffeesatz Regular"/>
                <a:ea typeface="+mj-ea"/>
                <a:cs typeface="Yanone Kaffeesatz Regular"/>
              </a:rPr>
              <a:t>Why does latency vary?</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6" name="Title 1"/>
          <p:cNvSpPr txBox="1">
            <a:spLocks/>
          </p:cNvSpPr>
          <p:nvPr/>
        </p:nvSpPr>
        <p:spPr>
          <a:xfrm>
            <a:off x="1638300" y="3251200"/>
            <a:ext cx="5867400" cy="1955799"/>
          </a:xfrm>
          <a:prstGeom prst="rect">
            <a:avLst/>
          </a:prstGeom>
        </p:spPr>
        <p:txBody>
          <a:bodyPr vert="horz" lIns="91440" tIns="45720" rIns="91440" bIns="45720" rtlCol="0" anchor="t">
            <a:normAutofit/>
          </a:bodyPr>
          <a:lstStyle/>
          <a:p>
            <a:pPr marL="742950" marR="0" lvl="0" indent="-742950" algn="ctr" defTabSz="457200" rtl="0" eaLnBrk="1" fontAlgn="auto" latinLnBrk="0" hangingPunct="1">
              <a:lnSpc>
                <a:spcPct val="100000"/>
              </a:lnSpc>
              <a:spcBef>
                <a:spcPct val="0"/>
              </a:spcBef>
              <a:spcAft>
                <a:spcPts val="0"/>
              </a:spcAft>
              <a:buClrTx/>
              <a:buSzTx/>
              <a:buFont typeface="+mj-lt"/>
              <a:buAutoNum type="arabicPeriod"/>
              <a:tabLst/>
              <a:defRPr/>
            </a:pPr>
            <a:r>
              <a:rPr lang="en-US" sz="4400" b="1" noProof="0" dirty="0" smtClean="0">
                <a:latin typeface="Yanone Kaffeesatz Regular"/>
                <a:ea typeface="+mj-ea"/>
                <a:cs typeface="Yanone Kaffeesatz Regular"/>
              </a:rPr>
              <a:t>Pipeline complexity</a:t>
            </a:r>
          </a:p>
          <a:p>
            <a:pPr marL="742950" marR="0" lvl="0" indent="-742950" algn="ctr" defTabSz="457200" rtl="0" eaLnBrk="1" fontAlgn="auto" latinLnBrk="0" hangingPunct="1">
              <a:lnSpc>
                <a:spcPct val="100000"/>
              </a:lnSpc>
              <a:spcBef>
                <a:spcPct val="0"/>
              </a:spcBef>
              <a:spcAft>
                <a:spcPts val="0"/>
              </a:spcAft>
              <a:buClrTx/>
              <a:buSzTx/>
              <a:buFont typeface="+mj-lt"/>
              <a:buAutoNum type="arabicPeriod"/>
              <a:tabLst/>
              <a:defRPr/>
            </a:pPr>
            <a:r>
              <a:rPr lang="en-US" sz="4400" b="1" noProof="0" dirty="0" smtClean="0">
                <a:latin typeface="Yanone Kaffeesatz Regular"/>
                <a:ea typeface="+mj-ea"/>
                <a:cs typeface="Yanone Kaffeesatz Regular"/>
              </a:rPr>
              <a:t>Noisy execution environment</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786144"/>
            <a:ext cx="7772400" cy="1362075"/>
          </a:xfrm>
        </p:spPr>
        <p:txBody>
          <a:bodyPr>
            <a:normAutofit/>
          </a:bodyPr>
          <a:lstStyle/>
          <a:p>
            <a:r>
              <a:rPr lang="en-US" sz="8000" cap="none" dirty="0" smtClean="0"/>
              <a:t>Cosmos</a:t>
            </a:r>
            <a:endParaRPr lang="en-US" sz="8000" cap="none" dirty="0"/>
          </a:p>
        </p:txBody>
      </p:sp>
      <p:sp>
        <p:nvSpPr>
          <p:cNvPr id="6" name="Slide Number Placeholder 5"/>
          <p:cNvSpPr>
            <a:spLocks noGrp="1"/>
          </p:cNvSpPr>
          <p:nvPr>
            <p:ph type="sldNum" sz="quarter" idx="12"/>
          </p:nvPr>
        </p:nvSpPr>
        <p:spPr/>
        <p:txBody>
          <a:bodyPr/>
          <a:lstStyle/>
          <a:p>
            <a:fld id="{1CAF67C0-0007-DB49-B770-C66C97B69156}" type="slidenum">
              <a:rPr lang="en-US" smtClean="0"/>
              <a:pPr/>
              <a:t>16</a:t>
            </a:fld>
            <a:endParaRPr lang="en-US"/>
          </a:p>
        </p:txBody>
      </p:sp>
      <p:pic>
        <p:nvPicPr>
          <p:cNvPr id="7" name="Picture 6"/>
          <p:cNvPicPr>
            <a:picLocks noChangeAspect="1"/>
          </p:cNvPicPr>
          <p:nvPr/>
        </p:nvPicPr>
        <p:blipFill>
          <a:blip r:embed="rId3"/>
          <a:stretch>
            <a:fillRect/>
          </a:stretch>
        </p:blipFill>
        <p:spPr>
          <a:xfrm>
            <a:off x="3886200" y="1817644"/>
            <a:ext cx="4292016" cy="3060700"/>
          </a:xfrm>
          <a:prstGeom prst="rect">
            <a:avLst/>
          </a:prstGeom>
        </p:spPr>
      </p:pic>
      <p:sp>
        <p:nvSpPr>
          <p:cNvPr id="8"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Microsoft’s data parallel clusters</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786144"/>
            <a:ext cx="7772400" cy="1362075"/>
          </a:xfrm>
        </p:spPr>
        <p:txBody>
          <a:bodyPr>
            <a:normAutofit/>
          </a:bodyPr>
          <a:lstStyle/>
          <a:p>
            <a:r>
              <a:rPr lang="en-US" sz="8000" cap="none" dirty="0" smtClean="0"/>
              <a:t>Cosmos</a:t>
            </a:r>
            <a:endParaRPr lang="en-US" sz="8000" cap="none" dirty="0"/>
          </a:p>
        </p:txBody>
      </p:sp>
      <p:sp>
        <p:nvSpPr>
          <p:cNvPr id="6" name="Slide Number Placeholder 5"/>
          <p:cNvSpPr>
            <a:spLocks noGrp="1"/>
          </p:cNvSpPr>
          <p:nvPr>
            <p:ph type="sldNum" sz="quarter" idx="12"/>
          </p:nvPr>
        </p:nvSpPr>
        <p:spPr/>
        <p:txBody>
          <a:bodyPr/>
          <a:lstStyle/>
          <a:p>
            <a:fld id="{1CAF67C0-0007-DB49-B770-C66C97B69156}" type="slidenum">
              <a:rPr lang="en-US" smtClean="0"/>
              <a:pPr/>
              <a:t>17</a:t>
            </a:fld>
            <a:endParaRPr lang="en-US"/>
          </a:p>
        </p:txBody>
      </p:sp>
      <p:pic>
        <p:nvPicPr>
          <p:cNvPr id="7" name="Picture 6"/>
          <p:cNvPicPr>
            <a:picLocks noChangeAspect="1"/>
          </p:cNvPicPr>
          <p:nvPr/>
        </p:nvPicPr>
        <p:blipFill>
          <a:blip r:embed="rId3"/>
          <a:stretch>
            <a:fillRect/>
          </a:stretch>
        </p:blipFill>
        <p:spPr>
          <a:xfrm>
            <a:off x="3886200" y="1817644"/>
            <a:ext cx="4292016" cy="3060700"/>
          </a:xfrm>
          <a:prstGeom prst="rect">
            <a:avLst/>
          </a:prstGeom>
        </p:spPr>
      </p:pic>
      <p:sp>
        <p:nvSpPr>
          <p:cNvPr id="8"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Microsoft’s data parallel clusters</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9" name="Title 1"/>
          <p:cNvSpPr txBox="1">
            <a:spLocks/>
          </p:cNvSpPr>
          <p:nvPr/>
        </p:nvSpPr>
        <p:spPr>
          <a:xfrm>
            <a:off x="667543" y="68066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a:t>
            </a:r>
            <a:r>
              <a:rPr lang="en-US" sz="4400" b="1" dirty="0" err="1" smtClean="0">
                <a:latin typeface="Yanone Kaffeesatz Regular"/>
                <a:ea typeface="+mj-ea"/>
                <a:cs typeface="Yanone Kaffeesatz Regular"/>
              </a:rPr>
              <a:t>CosmosStore</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786144"/>
            <a:ext cx="7772400" cy="1362075"/>
          </a:xfrm>
        </p:spPr>
        <p:txBody>
          <a:bodyPr>
            <a:normAutofit/>
          </a:bodyPr>
          <a:lstStyle/>
          <a:p>
            <a:r>
              <a:rPr lang="en-US" sz="8000" cap="none" dirty="0" smtClean="0"/>
              <a:t>Cosmos</a:t>
            </a:r>
            <a:endParaRPr lang="en-US" sz="8000" cap="none" dirty="0"/>
          </a:p>
        </p:txBody>
      </p:sp>
      <p:sp>
        <p:nvSpPr>
          <p:cNvPr id="6" name="Slide Number Placeholder 5"/>
          <p:cNvSpPr>
            <a:spLocks noGrp="1"/>
          </p:cNvSpPr>
          <p:nvPr>
            <p:ph type="sldNum" sz="quarter" idx="12"/>
          </p:nvPr>
        </p:nvSpPr>
        <p:spPr/>
        <p:txBody>
          <a:bodyPr/>
          <a:lstStyle/>
          <a:p>
            <a:fld id="{1CAF67C0-0007-DB49-B770-C66C97B69156}" type="slidenum">
              <a:rPr lang="en-US" smtClean="0"/>
              <a:pPr/>
              <a:t>18</a:t>
            </a:fld>
            <a:endParaRPr lang="en-US"/>
          </a:p>
        </p:txBody>
      </p:sp>
      <p:pic>
        <p:nvPicPr>
          <p:cNvPr id="7" name="Picture 6"/>
          <p:cNvPicPr>
            <a:picLocks noChangeAspect="1"/>
          </p:cNvPicPr>
          <p:nvPr/>
        </p:nvPicPr>
        <p:blipFill>
          <a:blip r:embed="rId3"/>
          <a:stretch>
            <a:fillRect/>
          </a:stretch>
        </p:blipFill>
        <p:spPr>
          <a:xfrm>
            <a:off x="3886200" y="1817644"/>
            <a:ext cx="4292016" cy="3060700"/>
          </a:xfrm>
          <a:prstGeom prst="rect">
            <a:avLst/>
          </a:prstGeom>
        </p:spPr>
      </p:pic>
      <p:sp>
        <p:nvSpPr>
          <p:cNvPr id="8"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Microsoft’s data parallel clusters</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9" name="Title 1"/>
          <p:cNvSpPr txBox="1">
            <a:spLocks/>
          </p:cNvSpPr>
          <p:nvPr/>
        </p:nvSpPr>
        <p:spPr>
          <a:xfrm>
            <a:off x="667543" y="68066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a:t>
            </a:r>
            <a:r>
              <a:rPr lang="en-US" sz="4400" b="1" dirty="0" err="1" smtClean="0">
                <a:latin typeface="Yanone Kaffeesatz Regular"/>
                <a:ea typeface="+mj-ea"/>
                <a:cs typeface="Yanone Kaffeesatz Regular"/>
              </a:rPr>
              <a:t>CosmosStore</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10" name="Title 1"/>
          <p:cNvSpPr txBox="1">
            <a:spLocks/>
          </p:cNvSpPr>
          <p:nvPr/>
        </p:nvSpPr>
        <p:spPr>
          <a:xfrm>
            <a:off x="667543" y="150108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Dryad</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786144"/>
            <a:ext cx="7772400" cy="1362075"/>
          </a:xfrm>
        </p:spPr>
        <p:txBody>
          <a:bodyPr>
            <a:normAutofit/>
          </a:bodyPr>
          <a:lstStyle/>
          <a:p>
            <a:r>
              <a:rPr lang="en-US" sz="8000" cap="none" dirty="0" smtClean="0"/>
              <a:t>Cosmos</a:t>
            </a:r>
            <a:endParaRPr lang="en-US" sz="8000" cap="none" dirty="0"/>
          </a:p>
        </p:txBody>
      </p:sp>
      <p:sp>
        <p:nvSpPr>
          <p:cNvPr id="6" name="Slide Number Placeholder 5"/>
          <p:cNvSpPr>
            <a:spLocks noGrp="1"/>
          </p:cNvSpPr>
          <p:nvPr>
            <p:ph type="sldNum" sz="quarter" idx="12"/>
          </p:nvPr>
        </p:nvSpPr>
        <p:spPr/>
        <p:txBody>
          <a:bodyPr/>
          <a:lstStyle/>
          <a:p>
            <a:fld id="{1CAF67C0-0007-DB49-B770-C66C97B69156}" type="slidenum">
              <a:rPr lang="en-US" smtClean="0"/>
              <a:pPr/>
              <a:t>19</a:t>
            </a:fld>
            <a:endParaRPr lang="en-US"/>
          </a:p>
        </p:txBody>
      </p:sp>
      <p:pic>
        <p:nvPicPr>
          <p:cNvPr id="7" name="Picture 6"/>
          <p:cNvPicPr>
            <a:picLocks noChangeAspect="1"/>
          </p:cNvPicPr>
          <p:nvPr/>
        </p:nvPicPr>
        <p:blipFill>
          <a:blip r:embed="rId3"/>
          <a:stretch>
            <a:fillRect/>
          </a:stretch>
        </p:blipFill>
        <p:spPr>
          <a:xfrm>
            <a:off x="3886200" y="1817644"/>
            <a:ext cx="4292016" cy="3060700"/>
          </a:xfrm>
          <a:prstGeom prst="rect">
            <a:avLst/>
          </a:prstGeom>
        </p:spPr>
      </p:pic>
      <p:sp>
        <p:nvSpPr>
          <p:cNvPr id="8"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Microsoft’s data parallel clusters</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9" name="Title 1"/>
          <p:cNvSpPr txBox="1">
            <a:spLocks/>
          </p:cNvSpPr>
          <p:nvPr/>
        </p:nvSpPr>
        <p:spPr>
          <a:xfrm>
            <a:off x="667543" y="68066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a:t>
            </a:r>
            <a:r>
              <a:rPr lang="en-US" sz="4400" b="1" dirty="0" err="1" smtClean="0">
                <a:latin typeface="Yanone Kaffeesatz Regular"/>
                <a:ea typeface="+mj-ea"/>
                <a:cs typeface="Yanone Kaffeesatz Regular"/>
              </a:rPr>
              <a:t>CosmosStore</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10" name="Title 1"/>
          <p:cNvSpPr txBox="1">
            <a:spLocks/>
          </p:cNvSpPr>
          <p:nvPr/>
        </p:nvSpPr>
        <p:spPr>
          <a:xfrm>
            <a:off x="667543" y="150108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Dryad</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11" name="Title 1"/>
          <p:cNvSpPr txBox="1">
            <a:spLocks/>
          </p:cNvSpPr>
          <p:nvPr/>
        </p:nvSpPr>
        <p:spPr>
          <a:xfrm>
            <a:off x="667543" y="229681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SCOPE</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786144"/>
            <a:ext cx="7772400" cy="1362075"/>
          </a:xfrm>
        </p:spPr>
        <p:txBody>
          <a:bodyPr>
            <a:normAutofit/>
          </a:bodyPr>
          <a:lstStyle/>
          <a:p>
            <a:r>
              <a:rPr lang="en-US" sz="8000" cap="none" dirty="0" smtClean="0"/>
              <a:t>Cosmos</a:t>
            </a:r>
            <a:endParaRPr lang="en-US" sz="8000" cap="none" dirty="0"/>
          </a:p>
        </p:txBody>
      </p:sp>
      <p:sp>
        <p:nvSpPr>
          <p:cNvPr id="6" name="Slide Number Placeholder 5"/>
          <p:cNvSpPr>
            <a:spLocks noGrp="1"/>
          </p:cNvSpPr>
          <p:nvPr>
            <p:ph type="sldNum" sz="quarter" idx="12"/>
          </p:nvPr>
        </p:nvSpPr>
        <p:spPr/>
        <p:txBody>
          <a:bodyPr/>
          <a:lstStyle/>
          <a:p>
            <a:fld id="{1CAF67C0-0007-DB49-B770-C66C97B69156}" type="slidenum">
              <a:rPr lang="en-US" smtClean="0"/>
              <a:pPr/>
              <a:t>20</a:t>
            </a:fld>
            <a:endParaRPr lang="en-US"/>
          </a:p>
        </p:txBody>
      </p:sp>
      <p:pic>
        <p:nvPicPr>
          <p:cNvPr id="7" name="Picture 6"/>
          <p:cNvPicPr>
            <a:picLocks noChangeAspect="1"/>
          </p:cNvPicPr>
          <p:nvPr/>
        </p:nvPicPr>
        <p:blipFill>
          <a:blip r:embed="rId3"/>
          <a:stretch>
            <a:fillRect/>
          </a:stretch>
        </p:blipFill>
        <p:spPr>
          <a:xfrm>
            <a:off x="3886200" y="1817644"/>
            <a:ext cx="4292016" cy="3060700"/>
          </a:xfrm>
          <a:prstGeom prst="rect">
            <a:avLst/>
          </a:prstGeom>
        </p:spPr>
      </p:pic>
      <p:sp>
        <p:nvSpPr>
          <p:cNvPr id="8"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Microsoft’s data parallel clusters</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9" name="Title 1"/>
          <p:cNvSpPr txBox="1">
            <a:spLocks/>
          </p:cNvSpPr>
          <p:nvPr/>
        </p:nvSpPr>
        <p:spPr>
          <a:xfrm>
            <a:off x="667543" y="68066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solidFill>
                  <a:schemeClr val="bg1">
                    <a:lumMod val="85000"/>
                  </a:schemeClr>
                </a:solidFill>
                <a:latin typeface="Yanone Kaffeesatz Regular"/>
                <a:ea typeface="+mj-ea"/>
                <a:cs typeface="Yanone Kaffeesatz Regular"/>
              </a:rPr>
              <a:t> </a:t>
            </a:r>
            <a:r>
              <a:rPr lang="en-US" sz="4400" b="1" dirty="0" err="1" smtClean="0">
                <a:solidFill>
                  <a:schemeClr val="bg1">
                    <a:lumMod val="85000"/>
                  </a:schemeClr>
                </a:solidFill>
                <a:latin typeface="Yanone Kaffeesatz Regular"/>
                <a:ea typeface="+mj-ea"/>
                <a:cs typeface="Yanone Kaffeesatz Regular"/>
              </a:rPr>
              <a:t>CosmosStore</a:t>
            </a:r>
            <a:endParaRPr kumimoji="0" lang="en-US" sz="4400" b="1" i="0" u="none" strike="noStrike" kern="1200" spc="0" normalizeH="0" baseline="0" noProof="0" dirty="0">
              <a:ln>
                <a:noFill/>
              </a:ln>
              <a:solidFill>
                <a:schemeClr val="bg1">
                  <a:lumMod val="85000"/>
                </a:schemeClr>
              </a:solidFill>
              <a:effectLst/>
              <a:uLnTx/>
              <a:uFillTx/>
              <a:latin typeface="Yanone Kaffeesatz Regular"/>
              <a:ea typeface="+mj-ea"/>
              <a:cs typeface="Yanone Kaffeesatz Regular"/>
            </a:endParaRPr>
          </a:p>
        </p:txBody>
      </p:sp>
      <p:sp>
        <p:nvSpPr>
          <p:cNvPr id="10" name="Title 1"/>
          <p:cNvSpPr txBox="1">
            <a:spLocks/>
          </p:cNvSpPr>
          <p:nvPr/>
        </p:nvSpPr>
        <p:spPr>
          <a:xfrm>
            <a:off x="667543" y="150108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Dryad</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11" name="Title 1"/>
          <p:cNvSpPr txBox="1">
            <a:spLocks/>
          </p:cNvSpPr>
          <p:nvPr/>
        </p:nvSpPr>
        <p:spPr>
          <a:xfrm>
            <a:off x="667543" y="229681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solidFill>
                  <a:schemeClr val="bg1">
                    <a:lumMod val="85000"/>
                  </a:schemeClr>
                </a:solidFill>
                <a:latin typeface="Yanone Kaffeesatz Regular"/>
                <a:ea typeface="+mj-ea"/>
                <a:cs typeface="Yanone Kaffeesatz Regular"/>
              </a:rPr>
              <a:t> SCOPE</a:t>
            </a:r>
            <a:endParaRPr kumimoji="0" lang="en-US" sz="4400" b="1" i="0" u="none" strike="noStrike" kern="1200" spc="0" normalizeH="0" baseline="0" noProof="0" dirty="0">
              <a:ln>
                <a:noFill/>
              </a:ln>
              <a:solidFill>
                <a:schemeClr val="bg1">
                  <a:lumMod val="85000"/>
                </a:schemeClr>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21</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Dryad’s dag workflow</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pSp>
        <p:nvGrpSpPr>
          <p:cNvPr id="2" name="Group 95"/>
          <p:cNvGrpSpPr/>
          <p:nvPr/>
        </p:nvGrpSpPr>
        <p:grpSpPr>
          <a:xfrm>
            <a:off x="3352528" y="2329981"/>
            <a:ext cx="1011434" cy="673920"/>
            <a:chOff x="2777400" y="2179347"/>
            <a:chExt cx="2663828" cy="1774911"/>
          </a:xfrm>
        </p:grpSpPr>
        <p:sp>
          <p:nvSpPr>
            <p:cNvPr id="97" name="Rectangle 96"/>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39"/>
            <p:cNvGrpSpPr/>
            <p:nvPr/>
          </p:nvGrpSpPr>
          <p:grpSpPr>
            <a:xfrm>
              <a:off x="3089446" y="2315620"/>
              <a:ext cx="2130150" cy="1451638"/>
              <a:chOff x="3293646" y="1724179"/>
              <a:chExt cx="2496156" cy="1701064"/>
            </a:xfrm>
          </p:grpSpPr>
          <p:sp>
            <p:nvSpPr>
              <p:cNvPr id="99" name="Oval 9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Oval 10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Oval 10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Oval 10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04"/>
              <p:cNvCxnSpPr>
                <a:stCxn id="99" idx="5"/>
                <a:endCxn id="10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6" name="Straight Connector 105"/>
              <p:cNvCxnSpPr>
                <a:stCxn id="100" idx="6"/>
                <a:endCxn id="10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7" name="Straight Connector 106"/>
              <p:cNvCxnSpPr>
                <a:stCxn id="101" idx="6"/>
                <a:endCxn id="10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8" name="Straight Connector 107"/>
              <p:cNvCxnSpPr>
                <a:stCxn id="104" idx="6"/>
                <a:endCxn id="10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9" name="Straight Connector 108"/>
              <p:cNvCxnSpPr>
                <a:stCxn id="104" idx="6"/>
                <a:endCxn id="10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6" name="Group 27"/>
          <p:cNvGrpSpPr/>
          <p:nvPr/>
        </p:nvGrpSpPr>
        <p:grpSpPr>
          <a:xfrm>
            <a:off x="2129011" y="2743954"/>
            <a:ext cx="1011434" cy="673920"/>
            <a:chOff x="2777400" y="2179347"/>
            <a:chExt cx="2663828" cy="1774911"/>
          </a:xfrm>
        </p:grpSpPr>
        <p:sp>
          <p:nvSpPr>
            <p:cNvPr id="27" name="Rectangle 26"/>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39"/>
            <p:cNvGrpSpPr/>
            <p:nvPr/>
          </p:nvGrpSpPr>
          <p:grpSpPr>
            <a:xfrm>
              <a:off x="3089443" y="2315621"/>
              <a:ext cx="2130148" cy="1451639"/>
              <a:chOff x="3293646" y="1724179"/>
              <a:chExt cx="2496156" cy="1701064"/>
            </a:xfrm>
          </p:grpSpPr>
          <p:sp>
            <p:nvSpPr>
              <p:cNvPr id="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a:stCxn id="5" idx="5"/>
                <a:endCxn id="1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7" idx="6"/>
                <a:endCxn id="1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8" idx="6"/>
                <a:endCxn id="1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13" idx="6"/>
                <a:endCxn id="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13" idx="6"/>
                <a:endCxn id="1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12" name="Group 53"/>
          <p:cNvGrpSpPr/>
          <p:nvPr/>
        </p:nvGrpSpPr>
        <p:grpSpPr>
          <a:xfrm>
            <a:off x="2129011" y="1916007"/>
            <a:ext cx="1011434" cy="673920"/>
            <a:chOff x="2777400" y="2179347"/>
            <a:chExt cx="2663828" cy="1774911"/>
          </a:xfrm>
        </p:grpSpPr>
        <p:sp>
          <p:nvSpPr>
            <p:cNvPr id="55" name="Rectangle 54"/>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39"/>
            <p:cNvGrpSpPr/>
            <p:nvPr/>
          </p:nvGrpSpPr>
          <p:grpSpPr>
            <a:xfrm>
              <a:off x="3089446" y="2315620"/>
              <a:ext cx="2130150" cy="1451638"/>
              <a:chOff x="3293646" y="1724179"/>
              <a:chExt cx="2496156" cy="1701064"/>
            </a:xfrm>
          </p:grpSpPr>
          <p:sp>
            <p:nvSpPr>
              <p:cNvPr id="57" name="Oval 56"/>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3" name="Straight Connector 62"/>
              <p:cNvCxnSpPr>
                <a:stCxn id="57" idx="5"/>
                <a:endCxn id="62"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a:stCxn id="58" idx="6"/>
                <a:endCxn id="62"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a:stCxn id="59" idx="6"/>
                <a:endCxn id="62"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a:stCxn id="62" idx="6"/>
                <a:endCxn id="60"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a:stCxn id="62" idx="6"/>
                <a:endCxn id="61"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69" name="Rectangle 68"/>
          <p:cNvSpPr/>
          <p:nvPr/>
        </p:nvSpPr>
        <p:spPr>
          <a:xfrm>
            <a:off x="934962" y="2743954"/>
            <a:ext cx="1011434" cy="673920"/>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39"/>
          <p:cNvGrpSpPr/>
          <p:nvPr/>
        </p:nvGrpSpPr>
        <p:grpSpPr>
          <a:xfrm>
            <a:off x="1053443" y="2795696"/>
            <a:ext cx="808801" cy="551176"/>
            <a:chOff x="3293646" y="1724179"/>
            <a:chExt cx="2496156" cy="1701064"/>
          </a:xfrm>
        </p:grpSpPr>
        <p:sp>
          <p:nvSpPr>
            <p:cNvPr id="71" name="Oval 70"/>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7" name="Straight Connector 76"/>
            <p:cNvCxnSpPr>
              <a:stCxn id="71" idx="5"/>
              <a:endCxn id="76"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a:stCxn id="72" idx="6"/>
              <a:endCxn id="76"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a:stCxn id="73" idx="6"/>
              <a:endCxn id="76"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a:stCxn id="76" idx="6"/>
              <a:endCxn id="74"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a:stCxn id="76" idx="6"/>
              <a:endCxn id="75"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nvGrpSpPr>
          <p:cNvPr id="19" name="Group 109"/>
          <p:cNvGrpSpPr/>
          <p:nvPr/>
        </p:nvGrpSpPr>
        <p:grpSpPr>
          <a:xfrm>
            <a:off x="934962" y="1916007"/>
            <a:ext cx="1011434" cy="673920"/>
            <a:chOff x="2777400" y="2179347"/>
            <a:chExt cx="2663828" cy="1774911"/>
          </a:xfrm>
        </p:grpSpPr>
        <p:sp>
          <p:nvSpPr>
            <p:cNvPr id="111" name="Rectangle 110"/>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39"/>
            <p:cNvGrpSpPr/>
            <p:nvPr/>
          </p:nvGrpSpPr>
          <p:grpSpPr>
            <a:xfrm>
              <a:off x="3089446" y="2315620"/>
              <a:ext cx="2130150" cy="1451638"/>
              <a:chOff x="3293646" y="1724179"/>
              <a:chExt cx="2496156" cy="1701064"/>
            </a:xfrm>
          </p:grpSpPr>
          <p:sp>
            <p:nvSpPr>
              <p:cNvPr id="113" name="Oval 112"/>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116"/>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9" name="Straight Connector 118"/>
              <p:cNvCxnSpPr>
                <a:stCxn id="113" idx="5"/>
                <a:endCxn id="118"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a:stCxn id="114" idx="6"/>
                <a:endCxn id="118"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1" name="Straight Connector 120"/>
              <p:cNvCxnSpPr>
                <a:stCxn id="115" idx="6"/>
                <a:endCxn id="118"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2" name="Straight Connector 121"/>
              <p:cNvCxnSpPr>
                <a:stCxn id="118" idx="6"/>
                <a:endCxn id="116"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3" name="Straight Connector 122"/>
              <p:cNvCxnSpPr>
                <a:stCxn id="118" idx="6"/>
                <a:endCxn id="117"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129" name="Right Arrow 128"/>
          <p:cNvSpPr/>
          <p:nvPr/>
        </p:nvSpPr>
        <p:spPr>
          <a:xfrm>
            <a:off x="1919210" y="3003900"/>
            <a:ext cx="260194" cy="17965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ight Arrow 129"/>
          <p:cNvSpPr/>
          <p:nvPr/>
        </p:nvSpPr>
        <p:spPr>
          <a:xfrm rot="19620168">
            <a:off x="3076831" y="2843072"/>
            <a:ext cx="351880"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Right Arrow 130"/>
          <p:cNvSpPr/>
          <p:nvPr/>
        </p:nvSpPr>
        <p:spPr>
          <a:xfrm>
            <a:off x="1919210" y="2157418"/>
            <a:ext cx="260194" cy="17965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Right Arrow 131"/>
          <p:cNvSpPr/>
          <p:nvPr/>
        </p:nvSpPr>
        <p:spPr>
          <a:xfrm rot="1979832" flipV="1">
            <a:off x="3076830" y="2278560"/>
            <a:ext cx="351880"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5" name="Group 84"/>
          <p:cNvGrpSpPr>
            <a:grpSpLocks noChangeAspect="1"/>
          </p:cNvGrpSpPr>
          <p:nvPr/>
        </p:nvGrpSpPr>
        <p:grpSpPr>
          <a:xfrm>
            <a:off x="5102641" y="1916007"/>
            <a:ext cx="3429000" cy="1501867"/>
            <a:chOff x="415180" y="1164196"/>
            <a:chExt cx="8079533" cy="3538752"/>
          </a:xfrm>
        </p:grpSpPr>
        <p:grpSp>
          <p:nvGrpSpPr>
            <p:cNvPr id="86" name="Group 95"/>
            <p:cNvGrpSpPr/>
            <p:nvPr/>
          </p:nvGrpSpPr>
          <p:grpSpPr>
            <a:xfrm>
              <a:off x="6111536" y="2139616"/>
              <a:ext cx="2383177" cy="1587913"/>
              <a:chOff x="2777400" y="2179347"/>
              <a:chExt cx="2663828" cy="1774911"/>
            </a:xfrm>
          </p:grpSpPr>
          <p:sp>
            <p:nvSpPr>
              <p:cNvPr id="176" name="Rectangle 175"/>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77" name="Group 39"/>
              <p:cNvGrpSpPr/>
              <p:nvPr/>
            </p:nvGrpSpPr>
            <p:grpSpPr>
              <a:xfrm>
                <a:off x="3089446" y="2315620"/>
                <a:ext cx="2130150" cy="1451638"/>
                <a:chOff x="3293646" y="1724179"/>
                <a:chExt cx="2496156" cy="1701064"/>
              </a:xfrm>
            </p:grpSpPr>
            <p:sp>
              <p:nvSpPr>
                <p:cNvPr id="178" name="Oval 17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9" name="Oval 178"/>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Oval 179"/>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Oval 180"/>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Oval 181"/>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Oval 18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4" name="Straight Connector 183"/>
                <p:cNvCxnSpPr>
                  <a:stCxn id="178" idx="5"/>
                  <a:endCxn id="18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85" name="Straight Connector 184"/>
                <p:cNvCxnSpPr>
                  <a:stCxn id="179" idx="6"/>
                  <a:endCxn id="18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86" name="Straight Connector 185"/>
                <p:cNvCxnSpPr>
                  <a:stCxn id="180" idx="6"/>
                  <a:endCxn id="18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87" name="Straight Connector 186"/>
                <p:cNvCxnSpPr>
                  <a:stCxn id="183" idx="6"/>
                  <a:endCxn id="181"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88" name="Straight Connector 187"/>
                <p:cNvCxnSpPr>
                  <a:stCxn id="183" idx="6"/>
                  <a:endCxn id="182"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87" name="Group 27"/>
            <p:cNvGrpSpPr/>
            <p:nvPr/>
          </p:nvGrpSpPr>
          <p:grpSpPr>
            <a:xfrm>
              <a:off x="3228641" y="3115035"/>
              <a:ext cx="2383177" cy="1587913"/>
              <a:chOff x="2777400" y="2179347"/>
              <a:chExt cx="2663828" cy="1774911"/>
            </a:xfrm>
          </p:grpSpPr>
          <p:sp>
            <p:nvSpPr>
              <p:cNvPr id="163" name="Rectangle 162"/>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4" name="Group 39"/>
              <p:cNvGrpSpPr/>
              <p:nvPr/>
            </p:nvGrpSpPr>
            <p:grpSpPr>
              <a:xfrm>
                <a:off x="3089446" y="2315620"/>
                <a:ext cx="2130150" cy="1451638"/>
                <a:chOff x="3293646" y="1724179"/>
                <a:chExt cx="2496156" cy="1701064"/>
              </a:xfrm>
            </p:grpSpPr>
            <p:sp>
              <p:nvSpPr>
                <p:cNvPr id="16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9"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1" name="Straight Connector 170"/>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3" name="Straight Connector 172"/>
                <p:cNvCxnSpPr>
                  <a:stCxn id="166"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4" name="Straight Connector 173"/>
                <p:cNvCxnSpPr>
                  <a:endCxn id="16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5" name="Straight Connector 25"/>
                <p:cNvCxnSpPr>
                  <a:endCxn id="16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88" name="Group 53"/>
            <p:cNvGrpSpPr/>
            <p:nvPr/>
          </p:nvGrpSpPr>
          <p:grpSpPr>
            <a:xfrm>
              <a:off x="3228641" y="1164196"/>
              <a:ext cx="2383177" cy="1587913"/>
              <a:chOff x="2777400" y="2179347"/>
              <a:chExt cx="2663828" cy="1774911"/>
            </a:xfrm>
          </p:grpSpPr>
          <p:sp>
            <p:nvSpPr>
              <p:cNvPr id="150" name="Rectangle 149"/>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1" name="Group 39"/>
              <p:cNvGrpSpPr/>
              <p:nvPr/>
            </p:nvGrpSpPr>
            <p:grpSpPr>
              <a:xfrm>
                <a:off x="3089446" y="2315620"/>
                <a:ext cx="2130150" cy="1451638"/>
                <a:chOff x="3293646" y="1724179"/>
                <a:chExt cx="2496156" cy="1701064"/>
              </a:xfrm>
            </p:grpSpPr>
            <p:sp>
              <p:nvSpPr>
                <p:cNvPr id="152" name="Oval 151"/>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3" name="Oval 152"/>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Oval 153"/>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Oval 154"/>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Oval 155"/>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Oval 156"/>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8" name="Straight Connector 157"/>
                <p:cNvCxnSpPr>
                  <a:stCxn id="152" idx="5"/>
                  <a:endCxn id="157"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53" idx="6"/>
                  <a:endCxn id="157"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0" name="Straight Connector 159"/>
                <p:cNvCxnSpPr>
                  <a:stCxn id="154" idx="6"/>
                  <a:endCxn id="157"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1" name="Straight Connector 160"/>
                <p:cNvCxnSpPr>
                  <a:stCxn id="157" idx="6"/>
                  <a:endCxn id="155"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2" name="Straight Connector 161"/>
                <p:cNvCxnSpPr>
                  <a:stCxn id="157" idx="6"/>
                  <a:endCxn id="156"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89" name="Group 67"/>
            <p:cNvGrpSpPr/>
            <p:nvPr/>
          </p:nvGrpSpPr>
          <p:grpSpPr>
            <a:xfrm>
              <a:off x="415180" y="3115035"/>
              <a:ext cx="2383177" cy="1587913"/>
              <a:chOff x="2777400" y="2179347"/>
              <a:chExt cx="2663828" cy="1774911"/>
            </a:xfrm>
          </p:grpSpPr>
          <p:sp>
            <p:nvSpPr>
              <p:cNvPr id="137" name="Rectangle 136"/>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8" name="Group 39"/>
              <p:cNvGrpSpPr/>
              <p:nvPr/>
            </p:nvGrpSpPr>
            <p:grpSpPr>
              <a:xfrm>
                <a:off x="3089446" y="2315620"/>
                <a:ext cx="2130150" cy="1451638"/>
                <a:chOff x="3293646" y="1724179"/>
                <a:chExt cx="2496156" cy="1701064"/>
              </a:xfrm>
            </p:grpSpPr>
            <p:sp>
              <p:nvSpPr>
                <p:cNvPr id="139" name="Oval 13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Oval 13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Oval 14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Oval 14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Oval 14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Oval 14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5" name="Straight Connector 144"/>
                <p:cNvCxnSpPr>
                  <a:stCxn id="139" idx="5"/>
                  <a:endCxn id="14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6" name="Straight Connector 145"/>
                <p:cNvCxnSpPr>
                  <a:stCxn id="140" idx="6"/>
                  <a:endCxn id="14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7" name="Straight Connector 146"/>
                <p:cNvCxnSpPr>
                  <a:stCxn id="141" idx="6"/>
                  <a:endCxn id="14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8" name="Straight Connector 147"/>
                <p:cNvCxnSpPr>
                  <a:stCxn id="144" idx="6"/>
                  <a:endCxn id="14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9" name="Straight Connector 148"/>
                <p:cNvCxnSpPr>
                  <a:stCxn id="144" idx="6"/>
                  <a:endCxn id="14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90" name="Group 109"/>
            <p:cNvGrpSpPr/>
            <p:nvPr/>
          </p:nvGrpSpPr>
          <p:grpSpPr>
            <a:xfrm>
              <a:off x="415180" y="1164196"/>
              <a:ext cx="2383177" cy="1587913"/>
              <a:chOff x="2777400" y="2179347"/>
              <a:chExt cx="2663828" cy="1774911"/>
            </a:xfrm>
          </p:grpSpPr>
          <p:sp>
            <p:nvSpPr>
              <p:cNvPr id="95" name="Rectangle 94"/>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6" name="Group 39"/>
              <p:cNvGrpSpPr/>
              <p:nvPr/>
            </p:nvGrpSpPr>
            <p:grpSpPr>
              <a:xfrm>
                <a:off x="3089446" y="2315620"/>
                <a:ext cx="2130150" cy="1451638"/>
                <a:chOff x="3293646" y="1724179"/>
                <a:chExt cx="2496156" cy="1701064"/>
              </a:xfrm>
            </p:grpSpPr>
            <p:sp>
              <p:nvSpPr>
                <p:cNvPr id="98" name="Oval 9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Oval 111"/>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Oval 124"/>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7" name="Straight Connector 126"/>
                <p:cNvCxnSpPr>
                  <a:stCxn id="98" idx="5"/>
                  <a:endCxn id="126"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8" name="Straight Connector 127"/>
                <p:cNvCxnSpPr>
                  <a:stCxn id="110" idx="6"/>
                  <a:endCxn id="126"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34" name="Straight Connector 133"/>
                <p:cNvCxnSpPr>
                  <a:stCxn id="112" idx="6"/>
                  <a:endCxn id="126"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35" name="Straight Connector 134"/>
                <p:cNvCxnSpPr>
                  <a:stCxn id="126" idx="6"/>
                  <a:endCxn id="124"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36" name="Straight Connector 135"/>
                <p:cNvCxnSpPr>
                  <a:stCxn id="126" idx="6"/>
                  <a:endCxn id="125"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91" name="Right Arrow 90"/>
            <p:cNvSpPr/>
            <p:nvPr/>
          </p:nvSpPr>
          <p:spPr>
            <a:xfrm>
              <a:off x="2734300" y="3727529"/>
              <a:ext cx="613079" cy="42330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ight Arrow 91"/>
            <p:cNvSpPr/>
            <p:nvPr/>
          </p:nvSpPr>
          <p:spPr>
            <a:xfrm rot="19620168">
              <a:off x="5461928" y="3348579"/>
              <a:ext cx="829112" cy="42330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ight Arrow 92"/>
            <p:cNvSpPr/>
            <p:nvPr/>
          </p:nvSpPr>
          <p:spPr>
            <a:xfrm>
              <a:off x="2734300" y="1733018"/>
              <a:ext cx="613079" cy="42330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ight Arrow 93"/>
            <p:cNvSpPr/>
            <p:nvPr/>
          </p:nvSpPr>
          <p:spPr>
            <a:xfrm rot="1979832" flipV="1">
              <a:off x="5461927" y="2018455"/>
              <a:ext cx="829112" cy="42330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55" name="Group 354"/>
          <p:cNvGrpSpPr/>
          <p:nvPr/>
        </p:nvGrpSpPr>
        <p:grpSpPr>
          <a:xfrm>
            <a:off x="936396" y="3578378"/>
            <a:ext cx="7315200" cy="1501866"/>
            <a:chOff x="936396" y="3578378"/>
            <a:chExt cx="7315200" cy="1501866"/>
          </a:xfrm>
        </p:grpSpPr>
        <p:grpSp>
          <p:nvGrpSpPr>
            <p:cNvPr id="354" name="Group 353"/>
            <p:cNvGrpSpPr/>
            <p:nvPr/>
          </p:nvGrpSpPr>
          <p:grpSpPr>
            <a:xfrm>
              <a:off x="6093870" y="3992352"/>
              <a:ext cx="2157726" cy="673919"/>
              <a:chOff x="6093870" y="3992352"/>
              <a:chExt cx="2157726" cy="673919"/>
            </a:xfrm>
          </p:grpSpPr>
          <p:sp>
            <p:nvSpPr>
              <p:cNvPr id="326" name="Rectangle 325"/>
              <p:cNvSpPr/>
              <p:nvPr/>
            </p:nvSpPr>
            <p:spPr>
              <a:xfrm>
                <a:off x="6093870" y="3992352"/>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27" name="Group 39"/>
              <p:cNvGrpSpPr/>
              <p:nvPr/>
            </p:nvGrpSpPr>
            <p:grpSpPr>
              <a:xfrm>
                <a:off x="6346630" y="4044094"/>
                <a:ext cx="1725442" cy="551175"/>
                <a:chOff x="3293646" y="1724179"/>
                <a:chExt cx="2496156" cy="1701064"/>
              </a:xfrm>
            </p:grpSpPr>
            <p:sp>
              <p:nvSpPr>
                <p:cNvPr id="328" name="Oval 32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9" name="Oval 328"/>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0" name="Oval 329"/>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1" name="Oval 330"/>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2" name="Oval 331"/>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3" name="Oval 33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4" name="Straight Connector 333"/>
                <p:cNvCxnSpPr>
                  <a:stCxn id="328" idx="5"/>
                  <a:endCxn id="33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5" name="Straight Connector 334"/>
                <p:cNvCxnSpPr>
                  <a:stCxn id="329" idx="6"/>
                  <a:endCxn id="33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6" name="Straight Connector 335"/>
                <p:cNvCxnSpPr>
                  <a:stCxn id="330" idx="6"/>
                  <a:endCxn id="33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3" idx="6"/>
                  <a:endCxn id="331"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8" name="Straight Connector 337"/>
                <p:cNvCxnSpPr>
                  <a:stCxn id="333" idx="6"/>
                  <a:endCxn id="332"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352" name="Group 351"/>
            <p:cNvGrpSpPr/>
            <p:nvPr/>
          </p:nvGrpSpPr>
          <p:grpSpPr>
            <a:xfrm>
              <a:off x="3483700" y="4406325"/>
              <a:ext cx="2157726" cy="673919"/>
              <a:chOff x="3483700" y="4406325"/>
              <a:chExt cx="2157726" cy="673919"/>
            </a:xfrm>
          </p:grpSpPr>
          <p:sp>
            <p:nvSpPr>
              <p:cNvPr id="313" name="Rectangle 312"/>
              <p:cNvSpPr/>
              <p:nvPr/>
            </p:nvSpPr>
            <p:spPr>
              <a:xfrm>
                <a:off x="3483700" y="4406325"/>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14" name="Group 39"/>
              <p:cNvGrpSpPr/>
              <p:nvPr/>
            </p:nvGrpSpPr>
            <p:grpSpPr>
              <a:xfrm>
                <a:off x="3736460" y="4458067"/>
                <a:ext cx="1725442" cy="551175"/>
                <a:chOff x="3293646" y="1724179"/>
                <a:chExt cx="2496156" cy="1701064"/>
              </a:xfrm>
            </p:grpSpPr>
            <p:sp>
              <p:nvSpPr>
                <p:cNvPr id="31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6"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7"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8"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9"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0"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1" name="Straight Connector 320"/>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2" name="Straight Connector 321"/>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3" name="Straight Connector 322"/>
                <p:cNvCxnSpPr>
                  <a:stCxn id="316"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4" name="Straight Connector 323"/>
                <p:cNvCxnSpPr>
                  <a:endCxn id="31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5" name="Straight Connector 25"/>
                <p:cNvCxnSpPr>
                  <a:endCxn id="31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353" name="Group 352"/>
            <p:cNvGrpSpPr/>
            <p:nvPr/>
          </p:nvGrpSpPr>
          <p:grpSpPr>
            <a:xfrm>
              <a:off x="3483700" y="3578378"/>
              <a:ext cx="2157726" cy="673919"/>
              <a:chOff x="3483700" y="3578378"/>
              <a:chExt cx="2157726" cy="673919"/>
            </a:xfrm>
          </p:grpSpPr>
          <p:sp>
            <p:nvSpPr>
              <p:cNvPr id="300" name="Rectangle 299"/>
              <p:cNvSpPr/>
              <p:nvPr/>
            </p:nvSpPr>
            <p:spPr>
              <a:xfrm>
                <a:off x="3483700" y="3578378"/>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1" name="Group 39"/>
              <p:cNvGrpSpPr/>
              <p:nvPr/>
            </p:nvGrpSpPr>
            <p:grpSpPr>
              <a:xfrm>
                <a:off x="3736460" y="3630120"/>
                <a:ext cx="1725442" cy="551175"/>
                <a:chOff x="3293646" y="1724179"/>
                <a:chExt cx="2496156" cy="1701064"/>
              </a:xfrm>
            </p:grpSpPr>
            <p:sp>
              <p:nvSpPr>
                <p:cNvPr id="302" name="Oval 301"/>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3" name="Oval 302"/>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4" name="Oval 303"/>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5" name="Oval 304"/>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6" name="Oval 305"/>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7" name="Oval 306"/>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8" name="Straight Connector 307"/>
                <p:cNvCxnSpPr>
                  <a:stCxn id="302" idx="5"/>
                  <a:endCxn id="307"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303" idx="6"/>
                  <a:endCxn id="307"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0" name="Straight Connector 309"/>
                <p:cNvCxnSpPr>
                  <a:stCxn id="304" idx="6"/>
                  <a:endCxn id="307"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1" name="Straight Connector 310"/>
                <p:cNvCxnSpPr>
                  <a:stCxn id="307" idx="6"/>
                  <a:endCxn id="305"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2" name="Straight Connector 311"/>
                <p:cNvCxnSpPr>
                  <a:stCxn id="307" idx="6"/>
                  <a:endCxn id="306"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351" name="Group 350"/>
            <p:cNvGrpSpPr/>
            <p:nvPr/>
          </p:nvGrpSpPr>
          <p:grpSpPr>
            <a:xfrm>
              <a:off x="936396" y="4406325"/>
              <a:ext cx="2157726" cy="673919"/>
              <a:chOff x="936396" y="4406325"/>
              <a:chExt cx="2157726" cy="673919"/>
            </a:xfrm>
          </p:grpSpPr>
          <p:sp>
            <p:nvSpPr>
              <p:cNvPr id="287" name="Rectangle 286"/>
              <p:cNvSpPr/>
              <p:nvPr/>
            </p:nvSpPr>
            <p:spPr>
              <a:xfrm>
                <a:off x="936396" y="4406325"/>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8" name="Group 39"/>
              <p:cNvGrpSpPr/>
              <p:nvPr/>
            </p:nvGrpSpPr>
            <p:grpSpPr>
              <a:xfrm>
                <a:off x="1189156" y="4458067"/>
                <a:ext cx="1725442" cy="551175"/>
                <a:chOff x="3293646" y="1724179"/>
                <a:chExt cx="2496156" cy="1701064"/>
              </a:xfrm>
            </p:grpSpPr>
            <p:sp>
              <p:nvSpPr>
                <p:cNvPr id="289" name="Oval 28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0" name="Oval 28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1" name="Oval 29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2" name="Oval 29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3" name="Oval 29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4" name="Oval 29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5" name="Straight Connector 294"/>
                <p:cNvCxnSpPr>
                  <a:stCxn id="289" idx="5"/>
                  <a:endCxn id="29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6" name="Straight Connector 295"/>
                <p:cNvCxnSpPr>
                  <a:stCxn id="290" idx="6"/>
                  <a:endCxn id="29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7" name="Straight Connector 296"/>
                <p:cNvCxnSpPr>
                  <a:stCxn id="291" idx="6"/>
                  <a:endCxn id="29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8" name="Straight Connector 297"/>
                <p:cNvCxnSpPr>
                  <a:stCxn id="294" idx="6"/>
                  <a:endCxn id="29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9" name="Straight Connector 298"/>
                <p:cNvCxnSpPr>
                  <a:stCxn id="294" idx="6"/>
                  <a:endCxn id="29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350" name="Group 349"/>
            <p:cNvGrpSpPr/>
            <p:nvPr/>
          </p:nvGrpSpPr>
          <p:grpSpPr>
            <a:xfrm>
              <a:off x="936396" y="3578378"/>
              <a:ext cx="2157726" cy="673919"/>
              <a:chOff x="936396" y="3578378"/>
              <a:chExt cx="2157726" cy="673919"/>
            </a:xfrm>
          </p:grpSpPr>
          <p:sp>
            <p:nvSpPr>
              <p:cNvPr id="274" name="Rectangle 273"/>
              <p:cNvSpPr/>
              <p:nvPr/>
            </p:nvSpPr>
            <p:spPr>
              <a:xfrm>
                <a:off x="936396" y="3578378"/>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75" name="Group 39"/>
              <p:cNvGrpSpPr/>
              <p:nvPr/>
            </p:nvGrpSpPr>
            <p:grpSpPr>
              <a:xfrm>
                <a:off x="1189156" y="3630120"/>
                <a:ext cx="1725442" cy="551175"/>
                <a:chOff x="3293646" y="1724179"/>
                <a:chExt cx="2496156" cy="1701064"/>
              </a:xfrm>
            </p:grpSpPr>
            <p:sp>
              <p:nvSpPr>
                <p:cNvPr id="276" name="Oval 275"/>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7" name="Oval 27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8" name="Oval 27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9" name="Oval 27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0" name="Oval 27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1" name="Oval 280"/>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2" name="Straight Connector 281"/>
                <p:cNvCxnSpPr>
                  <a:stCxn id="276" idx="5"/>
                  <a:endCxn id="281"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3" name="Straight Connector 282"/>
                <p:cNvCxnSpPr>
                  <a:stCxn id="277" idx="6"/>
                  <a:endCxn id="281"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4" name="Straight Connector 283"/>
                <p:cNvCxnSpPr>
                  <a:stCxn id="278" idx="6"/>
                  <a:endCxn id="281"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5" name="Straight Connector 284"/>
                <p:cNvCxnSpPr>
                  <a:stCxn id="281" idx="6"/>
                  <a:endCxn id="27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6" name="Straight Connector 285"/>
                <p:cNvCxnSpPr>
                  <a:stCxn id="281" idx="6"/>
                  <a:endCxn id="28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270" name="Right Arrow 269"/>
            <p:cNvSpPr/>
            <p:nvPr/>
          </p:nvSpPr>
          <p:spPr>
            <a:xfrm>
              <a:off x="3036125" y="4666271"/>
              <a:ext cx="555081" cy="17965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1" name="Right Arrow 270"/>
            <p:cNvSpPr/>
            <p:nvPr/>
          </p:nvSpPr>
          <p:spPr>
            <a:xfrm rot="19620168">
              <a:off x="5505716" y="4505442"/>
              <a:ext cx="750677"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2" name="Right Arrow 271"/>
            <p:cNvSpPr/>
            <p:nvPr/>
          </p:nvSpPr>
          <p:spPr>
            <a:xfrm>
              <a:off x="3036125" y="3819789"/>
              <a:ext cx="555081" cy="17965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3" name="Right Arrow 272"/>
            <p:cNvSpPr/>
            <p:nvPr/>
          </p:nvSpPr>
          <p:spPr>
            <a:xfrm rot="1979832" flipV="1">
              <a:off x="5505715" y="3940930"/>
              <a:ext cx="750677"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57" name="Rectangle 356"/>
          <p:cNvSpPr/>
          <p:nvPr/>
        </p:nvSpPr>
        <p:spPr>
          <a:xfrm>
            <a:off x="5997117" y="637302"/>
            <a:ext cx="1618294" cy="673920"/>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58" name="Group 39"/>
          <p:cNvGrpSpPr/>
          <p:nvPr/>
        </p:nvGrpSpPr>
        <p:grpSpPr>
          <a:xfrm>
            <a:off x="6186689" y="689045"/>
            <a:ext cx="1294083" cy="551177"/>
            <a:chOff x="3293646" y="1724179"/>
            <a:chExt cx="2496156" cy="1701064"/>
          </a:xfrm>
        </p:grpSpPr>
        <p:sp>
          <p:nvSpPr>
            <p:cNvPr id="415" name="Oval 41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6" name="Oval 415"/>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7" name="Oval 416"/>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8" name="Oval 417"/>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9" name="Oval 418"/>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0" name="Oval 419"/>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21" name="Straight Connector 420"/>
            <p:cNvCxnSpPr>
              <a:stCxn id="415" idx="5"/>
              <a:endCxn id="420"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422" name="Straight Connector 421"/>
            <p:cNvCxnSpPr>
              <a:stCxn id="416" idx="6"/>
              <a:endCxn id="420"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423" name="Straight Connector 422"/>
            <p:cNvCxnSpPr>
              <a:stCxn id="417" idx="6"/>
              <a:endCxn id="420"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424" name="Straight Connector 423"/>
            <p:cNvCxnSpPr>
              <a:stCxn id="420" idx="6"/>
              <a:endCxn id="418"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425" name="Straight Connector 424"/>
            <p:cNvCxnSpPr>
              <a:stCxn id="420" idx="6"/>
              <a:endCxn id="419"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359" name="Rectangle 358"/>
          <p:cNvSpPr/>
          <p:nvPr/>
        </p:nvSpPr>
        <p:spPr>
          <a:xfrm>
            <a:off x="4039489" y="1051275"/>
            <a:ext cx="1618294" cy="673920"/>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60" name="Group 39"/>
          <p:cNvGrpSpPr/>
          <p:nvPr/>
        </p:nvGrpSpPr>
        <p:grpSpPr>
          <a:xfrm>
            <a:off x="4229061" y="1103018"/>
            <a:ext cx="1294083" cy="551177"/>
            <a:chOff x="3293646" y="1724179"/>
            <a:chExt cx="2496156" cy="1701064"/>
          </a:xfrm>
        </p:grpSpPr>
        <p:sp>
          <p:nvSpPr>
            <p:cNvPr id="404"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5"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6"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7"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8"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9"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0" name="Straight Connector 409"/>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411" name="Straight Connector 410"/>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412" name="Straight Connector 411"/>
            <p:cNvCxnSpPr>
              <a:stCxn id="405"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413" name="Straight Connector 412"/>
            <p:cNvCxnSpPr>
              <a:endCxn id="406"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414" name="Straight Connector 25"/>
            <p:cNvCxnSpPr>
              <a:endCxn id="407"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361" name="Rectangle 360"/>
          <p:cNvSpPr/>
          <p:nvPr/>
        </p:nvSpPr>
        <p:spPr>
          <a:xfrm>
            <a:off x="4039489" y="223328"/>
            <a:ext cx="1618294" cy="673920"/>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62" name="Group 39"/>
          <p:cNvGrpSpPr/>
          <p:nvPr/>
        </p:nvGrpSpPr>
        <p:grpSpPr>
          <a:xfrm>
            <a:off x="4229061" y="275071"/>
            <a:ext cx="1294083" cy="551177"/>
            <a:chOff x="3293646" y="1724179"/>
            <a:chExt cx="2496156" cy="1701064"/>
          </a:xfrm>
        </p:grpSpPr>
        <p:sp>
          <p:nvSpPr>
            <p:cNvPr id="393" name="Oval 392"/>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4" name="Oval 393"/>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5" name="Oval 394"/>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6" name="Oval 395"/>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7" name="Oval 396"/>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8" name="Oval 397"/>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9" name="Straight Connector 398"/>
            <p:cNvCxnSpPr>
              <a:stCxn id="393" idx="5"/>
              <a:endCxn id="398"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400" name="Straight Connector 399"/>
            <p:cNvCxnSpPr>
              <a:stCxn id="394" idx="6"/>
              <a:endCxn id="398"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401" name="Straight Connector 400"/>
            <p:cNvCxnSpPr>
              <a:stCxn id="395" idx="6"/>
              <a:endCxn id="398"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402" name="Straight Connector 401"/>
            <p:cNvCxnSpPr>
              <a:stCxn id="398" idx="6"/>
              <a:endCxn id="396"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403" name="Straight Connector 402"/>
            <p:cNvCxnSpPr>
              <a:stCxn id="398" idx="6"/>
              <a:endCxn id="397"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363" name="Rectangle 362"/>
          <p:cNvSpPr/>
          <p:nvPr/>
        </p:nvSpPr>
        <p:spPr>
          <a:xfrm>
            <a:off x="2129011" y="1051275"/>
            <a:ext cx="1618294" cy="673920"/>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64" name="Group 39"/>
          <p:cNvGrpSpPr/>
          <p:nvPr/>
        </p:nvGrpSpPr>
        <p:grpSpPr>
          <a:xfrm>
            <a:off x="2318583" y="1103018"/>
            <a:ext cx="1294083" cy="551177"/>
            <a:chOff x="3293646" y="1724179"/>
            <a:chExt cx="2496156" cy="1701064"/>
          </a:xfrm>
        </p:grpSpPr>
        <p:sp>
          <p:nvSpPr>
            <p:cNvPr id="382" name="Oval 381"/>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3" name="Oval 382"/>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4" name="Oval 383"/>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5" name="Oval 384"/>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6" name="Oval 385"/>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7" name="Oval 386"/>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88" name="Straight Connector 387"/>
            <p:cNvCxnSpPr>
              <a:stCxn id="382" idx="5"/>
              <a:endCxn id="387"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89" name="Straight Connector 388"/>
            <p:cNvCxnSpPr>
              <a:stCxn id="383" idx="6"/>
              <a:endCxn id="387"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90" name="Straight Connector 389"/>
            <p:cNvCxnSpPr>
              <a:stCxn id="384" idx="6"/>
              <a:endCxn id="387"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91" name="Straight Connector 390"/>
            <p:cNvCxnSpPr>
              <a:stCxn id="387" idx="6"/>
              <a:endCxn id="385"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92" name="Straight Connector 391"/>
            <p:cNvCxnSpPr>
              <a:stCxn id="387" idx="6"/>
              <a:endCxn id="386"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365" name="Rectangle 364"/>
          <p:cNvSpPr/>
          <p:nvPr/>
        </p:nvSpPr>
        <p:spPr>
          <a:xfrm>
            <a:off x="2129011" y="223328"/>
            <a:ext cx="1618294" cy="673920"/>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66" name="Group 39"/>
          <p:cNvGrpSpPr/>
          <p:nvPr/>
        </p:nvGrpSpPr>
        <p:grpSpPr>
          <a:xfrm>
            <a:off x="2318583" y="275071"/>
            <a:ext cx="1294083" cy="551177"/>
            <a:chOff x="3293646" y="1724179"/>
            <a:chExt cx="2496156" cy="1701064"/>
          </a:xfrm>
        </p:grpSpPr>
        <p:sp>
          <p:nvSpPr>
            <p:cNvPr id="371" name="Oval 370"/>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2" name="Oval 371"/>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3" name="Oval 372"/>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4" name="Oval 373"/>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5" name="Oval 374"/>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6" name="Oval 375"/>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7" name="Straight Connector 376"/>
            <p:cNvCxnSpPr>
              <a:stCxn id="371" idx="5"/>
              <a:endCxn id="376"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78" name="Straight Connector 377"/>
            <p:cNvCxnSpPr>
              <a:stCxn id="372" idx="6"/>
              <a:endCxn id="376"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79" name="Straight Connector 378"/>
            <p:cNvCxnSpPr>
              <a:stCxn id="373" idx="6"/>
              <a:endCxn id="376"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80" name="Straight Connector 379"/>
            <p:cNvCxnSpPr>
              <a:stCxn id="376" idx="6"/>
              <a:endCxn id="374"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81" name="Straight Connector 380"/>
            <p:cNvCxnSpPr>
              <a:stCxn id="376" idx="6"/>
              <a:endCxn id="375"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367" name="Right Arrow 366"/>
          <p:cNvSpPr/>
          <p:nvPr/>
        </p:nvSpPr>
        <p:spPr>
          <a:xfrm>
            <a:off x="3703807" y="1311221"/>
            <a:ext cx="416311" cy="17965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8" name="Right Arrow 367"/>
          <p:cNvSpPr/>
          <p:nvPr/>
        </p:nvSpPr>
        <p:spPr>
          <a:xfrm rot="19620168">
            <a:off x="5556001" y="1150393"/>
            <a:ext cx="563008"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9" name="Right Arrow 368"/>
          <p:cNvSpPr/>
          <p:nvPr/>
        </p:nvSpPr>
        <p:spPr>
          <a:xfrm>
            <a:off x="3703807" y="464739"/>
            <a:ext cx="416311" cy="179652"/>
          </a:xfrm>
          <a:prstGeom prst="rightArrow">
            <a:avLst/>
          </a:prstGeom>
          <a:gradFill>
            <a:gsLst>
              <a:gs pos="0">
                <a:schemeClr val="accent6"/>
              </a:gs>
              <a:gs pos="99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0" name="Right Arrow 369"/>
          <p:cNvSpPr/>
          <p:nvPr/>
        </p:nvSpPr>
        <p:spPr>
          <a:xfrm rot="1979832" flipV="1">
            <a:off x="5556000" y="585881"/>
            <a:ext cx="563008"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6" name="TextBox 425"/>
          <p:cNvSpPr txBox="1"/>
          <p:nvPr/>
        </p:nvSpPr>
        <p:spPr>
          <a:xfrm rot="16200000">
            <a:off x="-831096" y="2019736"/>
            <a:ext cx="2612888" cy="646331"/>
          </a:xfrm>
          <a:prstGeom prst="rect">
            <a:avLst/>
          </a:prstGeom>
          <a:noFill/>
        </p:spPr>
        <p:txBody>
          <a:bodyPr wrap="square" rtlCol="0">
            <a:spAutoFit/>
          </a:bodyPr>
          <a:lstStyle/>
          <a:p>
            <a:pPr algn="ctr"/>
            <a:r>
              <a:rPr lang="en-US" sz="3600" dirty="0" smtClean="0">
                <a:latin typeface="Yanone Kaffeesatz Regular"/>
                <a:cs typeface="Yanone Kaffeesatz Regular"/>
              </a:rPr>
              <a:t>Cosmos Cluster</a:t>
            </a:r>
            <a:endParaRPr lang="en-US" sz="3600" dirty="0">
              <a:latin typeface="Yanone Kaffeesatz Regular"/>
              <a:cs typeface="Yanone Kaffeesatz Regular"/>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22</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Dryad’s dag workflow</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pSp>
        <p:nvGrpSpPr>
          <p:cNvPr id="2" name="Group 95"/>
          <p:cNvGrpSpPr/>
          <p:nvPr/>
        </p:nvGrpSpPr>
        <p:grpSpPr>
          <a:xfrm>
            <a:off x="3352528" y="2329981"/>
            <a:ext cx="1011434" cy="673920"/>
            <a:chOff x="2777400" y="2179347"/>
            <a:chExt cx="2663828" cy="1774911"/>
          </a:xfrm>
        </p:grpSpPr>
        <p:sp>
          <p:nvSpPr>
            <p:cNvPr id="97" name="Rectangle 96"/>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39"/>
            <p:cNvGrpSpPr/>
            <p:nvPr/>
          </p:nvGrpSpPr>
          <p:grpSpPr>
            <a:xfrm>
              <a:off x="3089446" y="2315620"/>
              <a:ext cx="2130150" cy="1451638"/>
              <a:chOff x="3293646" y="1724179"/>
              <a:chExt cx="2496156" cy="1701064"/>
            </a:xfrm>
          </p:grpSpPr>
          <p:sp>
            <p:nvSpPr>
              <p:cNvPr id="99" name="Oval 9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Oval 10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Oval 10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Oval 10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04"/>
              <p:cNvCxnSpPr>
                <a:stCxn id="99" idx="5"/>
                <a:endCxn id="10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6" name="Straight Connector 105"/>
              <p:cNvCxnSpPr>
                <a:stCxn id="100" idx="6"/>
                <a:endCxn id="10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7" name="Straight Connector 106"/>
              <p:cNvCxnSpPr>
                <a:stCxn id="101" idx="6"/>
                <a:endCxn id="10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8" name="Straight Connector 107"/>
              <p:cNvCxnSpPr>
                <a:stCxn id="104" idx="6"/>
                <a:endCxn id="10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9" name="Straight Connector 108"/>
              <p:cNvCxnSpPr>
                <a:stCxn id="104" idx="6"/>
                <a:endCxn id="10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6" name="Group 27"/>
          <p:cNvGrpSpPr/>
          <p:nvPr/>
        </p:nvGrpSpPr>
        <p:grpSpPr>
          <a:xfrm>
            <a:off x="2129011" y="2743954"/>
            <a:ext cx="1011434" cy="673920"/>
            <a:chOff x="2777400" y="2179347"/>
            <a:chExt cx="2663828" cy="1774911"/>
          </a:xfrm>
        </p:grpSpPr>
        <p:sp>
          <p:nvSpPr>
            <p:cNvPr id="27" name="Rectangle 26"/>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39"/>
            <p:cNvGrpSpPr/>
            <p:nvPr/>
          </p:nvGrpSpPr>
          <p:grpSpPr>
            <a:xfrm>
              <a:off x="3089443" y="2315621"/>
              <a:ext cx="2130148" cy="1451639"/>
              <a:chOff x="3293646" y="1724179"/>
              <a:chExt cx="2496156" cy="1701064"/>
            </a:xfrm>
          </p:grpSpPr>
          <p:sp>
            <p:nvSpPr>
              <p:cNvPr id="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a:stCxn id="5" idx="5"/>
                <a:endCxn id="1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7" idx="6"/>
                <a:endCxn id="1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8" idx="6"/>
                <a:endCxn id="1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13" idx="6"/>
                <a:endCxn id="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13" idx="6"/>
                <a:endCxn id="1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12" name="Group 53"/>
          <p:cNvGrpSpPr/>
          <p:nvPr/>
        </p:nvGrpSpPr>
        <p:grpSpPr>
          <a:xfrm>
            <a:off x="2129011" y="1916007"/>
            <a:ext cx="1011434" cy="673920"/>
            <a:chOff x="2777400" y="2179347"/>
            <a:chExt cx="2663828" cy="1774911"/>
          </a:xfrm>
        </p:grpSpPr>
        <p:sp>
          <p:nvSpPr>
            <p:cNvPr id="55" name="Rectangle 54"/>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39"/>
            <p:cNvGrpSpPr/>
            <p:nvPr/>
          </p:nvGrpSpPr>
          <p:grpSpPr>
            <a:xfrm>
              <a:off x="3089446" y="2315620"/>
              <a:ext cx="2130150" cy="1451638"/>
              <a:chOff x="3293646" y="1724179"/>
              <a:chExt cx="2496156" cy="1701064"/>
            </a:xfrm>
          </p:grpSpPr>
          <p:sp>
            <p:nvSpPr>
              <p:cNvPr id="57" name="Oval 56"/>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3" name="Straight Connector 62"/>
              <p:cNvCxnSpPr>
                <a:stCxn id="57" idx="5"/>
                <a:endCxn id="62"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a:stCxn id="58" idx="6"/>
                <a:endCxn id="62"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a:stCxn id="59" idx="6"/>
                <a:endCxn id="62"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a:stCxn id="62" idx="6"/>
                <a:endCxn id="60"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a:stCxn id="62" idx="6"/>
                <a:endCxn id="61"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69" name="Rectangle 68"/>
          <p:cNvSpPr/>
          <p:nvPr/>
        </p:nvSpPr>
        <p:spPr>
          <a:xfrm>
            <a:off x="934962" y="2743954"/>
            <a:ext cx="1011434" cy="673920"/>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39"/>
          <p:cNvGrpSpPr/>
          <p:nvPr/>
        </p:nvGrpSpPr>
        <p:grpSpPr>
          <a:xfrm>
            <a:off x="1053443" y="2795696"/>
            <a:ext cx="808801" cy="551176"/>
            <a:chOff x="3293646" y="1724179"/>
            <a:chExt cx="2496156" cy="1701064"/>
          </a:xfrm>
        </p:grpSpPr>
        <p:sp>
          <p:nvSpPr>
            <p:cNvPr id="71" name="Oval 70"/>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7" name="Straight Connector 76"/>
            <p:cNvCxnSpPr>
              <a:stCxn id="71" idx="5"/>
              <a:endCxn id="76"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a:stCxn id="72" idx="6"/>
              <a:endCxn id="76"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a:stCxn id="73" idx="6"/>
              <a:endCxn id="76"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a:stCxn id="76" idx="6"/>
              <a:endCxn id="74"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a:stCxn id="76" idx="6"/>
              <a:endCxn id="75"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nvGrpSpPr>
          <p:cNvPr id="18" name="Group 109"/>
          <p:cNvGrpSpPr/>
          <p:nvPr/>
        </p:nvGrpSpPr>
        <p:grpSpPr>
          <a:xfrm>
            <a:off x="934962" y="1916007"/>
            <a:ext cx="1011434" cy="673920"/>
            <a:chOff x="2777400" y="2179347"/>
            <a:chExt cx="2663828" cy="1774911"/>
          </a:xfrm>
        </p:grpSpPr>
        <p:sp>
          <p:nvSpPr>
            <p:cNvPr id="111" name="Rectangle 110"/>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39"/>
            <p:cNvGrpSpPr/>
            <p:nvPr/>
          </p:nvGrpSpPr>
          <p:grpSpPr>
            <a:xfrm>
              <a:off x="3089446" y="2315620"/>
              <a:ext cx="2130150" cy="1451638"/>
              <a:chOff x="3293646" y="1724179"/>
              <a:chExt cx="2496156" cy="1701064"/>
            </a:xfrm>
          </p:grpSpPr>
          <p:sp>
            <p:nvSpPr>
              <p:cNvPr id="113" name="Oval 112"/>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116"/>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9" name="Straight Connector 118"/>
              <p:cNvCxnSpPr>
                <a:stCxn id="113" idx="5"/>
                <a:endCxn id="118"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a:stCxn id="114" idx="6"/>
                <a:endCxn id="118"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1" name="Straight Connector 120"/>
              <p:cNvCxnSpPr>
                <a:stCxn id="115" idx="6"/>
                <a:endCxn id="118"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2" name="Straight Connector 121"/>
              <p:cNvCxnSpPr>
                <a:stCxn id="118" idx="6"/>
                <a:endCxn id="116"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3" name="Straight Connector 122"/>
              <p:cNvCxnSpPr>
                <a:stCxn id="118" idx="6"/>
                <a:endCxn id="117"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129" name="Right Arrow 128"/>
          <p:cNvSpPr/>
          <p:nvPr/>
        </p:nvSpPr>
        <p:spPr>
          <a:xfrm>
            <a:off x="1919210" y="3003900"/>
            <a:ext cx="260194" cy="17965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ight Arrow 129"/>
          <p:cNvSpPr/>
          <p:nvPr/>
        </p:nvSpPr>
        <p:spPr>
          <a:xfrm rot="19620168">
            <a:off x="3076831" y="2843072"/>
            <a:ext cx="351880"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Right Arrow 130"/>
          <p:cNvSpPr/>
          <p:nvPr/>
        </p:nvSpPr>
        <p:spPr>
          <a:xfrm>
            <a:off x="1919210" y="2157418"/>
            <a:ext cx="260194" cy="17965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Right Arrow 131"/>
          <p:cNvSpPr/>
          <p:nvPr/>
        </p:nvSpPr>
        <p:spPr>
          <a:xfrm rot="1979832" flipV="1">
            <a:off x="3076830" y="2278560"/>
            <a:ext cx="351880"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84"/>
          <p:cNvGrpSpPr>
            <a:grpSpLocks noChangeAspect="1"/>
          </p:cNvGrpSpPr>
          <p:nvPr/>
        </p:nvGrpSpPr>
        <p:grpSpPr>
          <a:xfrm>
            <a:off x="5102641" y="1916007"/>
            <a:ext cx="3429000" cy="1501867"/>
            <a:chOff x="415180" y="1164196"/>
            <a:chExt cx="8079533" cy="3538752"/>
          </a:xfrm>
        </p:grpSpPr>
        <p:grpSp>
          <p:nvGrpSpPr>
            <p:cNvPr id="22" name="Group 95"/>
            <p:cNvGrpSpPr/>
            <p:nvPr/>
          </p:nvGrpSpPr>
          <p:grpSpPr>
            <a:xfrm>
              <a:off x="6111536" y="2139616"/>
              <a:ext cx="2383177" cy="1587913"/>
              <a:chOff x="2777400" y="2179347"/>
              <a:chExt cx="2663828" cy="1774911"/>
            </a:xfrm>
          </p:grpSpPr>
          <p:sp>
            <p:nvSpPr>
              <p:cNvPr id="176" name="Rectangle 175"/>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4" name="Group 39"/>
              <p:cNvGrpSpPr/>
              <p:nvPr/>
            </p:nvGrpSpPr>
            <p:grpSpPr>
              <a:xfrm>
                <a:off x="3089446" y="2315620"/>
                <a:ext cx="2130150" cy="1451638"/>
                <a:chOff x="3293646" y="1724179"/>
                <a:chExt cx="2496156" cy="1701064"/>
              </a:xfrm>
            </p:grpSpPr>
            <p:sp>
              <p:nvSpPr>
                <p:cNvPr id="178" name="Oval 17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9" name="Oval 178"/>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Oval 179"/>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Oval 180"/>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Oval 181"/>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Oval 18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4" name="Straight Connector 183"/>
                <p:cNvCxnSpPr>
                  <a:stCxn id="178" idx="5"/>
                  <a:endCxn id="18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85" name="Straight Connector 184"/>
                <p:cNvCxnSpPr>
                  <a:stCxn id="179" idx="6"/>
                  <a:endCxn id="18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86" name="Straight Connector 185"/>
                <p:cNvCxnSpPr>
                  <a:stCxn id="180" idx="6"/>
                  <a:endCxn id="18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87" name="Straight Connector 186"/>
                <p:cNvCxnSpPr>
                  <a:stCxn id="183" idx="6"/>
                  <a:endCxn id="181"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88" name="Straight Connector 187"/>
                <p:cNvCxnSpPr>
                  <a:stCxn id="183" idx="6"/>
                  <a:endCxn id="182"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25" name="Group 27"/>
            <p:cNvGrpSpPr/>
            <p:nvPr/>
          </p:nvGrpSpPr>
          <p:grpSpPr>
            <a:xfrm>
              <a:off x="3228641" y="3115035"/>
              <a:ext cx="2383177" cy="1587913"/>
              <a:chOff x="2777400" y="2179347"/>
              <a:chExt cx="2663828" cy="1774911"/>
            </a:xfrm>
          </p:grpSpPr>
          <p:sp>
            <p:nvSpPr>
              <p:cNvPr id="163" name="Rectangle 162"/>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39"/>
              <p:cNvGrpSpPr/>
              <p:nvPr/>
            </p:nvGrpSpPr>
            <p:grpSpPr>
              <a:xfrm>
                <a:off x="3089446" y="2315620"/>
                <a:ext cx="2130150" cy="1451638"/>
                <a:chOff x="3293646" y="1724179"/>
                <a:chExt cx="2496156" cy="1701064"/>
              </a:xfrm>
            </p:grpSpPr>
            <p:sp>
              <p:nvSpPr>
                <p:cNvPr id="16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9"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1" name="Straight Connector 170"/>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3" name="Straight Connector 172"/>
                <p:cNvCxnSpPr>
                  <a:stCxn id="166"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4" name="Straight Connector 173"/>
                <p:cNvCxnSpPr>
                  <a:endCxn id="16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5" name="Straight Connector 25"/>
                <p:cNvCxnSpPr>
                  <a:endCxn id="16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29" name="Group 53"/>
            <p:cNvGrpSpPr/>
            <p:nvPr/>
          </p:nvGrpSpPr>
          <p:grpSpPr>
            <a:xfrm>
              <a:off x="3228641" y="1164196"/>
              <a:ext cx="2383177" cy="1587913"/>
              <a:chOff x="2777400" y="2179347"/>
              <a:chExt cx="2663828" cy="1774911"/>
            </a:xfrm>
          </p:grpSpPr>
          <p:sp>
            <p:nvSpPr>
              <p:cNvPr id="150" name="Rectangle 149"/>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39"/>
              <p:cNvGrpSpPr/>
              <p:nvPr/>
            </p:nvGrpSpPr>
            <p:grpSpPr>
              <a:xfrm>
                <a:off x="3089446" y="2315620"/>
                <a:ext cx="2130150" cy="1451638"/>
                <a:chOff x="3293646" y="1724179"/>
                <a:chExt cx="2496156" cy="1701064"/>
              </a:xfrm>
            </p:grpSpPr>
            <p:sp>
              <p:nvSpPr>
                <p:cNvPr id="152" name="Oval 151"/>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3" name="Oval 152"/>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Oval 153"/>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Oval 154"/>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Oval 155"/>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Oval 156"/>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8" name="Straight Connector 157"/>
                <p:cNvCxnSpPr>
                  <a:stCxn id="152" idx="5"/>
                  <a:endCxn id="157"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53" idx="6"/>
                  <a:endCxn id="157"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0" name="Straight Connector 159"/>
                <p:cNvCxnSpPr>
                  <a:stCxn id="154" idx="6"/>
                  <a:endCxn id="157"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1" name="Straight Connector 160"/>
                <p:cNvCxnSpPr>
                  <a:stCxn id="157" idx="6"/>
                  <a:endCxn id="155"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2" name="Straight Connector 161"/>
                <p:cNvCxnSpPr>
                  <a:stCxn id="157" idx="6"/>
                  <a:endCxn id="156"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31" name="Group 67"/>
            <p:cNvGrpSpPr/>
            <p:nvPr/>
          </p:nvGrpSpPr>
          <p:grpSpPr>
            <a:xfrm>
              <a:off x="415180" y="3115035"/>
              <a:ext cx="2383177" cy="1587913"/>
              <a:chOff x="2777400" y="2179347"/>
              <a:chExt cx="2663828" cy="1774911"/>
            </a:xfrm>
          </p:grpSpPr>
          <p:sp>
            <p:nvSpPr>
              <p:cNvPr id="137" name="Rectangle 136"/>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2" name="Group 39"/>
              <p:cNvGrpSpPr/>
              <p:nvPr/>
            </p:nvGrpSpPr>
            <p:grpSpPr>
              <a:xfrm>
                <a:off x="3089446" y="2315620"/>
                <a:ext cx="2130150" cy="1451638"/>
                <a:chOff x="3293646" y="1724179"/>
                <a:chExt cx="2496156" cy="1701064"/>
              </a:xfrm>
            </p:grpSpPr>
            <p:sp>
              <p:nvSpPr>
                <p:cNvPr id="139" name="Oval 13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Oval 13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Oval 14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Oval 14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Oval 14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Oval 14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5" name="Straight Connector 144"/>
                <p:cNvCxnSpPr>
                  <a:stCxn id="139" idx="5"/>
                  <a:endCxn id="14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6" name="Straight Connector 145"/>
                <p:cNvCxnSpPr>
                  <a:stCxn id="140" idx="6"/>
                  <a:endCxn id="14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7" name="Straight Connector 146"/>
                <p:cNvCxnSpPr>
                  <a:stCxn id="141" idx="6"/>
                  <a:endCxn id="14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8" name="Straight Connector 147"/>
                <p:cNvCxnSpPr>
                  <a:stCxn id="144" idx="6"/>
                  <a:endCxn id="14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9" name="Straight Connector 148"/>
                <p:cNvCxnSpPr>
                  <a:stCxn id="144" idx="6"/>
                  <a:endCxn id="14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33" name="Group 109"/>
            <p:cNvGrpSpPr/>
            <p:nvPr/>
          </p:nvGrpSpPr>
          <p:grpSpPr>
            <a:xfrm>
              <a:off x="415180" y="1164196"/>
              <a:ext cx="2383177" cy="1587913"/>
              <a:chOff x="2777400" y="2179347"/>
              <a:chExt cx="2663828" cy="1774911"/>
            </a:xfrm>
          </p:grpSpPr>
          <p:sp>
            <p:nvSpPr>
              <p:cNvPr id="95" name="Rectangle 94"/>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9"/>
              <p:cNvGrpSpPr/>
              <p:nvPr/>
            </p:nvGrpSpPr>
            <p:grpSpPr>
              <a:xfrm>
                <a:off x="3089446" y="2315620"/>
                <a:ext cx="2130150" cy="1451638"/>
                <a:chOff x="3293646" y="1724179"/>
                <a:chExt cx="2496156" cy="1701064"/>
              </a:xfrm>
            </p:grpSpPr>
            <p:sp>
              <p:nvSpPr>
                <p:cNvPr id="98" name="Oval 9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Oval 111"/>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Oval 124"/>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7" name="Straight Connector 126"/>
                <p:cNvCxnSpPr>
                  <a:stCxn id="98" idx="5"/>
                  <a:endCxn id="126"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8" name="Straight Connector 127"/>
                <p:cNvCxnSpPr>
                  <a:stCxn id="110" idx="6"/>
                  <a:endCxn id="126"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34" name="Straight Connector 133"/>
                <p:cNvCxnSpPr>
                  <a:stCxn id="112" idx="6"/>
                  <a:endCxn id="126"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35" name="Straight Connector 134"/>
                <p:cNvCxnSpPr>
                  <a:stCxn id="126" idx="6"/>
                  <a:endCxn id="124"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36" name="Straight Connector 135"/>
                <p:cNvCxnSpPr>
                  <a:stCxn id="126" idx="6"/>
                  <a:endCxn id="125"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91" name="Right Arrow 90"/>
            <p:cNvSpPr/>
            <p:nvPr/>
          </p:nvSpPr>
          <p:spPr>
            <a:xfrm>
              <a:off x="2734300" y="3727529"/>
              <a:ext cx="613079" cy="42330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ight Arrow 91"/>
            <p:cNvSpPr/>
            <p:nvPr/>
          </p:nvSpPr>
          <p:spPr>
            <a:xfrm rot="19620168">
              <a:off x="5461928" y="3348579"/>
              <a:ext cx="829112" cy="42330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ight Arrow 92"/>
            <p:cNvSpPr/>
            <p:nvPr/>
          </p:nvSpPr>
          <p:spPr>
            <a:xfrm>
              <a:off x="2734300" y="1733018"/>
              <a:ext cx="613079" cy="42330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ight Arrow 93"/>
            <p:cNvSpPr/>
            <p:nvPr/>
          </p:nvSpPr>
          <p:spPr>
            <a:xfrm rot="1979832" flipV="1">
              <a:off x="5461927" y="2018455"/>
              <a:ext cx="829112" cy="42330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5" name="Group 345"/>
          <p:cNvGrpSpPr/>
          <p:nvPr/>
        </p:nvGrpSpPr>
        <p:grpSpPr>
          <a:xfrm>
            <a:off x="2129011" y="223328"/>
            <a:ext cx="5486400" cy="1501867"/>
            <a:chOff x="1748011" y="286828"/>
            <a:chExt cx="5486400" cy="1501867"/>
          </a:xfrm>
        </p:grpSpPr>
        <p:sp>
          <p:nvSpPr>
            <p:cNvPr id="251" name="Rectangle 250"/>
            <p:cNvSpPr/>
            <p:nvPr/>
          </p:nvSpPr>
          <p:spPr>
            <a:xfrm>
              <a:off x="5616117" y="700802"/>
              <a:ext cx="1618294" cy="673920"/>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6" name="Group 39"/>
            <p:cNvGrpSpPr/>
            <p:nvPr/>
          </p:nvGrpSpPr>
          <p:grpSpPr>
            <a:xfrm>
              <a:off x="5805687" y="752544"/>
              <a:ext cx="1294081" cy="551176"/>
              <a:chOff x="3293646" y="1724179"/>
              <a:chExt cx="2496156" cy="1701064"/>
            </a:xfrm>
          </p:grpSpPr>
          <p:sp>
            <p:nvSpPr>
              <p:cNvPr id="253" name="Oval 252"/>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4" name="Oval 253"/>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5" name="Oval 254"/>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6" name="Oval 255"/>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7" name="Oval 256"/>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8" name="Oval 257"/>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9" name="Straight Connector 258"/>
              <p:cNvCxnSpPr>
                <a:stCxn id="253" idx="5"/>
                <a:endCxn id="258"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60" name="Straight Connector 259"/>
              <p:cNvCxnSpPr>
                <a:stCxn id="254" idx="6"/>
                <a:endCxn id="258"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61" name="Straight Connector 260"/>
              <p:cNvCxnSpPr>
                <a:stCxn id="255" idx="6"/>
                <a:endCxn id="258"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62" name="Straight Connector 261"/>
              <p:cNvCxnSpPr>
                <a:stCxn id="258" idx="6"/>
                <a:endCxn id="256"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63" name="Straight Connector 262"/>
              <p:cNvCxnSpPr>
                <a:stCxn id="258" idx="6"/>
                <a:endCxn id="257"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238" name="Rectangle 237"/>
            <p:cNvSpPr/>
            <p:nvPr/>
          </p:nvSpPr>
          <p:spPr>
            <a:xfrm>
              <a:off x="3658489" y="1114775"/>
              <a:ext cx="1618294" cy="673920"/>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7" name="Group 39"/>
            <p:cNvGrpSpPr/>
            <p:nvPr/>
          </p:nvGrpSpPr>
          <p:grpSpPr>
            <a:xfrm>
              <a:off x="3848059" y="1166517"/>
              <a:ext cx="1294081" cy="551176"/>
              <a:chOff x="3293646" y="1724179"/>
              <a:chExt cx="2496156" cy="1701064"/>
            </a:xfrm>
          </p:grpSpPr>
          <p:sp>
            <p:nvSpPr>
              <p:cNvPr id="240"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1"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2"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3"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4"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5"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6" name="Straight Connector 245"/>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47" name="Straight Connector 246"/>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48" name="Straight Connector 247"/>
              <p:cNvCxnSpPr>
                <a:stCxn id="241"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49" name="Straight Connector 248"/>
              <p:cNvCxnSpPr>
                <a:endCxn id="24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50" name="Straight Connector 25"/>
              <p:cNvCxnSpPr>
                <a:endCxn id="24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225" name="Rectangle 224"/>
            <p:cNvSpPr/>
            <p:nvPr/>
          </p:nvSpPr>
          <p:spPr>
            <a:xfrm>
              <a:off x="3658489" y="286828"/>
              <a:ext cx="1618294" cy="673920"/>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8" name="Group 39"/>
            <p:cNvGrpSpPr/>
            <p:nvPr/>
          </p:nvGrpSpPr>
          <p:grpSpPr>
            <a:xfrm>
              <a:off x="3848059" y="338570"/>
              <a:ext cx="1294081" cy="551176"/>
              <a:chOff x="3293646" y="1724179"/>
              <a:chExt cx="2496156" cy="1701064"/>
            </a:xfrm>
          </p:grpSpPr>
          <p:sp>
            <p:nvSpPr>
              <p:cNvPr id="227" name="Oval 226"/>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8" name="Oval 227"/>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9" name="Oval 228"/>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0" name="Oval 229"/>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1" name="Oval 230"/>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2" name="Oval 231"/>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3" name="Straight Connector 232"/>
              <p:cNvCxnSpPr>
                <a:stCxn id="227" idx="5"/>
                <a:endCxn id="232"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34" name="Straight Connector 233"/>
              <p:cNvCxnSpPr>
                <a:stCxn id="228" idx="6"/>
                <a:endCxn id="232"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35" name="Straight Connector 234"/>
              <p:cNvCxnSpPr>
                <a:stCxn id="229" idx="6"/>
                <a:endCxn id="232"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36" name="Straight Connector 235"/>
              <p:cNvCxnSpPr>
                <a:stCxn id="232" idx="6"/>
                <a:endCxn id="230"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37" name="Straight Connector 236"/>
              <p:cNvCxnSpPr>
                <a:stCxn id="232" idx="6"/>
                <a:endCxn id="231"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212" name="Rectangle 211"/>
            <p:cNvSpPr/>
            <p:nvPr/>
          </p:nvSpPr>
          <p:spPr>
            <a:xfrm>
              <a:off x="1748011" y="1114775"/>
              <a:ext cx="1618294" cy="673920"/>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9" name="Group 39"/>
            <p:cNvGrpSpPr/>
            <p:nvPr/>
          </p:nvGrpSpPr>
          <p:grpSpPr>
            <a:xfrm>
              <a:off x="1937581" y="1166517"/>
              <a:ext cx="1294081" cy="551176"/>
              <a:chOff x="3293646" y="1724179"/>
              <a:chExt cx="2496156" cy="1701064"/>
            </a:xfrm>
          </p:grpSpPr>
          <p:sp>
            <p:nvSpPr>
              <p:cNvPr id="214" name="Oval 213"/>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Oval 214"/>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6" name="Oval 215"/>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7" name="Oval 216"/>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8" name="Oval 217"/>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9" name="Oval 218"/>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0" name="Straight Connector 219"/>
              <p:cNvCxnSpPr>
                <a:stCxn id="214" idx="5"/>
                <a:endCxn id="219"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21" name="Straight Connector 220"/>
              <p:cNvCxnSpPr>
                <a:stCxn id="215" idx="6"/>
                <a:endCxn id="219"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22" name="Straight Connector 221"/>
              <p:cNvCxnSpPr>
                <a:stCxn id="216" idx="6"/>
                <a:endCxn id="219"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23" name="Straight Connector 222"/>
              <p:cNvCxnSpPr>
                <a:stCxn id="219" idx="6"/>
                <a:endCxn id="21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24" name="Straight Connector 223"/>
              <p:cNvCxnSpPr>
                <a:stCxn id="219" idx="6"/>
                <a:endCxn id="21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199" name="Rectangle 198"/>
            <p:cNvSpPr/>
            <p:nvPr/>
          </p:nvSpPr>
          <p:spPr>
            <a:xfrm>
              <a:off x="1748011" y="286828"/>
              <a:ext cx="1618294" cy="673920"/>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0" name="Group 39"/>
            <p:cNvGrpSpPr/>
            <p:nvPr/>
          </p:nvGrpSpPr>
          <p:grpSpPr>
            <a:xfrm>
              <a:off x="1937581" y="338570"/>
              <a:ext cx="1294081" cy="551176"/>
              <a:chOff x="3293646" y="1724179"/>
              <a:chExt cx="2496156" cy="1701064"/>
            </a:xfrm>
          </p:grpSpPr>
          <p:sp>
            <p:nvSpPr>
              <p:cNvPr id="201" name="Oval 200"/>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2" name="Oval 201"/>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3" name="Oval 202"/>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4" name="Oval 203"/>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5" name="Oval 204"/>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6" name="Oval 205"/>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7" name="Straight Connector 206"/>
              <p:cNvCxnSpPr>
                <a:stCxn id="201" idx="5"/>
                <a:endCxn id="206"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08" name="Straight Connector 207"/>
              <p:cNvCxnSpPr>
                <a:stCxn id="202" idx="6"/>
                <a:endCxn id="206"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09" name="Straight Connector 208"/>
              <p:cNvCxnSpPr>
                <a:stCxn id="203" idx="6"/>
                <a:endCxn id="206"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10" name="Straight Connector 209"/>
              <p:cNvCxnSpPr>
                <a:stCxn id="206" idx="6"/>
                <a:endCxn id="204"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11" name="Straight Connector 210"/>
              <p:cNvCxnSpPr>
                <a:stCxn id="206" idx="6"/>
                <a:endCxn id="205"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195" name="Right Arrow 194"/>
            <p:cNvSpPr/>
            <p:nvPr/>
          </p:nvSpPr>
          <p:spPr>
            <a:xfrm>
              <a:off x="3322807" y="1374721"/>
              <a:ext cx="416311" cy="179652"/>
            </a:xfrm>
            <a:prstGeom prst="rightArrow">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6" name="Right Arrow 195"/>
            <p:cNvSpPr/>
            <p:nvPr/>
          </p:nvSpPr>
          <p:spPr>
            <a:xfrm rot="19620168">
              <a:off x="5175001" y="1213893"/>
              <a:ext cx="563008" cy="179652"/>
            </a:xfrm>
            <a:prstGeom prst="rightArrow">
              <a:avLst>
                <a:gd name="adj1" fmla="val 50000"/>
                <a:gd name="adj2" fmla="val 50000"/>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7" name="Right Arrow 196"/>
            <p:cNvSpPr/>
            <p:nvPr/>
          </p:nvSpPr>
          <p:spPr>
            <a:xfrm>
              <a:off x="3322807" y="528239"/>
              <a:ext cx="416311" cy="179652"/>
            </a:xfrm>
            <a:prstGeom prst="rightArrow">
              <a:avLst/>
            </a:prstGeom>
            <a:gradFill>
              <a:gsLst>
                <a:gs pos="0">
                  <a:schemeClr val="accent2"/>
                </a:gs>
                <a:gs pos="99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8" name="Right Arrow 197"/>
            <p:cNvSpPr/>
            <p:nvPr/>
          </p:nvSpPr>
          <p:spPr>
            <a:xfrm rot="1979832" flipV="1">
              <a:off x="5175000" y="649381"/>
              <a:ext cx="563008" cy="179652"/>
            </a:xfrm>
            <a:prstGeom prst="rightArrow">
              <a:avLst>
                <a:gd name="adj1" fmla="val 50000"/>
                <a:gd name="adj2" fmla="val 50000"/>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1" name="Group 354"/>
          <p:cNvGrpSpPr/>
          <p:nvPr/>
        </p:nvGrpSpPr>
        <p:grpSpPr>
          <a:xfrm>
            <a:off x="936396" y="3578378"/>
            <a:ext cx="7315200" cy="1501866"/>
            <a:chOff x="936396" y="3578378"/>
            <a:chExt cx="7315200" cy="1501866"/>
          </a:xfrm>
        </p:grpSpPr>
        <p:grpSp>
          <p:nvGrpSpPr>
            <p:cNvPr id="42" name="Group 353"/>
            <p:cNvGrpSpPr/>
            <p:nvPr/>
          </p:nvGrpSpPr>
          <p:grpSpPr>
            <a:xfrm>
              <a:off x="6093870" y="3992352"/>
              <a:ext cx="2157726" cy="673919"/>
              <a:chOff x="6093870" y="3992352"/>
              <a:chExt cx="2157726" cy="673919"/>
            </a:xfrm>
          </p:grpSpPr>
          <p:sp>
            <p:nvSpPr>
              <p:cNvPr id="326" name="Rectangle 325"/>
              <p:cNvSpPr/>
              <p:nvPr/>
            </p:nvSpPr>
            <p:spPr>
              <a:xfrm>
                <a:off x="6093870" y="3992352"/>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4" name="Group 39"/>
              <p:cNvGrpSpPr/>
              <p:nvPr/>
            </p:nvGrpSpPr>
            <p:grpSpPr>
              <a:xfrm>
                <a:off x="6346630" y="4044094"/>
                <a:ext cx="1725442" cy="551175"/>
                <a:chOff x="3293646" y="1724179"/>
                <a:chExt cx="2496156" cy="1701064"/>
              </a:xfrm>
            </p:grpSpPr>
            <p:sp>
              <p:nvSpPr>
                <p:cNvPr id="328" name="Oval 32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9" name="Oval 328"/>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0" name="Oval 329"/>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1" name="Oval 330"/>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2" name="Oval 331"/>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3" name="Oval 33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4" name="Straight Connector 333"/>
                <p:cNvCxnSpPr>
                  <a:stCxn id="328" idx="5"/>
                  <a:endCxn id="33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5" name="Straight Connector 334"/>
                <p:cNvCxnSpPr>
                  <a:stCxn id="329" idx="6"/>
                  <a:endCxn id="33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6" name="Straight Connector 335"/>
                <p:cNvCxnSpPr>
                  <a:stCxn id="330" idx="6"/>
                  <a:endCxn id="33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3" idx="6"/>
                  <a:endCxn id="331"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8" name="Straight Connector 337"/>
                <p:cNvCxnSpPr>
                  <a:stCxn id="333" idx="6"/>
                  <a:endCxn id="332"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45" name="Group 351"/>
            <p:cNvGrpSpPr/>
            <p:nvPr/>
          </p:nvGrpSpPr>
          <p:grpSpPr>
            <a:xfrm>
              <a:off x="3483700" y="4406325"/>
              <a:ext cx="2157726" cy="673919"/>
              <a:chOff x="3483700" y="4406325"/>
              <a:chExt cx="2157726" cy="673919"/>
            </a:xfrm>
          </p:grpSpPr>
          <p:sp>
            <p:nvSpPr>
              <p:cNvPr id="313" name="Rectangle 312"/>
              <p:cNvSpPr/>
              <p:nvPr/>
            </p:nvSpPr>
            <p:spPr>
              <a:xfrm>
                <a:off x="3483700" y="4406325"/>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6" name="Group 39"/>
              <p:cNvGrpSpPr/>
              <p:nvPr/>
            </p:nvGrpSpPr>
            <p:grpSpPr>
              <a:xfrm>
                <a:off x="3736460" y="4458067"/>
                <a:ext cx="1725442" cy="551175"/>
                <a:chOff x="3293646" y="1724179"/>
                <a:chExt cx="2496156" cy="1701064"/>
              </a:xfrm>
            </p:grpSpPr>
            <p:sp>
              <p:nvSpPr>
                <p:cNvPr id="31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6"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7"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8"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9"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0"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1" name="Straight Connector 320"/>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2" name="Straight Connector 321"/>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3" name="Straight Connector 322"/>
                <p:cNvCxnSpPr>
                  <a:stCxn id="316"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4" name="Straight Connector 323"/>
                <p:cNvCxnSpPr>
                  <a:endCxn id="31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5" name="Straight Connector 25"/>
                <p:cNvCxnSpPr>
                  <a:endCxn id="31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47" name="Group 352"/>
            <p:cNvGrpSpPr/>
            <p:nvPr/>
          </p:nvGrpSpPr>
          <p:grpSpPr>
            <a:xfrm>
              <a:off x="3483700" y="3578378"/>
              <a:ext cx="2157726" cy="673919"/>
              <a:chOff x="3483700" y="3578378"/>
              <a:chExt cx="2157726" cy="673919"/>
            </a:xfrm>
          </p:grpSpPr>
          <p:sp>
            <p:nvSpPr>
              <p:cNvPr id="300" name="Rectangle 299"/>
              <p:cNvSpPr/>
              <p:nvPr/>
            </p:nvSpPr>
            <p:spPr>
              <a:xfrm>
                <a:off x="3483700" y="3578378"/>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8" name="Group 39"/>
              <p:cNvGrpSpPr/>
              <p:nvPr/>
            </p:nvGrpSpPr>
            <p:grpSpPr>
              <a:xfrm>
                <a:off x="3736460" y="3630120"/>
                <a:ext cx="1725442" cy="551175"/>
                <a:chOff x="3293646" y="1724179"/>
                <a:chExt cx="2496156" cy="1701064"/>
              </a:xfrm>
            </p:grpSpPr>
            <p:sp>
              <p:nvSpPr>
                <p:cNvPr id="302" name="Oval 301"/>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3" name="Oval 302"/>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4" name="Oval 303"/>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5" name="Oval 304"/>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6" name="Oval 305"/>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7" name="Oval 306"/>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8" name="Straight Connector 307"/>
                <p:cNvCxnSpPr>
                  <a:stCxn id="302" idx="5"/>
                  <a:endCxn id="307"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303" idx="6"/>
                  <a:endCxn id="307"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0" name="Straight Connector 309"/>
                <p:cNvCxnSpPr>
                  <a:stCxn id="304" idx="6"/>
                  <a:endCxn id="307"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1" name="Straight Connector 310"/>
                <p:cNvCxnSpPr>
                  <a:stCxn id="307" idx="6"/>
                  <a:endCxn id="305"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2" name="Straight Connector 311"/>
                <p:cNvCxnSpPr>
                  <a:stCxn id="307" idx="6"/>
                  <a:endCxn id="306"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49" name="Group 350"/>
            <p:cNvGrpSpPr/>
            <p:nvPr/>
          </p:nvGrpSpPr>
          <p:grpSpPr>
            <a:xfrm>
              <a:off x="936396" y="4406325"/>
              <a:ext cx="2157726" cy="673919"/>
              <a:chOff x="936396" y="4406325"/>
              <a:chExt cx="2157726" cy="673919"/>
            </a:xfrm>
          </p:grpSpPr>
          <p:sp>
            <p:nvSpPr>
              <p:cNvPr id="287" name="Rectangle 286"/>
              <p:cNvSpPr/>
              <p:nvPr/>
            </p:nvSpPr>
            <p:spPr>
              <a:xfrm>
                <a:off x="936396" y="4406325"/>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0" name="Group 39"/>
              <p:cNvGrpSpPr/>
              <p:nvPr/>
            </p:nvGrpSpPr>
            <p:grpSpPr>
              <a:xfrm>
                <a:off x="1189156" y="4458067"/>
                <a:ext cx="1725442" cy="551175"/>
                <a:chOff x="3293646" y="1724179"/>
                <a:chExt cx="2496156" cy="1701064"/>
              </a:xfrm>
            </p:grpSpPr>
            <p:sp>
              <p:nvSpPr>
                <p:cNvPr id="289" name="Oval 28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0" name="Oval 28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1" name="Oval 29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2" name="Oval 29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3" name="Oval 29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4" name="Oval 29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5" name="Straight Connector 294"/>
                <p:cNvCxnSpPr>
                  <a:stCxn id="289" idx="5"/>
                  <a:endCxn id="29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6" name="Straight Connector 295"/>
                <p:cNvCxnSpPr>
                  <a:stCxn id="290" idx="6"/>
                  <a:endCxn id="29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7" name="Straight Connector 296"/>
                <p:cNvCxnSpPr>
                  <a:stCxn id="291" idx="6"/>
                  <a:endCxn id="29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8" name="Straight Connector 297"/>
                <p:cNvCxnSpPr>
                  <a:stCxn id="294" idx="6"/>
                  <a:endCxn id="29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9" name="Straight Connector 298"/>
                <p:cNvCxnSpPr>
                  <a:stCxn id="294" idx="6"/>
                  <a:endCxn id="29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51" name="Group 349"/>
            <p:cNvGrpSpPr/>
            <p:nvPr/>
          </p:nvGrpSpPr>
          <p:grpSpPr>
            <a:xfrm>
              <a:off x="936396" y="3578378"/>
              <a:ext cx="2157726" cy="673919"/>
              <a:chOff x="936396" y="3578378"/>
              <a:chExt cx="2157726" cy="673919"/>
            </a:xfrm>
          </p:grpSpPr>
          <p:sp>
            <p:nvSpPr>
              <p:cNvPr id="274" name="Rectangle 273"/>
              <p:cNvSpPr/>
              <p:nvPr/>
            </p:nvSpPr>
            <p:spPr>
              <a:xfrm>
                <a:off x="936396" y="3578378"/>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2" name="Group 39"/>
              <p:cNvGrpSpPr/>
              <p:nvPr/>
            </p:nvGrpSpPr>
            <p:grpSpPr>
              <a:xfrm>
                <a:off x="1189156" y="3630120"/>
                <a:ext cx="1725442" cy="551175"/>
                <a:chOff x="3293646" y="1724179"/>
                <a:chExt cx="2496156" cy="1701064"/>
              </a:xfrm>
            </p:grpSpPr>
            <p:sp>
              <p:nvSpPr>
                <p:cNvPr id="276" name="Oval 275"/>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7" name="Oval 27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8" name="Oval 27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9" name="Oval 27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0" name="Oval 27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1" name="Oval 280"/>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2" name="Straight Connector 281"/>
                <p:cNvCxnSpPr>
                  <a:stCxn id="276" idx="5"/>
                  <a:endCxn id="281"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3" name="Straight Connector 282"/>
                <p:cNvCxnSpPr>
                  <a:stCxn id="277" idx="6"/>
                  <a:endCxn id="281"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4" name="Straight Connector 283"/>
                <p:cNvCxnSpPr>
                  <a:stCxn id="278" idx="6"/>
                  <a:endCxn id="281"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5" name="Straight Connector 284"/>
                <p:cNvCxnSpPr>
                  <a:stCxn id="281" idx="6"/>
                  <a:endCxn id="27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6" name="Straight Connector 285"/>
                <p:cNvCxnSpPr>
                  <a:stCxn id="281" idx="6"/>
                  <a:endCxn id="28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270" name="Right Arrow 269"/>
            <p:cNvSpPr/>
            <p:nvPr/>
          </p:nvSpPr>
          <p:spPr>
            <a:xfrm>
              <a:off x="3036125" y="4666271"/>
              <a:ext cx="555081" cy="17965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1" name="Right Arrow 270"/>
            <p:cNvSpPr/>
            <p:nvPr/>
          </p:nvSpPr>
          <p:spPr>
            <a:xfrm rot="19620168">
              <a:off x="5505716" y="4505442"/>
              <a:ext cx="750677"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2" name="Right Arrow 271"/>
            <p:cNvSpPr/>
            <p:nvPr/>
          </p:nvSpPr>
          <p:spPr>
            <a:xfrm>
              <a:off x="3036125" y="3819789"/>
              <a:ext cx="555081" cy="17965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3" name="Right Arrow 272"/>
            <p:cNvSpPr/>
            <p:nvPr/>
          </p:nvSpPr>
          <p:spPr>
            <a:xfrm rot="1979832" flipV="1">
              <a:off x="5505715" y="3940930"/>
              <a:ext cx="750677"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49" name="TextBox 348"/>
          <p:cNvSpPr txBox="1"/>
          <p:nvPr/>
        </p:nvSpPr>
        <p:spPr>
          <a:xfrm rot="16200000">
            <a:off x="-831096" y="2019736"/>
            <a:ext cx="2612888" cy="646331"/>
          </a:xfrm>
          <a:prstGeom prst="rect">
            <a:avLst/>
          </a:prstGeom>
          <a:noFill/>
        </p:spPr>
        <p:txBody>
          <a:bodyPr wrap="square" rtlCol="0">
            <a:spAutoFit/>
          </a:bodyPr>
          <a:lstStyle/>
          <a:p>
            <a:pPr algn="ctr"/>
            <a:r>
              <a:rPr lang="en-US" sz="3600" dirty="0" smtClean="0">
                <a:latin typeface="Yanone Kaffeesatz Regular"/>
                <a:cs typeface="Yanone Kaffeesatz Regular"/>
              </a:rPr>
              <a:t>Cosmos Cluster</a:t>
            </a:r>
            <a:endParaRPr lang="en-US" sz="3600" dirty="0">
              <a:latin typeface="Yanone Kaffeesatz Regular"/>
              <a:cs typeface="Yanone Kaffeesatz Regular"/>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23</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Dryad’s dag workflow</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pSp>
        <p:nvGrpSpPr>
          <p:cNvPr id="96" name="Group 95"/>
          <p:cNvGrpSpPr/>
          <p:nvPr/>
        </p:nvGrpSpPr>
        <p:grpSpPr>
          <a:xfrm>
            <a:off x="6111536" y="2139616"/>
            <a:ext cx="2383177" cy="1587913"/>
            <a:chOff x="2777400" y="2179347"/>
            <a:chExt cx="2663828" cy="1774911"/>
          </a:xfrm>
        </p:grpSpPr>
        <p:sp>
          <p:nvSpPr>
            <p:cNvPr id="97" name="Rectangle 96"/>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8" name="Group 39"/>
            <p:cNvGrpSpPr/>
            <p:nvPr/>
          </p:nvGrpSpPr>
          <p:grpSpPr>
            <a:xfrm>
              <a:off x="3089446" y="2315620"/>
              <a:ext cx="2130150" cy="1451638"/>
              <a:chOff x="3293646" y="1724179"/>
              <a:chExt cx="2496156" cy="1701064"/>
            </a:xfrm>
          </p:grpSpPr>
          <p:sp>
            <p:nvSpPr>
              <p:cNvPr id="99" name="Oval 9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Oval 10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Oval 10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Oval 10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04"/>
              <p:cNvCxnSpPr>
                <a:stCxn id="99" idx="5"/>
                <a:endCxn id="10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6" name="Straight Connector 105"/>
              <p:cNvCxnSpPr>
                <a:stCxn id="100" idx="6"/>
                <a:endCxn id="10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7" name="Straight Connector 106"/>
              <p:cNvCxnSpPr>
                <a:stCxn id="101" idx="6"/>
                <a:endCxn id="10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8" name="Straight Connector 107"/>
              <p:cNvCxnSpPr>
                <a:stCxn id="104" idx="6"/>
                <a:endCxn id="10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9" name="Straight Connector 108"/>
              <p:cNvCxnSpPr>
                <a:stCxn id="104" idx="6"/>
                <a:endCxn id="10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28" name="Group 27"/>
          <p:cNvGrpSpPr/>
          <p:nvPr/>
        </p:nvGrpSpPr>
        <p:grpSpPr>
          <a:xfrm>
            <a:off x="3228641" y="3115035"/>
            <a:ext cx="2383177" cy="1587913"/>
            <a:chOff x="2777400" y="2179347"/>
            <a:chExt cx="2663828" cy="1774911"/>
          </a:xfrm>
        </p:grpSpPr>
        <p:sp>
          <p:nvSpPr>
            <p:cNvPr id="27" name="Rectangle 26"/>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39"/>
            <p:cNvGrpSpPr/>
            <p:nvPr/>
          </p:nvGrpSpPr>
          <p:grpSpPr>
            <a:xfrm>
              <a:off x="3089443" y="2315621"/>
              <a:ext cx="2130148" cy="1451639"/>
              <a:chOff x="3293646" y="1724179"/>
              <a:chExt cx="2496156" cy="1701064"/>
            </a:xfrm>
          </p:grpSpPr>
          <p:sp>
            <p:nvSpPr>
              <p:cNvPr id="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a:stCxn id="5" idx="5"/>
                <a:endCxn id="1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7" idx="6"/>
                <a:endCxn id="1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8" idx="6"/>
                <a:endCxn id="1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13" idx="6"/>
                <a:endCxn id="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13" idx="6"/>
                <a:endCxn id="1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54" name="Group 53"/>
          <p:cNvGrpSpPr/>
          <p:nvPr/>
        </p:nvGrpSpPr>
        <p:grpSpPr>
          <a:xfrm>
            <a:off x="3228641" y="1164196"/>
            <a:ext cx="2383177" cy="1587913"/>
            <a:chOff x="2777400" y="2179347"/>
            <a:chExt cx="2663828" cy="1774911"/>
          </a:xfrm>
        </p:grpSpPr>
        <p:sp>
          <p:nvSpPr>
            <p:cNvPr id="55" name="Rectangle 54"/>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6" name="Group 39"/>
            <p:cNvGrpSpPr/>
            <p:nvPr/>
          </p:nvGrpSpPr>
          <p:grpSpPr>
            <a:xfrm>
              <a:off x="3089446" y="2315620"/>
              <a:ext cx="2130150" cy="1451638"/>
              <a:chOff x="3293646" y="1724179"/>
              <a:chExt cx="2496156" cy="1701064"/>
            </a:xfrm>
          </p:grpSpPr>
          <p:sp>
            <p:nvSpPr>
              <p:cNvPr id="57" name="Oval 56"/>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3" name="Straight Connector 62"/>
              <p:cNvCxnSpPr>
                <a:stCxn id="57" idx="5"/>
                <a:endCxn id="62"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a:stCxn id="58" idx="6"/>
                <a:endCxn id="62"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a:stCxn id="59" idx="6"/>
                <a:endCxn id="62"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a:stCxn id="62" idx="6"/>
                <a:endCxn id="60"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a:stCxn id="62" idx="6"/>
                <a:endCxn id="61"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68" name="Group 67"/>
          <p:cNvGrpSpPr/>
          <p:nvPr/>
        </p:nvGrpSpPr>
        <p:grpSpPr>
          <a:xfrm>
            <a:off x="415180" y="3115035"/>
            <a:ext cx="2383177" cy="1587913"/>
            <a:chOff x="2777400" y="2179347"/>
            <a:chExt cx="2663828" cy="1774911"/>
          </a:xfrm>
        </p:grpSpPr>
        <p:sp>
          <p:nvSpPr>
            <p:cNvPr id="69" name="Rectangle 68"/>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0" name="Group 39"/>
            <p:cNvGrpSpPr/>
            <p:nvPr/>
          </p:nvGrpSpPr>
          <p:grpSpPr>
            <a:xfrm>
              <a:off x="3089446" y="2315620"/>
              <a:ext cx="2130150" cy="1451638"/>
              <a:chOff x="3293646" y="1724179"/>
              <a:chExt cx="2496156" cy="1701064"/>
            </a:xfrm>
          </p:grpSpPr>
          <p:sp>
            <p:nvSpPr>
              <p:cNvPr id="71" name="Oval 70"/>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7" name="Straight Connector 76"/>
              <p:cNvCxnSpPr>
                <a:stCxn id="71" idx="5"/>
                <a:endCxn id="76"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a:stCxn id="72" idx="6"/>
                <a:endCxn id="76"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a:stCxn id="73" idx="6"/>
                <a:endCxn id="76"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a:stCxn id="76" idx="6"/>
                <a:endCxn id="74"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a:stCxn id="76" idx="6"/>
                <a:endCxn id="75"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110" name="Group 109"/>
          <p:cNvGrpSpPr/>
          <p:nvPr/>
        </p:nvGrpSpPr>
        <p:grpSpPr>
          <a:xfrm>
            <a:off x="415180" y="1164196"/>
            <a:ext cx="2383177" cy="1587913"/>
            <a:chOff x="2777400" y="2179347"/>
            <a:chExt cx="2663828" cy="1774911"/>
          </a:xfrm>
        </p:grpSpPr>
        <p:sp>
          <p:nvSpPr>
            <p:cNvPr id="111" name="Rectangle 110"/>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2" name="Group 39"/>
            <p:cNvGrpSpPr/>
            <p:nvPr/>
          </p:nvGrpSpPr>
          <p:grpSpPr>
            <a:xfrm>
              <a:off x="3089446" y="2315620"/>
              <a:ext cx="2130150" cy="1451638"/>
              <a:chOff x="3293646" y="1724179"/>
              <a:chExt cx="2496156" cy="1701064"/>
            </a:xfrm>
          </p:grpSpPr>
          <p:sp>
            <p:nvSpPr>
              <p:cNvPr id="113" name="Oval 112"/>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116"/>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9" name="Straight Connector 118"/>
              <p:cNvCxnSpPr>
                <a:stCxn id="113" idx="5"/>
                <a:endCxn id="118"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a:stCxn id="114" idx="6"/>
                <a:endCxn id="118"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1" name="Straight Connector 120"/>
              <p:cNvCxnSpPr>
                <a:stCxn id="115" idx="6"/>
                <a:endCxn id="118"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2" name="Straight Connector 121"/>
              <p:cNvCxnSpPr>
                <a:stCxn id="118" idx="6"/>
                <a:endCxn id="116"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3" name="Straight Connector 122"/>
              <p:cNvCxnSpPr>
                <a:stCxn id="118" idx="6"/>
                <a:endCxn id="117"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129" name="Right Arrow 128"/>
          <p:cNvSpPr/>
          <p:nvPr/>
        </p:nvSpPr>
        <p:spPr>
          <a:xfrm>
            <a:off x="2734300" y="3727529"/>
            <a:ext cx="613079" cy="42330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ight Arrow 129"/>
          <p:cNvSpPr/>
          <p:nvPr/>
        </p:nvSpPr>
        <p:spPr>
          <a:xfrm rot="19620168">
            <a:off x="5461928" y="3348579"/>
            <a:ext cx="829112" cy="42330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Right Arrow 130"/>
          <p:cNvSpPr/>
          <p:nvPr/>
        </p:nvSpPr>
        <p:spPr>
          <a:xfrm>
            <a:off x="2734300" y="1733018"/>
            <a:ext cx="613079" cy="42330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Right Arrow 131"/>
          <p:cNvSpPr/>
          <p:nvPr/>
        </p:nvSpPr>
        <p:spPr>
          <a:xfrm rot="1979832" flipV="1">
            <a:off x="5461927" y="2018455"/>
            <a:ext cx="829112" cy="42330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TextBox 132"/>
          <p:cNvSpPr txBox="1"/>
          <p:nvPr/>
        </p:nvSpPr>
        <p:spPr>
          <a:xfrm>
            <a:off x="6178692" y="1163723"/>
            <a:ext cx="1352624" cy="646331"/>
          </a:xfrm>
          <a:prstGeom prst="rect">
            <a:avLst/>
          </a:prstGeom>
          <a:noFill/>
        </p:spPr>
        <p:txBody>
          <a:bodyPr wrap="square" rtlCol="0">
            <a:spAutoFit/>
          </a:bodyPr>
          <a:lstStyle/>
          <a:p>
            <a:pPr algn="ctr"/>
            <a:r>
              <a:rPr lang="en-US" sz="3600" dirty="0" smtClean="0">
                <a:latin typeface="Yanone Kaffeesatz Regular"/>
                <a:cs typeface="Yanone Kaffeesatz Regular"/>
              </a:rPr>
              <a:t>Pipeline</a:t>
            </a:r>
            <a:endParaRPr lang="en-US" sz="3600" dirty="0">
              <a:latin typeface="Yanone Kaffeesatz Regular"/>
              <a:cs typeface="Yanone Kaffeesatz Regular"/>
            </a:endParaRPr>
          </a:p>
        </p:txBody>
      </p:sp>
      <p:sp>
        <p:nvSpPr>
          <p:cNvPr id="82" name="TextBox 81"/>
          <p:cNvSpPr txBox="1"/>
          <p:nvPr/>
        </p:nvSpPr>
        <p:spPr>
          <a:xfrm>
            <a:off x="1197973" y="3131552"/>
            <a:ext cx="1007968" cy="523220"/>
          </a:xfrm>
          <a:prstGeom prst="rect">
            <a:avLst/>
          </a:prstGeom>
          <a:noFill/>
        </p:spPr>
        <p:txBody>
          <a:bodyPr wrap="square" rtlCol="0">
            <a:spAutoFit/>
          </a:bodyPr>
          <a:lstStyle/>
          <a:p>
            <a:pPr algn="ctr"/>
            <a:r>
              <a:rPr lang="en-US" sz="2800" dirty="0" smtClean="0">
                <a:latin typeface="Yanone Kaffeesatz Regular"/>
                <a:cs typeface="Yanone Kaffeesatz Regular"/>
              </a:rPr>
              <a:t>Job</a:t>
            </a:r>
            <a:endParaRPr lang="en-US" sz="2800" dirty="0">
              <a:latin typeface="Yanone Kaffeesatz Regular"/>
              <a:cs typeface="Yanone Kaffeesatz Regular"/>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24</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Dryad’s dag workflow</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pSp>
        <p:nvGrpSpPr>
          <p:cNvPr id="169" name="Group 168"/>
          <p:cNvGrpSpPr/>
          <p:nvPr/>
        </p:nvGrpSpPr>
        <p:grpSpPr>
          <a:xfrm>
            <a:off x="6628432" y="1128634"/>
            <a:ext cx="1601963" cy="3239650"/>
            <a:chOff x="6270221" y="2010099"/>
            <a:chExt cx="1601963" cy="3239650"/>
          </a:xfrm>
        </p:grpSpPr>
        <p:cxnSp>
          <p:nvCxnSpPr>
            <p:cNvPr id="327" name="Straight Connector 326"/>
            <p:cNvCxnSpPr/>
            <p:nvPr/>
          </p:nvCxnSpPr>
          <p:spPr>
            <a:xfrm rot="5400000">
              <a:off x="6252289" y="3628406"/>
              <a:ext cx="3238201"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340" name="TextBox 339"/>
            <p:cNvSpPr txBox="1"/>
            <p:nvPr/>
          </p:nvSpPr>
          <p:spPr>
            <a:xfrm>
              <a:off x="6270221" y="4603418"/>
              <a:ext cx="1500172" cy="646331"/>
            </a:xfrm>
            <a:prstGeom prst="rect">
              <a:avLst/>
            </a:prstGeom>
            <a:noFill/>
          </p:spPr>
          <p:txBody>
            <a:bodyPr wrap="square" rtlCol="0">
              <a:spAutoFit/>
            </a:bodyPr>
            <a:lstStyle/>
            <a:p>
              <a:pPr algn="ctr"/>
              <a:r>
                <a:rPr lang="en-US" sz="3600" dirty="0" smtClean="0">
                  <a:latin typeface="Yanone Kaffeesatz Regular"/>
                  <a:cs typeface="Yanone Kaffeesatz Regular"/>
                </a:rPr>
                <a:t>Deadline</a:t>
              </a:r>
              <a:endParaRPr lang="en-US" sz="3600" dirty="0">
                <a:latin typeface="Yanone Kaffeesatz Regular"/>
                <a:cs typeface="Yanone Kaffeesatz Regular"/>
              </a:endParaRPr>
            </a:p>
          </p:txBody>
        </p:sp>
      </p:grpSp>
      <p:grpSp>
        <p:nvGrpSpPr>
          <p:cNvPr id="91" name="Group 90"/>
          <p:cNvGrpSpPr/>
          <p:nvPr/>
        </p:nvGrpSpPr>
        <p:grpSpPr>
          <a:xfrm>
            <a:off x="5372620" y="1707067"/>
            <a:ext cx="1500172" cy="1380166"/>
            <a:chOff x="5014409" y="2588532"/>
            <a:chExt cx="1500172" cy="1380166"/>
          </a:xfrm>
        </p:grpSpPr>
        <p:cxnSp>
          <p:nvCxnSpPr>
            <p:cNvPr id="81" name="Straight Connector 80"/>
            <p:cNvCxnSpPr/>
            <p:nvPr/>
          </p:nvCxnSpPr>
          <p:spPr>
            <a:xfrm rot="5400000">
              <a:off x="4696084" y="3403562"/>
              <a:ext cx="1128685"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86" name="TextBox 85"/>
            <p:cNvSpPr txBox="1"/>
            <p:nvPr/>
          </p:nvSpPr>
          <p:spPr>
            <a:xfrm>
              <a:off x="5014409" y="2588532"/>
              <a:ext cx="1500172" cy="461665"/>
            </a:xfrm>
            <a:prstGeom prst="rect">
              <a:avLst/>
            </a:prstGeom>
            <a:noFill/>
          </p:spPr>
          <p:txBody>
            <a:bodyPr wrap="square" rtlCol="0">
              <a:spAutoFit/>
            </a:bodyPr>
            <a:lstStyle/>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grpSp>
      <p:grpSp>
        <p:nvGrpSpPr>
          <p:cNvPr id="93" name="Group 92"/>
          <p:cNvGrpSpPr/>
          <p:nvPr/>
        </p:nvGrpSpPr>
        <p:grpSpPr>
          <a:xfrm>
            <a:off x="4332178" y="3014614"/>
            <a:ext cx="1500172" cy="1252141"/>
            <a:chOff x="3973967" y="3896079"/>
            <a:chExt cx="1500172" cy="1252141"/>
          </a:xfrm>
        </p:grpSpPr>
        <p:cxnSp>
          <p:nvCxnSpPr>
            <p:cNvPr id="83" name="Straight Connector 82"/>
            <p:cNvCxnSpPr/>
            <p:nvPr/>
          </p:nvCxnSpPr>
          <p:spPr>
            <a:xfrm rot="5400000">
              <a:off x="4697672" y="4459628"/>
              <a:ext cx="1128685"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87" name="TextBox 86"/>
            <p:cNvSpPr txBox="1"/>
            <p:nvPr/>
          </p:nvSpPr>
          <p:spPr>
            <a:xfrm>
              <a:off x="3973967" y="4686555"/>
              <a:ext cx="1500172" cy="461665"/>
            </a:xfrm>
            <a:prstGeom prst="rect">
              <a:avLst/>
            </a:prstGeom>
            <a:noFill/>
          </p:spPr>
          <p:txBody>
            <a:bodyPr wrap="square" rtlCol="0">
              <a:spAutoFit/>
            </a:bodyPr>
            <a:lstStyle/>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grpSp>
      <p:grpSp>
        <p:nvGrpSpPr>
          <p:cNvPr id="92" name="Group 91"/>
          <p:cNvGrpSpPr/>
          <p:nvPr/>
        </p:nvGrpSpPr>
        <p:grpSpPr>
          <a:xfrm>
            <a:off x="1784874" y="3065802"/>
            <a:ext cx="1500172" cy="1200953"/>
            <a:chOff x="1426663" y="3947267"/>
            <a:chExt cx="1500172" cy="1200953"/>
          </a:xfrm>
        </p:grpSpPr>
        <p:cxnSp>
          <p:nvCxnSpPr>
            <p:cNvPr id="85" name="Straight Connector 84"/>
            <p:cNvCxnSpPr/>
            <p:nvPr/>
          </p:nvCxnSpPr>
          <p:spPr>
            <a:xfrm rot="5400000">
              <a:off x="2151161" y="4510816"/>
              <a:ext cx="1128685"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88" name="TextBox 87"/>
            <p:cNvSpPr txBox="1"/>
            <p:nvPr/>
          </p:nvSpPr>
          <p:spPr>
            <a:xfrm>
              <a:off x="1426663" y="4686555"/>
              <a:ext cx="1500172" cy="461665"/>
            </a:xfrm>
            <a:prstGeom prst="rect">
              <a:avLst/>
            </a:prstGeom>
            <a:noFill/>
          </p:spPr>
          <p:txBody>
            <a:bodyPr wrap="square" rtlCol="0">
              <a:spAutoFit/>
            </a:bodyPr>
            <a:lstStyle/>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grpSp>
      <p:grpSp>
        <p:nvGrpSpPr>
          <p:cNvPr id="90" name="Group 89"/>
          <p:cNvGrpSpPr/>
          <p:nvPr/>
        </p:nvGrpSpPr>
        <p:grpSpPr>
          <a:xfrm>
            <a:off x="2832006" y="1707067"/>
            <a:ext cx="1500172" cy="1186939"/>
            <a:chOff x="2473795" y="2588532"/>
            <a:chExt cx="1500172" cy="1186939"/>
          </a:xfrm>
        </p:grpSpPr>
        <p:cxnSp>
          <p:nvCxnSpPr>
            <p:cNvPr id="84" name="Straight Connector 83"/>
            <p:cNvCxnSpPr/>
            <p:nvPr/>
          </p:nvCxnSpPr>
          <p:spPr>
            <a:xfrm rot="5400000">
              <a:off x="2149573" y="3210335"/>
              <a:ext cx="1128685"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89" name="TextBox 88"/>
            <p:cNvSpPr txBox="1"/>
            <p:nvPr/>
          </p:nvSpPr>
          <p:spPr>
            <a:xfrm>
              <a:off x="2473795" y="2588532"/>
              <a:ext cx="1500172" cy="461665"/>
            </a:xfrm>
            <a:prstGeom prst="rect">
              <a:avLst/>
            </a:prstGeom>
            <a:noFill/>
          </p:spPr>
          <p:txBody>
            <a:bodyPr wrap="square" rtlCol="0">
              <a:spAutoFit/>
            </a:bodyPr>
            <a:lstStyle/>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grpSp>
      <p:grpSp>
        <p:nvGrpSpPr>
          <p:cNvPr id="94" name="Group 93"/>
          <p:cNvGrpSpPr/>
          <p:nvPr/>
        </p:nvGrpSpPr>
        <p:grpSpPr>
          <a:xfrm>
            <a:off x="913606" y="2219274"/>
            <a:ext cx="7315200" cy="1501866"/>
            <a:chOff x="936396" y="3578378"/>
            <a:chExt cx="7315200" cy="1501866"/>
          </a:xfrm>
        </p:grpSpPr>
        <p:grpSp>
          <p:nvGrpSpPr>
            <p:cNvPr id="95" name="Group 353"/>
            <p:cNvGrpSpPr/>
            <p:nvPr/>
          </p:nvGrpSpPr>
          <p:grpSpPr>
            <a:xfrm>
              <a:off x="6093870" y="3992352"/>
              <a:ext cx="2157726" cy="673919"/>
              <a:chOff x="6093870" y="3992352"/>
              <a:chExt cx="2157726" cy="673919"/>
            </a:xfrm>
          </p:grpSpPr>
          <p:sp>
            <p:nvSpPr>
              <p:cNvPr id="156" name="Rectangle 155"/>
              <p:cNvSpPr/>
              <p:nvPr/>
            </p:nvSpPr>
            <p:spPr>
              <a:xfrm>
                <a:off x="6093870" y="3992352"/>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7" name="Group 39"/>
              <p:cNvGrpSpPr/>
              <p:nvPr/>
            </p:nvGrpSpPr>
            <p:grpSpPr>
              <a:xfrm>
                <a:off x="6346630" y="4044093"/>
                <a:ext cx="1725442" cy="551174"/>
                <a:chOff x="3293646" y="1724179"/>
                <a:chExt cx="2496156" cy="1701064"/>
              </a:xfrm>
            </p:grpSpPr>
            <p:sp>
              <p:nvSpPr>
                <p:cNvPr id="158" name="Oval 15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Oval 158"/>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Oval 159"/>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Oval 160"/>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Oval 161"/>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3" name="Oval 16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4" name="Straight Connector 163"/>
                <p:cNvCxnSpPr>
                  <a:stCxn id="158" idx="5"/>
                  <a:endCxn id="16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5" name="Straight Connector 164"/>
                <p:cNvCxnSpPr>
                  <a:stCxn id="159" idx="6"/>
                  <a:endCxn id="16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6" name="Straight Connector 165"/>
                <p:cNvCxnSpPr>
                  <a:stCxn id="160" idx="6"/>
                  <a:endCxn id="16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7" name="Straight Connector 166"/>
                <p:cNvCxnSpPr>
                  <a:stCxn id="163" idx="6"/>
                  <a:endCxn id="161"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8" name="Straight Connector 167"/>
                <p:cNvCxnSpPr>
                  <a:stCxn id="163" idx="6"/>
                  <a:endCxn id="162"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96" name="Group 351"/>
            <p:cNvGrpSpPr/>
            <p:nvPr/>
          </p:nvGrpSpPr>
          <p:grpSpPr>
            <a:xfrm>
              <a:off x="3483700" y="4406325"/>
              <a:ext cx="2157726" cy="673919"/>
              <a:chOff x="3483700" y="4406325"/>
              <a:chExt cx="2157726" cy="673919"/>
            </a:xfrm>
          </p:grpSpPr>
          <p:sp>
            <p:nvSpPr>
              <p:cNvPr id="143" name="Rectangle 142"/>
              <p:cNvSpPr/>
              <p:nvPr/>
            </p:nvSpPr>
            <p:spPr>
              <a:xfrm>
                <a:off x="3483700" y="4406325"/>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4" name="Group 39"/>
              <p:cNvGrpSpPr/>
              <p:nvPr/>
            </p:nvGrpSpPr>
            <p:grpSpPr>
              <a:xfrm>
                <a:off x="3736460" y="4458066"/>
                <a:ext cx="1725442" cy="551174"/>
                <a:chOff x="3293646" y="1724179"/>
                <a:chExt cx="2496156" cy="1701064"/>
              </a:xfrm>
            </p:grpSpPr>
            <p:sp>
              <p:nvSpPr>
                <p:cNvPr id="14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6"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9"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1" name="Straight Connector 150"/>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3" name="Straight Connector 152"/>
                <p:cNvCxnSpPr>
                  <a:stCxn id="146"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4" name="Straight Connector 153"/>
                <p:cNvCxnSpPr>
                  <a:endCxn id="14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5" name="Straight Connector 25"/>
                <p:cNvCxnSpPr>
                  <a:endCxn id="14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97" name="Group 352"/>
            <p:cNvGrpSpPr/>
            <p:nvPr/>
          </p:nvGrpSpPr>
          <p:grpSpPr>
            <a:xfrm>
              <a:off x="3483700" y="3578378"/>
              <a:ext cx="2157726" cy="673919"/>
              <a:chOff x="3483700" y="3578378"/>
              <a:chExt cx="2157726" cy="673919"/>
            </a:xfrm>
          </p:grpSpPr>
          <p:sp>
            <p:nvSpPr>
              <p:cNvPr id="130" name="Rectangle 129"/>
              <p:cNvSpPr/>
              <p:nvPr/>
            </p:nvSpPr>
            <p:spPr>
              <a:xfrm>
                <a:off x="3483700" y="3578378"/>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1" name="Group 39"/>
              <p:cNvGrpSpPr/>
              <p:nvPr/>
            </p:nvGrpSpPr>
            <p:grpSpPr>
              <a:xfrm>
                <a:off x="3736460" y="3630119"/>
                <a:ext cx="1725442" cy="551174"/>
                <a:chOff x="3293646" y="1724179"/>
                <a:chExt cx="2496156" cy="1701064"/>
              </a:xfrm>
            </p:grpSpPr>
            <p:sp>
              <p:nvSpPr>
                <p:cNvPr id="132" name="Oval 131"/>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Oval 132"/>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Oval 133"/>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5" name="Oval 134"/>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Oval 135"/>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Oval 136"/>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8" name="Straight Connector 137"/>
                <p:cNvCxnSpPr>
                  <a:stCxn id="132" idx="5"/>
                  <a:endCxn id="137"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39" name="Straight Connector 138"/>
                <p:cNvCxnSpPr>
                  <a:stCxn id="133" idx="6"/>
                  <a:endCxn id="137"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a:stCxn id="134" idx="6"/>
                  <a:endCxn id="137"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a:stCxn id="137" idx="6"/>
                  <a:endCxn id="135"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2" name="Straight Connector 141"/>
                <p:cNvCxnSpPr>
                  <a:stCxn id="137" idx="6"/>
                  <a:endCxn id="136"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98" name="Group 350"/>
            <p:cNvGrpSpPr/>
            <p:nvPr/>
          </p:nvGrpSpPr>
          <p:grpSpPr>
            <a:xfrm>
              <a:off x="936396" y="4406325"/>
              <a:ext cx="2157726" cy="673919"/>
              <a:chOff x="936396" y="4406325"/>
              <a:chExt cx="2157726" cy="673919"/>
            </a:xfrm>
          </p:grpSpPr>
          <p:sp>
            <p:nvSpPr>
              <p:cNvPr id="117" name="Rectangle 116"/>
              <p:cNvSpPr/>
              <p:nvPr/>
            </p:nvSpPr>
            <p:spPr>
              <a:xfrm>
                <a:off x="936396" y="4406325"/>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8" name="Group 39"/>
              <p:cNvGrpSpPr/>
              <p:nvPr/>
            </p:nvGrpSpPr>
            <p:grpSpPr>
              <a:xfrm>
                <a:off x="1189156" y="4458066"/>
                <a:ext cx="1725442" cy="551174"/>
                <a:chOff x="3293646" y="1724179"/>
                <a:chExt cx="2496156" cy="1701064"/>
              </a:xfrm>
            </p:grpSpPr>
            <p:sp>
              <p:nvSpPr>
                <p:cNvPr id="119" name="Oval 11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Oval 12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Oval 12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5" name="Straight Connector 124"/>
                <p:cNvCxnSpPr>
                  <a:stCxn id="119" idx="5"/>
                  <a:endCxn id="12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6" name="Straight Connector 125"/>
                <p:cNvCxnSpPr>
                  <a:stCxn id="120" idx="6"/>
                  <a:endCxn id="12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7" name="Straight Connector 126"/>
                <p:cNvCxnSpPr>
                  <a:stCxn id="121" idx="6"/>
                  <a:endCxn id="12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8" name="Straight Connector 127"/>
                <p:cNvCxnSpPr>
                  <a:stCxn id="124" idx="6"/>
                  <a:endCxn id="12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9" name="Straight Connector 128"/>
                <p:cNvCxnSpPr>
                  <a:stCxn id="124" idx="6"/>
                  <a:endCxn id="12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99" name="Group 349"/>
            <p:cNvGrpSpPr/>
            <p:nvPr/>
          </p:nvGrpSpPr>
          <p:grpSpPr>
            <a:xfrm>
              <a:off x="936396" y="3578378"/>
              <a:ext cx="2157726" cy="673919"/>
              <a:chOff x="936396" y="3578378"/>
              <a:chExt cx="2157726" cy="673919"/>
            </a:xfrm>
          </p:grpSpPr>
          <p:sp>
            <p:nvSpPr>
              <p:cNvPr id="104" name="Rectangle 103"/>
              <p:cNvSpPr/>
              <p:nvPr/>
            </p:nvSpPr>
            <p:spPr>
              <a:xfrm>
                <a:off x="936396" y="3578378"/>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5" name="Group 39"/>
              <p:cNvGrpSpPr/>
              <p:nvPr/>
            </p:nvGrpSpPr>
            <p:grpSpPr>
              <a:xfrm>
                <a:off x="1189156" y="3630119"/>
                <a:ext cx="1725442" cy="551174"/>
                <a:chOff x="3293646" y="1724179"/>
                <a:chExt cx="2496156" cy="1701064"/>
              </a:xfrm>
            </p:grpSpPr>
            <p:sp>
              <p:nvSpPr>
                <p:cNvPr id="106" name="Oval 105"/>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Oval 10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Oval 10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Oval 10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2" name="Straight Connector 111"/>
                <p:cNvCxnSpPr>
                  <a:stCxn id="106" idx="5"/>
                  <a:endCxn id="111"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107" idx="6"/>
                  <a:endCxn id="111"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14" name="Straight Connector 113"/>
                <p:cNvCxnSpPr>
                  <a:stCxn id="108" idx="6"/>
                  <a:endCxn id="111"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15" name="Straight Connector 114"/>
                <p:cNvCxnSpPr>
                  <a:stCxn id="111" idx="6"/>
                  <a:endCxn id="10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a:stCxn id="111" idx="6"/>
                  <a:endCxn id="11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100" name="Right Arrow 99"/>
            <p:cNvSpPr/>
            <p:nvPr/>
          </p:nvSpPr>
          <p:spPr>
            <a:xfrm>
              <a:off x="3036125" y="4666271"/>
              <a:ext cx="555081" cy="17965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Right Arrow 100"/>
            <p:cNvSpPr/>
            <p:nvPr/>
          </p:nvSpPr>
          <p:spPr>
            <a:xfrm rot="19620168">
              <a:off x="5505716" y="4505442"/>
              <a:ext cx="750677"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Right Arrow 101"/>
            <p:cNvSpPr/>
            <p:nvPr/>
          </p:nvSpPr>
          <p:spPr>
            <a:xfrm>
              <a:off x="3036125" y="3819789"/>
              <a:ext cx="555081" cy="17965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ight Arrow 102"/>
            <p:cNvSpPr/>
            <p:nvPr/>
          </p:nvSpPr>
          <p:spPr>
            <a:xfrm rot="1979832" flipV="1">
              <a:off x="5505715" y="3940930"/>
              <a:ext cx="750677"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500" fill="hold"/>
                                        <p:tgtEl>
                                          <p:spTgt spid="91"/>
                                        </p:tgtEl>
                                        <p:attrNameLst>
                                          <p:attrName>ppt_x</p:attrName>
                                        </p:attrNameLst>
                                      </p:cBhvr>
                                      <p:tavLst>
                                        <p:tav tm="0">
                                          <p:val>
                                            <p:strVal val="0-#ppt_w/2"/>
                                          </p:val>
                                        </p:tav>
                                        <p:tav tm="100000">
                                          <p:val>
                                            <p:strVal val="#ppt_x"/>
                                          </p:val>
                                        </p:tav>
                                      </p:tavLst>
                                    </p:anim>
                                    <p:anim calcmode="lin" valueType="num">
                                      <p:cBhvr additive="base">
                                        <p:cTn id="8" dur="500" fill="hold"/>
                                        <p:tgtEl>
                                          <p:spTgt spid="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92"/>
                                        </p:tgtEl>
                                        <p:attrNameLst>
                                          <p:attrName>style.visibility</p:attrName>
                                        </p:attrNameLst>
                                      </p:cBhvr>
                                      <p:to>
                                        <p:strVal val="visible"/>
                                      </p:to>
                                    </p:set>
                                    <p:anim calcmode="lin" valueType="num">
                                      <p:cBhvr additive="base">
                                        <p:cTn id="12" dur="500" fill="hold"/>
                                        <p:tgtEl>
                                          <p:spTgt spid="92"/>
                                        </p:tgtEl>
                                        <p:attrNameLst>
                                          <p:attrName>ppt_x</p:attrName>
                                        </p:attrNameLst>
                                      </p:cBhvr>
                                      <p:tavLst>
                                        <p:tav tm="0">
                                          <p:val>
                                            <p:strVal val="0-#ppt_w/2"/>
                                          </p:val>
                                        </p:tav>
                                        <p:tav tm="100000">
                                          <p:val>
                                            <p:strVal val="#ppt_x"/>
                                          </p:val>
                                        </p:tav>
                                      </p:tavLst>
                                    </p:anim>
                                    <p:anim calcmode="lin" valueType="num">
                                      <p:cBhvr additive="base">
                                        <p:cTn id="13" dur="500" fill="hold"/>
                                        <p:tgtEl>
                                          <p:spTgt spid="9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50000" decel="50000" fill="hold" nodeType="afterEffect">
                                  <p:stCondLst>
                                    <p:cond delay="0"/>
                                  </p:stCondLst>
                                  <p:childTnLst>
                                    <p:set>
                                      <p:cBhvr>
                                        <p:cTn id="16" dur="1" fill="hold">
                                          <p:stCondLst>
                                            <p:cond delay="0"/>
                                          </p:stCondLst>
                                        </p:cTn>
                                        <p:tgtEl>
                                          <p:spTgt spid="90"/>
                                        </p:tgtEl>
                                        <p:attrNameLst>
                                          <p:attrName>style.visibility</p:attrName>
                                        </p:attrNameLst>
                                      </p:cBhvr>
                                      <p:to>
                                        <p:strVal val="visible"/>
                                      </p:to>
                                    </p:set>
                                    <p:anim calcmode="lin" valueType="num">
                                      <p:cBhvr additive="base">
                                        <p:cTn id="17" dur="500" fill="hold"/>
                                        <p:tgtEl>
                                          <p:spTgt spid="90"/>
                                        </p:tgtEl>
                                        <p:attrNameLst>
                                          <p:attrName>ppt_x</p:attrName>
                                        </p:attrNameLst>
                                      </p:cBhvr>
                                      <p:tavLst>
                                        <p:tav tm="0">
                                          <p:val>
                                            <p:strVal val="0-#ppt_w/2"/>
                                          </p:val>
                                        </p:tav>
                                        <p:tav tm="100000">
                                          <p:val>
                                            <p:strVal val="#ppt_x"/>
                                          </p:val>
                                        </p:tav>
                                      </p:tavLst>
                                    </p:anim>
                                    <p:anim calcmode="lin" valueType="num">
                                      <p:cBhvr additive="base">
                                        <p:cTn id="18" dur="500" fill="hold"/>
                                        <p:tgtEl>
                                          <p:spTgt spid="9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accel="50000" decel="50000" fill="hold" nodeType="afterEffect">
                                  <p:stCondLst>
                                    <p:cond delay="0"/>
                                  </p:stCondLst>
                                  <p:childTnLst>
                                    <p:set>
                                      <p:cBhvr>
                                        <p:cTn id="21" dur="1" fill="hold">
                                          <p:stCondLst>
                                            <p:cond delay="0"/>
                                          </p:stCondLst>
                                        </p:cTn>
                                        <p:tgtEl>
                                          <p:spTgt spid="93"/>
                                        </p:tgtEl>
                                        <p:attrNameLst>
                                          <p:attrName>style.visibility</p:attrName>
                                        </p:attrNameLst>
                                      </p:cBhvr>
                                      <p:to>
                                        <p:strVal val="visible"/>
                                      </p:to>
                                    </p:set>
                                    <p:anim calcmode="lin" valueType="num">
                                      <p:cBhvr additive="base">
                                        <p:cTn id="22" dur="500" fill="hold"/>
                                        <p:tgtEl>
                                          <p:spTgt spid="93"/>
                                        </p:tgtEl>
                                        <p:attrNameLst>
                                          <p:attrName>ppt_x</p:attrName>
                                        </p:attrNameLst>
                                      </p:cBhvr>
                                      <p:tavLst>
                                        <p:tav tm="0">
                                          <p:val>
                                            <p:strVal val="0-#ppt_w/2"/>
                                          </p:val>
                                        </p:tav>
                                        <p:tav tm="100000">
                                          <p:val>
                                            <p:strVal val="#ppt_x"/>
                                          </p:val>
                                        </p:tav>
                                      </p:tavLst>
                                    </p:anim>
                                    <p:anim calcmode="lin" valueType="num">
                                      <p:cBhvr additive="base">
                                        <p:cTn id="23" dur="500" fill="hold"/>
                                        <p:tgtEl>
                                          <p:spTgt spid="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25</a:t>
            </a:fld>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Dryad’s dag workflow</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pSp>
        <p:nvGrpSpPr>
          <p:cNvPr id="2" name="Group 168"/>
          <p:cNvGrpSpPr/>
          <p:nvPr/>
        </p:nvGrpSpPr>
        <p:grpSpPr>
          <a:xfrm>
            <a:off x="6628432" y="1128634"/>
            <a:ext cx="1601963" cy="3239650"/>
            <a:chOff x="6270221" y="2010099"/>
            <a:chExt cx="1601963" cy="3239650"/>
          </a:xfrm>
        </p:grpSpPr>
        <p:cxnSp>
          <p:nvCxnSpPr>
            <p:cNvPr id="327" name="Straight Connector 326"/>
            <p:cNvCxnSpPr/>
            <p:nvPr/>
          </p:nvCxnSpPr>
          <p:spPr>
            <a:xfrm rot="5400000">
              <a:off x="6252289" y="3628406"/>
              <a:ext cx="3238201"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340" name="TextBox 339"/>
            <p:cNvSpPr txBox="1"/>
            <p:nvPr/>
          </p:nvSpPr>
          <p:spPr>
            <a:xfrm>
              <a:off x="6270221" y="4603418"/>
              <a:ext cx="1500172" cy="646331"/>
            </a:xfrm>
            <a:prstGeom prst="rect">
              <a:avLst/>
            </a:prstGeom>
            <a:noFill/>
          </p:spPr>
          <p:txBody>
            <a:bodyPr wrap="square" rtlCol="0">
              <a:spAutoFit/>
            </a:bodyPr>
            <a:lstStyle/>
            <a:p>
              <a:pPr algn="ctr"/>
              <a:r>
                <a:rPr lang="en-US" sz="3600" dirty="0" smtClean="0">
                  <a:latin typeface="Yanone Kaffeesatz Regular"/>
                  <a:cs typeface="Yanone Kaffeesatz Regular"/>
                </a:rPr>
                <a:t>Deadline</a:t>
              </a:r>
              <a:endParaRPr lang="en-US" sz="3600" dirty="0">
                <a:latin typeface="Yanone Kaffeesatz Regular"/>
                <a:cs typeface="Yanone Kaffeesatz Regular"/>
              </a:endParaRPr>
            </a:p>
          </p:txBody>
        </p:sp>
      </p:grpSp>
      <p:grpSp>
        <p:nvGrpSpPr>
          <p:cNvPr id="3" name="Group 90"/>
          <p:cNvGrpSpPr/>
          <p:nvPr/>
        </p:nvGrpSpPr>
        <p:grpSpPr>
          <a:xfrm>
            <a:off x="5372620" y="1707067"/>
            <a:ext cx="1500172" cy="1380166"/>
            <a:chOff x="5014409" y="2588532"/>
            <a:chExt cx="1500172" cy="1380166"/>
          </a:xfrm>
        </p:grpSpPr>
        <p:cxnSp>
          <p:nvCxnSpPr>
            <p:cNvPr id="81" name="Straight Connector 80"/>
            <p:cNvCxnSpPr/>
            <p:nvPr/>
          </p:nvCxnSpPr>
          <p:spPr>
            <a:xfrm rot="5400000">
              <a:off x="4696084" y="3403562"/>
              <a:ext cx="1128685"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86" name="TextBox 85"/>
            <p:cNvSpPr txBox="1"/>
            <p:nvPr/>
          </p:nvSpPr>
          <p:spPr>
            <a:xfrm>
              <a:off x="5014409" y="2588532"/>
              <a:ext cx="1500172" cy="461665"/>
            </a:xfrm>
            <a:prstGeom prst="rect">
              <a:avLst/>
            </a:prstGeom>
            <a:noFill/>
          </p:spPr>
          <p:txBody>
            <a:bodyPr wrap="square" rtlCol="0">
              <a:spAutoFit/>
            </a:bodyPr>
            <a:lstStyle/>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grpSp>
      <p:grpSp>
        <p:nvGrpSpPr>
          <p:cNvPr id="5" name="Group 92"/>
          <p:cNvGrpSpPr/>
          <p:nvPr/>
        </p:nvGrpSpPr>
        <p:grpSpPr>
          <a:xfrm>
            <a:off x="4332178" y="3014614"/>
            <a:ext cx="1500172" cy="1252141"/>
            <a:chOff x="3973967" y="3896079"/>
            <a:chExt cx="1500172" cy="1252141"/>
          </a:xfrm>
        </p:grpSpPr>
        <p:cxnSp>
          <p:nvCxnSpPr>
            <p:cNvPr id="83" name="Straight Connector 82"/>
            <p:cNvCxnSpPr/>
            <p:nvPr/>
          </p:nvCxnSpPr>
          <p:spPr>
            <a:xfrm rot="5400000">
              <a:off x="4697672" y="4459628"/>
              <a:ext cx="1128685"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87" name="TextBox 86"/>
            <p:cNvSpPr txBox="1"/>
            <p:nvPr/>
          </p:nvSpPr>
          <p:spPr>
            <a:xfrm>
              <a:off x="3973967" y="4686555"/>
              <a:ext cx="1500172" cy="461665"/>
            </a:xfrm>
            <a:prstGeom prst="rect">
              <a:avLst/>
            </a:prstGeom>
            <a:noFill/>
          </p:spPr>
          <p:txBody>
            <a:bodyPr wrap="square" rtlCol="0">
              <a:spAutoFit/>
            </a:bodyPr>
            <a:lstStyle/>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grpSp>
      <p:grpSp>
        <p:nvGrpSpPr>
          <p:cNvPr id="6" name="Group 91"/>
          <p:cNvGrpSpPr/>
          <p:nvPr/>
        </p:nvGrpSpPr>
        <p:grpSpPr>
          <a:xfrm>
            <a:off x="1784874" y="3065802"/>
            <a:ext cx="1500172" cy="1200953"/>
            <a:chOff x="1426663" y="3947267"/>
            <a:chExt cx="1500172" cy="1200953"/>
          </a:xfrm>
        </p:grpSpPr>
        <p:cxnSp>
          <p:nvCxnSpPr>
            <p:cNvPr id="85" name="Straight Connector 84"/>
            <p:cNvCxnSpPr/>
            <p:nvPr/>
          </p:nvCxnSpPr>
          <p:spPr>
            <a:xfrm rot="5400000">
              <a:off x="2151161" y="4510816"/>
              <a:ext cx="1128685"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88" name="TextBox 87"/>
            <p:cNvSpPr txBox="1"/>
            <p:nvPr/>
          </p:nvSpPr>
          <p:spPr>
            <a:xfrm>
              <a:off x="1426663" y="4686555"/>
              <a:ext cx="1500172" cy="461665"/>
            </a:xfrm>
            <a:prstGeom prst="rect">
              <a:avLst/>
            </a:prstGeom>
            <a:noFill/>
          </p:spPr>
          <p:txBody>
            <a:bodyPr wrap="square" rtlCol="0">
              <a:spAutoFit/>
            </a:bodyPr>
            <a:lstStyle/>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grpSp>
      <p:grpSp>
        <p:nvGrpSpPr>
          <p:cNvPr id="7" name="Group 89"/>
          <p:cNvGrpSpPr/>
          <p:nvPr/>
        </p:nvGrpSpPr>
        <p:grpSpPr>
          <a:xfrm>
            <a:off x="2832006" y="1707067"/>
            <a:ext cx="1500172" cy="1186939"/>
            <a:chOff x="2473795" y="2588532"/>
            <a:chExt cx="1500172" cy="1186939"/>
          </a:xfrm>
        </p:grpSpPr>
        <p:cxnSp>
          <p:nvCxnSpPr>
            <p:cNvPr id="84" name="Straight Connector 83"/>
            <p:cNvCxnSpPr/>
            <p:nvPr/>
          </p:nvCxnSpPr>
          <p:spPr>
            <a:xfrm rot="5400000">
              <a:off x="2149573" y="3210335"/>
              <a:ext cx="1128685"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89" name="TextBox 88"/>
            <p:cNvSpPr txBox="1"/>
            <p:nvPr/>
          </p:nvSpPr>
          <p:spPr>
            <a:xfrm>
              <a:off x="2473795" y="2588532"/>
              <a:ext cx="1500172" cy="461665"/>
            </a:xfrm>
            <a:prstGeom prst="rect">
              <a:avLst/>
            </a:prstGeom>
            <a:noFill/>
          </p:spPr>
          <p:txBody>
            <a:bodyPr wrap="square" rtlCol="0">
              <a:spAutoFit/>
            </a:bodyPr>
            <a:lstStyle/>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grpSp>
      <p:sp>
        <p:nvSpPr>
          <p:cNvPr id="156" name="Rectangle 155"/>
          <p:cNvSpPr/>
          <p:nvPr/>
        </p:nvSpPr>
        <p:spPr>
          <a:xfrm>
            <a:off x="6071080" y="2633248"/>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39"/>
          <p:cNvGrpSpPr/>
          <p:nvPr/>
        </p:nvGrpSpPr>
        <p:grpSpPr>
          <a:xfrm>
            <a:off x="6323840" y="2684989"/>
            <a:ext cx="1725442" cy="551174"/>
            <a:chOff x="3293646" y="1724179"/>
            <a:chExt cx="2496156" cy="1701064"/>
          </a:xfrm>
        </p:grpSpPr>
        <p:sp>
          <p:nvSpPr>
            <p:cNvPr id="158" name="Oval 15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Oval 158"/>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Oval 159"/>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Oval 160"/>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Oval 161"/>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3" name="Oval 16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4" name="Straight Connector 163"/>
            <p:cNvCxnSpPr>
              <a:stCxn id="158" idx="5"/>
              <a:endCxn id="16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5" name="Straight Connector 164"/>
            <p:cNvCxnSpPr>
              <a:stCxn id="159" idx="6"/>
              <a:endCxn id="16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6" name="Straight Connector 165"/>
            <p:cNvCxnSpPr>
              <a:stCxn id="160" idx="6"/>
              <a:endCxn id="16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7" name="Straight Connector 166"/>
            <p:cNvCxnSpPr>
              <a:stCxn id="163" idx="6"/>
              <a:endCxn id="161"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8" name="Straight Connector 167"/>
            <p:cNvCxnSpPr>
              <a:stCxn id="163" idx="6"/>
              <a:endCxn id="162"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nvGrpSpPr>
          <p:cNvPr id="11" name="Group 351"/>
          <p:cNvGrpSpPr/>
          <p:nvPr/>
        </p:nvGrpSpPr>
        <p:grpSpPr>
          <a:xfrm>
            <a:off x="3460910" y="3047221"/>
            <a:ext cx="2157726" cy="673919"/>
            <a:chOff x="3483700" y="4406325"/>
            <a:chExt cx="2157726" cy="673919"/>
          </a:xfrm>
        </p:grpSpPr>
        <p:sp>
          <p:nvSpPr>
            <p:cNvPr id="143" name="Rectangle 142"/>
            <p:cNvSpPr/>
            <p:nvPr/>
          </p:nvSpPr>
          <p:spPr>
            <a:xfrm>
              <a:off x="3483700" y="4406325"/>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39"/>
            <p:cNvGrpSpPr/>
            <p:nvPr/>
          </p:nvGrpSpPr>
          <p:grpSpPr>
            <a:xfrm>
              <a:off x="3736460" y="4458066"/>
              <a:ext cx="1725442" cy="551174"/>
              <a:chOff x="3293646" y="1724179"/>
              <a:chExt cx="2496156" cy="1701064"/>
            </a:xfrm>
          </p:grpSpPr>
          <p:sp>
            <p:nvSpPr>
              <p:cNvPr id="14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6"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9"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1" name="Straight Connector 150"/>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3" name="Straight Connector 152"/>
              <p:cNvCxnSpPr>
                <a:stCxn id="146"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4" name="Straight Connector 153"/>
              <p:cNvCxnSpPr>
                <a:endCxn id="14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5" name="Straight Connector 25"/>
              <p:cNvCxnSpPr>
                <a:endCxn id="14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130" name="Rectangle 129"/>
          <p:cNvSpPr/>
          <p:nvPr/>
        </p:nvSpPr>
        <p:spPr>
          <a:xfrm>
            <a:off x="3460910" y="2219274"/>
            <a:ext cx="2157726" cy="673919"/>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39"/>
          <p:cNvGrpSpPr/>
          <p:nvPr/>
        </p:nvGrpSpPr>
        <p:grpSpPr>
          <a:xfrm>
            <a:off x="3713670" y="2271015"/>
            <a:ext cx="1725442" cy="551174"/>
            <a:chOff x="3293646" y="1724179"/>
            <a:chExt cx="2496156" cy="1701064"/>
          </a:xfrm>
        </p:grpSpPr>
        <p:sp>
          <p:nvSpPr>
            <p:cNvPr id="132" name="Oval 131"/>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Oval 132"/>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Oval 133"/>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5" name="Oval 134"/>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Oval 135"/>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Oval 136"/>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8" name="Straight Connector 137"/>
            <p:cNvCxnSpPr>
              <a:stCxn id="132" idx="5"/>
              <a:endCxn id="137"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39" name="Straight Connector 138"/>
            <p:cNvCxnSpPr>
              <a:stCxn id="133" idx="6"/>
              <a:endCxn id="137"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a:stCxn id="134" idx="6"/>
              <a:endCxn id="137"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a:stCxn id="137" idx="6"/>
              <a:endCxn id="135"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2" name="Straight Connector 141"/>
            <p:cNvCxnSpPr>
              <a:stCxn id="137" idx="6"/>
              <a:endCxn id="136"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117" name="Rectangle 116"/>
          <p:cNvSpPr/>
          <p:nvPr/>
        </p:nvSpPr>
        <p:spPr>
          <a:xfrm>
            <a:off x="913606" y="3047221"/>
            <a:ext cx="2157726" cy="673919"/>
          </a:xfrm>
          <a:prstGeom prst="rect">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39"/>
          <p:cNvGrpSpPr/>
          <p:nvPr/>
        </p:nvGrpSpPr>
        <p:grpSpPr>
          <a:xfrm>
            <a:off x="1166366" y="3098962"/>
            <a:ext cx="1725442" cy="551174"/>
            <a:chOff x="3293646" y="1724179"/>
            <a:chExt cx="2496156" cy="1701064"/>
          </a:xfrm>
        </p:grpSpPr>
        <p:sp>
          <p:nvSpPr>
            <p:cNvPr id="119" name="Oval 11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Oval 12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Oval 12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5" name="Straight Connector 124"/>
            <p:cNvCxnSpPr>
              <a:stCxn id="119" idx="5"/>
              <a:endCxn id="12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6" name="Straight Connector 125"/>
            <p:cNvCxnSpPr>
              <a:stCxn id="120" idx="6"/>
              <a:endCxn id="12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7" name="Straight Connector 126"/>
            <p:cNvCxnSpPr>
              <a:stCxn id="121" idx="6"/>
              <a:endCxn id="12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8" name="Straight Connector 127"/>
            <p:cNvCxnSpPr>
              <a:stCxn id="124" idx="6"/>
              <a:endCxn id="12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9" name="Straight Connector 128"/>
            <p:cNvCxnSpPr>
              <a:stCxn id="124" idx="6"/>
              <a:endCxn id="12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104" name="Rectangle 103"/>
          <p:cNvSpPr/>
          <p:nvPr/>
        </p:nvSpPr>
        <p:spPr>
          <a:xfrm>
            <a:off x="913606" y="2219274"/>
            <a:ext cx="2157726" cy="673919"/>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39"/>
          <p:cNvGrpSpPr/>
          <p:nvPr/>
        </p:nvGrpSpPr>
        <p:grpSpPr>
          <a:xfrm>
            <a:off x="1166366" y="2271015"/>
            <a:ext cx="1725442" cy="551174"/>
            <a:chOff x="3293646" y="1724179"/>
            <a:chExt cx="2496156" cy="1701064"/>
          </a:xfrm>
        </p:grpSpPr>
        <p:sp>
          <p:nvSpPr>
            <p:cNvPr id="106" name="Oval 105"/>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Oval 10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Oval 10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Oval 10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2" name="Straight Connector 111"/>
            <p:cNvCxnSpPr>
              <a:stCxn id="106" idx="5"/>
              <a:endCxn id="111"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107" idx="6"/>
              <a:endCxn id="111"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14" name="Straight Connector 113"/>
            <p:cNvCxnSpPr>
              <a:stCxn id="108" idx="6"/>
              <a:endCxn id="111"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15" name="Straight Connector 114"/>
            <p:cNvCxnSpPr>
              <a:stCxn id="111" idx="6"/>
              <a:endCxn id="10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a:stCxn id="111" idx="6"/>
              <a:endCxn id="11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100" name="Right Arrow 99"/>
          <p:cNvSpPr/>
          <p:nvPr/>
        </p:nvSpPr>
        <p:spPr>
          <a:xfrm>
            <a:off x="3013335" y="3307167"/>
            <a:ext cx="555081" cy="179652"/>
          </a:xfrm>
          <a:prstGeom prst="rightArrow">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Right Arrow 100"/>
          <p:cNvSpPr/>
          <p:nvPr/>
        </p:nvSpPr>
        <p:spPr>
          <a:xfrm rot="19620168">
            <a:off x="5482926" y="3146338"/>
            <a:ext cx="750677"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Right Arrow 101"/>
          <p:cNvSpPr/>
          <p:nvPr/>
        </p:nvSpPr>
        <p:spPr>
          <a:xfrm>
            <a:off x="3013335" y="2460685"/>
            <a:ext cx="555081" cy="179652"/>
          </a:xfrm>
          <a:prstGeom prst="rightArrow">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ight Arrow 102"/>
          <p:cNvSpPr/>
          <p:nvPr/>
        </p:nvSpPr>
        <p:spPr>
          <a:xfrm rot="1979832" flipV="1">
            <a:off x="5482925" y="2581826"/>
            <a:ext cx="750677" cy="179652"/>
          </a:xfrm>
          <a:prstGeom prst="rightArrow">
            <a:avLst>
              <a:gd name="adj1" fmla="val 50000"/>
              <a:gd name="adj2" fmla="val 50000"/>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26</a:t>
            </a:fld>
            <a:endParaRPr lang="en-US"/>
          </a:p>
        </p:txBody>
      </p:sp>
      <p:grpSp>
        <p:nvGrpSpPr>
          <p:cNvPr id="2" name="Group 39"/>
          <p:cNvGrpSpPr/>
          <p:nvPr/>
        </p:nvGrpSpPr>
        <p:grpSpPr>
          <a:xfrm>
            <a:off x="1324351" y="624529"/>
            <a:ext cx="6424104" cy="4377856"/>
            <a:chOff x="3293646" y="1724179"/>
            <a:chExt cx="2496156" cy="1701064"/>
          </a:xfrm>
        </p:grpSpPr>
        <p:sp>
          <p:nvSpPr>
            <p:cNvPr id="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a:stCxn id="5" idx="5"/>
              <a:endCxn id="1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7" idx="6"/>
              <a:endCxn id="1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8" idx="6"/>
              <a:endCxn id="1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13" idx="6"/>
              <a:endCxn id="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13" idx="6"/>
              <a:endCxn id="1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32" name="TextBox 31"/>
          <p:cNvSpPr txBox="1"/>
          <p:nvPr/>
        </p:nvSpPr>
        <p:spPr>
          <a:xfrm>
            <a:off x="5293192" y="4332274"/>
            <a:ext cx="1007968" cy="646331"/>
          </a:xfrm>
          <a:prstGeom prst="rect">
            <a:avLst/>
          </a:prstGeom>
          <a:noFill/>
        </p:spPr>
        <p:txBody>
          <a:bodyPr wrap="square" rtlCol="0">
            <a:spAutoFit/>
          </a:bodyPr>
          <a:lstStyle/>
          <a:p>
            <a:pPr algn="ctr"/>
            <a:r>
              <a:rPr lang="en-US" sz="3600" dirty="0" smtClean="0">
                <a:latin typeface="Yanone Kaffeesatz Regular"/>
                <a:cs typeface="Yanone Kaffeesatz Regular"/>
              </a:rPr>
              <a:t>Stage</a:t>
            </a:r>
            <a:endParaRPr lang="en-US" sz="3600" dirty="0">
              <a:latin typeface="Yanone Kaffeesatz Regular"/>
              <a:cs typeface="Yanone Kaffeesatz Regular"/>
            </a:endParaRPr>
          </a:p>
        </p:txBody>
      </p:sp>
      <p:cxnSp>
        <p:nvCxnSpPr>
          <p:cNvPr id="33" name="Straight Connector 32"/>
          <p:cNvCxnSpPr/>
          <p:nvPr/>
        </p:nvCxnSpPr>
        <p:spPr>
          <a:xfrm rot="16200000" flipV="1">
            <a:off x="4648594" y="3735066"/>
            <a:ext cx="811641" cy="527310"/>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Dryad’s dag workflow</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48" name="TextBox 47"/>
          <p:cNvSpPr txBox="1"/>
          <p:nvPr/>
        </p:nvSpPr>
        <p:spPr>
          <a:xfrm>
            <a:off x="4035253" y="1417302"/>
            <a:ext cx="1007968" cy="646331"/>
          </a:xfrm>
          <a:prstGeom prst="rect">
            <a:avLst/>
          </a:prstGeom>
          <a:noFill/>
        </p:spPr>
        <p:txBody>
          <a:bodyPr wrap="square" rtlCol="0">
            <a:spAutoFit/>
          </a:bodyPr>
          <a:lstStyle/>
          <a:p>
            <a:pPr algn="ctr"/>
            <a:r>
              <a:rPr lang="en-US" sz="3600" dirty="0" smtClean="0">
                <a:latin typeface="Yanone Kaffeesatz Regular"/>
                <a:cs typeface="Yanone Kaffeesatz Regular"/>
              </a:rPr>
              <a:t>Job</a:t>
            </a:r>
            <a:endParaRPr lang="en-US" sz="3600" dirty="0">
              <a:latin typeface="Yanone Kaffeesatz Regular"/>
              <a:cs typeface="Yanone Kaffeesatz Regular"/>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27</a:t>
            </a:fld>
            <a:endParaRPr lang="en-US"/>
          </a:p>
        </p:txBody>
      </p:sp>
      <p:grpSp>
        <p:nvGrpSpPr>
          <p:cNvPr id="2" name="Group 39"/>
          <p:cNvGrpSpPr/>
          <p:nvPr/>
        </p:nvGrpSpPr>
        <p:grpSpPr>
          <a:xfrm>
            <a:off x="1324351" y="624529"/>
            <a:ext cx="6424104" cy="4377856"/>
            <a:chOff x="3293646" y="1724179"/>
            <a:chExt cx="2496156" cy="1701064"/>
          </a:xfrm>
        </p:grpSpPr>
        <p:sp>
          <p:nvSpPr>
            <p:cNvPr id="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a:stCxn id="5" idx="5"/>
              <a:endCxn id="1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7" idx="6"/>
              <a:endCxn id="1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8" idx="6"/>
              <a:endCxn id="1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13" idx="6"/>
              <a:endCxn id="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13" idx="6"/>
              <a:endCxn id="1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32" name="TextBox 31"/>
          <p:cNvSpPr txBox="1"/>
          <p:nvPr/>
        </p:nvSpPr>
        <p:spPr>
          <a:xfrm>
            <a:off x="5293192" y="4332274"/>
            <a:ext cx="1007968" cy="646331"/>
          </a:xfrm>
          <a:prstGeom prst="rect">
            <a:avLst/>
          </a:prstGeom>
          <a:noFill/>
        </p:spPr>
        <p:txBody>
          <a:bodyPr wrap="square" rtlCol="0">
            <a:spAutoFit/>
          </a:bodyPr>
          <a:lstStyle/>
          <a:p>
            <a:pPr algn="ctr"/>
            <a:r>
              <a:rPr lang="en-US" sz="3600" dirty="0" smtClean="0">
                <a:latin typeface="Yanone Kaffeesatz Regular"/>
                <a:cs typeface="Yanone Kaffeesatz Regular"/>
              </a:rPr>
              <a:t>Stage</a:t>
            </a:r>
            <a:endParaRPr lang="en-US" sz="3600" dirty="0">
              <a:latin typeface="Yanone Kaffeesatz Regular"/>
              <a:cs typeface="Yanone Kaffeesatz Regular"/>
            </a:endParaRPr>
          </a:p>
        </p:txBody>
      </p:sp>
      <p:cxnSp>
        <p:nvCxnSpPr>
          <p:cNvPr id="33" name="Straight Connector 32"/>
          <p:cNvCxnSpPr/>
          <p:nvPr/>
        </p:nvCxnSpPr>
        <p:spPr>
          <a:xfrm rot="16200000" flipV="1">
            <a:off x="4648594" y="3735066"/>
            <a:ext cx="811641" cy="527310"/>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
        <p:nvSpPr>
          <p:cNvPr id="41" name="Rectangle 40"/>
          <p:cNvSpPr/>
          <p:nvPr/>
        </p:nvSpPr>
        <p:spPr>
          <a:xfrm>
            <a:off x="1574158" y="896517"/>
            <a:ext cx="243027" cy="227812"/>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Dryad’s dag workflow</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44" name="Rectangle 43"/>
          <p:cNvSpPr/>
          <p:nvPr/>
        </p:nvSpPr>
        <p:spPr>
          <a:xfrm>
            <a:off x="1695671" y="1276729"/>
            <a:ext cx="243027" cy="227812"/>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1938698" y="966273"/>
            <a:ext cx="243027" cy="227812"/>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2060211" y="1417302"/>
            <a:ext cx="243027" cy="227812"/>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2215363" y="1080179"/>
            <a:ext cx="243027" cy="227812"/>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2927804" y="319942"/>
            <a:ext cx="1007968" cy="646331"/>
          </a:xfrm>
          <a:prstGeom prst="rect">
            <a:avLst/>
          </a:prstGeom>
          <a:noFill/>
        </p:spPr>
        <p:txBody>
          <a:bodyPr wrap="square" rtlCol="0">
            <a:spAutoFit/>
          </a:bodyPr>
          <a:lstStyle/>
          <a:p>
            <a:pPr algn="ctr"/>
            <a:r>
              <a:rPr lang="en-US" sz="3600" dirty="0" smtClean="0">
                <a:latin typeface="Yanone Kaffeesatz Regular"/>
                <a:cs typeface="Yanone Kaffeesatz Regular"/>
              </a:rPr>
              <a:t>Tasks</a:t>
            </a:r>
            <a:endParaRPr lang="en-US" sz="3600" dirty="0">
              <a:latin typeface="Yanone Kaffeesatz Regular"/>
              <a:cs typeface="Yanone Kaffeesatz Regular"/>
            </a:endParaRPr>
          </a:p>
        </p:txBody>
      </p:sp>
      <p:cxnSp>
        <p:nvCxnSpPr>
          <p:cNvPr id="38" name="Straight Connector 37"/>
          <p:cNvCxnSpPr/>
          <p:nvPr/>
        </p:nvCxnSpPr>
        <p:spPr>
          <a:xfrm rot="10800000" flipV="1">
            <a:off x="2378111" y="759925"/>
            <a:ext cx="549693" cy="434159"/>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4035253" y="1417302"/>
            <a:ext cx="1007968" cy="646331"/>
          </a:xfrm>
          <a:prstGeom prst="rect">
            <a:avLst/>
          </a:prstGeom>
          <a:noFill/>
        </p:spPr>
        <p:txBody>
          <a:bodyPr wrap="square" rtlCol="0">
            <a:spAutoFit/>
          </a:bodyPr>
          <a:lstStyle/>
          <a:p>
            <a:pPr algn="ctr"/>
            <a:r>
              <a:rPr lang="en-US" sz="3600" dirty="0" smtClean="0">
                <a:latin typeface="Yanone Kaffeesatz Regular"/>
                <a:cs typeface="Yanone Kaffeesatz Regular"/>
              </a:rPr>
              <a:t>Job</a:t>
            </a:r>
            <a:endParaRPr lang="en-US" sz="3600" dirty="0">
              <a:latin typeface="Yanone Kaffeesatz Regular"/>
              <a:cs typeface="Yanone Kaffeesatz Regular"/>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28</a:t>
            </a:fld>
            <a:endParaRPr lang="en-US"/>
          </a:p>
        </p:txBody>
      </p:sp>
      <p:pic>
        <p:nvPicPr>
          <p:cNvPr id="5" name="Picture 4" descr="angry user.png"/>
          <p:cNvPicPr>
            <a:picLocks noChangeAspect="1"/>
          </p:cNvPicPr>
          <p:nvPr/>
        </p:nvPicPr>
        <p:blipFill>
          <a:blip r:embed="rId3"/>
          <a:stretch>
            <a:fillRect/>
          </a:stretch>
        </p:blipFill>
        <p:spPr>
          <a:xfrm>
            <a:off x="1828800" y="685799"/>
            <a:ext cx="5486400" cy="5486401"/>
          </a:xfrm>
          <a:prstGeom prst="rect">
            <a:avLst/>
          </a:prstGeom>
        </p:spPr>
      </p:pic>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29</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lvl="0">
              <a:spcBef>
                <a:spcPct val="0"/>
              </a:spcBef>
              <a:defRPr/>
            </a:pPr>
            <a:r>
              <a:rPr lang="en-US" sz="4400" b="1" cap="all" dirty="0" smtClean="0">
                <a:latin typeface="Yanone Kaffeesatz Regular"/>
                <a:cs typeface="Yanone Kaffeesatz Regular"/>
              </a:rPr>
              <a:t>Expressing performance targets</a:t>
            </a:r>
            <a:endParaRPr lang="en-US" sz="4400" b="1" cap="all" dirty="0">
              <a:latin typeface="Yanone Kaffeesatz Regular"/>
              <a:cs typeface="Yanone Kaffeesatz Regular"/>
            </a:endParaRPr>
          </a:p>
        </p:txBody>
      </p:sp>
      <p:sp>
        <p:nvSpPr>
          <p:cNvPr id="7" name="Title 1"/>
          <p:cNvSpPr txBox="1">
            <a:spLocks/>
          </p:cNvSpPr>
          <p:nvPr/>
        </p:nvSpPr>
        <p:spPr>
          <a:xfrm>
            <a:off x="1473890" y="918873"/>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spc="0" normalizeH="0" baseline="0" noProof="0" dirty="0" smtClean="0">
                <a:ln>
                  <a:noFill/>
                </a:ln>
                <a:solidFill>
                  <a:schemeClr val="tx1"/>
                </a:solidFill>
                <a:effectLst/>
                <a:uLnTx/>
                <a:uFillTx/>
                <a:latin typeface="Yanone Kaffeesatz Regular"/>
                <a:ea typeface="+mj-ea"/>
                <a:cs typeface="Yanone Kaffeesatz Regular"/>
              </a:rPr>
              <a:t>Priorities?</a:t>
            </a:r>
            <a:endParaRPr kumimoji="0" lang="en-US" sz="4400" b="1" i="0" u="none" strike="noStrike" kern="1200" spc="0" normalizeH="0" baseline="0" noProof="0" dirty="0">
              <a:ln>
                <a:noFill/>
              </a:ln>
              <a:solidFill>
                <a:schemeClr val="tx1"/>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30</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lvl="0">
              <a:spcBef>
                <a:spcPct val="0"/>
              </a:spcBef>
              <a:defRPr/>
            </a:pPr>
            <a:r>
              <a:rPr lang="en-US" sz="4400" b="1" cap="all" dirty="0" smtClean="0">
                <a:latin typeface="Yanone Kaffeesatz Regular"/>
                <a:cs typeface="Yanone Kaffeesatz Regular"/>
              </a:rPr>
              <a:t>Expressing performance targets</a:t>
            </a:r>
            <a:endParaRPr lang="en-US" sz="4400" b="1" cap="all" dirty="0">
              <a:latin typeface="Yanone Kaffeesatz Regular"/>
              <a:cs typeface="Yanone Kaffeesatz Regular"/>
            </a:endParaRPr>
          </a:p>
        </p:txBody>
      </p:sp>
      <p:sp>
        <p:nvSpPr>
          <p:cNvPr id="7" name="Title 1"/>
          <p:cNvSpPr txBox="1">
            <a:spLocks/>
          </p:cNvSpPr>
          <p:nvPr/>
        </p:nvSpPr>
        <p:spPr>
          <a:xfrm>
            <a:off x="1473890" y="918873"/>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spc="0" normalizeH="0" baseline="0" noProof="0" dirty="0" smtClean="0">
                <a:ln>
                  <a:noFill/>
                </a:ln>
                <a:solidFill>
                  <a:schemeClr val="tx1"/>
                </a:solidFill>
                <a:effectLst/>
                <a:uLnTx/>
                <a:uFillTx/>
                <a:latin typeface="Yanone Kaffeesatz Regular"/>
                <a:ea typeface="+mj-ea"/>
                <a:cs typeface="Yanone Kaffeesatz Regular"/>
              </a:rPr>
              <a:t>Priorities?  Not expressive enough</a:t>
            </a:r>
            <a:endParaRPr kumimoji="0" lang="en-US" sz="4400" b="1" i="0" u="none" strike="noStrike" kern="1200" spc="0" normalizeH="0" baseline="0" noProof="0" dirty="0">
              <a:ln>
                <a:noFill/>
              </a:ln>
              <a:solidFill>
                <a:schemeClr val="tx1"/>
              </a:solidFill>
              <a:effectLst/>
              <a:uLnTx/>
              <a:uFillTx/>
              <a:latin typeface="Yanone Kaffeesatz Regular"/>
              <a:ea typeface="+mj-ea"/>
              <a:cs typeface="Yanone Kaffeesatz Regular"/>
            </a:endParaRPr>
          </a:p>
        </p:txBody>
      </p:sp>
      <p:sp>
        <p:nvSpPr>
          <p:cNvPr id="8" name="Title 1"/>
          <p:cNvSpPr txBox="1">
            <a:spLocks/>
          </p:cNvSpPr>
          <p:nvPr/>
        </p:nvSpPr>
        <p:spPr>
          <a:xfrm>
            <a:off x="1473890" y="1867003"/>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spc="0" normalizeH="0" baseline="0" noProof="0" dirty="0" smtClean="0">
                <a:ln>
                  <a:noFill/>
                </a:ln>
                <a:solidFill>
                  <a:schemeClr val="tx1"/>
                </a:solidFill>
                <a:effectLst/>
                <a:uLnTx/>
                <a:uFillTx/>
                <a:latin typeface="Yanone Kaffeesatz Regular"/>
                <a:ea typeface="+mj-ea"/>
                <a:cs typeface="Yanone Kaffeesatz Regular"/>
              </a:rPr>
              <a:t>Weights?</a:t>
            </a:r>
            <a:endParaRPr kumimoji="0" lang="en-US" sz="4400" b="1" i="0" u="none" strike="noStrike" kern="1200" spc="0" normalizeH="0" baseline="0" noProof="0" dirty="0">
              <a:ln>
                <a:noFill/>
              </a:ln>
              <a:solidFill>
                <a:schemeClr val="tx1"/>
              </a:solidFill>
              <a:effectLst/>
              <a:uLnTx/>
              <a:uFillTx/>
              <a:latin typeface="Yanone Kaffeesatz Regular"/>
              <a:ea typeface="+mj-ea"/>
              <a:cs typeface="Yanone Kaffeesatz Regular"/>
            </a:endParaRPr>
          </a:p>
        </p:txBody>
      </p:sp>
      <p:pic>
        <p:nvPicPr>
          <p:cNvPr id="12" name="Picture 11" descr="red x.png"/>
          <p:cNvPicPr>
            <a:picLocks noChangeAspect="1"/>
          </p:cNvPicPr>
          <p:nvPr/>
        </p:nvPicPr>
        <p:blipFill>
          <a:blip r:embed="rId3"/>
          <a:stretch>
            <a:fillRect/>
          </a:stretch>
        </p:blipFill>
        <p:spPr>
          <a:xfrm>
            <a:off x="722313" y="992095"/>
            <a:ext cx="649287" cy="649287"/>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31</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lvl="0">
              <a:spcBef>
                <a:spcPct val="0"/>
              </a:spcBef>
              <a:defRPr/>
            </a:pPr>
            <a:r>
              <a:rPr lang="en-US" sz="4400" b="1" cap="all" dirty="0" smtClean="0">
                <a:latin typeface="Yanone Kaffeesatz Regular"/>
                <a:cs typeface="Yanone Kaffeesatz Regular"/>
              </a:rPr>
              <a:t>Expressing performance targets</a:t>
            </a:r>
            <a:endParaRPr lang="en-US" sz="4400" b="1" cap="all" dirty="0">
              <a:latin typeface="Yanone Kaffeesatz Regular"/>
              <a:cs typeface="Yanone Kaffeesatz Regular"/>
            </a:endParaRPr>
          </a:p>
        </p:txBody>
      </p:sp>
      <p:sp>
        <p:nvSpPr>
          <p:cNvPr id="7" name="Title 1"/>
          <p:cNvSpPr txBox="1">
            <a:spLocks/>
          </p:cNvSpPr>
          <p:nvPr/>
        </p:nvSpPr>
        <p:spPr>
          <a:xfrm>
            <a:off x="1473890" y="918873"/>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spc="0" normalizeH="0" baseline="0" noProof="0" dirty="0" smtClean="0">
                <a:ln>
                  <a:noFill/>
                </a:ln>
                <a:solidFill>
                  <a:schemeClr val="tx1"/>
                </a:solidFill>
                <a:effectLst/>
                <a:uLnTx/>
                <a:uFillTx/>
                <a:latin typeface="Yanone Kaffeesatz Regular"/>
                <a:ea typeface="+mj-ea"/>
                <a:cs typeface="Yanone Kaffeesatz Regular"/>
              </a:rPr>
              <a:t>Priorities?  Not expressive enough</a:t>
            </a:r>
            <a:endParaRPr kumimoji="0" lang="en-US" sz="4400" b="1" i="0" u="none" strike="noStrike" kern="1200" spc="0" normalizeH="0" baseline="0" noProof="0" dirty="0">
              <a:ln>
                <a:noFill/>
              </a:ln>
              <a:solidFill>
                <a:schemeClr val="tx1"/>
              </a:solidFill>
              <a:effectLst/>
              <a:uLnTx/>
              <a:uFillTx/>
              <a:latin typeface="Yanone Kaffeesatz Regular"/>
              <a:ea typeface="+mj-ea"/>
              <a:cs typeface="Yanone Kaffeesatz Regular"/>
            </a:endParaRPr>
          </a:p>
        </p:txBody>
      </p:sp>
      <p:sp>
        <p:nvSpPr>
          <p:cNvPr id="8" name="Title 1"/>
          <p:cNvSpPr txBox="1">
            <a:spLocks/>
          </p:cNvSpPr>
          <p:nvPr/>
        </p:nvSpPr>
        <p:spPr>
          <a:xfrm>
            <a:off x="1473890" y="1867003"/>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spc="0" normalizeH="0" baseline="0" noProof="0" dirty="0" smtClean="0">
                <a:ln>
                  <a:noFill/>
                </a:ln>
                <a:solidFill>
                  <a:schemeClr val="tx1"/>
                </a:solidFill>
                <a:effectLst/>
                <a:uLnTx/>
                <a:uFillTx/>
                <a:latin typeface="Yanone Kaffeesatz Regular"/>
                <a:ea typeface="+mj-ea"/>
                <a:cs typeface="Yanone Kaffeesatz Regular"/>
              </a:rPr>
              <a:t>Weights?  Difficult </a:t>
            </a:r>
            <a:r>
              <a:rPr lang="en-US" sz="4400" b="1" dirty="0" smtClean="0">
                <a:latin typeface="Yanone Kaffeesatz Regular"/>
                <a:ea typeface="+mj-ea"/>
                <a:cs typeface="Yanone Kaffeesatz Regular"/>
              </a:rPr>
              <a:t>for users to set</a:t>
            </a:r>
            <a:endParaRPr kumimoji="0" lang="en-US" sz="4400" b="1" i="0" u="none" strike="noStrike" kern="1200" spc="0" normalizeH="0" baseline="0" noProof="0" dirty="0">
              <a:ln>
                <a:noFill/>
              </a:ln>
              <a:solidFill>
                <a:schemeClr val="tx1"/>
              </a:solidFill>
              <a:effectLst/>
              <a:uLnTx/>
              <a:uFillTx/>
              <a:latin typeface="Yanone Kaffeesatz Regular"/>
              <a:ea typeface="+mj-ea"/>
              <a:cs typeface="Yanone Kaffeesatz Regular"/>
            </a:endParaRPr>
          </a:p>
        </p:txBody>
      </p:sp>
      <p:sp>
        <p:nvSpPr>
          <p:cNvPr id="9" name="Title 1"/>
          <p:cNvSpPr txBox="1">
            <a:spLocks/>
          </p:cNvSpPr>
          <p:nvPr/>
        </p:nvSpPr>
        <p:spPr>
          <a:xfrm>
            <a:off x="1466530" y="289130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spc="0" normalizeH="0" baseline="0" noProof="0" dirty="0" smtClean="0">
                <a:ln>
                  <a:noFill/>
                </a:ln>
                <a:solidFill>
                  <a:schemeClr val="tx1"/>
                </a:solidFill>
                <a:effectLst/>
                <a:uLnTx/>
                <a:uFillTx/>
                <a:latin typeface="Yanone Kaffeesatz Regular"/>
                <a:ea typeface="+mj-ea"/>
                <a:cs typeface="Yanone Kaffeesatz Regular"/>
              </a:rPr>
              <a:t>Utility</a:t>
            </a:r>
            <a:r>
              <a:rPr kumimoji="0" lang="en-US" sz="4400" b="1" i="0" u="none" strike="noStrike" kern="1200" spc="0" normalizeH="0" noProof="0" dirty="0" smtClean="0">
                <a:ln>
                  <a:noFill/>
                </a:ln>
                <a:solidFill>
                  <a:schemeClr val="tx1"/>
                </a:solidFill>
                <a:effectLst/>
                <a:uLnTx/>
                <a:uFillTx/>
                <a:latin typeface="Yanone Kaffeesatz Regular"/>
                <a:ea typeface="+mj-ea"/>
                <a:cs typeface="Yanone Kaffeesatz Regular"/>
              </a:rPr>
              <a:t> curves? </a:t>
            </a:r>
            <a:endParaRPr kumimoji="0" lang="en-US" sz="4400" b="1" i="0" u="none" strike="noStrike" kern="1200" spc="0" normalizeH="0" baseline="0" noProof="0" dirty="0">
              <a:ln>
                <a:noFill/>
              </a:ln>
              <a:solidFill>
                <a:schemeClr val="tx1"/>
              </a:solidFill>
              <a:effectLst/>
              <a:uLnTx/>
              <a:uFillTx/>
              <a:latin typeface="Yanone Kaffeesatz Regular"/>
              <a:ea typeface="+mj-ea"/>
              <a:cs typeface="Yanone Kaffeesatz Regular"/>
            </a:endParaRPr>
          </a:p>
        </p:txBody>
      </p:sp>
      <p:pic>
        <p:nvPicPr>
          <p:cNvPr id="12" name="Picture 11" descr="red x.png"/>
          <p:cNvPicPr>
            <a:picLocks noChangeAspect="1"/>
          </p:cNvPicPr>
          <p:nvPr/>
        </p:nvPicPr>
        <p:blipFill>
          <a:blip r:embed="rId3"/>
          <a:stretch>
            <a:fillRect/>
          </a:stretch>
        </p:blipFill>
        <p:spPr>
          <a:xfrm>
            <a:off x="722313" y="992095"/>
            <a:ext cx="649287" cy="649287"/>
          </a:xfrm>
          <a:prstGeom prst="rect">
            <a:avLst/>
          </a:prstGeom>
        </p:spPr>
      </p:pic>
      <p:pic>
        <p:nvPicPr>
          <p:cNvPr id="16" name="Picture 15" descr="red x.png"/>
          <p:cNvPicPr>
            <a:picLocks noChangeAspect="1"/>
          </p:cNvPicPr>
          <p:nvPr/>
        </p:nvPicPr>
        <p:blipFill>
          <a:blip r:embed="rId3"/>
          <a:stretch>
            <a:fillRect/>
          </a:stretch>
        </p:blipFill>
        <p:spPr>
          <a:xfrm>
            <a:off x="722313" y="1940225"/>
            <a:ext cx="649287" cy="649287"/>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32</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lvl="0">
              <a:spcBef>
                <a:spcPct val="0"/>
              </a:spcBef>
              <a:defRPr/>
            </a:pPr>
            <a:r>
              <a:rPr lang="en-US" sz="4400" b="1" cap="all" dirty="0" smtClean="0">
                <a:latin typeface="Yanone Kaffeesatz Regular"/>
                <a:cs typeface="Yanone Kaffeesatz Regular"/>
              </a:rPr>
              <a:t>Expressing performance targets</a:t>
            </a:r>
            <a:endParaRPr lang="en-US" sz="4400" b="1" cap="all" dirty="0">
              <a:latin typeface="Yanone Kaffeesatz Regular"/>
              <a:cs typeface="Yanone Kaffeesatz Regular"/>
            </a:endParaRPr>
          </a:p>
        </p:txBody>
      </p:sp>
      <p:sp>
        <p:nvSpPr>
          <p:cNvPr id="7" name="Title 1"/>
          <p:cNvSpPr txBox="1">
            <a:spLocks/>
          </p:cNvSpPr>
          <p:nvPr/>
        </p:nvSpPr>
        <p:spPr>
          <a:xfrm>
            <a:off x="1473890" y="918873"/>
            <a:ext cx="7772400" cy="795730"/>
          </a:xfrm>
          <a:prstGeom prst="rect">
            <a:avLst/>
          </a:prstGeom>
        </p:spPr>
        <p:txBody>
          <a:bodyPr vert="horz" lIns="91440" tIns="45720" rIns="91440" bIns="45720" rtlCol="0" anchor="t">
            <a:normAutofit/>
          </a:bodyPr>
          <a:lstStyle/>
          <a:p>
            <a:pPr lvl="0">
              <a:spcBef>
                <a:spcPct val="0"/>
              </a:spcBef>
              <a:defRPr/>
            </a:pPr>
            <a:r>
              <a:rPr kumimoji="0" lang="en-US" sz="4400" b="1" i="0" u="none" strike="noStrike" kern="1200" spc="0" normalizeH="0" baseline="0" noProof="0" dirty="0" smtClean="0">
                <a:ln>
                  <a:noFill/>
                </a:ln>
                <a:solidFill>
                  <a:schemeClr val="tx1"/>
                </a:solidFill>
                <a:effectLst/>
                <a:uLnTx/>
                <a:uFillTx/>
                <a:latin typeface="Yanone Kaffeesatz Regular"/>
                <a:ea typeface="+mj-ea"/>
                <a:cs typeface="Yanone Kaffeesatz Regular"/>
              </a:rPr>
              <a:t>Priorities?  </a:t>
            </a:r>
            <a:r>
              <a:rPr lang="en-US" sz="4400" b="1" dirty="0" smtClean="0">
                <a:latin typeface="Yanone Kaffeesatz Regular"/>
                <a:cs typeface="Yanone Kaffeesatz Regular"/>
              </a:rPr>
              <a:t>Not expressive enough</a:t>
            </a:r>
            <a:endParaRPr kumimoji="0" lang="en-US" sz="4400" b="1" i="0" u="none" strike="noStrike" kern="1200" spc="0" normalizeH="0" baseline="0" noProof="0" dirty="0">
              <a:ln>
                <a:noFill/>
              </a:ln>
              <a:solidFill>
                <a:schemeClr val="tx1"/>
              </a:solidFill>
              <a:effectLst/>
              <a:uLnTx/>
              <a:uFillTx/>
              <a:latin typeface="Yanone Kaffeesatz Regular"/>
              <a:ea typeface="+mj-ea"/>
              <a:cs typeface="Yanone Kaffeesatz Regular"/>
            </a:endParaRPr>
          </a:p>
        </p:txBody>
      </p:sp>
      <p:sp>
        <p:nvSpPr>
          <p:cNvPr id="8" name="Title 1"/>
          <p:cNvSpPr txBox="1">
            <a:spLocks/>
          </p:cNvSpPr>
          <p:nvPr/>
        </p:nvSpPr>
        <p:spPr>
          <a:xfrm>
            <a:off x="1473890" y="1867003"/>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spc="0" normalizeH="0" baseline="0" noProof="0" dirty="0" smtClean="0">
                <a:ln>
                  <a:noFill/>
                </a:ln>
                <a:solidFill>
                  <a:schemeClr val="tx1"/>
                </a:solidFill>
                <a:effectLst/>
                <a:uLnTx/>
                <a:uFillTx/>
                <a:latin typeface="Yanone Kaffeesatz Regular"/>
                <a:ea typeface="+mj-ea"/>
                <a:cs typeface="Yanone Kaffeesatz Regular"/>
              </a:rPr>
              <a:t>Weights?  Difficult </a:t>
            </a:r>
            <a:r>
              <a:rPr lang="en-US" sz="4400" b="1" dirty="0" smtClean="0">
                <a:latin typeface="Yanone Kaffeesatz Regular"/>
                <a:ea typeface="+mj-ea"/>
                <a:cs typeface="Yanone Kaffeesatz Regular"/>
              </a:rPr>
              <a:t>for users to set</a:t>
            </a:r>
            <a:endParaRPr kumimoji="0" lang="en-US" sz="4400" b="1" i="0" u="none" strike="noStrike" kern="1200" spc="0" normalizeH="0" baseline="0" noProof="0" dirty="0">
              <a:ln>
                <a:noFill/>
              </a:ln>
              <a:solidFill>
                <a:schemeClr val="tx1"/>
              </a:solidFill>
              <a:effectLst/>
              <a:uLnTx/>
              <a:uFillTx/>
              <a:latin typeface="Yanone Kaffeesatz Regular"/>
              <a:ea typeface="+mj-ea"/>
              <a:cs typeface="Yanone Kaffeesatz Regular"/>
            </a:endParaRPr>
          </a:p>
        </p:txBody>
      </p:sp>
      <p:sp>
        <p:nvSpPr>
          <p:cNvPr id="9" name="Title 1"/>
          <p:cNvSpPr txBox="1">
            <a:spLocks/>
          </p:cNvSpPr>
          <p:nvPr/>
        </p:nvSpPr>
        <p:spPr>
          <a:xfrm>
            <a:off x="1466530" y="289130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spc="0" normalizeH="0" baseline="0" noProof="0" dirty="0" smtClean="0">
                <a:ln>
                  <a:noFill/>
                </a:ln>
                <a:solidFill>
                  <a:schemeClr val="tx1"/>
                </a:solidFill>
                <a:effectLst/>
                <a:uLnTx/>
                <a:uFillTx/>
                <a:latin typeface="Yanone Kaffeesatz Regular"/>
                <a:ea typeface="+mj-ea"/>
                <a:cs typeface="Yanone Kaffeesatz Regular"/>
              </a:rPr>
              <a:t>Utility</a:t>
            </a:r>
            <a:r>
              <a:rPr kumimoji="0" lang="en-US" sz="4400" b="1" i="0" u="none" strike="noStrike" kern="1200" spc="0" normalizeH="0" noProof="0" dirty="0" smtClean="0">
                <a:ln>
                  <a:noFill/>
                </a:ln>
                <a:solidFill>
                  <a:schemeClr val="tx1"/>
                </a:solidFill>
                <a:effectLst/>
                <a:uLnTx/>
                <a:uFillTx/>
                <a:latin typeface="Yanone Kaffeesatz Regular"/>
                <a:ea typeface="+mj-ea"/>
                <a:cs typeface="Yanone Kaffeesatz Regular"/>
              </a:rPr>
              <a:t> curves?  Capture </a:t>
            </a:r>
            <a:r>
              <a:rPr lang="en-US" sz="4400" b="1" dirty="0" smtClean="0">
                <a:latin typeface="Yanone Kaffeesatz Regular"/>
                <a:ea typeface="+mj-ea"/>
                <a:cs typeface="Yanone Kaffeesatz Regular"/>
              </a:rPr>
              <a:t>deadline &amp; penalty</a:t>
            </a:r>
            <a:endParaRPr kumimoji="0" lang="en-US" sz="4400" b="1" i="0" u="none" strike="noStrike" kern="1200" spc="0" normalizeH="0" baseline="0" noProof="0" dirty="0">
              <a:ln>
                <a:noFill/>
              </a:ln>
              <a:solidFill>
                <a:schemeClr val="tx1"/>
              </a:solidFill>
              <a:effectLst/>
              <a:uLnTx/>
              <a:uFillTx/>
              <a:latin typeface="Yanone Kaffeesatz Regular"/>
              <a:ea typeface="+mj-ea"/>
              <a:cs typeface="Yanone Kaffeesatz Regular"/>
            </a:endParaRPr>
          </a:p>
        </p:txBody>
      </p:sp>
      <p:pic>
        <p:nvPicPr>
          <p:cNvPr id="12" name="Picture 11" descr="red x.png"/>
          <p:cNvPicPr>
            <a:picLocks noChangeAspect="1"/>
          </p:cNvPicPr>
          <p:nvPr/>
        </p:nvPicPr>
        <p:blipFill>
          <a:blip r:embed="rId3"/>
          <a:stretch>
            <a:fillRect/>
          </a:stretch>
        </p:blipFill>
        <p:spPr>
          <a:xfrm>
            <a:off x="722313" y="992095"/>
            <a:ext cx="649287" cy="649287"/>
          </a:xfrm>
          <a:prstGeom prst="rect">
            <a:avLst/>
          </a:prstGeom>
        </p:spPr>
      </p:pic>
      <p:pic>
        <p:nvPicPr>
          <p:cNvPr id="14" name="Picture 13" descr="green check.png"/>
          <p:cNvPicPr>
            <a:picLocks noChangeAspect="1"/>
          </p:cNvPicPr>
          <p:nvPr/>
        </p:nvPicPr>
        <p:blipFill>
          <a:blip r:embed="rId4"/>
          <a:stretch>
            <a:fillRect/>
          </a:stretch>
        </p:blipFill>
        <p:spPr>
          <a:xfrm>
            <a:off x="609600" y="2819400"/>
            <a:ext cx="939530" cy="939530"/>
          </a:xfrm>
          <a:prstGeom prst="rect">
            <a:avLst/>
          </a:prstGeom>
        </p:spPr>
      </p:pic>
      <p:pic>
        <p:nvPicPr>
          <p:cNvPr id="16" name="Picture 15" descr="red x.png"/>
          <p:cNvPicPr>
            <a:picLocks noChangeAspect="1"/>
          </p:cNvPicPr>
          <p:nvPr/>
        </p:nvPicPr>
        <p:blipFill>
          <a:blip r:embed="rId3"/>
          <a:stretch>
            <a:fillRect/>
          </a:stretch>
        </p:blipFill>
        <p:spPr>
          <a:xfrm>
            <a:off x="722313" y="1940225"/>
            <a:ext cx="649287" cy="649287"/>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33</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Our goal</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34</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Our goal</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04056" y="1476393"/>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spc="0" normalizeH="0" baseline="0" noProof="0" dirty="0" smtClean="0">
                <a:ln>
                  <a:noFill/>
                </a:ln>
                <a:solidFill>
                  <a:schemeClr val="accent1"/>
                </a:solidFill>
                <a:effectLst/>
                <a:uLnTx/>
                <a:uFillTx/>
                <a:latin typeface="Yanone Kaffeesatz Regular"/>
                <a:ea typeface="+mj-ea"/>
                <a:cs typeface="Yanone Kaffeesatz Regular"/>
              </a:rPr>
              <a:t>Maximize </a:t>
            </a:r>
            <a:r>
              <a:rPr kumimoji="0" lang="en-US" sz="4400" b="1" i="0" u="none" strike="noStrike" kern="1200" spc="0" normalizeH="0" baseline="0" noProof="0" dirty="0" smtClean="0">
                <a:ln>
                  <a:noFill/>
                </a:ln>
                <a:solidFill>
                  <a:schemeClr val="tx1"/>
                </a:solidFill>
                <a:effectLst/>
                <a:uLnTx/>
                <a:uFillTx/>
                <a:latin typeface="Yanone Kaffeesatz Regular"/>
                <a:ea typeface="+mj-ea"/>
                <a:cs typeface="Yanone Kaffeesatz Regular"/>
              </a:rPr>
              <a:t>utility</a:t>
            </a:r>
            <a:endParaRPr kumimoji="0" lang="en-US" sz="4400" b="1" i="0" u="none" strike="noStrike" kern="1200" spc="0" normalizeH="0" baseline="0" noProof="0" dirty="0">
              <a:ln>
                <a:noFill/>
              </a:ln>
              <a:solidFill>
                <a:schemeClr val="tx1"/>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35</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Our goal</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04056" y="1476393"/>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spc="0" normalizeH="0" baseline="0" noProof="0" dirty="0" smtClean="0">
                <a:ln>
                  <a:noFill/>
                </a:ln>
                <a:solidFill>
                  <a:schemeClr val="accent1"/>
                </a:solidFill>
                <a:effectLst/>
                <a:uLnTx/>
                <a:uFillTx/>
                <a:latin typeface="Yanone Kaffeesatz Regular"/>
                <a:ea typeface="+mj-ea"/>
                <a:cs typeface="Yanone Kaffeesatz Regular"/>
              </a:rPr>
              <a:t>Maximize </a:t>
            </a:r>
            <a:r>
              <a:rPr kumimoji="0" lang="en-US" sz="4400" b="1" i="0" u="none" strike="noStrike" kern="1200" spc="0" normalizeH="0" baseline="0" noProof="0" dirty="0" smtClean="0">
                <a:ln>
                  <a:noFill/>
                </a:ln>
                <a:solidFill>
                  <a:schemeClr val="tx1"/>
                </a:solidFill>
                <a:effectLst/>
                <a:uLnTx/>
                <a:uFillTx/>
                <a:latin typeface="Yanone Kaffeesatz Regular"/>
                <a:ea typeface="+mj-ea"/>
                <a:cs typeface="Yanone Kaffeesatz Regular"/>
              </a:rPr>
              <a:t>utility</a:t>
            </a:r>
            <a:endParaRPr kumimoji="0" lang="en-US" sz="4400" b="1" i="0" u="none" strike="noStrike" kern="1200" spc="0" normalizeH="0" baseline="0" noProof="0" dirty="0">
              <a:ln>
                <a:noFill/>
              </a:ln>
              <a:solidFill>
                <a:schemeClr val="tx1"/>
              </a:solidFill>
              <a:effectLst/>
              <a:uLnTx/>
              <a:uFillTx/>
              <a:latin typeface="Yanone Kaffeesatz Regular"/>
              <a:ea typeface="+mj-ea"/>
              <a:cs typeface="Yanone Kaffeesatz Regular"/>
            </a:endParaRPr>
          </a:p>
        </p:txBody>
      </p:sp>
      <p:sp>
        <p:nvSpPr>
          <p:cNvPr id="8" name="Title 1"/>
          <p:cNvSpPr txBox="1">
            <a:spLocks/>
          </p:cNvSpPr>
          <p:nvPr/>
        </p:nvSpPr>
        <p:spPr>
          <a:xfrm>
            <a:off x="704056" y="2296810"/>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smtClean="0">
                <a:latin typeface="Yanone Kaffeesatz Regular"/>
                <a:ea typeface="+mj-ea"/>
                <a:cs typeface="Yanone Kaffeesatz Regular"/>
              </a:rPr>
              <a:t>while </a:t>
            </a:r>
            <a:r>
              <a:rPr kumimoji="0" lang="en-US" sz="4400" b="1" i="0" u="none" strike="noStrike" kern="1200" spc="0" normalizeH="0" baseline="0" noProof="0" dirty="0" smtClean="0">
                <a:ln>
                  <a:noFill/>
                </a:ln>
                <a:solidFill>
                  <a:schemeClr val="accent1"/>
                </a:solidFill>
                <a:effectLst/>
                <a:uLnTx/>
                <a:uFillTx/>
                <a:latin typeface="Yanone Kaffeesatz Regular"/>
                <a:ea typeface="+mj-ea"/>
                <a:cs typeface="Yanone Kaffeesatz Regular"/>
              </a:rPr>
              <a:t>minimizing</a:t>
            </a:r>
            <a:r>
              <a:rPr kumimoji="0" lang="en-US" sz="4400" b="1" i="0" u="none" strike="noStrike" kern="1200" spc="0" normalizeH="0" noProof="0" dirty="0" smtClean="0">
                <a:ln>
                  <a:noFill/>
                </a:ln>
                <a:solidFill>
                  <a:schemeClr val="accent1"/>
                </a:solidFill>
                <a:effectLst/>
                <a:uLnTx/>
                <a:uFillTx/>
                <a:latin typeface="Yanone Kaffeesatz Regular"/>
                <a:ea typeface="+mj-ea"/>
                <a:cs typeface="Yanone Kaffeesatz Regular"/>
              </a:rPr>
              <a:t> </a:t>
            </a:r>
            <a:r>
              <a:rPr kumimoji="0" lang="en-US" sz="4400" b="1" i="0" u="none" strike="noStrike" kern="1200" spc="0" normalizeH="0" noProof="0" dirty="0" smtClean="0">
                <a:ln>
                  <a:noFill/>
                </a:ln>
                <a:solidFill>
                  <a:schemeClr val="tx1"/>
                </a:solidFill>
                <a:effectLst/>
                <a:uLnTx/>
                <a:uFillTx/>
                <a:latin typeface="Yanone Kaffeesatz Regular"/>
                <a:ea typeface="+mj-ea"/>
                <a:cs typeface="Yanone Kaffeesatz Regular"/>
              </a:rPr>
              <a:t>resources</a:t>
            </a:r>
            <a:endParaRPr kumimoji="0" lang="en-US" sz="4400" b="1" i="0" u="none" strike="noStrike" kern="1200" spc="0" normalizeH="0" baseline="0" noProof="0" dirty="0">
              <a:ln>
                <a:noFill/>
              </a:ln>
              <a:solidFill>
                <a:schemeClr val="tx1"/>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36</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Our goal</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04056" y="1476393"/>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spc="0" normalizeH="0" baseline="0" noProof="0" dirty="0" smtClean="0">
                <a:ln>
                  <a:noFill/>
                </a:ln>
                <a:solidFill>
                  <a:schemeClr val="accent1"/>
                </a:solidFill>
                <a:effectLst/>
                <a:uLnTx/>
                <a:uFillTx/>
                <a:latin typeface="Yanone Kaffeesatz Regular"/>
                <a:ea typeface="+mj-ea"/>
                <a:cs typeface="Yanone Kaffeesatz Regular"/>
              </a:rPr>
              <a:t>Maximize </a:t>
            </a:r>
            <a:r>
              <a:rPr kumimoji="0" lang="en-US" sz="4400" b="1" i="0" u="none" strike="noStrike" kern="1200" spc="0" normalizeH="0" baseline="0" noProof="0" dirty="0" smtClean="0">
                <a:ln>
                  <a:noFill/>
                </a:ln>
                <a:solidFill>
                  <a:schemeClr val="tx1"/>
                </a:solidFill>
                <a:effectLst/>
                <a:uLnTx/>
                <a:uFillTx/>
                <a:latin typeface="Yanone Kaffeesatz Regular"/>
                <a:ea typeface="+mj-ea"/>
                <a:cs typeface="Yanone Kaffeesatz Regular"/>
              </a:rPr>
              <a:t>utility</a:t>
            </a:r>
            <a:endParaRPr kumimoji="0" lang="en-US" sz="4400" b="1" i="0" u="none" strike="noStrike" kern="1200" spc="0" normalizeH="0" baseline="0" noProof="0" dirty="0">
              <a:ln>
                <a:noFill/>
              </a:ln>
              <a:solidFill>
                <a:schemeClr val="tx1"/>
              </a:solidFill>
              <a:effectLst/>
              <a:uLnTx/>
              <a:uFillTx/>
              <a:latin typeface="Yanone Kaffeesatz Regular"/>
              <a:ea typeface="+mj-ea"/>
              <a:cs typeface="Yanone Kaffeesatz Regular"/>
            </a:endParaRPr>
          </a:p>
        </p:txBody>
      </p:sp>
      <p:sp>
        <p:nvSpPr>
          <p:cNvPr id="8" name="Title 1"/>
          <p:cNvSpPr txBox="1">
            <a:spLocks/>
          </p:cNvSpPr>
          <p:nvPr/>
        </p:nvSpPr>
        <p:spPr>
          <a:xfrm>
            <a:off x="704056" y="2296810"/>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smtClean="0">
                <a:latin typeface="Yanone Kaffeesatz Regular"/>
                <a:ea typeface="+mj-ea"/>
                <a:cs typeface="Yanone Kaffeesatz Regular"/>
              </a:rPr>
              <a:t>while </a:t>
            </a:r>
            <a:r>
              <a:rPr kumimoji="0" lang="en-US" sz="4400" b="1" i="0" u="none" strike="noStrike" kern="1200" spc="0" normalizeH="0" baseline="0" noProof="0" dirty="0" smtClean="0">
                <a:ln>
                  <a:noFill/>
                </a:ln>
                <a:solidFill>
                  <a:schemeClr val="accent1"/>
                </a:solidFill>
                <a:effectLst/>
                <a:uLnTx/>
                <a:uFillTx/>
                <a:latin typeface="Yanone Kaffeesatz Regular"/>
                <a:ea typeface="+mj-ea"/>
                <a:cs typeface="Yanone Kaffeesatz Regular"/>
              </a:rPr>
              <a:t>minimizing</a:t>
            </a:r>
            <a:r>
              <a:rPr kumimoji="0" lang="en-US" sz="4400" b="1" i="0" u="none" strike="noStrike" kern="1200" spc="0" normalizeH="0" noProof="0" dirty="0" smtClean="0">
                <a:ln>
                  <a:noFill/>
                </a:ln>
                <a:solidFill>
                  <a:schemeClr val="accent1"/>
                </a:solidFill>
                <a:effectLst/>
                <a:uLnTx/>
                <a:uFillTx/>
                <a:latin typeface="Yanone Kaffeesatz Regular"/>
                <a:ea typeface="+mj-ea"/>
                <a:cs typeface="Yanone Kaffeesatz Regular"/>
              </a:rPr>
              <a:t> </a:t>
            </a:r>
            <a:r>
              <a:rPr kumimoji="0" lang="en-US" sz="4400" b="1" i="0" u="none" strike="noStrike" kern="1200" spc="0" normalizeH="0" noProof="0" dirty="0" smtClean="0">
                <a:ln>
                  <a:noFill/>
                </a:ln>
                <a:solidFill>
                  <a:schemeClr val="tx1"/>
                </a:solidFill>
                <a:effectLst/>
                <a:uLnTx/>
                <a:uFillTx/>
                <a:latin typeface="Yanone Kaffeesatz Regular"/>
                <a:ea typeface="+mj-ea"/>
                <a:cs typeface="Yanone Kaffeesatz Regular"/>
              </a:rPr>
              <a:t>resources</a:t>
            </a:r>
            <a:endParaRPr kumimoji="0" lang="en-US" sz="4400" b="1" i="0" u="none" strike="noStrike" kern="1200" spc="0" normalizeH="0" baseline="0" noProof="0" dirty="0">
              <a:ln>
                <a:noFill/>
              </a:ln>
              <a:solidFill>
                <a:schemeClr val="tx1"/>
              </a:solidFill>
              <a:effectLst/>
              <a:uLnTx/>
              <a:uFillTx/>
              <a:latin typeface="Yanone Kaffeesatz Regular"/>
              <a:ea typeface="+mj-ea"/>
              <a:cs typeface="Yanone Kaffeesatz Regular"/>
            </a:endParaRPr>
          </a:p>
        </p:txBody>
      </p:sp>
      <p:sp>
        <p:nvSpPr>
          <p:cNvPr id="9" name="Title 1"/>
          <p:cNvSpPr txBox="1">
            <a:spLocks/>
          </p:cNvSpPr>
          <p:nvPr/>
        </p:nvSpPr>
        <p:spPr>
          <a:xfrm>
            <a:off x="704056" y="3092540"/>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smtClean="0">
                <a:latin typeface="Yanone Kaffeesatz Regular"/>
                <a:ea typeface="+mj-ea"/>
                <a:cs typeface="Yanone Kaffeesatz Regular"/>
              </a:rPr>
              <a:t>by dynamically </a:t>
            </a:r>
            <a:r>
              <a:rPr lang="en-US" sz="4400" b="1" dirty="0" smtClean="0">
                <a:solidFill>
                  <a:schemeClr val="accent1"/>
                </a:solidFill>
                <a:latin typeface="Yanone Kaffeesatz Regular"/>
                <a:ea typeface="+mj-ea"/>
                <a:cs typeface="Yanone Kaffeesatz Regular"/>
              </a:rPr>
              <a:t>adjusting </a:t>
            </a:r>
            <a:r>
              <a:rPr lang="en-US" sz="4400" b="1" dirty="0" smtClean="0">
                <a:latin typeface="Yanone Kaffeesatz Regular"/>
                <a:ea typeface="+mj-ea"/>
                <a:cs typeface="Yanone Kaffeesatz Regular"/>
              </a:rPr>
              <a:t>the allocation</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Jockey</a:t>
            </a:r>
            <a:endParaRPr lang="en-US" sz="8000" cap="none" dirty="0"/>
          </a:p>
        </p:txBody>
      </p:sp>
      <p:pic>
        <p:nvPicPr>
          <p:cNvPr id="5" name="Picture 4"/>
          <p:cNvPicPr>
            <a:picLocks noChangeAspect="1"/>
          </p:cNvPicPr>
          <p:nvPr/>
        </p:nvPicPr>
        <p:blipFill>
          <a:blip r:embed="rId3"/>
          <a:stretch>
            <a:fillRect/>
          </a:stretch>
        </p:blipFill>
        <p:spPr>
          <a:xfrm>
            <a:off x="4453781" y="3054350"/>
            <a:ext cx="3797300" cy="2705100"/>
          </a:xfrm>
          <a:prstGeom prst="rect">
            <a:avLst/>
          </a:prstGeom>
        </p:spPr>
      </p:pic>
      <p:sp>
        <p:nvSpPr>
          <p:cNvPr id="6" name="Slide Number Placeholder 5"/>
          <p:cNvSpPr>
            <a:spLocks noGrp="1"/>
          </p:cNvSpPr>
          <p:nvPr>
            <p:ph type="sldNum" sz="quarter" idx="12"/>
          </p:nvPr>
        </p:nvSpPr>
        <p:spPr/>
        <p:txBody>
          <a:bodyPr/>
          <a:lstStyle/>
          <a:p>
            <a:fld id="{1CAF67C0-0007-DB49-B770-C66C97B69156}"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Jockey</a:t>
            </a:r>
            <a:endParaRPr lang="en-US" sz="8000" cap="none" dirty="0"/>
          </a:p>
        </p:txBody>
      </p:sp>
      <p:pic>
        <p:nvPicPr>
          <p:cNvPr id="5" name="Picture 4"/>
          <p:cNvPicPr>
            <a:picLocks noChangeAspect="1"/>
          </p:cNvPicPr>
          <p:nvPr/>
        </p:nvPicPr>
        <p:blipFill>
          <a:blip r:embed="rId3"/>
          <a:stretch>
            <a:fillRect/>
          </a:stretch>
        </p:blipFill>
        <p:spPr>
          <a:xfrm>
            <a:off x="4453781" y="3054350"/>
            <a:ext cx="3797300" cy="2705100"/>
          </a:xfrm>
          <a:prstGeom prst="rect">
            <a:avLst/>
          </a:prstGeom>
        </p:spPr>
      </p:pic>
      <p:sp>
        <p:nvSpPr>
          <p:cNvPr id="6" name="Slide Number Placeholder 5"/>
          <p:cNvSpPr>
            <a:spLocks noGrp="1"/>
          </p:cNvSpPr>
          <p:nvPr>
            <p:ph type="sldNum" sz="quarter" idx="12"/>
          </p:nvPr>
        </p:nvSpPr>
        <p:spPr/>
        <p:txBody>
          <a:bodyPr/>
          <a:lstStyle/>
          <a:p>
            <a:fld id="{1CAF67C0-0007-DB49-B770-C66C97B69156}" type="slidenum">
              <a:rPr lang="en-US" smtClean="0"/>
              <a:pPr/>
              <a:t>38</a:t>
            </a:fld>
            <a:endParaRPr lang="en-US"/>
          </a:p>
        </p:txBody>
      </p:sp>
      <p:sp>
        <p:nvSpPr>
          <p:cNvPr id="7" name="Title 1"/>
          <p:cNvSpPr txBox="1">
            <a:spLocks/>
          </p:cNvSpPr>
          <p:nvPr/>
        </p:nvSpPr>
        <p:spPr>
          <a:xfrm>
            <a:off x="667543" y="68066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Large clusters</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Jockey</a:t>
            </a:r>
            <a:endParaRPr lang="en-US" sz="8000" cap="none" dirty="0"/>
          </a:p>
        </p:txBody>
      </p:sp>
      <p:pic>
        <p:nvPicPr>
          <p:cNvPr id="5" name="Picture 4"/>
          <p:cNvPicPr>
            <a:picLocks noChangeAspect="1"/>
          </p:cNvPicPr>
          <p:nvPr/>
        </p:nvPicPr>
        <p:blipFill>
          <a:blip r:embed="rId3"/>
          <a:stretch>
            <a:fillRect/>
          </a:stretch>
        </p:blipFill>
        <p:spPr>
          <a:xfrm>
            <a:off x="4453781" y="3054350"/>
            <a:ext cx="3797300" cy="2705100"/>
          </a:xfrm>
          <a:prstGeom prst="rect">
            <a:avLst/>
          </a:prstGeom>
        </p:spPr>
      </p:pic>
      <p:sp>
        <p:nvSpPr>
          <p:cNvPr id="6" name="Slide Number Placeholder 5"/>
          <p:cNvSpPr>
            <a:spLocks noGrp="1"/>
          </p:cNvSpPr>
          <p:nvPr>
            <p:ph type="sldNum" sz="quarter" idx="12"/>
          </p:nvPr>
        </p:nvSpPr>
        <p:spPr/>
        <p:txBody>
          <a:bodyPr/>
          <a:lstStyle/>
          <a:p>
            <a:fld id="{1CAF67C0-0007-DB49-B770-C66C97B69156}" type="slidenum">
              <a:rPr lang="en-US" smtClean="0"/>
              <a:pPr/>
              <a:t>39</a:t>
            </a:fld>
            <a:endParaRPr lang="en-US"/>
          </a:p>
        </p:txBody>
      </p:sp>
      <p:sp>
        <p:nvSpPr>
          <p:cNvPr id="7" name="Title 1"/>
          <p:cNvSpPr txBox="1">
            <a:spLocks/>
          </p:cNvSpPr>
          <p:nvPr/>
        </p:nvSpPr>
        <p:spPr>
          <a:xfrm>
            <a:off x="667543" y="68066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Large clusters</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8" name="Title 1"/>
          <p:cNvSpPr txBox="1">
            <a:spLocks/>
          </p:cNvSpPr>
          <p:nvPr/>
        </p:nvSpPr>
        <p:spPr>
          <a:xfrm>
            <a:off x="667543" y="150108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Many users</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Jockey</a:t>
            </a:r>
            <a:endParaRPr lang="en-US" sz="8000" cap="none" dirty="0"/>
          </a:p>
        </p:txBody>
      </p:sp>
      <p:pic>
        <p:nvPicPr>
          <p:cNvPr id="5" name="Picture 4"/>
          <p:cNvPicPr>
            <a:picLocks noChangeAspect="1"/>
          </p:cNvPicPr>
          <p:nvPr/>
        </p:nvPicPr>
        <p:blipFill>
          <a:blip r:embed="rId3"/>
          <a:stretch>
            <a:fillRect/>
          </a:stretch>
        </p:blipFill>
        <p:spPr>
          <a:xfrm>
            <a:off x="4453781" y="3054350"/>
            <a:ext cx="3797300" cy="2705100"/>
          </a:xfrm>
          <a:prstGeom prst="rect">
            <a:avLst/>
          </a:prstGeom>
        </p:spPr>
      </p:pic>
      <p:sp>
        <p:nvSpPr>
          <p:cNvPr id="6" name="Slide Number Placeholder 5"/>
          <p:cNvSpPr>
            <a:spLocks noGrp="1"/>
          </p:cNvSpPr>
          <p:nvPr>
            <p:ph type="sldNum" sz="quarter" idx="12"/>
          </p:nvPr>
        </p:nvSpPr>
        <p:spPr/>
        <p:txBody>
          <a:bodyPr/>
          <a:lstStyle/>
          <a:p>
            <a:fld id="{1CAF67C0-0007-DB49-B770-C66C97B69156}" type="slidenum">
              <a:rPr lang="en-US" smtClean="0"/>
              <a:pPr/>
              <a:t>40</a:t>
            </a:fld>
            <a:endParaRPr lang="en-US"/>
          </a:p>
        </p:txBody>
      </p:sp>
      <p:sp>
        <p:nvSpPr>
          <p:cNvPr id="7" name="Title 1"/>
          <p:cNvSpPr txBox="1">
            <a:spLocks/>
          </p:cNvSpPr>
          <p:nvPr/>
        </p:nvSpPr>
        <p:spPr>
          <a:xfrm>
            <a:off x="667543" y="68066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Large clusters</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8" name="Title 1"/>
          <p:cNvSpPr txBox="1">
            <a:spLocks/>
          </p:cNvSpPr>
          <p:nvPr/>
        </p:nvSpPr>
        <p:spPr>
          <a:xfrm>
            <a:off x="667543" y="150108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Many users</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9" name="Title 1"/>
          <p:cNvSpPr txBox="1">
            <a:spLocks/>
          </p:cNvSpPr>
          <p:nvPr/>
        </p:nvSpPr>
        <p:spPr>
          <a:xfrm>
            <a:off x="667543" y="229681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Prior execution</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41</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model</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22313" y="1943305"/>
            <a:ext cx="7772400" cy="795730"/>
          </a:xfrm>
          <a:prstGeom prst="rect">
            <a:avLst/>
          </a:prstGeom>
        </p:spPr>
        <p:txBody>
          <a:bodyPr vert="horz" lIns="91440" tIns="45720" rIns="91440" bIns="45720" rtlCol="0" anchor="t">
            <a:normAutofit fontScale="92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1"/>
                </a:solidFill>
                <a:latin typeface="Yanone Kaffeesatz Regular"/>
                <a:ea typeface="+mj-ea"/>
                <a:cs typeface="Yanone Kaffeesatz Regular"/>
              </a:rPr>
              <a:t>f</a:t>
            </a:r>
            <a:r>
              <a:rPr lang="en-US" sz="4400" b="1" dirty="0" err="1" smtClean="0">
                <a:latin typeface="Yanone Kaffeesatz Regular"/>
                <a:ea typeface="+mj-ea"/>
                <a:cs typeface="Yanone Kaffeesatz Regular"/>
              </a:rPr>
              <a:t>(</a:t>
            </a:r>
            <a:r>
              <a:rPr lang="en-US" sz="4400" b="1" dirty="0" err="1" smtClean="0">
                <a:solidFill>
                  <a:schemeClr val="bg1"/>
                </a:solidFill>
                <a:latin typeface="Yanone Kaffeesatz Regular"/>
                <a:ea typeface="+mj-ea"/>
                <a:cs typeface="Yanone Kaffeesatz Regular"/>
              </a:rPr>
              <a:t>job</a:t>
            </a:r>
            <a:r>
              <a:rPr lang="en-US" sz="4400" b="1" dirty="0" smtClean="0">
                <a:solidFill>
                  <a:schemeClr val="bg1"/>
                </a:solidFill>
                <a:latin typeface="Yanone Kaffeesatz Regular"/>
                <a:ea typeface="+mj-ea"/>
                <a:cs typeface="Yanone Kaffeesatz Regular"/>
              </a:rPr>
              <a:t> state</a:t>
            </a:r>
            <a:r>
              <a:rPr lang="en-US" sz="4400" b="1" dirty="0" smtClean="0">
                <a:latin typeface="Yanone Kaffeesatz Regular"/>
                <a:ea typeface="+mj-ea"/>
                <a:cs typeface="Yanone Kaffeesatz Regular"/>
              </a:rPr>
              <a:t>, </a:t>
            </a:r>
            <a:r>
              <a:rPr lang="en-US" sz="4400" b="1" dirty="0" smtClean="0">
                <a:solidFill>
                  <a:schemeClr val="bg1"/>
                </a:solidFill>
                <a:latin typeface="Yanone Kaffeesatz Regular"/>
                <a:ea typeface="+mj-ea"/>
                <a:cs typeface="Yanone Kaffeesatz Regular"/>
              </a:rPr>
              <a:t>allocation</a:t>
            </a:r>
            <a:r>
              <a:rPr lang="en-US" sz="4400" b="1" dirty="0" smtClean="0">
                <a:latin typeface="Yanone Kaffeesatz Regular"/>
                <a:ea typeface="+mj-ea"/>
                <a:cs typeface="Yanone Kaffeesatz Regular"/>
              </a:rPr>
              <a:t>) -&gt; </a:t>
            </a:r>
            <a:r>
              <a:rPr lang="en-US" sz="4400" b="1" dirty="0" smtClean="0">
                <a:solidFill>
                  <a:schemeClr val="bg1"/>
                </a:solidFill>
                <a:latin typeface="Yanone Kaffeesatz Regular"/>
                <a:ea typeface="+mj-ea"/>
                <a:cs typeface="Yanone Kaffeesatz Regular"/>
              </a:rPr>
              <a:t>remaining run time</a:t>
            </a:r>
            <a:endParaRPr kumimoji="0" lang="en-US" sz="4400" b="1" i="0" u="none" strike="noStrike" kern="1200" spc="0" normalizeH="0" baseline="0" noProof="0" dirty="0">
              <a:ln>
                <a:noFill/>
              </a:ln>
              <a:solidFill>
                <a:schemeClr val="bg1"/>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42</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Model</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22313" y="1943305"/>
            <a:ext cx="7772400" cy="795730"/>
          </a:xfrm>
          <a:prstGeom prst="rect">
            <a:avLst/>
          </a:prstGeom>
        </p:spPr>
        <p:txBody>
          <a:bodyPr vert="horz" lIns="91440" tIns="45720" rIns="91440" bIns="45720" rtlCol="0" anchor="t">
            <a:normAutofit fontScale="92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1"/>
                </a:solidFill>
                <a:latin typeface="Yanone Kaffeesatz Regular"/>
                <a:ea typeface="+mj-ea"/>
                <a:cs typeface="Yanone Kaffeesatz Regular"/>
              </a:rPr>
              <a:t>f</a:t>
            </a:r>
            <a:r>
              <a:rPr lang="en-US" sz="4400" b="1" dirty="0" err="1" smtClean="0">
                <a:latin typeface="Yanone Kaffeesatz Regular"/>
                <a:ea typeface="+mj-ea"/>
                <a:cs typeface="Yanone Kaffeesatz Regular"/>
              </a:rPr>
              <a:t>(</a:t>
            </a:r>
            <a:r>
              <a:rPr lang="en-US" sz="4400" b="1" dirty="0" err="1" smtClean="0">
                <a:solidFill>
                  <a:schemeClr val="accent2"/>
                </a:solidFill>
                <a:latin typeface="Yanone Kaffeesatz Regular"/>
                <a:ea typeface="+mj-ea"/>
                <a:cs typeface="Yanone Kaffeesatz Regular"/>
              </a:rPr>
              <a:t>job</a:t>
            </a:r>
            <a:r>
              <a:rPr lang="en-US" sz="4400" b="1" dirty="0" smtClean="0">
                <a:solidFill>
                  <a:schemeClr val="accent2"/>
                </a:solidFill>
                <a:latin typeface="Yanone Kaffeesatz Regular"/>
                <a:ea typeface="+mj-ea"/>
                <a:cs typeface="Yanone Kaffeesatz Regular"/>
              </a:rPr>
              <a:t> state</a:t>
            </a:r>
            <a:r>
              <a:rPr lang="en-US" sz="4400" b="1" dirty="0" smtClean="0">
                <a:latin typeface="Yanone Kaffeesatz Regular"/>
                <a:ea typeface="+mj-ea"/>
                <a:cs typeface="Yanone Kaffeesatz Regular"/>
              </a:rPr>
              <a:t>, </a:t>
            </a:r>
            <a:r>
              <a:rPr lang="en-US" sz="4400" b="1" dirty="0" smtClean="0">
                <a:solidFill>
                  <a:schemeClr val="bg1"/>
                </a:solidFill>
                <a:latin typeface="Yanone Kaffeesatz Regular"/>
                <a:ea typeface="+mj-ea"/>
                <a:cs typeface="Yanone Kaffeesatz Regular"/>
              </a:rPr>
              <a:t>allocation</a:t>
            </a:r>
            <a:r>
              <a:rPr lang="en-US" sz="4400" b="1" dirty="0" smtClean="0">
                <a:latin typeface="Yanone Kaffeesatz Regular"/>
                <a:ea typeface="+mj-ea"/>
                <a:cs typeface="Yanone Kaffeesatz Regular"/>
              </a:rPr>
              <a:t>) -&gt; </a:t>
            </a:r>
            <a:r>
              <a:rPr lang="en-US" sz="4400" b="1" dirty="0" smtClean="0">
                <a:solidFill>
                  <a:schemeClr val="bg1"/>
                </a:solidFill>
                <a:latin typeface="Yanone Kaffeesatz Regular"/>
                <a:ea typeface="+mj-ea"/>
                <a:cs typeface="Yanone Kaffeesatz Regular"/>
              </a:rPr>
              <a:t>remaining run time</a:t>
            </a:r>
            <a:endParaRPr kumimoji="0" lang="en-US" sz="4400" b="1" i="0" u="none" strike="noStrike" kern="1200" spc="0" normalizeH="0" baseline="0" noProof="0" dirty="0">
              <a:ln>
                <a:noFill/>
              </a:ln>
              <a:solidFill>
                <a:schemeClr val="bg1"/>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43</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Model</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22313" y="1943305"/>
            <a:ext cx="7772400" cy="795730"/>
          </a:xfrm>
          <a:prstGeom prst="rect">
            <a:avLst/>
          </a:prstGeom>
        </p:spPr>
        <p:txBody>
          <a:bodyPr vert="horz" lIns="91440" tIns="45720" rIns="91440" bIns="45720" rtlCol="0" anchor="t">
            <a:normAutofit fontScale="92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1"/>
                </a:solidFill>
                <a:latin typeface="Yanone Kaffeesatz Regular"/>
                <a:ea typeface="+mj-ea"/>
                <a:cs typeface="Yanone Kaffeesatz Regular"/>
              </a:rPr>
              <a:t>f</a:t>
            </a:r>
            <a:r>
              <a:rPr lang="en-US" sz="4400" b="1" dirty="0" err="1" smtClean="0">
                <a:latin typeface="Yanone Kaffeesatz Regular"/>
                <a:ea typeface="+mj-ea"/>
                <a:cs typeface="Yanone Kaffeesatz Regular"/>
              </a:rPr>
              <a:t>(</a:t>
            </a:r>
            <a:r>
              <a:rPr lang="en-US" sz="4400" b="1" dirty="0" err="1" smtClean="0">
                <a:solidFill>
                  <a:schemeClr val="accent2"/>
                </a:solidFill>
                <a:latin typeface="Yanone Kaffeesatz Regular"/>
                <a:ea typeface="+mj-ea"/>
                <a:cs typeface="Yanone Kaffeesatz Regular"/>
              </a:rPr>
              <a:t>job</a:t>
            </a:r>
            <a:r>
              <a:rPr lang="en-US" sz="4400" b="1" dirty="0" smtClean="0">
                <a:solidFill>
                  <a:schemeClr val="accent2"/>
                </a:solidFill>
                <a:latin typeface="Yanone Kaffeesatz Regular"/>
                <a:ea typeface="+mj-ea"/>
                <a:cs typeface="Yanone Kaffeesatz Regular"/>
              </a:rPr>
              <a:t> state</a:t>
            </a:r>
            <a:r>
              <a:rPr lang="en-US" sz="4400" b="1" dirty="0" smtClean="0">
                <a:latin typeface="Yanone Kaffeesatz Regular"/>
                <a:ea typeface="+mj-ea"/>
                <a:cs typeface="Yanone Kaffeesatz Regular"/>
              </a:rPr>
              <a:t>, </a:t>
            </a:r>
            <a:r>
              <a:rPr lang="en-US" sz="4400" b="1" dirty="0" smtClean="0">
                <a:solidFill>
                  <a:schemeClr val="accent2"/>
                </a:solidFill>
                <a:latin typeface="Yanone Kaffeesatz Regular"/>
                <a:ea typeface="+mj-ea"/>
                <a:cs typeface="Yanone Kaffeesatz Regular"/>
              </a:rPr>
              <a:t>allocation</a:t>
            </a:r>
            <a:r>
              <a:rPr lang="en-US" sz="4400" b="1" dirty="0" smtClean="0">
                <a:latin typeface="Yanone Kaffeesatz Regular"/>
                <a:ea typeface="+mj-ea"/>
                <a:cs typeface="Yanone Kaffeesatz Regular"/>
              </a:rPr>
              <a:t>) -&gt; </a:t>
            </a:r>
            <a:r>
              <a:rPr lang="en-US" sz="4400" b="1" dirty="0" smtClean="0">
                <a:solidFill>
                  <a:schemeClr val="bg1"/>
                </a:solidFill>
                <a:latin typeface="Yanone Kaffeesatz Regular"/>
                <a:ea typeface="+mj-ea"/>
                <a:cs typeface="Yanone Kaffeesatz Regular"/>
              </a:rPr>
              <a:t>remaining run time</a:t>
            </a:r>
            <a:endParaRPr kumimoji="0" lang="en-US" sz="4400" b="1" i="0" u="none" strike="noStrike" kern="1200" spc="0" normalizeH="0" baseline="0" noProof="0" dirty="0">
              <a:ln>
                <a:noFill/>
              </a:ln>
              <a:solidFill>
                <a:schemeClr val="bg1"/>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44</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Model</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7" name="Title 1"/>
          <p:cNvSpPr txBox="1">
            <a:spLocks/>
          </p:cNvSpPr>
          <p:nvPr/>
        </p:nvSpPr>
        <p:spPr>
          <a:xfrm>
            <a:off x="722313" y="1943305"/>
            <a:ext cx="7772400" cy="795730"/>
          </a:xfrm>
          <a:prstGeom prst="rect">
            <a:avLst/>
          </a:prstGeom>
        </p:spPr>
        <p:txBody>
          <a:bodyPr vert="horz" lIns="91440" tIns="45720" rIns="91440" bIns="45720" rtlCol="0" anchor="t">
            <a:normAutofit fontScale="92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1"/>
                </a:solidFill>
                <a:latin typeface="Yanone Kaffeesatz Regular"/>
                <a:ea typeface="+mj-ea"/>
                <a:cs typeface="Yanone Kaffeesatz Regular"/>
              </a:rPr>
              <a:t>f</a:t>
            </a:r>
            <a:r>
              <a:rPr lang="en-US" sz="4400" b="1" dirty="0" err="1" smtClean="0">
                <a:latin typeface="Yanone Kaffeesatz Regular"/>
                <a:ea typeface="+mj-ea"/>
                <a:cs typeface="Yanone Kaffeesatz Regular"/>
              </a:rPr>
              <a:t>(</a:t>
            </a:r>
            <a:r>
              <a:rPr lang="en-US" sz="4400" b="1" dirty="0" err="1" smtClean="0">
                <a:solidFill>
                  <a:schemeClr val="accent2"/>
                </a:solidFill>
                <a:latin typeface="Yanone Kaffeesatz Regular"/>
                <a:ea typeface="+mj-ea"/>
                <a:cs typeface="Yanone Kaffeesatz Regular"/>
              </a:rPr>
              <a:t>job</a:t>
            </a:r>
            <a:r>
              <a:rPr lang="en-US" sz="4400" b="1" dirty="0" smtClean="0">
                <a:solidFill>
                  <a:schemeClr val="accent2"/>
                </a:solidFill>
                <a:latin typeface="Yanone Kaffeesatz Regular"/>
                <a:ea typeface="+mj-ea"/>
                <a:cs typeface="Yanone Kaffeesatz Regular"/>
              </a:rPr>
              <a:t> state</a:t>
            </a:r>
            <a:r>
              <a:rPr lang="en-US" sz="4400" b="1" dirty="0" smtClean="0">
                <a:latin typeface="Yanone Kaffeesatz Regular"/>
                <a:ea typeface="+mj-ea"/>
                <a:cs typeface="Yanone Kaffeesatz Regular"/>
              </a:rPr>
              <a:t>, </a:t>
            </a:r>
            <a:r>
              <a:rPr lang="en-US" sz="4400" b="1" dirty="0" smtClean="0">
                <a:solidFill>
                  <a:schemeClr val="accent2"/>
                </a:solidFill>
                <a:latin typeface="Yanone Kaffeesatz Regular"/>
                <a:ea typeface="+mj-ea"/>
                <a:cs typeface="Yanone Kaffeesatz Regular"/>
              </a:rPr>
              <a:t>allocation</a:t>
            </a:r>
            <a:r>
              <a:rPr lang="en-US" sz="4400" b="1" dirty="0" smtClean="0">
                <a:latin typeface="Yanone Kaffeesatz Regular"/>
                <a:ea typeface="+mj-ea"/>
                <a:cs typeface="Yanone Kaffeesatz Regular"/>
              </a:rPr>
              <a:t>) -&gt; remaining </a:t>
            </a:r>
            <a:r>
              <a:rPr lang="en-US" sz="4400" b="1" dirty="0" smtClean="0">
                <a:solidFill>
                  <a:schemeClr val="accent2"/>
                </a:solidFill>
                <a:latin typeface="Yanone Kaffeesatz Regular"/>
                <a:ea typeface="+mj-ea"/>
                <a:cs typeface="Yanone Kaffeesatz Regular"/>
              </a:rPr>
              <a:t>run time</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45</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Control loop</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8" name="Picture 7" descr="jockey slow down.jpg"/>
          <p:cNvPicPr>
            <a:picLocks noChangeAspect="1"/>
          </p:cNvPicPr>
          <p:nvPr/>
        </p:nvPicPr>
        <p:blipFill>
          <a:blip r:embed="rId3"/>
          <a:stretch>
            <a:fillRect/>
          </a:stretch>
        </p:blipFill>
        <p:spPr>
          <a:xfrm>
            <a:off x="1720762" y="724270"/>
            <a:ext cx="5702475" cy="3995331"/>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46</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control loop</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5" name="Picture 4" descr="jockey slow down.jpg"/>
          <p:cNvPicPr>
            <a:picLocks noChangeAspect="1"/>
          </p:cNvPicPr>
          <p:nvPr/>
        </p:nvPicPr>
        <p:blipFill>
          <a:blip r:embed="rId3"/>
          <a:stretch>
            <a:fillRect/>
          </a:stretch>
        </p:blipFill>
        <p:spPr>
          <a:xfrm>
            <a:off x="1754916" y="626026"/>
            <a:ext cx="5634166" cy="419182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47</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control loop</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8" name="Picture 7" descr="jockey slow down.jpg"/>
          <p:cNvPicPr>
            <a:picLocks noChangeAspect="1"/>
          </p:cNvPicPr>
          <p:nvPr/>
        </p:nvPicPr>
        <p:blipFill>
          <a:blip r:embed="rId3"/>
          <a:stretch>
            <a:fillRect/>
          </a:stretch>
        </p:blipFill>
        <p:spPr>
          <a:xfrm>
            <a:off x="1720762" y="626026"/>
            <a:ext cx="5702475" cy="419182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48</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model</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22313" y="1943305"/>
            <a:ext cx="7772400" cy="795730"/>
          </a:xfrm>
          <a:prstGeom prst="rect">
            <a:avLst/>
          </a:prstGeom>
        </p:spPr>
        <p:txBody>
          <a:bodyPr vert="horz" lIns="91440" tIns="45720" rIns="91440" bIns="45720" rtlCol="0" anchor="t">
            <a:normAutofit fontScale="92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1"/>
                </a:solidFill>
                <a:latin typeface="Yanone Kaffeesatz Regular"/>
                <a:ea typeface="+mj-ea"/>
                <a:cs typeface="Yanone Kaffeesatz Regular"/>
              </a:rPr>
              <a:t>f</a:t>
            </a:r>
            <a:r>
              <a:rPr lang="en-US" sz="4400" b="1" dirty="0" err="1" smtClean="0">
                <a:latin typeface="Yanone Kaffeesatz Regular"/>
                <a:ea typeface="+mj-ea"/>
                <a:cs typeface="Yanone Kaffeesatz Regular"/>
              </a:rPr>
              <a:t>(</a:t>
            </a:r>
            <a:r>
              <a:rPr lang="en-US" sz="4400" b="1" dirty="0" err="1" smtClean="0">
                <a:solidFill>
                  <a:schemeClr val="accent2"/>
                </a:solidFill>
                <a:latin typeface="Yanone Kaffeesatz Regular"/>
                <a:ea typeface="+mj-ea"/>
                <a:cs typeface="Yanone Kaffeesatz Regular"/>
              </a:rPr>
              <a:t>job</a:t>
            </a:r>
            <a:r>
              <a:rPr lang="en-US" sz="4400" b="1" dirty="0" smtClean="0">
                <a:solidFill>
                  <a:schemeClr val="accent2"/>
                </a:solidFill>
                <a:latin typeface="Yanone Kaffeesatz Regular"/>
                <a:ea typeface="+mj-ea"/>
                <a:cs typeface="Yanone Kaffeesatz Regular"/>
              </a:rPr>
              <a:t> state</a:t>
            </a:r>
            <a:r>
              <a:rPr lang="en-US" sz="4400" b="1" dirty="0" smtClean="0">
                <a:latin typeface="Yanone Kaffeesatz Regular"/>
                <a:ea typeface="+mj-ea"/>
                <a:cs typeface="Yanone Kaffeesatz Regular"/>
              </a:rPr>
              <a:t>, </a:t>
            </a:r>
            <a:r>
              <a:rPr lang="en-US" sz="4400" b="1" dirty="0" smtClean="0">
                <a:solidFill>
                  <a:schemeClr val="accent2"/>
                </a:solidFill>
                <a:latin typeface="Yanone Kaffeesatz Regular"/>
                <a:ea typeface="+mj-ea"/>
                <a:cs typeface="Yanone Kaffeesatz Regular"/>
              </a:rPr>
              <a:t>allocation</a:t>
            </a:r>
            <a:r>
              <a:rPr lang="en-US" sz="4400" b="1" dirty="0" smtClean="0">
                <a:latin typeface="Yanone Kaffeesatz Regular"/>
                <a:ea typeface="+mj-ea"/>
                <a:cs typeface="Yanone Kaffeesatz Regular"/>
              </a:rPr>
              <a:t>) -&gt; remaining </a:t>
            </a:r>
            <a:r>
              <a:rPr lang="en-US" sz="4400" b="1" dirty="0" smtClean="0">
                <a:solidFill>
                  <a:schemeClr val="accent2"/>
                </a:solidFill>
                <a:latin typeface="Yanone Kaffeesatz Regular"/>
                <a:ea typeface="+mj-ea"/>
                <a:cs typeface="Yanone Kaffeesatz Regular"/>
              </a:rPr>
              <a:t>run time</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49</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model</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22313" y="3534765"/>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1"/>
                </a:solidFill>
                <a:latin typeface="Yanone Kaffeesatz Regular"/>
                <a:ea typeface="+mj-ea"/>
                <a:cs typeface="Yanone Kaffeesatz Regular"/>
              </a:rPr>
              <a:t>f</a:t>
            </a:r>
            <a:r>
              <a:rPr lang="en-US" sz="4400" b="1" dirty="0" err="1" smtClean="0">
                <a:latin typeface="Yanone Kaffeesatz Regular"/>
                <a:ea typeface="+mj-ea"/>
                <a:cs typeface="Yanone Kaffeesatz Regular"/>
              </a:rPr>
              <a:t>(</a:t>
            </a:r>
            <a:r>
              <a:rPr lang="en-US" sz="4400" b="1" dirty="0" err="1" smtClean="0">
                <a:solidFill>
                  <a:schemeClr val="accent2"/>
                </a:solidFill>
                <a:latin typeface="Yanone Kaffeesatz Regular"/>
                <a:ea typeface="+mj-ea"/>
                <a:cs typeface="Yanone Kaffeesatz Regular"/>
              </a:rPr>
              <a:t>progress</a:t>
            </a:r>
            <a:r>
              <a:rPr lang="en-US" sz="4400" b="1" dirty="0" smtClean="0">
                <a:latin typeface="Yanone Kaffeesatz Regular"/>
                <a:ea typeface="+mj-ea"/>
                <a:cs typeface="Yanone Kaffeesatz Regular"/>
              </a:rPr>
              <a:t>, </a:t>
            </a:r>
            <a:r>
              <a:rPr lang="en-US" sz="4400" b="1" dirty="0" smtClean="0">
                <a:solidFill>
                  <a:schemeClr val="accent2"/>
                </a:solidFill>
                <a:latin typeface="Yanone Kaffeesatz Regular"/>
                <a:ea typeface="+mj-ea"/>
                <a:cs typeface="Yanone Kaffeesatz Regular"/>
              </a:rPr>
              <a:t>allocation</a:t>
            </a:r>
            <a:r>
              <a:rPr lang="en-US" sz="4400" b="1" dirty="0" smtClean="0">
                <a:latin typeface="Yanone Kaffeesatz Regular"/>
                <a:ea typeface="+mj-ea"/>
                <a:cs typeface="Yanone Kaffeesatz Regular"/>
              </a:rPr>
              <a:t>) -&gt; remaining </a:t>
            </a:r>
            <a:r>
              <a:rPr lang="en-US" sz="4400" b="1" dirty="0" smtClean="0">
                <a:solidFill>
                  <a:schemeClr val="accent2"/>
                </a:solidFill>
                <a:latin typeface="Yanone Kaffeesatz Regular"/>
                <a:ea typeface="+mj-ea"/>
                <a:cs typeface="Yanone Kaffeesatz Regular"/>
              </a:rPr>
              <a:t>run time</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7" name="Title 1"/>
          <p:cNvSpPr txBox="1">
            <a:spLocks/>
          </p:cNvSpPr>
          <p:nvPr/>
        </p:nvSpPr>
        <p:spPr>
          <a:xfrm>
            <a:off x="722313" y="1943305"/>
            <a:ext cx="7772400" cy="795730"/>
          </a:xfrm>
          <a:prstGeom prst="rect">
            <a:avLst/>
          </a:prstGeom>
        </p:spPr>
        <p:txBody>
          <a:bodyPr vert="horz" lIns="91440" tIns="45720" rIns="91440" bIns="45720" rtlCol="0" anchor="t">
            <a:normAutofit fontScale="92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1"/>
                </a:solidFill>
                <a:latin typeface="Yanone Kaffeesatz Regular"/>
                <a:ea typeface="+mj-ea"/>
                <a:cs typeface="Yanone Kaffeesatz Regular"/>
              </a:rPr>
              <a:t>f</a:t>
            </a:r>
            <a:r>
              <a:rPr lang="en-US" sz="4400" b="1" dirty="0" err="1" smtClean="0">
                <a:latin typeface="Yanone Kaffeesatz Regular"/>
                <a:ea typeface="+mj-ea"/>
                <a:cs typeface="Yanone Kaffeesatz Regular"/>
              </a:rPr>
              <a:t>(</a:t>
            </a:r>
            <a:r>
              <a:rPr lang="en-US" sz="4400" b="1" dirty="0" err="1" smtClean="0">
                <a:solidFill>
                  <a:schemeClr val="accent2"/>
                </a:solidFill>
                <a:latin typeface="Yanone Kaffeesatz Regular"/>
                <a:ea typeface="+mj-ea"/>
                <a:cs typeface="Yanone Kaffeesatz Regular"/>
              </a:rPr>
              <a:t>job</a:t>
            </a:r>
            <a:r>
              <a:rPr lang="en-US" sz="4400" b="1" dirty="0" smtClean="0">
                <a:solidFill>
                  <a:schemeClr val="accent2"/>
                </a:solidFill>
                <a:latin typeface="Yanone Kaffeesatz Regular"/>
                <a:ea typeface="+mj-ea"/>
                <a:cs typeface="Yanone Kaffeesatz Regular"/>
              </a:rPr>
              <a:t> state</a:t>
            </a:r>
            <a:r>
              <a:rPr lang="en-US" sz="4400" b="1" dirty="0" smtClean="0">
                <a:latin typeface="Yanone Kaffeesatz Regular"/>
                <a:ea typeface="+mj-ea"/>
                <a:cs typeface="Yanone Kaffeesatz Regular"/>
              </a:rPr>
              <a:t>, </a:t>
            </a:r>
            <a:r>
              <a:rPr lang="en-US" sz="4400" b="1" dirty="0" smtClean="0">
                <a:solidFill>
                  <a:schemeClr val="accent2"/>
                </a:solidFill>
                <a:latin typeface="Yanone Kaffeesatz Regular"/>
                <a:ea typeface="+mj-ea"/>
                <a:cs typeface="Yanone Kaffeesatz Regular"/>
              </a:rPr>
              <a:t>allocation</a:t>
            </a:r>
            <a:r>
              <a:rPr lang="en-US" sz="4400" b="1" dirty="0" smtClean="0">
                <a:latin typeface="Yanone Kaffeesatz Regular"/>
                <a:ea typeface="+mj-ea"/>
                <a:cs typeface="Yanone Kaffeesatz Regular"/>
              </a:rPr>
              <a:t>) -&gt; remaining </a:t>
            </a:r>
            <a:r>
              <a:rPr lang="en-US" sz="4400" b="1" dirty="0" smtClean="0">
                <a:solidFill>
                  <a:schemeClr val="accent2"/>
                </a:solidFill>
                <a:latin typeface="Yanone Kaffeesatz Regular"/>
                <a:ea typeface="+mj-ea"/>
                <a:cs typeface="Yanone Kaffeesatz Regular"/>
              </a:rPr>
              <a:t>run time</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cxnSp>
        <p:nvCxnSpPr>
          <p:cNvPr id="8" name="Straight Arrow Connector 7"/>
          <p:cNvCxnSpPr/>
          <p:nvPr/>
        </p:nvCxnSpPr>
        <p:spPr>
          <a:xfrm rot="5400000">
            <a:off x="1495829" y="2956604"/>
            <a:ext cx="818134" cy="382995"/>
          </a:xfrm>
          <a:prstGeom prst="straightConnector1">
            <a:avLst/>
          </a:prstGeom>
          <a:ln w="60325">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50</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Progress indicator</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9" name="Picture 8" descr="copy dialog full.gif"/>
          <p:cNvPicPr>
            <a:picLocks noChangeAspect="1"/>
          </p:cNvPicPr>
          <p:nvPr/>
        </p:nvPicPr>
        <p:blipFill>
          <a:blip r:embed="rId3"/>
          <a:stretch>
            <a:fillRect/>
          </a:stretch>
        </p:blipFill>
        <p:spPr>
          <a:xfrm>
            <a:off x="722313" y="774935"/>
            <a:ext cx="4838700" cy="205740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51</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Progress indicator</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5" name="Picture 4" descr="copy dialog full.gif"/>
          <p:cNvPicPr>
            <a:picLocks noChangeAspect="1"/>
          </p:cNvPicPr>
          <p:nvPr/>
        </p:nvPicPr>
        <p:blipFill>
          <a:blip r:embed="rId3"/>
          <a:stretch>
            <a:fillRect/>
          </a:stretch>
        </p:blipFill>
        <p:spPr>
          <a:xfrm>
            <a:off x="722313" y="774935"/>
            <a:ext cx="4838700" cy="2057400"/>
          </a:xfrm>
          <a:prstGeom prst="rect">
            <a:avLst/>
          </a:prstGeom>
        </p:spPr>
      </p:pic>
      <p:pic>
        <p:nvPicPr>
          <p:cNvPr id="7" name="Picture 6" descr="copy dialog empty.jpg"/>
          <p:cNvPicPr>
            <a:picLocks noChangeAspect="1"/>
          </p:cNvPicPr>
          <p:nvPr/>
        </p:nvPicPr>
        <p:blipFill>
          <a:blip r:embed="rId4"/>
          <a:stretch>
            <a:fillRect/>
          </a:stretch>
        </p:blipFill>
        <p:spPr>
          <a:xfrm>
            <a:off x="3656013" y="3010196"/>
            <a:ext cx="4838700" cy="2057400"/>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52</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Progress indicator</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53</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Progress indicator</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22313" y="1545440"/>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total running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54</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Progress indicator</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22313" y="1545440"/>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total running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7" name="Title 1"/>
          <p:cNvSpPr txBox="1">
            <a:spLocks/>
          </p:cNvSpPr>
          <p:nvPr/>
        </p:nvSpPr>
        <p:spPr>
          <a:xfrm>
            <a:off x="722313" y="2095705"/>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8" name="Title 1"/>
          <p:cNvSpPr txBox="1">
            <a:spLocks/>
          </p:cNvSpPr>
          <p:nvPr/>
        </p:nvSpPr>
        <p:spPr>
          <a:xfrm>
            <a:off x="722313" y="2594350"/>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2"/>
                </a:solidFill>
                <a:latin typeface="Yanone Kaffeesatz Regular"/>
                <a:ea typeface="+mj-ea"/>
                <a:cs typeface="Yanone Kaffeesatz Regular"/>
              </a:rPr>
              <a:t>t</a:t>
            </a:r>
            <a:r>
              <a:rPr lang="en-US" sz="4400" b="1" noProof="0" dirty="0" err="1" smtClean="0">
                <a:solidFill>
                  <a:schemeClr val="accent2"/>
                </a:solidFill>
                <a:latin typeface="Yanone Kaffeesatz Regular"/>
                <a:ea typeface="+mj-ea"/>
                <a:cs typeface="Yanone Kaffeesatz Regular"/>
              </a:rPr>
              <a:t>otal</a:t>
            </a:r>
            <a:r>
              <a:rPr lang="en-US" sz="4400" b="1" noProof="0" dirty="0" smtClean="0">
                <a:solidFill>
                  <a:schemeClr val="accent2"/>
                </a:solidFill>
                <a:latin typeface="Yanone Kaffeesatz Regular"/>
                <a:ea typeface="+mj-ea"/>
                <a:cs typeface="Yanone Kaffeesatz Regular"/>
              </a:rPr>
              <a:t> queuing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55</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Progress indicator</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10" name="Title 1"/>
          <p:cNvSpPr txBox="1">
            <a:spLocks/>
          </p:cNvSpPr>
          <p:nvPr/>
        </p:nvSpPr>
        <p:spPr>
          <a:xfrm>
            <a:off x="3084116" y="453928"/>
            <a:ext cx="1172503"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b="1" noProof="0" dirty="0" smtClean="0">
                <a:latin typeface="Yanone Kaffeesatz Regular"/>
                <a:ea typeface="+mj-ea"/>
                <a:cs typeface="Yanone Kaffeesatz Regular"/>
              </a:rPr>
              <a:t>stage</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grpSp>
        <p:nvGrpSpPr>
          <p:cNvPr id="12" name="Group 11"/>
          <p:cNvGrpSpPr/>
          <p:nvPr/>
        </p:nvGrpSpPr>
        <p:grpSpPr>
          <a:xfrm>
            <a:off x="3084115" y="1249658"/>
            <a:ext cx="3043801" cy="2418692"/>
            <a:chOff x="3084115" y="1249658"/>
            <a:chExt cx="3043801" cy="2418692"/>
          </a:xfrm>
        </p:grpSpPr>
        <p:sp>
          <p:nvSpPr>
            <p:cNvPr id="9" name="Rectangle 8"/>
            <p:cNvSpPr/>
            <p:nvPr/>
          </p:nvSpPr>
          <p:spPr>
            <a:xfrm>
              <a:off x="3084116" y="1249658"/>
              <a:ext cx="3043800" cy="2418692"/>
            </a:xfrm>
            <a:prstGeom prst="rect">
              <a:avLst/>
            </a:prstGeom>
            <a:noFill/>
            <a:ln w="508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084115" y="1545440"/>
              <a:ext cx="3043801"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total running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7" name="Title 1"/>
            <p:cNvSpPr txBox="1">
              <a:spLocks/>
            </p:cNvSpPr>
            <p:nvPr/>
          </p:nvSpPr>
          <p:spPr>
            <a:xfrm>
              <a:off x="3084116" y="2095705"/>
              <a:ext cx="30438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11" name="Title 1"/>
            <p:cNvSpPr txBox="1">
              <a:spLocks/>
            </p:cNvSpPr>
            <p:nvPr/>
          </p:nvSpPr>
          <p:spPr>
            <a:xfrm>
              <a:off x="3084115" y="2594350"/>
              <a:ext cx="3043801"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2"/>
                  </a:solidFill>
                  <a:latin typeface="Yanone Kaffeesatz Regular"/>
                  <a:ea typeface="+mj-ea"/>
                  <a:cs typeface="Yanone Kaffeesatz Regular"/>
                </a:rPr>
                <a:t>t</a:t>
              </a:r>
              <a:r>
                <a:rPr lang="en-US" sz="4400" b="1" noProof="0" dirty="0" err="1" smtClean="0">
                  <a:solidFill>
                    <a:schemeClr val="accent2"/>
                  </a:solidFill>
                  <a:latin typeface="Yanone Kaffeesatz Regular"/>
                  <a:ea typeface="+mj-ea"/>
                  <a:cs typeface="Yanone Kaffeesatz Regular"/>
                </a:rPr>
                <a:t>otal</a:t>
              </a:r>
              <a:r>
                <a:rPr lang="en-US" sz="4400" b="1" noProof="0" dirty="0" smtClean="0">
                  <a:solidFill>
                    <a:schemeClr val="accent2"/>
                  </a:solidFill>
                  <a:latin typeface="Yanone Kaffeesatz Regular"/>
                  <a:ea typeface="+mj-ea"/>
                  <a:cs typeface="Yanone Kaffeesatz Regular"/>
                </a:rPr>
                <a:t> queuing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gr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56</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Progress indicator</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pSp>
        <p:nvGrpSpPr>
          <p:cNvPr id="2" name="Group 4"/>
          <p:cNvGrpSpPr/>
          <p:nvPr/>
        </p:nvGrpSpPr>
        <p:grpSpPr>
          <a:xfrm>
            <a:off x="1884735" y="698428"/>
            <a:ext cx="1471507" cy="1169302"/>
            <a:chOff x="3084115" y="1249658"/>
            <a:chExt cx="3043801" cy="2418692"/>
          </a:xfrm>
        </p:grpSpPr>
        <p:sp>
          <p:nvSpPr>
            <p:cNvPr id="7" name="Rectangle 6"/>
            <p:cNvSpPr/>
            <p:nvPr/>
          </p:nvSpPr>
          <p:spPr>
            <a:xfrm>
              <a:off x="3084116" y="1249658"/>
              <a:ext cx="3043800" cy="2418692"/>
            </a:xfrm>
            <a:prstGeom prst="rect">
              <a:avLst/>
            </a:prstGeom>
            <a:noFill/>
            <a:ln w="508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3084115" y="1545440"/>
              <a:ext cx="3043801"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total running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9" name="Title 1"/>
            <p:cNvSpPr txBox="1">
              <a:spLocks/>
            </p:cNvSpPr>
            <p:nvPr/>
          </p:nvSpPr>
          <p:spPr>
            <a:xfrm>
              <a:off x="3084116" y="2095705"/>
              <a:ext cx="3043800"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10" name="Title 1"/>
            <p:cNvSpPr txBox="1">
              <a:spLocks/>
            </p:cNvSpPr>
            <p:nvPr/>
          </p:nvSpPr>
          <p:spPr>
            <a:xfrm>
              <a:off x="3084115" y="2594350"/>
              <a:ext cx="3043801"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2"/>
                  </a:solidFill>
                  <a:latin typeface="Yanone Kaffeesatz Regular"/>
                  <a:ea typeface="+mj-ea"/>
                  <a:cs typeface="Yanone Kaffeesatz Regular"/>
                </a:rPr>
                <a:t>t</a:t>
              </a:r>
              <a:r>
                <a:rPr lang="en-US" sz="4400" b="1" noProof="0" dirty="0" err="1" smtClean="0">
                  <a:solidFill>
                    <a:schemeClr val="accent2"/>
                  </a:solidFill>
                  <a:latin typeface="Yanone Kaffeesatz Regular"/>
                  <a:ea typeface="+mj-ea"/>
                  <a:cs typeface="Yanone Kaffeesatz Regular"/>
                </a:rPr>
                <a:t>otal</a:t>
              </a:r>
              <a:r>
                <a:rPr lang="en-US" sz="4400" b="1" noProof="0" dirty="0" smtClean="0">
                  <a:solidFill>
                    <a:schemeClr val="accent2"/>
                  </a:solidFill>
                  <a:latin typeface="Yanone Kaffeesatz Regular"/>
                  <a:ea typeface="+mj-ea"/>
                  <a:cs typeface="Yanone Kaffeesatz Regular"/>
                </a:rPr>
                <a:t> queuing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grpSp>
      <p:grpSp>
        <p:nvGrpSpPr>
          <p:cNvPr id="3" name="Group 10"/>
          <p:cNvGrpSpPr/>
          <p:nvPr/>
        </p:nvGrpSpPr>
        <p:grpSpPr>
          <a:xfrm>
            <a:off x="3836246" y="2343151"/>
            <a:ext cx="1471507" cy="1169302"/>
            <a:chOff x="3084115" y="1249658"/>
            <a:chExt cx="3043801" cy="2418692"/>
          </a:xfrm>
        </p:grpSpPr>
        <p:sp>
          <p:nvSpPr>
            <p:cNvPr id="12" name="Rectangle 11"/>
            <p:cNvSpPr/>
            <p:nvPr/>
          </p:nvSpPr>
          <p:spPr>
            <a:xfrm>
              <a:off x="3084116" y="1249658"/>
              <a:ext cx="3043800" cy="2418692"/>
            </a:xfrm>
            <a:prstGeom prst="rect">
              <a:avLst/>
            </a:prstGeom>
            <a:noFill/>
            <a:ln w="508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itle 1"/>
            <p:cNvSpPr txBox="1">
              <a:spLocks/>
            </p:cNvSpPr>
            <p:nvPr/>
          </p:nvSpPr>
          <p:spPr>
            <a:xfrm>
              <a:off x="3084115" y="1545440"/>
              <a:ext cx="3043801"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total running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14" name="Title 1"/>
            <p:cNvSpPr txBox="1">
              <a:spLocks/>
            </p:cNvSpPr>
            <p:nvPr/>
          </p:nvSpPr>
          <p:spPr>
            <a:xfrm>
              <a:off x="3084116" y="2095705"/>
              <a:ext cx="3043800"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15" name="Title 1"/>
            <p:cNvSpPr txBox="1">
              <a:spLocks/>
            </p:cNvSpPr>
            <p:nvPr/>
          </p:nvSpPr>
          <p:spPr>
            <a:xfrm>
              <a:off x="3084115" y="2594350"/>
              <a:ext cx="3043801"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2"/>
                  </a:solidFill>
                  <a:latin typeface="Yanone Kaffeesatz Regular"/>
                  <a:ea typeface="+mj-ea"/>
                  <a:cs typeface="Yanone Kaffeesatz Regular"/>
                </a:rPr>
                <a:t>t</a:t>
              </a:r>
              <a:r>
                <a:rPr lang="en-US" sz="4400" b="1" noProof="0" dirty="0" err="1" smtClean="0">
                  <a:solidFill>
                    <a:schemeClr val="accent2"/>
                  </a:solidFill>
                  <a:latin typeface="Yanone Kaffeesatz Regular"/>
                  <a:ea typeface="+mj-ea"/>
                  <a:cs typeface="Yanone Kaffeesatz Regular"/>
                </a:rPr>
                <a:t>otal</a:t>
              </a:r>
              <a:r>
                <a:rPr lang="en-US" sz="4400" b="1" noProof="0" dirty="0" smtClean="0">
                  <a:solidFill>
                    <a:schemeClr val="accent2"/>
                  </a:solidFill>
                  <a:latin typeface="Yanone Kaffeesatz Regular"/>
                  <a:ea typeface="+mj-ea"/>
                  <a:cs typeface="Yanone Kaffeesatz Regular"/>
                </a:rPr>
                <a:t> queuing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grpSp>
      <p:grpSp>
        <p:nvGrpSpPr>
          <p:cNvPr id="5" name="Group 15"/>
          <p:cNvGrpSpPr/>
          <p:nvPr/>
        </p:nvGrpSpPr>
        <p:grpSpPr>
          <a:xfrm>
            <a:off x="6291153" y="3844390"/>
            <a:ext cx="1471507" cy="1169302"/>
            <a:chOff x="3084115" y="1249658"/>
            <a:chExt cx="3043801" cy="2418692"/>
          </a:xfrm>
        </p:grpSpPr>
        <p:sp>
          <p:nvSpPr>
            <p:cNvPr id="17" name="Rectangle 16"/>
            <p:cNvSpPr/>
            <p:nvPr/>
          </p:nvSpPr>
          <p:spPr>
            <a:xfrm>
              <a:off x="3084116" y="1249658"/>
              <a:ext cx="3043800" cy="2418692"/>
            </a:xfrm>
            <a:prstGeom prst="rect">
              <a:avLst/>
            </a:prstGeom>
            <a:noFill/>
            <a:ln w="508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itle 1"/>
            <p:cNvSpPr txBox="1">
              <a:spLocks/>
            </p:cNvSpPr>
            <p:nvPr/>
          </p:nvSpPr>
          <p:spPr>
            <a:xfrm>
              <a:off x="3084115" y="1545440"/>
              <a:ext cx="3043801"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total running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19" name="Title 1"/>
            <p:cNvSpPr txBox="1">
              <a:spLocks/>
            </p:cNvSpPr>
            <p:nvPr/>
          </p:nvSpPr>
          <p:spPr>
            <a:xfrm>
              <a:off x="3084116" y="2095705"/>
              <a:ext cx="3043800"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20" name="Title 1"/>
            <p:cNvSpPr txBox="1">
              <a:spLocks/>
            </p:cNvSpPr>
            <p:nvPr/>
          </p:nvSpPr>
          <p:spPr>
            <a:xfrm>
              <a:off x="3084115" y="2594350"/>
              <a:ext cx="3043801"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2"/>
                  </a:solidFill>
                  <a:latin typeface="Yanone Kaffeesatz Regular"/>
                  <a:ea typeface="+mj-ea"/>
                  <a:cs typeface="Yanone Kaffeesatz Regular"/>
                </a:rPr>
                <a:t>t</a:t>
              </a:r>
              <a:r>
                <a:rPr lang="en-US" sz="4400" b="1" noProof="0" dirty="0" err="1" smtClean="0">
                  <a:solidFill>
                    <a:schemeClr val="accent2"/>
                  </a:solidFill>
                  <a:latin typeface="Yanone Kaffeesatz Regular"/>
                  <a:ea typeface="+mj-ea"/>
                  <a:cs typeface="Yanone Kaffeesatz Regular"/>
                </a:rPr>
                <a:t>otal</a:t>
              </a:r>
              <a:r>
                <a:rPr lang="en-US" sz="4400" b="1" noProof="0" dirty="0" smtClean="0">
                  <a:solidFill>
                    <a:schemeClr val="accent2"/>
                  </a:solidFill>
                  <a:latin typeface="Yanone Kaffeesatz Regular"/>
                  <a:ea typeface="+mj-ea"/>
                  <a:cs typeface="Yanone Kaffeesatz Regular"/>
                </a:rPr>
                <a:t> queuing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grpSp>
      <p:sp>
        <p:nvSpPr>
          <p:cNvPr id="40" name="Title 1"/>
          <p:cNvSpPr txBox="1">
            <a:spLocks/>
          </p:cNvSpPr>
          <p:nvPr/>
        </p:nvSpPr>
        <p:spPr>
          <a:xfrm>
            <a:off x="1884735" y="313737"/>
            <a:ext cx="1471507" cy="384691"/>
          </a:xfrm>
          <a:prstGeom prst="rect">
            <a:avLst/>
          </a:prstGeom>
        </p:spPr>
        <p:txBody>
          <a:bodyPr vert="horz" lIns="91440" tIns="45720" rIns="91440" bIns="45720" rtlCol="0" anchor="t">
            <a:normAutofit fontScale="55000" lnSpcReduction="20000"/>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b="1" dirty="0" smtClean="0">
                <a:latin typeface="Yanone Kaffeesatz Regular"/>
                <a:ea typeface="+mj-ea"/>
                <a:cs typeface="Yanone Kaffeesatz Regular"/>
              </a:rPr>
              <a:t>Stage 1</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43" name="Title 1"/>
          <p:cNvSpPr txBox="1">
            <a:spLocks/>
          </p:cNvSpPr>
          <p:nvPr/>
        </p:nvSpPr>
        <p:spPr>
          <a:xfrm>
            <a:off x="3836246" y="1958460"/>
            <a:ext cx="1471507" cy="384691"/>
          </a:xfrm>
          <a:prstGeom prst="rect">
            <a:avLst/>
          </a:prstGeom>
        </p:spPr>
        <p:txBody>
          <a:bodyPr vert="horz" lIns="91440" tIns="45720" rIns="91440" bIns="45720" rtlCol="0" anchor="t">
            <a:normAutofit fontScale="55000" lnSpcReduction="20000"/>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b="1" dirty="0" smtClean="0">
                <a:latin typeface="Yanone Kaffeesatz Regular"/>
                <a:ea typeface="+mj-ea"/>
                <a:cs typeface="Yanone Kaffeesatz Regular"/>
              </a:rPr>
              <a:t>Stage 2</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44" name="Title 1"/>
          <p:cNvSpPr txBox="1">
            <a:spLocks/>
          </p:cNvSpPr>
          <p:nvPr/>
        </p:nvSpPr>
        <p:spPr>
          <a:xfrm>
            <a:off x="6291153" y="3459699"/>
            <a:ext cx="1471507" cy="384691"/>
          </a:xfrm>
          <a:prstGeom prst="rect">
            <a:avLst/>
          </a:prstGeom>
        </p:spPr>
        <p:txBody>
          <a:bodyPr vert="horz" lIns="91440" tIns="45720" rIns="91440" bIns="45720" rtlCol="0" anchor="t">
            <a:normAutofit fontScale="55000" lnSpcReduction="20000"/>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b="1" dirty="0" smtClean="0">
                <a:latin typeface="Yanone Kaffeesatz Regular"/>
                <a:ea typeface="+mj-ea"/>
                <a:cs typeface="Yanone Kaffeesatz Regular"/>
              </a:rPr>
              <a:t>Stage 3</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45" name="Title 1"/>
          <p:cNvSpPr txBox="1">
            <a:spLocks/>
          </p:cNvSpPr>
          <p:nvPr/>
        </p:nvSpPr>
        <p:spPr>
          <a:xfrm>
            <a:off x="2958847" y="726565"/>
            <a:ext cx="3043800" cy="795730"/>
          </a:xfrm>
          <a:prstGeom prst="rect">
            <a:avLst/>
          </a:prstGeom>
        </p:spPr>
        <p:txBody>
          <a:bodyPr vert="horz" lIns="91440" tIns="45720" rIns="91440" bIns="45720" rtlCol="0" anchor="t">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b="1" noProof="0" dirty="0" smtClean="0">
                <a:solidFill>
                  <a:schemeClr val="accent2"/>
                </a:solidFill>
                <a:latin typeface="Yanone Kaffeesatz Regular"/>
                <a:ea typeface="+mj-ea"/>
                <a:cs typeface="Yanone Kaffeesatz Regular"/>
              </a:rPr>
              <a:t>+</a:t>
            </a:r>
            <a:endParaRPr kumimoji="0" lang="en-US" sz="60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46" name="Title 1"/>
          <p:cNvSpPr txBox="1">
            <a:spLocks/>
          </p:cNvSpPr>
          <p:nvPr/>
        </p:nvSpPr>
        <p:spPr>
          <a:xfrm>
            <a:off x="5511387" y="2405521"/>
            <a:ext cx="3043800" cy="795730"/>
          </a:xfrm>
          <a:prstGeom prst="rect">
            <a:avLst/>
          </a:prstGeom>
        </p:spPr>
        <p:txBody>
          <a:bodyPr vert="horz" lIns="91440" tIns="45720" rIns="91440" bIns="45720" rtlCol="0" anchor="t">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b="1" noProof="0" dirty="0" smtClean="0">
                <a:solidFill>
                  <a:schemeClr val="accent2"/>
                </a:solidFill>
                <a:latin typeface="Yanone Kaffeesatz Regular"/>
                <a:ea typeface="+mj-ea"/>
                <a:cs typeface="Yanone Kaffeesatz Regular"/>
              </a:rPr>
              <a:t>+</a:t>
            </a:r>
            <a:endParaRPr kumimoji="0" lang="en-US" sz="60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57</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Progress indicator</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pSp>
        <p:nvGrpSpPr>
          <p:cNvPr id="5" name="Group 4"/>
          <p:cNvGrpSpPr/>
          <p:nvPr/>
        </p:nvGrpSpPr>
        <p:grpSpPr>
          <a:xfrm>
            <a:off x="1884735" y="698428"/>
            <a:ext cx="1471507" cy="1169302"/>
            <a:chOff x="3084115" y="1249658"/>
            <a:chExt cx="3043801" cy="2418692"/>
          </a:xfrm>
        </p:grpSpPr>
        <p:sp>
          <p:nvSpPr>
            <p:cNvPr id="7" name="Rectangle 6"/>
            <p:cNvSpPr/>
            <p:nvPr/>
          </p:nvSpPr>
          <p:spPr>
            <a:xfrm>
              <a:off x="3084116" y="1249658"/>
              <a:ext cx="3043800" cy="2418692"/>
            </a:xfrm>
            <a:prstGeom prst="rect">
              <a:avLst/>
            </a:prstGeom>
            <a:noFill/>
            <a:ln w="508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3084115" y="1545440"/>
              <a:ext cx="3043801"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total running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9" name="Title 1"/>
            <p:cNvSpPr txBox="1">
              <a:spLocks/>
            </p:cNvSpPr>
            <p:nvPr/>
          </p:nvSpPr>
          <p:spPr>
            <a:xfrm>
              <a:off x="3084116" y="2095705"/>
              <a:ext cx="3043800"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10" name="Title 1"/>
            <p:cNvSpPr txBox="1">
              <a:spLocks/>
            </p:cNvSpPr>
            <p:nvPr/>
          </p:nvSpPr>
          <p:spPr>
            <a:xfrm>
              <a:off x="3084115" y="2594350"/>
              <a:ext cx="3043801"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2"/>
                  </a:solidFill>
                  <a:latin typeface="Yanone Kaffeesatz Regular"/>
                  <a:ea typeface="+mj-ea"/>
                  <a:cs typeface="Yanone Kaffeesatz Regular"/>
                </a:rPr>
                <a:t>t</a:t>
              </a:r>
              <a:r>
                <a:rPr lang="en-US" sz="4400" b="1" noProof="0" dirty="0" err="1" smtClean="0">
                  <a:solidFill>
                    <a:schemeClr val="accent2"/>
                  </a:solidFill>
                  <a:latin typeface="Yanone Kaffeesatz Regular"/>
                  <a:ea typeface="+mj-ea"/>
                  <a:cs typeface="Yanone Kaffeesatz Regular"/>
                </a:rPr>
                <a:t>otal</a:t>
              </a:r>
              <a:r>
                <a:rPr lang="en-US" sz="4400" b="1" noProof="0" dirty="0" smtClean="0">
                  <a:solidFill>
                    <a:schemeClr val="accent2"/>
                  </a:solidFill>
                  <a:latin typeface="Yanone Kaffeesatz Regular"/>
                  <a:ea typeface="+mj-ea"/>
                  <a:cs typeface="Yanone Kaffeesatz Regular"/>
                </a:rPr>
                <a:t> queuing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grpSp>
      <p:grpSp>
        <p:nvGrpSpPr>
          <p:cNvPr id="11" name="Group 10"/>
          <p:cNvGrpSpPr/>
          <p:nvPr/>
        </p:nvGrpSpPr>
        <p:grpSpPr>
          <a:xfrm>
            <a:off x="3836246" y="2343151"/>
            <a:ext cx="1471507" cy="1169302"/>
            <a:chOff x="3084115" y="1249658"/>
            <a:chExt cx="3043801" cy="2418692"/>
          </a:xfrm>
        </p:grpSpPr>
        <p:sp>
          <p:nvSpPr>
            <p:cNvPr id="12" name="Rectangle 11"/>
            <p:cNvSpPr/>
            <p:nvPr/>
          </p:nvSpPr>
          <p:spPr>
            <a:xfrm>
              <a:off x="3084116" y="1249658"/>
              <a:ext cx="3043800" cy="2418692"/>
            </a:xfrm>
            <a:prstGeom prst="rect">
              <a:avLst/>
            </a:prstGeom>
            <a:noFill/>
            <a:ln w="508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itle 1"/>
            <p:cNvSpPr txBox="1">
              <a:spLocks/>
            </p:cNvSpPr>
            <p:nvPr/>
          </p:nvSpPr>
          <p:spPr>
            <a:xfrm>
              <a:off x="3084115" y="1545440"/>
              <a:ext cx="3043801"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total running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14" name="Title 1"/>
            <p:cNvSpPr txBox="1">
              <a:spLocks/>
            </p:cNvSpPr>
            <p:nvPr/>
          </p:nvSpPr>
          <p:spPr>
            <a:xfrm>
              <a:off x="3084116" y="2095705"/>
              <a:ext cx="3043800"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15" name="Title 1"/>
            <p:cNvSpPr txBox="1">
              <a:spLocks/>
            </p:cNvSpPr>
            <p:nvPr/>
          </p:nvSpPr>
          <p:spPr>
            <a:xfrm>
              <a:off x="3084115" y="2594350"/>
              <a:ext cx="3043801"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2"/>
                  </a:solidFill>
                  <a:latin typeface="Yanone Kaffeesatz Regular"/>
                  <a:ea typeface="+mj-ea"/>
                  <a:cs typeface="Yanone Kaffeesatz Regular"/>
                </a:rPr>
                <a:t>t</a:t>
              </a:r>
              <a:r>
                <a:rPr lang="en-US" sz="4400" b="1" noProof="0" dirty="0" err="1" smtClean="0">
                  <a:solidFill>
                    <a:schemeClr val="accent2"/>
                  </a:solidFill>
                  <a:latin typeface="Yanone Kaffeesatz Regular"/>
                  <a:ea typeface="+mj-ea"/>
                  <a:cs typeface="Yanone Kaffeesatz Regular"/>
                </a:rPr>
                <a:t>otal</a:t>
              </a:r>
              <a:r>
                <a:rPr lang="en-US" sz="4400" b="1" noProof="0" dirty="0" smtClean="0">
                  <a:solidFill>
                    <a:schemeClr val="accent2"/>
                  </a:solidFill>
                  <a:latin typeface="Yanone Kaffeesatz Regular"/>
                  <a:ea typeface="+mj-ea"/>
                  <a:cs typeface="Yanone Kaffeesatz Regular"/>
                </a:rPr>
                <a:t> queuing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grpSp>
      <p:grpSp>
        <p:nvGrpSpPr>
          <p:cNvPr id="16" name="Group 15"/>
          <p:cNvGrpSpPr/>
          <p:nvPr/>
        </p:nvGrpSpPr>
        <p:grpSpPr>
          <a:xfrm>
            <a:off x="6291153" y="3844390"/>
            <a:ext cx="1471507" cy="1169302"/>
            <a:chOff x="3084115" y="1249658"/>
            <a:chExt cx="3043801" cy="2418692"/>
          </a:xfrm>
        </p:grpSpPr>
        <p:sp>
          <p:nvSpPr>
            <p:cNvPr id="17" name="Rectangle 16"/>
            <p:cNvSpPr/>
            <p:nvPr/>
          </p:nvSpPr>
          <p:spPr>
            <a:xfrm>
              <a:off x="3084116" y="1249658"/>
              <a:ext cx="3043800" cy="2418692"/>
            </a:xfrm>
            <a:prstGeom prst="rect">
              <a:avLst/>
            </a:prstGeom>
            <a:noFill/>
            <a:ln w="508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itle 1"/>
            <p:cNvSpPr txBox="1">
              <a:spLocks/>
            </p:cNvSpPr>
            <p:nvPr/>
          </p:nvSpPr>
          <p:spPr>
            <a:xfrm>
              <a:off x="3084115" y="1545440"/>
              <a:ext cx="3043801"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total running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19" name="Title 1"/>
            <p:cNvSpPr txBox="1">
              <a:spLocks/>
            </p:cNvSpPr>
            <p:nvPr/>
          </p:nvSpPr>
          <p:spPr>
            <a:xfrm>
              <a:off x="3084116" y="2095705"/>
              <a:ext cx="3043800"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noProof="0" dirty="0" smtClean="0">
                  <a:solidFill>
                    <a:schemeClr val="accent2"/>
                  </a:solidFill>
                  <a:latin typeface="Yanone Kaffeesatz Regular"/>
                  <a:ea typeface="+mj-ea"/>
                  <a:cs typeface="Yanone Kaffeesatz Regular"/>
                </a:rPr>
                <a:t>+</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20" name="Title 1"/>
            <p:cNvSpPr txBox="1">
              <a:spLocks/>
            </p:cNvSpPr>
            <p:nvPr/>
          </p:nvSpPr>
          <p:spPr>
            <a:xfrm>
              <a:off x="3084115" y="2594350"/>
              <a:ext cx="3043801" cy="795730"/>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2"/>
                  </a:solidFill>
                  <a:latin typeface="Yanone Kaffeesatz Regular"/>
                  <a:ea typeface="+mj-ea"/>
                  <a:cs typeface="Yanone Kaffeesatz Regular"/>
                </a:rPr>
                <a:t>t</a:t>
              </a:r>
              <a:r>
                <a:rPr lang="en-US" sz="4400" b="1" noProof="0" dirty="0" err="1" smtClean="0">
                  <a:solidFill>
                    <a:schemeClr val="accent2"/>
                  </a:solidFill>
                  <a:latin typeface="Yanone Kaffeesatz Regular"/>
                  <a:ea typeface="+mj-ea"/>
                  <a:cs typeface="Yanone Kaffeesatz Regular"/>
                </a:rPr>
                <a:t>otal</a:t>
              </a:r>
              <a:r>
                <a:rPr lang="en-US" sz="4400" b="1" noProof="0" dirty="0" smtClean="0">
                  <a:solidFill>
                    <a:schemeClr val="accent2"/>
                  </a:solidFill>
                  <a:latin typeface="Yanone Kaffeesatz Regular"/>
                  <a:ea typeface="+mj-ea"/>
                  <a:cs typeface="Yanone Kaffeesatz Regular"/>
                </a:rPr>
                <a:t> queuing</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grpSp>
      <p:grpSp>
        <p:nvGrpSpPr>
          <p:cNvPr id="26" name="Group 25"/>
          <p:cNvGrpSpPr/>
          <p:nvPr/>
        </p:nvGrpSpPr>
        <p:grpSpPr>
          <a:xfrm>
            <a:off x="413228" y="993323"/>
            <a:ext cx="1471507" cy="710376"/>
            <a:chOff x="3836246" y="859294"/>
            <a:chExt cx="1471507" cy="710376"/>
          </a:xfrm>
        </p:grpSpPr>
        <p:sp>
          <p:nvSpPr>
            <p:cNvPr id="23" name="Title 1"/>
            <p:cNvSpPr txBox="1">
              <a:spLocks/>
            </p:cNvSpPr>
            <p:nvPr/>
          </p:nvSpPr>
          <p:spPr>
            <a:xfrm>
              <a:off x="3836246" y="859294"/>
              <a:ext cx="1471507" cy="384691"/>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u="sng" noProof="0" dirty="0" smtClean="0">
                  <a:solidFill>
                    <a:schemeClr val="accent2"/>
                  </a:solidFill>
                  <a:latin typeface="Yanone Kaffeesatz Regular"/>
                  <a:ea typeface="+mj-ea"/>
                  <a:cs typeface="Yanone Kaffeesatz Regular"/>
                </a:rPr>
                <a:t># complete</a:t>
              </a:r>
              <a:endParaRPr kumimoji="0" lang="en-US" sz="4400" b="1" i="0" u="sng"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25" name="Title 1"/>
            <p:cNvSpPr txBox="1">
              <a:spLocks/>
            </p:cNvSpPr>
            <p:nvPr/>
          </p:nvSpPr>
          <p:spPr>
            <a:xfrm>
              <a:off x="3836246" y="1184979"/>
              <a:ext cx="1471507" cy="384691"/>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smtClean="0">
                  <a:solidFill>
                    <a:schemeClr val="accent2"/>
                  </a:solidFill>
                  <a:latin typeface="Yanone Kaffeesatz Regular"/>
                  <a:ea typeface="+mj-ea"/>
                  <a:cs typeface="Yanone Kaffeesatz Regular"/>
                </a:rPr>
                <a:t>total tasks</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grpSp>
      <p:grpSp>
        <p:nvGrpSpPr>
          <p:cNvPr id="27" name="Group 26"/>
          <p:cNvGrpSpPr/>
          <p:nvPr/>
        </p:nvGrpSpPr>
        <p:grpSpPr>
          <a:xfrm>
            <a:off x="2364739" y="2667549"/>
            <a:ext cx="1471507" cy="710376"/>
            <a:chOff x="3836246" y="859294"/>
            <a:chExt cx="1471507" cy="710376"/>
          </a:xfrm>
        </p:grpSpPr>
        <p:sp>
          <p:nvSpPr>
            <p:cNvPr id="28" name="Title 1"/>
            <p:cNvSpPr txBox="1">
              <a:spLocks/>
            </p:cNvSpPr>
            <p:nvPr/>
          </p:nvSpPr>
          <p:spPr>
            <a:xfrm>
              <a:off x="3836246" y="859294"/>
              <a:ext cx="1471507" cy="384691"/>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u="sng" noProof="0" dirty="0" smtClean="0">
                  <a:solidFill>
                    <a:schemeClr val="accent2"/>
                  </a:solidFill>
                  <a:latin typeface="Yanone Kaffeesatz Regular"/>
                  <a:ea typeface="+mj-ea"/>
                  <a:cs typeface="Yanone Kaffeesatz Regular"/>
                </a:rPr>
                <a:t># complete</a:t>
              </a:r>
              <a:endParaRPr kumimoji="0" lang="en-US" sz="4400" b="1" i="0" u="sng"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29" name="Title 1"/>
            <p:cNvSpPr txBox="1">
              <a:spLocks/>
            </p:cNvSpPr>
            <p:nvPr/>
          </p:nvSpPr>
          <p:spPr>
            <a:xfrm>
              <a:off x="3836246" y="1184979"/>
              <a:ext cx="1471507" cy="384691"/>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smtClean="0">
                  <a:solidFill>
                    <a:schemeClr val="accent2"/>
                  </a:solidFill>
                  <a:latin typeface="Yanone Kaffeesatz Regular"/>
                  <a:ea typeface="+mj-ea"/>
                  <a:cs typeface="Yanone Kaffeesatz Regular"/>
                </a:rPr>
                <a:t>total tasks</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grpSp>
      <p:grpSp>
        <p:nvGrpSpPr>
          <p:cNvPr id="30" name="Group 29"/>
          <p:cNvGrpSpPr/>
          <p:nvPr/>
        </p:nvGrpSpPr>
        <p:grpSpPr>
          <a:xfrm>
            <a:off x="4819646" y="4139285"/>
            <a:ext cx="1471507" cy="710376"/>
            <a:chOff x="3836246" y="859294"/>
            <a:chExt cx="1471507" cy="710376"/>
          </a:xfrm>
        </p:grpSpPr>
        <p:sp>
          <p:nvSpPr>
            <p:cNvPr id="31" name="Title 1"/>
            <p:cNvSpPr txBox="1">
              <a:spLocks/>
            </p:cNvSpPr>
            <p:nvPr/>
          </p:nvSpPr>
          <p:spPr>
            <a:xfrm>
              <a:off x="3836246" y="859294"/>
              <a:ext cx="1471507" cy="384691"/>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u="sng" noProof="0" dirty="0" smtClean="0">
                  <a:solidFill>
                    <a:schemeClr val="accent2"/>
                  </a:solidFill>
                  <a:latin typeface="Yanone Kaffeesatz Regular"/>
                  <a:ea typeface="+mj-ea"/>
                  <a:cs typeface="Yanone Kaffeesatz Regular"/>
                </a:rPr>
                <a:t># complete</a:t>
              </a:r>
              <a:endParaRPr kumimoji="0" lang="en-US" sz="4400" b="1" i="0" u="sng"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32" name="Title 1"/>
            <p:cNvSpPr txBox="1">
              <a:spLocks/>
            </p:cNvSpPr>
            <p:nvPr/>
          </p:nvSpPr>
          <p:spPr>
            <a:xfrm>
              <a:off x="3836246" y="1184979"/>
              <a:ext cx="1471507" cy="384691"/>
            </a:xfrm>
            <a:prstGeom prst="rect">
              <a:avLst/>
            </a:prstGeom>
          </p:spPr>
          <p:txBody>
            <a:bodyPr vert="horz" lIns="91440" tIns="45720" rIns="91440" bIns="45720" rtlCol="0" anchor="t">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smtClean="0">
                  <a:solidFill>
                    <a:schemeClr val="accent2"/>
                  </a:solidFill>
                  <a:latin typeface="Yanone Kaffeesatz Regular"/>
                  <a:ea typeface="+mj-ea"/>
                  <a:cs typeface="Yanone Kaffeesatz Regular"/>
                </a:rPr>
                <a:t>total tasks</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grpSp>
      <p:sp>
        <p:nvSpPr>
          <p:cNvPr id="40" name="Title 1"/>
          <p:cNvSpPr txBox="1">
            <a:spLocks/>
          </p:cNvSpPr>
          <p:nvPr/>
        </p:nvSpPr>
        <p:spPr>
          <a:xfrm>
            <a:off x="1884735" y="313737"/>
            <a:ext cx="1471507" cy="384691"/>
          </a:xfrm>
          <a:prstGeom prst="rect">
            <a:avLst/>
          </a:prstGeom>
        </p:spPr>
        <p:txBody>
          <a:bodyPr vert="horz" lIns="91440" tIns="45720" rIns="91440" bIns="45720" rtlCol="0" anchor="t">
            <a:normAutofit fontScale="55000" lnSpcReduction="20000"/>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b="1" dirty="0" smtClean="0">
                <a:latin typeface="Yanone Kaffeesatz Regular"/>
                <a:ea typeface="+mj-ea"/>
                <a:cs typeface="Yanone Kaffeesatz Regular"/>
              </a:rPr>
              <a:t>Stage 1</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43" name="Title 1"/>
          <p:cNvSpPr txBox="1">
            <a:spLocks/>
          </p:cNvSpPr>
          <p:nvPr/>
        </p:nvSpPr>
        <p:spPr>
          <a:xfrm>
            <a:off x="3836246" y="1958460"/>
            <a:ext cx="1471507" cy="384691"/>
          </a:xfrm>
          <a:prstGeom prst="rect">
            <a:avLst/>
          </a:prstGeom>
        </p:spPr>
        <p:txBody>
          <a:bodyPr vert="horz" lIns="91440" tIns="45720" rIns="91440" bIns="45720" rtlCol="0" anchor="t">
            <a:normAutofit fontScale="55000" lnSpcReduction="20000"/>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b="1" dirty="0" smtClean="0">
                <a:latin typeface="Yanone Kaffeesatz Regular"/>
                <a:ea typeface="+mj-ea"/>
                <a:cs typeface="Yanone Kaffeesatz Regular"/>
              </a:rPr>
              <a:t>Stage 2</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44" name="Title 1"/>
          <p:cNvSpPr txBox="1">
            <a:spLocks/>
          </p:cNvSpPr>
          <p:nvPr/>
        </p:nvSpPr>
        <p:spPr>
          <a:xfrm>
            <a:off x="6291153" y="3459699"/>
            <a:ext cx="1471507" cy="384691"/>
          </a:xfrm>
          <a:prstGeom prst="rect">
            <a:avLst/>
          </a:prstGeom>
        </p:spPr>
        <p:txBody>
          <a:bodyPr vert="horz" lIns="91440" tIns="45720" rIns="91440" bIns="45720" rtlCol="0" anchor="t">
            <a:normAutofit fontScale="55000" lnSpcReduction="20000"/>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b="1" dirty="0" smtClean="0">
                <a:latin typeface="Yanone Kaffeesatz Regular"/>
                <a:ea typeface="+mj-ea"/>
                <a:cs typeface="Yanone Kaffeesatz Regular"/>
              </a:rPr>
              <a:t>Stage 3</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45" name="Title 1"/>
          <p:cNvSpPr txBox="1">
            <a:spLocks/>
          </p:cNvSpPr>
          <p:nvPr/>
        </p:nvSpPr>
        <p:spPr>
          <a:xfrm>
            <a:off x="2958847" y="726565"/>
            <a:ext cx="3043800" cy="795730"/>
          </a:xfrm>
          <a:prstGeom prst="rect">
            <a:avLst/>
          </a:prstGeom>
        </p:spPr>
        <p:txBody>
          <a:bodyPr vert="horz" lIns="91440" tIns="45720" rIns="91440" bIns="45720" rtlCol="0" anchor="t">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b="1" noProof="0" dirty="0" smtClean="0">
                <a:solidFill>
                  <a:schemeClr val="accent2"/>
                </a:solidFill>
                <a:latin typeface="Yanone Kaffeesatz Regular"/>
                <a:ea typeface="+mj-ea"/>
                <a:cs typeface="Yanone Kaffeesatz Regular"/>
              </a:rPr>
              <a:t>+</a:t>
            </a:r>
            <a:endParaRPr kumimoji="0" lang="en-US" sz="60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46" name="Title 1"/>
          <p:cNvSpPr txBox="1">
            <a:spLocks/>
          </p:cNvSpPr>
          <p:nvPr/>
        </p:nvSpPr>
        <p:spPr>
          <a:xfrm>
            <a:off x="5511387" y="2405521"/>
            <a:ext cx="3043800" cy="795730"/>
          </a:xfrm>
          <a:prstGeom prst="rect">
            <a:avLst/>
          </a:prstGeom>
        </p:spPr>
        <p:txBody>
          <a:bodyPr vert="horz" lIns="91440" tIns="45720" rIns="91440" bIns="45720" rtlCol="0" anchor="t">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b="1" noProof="0" dirty="0" smtClean="0">
                <a:solidFill>
                  <a:schemeClr val="accent2"/>
                </a:solidFill>
                <a:latin typeface="Yanone Kaffeesatz Regular"/>
                <a:ea typeface="+mj-ea"/>
                <a:cs typeface="Yanone Kaffeesatz Regular"/>
              </a:rPr>
              <a:t>+</a:t>
            </a:r>
            <a:endParaRPr kumimoji="0" lang="en-US" sz="60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58</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Progress indicator</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59</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Progress indicator</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5" name="Picture 4" descr="progress indicator - x axis.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722313" y="439517"/>
            <a:ext cx="7772400" cy="4607923"/>
          </a:xfrm>
          <a:prstGeom prst="rect">
            <a:avLst/>
          </a:prstGeom>
        </p:spPr>
      </p:pic>
    </p:spTree>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60</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Progress indicator</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5" name="Picture 4" descr="progress indicator - x axis.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722313" y="439517"/>
            <a:ext cx="7772400" cy="4607922"/>
          </a:xfrm>
          <a:prstGeom prst="rect">
            <a:avLst/>
          </a:prstGeom>
        </p:spPr>
      </p:pic>
    </p:spTree>
  </p:cSld>
  <p:clrMapOvr>
    <a:masterClrMapping/>
  </p:clrMapOvr>
  <p:transition>
    <p:wipe dir="u"/>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61</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Progress indicator</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5" name="Picture 4" descr="progress indicator - x axis.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722314" y="439517"/>
            <a:ext cx="7772398" cy="4607922"/>
          </a:xfrm>
          <a:prstGeom prst="rect">
            <a:avLst/>
          </a:prstGeom>
        </p:spPr>
      </p:pic>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62</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Progress indicator</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5" name="Picture 4" descr="progress indicator - x axis.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722314" y="439517"/>
            <a:ext cx="7772398" cy="4607921"/>
          </a:xfrm>
          <a:prstGeom prst="rect">
            <a:avLst/>
          </a:prstGeom>
        </p:spPr>
      </p:pic>
    </p:spTree>
  </p:cSld>
  <p:clrMapOvr>
    <a:masterClrMapping/>
  </p:clrMapOvr>
  <p:transition>
    <p:wipe di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63</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Progress indicator</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pic>
        <p:nvPicPr>
          <p:cNvPr id="5" name="Picture 4" descr="progress indicator - x axis.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722315" y="439517"/>
            <a:ext cx="7772396" cy="4607921"/>
          </a:xfrm>
          <a:prstGeom prst="rect">
            <a:avLst/>
          </a:prstGeom>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64</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Control loop</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65</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Control loop</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aphicFrame>
        <p:nvGraphicFramePr>
          <p:cNvPr id="10" name="Table 9"/>
          <p:cNvGraphicFramePr>
            <a:graphicFrameLocks noGrp="1"/>
          </p:cNvGraphicFramePr>
          <p:nvPr/>
        </p:nvGraphicFramePr>
        <p:xfrm>
          <a:off x="722313" y="1390748"/>
          <a:ext cx="6096000" cy="3251760"/>
        </p:xfrm>
        <a:graphic>
          <a:graphicData uri="http://schemas.openxmlformats.org/drawingml/2006/table">
            <a:tbl>
              <a:tblPr firstRow="1" bandRow="1">
                <a:tableStyleId>{5C22544A-7EE6-4342-B048-85BDC9FD1C3A}</a:tableStyleId>
              </a:tblPr>
              <a:tblGrid>
                <a:gridCol w="1524000"/>
                <a:gridCol w="1524000"/>
                <a:gridCol w="1524000"/>
                <a:gridCol w="1524000"/>
              </a:tblGrid>
              <a:tr h="54196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541960">
                <a:tc>
                  <a:txBody>
                    <a:bodyPr/>
                    <a:lstStyle/>
                    <a:p>
                      <a:r>
                        <a:rPr lang="en-US" dirty="0" smtClean="0"/>
                        <a:t>1% complete</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541960">
                <a:tc>
                  <a:txBody>
                    <a:bodyPr/>
                    <a:lstStyle/>
                    <a:p>
                      <a:r>
                        <a:rPr lang="en-US" dirty="0" smtClean="0"/>
                        <a:t>2% complete</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541960">
                <a:tc>
                  <a:txBody>
                    <a:bodyPr/>
                    <a:lstStyle/>
                    <a:p>
                      <a:r>
                        <a:rPr lang="en-US" dirty="0" smtClean="0"/>
                        <a:t>3% complete</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541960">
                <a:tc>
                  <a:txBody>
                    <a:bodyPr/>
                    <a:lstStyle/>
                    <a:p>
                      <a:r>
                        <a:rPr lang="en-US" dirty="0" smtClean="0"/>
                        <a:t>4% complete</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541960">
                <a:tc>
                  <a:txBody>
                    <a:bodyPr/>
                    <a:lstStyle/>
                    <a:p>
                      <a:r>
                        <a:rPr lang="en-US" dirty="0" smtClean="0"/>
                        <a:t>5%</a:t>
                      </a:r>
                      <a:r>
                        <a:rPr lang="en-US" baseline="0" dirty="0" smtClean="0"/>
                        <a:t> complete</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5" name="Title 1"/>
          <p:cNvSpPr txBox="1">
            <a:spLocks/>
          </p:cNvSpPr>
          <p:nvPr/>
        </p:nvSpPr>
        <p:spPr>
          <a:xfrm>
            <a:off x="722313" y="595018"/>
            <a:ext cx="2551842"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b="1" noProof="0" dirty="0" smtClean="0">
                <a:latin typeface="Yanone Kaffeesatz Regular"/>
                <a:ea typeface="+mj-ea"/>
                <a:cs typeface="Yanone Kaffeesatz Regular"/>
              </a:rPr>
              <a:t>Job model</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66</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Control loop</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aphicFrame>
        <p:nvGraphicFramePr>
          <p:cNvPr id="10" name="Table 9"/>
          <p:cNvGraphicFramePr>
            <a:graphicFrameLocks noGrp="1"/>
          </p:cNvGraphicFramePr>
          <p:nvPr/>
        </p:nvGraphicFramePr>
        <p:xfrm>
          <a:off x="722313" y="1390748"/>
          <a:ext cx="6096000" cy="3251760"/>
        </p:xfrm>
        <a:graphic>
          <a:graphicData uri="http://schemas.openxmlformats.org/drawingml/2006/table">
            <a:tbl>
              <a:tblPr firstRow="1" bandRow="1">
                <a:tableStyleId>{5C22544A-7EE6-4342-B048-85BDC9FD1C3A}</a:tableStyleId>
              </a:tblPr>
              <a:tblGrid>
                <a:gridCol w="1524000"/>
                <a:gridCol w="1524000"/>
                <a:gridCol w="1524000"/>
                <a:gridCol w="1524000"/>
              </a:tblGrid>
              <a:tr h="541960">
                <a:tc>
                  <a:txBody>
                    <a:bodyPr/>
                    <a:lstStyle/>
                    <a:p>
                      <a:endParaRPr lang="en-US" dirty="0"/>
                    </a:p>
                  </a:txBody>
                  <a:tcPr/>
                </a:tc>
                <a:tc>
                  <a:txBody>
                    <a:bodyPr/>
                    <a:lstStyle/>
                    <a:p>
                      <a:r>
                        <a:rPr lang="en-US" dirty="0" smtClean="0"/>
                        <a:t>10 nodes</a:t>
                      </a:r>
                      <a:endParaRPr lang="en-US" dirty="0"/>
                    </a:p>
                  </a:txBody>
                  <a:tcPr/>
                </a:tc>
                <a:tc>
                  <a:txBody>
                    <a:bodyPr/>
                    <a:lstStyle/>
                    <a:p>
                      <a:r>
                        <a:rPr lang="en-US" dirty="0" smtClean="0"/>
                        <a:t>20 nodes</a:t>
                      </a:r>
                      <a:endParaRPr lang="en-US" dirty="0"/>
                    </a:p>
                  </a:txBody>
                  <a:tcPr/>
                </a:tc>
                <a:tc>
                  <a:txBody>
                    <a:bodyPr/>
                    <a:lstStyle/>
                    <a:p>
                      <a:r>
                        <a:rPr lang="en-US" dirty="0" smtClean="0"/>
                        <a:t>30</a:t>
                      </a:r>
                      <a:r>
                        <a:rPr lang="en-US" baseline="0" dirty="0" smtClean="0"/>
                        <a:t> nodes</a:t>
                      </a:r>
                      <a:endParaRPr lang="en-US" dirty="0"/>
                    </a:p>
                  </a:txBody>
                  <a:tcPr/>
                </a:tc>
              </a:tr>
              <a:tr h="541960">
                <a:tc>
                  <a:txBody>
                    <a:bodyPr/>
                    <a:lstStyle/>
                    <a:p>
                      <a:r>
                        <a:rPr lang="en-US" dirty="0" smtClean="0"/>
                        <a:t>1% complete</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541960">
                <a:tc>
                  <a:txBody>
                    <a:bodyPr/>
                    <a:lstStyle/>
                    <a:p>
                      <a:r>
                        <a:rPr lang="en-US" dirty="0" smtClean="0"/>
                        <a:t>2% complete</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541960">
                <a:tc>
                  <a:txBody>
                    <a:bodyPr/>
                    <a:lstStyle/>
                    <a:p>
                      <a:r>
                        <a:rPr lang="en-US" dirty="0" smtClean="0"/>
                        <a:t>3% complete</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541960">
                <a:tc>
                  <a:txBody>
                    <a:bodyPr/>
                    <a:lstStyle/>
                    <a:p>
                      <a:r>
                        <a:rPr lang="en-US" dirty="0" smtClean="0"/>
                        <a:t>4% complete</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541960">
                <a:tc>
                  <a:txBody>
                    <a:bodyPr/>
                    <a:lstStyle/>
                    <a:p>
                      <a:r>
                        <a:rPr lang="en-US" dirty="0" smtClean="0"/>
                        <a:t>5%</a:t>
                      </a:r>
                      <a:r>
                        <a:rPr lang="en-US" baseline="0" dirty="0" smtClean="0"/>
                        <a:t> complete</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5" name="Title 1"/>
          <p:cNvSpPr txBox="1">
            <a:spLocks/>
          </p:cNvSpPr>
          <p:nvPr/>
        </p:nvSpPr>
        <p:spPr>
          <a:xfrm>
            <a:off x="722313" y="595018"/>
            <a:ext cx="2551842"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b="1" noProof="0" dirty="0" smtClean="0">
                <a:latin typeface="Yanone Kaffeesatz Regular"/>
                <a:ea typeface="+mj-ea"/>
                <a:cs typeface="Yanone Kaffeesatz Regular"/>
              </a:rPr>
              <a:t>Job model</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67</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Control loop</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aphicFrame>
        <p:nvGraphicFramePr>
          <p:cNvPr id="10" name="Table 9"/>
          <p:cNvGraphicFramePr>
            <a:graphicFrameLocks noGrp="1"/>
          </p:cNvGraphicFramePr>
          <p:nvPr/>
        </p:nvGraphicFramePr>
        <p:xfrm>
          <a:off x="722313" y="1390748"/>
          <a:ext cx="6096000" cy="3251760"/>
        </p:xfrm>
        <a:graphic>
          <a:graphicData uri="http://schemas.openxmlformats.org/drawingml/2006/table">
            <a:tbl>
              <a:tblPr firstRow="1" bandRow="1">
                <a:tableStyleId>{5C22544A-7EE6-4342-B048-85BDC9FD1C3A}</a:tableStyleId>
              </a:tblPr>
              <a:tblGrid>
                <a:gridCol w="1524000"/>
                <a:gridCol w="1524000"/>
                <a:gridCol w="1524000"/>
                <a:gridCol w="1524000"/>
              </a:tblGrid>
              <a:tr h="541960">
                <a:tc>
                  <a:txBody>
                    <a:bodyPr/>
                    <a:lstStyle/>
                    <a:p>
                      <a:endParaRPr lang="en-US" dirty="0"/>
                    </a:p>
                  </a:txBody>
                  <a:tcPr/>
                </a:tc>
                <a:tc>
                  <a:txBody>
                    <a:bodyPr/>
                    <a:lstStyle/>
                    <a:p>
                      <a:r>
                        <a:rPr lang="en-US" dirty="0" smtClean="0"/>
                        <a:t>10 nodes</a:t>
                      </a:r>
                      <a:endParaRPr lang="en-US" dirty="0"/>
                    </a:p>
                  </a:txBody>
                  <a:tcPr/>
                </a:tc>
                <a:tc>
                  <a:txBody>
                    <a:bodyPr/>
                    <a:lstStyle/>
                    <a:p>
                      <a:r>
                        <a:rPr lang="en-US" dirty="0" smtClean="0"/>
                        <a:t>20 nodes</a:t>
                      </a:r>
                      <a:endParaRPr lang="en-US" dirty="0"/>
                    </a:p>
                  </a:txBody>
                  <a:tcPr/>
                </a:tc>
                <a:tc>
                  <a:txBody>
                    <a:bodyPr/>
                    <a:lstStyle/>
                    <a:p>
                      <a:r>
                        <a:rPr lang="en-US" dirty="0" smtClean="0"/>
                        <a:t>30</a:t>
                      </a:r>
                      <a:r>
                        <a:rPr lang="en-US" baseline="0" dirty="0" smtClean="0"/>
                        <a:t> nodes</a:t>
                      </a:r>
                      <a:endParaRPr lang="en-US" dirty="0"/>
                    </a:p>
                  </a:txBody>
                  <a:tcPr/>
                </a:tc>
              </a:tr>
              <a:tr h="541960">
                <a:tc>
                  <a:txBody>
                    <a:bodyPr/>
                    <a:lstStyle/>
                    <a:p>
                      <a:r>
                        <a:rPr lang="en-US" dirty="0" smtClean="0"/>
                        <a:t>1% complete</a:t>
                      </a:r>
                      <a:endParaRPr lang="en-US" dirty="0"/>
                    </a:p>
                  </a:txBody>
                  <a:tcPr/>
                </a:tc>
                <a:tc>
                  <a:txBody>
                    <a:bodyPr/>
                    <a:lstStyle/>
                    <a:p>
                      <a:r>
                        <a:rPr lang="en-US" dirty="0" smtClean="0"/>
                        <a:t>60 minutes</a:t>
                      </a:r>
                      <a:endParaRPr lang="en-US" dirty="0"/>
                    </a:p>
                  </a:txBody>
                  <a:tcPr/>
                </a:tc>
                <a:tc>
                  <a:txBody>
                    <a:bodyPr/>
                    <a:lstStyle/>
                    <a:p>
                      <a:r>
                        <a:rPr lang="en-US" dirty="0" smtClean="0"/>
                        <a:t>40 minutes</a:t>
                      </a:r>
                      <a:endParaRPr lang="en-US" dirty="0"/>
                    </a:p>
                  </a:txBody>
                  <a:tcPr/>
                </a:tc>
                <a:tc>
                  <a:txBody>
                    <a:bodyPr/>
                    <a:lstStyle/>
                    <a:p>
                      <a:r>
                        <a:rPr lang="en-US" dirty="0" smtClean="0"/>
                        <a:t>25 minutes</a:t>
                      </a:r>
                      <a:endParaRPr lang="en-US" dirty="0"/>
                    </a:p>
                  </a:txBody>
                  <a:tcPr/>
                </a:tc>
              </a:tr>
              <a:tr h="541960">
                <a:tc>
                  <a:txBody>
                    <a:bodyPr/>
                    <a:lstStyle/>
                    <a:p>
                      <a:r>
                        <a:rPr lang="en-US" dirty="0" smtClean="0"/>
                        <a:t>2% complete</a:t>
                      </a:r>
                      <a:endParaRPr lang="en-US" dirty="0"/>
                    </a:p>
                  </a:txBody>
                  <a:tcPr/>
                </a:tc>
                <a:tc>
                  <a:txBody>
                    <a:bodyPr/>
                    <a:lstStyle/>
                    <a:p>
                      <a:r>
                        <a:rPr lang="en-US" dirty="0" smtClean="0"/>
                        <a:t>59 minutes</a:t>
                      </a:r>
                      <a:endParaRPr lang="en-US" dirty="0"/>
                    </a:p>
                  </a:txBody>
                  <a:tcPr/>
                </a:tc>
                <a:tc>
                  <a:txBody>
                    <a:bodyPr/>
                    <a:lstStyle/>
                    <a:p>
                      <a:r>
                        <a:rPr lang="en-US" dirty="0" smtClean="0"/>
                        <a:t>39 minutes</a:t>
                      </a:r>
                      <a:endParaRPr lang="en-US" dirty="0"/>
                    </a:p>
                  </a:txBody>
                  <a:tcPr/>
                </a:tc>
                <a:tc>
                  <a:txBody>
                    <a:bodyPr/>
                    <a:lstStyle/>
                    <a:p>
                      <a:r>
                        <a:rPr lang="en-US" dirty="0" smtClean="0"/>
                        <a:t>24 minutes</a:t>
                      </a:r>
                      <a:endParaRPr lang="en-US" dirty="0"/>
                    </a:p>
                  </a:txBody>
                  <a:tcPr/>
                </a:tc>
              </a:tr>
              <a:tr h="541960">
                <a:tc>
                  <a:txBody>
                    <a:bodyPr/>
                    <a:lstStyle/>
                    <a:p>
                      <a:r>
                        <a:rPr lang="en-US" dirty="0" smtClean="0"/>
                        <a:t>3% complete</a:t>
                      </a:r>
                      <a:endParaRPr lang="en-US" dirty="0"/>
                    </a:p>
                  </a:txBody>
                  <a:tcPr/>
                </a:tc>
                <a:tc>
                  <a:txBody>
                    <a:bodyPr/>
                    <a:lstStyle/>
                    <a:p>
                      <a:r>
                        <a:rPr lang="en-US" dirty="0" smtClean="0"/>
                        <a:t>58 minutes</a:t>
                      </a:r>
                      <a:endParaRPr lang="en-US" dirty="0"/>
                    </a:p>
                  </a:txBody>
                  <a:tcPr/>
                </a:tc>
                <a:tc>
                  <a:txBody>
                    <a:bodyPr/>
                    <a:lstStyle/>
                    <a:p>
                      <a:r>
                        <a:rPr lang="en-US" dirty="0" smtClean="0"/>
                        <a:t>37 minutes</a:t>
                      </a:r>
                      <a:endParaRPr lang="en-US" dirty="0"/>
                    </a:p>
                  </a:txBody>
                  <a:tcPr/>
                </a:tc>
                <a:tc>
                  <a:txBody>
                    <a:bodyPr/>
                    <a:lstStyle/>
                    <a:p>
                      <a:r>
                        <a:rPr lang="en-US" dirty="0" smtClean="0"/>
                        <a:t>22 minutes</a:t>
                      </a:r>
                      <a:endParaRPr lang="en-US" dirty="0"/>
                    </a:p>
                  </a:txBody>
                  <a:tcPr/>
                </a:tc>
              </a:tr>
              <a:tr h="541960">
                <a:tc>
                  <a:txBody>
                    <a:bodyPr/>
                    <a:lstStyle/>
                    <a:p>
                      <a:r>
                        <a:rPr lang="en-US" dirty="0" smtClean="0"/>
                        <a:t>4% complete</a:t>
                      </a:r>
                      <a:endParaRPr lang="en-US" dirty="0"/>
                    </a:p>
                  </a:txBody>
                  <a:tcPr/>
                </a:tc>
                <a:tc>
                  <a:txBody>
                    <a:bodyPr/>
                    <a:lstStyle/>
                    <a:p>
                      <a:r>
                        <a:rPr lang="en-US" dirty="0" smtClean="0"/>
                        <a:t>56 minutes</a:t>
                      </a:r>
                      <a:endParaRPr lang="en-US" dirty="0"/>
                    </a:p>
                  </a:txBody>
                  <a:tcPr/>
                </a:tc>
                <a:tc>
                  <a:txBody>
                    <a:bodyPr/>
                    <a:lstStyle/>
                    <a:p>
                      <a:r>
                        <a:rPr lang="en-US" dirty="0" smtClean="0"/>
                        <a:t>36</a:t>
                      </a:r>
                      <a:r>
                        <a:rPr lang="en-US" baseline="0" dirty="0" smtClean="0"/>
                        <a:t> minutes</a:t>
                      </a:r>
                      <a:endParaRPr lang="en-US" dirty="0"/>
                    </a:p>
                  </a:txBody>
                  <a:tcPr/>
                </a:tc>
                <a:tc>
                  <a:txBody>
                    <a:bodyPr/>
                    <a:lstStyle/>
                    <a:p>
                      <a:r>
                        <a:rPr lang="en-US" dirty="0" smtClean="0"/>
                        <a:t>21 minutes</a:t>
                      </a:r>
                      <a:endParaRPr lang="en-US" dirty="0"/>
                    </a:p>
                  </a:txBody>
                  <a:tcPr/>
                </a:tc>
              </a:tr>
              <a:tr h="541960">
                <a:tc>
                  <a:txBody>
                    <a:bodyPr/>
                    <a:lstStyle/>
                    <a:p>
                      <a:r>
                        <a:rPr lang="en-US" dirty="0" smtClean="0"/>
                        <a:t>5%</a:t>
                      </a:r>
                      <a:r>
                        <a:rPr lang="en-US" baseline="0" dirty="0" smtClean="0"/>
                        <a:t> complete</a:t>
                      </a:r>
                      <a:endParaRPr lang="en-US" dirty="0"/>
                    </a:p>
                  </a:txBody>
                  <a:tcPr/>
                </a:tc>
                <a:tc>
                  <a:txBody>
                    <a:bodyPr/>
                    <a:lstStyle/>
                    <a:p>
                      <a:r>
                        <a:rPr lang="en-US" dirty="0" smtClean="0"/>
                        <a:t>54 minutes</a:t>
                      </a:r>
                      <a:endParaRPr lang="en-US" dirty="0"/>
                    </a:p>
                  </a:txBody>
                  <a:tcPr/>
                </a:tc>
                <a:tc>
                  <a:txBody>
                    <a:bodyPr/>
                    <a:lstStyle/>
                    <a:p>
                      <a:r>
                        <a:rPr lang="en-US" dirty="0" smtClean="0"/>
                        <a:t>34</a:t>
                      </a:r>
                      <a:r>
                        <a:rPr lang="en-US" baseline="0" dirty="0" smtClean="0"/>
                        <a:t> minutes</a:t>
                      </a:r>
                      <a:endParaRPr lang="en-US" dirty="0"/>
                    </a:p>
                  </a:txBody>
                  <a:tcPr/>
                </a:tc>
                <a:tc>
                  <a:txBody>
                    <a:bodyPr/>
                    <a:lstStyle/>
                    <a:p>
                      <a:r>
                        <a:rPr lang="en-US" dirty="0" smtClean="0"/>
                        <a:t>20 minutes</a:t>
                      </a:r>
                      <a:endParaRPr lang="en-US" dirty="0"/>
                    </a:p>
                  </a:txBody>
                  <a:tcPr/>
                </a:tc>
              </a:tr>
            </a:tbl>
          </a:graphicData>
        </a:graphic>
      </p:graphicFrame>
      <p:sp>
        <p:nvSpPr>
          <p:cNvPr id="5" name="Title 1"/>
          <p:cNvSpPr txBox="1">
            <a:spLocks/>
          </p:cNvSpPr>
          <p:nvPr/>
        </p:nvSpPr>
        <p:spPr>
          <a:xfrm>
            <a:off x="722313" y="595018"/>
            <a:ext cx="2551842"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b="1" noProof="0" dirty="0" smtClean="0">
                <a:latin typeface="Yanone Kaffeesatz Regular"/>
                <a:ea typeface="+mj-ea"/>
                <a:cs typeface="Yanone Kaffeesatz Regular"/>
              </a:rPr>
              <a:t>Job model</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68</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Control loop</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aphicFrame>
        <p:nvGraphicFramePr>
          <p:cNvPr id="10" name="Table 9"/>
          <p:cNvGraphicFramePr>
            <a:graphicFrameLocks noGrp="1"/>
          </p:cNvGraphicFramePr>
          <p:nvPr/>
        </p:nvGraphicFramePr>
        <p:xfrm>
          <a:off x="722313" y="1390748"/>
          <a:ext cx="6096000" cy="3251760"/>
        </p:xfrm>
        <a:graphic>
          <a:graphicData uri="http://schemas.openxmlformats.org/drawingml/2006/table">
            <a:tbl>
              <a:tblPr firstRow="1" bandRow="1">
                <a:tableStyleId>{5C22544A-7EE6-4342-B048-85BDC9FD1C3A}</a:tableStyleId>
              </a:tblPr>
              <a:tblGrid>
                <a:gridCol w="1524000"/>
                <a:gridCol w="1524000"/>
                <a:gridCol w="1524000"/>
                <a:gridCol w="1524000"/>
              </a:tblGrid>
              <a:tr h="541960">
                <a:tc>
                  <a:txBody>
                    <a:bodyPr/>
                    <a:lstStyle/>
                    <a:p>
                      <a:endParaRPr lang="en-US" dirty="0"/>
                    </a:p>
                  </a:txBody>
                  <a:tcPr/>
                </a:tc>
                <a:tc>
                  <a:txBody>
                    <a:bodyPr/>
                    <a:lstStyle/>
                    <a:p>
                      <a:r>
                        <a:rPr lang="en-US" dirty="0" smtClean="0"/>
                        <a:t>10 nodes</a:t>
                      </a:r>
                      <a:endParaRPr lang="en-US" dirty="0"/>
                    </a:p>
                  </a:txBody>
                  <a:tcPr/>
                </a:tc>
                <a:tc>
                  <a:txBody>
                    <a:bodyPr/>
                    <a:lstStyle/>
                    <a:p>
                      <a:r>
                        <a:rPr lang="en-US" dirty="0" smtClean="0"/>
                        <a:t>20 nodes</a:t>
                      </a:r>
                      <a:endParaRPr lang="en-US" dirty="0"/>
                    </a:p>
                  </a:txBody>
                  <a:tcPr/>
                </a:tc>
                <a:tc>
                  <a:txBody>
                    <a:bodyPr/>
                    <a:lstStyle/>
                    <a:p>
                      <a:r>
                        <a:rPr lang="en-US" dirty="0" smtClean="0"/>
                        <a:t>30</a:t>
                      </a:r>
                      <a:r>
                        <a:rPr lang="en-US" baseline="0" dirty="0" smtClean="0"/>
                        <a:t> nodes</a:t>
                      </a:r>
                      <a:endParaRPr lang="en-US" dirty="0"/>
                    </a:p>
                  </a:txBody>
                  <a:tcPr/>
                </a:tc>
              </a:tr>
              <a:tr h="541960">
                <a:tc>
                  <a:txBody>
                    <a:bodyPr/>
                    <a:lstStyle/>
                    <a:p>
                      <a:r>
                        <a:rPr lang="en-US" dirty="0" smtClean="0"/>
                        <a:t>1% complete</a:t>
                      </a:r>
                      <a:endParaRPr lang="en-US" dirty="0"/>
                    </a:p>
                  </a:txBody>
                  <a:tcPr>
                    <a:solidFill>
                      <a:srgbClr val="FFFF00"/>
                    </a:solidFill>
                  </a:tcPr>
                </a:tc>
                <a:tc>
                  <a:txBody>
                    <a:bodyPr/>
                    <a:lstStyle/>
                    <a:p>
                      <a:r>
                        <a:rPr lang="en-US" dirty="0" smtClean="0"/>
                        <a:t>60 minutes</a:t>
                      </a:r>
                      <a:endParaRPr lang="en-US" dirty="0"/>
                    </a:p>
                  </a:txBody>
                  <a:tcPr>
                    <a:solidFill>
                      <a:srgbClr val="FFFF00"/>
                    </a:solidFill>
                  </a:tcPr>
                </a:tc>
                <a:tc>
                  <a:txBody>
                    <a:bodyPr/>
                    <a:lstStyle/>
                    <a:p>
                      <a:r>
                        <a:rPr lang="en-US" dirty="0" smtClean="0"/>
                        <a:t>40 minutes</a:t>
                      </a:r>
                      <a:endParaRPr lang="en-US" dirty="0"/>
                    </a:p>
                  </a:txBody>
                  <a:tcPr>
                    <a:solidFill>
                      <a:srgbClr val="FFFF00"/>
                    </a:solidFill>
                  </a:tcPr>
                </a:tc>
                <a:tc>
                  <a:txBody>
                    <a:bodyPr/>
                    <a:lstStyle/>
                    <a:p>
                      <a:r>
                        <a:rPr lang="en-US" dirty="0" smtClean="0"/>
                        <a:t>25 minutes</a:t>
                      </a:r>
                      <a:endParaRPr lang="en-US" dirty="0"/>
                    </a:p>
                  </a:txBody>
                  <a:tcPr>
                    <a:solidFill>
                      <a:srgbClr val="FFFF00"/>
                    </a:solidFill>
                  </a:tcPr>
                </a:tc>
              </a:tr>
              <a:tr h="541960">
                <a:tc>
                  <a:txBody>
                    <a:bodyPr/>
                    <a:lstStyle/>
                    <a:p>
                      <a:r>
                        <a:rPr lang="en-US" dirty="0" smtClean="0"/>
                        <a:t>2% complete</a:t>
                      </a:r>
                      <a:endParaRPr lang="en-US" dirty="0"/>
                    </a:p>
                  </a:txBody>
                  <a:tcPr/>
                </a:tc>
                <a:tc>
                  <a:txBody>
                    <a:bodyPr/>
                    <a:lstStyle/>
                    <a:p>
                      <a:r>
                        <a:rPr lang="en-US" dirty="0" smtClean="0"/>
                        <a:t>59 minutes</a:t>
                      </a:r>
                      <a:endParaRPr lang="en-US" dirty="0"/>
                    </a:p>
                  </a:txBody>
                  <a:tcPr/>
                </a:tc>
                <a:tc>
                  <a:txBody>
                    <a:bodyPr/>
                    <a:lstStyle/>
                    <a:p>
                      <a:r>
                        <a:rPr lang="en-US" dirty="0" smtClean="0"/>
                        <a:t>39 minutes</a:t>
                      </a:r>
                      <a:endParaRPr lang="en-US" dirty="0"/>
                    </a:p>
                  </a:txBody>
                  <a:tcPr/>
                </a:tc>
                <a:tc>
                  <a:txBody>
                    <a:bodyPr/>
                    <a:lstStyle/>
                    <a:p>
                      <a:r>
                        <a:rPr lang="en-US" dirty="0" smtClean="0"/>
                        <a:t>24 minutes</a:t>
                      </a:r>
                      <a:endParaRPr lang="en-US" dirty="0"/>
                    </a:p>
                  </a:txBody>
                  <a:tcPr/>
                </a:tc>
              </a:tr>
              <a:tr h="541960">
                <a:tc>
                  <a:txBody>
                    <a:bodyPr/>
                    <a:lstStyle/>
                    <a:p>
                      <a:r>
                        <a:rPr lang="en-US" dirty="0" smtClean="0"/>
                        <a:t>3% complete</a:t>
                      </a:r>
                      <a:endParaRPr lang="en-US" dirty="0"/>
                    </a:p>
                  </a:txBody>
                  <a:tcPr/>
                </a:tc>
                <a:tc>
                  <a:txBody>
                    <a:bodyPr/>
                    <a:lstStyle/>
                    <a:p>
                      <a:r>
                        <a:rPr lang="en-US" dirty="0" smtClean="0"/>
                        <a:t>58 minutes</a:t>
                      </a:r>
                      <a:endParaRPr lang="en-US" dirty="0"/>
                    </a:p>
                  </a:txBody>
                  <a:tcPr/>
                </a:tc>
                <a:tc>
                  <a:txBody>
                    <a:bodyPr/>
                    <a:lstStyle/>
                    <a:p>
                      <a:r>
                        <a:rPr lang="en-US" dirty="0" smtClean="0"/>
                        <a:t>37 minutes</a:t>
                      </a:r>
                      <a:endParaRPr lang="en-US" dirty="0"/>
                    </a:p>
                  </a:txBody>
                  <a:tcPr/>
                </a:tc>
                <a:tc>
                  <a:txBody>
                    <a:bodyPr/>
                    <a:lstStyle/>
                    <a:p>
                      <a:r>
                        <a:rPr lang="en-US" dirty="0" smtClean="0"/>
                        <a:t>22 minutes</a:t>
                      </a:r>
                      <a:endParaRPr lang="en-US" dirty="0"/>
                    </a:p>
                  </a:txBody>
                  <a:tcPr/>
                </a:tc>
              </a:tr>
              <a:tr h="541960">
                <a:tc>
                  <a:txBody>
                    <a:bodyPr/>
                    <a:lstStyle/>
                    <a:p>
                      <a:r>
                        <a:rPr lang="en-US" dirty="0" smtClean="0"/>
                        <a:t>4% complete</a:t>
                      </a:r>
                      <a:endParaRPr lang="en-US" dirty="0"/>
                    </a:p>
                  </a:txBody>
                  <a:tcPr/>
                </a:tc>
                <a:tc>
                  <a:txBody>
                    <a:bodyPr/>
                    <a:lstStyle/>
                    <a:p>
                      <a:r>
                        <a:rPr lang="en-US" dirty="0" smtClean="0"/>
                        <a:t>56 minutes</a:t>
                      </a:r>
                      <a:endParaRPr lang="en-US" dirty="0"/>
                    </a:p>
                  </a:txBody>
                  <a:tcPr/>
                </a:tc>
                <a:tc>
                  <a:txBody>
                    <a:bodyPr/>
                    <a:lstStyle/>
                    <a:p>
                      <a:r>
                        <a:rPr lang="en-US" dirty="0" smtClean="0"/>
                        <a:t>36</a:t>
                      </a:r>
                      <a:r>
                        <a:rPr lang="en-US" baseline="0" dirty="0" smtClean="0"/>
                        <a:t> minutes</a:t>
                      </a:r>
                      <a:endParaRPr lang="en-US" dirty="0"/>
                    </a:p>
                  </a:txBody>
                  <a:tcPr/>
                </a:tc>
                <a:tc>
                  <a:txBody>
                    <a:bodyPr/>
                    <a:lstStyle/>
                    <a:p>
                      <a:r>
                        <a:rPr lang="en-US" dirty="0" smtClean="0"/>
                        <a:t>21 minutes</a:t>
                      </a:r>
                      <a:endParaRPr lang="en-US" dirty="0"/>
                    </a:p>
                  </a:txBody>
                  <a:tcPr/>
                </a:tc>
              </a:tr>
              <a:tr h="541960">
                <a:tc>
                  <a:txBody>
                    <a:bodyPr/>
                    <a:lstStyle/>
                    <a:p>
                      <a:r>
                        <a:rPr lang="en-US" dirty="0" smtClean="0"/>
                        <a:t>5%</a:t>
                      </a:r>
                      <a:r>
                        <a:rPr lang="en-US" baseline="0" dirty="0" smtClean="0"/>
                        <a:t> complete</a:t>
                      </a:r>
                      <a:endParaRPr lang="en-US" dirty="0"/>
                    </a:p>
                  </a:txBody>
                  <a:tcPr/>
                </a:tc>
                <a:tc>
                  <a:txBody>
                    <a:bodyPr/>
                    <a:lstStyle/>
                    <a:p>
                      <a:r>
                        <a:rPr lang="en-US" dirty="0" smtClean="0"/>
                        <a:t>54 minutes</a:t>
                      </a:r>
                      <a:endParaRPr lang="en-US" dirty="0"/>
                    </a:p>
                  </a:txBody>
                  <a:tcPr/>
                </a:tc>
                <a:tc>
                  <a:txBody>
                    <a:bodyPr/>
                    <a:lstStyle/>
                    <a:p>
                      <a:r>
                        <a:rPr lang="en-US" dirty="0" smtClean="0"/>
                        <a:t>34</a:t>
                      </a:r>
                      <a:r>
                        <a:rPr lang="en-US" baseline="0" dirty="0" smtClean="0"/>
                        <a:t> minutes</a:t>
                      </a:r>
                      <a:endParaRPr lang="en-US" dirty="0"/>
                    </a:p>
                  </a:txBody>
                  <a:tcPr/>
                </a:tc>
                <a:tc>
                  <a:txBody>
                    <a:bodyPr/>
                    <a:lstStyle/>
                    <a:p>
                      <a:r>
                        <a:rPr lang="en-US" dirty="0" smtClean="0"/>
                        <a:t>20 minutes</a:t>
                      </a:r>
                      <a:endParaRPr lang="en-US" dirty="0"/>
                    </a:p>
                  </a:txBody>
                  <a:tcPr/>
                </a:tc>
              </a:tr>
            </a:tbl>
          </a:graphicData>
        </a:graphic>
      </p:graphicFrame>
      <p:sp>
        <p:nvSpPr>
          <p:cNvPr id="5" name="Title 1"/>
          <p:cNvSpPr txBox="1">
            <a:spLocks/>
          </p:cNvSpPr>
          <p:nvPr/>
        </p:nvSpPr>
        <p:spPr>
          <a:xfrm>
            <a:off x="722313" y="595018"/>
            <a:ext cx="2551842"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b="1" noProof="0" dirty="0" smtClean="0">
                <a:latin typeface="Yanone Kaffeesatz Regular"/>
                <a:ea typeface="+mj-ea"/>
                <a:cs typeface="Yanone Kaffeesatz Regular"/>
              </a:rPr>
              <a:t>Job model</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7" name="Title 1"/>
          <p:cNvSpPr txBox="1">
            <a:spLocks/>
          </p:cNvSpPr>
          <p:nvPr/>
        </p:nvSpPr>
        <p:spPr>
          <a:xfrm>
            <a:off x="7124099" y="3121945"/>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noProof="0" dirty="0" smtClean="0">
                <a:latin typeface="Yanone Kaffeesatz Regular"/>
                <a:ea typeface="+mj-ea"/>
                <a:cs typeface="Yanone Kaffeesatz Regular"/>
              </a:rPr>
              <a:t>Deadline:</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
        <p:nvSpPr>
          <p:cNvPr id="8" name="Title 1"/>
          <p:cNvSpPr txBox="1">
            <a:spLocks/>
          </p:cNvSpPr>
          <p:nvPr/>
        </p:nvSpPr>
        <p:spPr>
          <a:xfrm>
            <a:off x="7124099" y="3753056"/>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noProof="0" dirty="0" smtClean="0">
                <a:latin typeface="Yanone Kaffeesatz Regular"/>
                <a:ea typeface="+mj-ea"/>
                <a:cs typeface="Yanone Kaffeesatz Regular"/>
              </a:rPr>
              <a:t>50 min.</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
        <p:nvSpPr>
          <p:cNvPr id="9" name="Title 1"/>
          <p:cNvSpPr txBox="1">
            <a:spLocks/>
          </p:cNvSpPr>
          <p:nvPr/>
        </p:nvSpPr>
        <p:spPr>
          <a:xfrm>
            <a:off x="7124099" y="1695104"/>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noProof="0" dirty="0" smtClean="0">
                <a:latin typeface="Yanone Kaffeesatz Regular"/>
                <a:ea typeface="+mj-ea"/>
                <a:cs typeface="Yanone Kaffeesatz Regular"/>
              </a:rPr>
              <a:t>Completion:</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
        <p:nvSpPr>
          <p:cNvPr id="11" name="Title 1"/>
          <p:cNvSpPr txBox="1">
            <a:spLocks/>
          </p:cNvSpPr>
          <p:nvPr/>
        </p:nvSpPr>
        <p:spPr>
          <a:xfrm>
            <a:off x="7124099" y="2326215"/>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noProof="0" dirty="0" smtClean="0">
                <a:latin typeface="Yanone Kaffeesatz Regular"/>
                <a:ea typeface="+mj-ea"/>
                <a:cs typeface="Yanone Kaffeesatz Regular"/>
              </a:rPr>
              <a:t>1%</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69</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Control loop</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22313" y="595018"/>
            <a:ext cx="2551842"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b="1" noProof="0" dirty="0" smtClean="0">
                <a:latin typeface="Yanone Kaffeesatz Regular"/>
                <a:ea typeface="+mj-ea"/>
                <a:cs typeface="Yanone Kaffeesatz Regular"/>
              </a:rPr>
              <a:t>Job model</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11" name="Title 1"/>
          <p:cNvSpPr txBox="1">
            <a:spLocks/>
          </p:cNvSpPr>
          <p:nvPr/>
        </p:nvSpPr>
        <p:spPr>
          <a:xfrm>
            <a:off x="7124099" y="3121945"/>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noProof="0" dirty="0" smtClean="0">
                <a:latin typeface="Yanone Kaffeesatz Regular"/>
                <a:ea typeface="+mj-ea"/>
                <a:cs typeface="Yanone Kaffeesatz Regular"/>
              </a:rPr>
              <a:t>Deadline:</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
        <p:nvSpPr>
          <p:cNvPr id="12" name="Title 1"/>
          <p:cNvSpPr txBox="1">
            <a:spLocks/>
          </p:cNvSpPr>
          <p:nvPr/>
        </p:nvSpPr>
        <p:spPr>
          <a:xfrm>
            <a:off x="7124099" y="3753056"/>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noProof="0" dirty="0" smtClean="0">
                <a:latin typeface="Yanone Kaffeesatz Regular"/>
                <a:ea typeface="+mj-ea"/>
                <a:cs typeface="Yanone Kaffeesatz Regular"/>
              </a:rPr>
              <a:t>50 min.</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
        <p:nvSpPr>
          <p:cNvPr id="13" name="Title 1"/>
          <p:cNvSpPr txBox="1">
            <a:spLocks/>
          </p:cNvSpPr>
          <p:nvPr/>
        </p:nvSpPr>
        <p:spPr>
          <a:xfrm>
            <a:off x="7124099" y="1695104"/>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noProof="0" dirty="0" smtClean="0">
                <a:latin typeface="Yanone Kaffeesatz Regular"/>
                <a:ea typeface="+mj-ea"/>
                <a:cs typeface="Yanone Kaffeesatz Regular"/>
              </a:rPr>
              <a:t>Completion:</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
        <p:nvSpPr>
          <p:cNvPr id="14" name="Title 1"/>
          <p:cNvSpPr txBox="1">
            <a:spLocks/>
          </p:cNvSpPr>
          <p:nvPr/>
        </p:nvSpPr>
        <p:spPr>
          <a:xfrm>
            <a:off x="7124099" y="2326215"/>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noProof="0" dirty="0" smtClean="0">
                <a:latin typeface="Yanone Kaffeesatz Regular"/>
                <a:ea typeface="+mj-ea"/>
                <a:cs typeface="Yanone Kaffeesatz Regular"/>
              </a:rPr>
              <a:t>1%</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graphicFrame>
        <p:nvGraphicFramePr>
          <p:cNvPr id="15" name="Table 14"/>
          <p:cNvGraphicFramePr>
            <a:graphicFrameLocks noGrp="1"/>
          </p:cNvGraphicFramePr>
          <p:nvPr/>
        </p:nvGraphicFramePr>
        <p:xfrm>
          <a:off x="722313" y="1390748"/>
          <a:ext cx="6096000" cy="3251760"/>
        </p:xfrm>
        <a:graphic>
          <a:graphicData uri="http://schemas.openxmlformats.org/drawingml/2006/table">
            <a:tbl>
              <a:tblPr firstRow="1" bandRow="1">
                <a:tableStyleId>{5C22544A-7EE6-4342-B048-85BDC9FD1C3A}</a:tableStyleId>
              </a:tblPr>
              <a:tblGrid>
                <a:gridCol w="1524000"/>
                <a:gridCol w="1524000"/>
                <a:gridCol w="1524000"/>
                <a:gridCol w="1524000"/>
              </a:tblGrid>
              <a:tr h="541960">
                <a:tc>
                  <a:txBody>
                    <a:bodyPr/>
                    <a:lstStyle/>
                    <a:p>
                      <a:endParaRPr lang="en-US" dirty="0"/>
                    </a:p>
                  </a:txBody>
                  <a:tcPr/>
                </a:tc>
                <a:tc>
                  <a:txBody>
                    <a:bodyPr/>
                    <a:lstStyle/>
                    <a:p>
                      <a:r>
                        <a:rPr lang="en-US" dirty="0" smtClean="0"/>
                        <a:t>10 nodes</a:t>
                      </a:r>
                      <a:endParaRPr lang="en-US" dirty="0"/>
                    </a:p>
                  </a:txBody>
                  <a:tcPr/>
                </a:tc>
                <a:tc>
                  <a:txBody>
                    <a:bodyPr/>
                    <a:lstStyle/>
                    <a:p>
                      <a:r>
                        <a:rPr lang="en-US" dirty="0" smtClean="0"/>
                        <a:t>20 nodes</a:t>
                      </a:r>
                      <a:endParaRPr lang="en-US" dirty="0"/>
                    </a:p>
                  </a:txBody>
                  <a:tcPr/>
                </a:tc>
                <a:tc>
                  <a:txBody>
                    <a:bodyPr/>
                    <a:lstStyle/>
                    <a:p>
                      <a:r>
                        <a:rPr lang="en-US" smtClean="0"/>
                        <a:t>30</a:t>
                      </a:r>
                      <a:r>
                        <a:rPr lang="en-US" baseline="0" smtClean="0"/>
                        <a:t> nodes</a:t>
                      </a:r>
                      <a:endParaRPr lang="en-US" dirty="0"/>
                    </a:p>
                  </a:txBody>
                  <a:tcPr/>
                </a:tc>
              </a:tr>
              <a:tr h="541960">
                <a:tc>
                  <a:txBody>
                    <a:bodyPr/>
                    <a:lstStyle/>
                    <a:p>
                      <a:r>
                        <a:rPr lang="en-US" dirty="0" smtClean="0"/>
                        <a:t>1% complete</a:t>
                      </a:r>
                      <a:endParaRPr lang="en-US" dirty="0"/>
                    </a:p>
                  </a:txBody>
                  <a:tcPr/>
                </a:tc>
                <a:tc>
                  <a:txBody>
                    <a:bodyPr/>
                    <a:lstStyle/>
                    <a:p>
                      <a:r>
                        <a:rPr lang="en-US" dirty="0" smtClean="0"/>
                        <a:t>60 minutes</a:t>
                      </a:r>
                      <a:endParaRPr lang="en-US" dirty="0"/>
                    </a:p>
                  </a:txBody>
                  <a:tcPr/>
                </a:tc>
                <a:tc>
                  <a:txBody>
                    <a:bodyPr/>
                    <a:lstStyle/>
                    <a:p>
                      <a:r>
                        <a:rPr lang="en-US" dirty="0" smtClean="0"/>
                        <a:t>40 minutes</a:t>
                      </a:r>
                      <a:endParaRPr lang="en-US" dirty="0"/>
                    </a:p>
                  </a:txBody>
                  <a:tcPr>
                    <a:solidFill>
                      <a:srgbClr val="FFFF00"/>
                    </a:solidFill>
                  </a:tcPr>
                </a:tc>
                <a:tc>
                  <a:txBody>
                    <a:bodyPr/>
                    <a:lstStyle/>
                    <a:p>
                      <a:r>
                        <a:rPr lang="en-US" dirty="0" smtClean="0"/>
                        <a:t>25 minutes</a:t>
                      </a:r>
                      <a:endParaRPr lang="en-US" dirty="0"/>
                    </a:p>
                  </a:txBody>
                  <a:tcPr/>
                </a:tc>
              </a:tr>
              <a:tr h="541960">
                <a:tc>
                  <a:txBody>
                    <a:bodyPr/>
                    <a:lstStyle/>
                    <a:p>
                      <a:r>
                        <a:rPr lang="en-US" dirty="0" smtClean="0"/>
                        <a:t>2% complete</a:t>
                      </a:r>
                      <a:endParaRPr lang="en-US" dirty="0"/>
                    </a:p>
                  </a:txBody>
                  <a:tcPr/>
                </a:tc>
                <a:tc>
                  <a:txBody>
                    <a:bodyPr/>
                    <a:lstStyle/>
                    <a:p>
                      <a:r>
                        <a:rPr lang="en-US" dirty="0" smtClean="0"/>
                        <a:t>59 minutes</a:t>
                      </a:r>
                      <a:endParaRPr lang="en-US" dirty="0"/>
                    </a:p>
                  </a:txBody>
                  <a:tcPr/>
                </a:tc>
                <a:tc>
                  <a:txBody>
                    <a:bodyPr/>
                    <a:lstStyle/>
                    <a:p>
                      <a:r>
                        <a:rPr lang="en-US" dirty="0" smtClean="0"/>
                        <a:t>39 minutes</a:t>
                      </a:r>
                      <a:endParaRPr lang="en-US" dirty="0"/>
                    </a:p>
                  </a:txBody>
                  <a:tcPr/>
                </a:tc>
                <a:tc>
                  <a:txBody>
                    <a:bodyPr/>
                    <a:lstStyle/>
                    <a:p>
                      <a:r>
                        <a:rPr lang="en-US" dirty="0" smtClean="0"/>
                        <a:t>24 minutes</a:t>
                      </a:r>
                      <a:endParaRPr lang="en-US" dirty="0"/>
                    </a:p>
                  </a:txBody>
                  <a:tcPr/>
                </a:tc>
              </a:tr>
              <a:tr h="541960">
                <a:tc>
                  <a:txBody>
                    <a:bodyPr/>
                    <a:lstStyle/>
                    <a:p>
                      <a:r>
                        <a:rPr lang="en-US" dirty="0" smtClean="0"/>
                        <a:t>3% complete</a:t>
                      </a:r>
                      <a:endParaRPr lang="en-US" dirty="0"/>
                    </a:p>
                  </a:txBody>
                  <a:tcPr/>
                </a:tc>
                <a:tc>
                  <a:txBody>
                    <a:bodyPr/>
                    <a:lstStyle/>
                    <a:p>
                      <a:r>
                        <a:rPr lang="en-US" dirty="0" smtClean="0"/>
                        <a:t>58 minutes</a:t>
                      </a:r>
                      <a:endParaRPr lang="en-US" dirty="0"/>
                    </a:p>
                  </a:txBody>
                  <a:tcPr/>
                </a:tc>
                <a:tc>
                  <a:txBody>
                    <a:bodyPr/>
                    <a:lstStyle/>
                    <a:p>
                      <a:r>
                        <a:rPr lang="en-US" dirty="0" smtClean="0"/>
                        <a:t>37 minutes</a:t>
                      </a:r>
                      <a:endParaRPr lang="en-US" dirty="0"/>
                    </a:p>
                  </a:txBody>
                  <a:tcPr/>
                </a:tc>
                <a:tc>
                  <a:txBody>
                    <a:bodyPr/>
                    <a:lstStyle/>
                    <a:p>
                      <a:r>
                        <a:rPr lang="en-US" dirty="0" smtClean="0"/>
                        <a:t>22 minutes</a:t>
                      </a:r>
                      <a:endParaRPr lang="en-US" dirty="0"/>
                    </a:p>
                  </a:txBody>
                  <a:tcPr/>
                </a:tc>
              </a:tr>
              <a:tr h="541960">
                <a:tc>
                  <a:txBody>
                    <a:bodyPr/>
                    <a:lstStyle/>
                    <a:p>
                      <a:r>
                        <a:rPr lang="en-US" dirty="0" smtClean="0"/>
                        <a:t>4% complete</a:t>
                      </a:r>
                      <a:endParaRPr lang="en-US" dirty="0"/>
                    </a:p>
                  </a:txBody>
                  <a:tcPr/>
                </a:tc>
                <a:tc>
                  <a:txBody>
                    <a:bodyPr/>
                    <a:lstStyle/>
                    <a:p>
                      <a:r>
                        <a:rPr lang="en-US" dirty="0" smtClean="0"/>
                        <a:t>56 minutes</a:t>
                      </a:r>
                      <a:endParaRPr lang="en-US" dirty="0"/>
                    </a:p>
                  </a:txBody>
                  <a:tcPr/>
                </a:tc>
                <a:tc>
                  <a:txBody>
                    <a:bodyPr/>
                    <a:lstStyle/>
                    <a:p>
                      <a:r>
                        <a:rPr lang="en-US" dirty="0" smtClean="0"/>
                        <a:t>36</a:t>
                      </a:r>
                      <a:r>
                        <a:rPr lang="en-US" baseline="0" dirty="0" smtClean="0"/>
                        <a:t> minutes</a:t>
                      </a:r>
                      <a:endParaRPr lang="en-US" dirty="0"/>
                    </a:p>
                  </a:txBody>
                  <a:tcPr/>
                </a:tc>
                <a:tc>
                  <a:txBody>
                    <a:bodyPr/>
                    <a:lstStyle/>
                    <a:p>
                      <a:r>
                        <a:rPr lang="en-US" dirty="0" smtClean="0"/>
                        <a:t>21 minutes</a:t>
                      </a:r>
                      <a:endParaRPr lang="en-US" dirty="0"/>
                    </a:p>
                  </a:txBody>
                  <a:tcPr/>
                </a:tc>
              </a:tr>
              <a:tr h="541960">
                <a:tc>
                  <a:txBody>
                    <a:bodyPr/>
                    <a:lstStyle/>
                    <a:p>
                      <a:r>
                        <a:rPr lang="en-US" dirty="0" smtClean="0"/>
                        <a:t>5%</a:t>
                      </a:r>
                      <a:r>
                        <a:rPr lang="en-US" baseline="0" dirty="0" smtClean="0"/>
                        <a:t> complete</a:t>
                      </a:r>
                      <a:endParaRPr lang="en-US" dirty="0"/>
                    </a:p>
                  </a:txBody>
                  <a:tcPr/>
                </a:tc>
                <a:tc>
                  <a:txBody>
                    <a:bodyPr/>
                    <a:lstStyle/>
                    <a:p>
                      <a:r>
                        <a:rPr lang="en-US" dirty="0" smtClean="0"/>
                        <a:t>54 minutes</a:t>
                      </a:r>
                      <a:endParaRPr lang="en-US" dirty="0"/>
                    </a:p>
                  </a:txBody>
                  <a:tcPr/>
                </a:tc>
                <a:tc>
                  <a:txBody>
                    <a:bodyPr/>
                    <a:lstStyle/>
                    <a:p>
                      <a:r>
                        <a:rPr lang="en-US" dirty="0" smtClean="0"/>
                        <a:t>34</a:t>
                      </a:r>
                      <a:r>
                        <a:rPr lang="en-US" baseline="0" dirty="0" smtClean="0"/>
                        <a:t> minutes</a:t>
                      </a:r>
                      <a:endParaRPr lang="en-US" dirty="0"/>
                    </a:p>
                  </a:txBody>
                  <a:tcPr/>
                </a:tc>
                <a:tc>
                  <a:txBody>
                    <a:bodyPr/>
                    <a:lstStyle/>
                    <a:p>
                      <a:r>
                        <a:rPr lang="en-US" dirty="0" smtClean="0"/>
                        <a:t>20 minutes</a:t>
                      </a:r>
                      <a:endParaRPr lang="en-US" dirty="0"/>
                    </a:p>
                  </a:txBody>
                  <a:tcPr/>
                </a:tc>
              </a:tr>
            </a:tbl>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70</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Control loop</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22313" y="595018"/>
            <a:ext cx="2551842"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b="1" noProof="0" dirty="0" smtClean="0">
                <a:latin typeface="Yanone Kaffeesatz Regular"/>
                <a:ea typeface="+mj-ea"/>
                <a:cs typeface="Yanone Kaffeesatz Regular"/>
              </a:rPr>
              <a:t>Job model</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graphicFrame>
        <p:nvGraphicFramePr>
          <p:cNvPr id="9" name="Table 8"/>
          <p:cNvGraphicFramePr>
            <a:graphicFrameLocks noGrp="1"/>
          </p:cNvGraphicFramePr>
          <p:nvPr/>
        </p:nvGraphicFramePr>
        <p:xfrm>
          <a:off x="722313" y="1390748"/>
          <a:ext cx="6096000" cy="3251760"/>
        </p:xfrm>
        <a:graphic>
          <a:graphicData uri="http://schemas.openxmlformats.org/drawingml/2006/table">
            <a:tbl>
              <a:tblPr firstRow="1" bandRow="1">
                <a:tableStyleId>{5C22544A-7EE6-4342-B048-85BDC9FD1C3A}</a:tableStyleId>
              </a:tblPr>
              <a:tblGrid>
                <a:gridCol w="1524000"/>
                <a:gridCol w="1524000"/>
                <a:gridCol w="1524000"/>
                <a:gridCol w="1524000"/>
              </a:tblGrid>
              <a:tr h="541960">
                <a:tc>
                  <a:txBody>
                    <a:bodyPr/>
                    <a:lstStyle/>
                    <a:p>
                      <a:endParaRPr lang="en-US" dirty="0"/>
                    </a:p>
                  </a:txBody>
                  <a:tcPr/>
                </a:tc>
                <a:tc>
                  <a:txBody>
                    <a:bodyPr/>
                    <a:lstStyle/>
                    <a:p>
                      <a:r>
                        <a:rPr lang="en-US" dirty="0" smtClean="0"/>
                        <a:t>10 nodes</a:t>
                      </a:r>
                      <a:endParaRPr lang="en-US" dirty="0"/>
                    </a:p>
                  </a:txBody>
                  <a:tcPr/>
                </a:tc>
                <a:tc>
                  <a:txBody>
                    <a:bodyPr/>
                    <a:lstStyle/>
                    <a:p>
                      <a:r>
                        <a:rPr lang="en-US" dirty="0" smtClean="0"/>
                        <a:t>20 nodes</a:t>
                      </a:r>
                      <a:endParaRPr lang="en-US" dirty="0"/>
                    </a:p>
                  </a:txBody>
                  <a:tcPr/>
                </a:tc>
                <a:tc>
                  <a:txBody>
                    <a:bodyPr/>
                    <a:lstStyle/>
                    <a:p>
                      <a:r>
                        <a:rPr lang="en-US" smtClean="0"/>
                        <a:t>30</a:t>
                      </a:r>
                      <a:r>
                        <a:rPr lang="en-US" baseline="0" smtClean="0"/>
                        <a:t> nodes</a:t>
                      </a:r>
                      <a:endParaRPr lang="en-US" dirty="0"/>
                    </a:p>
                  </a:txBody>
                  <a:tcPr/>
                </a:tc>
              </a:tr>
              <a:tr h="541960">
                <a:tc>
                  <a:txBody>
                    <a:bodyPr/>
                    <a:lstStyle/>
                    <a:p>
                      <a:r>
                        <a:rPr lang="en-US" dirty="0" smtClean="0"/>
                        <a:t>1% complete</a:t>
                      </a:r>
                      <a:endParaRPr lang="en-US" dirty="0"/>
                    </a:p>
                  </a:txBody>
                  <a:tcPr/>
                </a:tc>
                <a:tc>
                  <a:txBody>
                    <a:bodyPr/>
                    <a:lstStyle/>
                    <a:p>
                      <a:r>
                        <a:rPr lang="en-US" dirty="0" smtClean="0"/>
                        <a:t>60 minutes</a:t>
                      </a:r>
                      <a:endParaRPr lang="en-US" dirty="0"/>
                    </a:p>
                  </a:txBody>
                  <a:tcPr/>
                </a:tc>
                <a:tc>
                  <a:txBody>
                    <a:bodyPr/>
                    <a:lstStyle/>
                    <a:p>
                      <a:r>
                        <a:rPr lang="en-US" dirty="0" smtClean="0"/>
                        <a:t>40 minutes</a:t>
                      </a:r>
                      <a:endParaRPr lang="en-US" dirty="0"/>
                    </a:p>
                  </a:txBody>
                  <a:tcPr/>
                </a:tc>
                <a:tc>
                  <a:txBody>
                    <a:bodyPr/>
                    <a:lstStyle/>
                    <a:p>
                      <a:r>
                        <a:rPr lang="en-US" dirty="0" smtClean="0"/>
                        <a:t>25 minutes</a:t>
                      </a:r>
                      <a:endParaRPr lang="en-US" dirty="0"/>
                    </a:p>
                  </a:txBody>
                  <a:tcPr/>
                </a:tc>
              </a:tr>
              <a:tr h="541960">
                <a:tc>
                  <a:txBody>
                    <a:bodyPr/>
                    <a:lstStyle/>
                    <a:p>
                      <a:r>
                        <a:rPr lang="en-US" dirty="0" smtClean="0"/>
                        <a:t>2% complete</a:t>
                      </a:r>
                      <a:endParaRPr lang="en-US" dirty="0"/>
                    </a:p>
                  </a:txBody>
                  <a:tcPr/>
                </a:tc>
                <a:tc>
                  <a:txBody>
                    <a:bodyPr/>
                    <a:lstStyle/>
                    <a:p>
                      <a:r>
                        <a:rPr lang="en-US" dirty="0" smtClean="0"/>
                        <a:t>59 minutes</a:t>
                      </a:r>
                      <a:endParaRPr lang="en-US" dirty="0"/>
                    </a:p>
                  </a:txBody>
                  <a:tcPr/>
                </a:tc>
                <a:tc>
                  <a:txBody>
                    <a:bodyPr/>
                    <a:lstStyle/>
                    <a:p>
                      <a:r>
                        <a:rPr lang="en-US" dirty="0" smtClean="0"/>
                        <a:t>39 minutes</a:t>
                      </a:r>
                      <a:endParaRPr lang="en-US" dirty="0"/>
                    </a:p>
                  </a:txBody>
                  <a:tcPr/>
                </a:tc>
                <a:tc>
                  <a:txBody>
                    <a:bodyPr/>
                    <a:lstStyle/>
                    <a:p>
                      <a:r>
                        <a:rPr lang="en-US" dirty="0" smtClean="0"/>
                        <a:t>24 minutes</a:t>
                      </a:r>
                      <a:endParaRPr lang="en-US" dirty="0"/>
                    </a:p>
                  </a:txBody>
                  <a:tcPr/>
                </a:tc>
              </a:tr>
              <a:tr h="541960">
                <a:tc>
                  <a:txBody>
                    <a:bodyPr/>
                    <a:lstStyle/>
                    <a:p>
                      <a:r>
                        <a:rPr lang="en-US" dirty="0" smtClean="0"/>
                        <a:t>3% complete</a:t>
                      </a:r>
                      <a:endParaRPr lang="en-US" dirty="0"/>
                    </a:p>
                  </a:txBody>
                  <a:tcPr/>
                </a:tc>
                <a:tc>
                  <a:txBody>
                    <a:bodyPr/>
                    <a:lstStyle/>
                    <a:p>
                      <a:r>
                        <a:rPr lang="en-US" dirty="0" smtClean="0"/>
                        <a:t>58 minutes</a:t>
                      </a:r>
                      <a:endParaRPr lang="en-US" dirty="0"/>
                    </a:p>
                  </a:txBody>
                  <a:tcPr/>
                </a:tc>
                <a:tc>
                  <a:txBody>
                    <a:bodyPr/>
                    <a:lstStyle/>
                    <a:p>
                      <a:r>
                        <a:rPr lang="en-US" dirty="0" smtClean="0"/>
                        <a:t>37 minutes</a:t>
                      </a:r>
                      <a:endParaRPr lang="en-US" dirty="0"/>
                    </a:p>
                  </a:txBody>
                  <a:tcPr>
                    <a:solidFill>
                      <a:srgbClr val="FFFF00"/>
                    </a:solidFill>
                  </a:tcPr>
                </a:tc>
                <a:tc>
                  <a:txBody>
                    <a:bodyPr/>
                    <a:lstStyle/>
                    <a:p>
                      <a:r>
                        <a:rPr lang="en-US" dirty="0" smtClean="0"/>
                        <a:t>22 minutes</a:t>
                      </a:r>
                      <a:endParaRPr lang="en-US" dirty="0"/>
                    </a:p>
                  </a:txBody>
                  <a:tcPr/>
                </a:tc>
              </a:tr>
              <a:tr h="541960">
                <a:tc>
                  <a:txBody>
                    <a:bodyPr/>
                    <a:lstStyle/>
                    <a:p>
                      <a:r>
                        <a:rPr lang="en-US" dirty="0" smtClean="0"/>
                        <a:t>4% complete</a:t>
                      </a:r>
                      <a:endParaRPr lang="en-US" dirty="0"/>
                    </a:p>
                  </a:txBody>
                  <a:tcPr/>
                </a:tc>
                <a:tc>
                  <a:txBody>
                    <a:bodyPr/>
                    <a:lstStyle/>
                    <a:p>
                      <a:r>
                        <a:rPr lang="en-US" dirty="0" smtClean="0"/>
                        <a:t>56 minutes</a:t>
                      </a:r>
                      <a:endParaRPr lang="en-US" dirty="0"/>
                    </a:p>
                  </a:txBody>
                  <a:tcPr/>
                </a:tc>
                <a:tc>
                  <a:txBody>
                    <a:bodyPr/>
                    <a:lstStyle/>
                    <a:p>
                      <a:r>
                        <a:rPr lang="en-US" dirty="0" smtClean="0"/>
                        <a:t>36</a:t>
                      </a:r>
                      <a:r>
                        <a:rPr lang="en-US" baseline="0" dirty="0" smtClean="0"/>
                        <a:t> minutes</a:t>
                      </a:r>
                      <a:endParaRPr lang="en-US" dirty="0"/>
                    </a:p>
                  </a:txBody>
                  <a:tcPr/>
                </a:tc>
                <a:tc>
                  <a:txBody>
                    <a:bodyPr/>
                    <a:lstStyle/>
                    <a:p>
                      <a:r>
                        <a:rPr lang="en-US" dirty="0" smtClean="0"/>
                        <a:t>21 minutes</a:t>
                      </a:r>
                      <a:endParaRPr lang="en-US" dirty="0"/>
                    </a:p>
                  </a:txBody>
                  <a:tcPr/>
                </a:tc>
              </a:tr>
              <a:tr h="541960">
                <a:tc>
                  <a:txBody>
                    <a:bodyPr/>
                    <a:lstStyle/>
                    <a:p>
                      <a:r>
                        <a:rPr lang="en-US" dirty="0" smtClean="0"/>
                        <a:t>5%</a:t>
                      </a:r>
                      <a:r>
                        <a:rPr lang="en-US" baseline="0" dirty="0" smtClean="0"/>
                        <a:t> complete</a:t>
                      </a:r>
                      <a:endParaRPr lang="en-US" dirty="0"/>
                    </a:p>
                  </a:txBody>
                  <a:tcPr/>
                </a:tc>
                <a:tc>
                  <a:txBody>
                    <a:bodyPr/>
                    <a:lstStyle/>
                    <a:p>
                      <a:r>
                        <a:rPr lang="en-US" dirty="0" smtClean="0"/>
                        <a:t>54 minutes</a:t>
                      </a:r>
                      <a:endParaRPr lang="en-US" dirty="0"/>
                    </a:p>
                  </a:txBody>
                  <a:tcPr/>
                </a:tc>
                <a:tc>
                  <a:txBody>
                    <a:bodyPr/>
                    <a:lstStyle/>
                    <a:p>
                      <a:r>
                        <a:rPr lang="en-US" dirty="0" smtClean="0"/>
                        <a:t>34</a:t>
                      </a:r>
                      <a:r>
                        <a:rPr lang="en-US" baseline="0" dirty="0" smtClean="0"/>
                        <a:t> minutes</a:t>
                      </a:r>
                      <a:endParaRPr lang="en-US" dirty="0"/>
                    </a:p>
                  </a:txBody>
                  <a:tcPr/>
                </a:tc>
                <a:tc>
                  <a:txBody>
                    <a:bodyPr/>
                    <a:lstStyle/>
                    <a:p>
                      <a:r>
                        <a:rPr lang="en-US" dirty="0" smtClean="0"/>
                        <a:t>20 minutes</a:t>
                      </a:r>
                      <a:endParaRPr lang="en-US" dirty="0"/>
                    </a:p>
                  </a:txBody>
                  <a:tcPr/>
                </a:tc>
              </a:tr>
            </a:tbl>
          </a:graphicData>
        </a:graphic>
      </p:graphicFrame>
      <p:sp>
        <p:nvSpPr>
          <p:cNvPr id="10" name="Title 1"/>
          <p:cNvSpPr txBox="1">
            <a:spLocks/>
          </p:cNvSpPr>
          <p:nvPr/>
        </p:nvSpPr>
        <p:spPr>
          <a:xfrm>
            <a:off x="7124099" y="3121945"/>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noProof="0" dirty="0" smtClean="0">
                <a:latin typeface="Yanone Kaffeesatz Regular"/>
                <a:ea typeface="+mj-ea"/>
                <a:cs typeface="Yanone Kaffeesatz Regular"/>
              </a:rPr>
              <a:t>Deadline:</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
        <p:nvSpPr>
          <p:cNvPr id="11" name="Title 1"/>
          <p:cNvSpPr txBox="1">
            <a:spLocks/>
          </p:cNvSpPr>
          <p:nvPr/>
        </p:nvSpPr>
        <p:spPr>
          <a:xfrm>
            <a:off x="7124099" y="3753056"/>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noProof="0" dirty="0" smtClean="0">
                <a:latin typeface="Yanone Kaffeesatz Regular"/>
                <a:ea typeface="+mj-ea"/>
                <a:cs typeface="Yanone Kaffeesatz Regular"/>
              </a:rPr>
              <a:t>40 min.</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
        <p:nvSpPr>
          <p:cNvPr id="12" name="Title 1"/>
          <p:cNvSpPr txBox="1">
            <a:spLocks/>
          </p:cNvSpPr>
          <p:nvPr/>
        </p:nvSpPr>
        <p:spPr>
          <a:xfrm>
            <a:off x="7124099" y="1695104"/>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noProof="0" dirty="0" smtClean="0">
                <a:latin typeface="Yanone Kaffeesatz Regular"/>
                <a:ea typeface="+mj-ea"/>
                <a:cs typeface="Yanone Kaffeesatz Regular"/>
              </a:rPr>
              <a:t>Completion:</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
        <p:nvSpPr>
          <p:cNvPr id="13" name="Title 1"/>
          <p:cNvSpPr txBox="1">
            <a:spLocks/>
          </p:cNvSpPr>
          <p:nvPr/>
        </p:nvSpPr>
        <p:spPr>
          <a:xfrm>
            <a:off x="7124099" y="2326215"/>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noProof="0" dirty="0" smtClean="0">
                <a:latin typeface="Yanone Kaffeesatz Regular"/>
                <a:ea typeface="+mj-ea"/>
                <a:cs typeface="Yanone Kaffeesatz Regular"/>
              </a:rPr>
              <a:t>3%</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71</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Control loop</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22313" y="595018"/>
            <a:ext cx="2551842"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b="1" noProof="0" dirty="0" smtClean="0">
                <a:latin typeface="Yanone Kaffeesatz Regular"/>
                <a:ea typeface="+mj-ea"/>
                <a:cs typeface="Yanone Kaffeesatz Regular"/>
              </a:rPr>
              <a:t>Job model</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graphicFrame>
        <p:nvGraphicFramePr>
          <p:cNvPr id="9" name="Table 8"/>
          <p:cNvGraphicFramePr>
            <a:graphicFrameLocks noGrp="1"/>
          </p:cNvGraphicFramePr>
          <p:nvPr/>
        </p:nvGraphicFramePr>
        <p:xfrm>
          <a:off x="722313" y="1390748"/>
          <a:ext cx="6096000" cy="3251760"/>
        </p:xfrm>
        <a:graphic>
          <a:graphicData uri="http://schemas.openxmlformats.org/drawingml/2006/table">
            <a:tbl>
              <a:tblPr firstRow="1" bandRow="1">
                <a:tableStyleId>{5C22544A-7EE6-4342-B048-85BDC9FD1C3A}</a:tableStyleId>
              </a:tblPr>
              <a:tblGrid>
                <a:gridCol w="1524000"/>
                <a:gridCol w="1524000"/>
                <a:gridCol w="1524000"/>
                <a:gridCol w="1524000"/>
              </a:tblGrid>
              <a:tr h="541960">
                <a:tc>
                  <a:txBody>
                    <a:bodyPr/>
                    <a:lstStyle/>
                    <a:p>
                      <a:endParaRPr lang="en-US" dirty="0"/>
                    </a:p>
                  </a:txBody>
                  <a:tcPr/>
                </a:tc>
                <a:tc>
                  <a:txBody>
                    <a:bodyPr/>
                    <a:lstStyle/>
                    <a:p>
                      <a:r>
                        <a:rPr lang="en-US" dirty="0" smtClean="0"/>
                        <a:t>10 nodes</a:t>
                      </a:r>
                      <a:endParaRPr lang="en-US" dirty="0"/>
                    </a:p>
                  </a:txBody>
                  <a:tcPr/>
                </a:tc>
                <a:tc>
                  <a:txBody>
                    <a:bodyPr/>
                    <a:lstStyle/>
                    <a:p>
                      <a:r>
                        <a:rPr lang="en-US" dirty="0" smtClean="0"/>
                        <a:t>20 nodes</a:t>
                      </a:r>
                      <a:endParaRPr lang="en-US" dirty="0"/>
                    </a:p>
                  </a:txBody>
                  <a:tcPr/>
                </a:tc>
                <a:tc>
                  <a:txBody>
                    <a:bodyPr/>
                    <a:lstStyle/>
                    <a:p>
                      <a:r>
                        <a:rPr lang="en-US" smtClean="0"/>
                        <a:t>30</a:t>
                      </a:r>
                      <a:r>
                        <a:rPr lang="en-US" baseline="0" smtClean="0"/>
                        <a:t> nodes</a:t>
                      </a:r>
                      <a:endParaRPr lang="en-US" dirty="0"/>
                    </a:p>
                  </a:txBody>
                  <a:tcPr/>
                </a:tc>
              </a:tr>
              <a:tr h="541960">
                <a:tc>
                  <a:txBody>
                    <a:bodyPr/>
                    <a:lstStyle/>
                    <a:p>
                      <a:r>
                        <a:rPr lang="en-US" dirty="0" smtClean="0"/>
                        <a:t>1% complete</a:t>
                      </a:r>
                      <a:endParaRPr lang="en-US" dirty="0"/>
                    </a:p>
                  </a:txBody>
                  <a:tcPr/>
                </a:tc>
                <a:tc>
                  <a:txBody>
                    <a:bodyPr/>
                    <a:lstStyle/>
                    <a:p>
                      <a:r>
                        <a:rPr lang="en-US" dirty="0" smtClean="0"/>
                        <a:t>60 minutes</a:t>
                      </a:r>
                      <a:endParaRPr lang="en-US" dirty="0"/>
                    </a:p>
                  </a:txBody>
                  <a:tcPr/>
                </a:tc>
                <a:tc>
                  <a:txBody>
                    <a:bodyPr/>
                    <a:lstStyle/>
                    <a:p>
                      <a:r>
                        <a:rPr lang="en-US" dirty="0" smtClean="0"/>
                        <a:t>40 minutes</a:t>
                      </a:r>
                      <a:endParaRPr lang="en-US" dirty="0"/>
                    </a:p>
                  </a:txBody>
                  <a:tcPr/>
                </a:tc>
                <a:tc>
                  <a:txBody>
                    <a:bodyPr/>
                    <a:lstStyle/>
                    <a:p>
                      <a:r>
                        <a:rPr lang="en-US" dirty="0" smtClean="0"/>
                        <a:t>25 minutes</a:t>
                      </a:r>
                      <a:endParaRPr lang="en-US" dirty="0"/>
                    </a:p>
                  </a:txBody>
                  <a:tcPr/>
                </a:tc>
              </a:tr>
              <a:tr h="541960">
                <a:tc>
                  <a:txBody>
                    <a:bodyPr/>
                    <a:lstStyle/>
                    <a:p>
                      <a:r>
                        <a:rPr lang="en-US" dirty="0" smtClean="0"/>
                        <a:t>2% complete</a:t>
                      </a:r>
                      <a:endParaRPr lang="en-US" dirty="0"/>
                    </a:p>
                  </a:txBody>
                  <a:tcPr/>
                </a:tc>
                <a:tc>
                  <a:txBody>
                    <a:bodyPr/>
                    <a:lstStyle/>
                    <a:p>
                      <a:r>
                        <a:rPr lang="en-US" dirty="0" smtClean="0"/>
                        <a:t>59 minutes</a:t>
                      </a:r>
                      <a:endParaRPr lang="en-US" dirty="0"/>
                    </a:p>
                  </a:txBody>
                  <a:tcPr/>
                </a:tc>
                <a:tc>
                  <a:txBody>
                    <a:bodyPr/>
                    <a:lstStyle/>
                    <a:p>
                      <a:r>
                        <a:rPr lang="en-US" dirty="0" smtClean="0"/>
                        <a:t>39 minutes</a:t>
                      </a:r>
                      <a:endParaRPr lang="en-US" dirty="0"/>
                    </a:p>
                  </a:txBody>
                  <a:tcPr/>
                </a:tc>
                <a:tc>
                  <a:txBody>
                    <a:bodyPr/>
                    <a:lstStyle/>
                    <a:p>
                      <a:r>
                        <a:rPr lang="en-US" dirty="0" smtClean="0"/>
                        <a:t>24 minutes</a:t>
                      </a:r>
                      <a:endParaRPr lang="en-US" dirty="0"/>
                    </a:p>
                  </a:txBody>
                  <a:tcPr/>
                </a:tc>
              </a:tr>
              <a:tr h="541960">
                <a:tc>
                  <a:txBody>
                    <a:bodyPr/>
                    <a:lstStyle/>
                    <a:p>
                      <a:r>
                        <a:rPr lang="en-US" dirty="0" smtClean="0"/>
                        <a:t>3% complete</a:t>
                      </a:r>
                      <a:endParaRPr lang="en-US" dirty="0"/>
                    </a:p>
                  </a:txBody>
                  <a:tcPr/>
                </a:tc>
                <a:tc>
                  <a:txBody>
                    <a:bodyPr/>
                    <a:lstStyle/>
                    <a:p>
                      <a:r>
                        <a:rPr lang="en-US" dirty="0" smtClean="0"/>
                        <a:t>58 minutes</a:t>
                      </a:r>
                      <a:endParaRPr lang="en-US" dirty="0"/>
                    </a:p>
                  </a:txBody>
                  <a:tcPr/>
                </a:tc>
                <a:tc>
                  <a:txBody>
                    <a:bodyPr/>
                    <a:lstStyle/>
                    <a:p>
                      <a:r>
                        <a:rPr lang="en-US" dirty="0" smtClean="0"/>
                        <a:t>37 minutes</a:t>
                      </a:r>
                      <a:endParaRPr lang="en-US" dirty="0"/>
                    </a:p>
                  </a:txBody>
                  <a:tcPr/>
                </a:tc>
                <a:tc>
                  <a:txBody>
                    <a:bodyPr/>
                    <a:lstStyle/>
                    <a:p>
                      <a:r>
                        <a:rPr lang="en-US" dirty="0" smtClean="0"/>
                        <a:t>22 minutes</a:t>
                      </a:r>
                      <a:endParaRPr lang="en-US" dirty="0"/>
                    </a:p>
                  </a:txBody>
                  <a:tcPr/>
                </a:tc>
              </a:tr>
              <a:tr h="541960">
                <a:tc>
                  <a:txBody>
                    <a:bodyPr/>
                    <a:lstStyle/>
                    <a:p>
                      <a:r>
                        <a:rPr lang="en-US" dirty="0" smtClean="0"/>
                        <a:t>4% complete</a:t>
                      </a:r>
                      <a:endParaRPr lang="en-US" dirty="0"/>
                    </a:p>
                  </a:txBody>
                  <a:tcPr/>
                </a:tc>
                <a:tc>
                  <a:txBody>
                    <a:bodyPr/>
                    <a:lstStyle/>
                    <a:p>
                      <a:r>
                        <a:rPr lang="en-US" dirty="0" smtClean="0"/>
                        <a:t>56 minutes</a:t>
                      </a:r>
                      <a:endParaRPr lang="en-US" dirty="0"/>
                    </a:p>
                  </a:txBody>
                  <a:tcPr/>
                </a:tc>
                <a:tc>
                  <a:txBody>
                    <a:bodyPr/>
                    <a:lstStyle/>
                    <a:p>
                      <a:r>
                        <a:rPr lang="en-US" dirty="0" smtClean="0"/>
                        <a:t>36</a:t>
                      </a:r>
                      <a:r>
                        <a:rPr lang="en-US" baseline="0" dirty="0" smtClean="0"/>
                        <a:t> minutes</a:t>
                      </a:r>
                      <a:endParaRPr lang="en-US" dirty="0"/>
                    </a:p>
                  </a:txBody>
                  <a:tcPr/>
                </a:tc>
                <a:tc>
                  <a:txBody>
                    <a:bodyPr/>
                    <a:lstStyle/>
                    <a:p>
                      <a:r>
                        <a:rPr lang="en-US" dirty="0" smtClean="0"/>
                        <a:t>21 minutes</a:t>
                      </a:r>
                      <a:endParaRPr lang="en-US" dirty="0"/>
                    </a:p>
                  </a:txBody>
                  <a:tcPr/>
                </a:tc>
              </a:tr>
              <a:tr h="541960">
                <a:tc>
                  <a:txBody>
                    <a:bodyPr/>
                    <a:lstStyle/>
                    <a:p>
                      <a:r>
                        <a:rPr lang="en-US" dirty="0" smtClean="0"/>
                        <a:t>5%</a:t>
                      </a:r>
                      <a:r>
                        <a:rPr lang="en-US" baseline="0" dirty="0" smtClean="0"/>
                        <a:t> complete</a:t>
                      </a:r>
                      <a:endParaRPr lang="en-US" dirty="0"/>
                    </a:p>
                  </a:txBody>
                  <a:tcPr/>
                </a:tc>
                <a:tc>
                  <a:txBody>
                    <a:bodyPr/>
                    <a:lstStyle/>
                    <a:p>
                      <a:r>
                        <a:rPr lang="en-US" dirty="0" smtClean="0"/>
                        <a:t>54 minutes</a:t>
                      </a:r>
                      <a:endParaRPr lang="en-US" dirty="0"/>
                    </a:p>
                  </a:txBody>
                  <a:tcPr/>
                </a:tc>
                <a:tc>
                  <a:txBody>
                    <a:bodyPr/>
                    <a:lstStyle/>
                    <a:p>
                      <a:r>
                        <a:rPr lang="en-US" dirty="0" smtClean="0"/>
                        <a:t>34</a:t>
                      </a:r>
                      <a:r>
                        <a:rPr lang="en-US" baseline="0" dirty="0" smtClean="0"/>
                        <a:t> minutes</a:t>
                      </a:r>
                      <a:endParaRPr lang="en-US" dirty="0"/>
                    </a:p>
                  </a:txBody>
                  <a:tcPr/>
                </a:tc>
                <a:tc>
                  <a:txBody>
                    <a:bodyPr/>
                    <a:lstStyle/>
                    <a:p>
                      <a:r>
                        <a:rPr lang="en-US" dirty="0" smtClean="0"/>
                        <a:t>20 minutes</a:t>
                      </a:r>
                      <a:endParaRPr lang="en-US" dirty="0"/>
                    </a:p>
                  </a:txBody>
                  <a:tcPr>
                    <a:solidFill>
                      <a:srgbClr val="FFFF00"/>
                    </a:solidFill>
                  </a:tcPr>
                </a:tc>
              </a:tr>
            </a:tbl>
          </a:graphicData>
        </a:graphic>
      </p:graphicFrame>
      <p:sp>
        <p:nvSpPr>
          <p:cNvPr id="10" name="Title 1"/>
          <p:cNvSpPr txBox="1">
            <a:spLocks/>
          </p:cNvSpPr>
          <p:nvPr/>
        </p:nvSpPr>
        <p:spPr>
          <a:xfrm>
            <a:off x="7124099" y="3121945"/>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noProof="0" dirty="0" smtClean="0">
                <a:latin typeface="Yanone Kaffeesatz Regular"/>
                <a:ea typeface="+mj-ea"/>
                <a:cs typeface="Yanone Kaffeesatz Regular"/>
              </a:rPr>
              <a:t>Deadline:</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
        <p:nvSpPr>
          <p:cNvPr id="11" name="Title 1"/>
          <p:cNvSpPr txBox="1">
            <a:spLocks/>
          </p:cNvSpPr>
          <p:nvPr/>
        </p:nvSpPr>
        <p:spPr>
          <a:xfrm>
            <a:off x="7124099" y="3753056"/>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dirty="0" smtClean="0">
                <a:latin typeface="Yanone Kaffeesatz Regular"/>
                <a:ea typeface="+mj-ea"/>
                <a:cs typeface="Yanone Kaffeesatz Regular"/>
              </a:rPr>
              <a:t>30</a:t>
            </a:r>
            <a:r>
              <a:rPr lang="en-US" sz="3600" b="1" noProof="0" dirty="0" smtClean="0">
                <a:latin typeface="Yanone Kaffeesatz Regular"/>
                <a:ea typeface="+mj-ea"/>
                <a:cs typeface="Yanone Kaffeesatz Regular"/>
              </a:rPr>
              <a:t> min.</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
        <p:nvSpPr>
          <p:cNvPr id="12" name="Title 1"/>
          <p:cNvSpPr txBox="1">
            <a:spLocks/>
          </p:cNvSpPr>
          <p:nvPr/>
        </p:nvSpPr>
        <p:spPr>
          <a:xfrm>
            <a:off x="7124099" y="1695104"/>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noProof="0" dirty="0" smtClean="0">
                <a:latin typeface="Yanone Kaffeesatz Regular"/>
                <a:ea typeface="+mj-ea"/>
                <a:cs typeface="Yanone Kaffeesatz Regular"/>
              </a:rPr>
              <a:t>Completion:</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
        <p:nvSpPr>
          <p:cNvPr id="13" name="Title 1"/>
          <p:cNvSpPr txBox="1">
            <a:spLocks/>
          </p:cNvSpPr>
          <p:nvPr/>
        </p:nvSpPr>
        <p:spPr>
          <a:xfrm>
            <a:off x="7124099" y="2326215"/>
            <a:ext cx="1922886"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3600" b="1" dirty="0" smtClean="0">
                <a:latin typeface="Yanone Kaffeesatz Regular"/>
                <a:ea typeface="+mj-ea"/>
                <a:cs typeface="Yanone Kaffeesatz Regular"/>
              </a:rPr>
              <a:t>5</a:t>
            </a:r>
            <a:r>
              <a:rPr lang="en-US" sz="3600" b="1" noProof="0" dirty="0" smtClean="0">
                <a:latin typeface="Yanone Kaffeesatz Regular"/>
                <a:ea typeface="+mj-ea"/>
                <a:cs typeface="Yanone Kaffeesatz Regular"/>
              </a:rPr>
              <a:t>%</a:t>
            </a:r>
            <a:endParaRPr kumimoji="0" lang="en-US" sz="36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72</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Model</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22313" y="1943305"/>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1"/>
                </a:solidFill>
                <a:latin typeface="Yanone Kaffeesatz Regular"/>
                <a:ea typeface="+mj-ea"/>
                <a:cs typeface="Yanone Kaffeesatz Regular"/>
              </a:rPr>
              <a:t>f</a:t>
            </a:r>
            <a:r>
              <a:rPr lang="en-US" sz="4400" b="1" dirty="0" err="1" smtClean="0">
                <a:latin typeface="Yanone Kaffeesatz Regular"/>
                <a:ea typeface="+mj-ea"/>
                <a:cs typeface="Yanone Kaffeesatz Regular"/>
              </a:rPr>
              <a:t>(</a:t>
            </a:r>
            <a:r>
              <a:rPr lang="en-US" sz="4400" b="1" dirty="0" err="1" smtClean="0">
                <a:solidFill>
                  <a:schemeClr val="accent2"/>
                </a:solidFill>
                <a:latin typeface="Yanone Kaffeesatz Regular"/>
                <a:ea typeface="+mj-ea"/>
                <a:cs typeface="Yanone Kaffeesatz Regular"/>
              </a:rPr>
              <a:t>progress</a:t>
            </a:r>
            <a:r>
              <a:rPr lang="en-US" sz="4400" b="1" dirty="0" smtClean="0">
                <a:latin typeface="Yanone Kaffeesatz Regular"/>
                <a:ea typeface="+mj-ea"/>
                <a:cs typeface="Yanone Kaffeesatz Regular"/>
              </a:rPr>
              <a:t>, </a:t>
            </a:r>
            <a:r>
              <a:rPr lang="en-US" sz="4400" b="1" dirty="0" smtClean="0">
                <a:solidFill>
                  <a:schemeClr val="accent2"/>
                </a:solidFill>
                <a:latin typeface="Yanone Kaffeesatz Regular"/>
                <a:ea typeface="+mj-ea"/>
                <a:cs typeface="Yanone Kaffeesatz Regular"/>
              </a:rPr>
              <a:t>allocation</a:t>
            </a:r>
            <a:r>
              <a:rPr lang="en-US" sz="4400" b="1" dirty="0" smtClean="0">
                <a:latin typeface="Yanone Kaffeesatz Regular"/>
                <a:ea typeface="+mj-ea"/>
                <a:cs typeface="Yanone Kaffeesatz Regular"/>
              </a:rPr>
              <a:t>) -&gt; remaining </a:t>
            </a:r>
            <a:r>
              <a:rPr lang="en-US" sz="4400" b="1" dirty="0" smtClean="0">
                <a:solidFill>
                  <a:schemeClr val="accent2"/>
                </a:solidFill>
                <a:latin typeface="Yanone Kaffeesatz Regular"/>
                <a:ea typeface="+mj-ea"/>
                <a:cs typeface="Yanone Kaffeesatz Regular"/>
              </a:rPr>
              <a:t>run time</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73</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Model</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22313" y="1943305"/>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1"/>
                </a:solidFill>
                <a:latin typeface="Yanone Kaffeesatz Regular"/>
                <a:ea typeface="+mj-ea"/>
                <a:cs typeface="Yanone Kaffeesatz Regular"/>
              </a:rPr>
              <a:t>f</a:t>
            </a:r>
            <a:r>
              <a:rPr lang="en-US" sz="4400" b="1" dirty="0" err="1" smtClean="0">
                <a:latin typeface="Yanone Kaffeesatz Regular"/>
                <a:ea typeface="+mj-ea"/>
                <a:cs typeface="Yanone Kaffeesatz Regular"/>
              </a:rPr>
              <a:t>(</a:t>
            </a:r>
            <a:r>
              <a:rPr lang="en-US" sz="4400" b="1" dirty="0" err="1" smtClean="0">
                <a:solidFill>
                  <a:schemeClr val="accent2"/>
                </a:solidFill>
                <a:latin typeface="Yanone Kaffeesatz Regular"/>
                <a:ea typeface="+mj-ea"/>
                <a:cs typeface="Yanone Kaffeesatz Regular"/>
              </a:rPr>
              <a:t>progress</a:t>
            </a:r>
            <a:r>
              <a:rPr lang="en-US" sz="4400" b="1" dirty="0" smtClean="0">
                <a:latin typeface="Yanone Kaffeesatz Regular"/>
                <a:ea typeface="+mj-ea"/>
                <a:cs typeface="Yanone Kaffeesatz Regular"/>
              </a:rPr>
              <a:t>, </a:t>
            </a:r>
            <a:r>
              <a:rPr lang="en-US" sz="4400" b="1" dirty="0" smtClean="0">
                <a:solidFill>
                  <a:schemeClr val="accent2"/>
                </a:solidFill>
                <a:latin typeface="Yanone Kaffeesatz Regular"/>
                <a:ea typeface="+mj-ea"/>
                <a:cs typeface="Yanone Kaffeesatz Regular"/>
              </a:rPr>
              <a:t>allocation</a:t>
            </a:r>
            <a:r>
              <a:rPr lang="en-US" sz="4400" b="1" dirty="0" smtClean="0">
                <a:latin typeface="Yanone Kaffeesatz Regular"/>
                <a:ea typeface="+mj-ea"/>
                <a:cs typeface="Yanone Kaffeesatz Regular"/>
              </a:rPr>
              <a:t>) -&gt; remaining </a:t>
            </a:r>
            <a:r>
              <a:rPr lang="en-US" sz="4400" b="1" dirty="0" smtClean="0">
                <a:solidFill>
                  <a:schemeClr val="accent2"/>
                </a:solidFill>
                <a:latin typeface="Yanone Kaffeesatz Regular"/>
                <a:ea typeface="+mj-ea"/>
                <a:cs typeface="Yanone Kaffeesatz Regular"/>
              </a:rPr>
              <a:t>run time</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8" name="Title 1"/>
          <p:cNvSpPr txBox="1">
            <a:spLocks/>
          </p:cNvSpPr>
          <p:nvPr/>
        </p:nvSpPr>
        <p:spPr>
          <a:xfrm>
            <a:off x="874713" y="3149600"/>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smtClean="0">
                <a:latin typeface="Yanone Kaffeesatz Regular"/>
                <a:ea typeface="+mj-ea"/>
                <a:cs typeface="Yanone Kaffeesatz Regular"/>
              </a:rPr>
              <a:t>a</a:t>
            </a:r>
            <a:r>
              <a:rPr lang="en-US" sz="4400" b="1" noProof="0" dirty="0" err="1" smtClean="0">
                <a:latin typeface="Yanone Kaffeesatz Regular"/>
                <a:ea typeface="+mj-ea"/>
                <a:cs typeface="Yanone Kaffeesatz Regular"/>
              </a:rPr>
              <a:t>nalytic</a:t>
            </a:r>
            <a:r>
              <a:rPr lang="en-US" sz="4400" b="1" noProof="0" dirty="0" smtClean="0">
                <a:latin typeface="Yanone Kaffeesatz Regular"/>
                <a:ea typeface="+mj-ea"/>
                <a:cs typeface="Yanone Kaffeesatz Regular"/>
              </a:rPr>
              <a:t> model?</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cxnSp>
        <p:nvCxnSpPr>
          <p:cNvPr id="11" name="Straight Arrow Connector 10"/>
          <p:cNvCxnSpPr/>
          <p:nvPr/>
        </p:nvCxnSpPr>
        <p:spPr>
          <a:xfrm rot="10800000">
            <a:off x="1204913" y="2760169"/>
            <a:ext cx="1917700" cy="778865"/>
          </a:xfrm>
          <a:prstGeom prst="straightConnector1">
            <a:avLst/>
          </a:prstGeom>
          <a:ln w="60325">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74</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MODEL</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22313" y="1943305"/>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1"/>
                </a:solidFill>
                <a:latin typeface="Yanone Kaffeesatz Regular"/>
                <a:ea typeface="+mj-ea"/>
                <a:cs typeface="Yanone Kaffeesatz Regular"/>
              </a:rPr>
              <a:t>f</a:t>
            </a:r>
            <a:r>
              <a:rPr lang="en-US" sz="4400" b="1" dirty="0" err="1" smtClean="0">
                <a:latin typeface="Yanone Kaffeesatz Regular"/>
                <a:ea typeface="+mj-ea"/>
                <a:cs typeface="Yanone Kaffeesatz Regular"/>
              </a:rPr>
              <a:t>(</a:t>
            </a:r>
            <a:r>
              <a:rPr lang="en-US" sz="4400" b="1" dirty="0" err="1" smtClean="0">
                <a:solidFill>
                  <a:schemeClr val="accent2"/>
                </a:solidFill>
                <a:latin typeface="Yanone Kaffeesatz Regular"/>
                <a:ea typeface="+mj-ea"/>
                <a:cs typeface="Yanone Kaffeesatz Regular"/>
              </a:rPr>
              <a:t>progress</a:t>
            </a:r>
            <a:r>
              <a:rPr lang="en-US" sz="4400" b="1" dirty="0" smtClean="0">
                <a:latin typeface="Yanone Kaffeesatz Regular"/>
                <a:ea typeface="+mj-ea"/>
                <a:cs typeface="Yanone Kaffeesatz Regular"/>
              </a:rPr>
              <a:t>, </a:t>
            </a:r>
            <a:r>
              <a:rPr lang="en-US" sz="4400" b="1" dirty="0" smtClean="0">
                <a:solidFill>
                  <a:schemeClr val="accent2"/>
                </a:solidFill>
                <a:latin typeface="Yanone Kaffeesatz Regular"/>
                <a:ea typeface="+mj-ea"/>
                <a:cs typeface="Yanone Kaffeesatz Regular"/>
              </a:rPr>
              <a:t>allocation</a:t>
            </a:r>
            <a:r>
              <a:rPr lang="en-US" sz="4400" b="1" dirty="0" smtClean="0">
                <a:latin typeface="Yanone Kaffeesatz Regular"/>
                <a:ea typeface="+mj-ea"/>
                <a:cs typeface="Yanone Kaffeesatz Regular"/>
              </a:rPr>
              <a:t>) -&gt; remaining </a:t>
            </a:r>
            <a:r>
              <a:rPr lang="en-US" sz="4400" b="1" dirty="0" smtClean="0">
                <a:solidFill>
                  <a:schemeClr val="accent2"/>
                </a:solidFill>
                <a:latin typeface="Yanone Kaffeesatz Regular"/>
                <a:ea typeface="+mj-ea"/>
                <a:cs typeface="Yanone Kaffeesatz Regular"/>
              </a:rPr>
              <a:t>run time</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8" name="Title 1"/>
          <p:cNvSpPr txBox="1">
            <a:spLocks/>
          </p:cNvSpPr>
          <p:nvPr/>
        </p:nvSpPr>
        <p:spPr>
          <a:xfrm>
            <a:off x="874713" y="3149600"/>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smtClean="0">
                <a:solidFill>
                  <a:schemeClr val="bg1">
                    <a:lumMod val="65000"/>
                  </a:schemeClr>
                </a:solidFill>
                <a:latin typeface="Yanone Kaffeesatz Regular"/>
                <a:ea typeface="+mj-ea"/>
                <a:cs typeface="Yanone Kaffeesatz Regular"/>
              </a:rPr>
              <a:t>a</a:t>
            </a:r>
            <a:r>
              <a:rPr lang="en-US" sz="4400" b="1" noProof="0" dirty="0" err="1" smtClean="0">
                <a:solidFill>
                  <a:schemeClr val="bg1">
                    <a:lumMod val="65000"/>
                  </a:schemeClr>
                </a:solidFill>
                <a:latin typeface="Yanone Kaffeesatz Regular"/>
                <a:ea typeface="+mj-ea"/>
                <a:cs typeface="Yanone Kaffeesatz Regular"/>
              </a:rPr>
              <a:t>nalytic</a:t>
            </a:r>
            <a:r>
              <a:rPr lang="en-US" sz="4400" b="1" noProof="0" dirty="0" smtClean="0">
                <a:solidFill>
                  <a:schemeClr val="bg1">
                    <a:lumMod val="65000"/>
                  </a:schemeClr>
                </a:solidFill>
                <a:latin typeface="Yanone Kaffeesatz Regular"/>
                <a:ea typeface="+mj-ea"/>
                <a:cs typeface="Yanone Kaffeesatz Regular"/>
              </a:rPr>
              <a:t> model</a:t>
            </a:r>
            <a:r>
              <a:rPr lang="en-US" sz="4400" b="1" noProof="0" dirty="0" smtClean="0">
                <a:solidFill>
                  <a:schemeClr val="bg1"/>
                </a:solidFill>
                <a:latin typeface="Yanone Kaffeesatz Regular"/>
                <a:ea typeface="+mj-ea"/>
                <a:cs typeface="Yanone Kaffeesatz Regular"/>
              </a:rPr>
              <a:t>?</a:t>
            </a:r>
            <a:endParaRPr kumimoji="0" lang="en-US" sz="4400" b="1" i="0" u="none" strike="noStrike" kern="1200" spc="0" normalizeH="0" baseline="0" noProof="0" dirty="0">
              <a:ln>
                <a:noFill/>
              </a:ln>
              <a:solidFill>
                <a:schemeClr val="bg1"/>
              </a:solidFill>
              <a:effectLst/>
              <a:uLnTx/>
              <a:uFillTx/>
              <a:latin typeface="Yanone Kaffeesatz Regular"/>
              <a:ea typeface="+mj-ea"/>
              <a:cs typeface="Yanone Kaffeesatz Regular"/>
            </a:endParaRPr>
          </a:p>
        </p:txBody>
      </p:sp>
      <p:sp>
        <p:nvSpPr>
          <p:cNvPr id="9" name="Title 1"/>
          <p:cNvSpPr txBox="1">
            <a:spLocks/>
          </p:cNvSpPr>
          <p:nvPr/>
        </p:nvSpPr>
        <p:spPr>
          <a:xfrm>
            <a:off x="874713" y="3945330"/>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smtClean="0">
                <a:latin typeface="Yanone Kaffeesatz Regular"/>
                <a:ea typeface="+mj-ea"/>
                <a:cs typeface="Yanone Kaffeesatz Regular"/>
              </a:rPr>
              <a:t>machine learning?</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cxnSp>
        <p:nvCxnSpPr>
          <p:cNvPr id="13" name="Straight Arrow Connector 12"/>
          <p:cNvCxnSpPr/>
          <p:nvPr/>
        </p:nvCxnSpPr>
        <p:spPr>
          <a:xfrm rot="10800000">
            <a:off x="1204912" y="2912575"/>
            <a:ext cx="1778416" cy="1299980"/>
          </a:xfrm>
          <a:prstGeom prst="straightConnector1">
            <a:avLst/>
          </a:prstGeom>
          <a:ln w="60325">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75</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 – Model</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sp>
        <p:nvSpPr>
          <p:cNvPr id="5" name="Title 1"/>
          <p:cNvSpPr txBox="1">
            <a:spLocks/>
          </p:cNvSpPr>
          <p:nvPr/>
        </p:nvSpPr>
        <p:spPr>
          <a:xfrm>
            <a:off x="722313" y="1943305"/>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err="1" smtClean="0">
                <a:solidFill>
                  <a:schemeClr val="accent1"/>
                </a:solidFill>
                <a:latin typeface="Yanone Kaffeesatz Regular"/>
                <a:ea typeface="+mj-ea"/>
                <a:cs typeface="Yanone Kaffeesatz Regular"/>
              </a:rPr>
              <a:t>f</a:t>
            </a:r>
            <a:r>
              <a:rPr lang="en-US" sz="4400" b="1" dirty="0" err="1" smtClean="0">
                <a:latin typeface="Yanone Kaffeesatz Regular"/>
                <a:ea typeface="+mj-ea"/>
                <a:cs typeface="Yanone Kaffeesatz Regular"/>
              </a:rPr>
              <a:t>(</a:t>
            </a:r>
            <a:r>
              <a:rPr lang="en-US" sz="4400" b="1" dirty="0" err="1" smtClean="0">
                <a:solidFill>
                  <a:schemeClr val="accent2"/>
                </a:solidFill>
                <a:latin typeface="Yanone Kaffeesatz Regular"/>
                <a:ea typeface="+mj-ea"/>
                <a:cs typeface="Yanone Kaffeesatz Regular"/>
              </a:rPr>
              <a:t>progress</a:t>
            </a:r>
            <a:r>
              <a:rPr lang="en-US" sz="4400" b="1" dirty="0" smtClean="0">
                <a:latin typeface="Yanone Kaffeesatz Regular"/>
                <a:ea typeface="+mj-ea"/>
                <a:cs typeface="Yanone Kaffeesatz Regular"/>
              </a:rPr>
              <a:t>, </a:t>
            </a:r>
            <a:r>
              <a:rPr lang="en-US" sz="4400" b="1" dirty="0" smtClean="0">
                <a:solidFill>
                  <a:schemeClr val="accent2"/>
                </a:solidFill>
                <a:latin typeface="Yanone Kaffeesatz Regular"/>
                <a:ea typeface="+mj-ea"/>
                <a:cs typeface="Yanone Kaffeesatz Regular"/>
              </a:rPr>
              <a:t>allocation</a:t>
            </a:r>
            <a:r>
              <a:rPr lang="en-US" sz="4400" b="1" dirty="0" smtClean="0">
                <a:latin typeface="Yanone Kaffeesatz Regular"/>
                <a:ea typeface="+mj-ea"/>
                <a:cs typeface="Yanone Kaffeesatz Regular"/>
              </a:rPr>
              <a:t>) -&gt; remaining </a:t>
            </a:r>
            <a:r>
              <a:rPr lang="en-US" sz="4400" b="1" dirty="0" smtClean="0">
                <a:solidFill>
                  <a:schemeClr val="accent2"/>
                </a:solidFill>
                <a:latin typeface="Yanone Kaffeesatz Regular"/>
                <a:ea typeface="+mj-ea"/>
                <a:cs typeface="Yanone Kaffeesatz Regular"/>
              </a:rPr>
              <a:t>run time</a:t>
            </a:r>
            <a:endParaRPr kumimoji="0" lang="en-US" sz="4400" b="1" i="0" u="none" strike="noStrike" kern="1200" spc="0" normalizeH="0" baseline="0" noProof="0" dirty="0">
              <a:ln>
                <a:noFill/>
              </a:ln>
              <a:solidFill>
                <a:schemeClr val="accent2"/>
              </a:solidFill>
              <a:effectLst/>
              <a:uLnTx/>
              <a:uFillTx/>
              <a:latin typeface="Yanone Kaffeesatz Regular"/>
              <a:ea typeface="+mj-ea"/>
              <a:cs typeface="Yanone Kaffeesatz Regular"/>
            </a:endParaRPr>
          </a:p>
        </p:txBody>
      </p:sp>
      <p:sp>
        <p:nvSpPr>
          <p:cNvPr id="8" name="Title 1"/>
          <p:cNvSpPr txBox="1">
            <a:spLocks/>
          </p:cNvSpPr>
          <p:nvPr/>
        </p:nvSpPr>
        <p:spPr>
          <a:xfrm>
            <a:off x="874713" y="3149600"/>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smtClean="0">
                <a:solidFill>
                  <a:schemeClr val="bg1">
                    <a:lumMod val="65000"/>
                  </a:schemeClr>
                </a:solidFill>
                <a:latin typeface="Yanone Kaffeesatz Regular"/>
                <a:ea typeface="+mj-ea"/>
                <a:cs typeface="Yanone Kaffeesatz Regular"/>
              </a:rPr>
              <a:t>a</a:t>
            </a:r>
            <a:r>
              <a:rPr lang="en-US" sz="4400" b="1" noProof="0" dirty="0" err="1" smtClean="0">
                <a:solidFill>
                  <a:schemeClr val="bg1">
                    <a:lumMod val="65000"/>
                  </a:schemeClr>
                </a:solidFill>
                <a:latin typeface="Yanone Kaffeesatz Regular"/>
                <a:ea typeface="+mj-ea"/>
                <a:cs typeface="Yanone Kaffeesatz Regular"/>
              </a:rPr>
              <a:t>nalytic</a:t>
            </a:r>
            <a:r>
              <a:rPr lang="en-US" sz="4400" b="1" noProof="0" dirty="0" smtClean="0">
                <a:solidFill>
                  <a:schemeClr val="bg1">
                    <a:lumMod val="65000"/>
                  </a:schemeClr>
                </a:solidFill>
                <a:latin typeface="Yanone Kaffeesatz Regular"/>
                <a:ea typeface="+mj-ea"/>
                <a:cs typeface="Yanone Kaffeesatz Regular"/>
              </a:rPr>
              <a:t> model</a:t>
            </a:r>
            <a:r>
              <a:rPr lang="en-US" sz="4400" b="1" noProof="0" dirty="0" smtClean="0">
                <a:solidFill>
                  <a:schemeClr val="bg1"/>
                </a:solidFill>
                <a:latin typeface="Yanone Kaffeesatz Regular"/>
                <a:ea typeface="+mj-ea"/>
                <a:cs typeface="Yanone Kaffeesatz Regular"/>
              </a:rPr>
              <a:t>?</a:t>
            </a:r>
            <a:endParaRPr kumimoji="0" lang="en-US" sz="4400" b="1" i="0" u="none" strike="noStrike" kern="1200" spc="0" normalizeH="0" baseline="0" noProof="0" dirty="0">
              <a:ln>
                <a:noFill/>
              </a:ln>
              <a:solidFill>
                <a:schemeClr val="bg1"/>
              </a:solidFill>
              <a:effectLst/>
              <a:uLnTx/>
              <a:uFillTx/>
              <a:latin typeface="Yanone Kaffeesatz Regular"/>
              <a:ea typeface="+mj-ea"/>
              <a:cs typeface="Yanone Kaffeesatz Regular"/>
            </a:endParaRPr>
          </a:p>
        </p:txBody>
      </p:sp>
      <p:sp>
        <p:nvSpPr>
          <p:cNvPr id="9" name="Title 1"/>
          <p:cNvSpPr txBox="1">
            <a:spLocks/>
          </p:cNvSpPr>
          <p:nvPr/>
        </p:nvSpPr>
        <p:spPr>
          <a:xfrm>
            <a:off x="874713" y="3945330"/>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smtClean="0">
                <a:solidFill>
                  <a:schemeClr val="bg1">
                    <a:lumMod val="65000"/>
                  </a:schemeClr>
                </a:solidFill>
                <a:latin typeface="Yanone Kaffeesatz Regular"/>
                <a:ea typeface="+mj-ea"/>
                <a:cs typeface="Yanone Kaffeesatz Regular"/>
              </a:rPr>
              <a:t>machine learning</a:t>
            </a:r>
            <a:r>
              <a:rPr lang="en-US" sz="4400" b="1" dirty="0" smtClean="0">
                <a:solidFill>
                  <a:schemeClr val="bg1"/>
                </a:solidFill>
                <a:latin typeface="Yanone Kaffeesatz Regular"/>
                <a:ea typeface="+mj-ea"/>
                <a:cs typeface="Yanone Kaffeesatz Regular"/>
              </a:rPr>
              <a:t>?</a:t>
            </a:r>
            <a:endParaRPr kumimoji="0" lang="en-US" sz="4400" b="1" i="0" u="none" strike="noStrike" kern="1200" spc="0" normalizeH="0" baseline="0" noProof="0" dirty="0">
              <a:ln>
                <a:noFill/>
              </a:ln>
              <a:solidFill>
                <a:schemeClr val="bg1"/>
              </a:solidFill>
              <a:effectLst/>
              <a:uLnTx/>
              <a:uFillTx/>
              <a:latin typeface="Yanone Kaffeesatz Regular"/>
              <a:ea typeface="+mj-ea"/>
              <a:cs typeface="Yanone Kaffeesatz Regular"/>
            </a:endParaRPr>
          </a:p>
        </p:txBody>
      </p:sp>
      <p:cxnSp>
        <p:nvCxnSpPr>
          <p:cNvPr id="13" name="Straight Arrow Connector 12"/>
          <p:cNvCxnSpPr/>
          <p:nvPr/>
        </p:nvCxnSpPr>
        <p:spPr>
          <a:xfrm rot="10800000">
            <a:off x="1204912" y="2912576"/>
            <a:ext cx="2383144" cy="2235645"/>
          </a:xfrm>
          <a:prstGeom prst="straightConnector1">
            <a:avLst/>
          </a:prstGeom>
          <a:ln w="60325">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Title 1"/>
          <p:cNvSpPr txBox="1">
            <a:spLocks/>
          </p:cNvSpPr>
          <p:nvPr/>
        </p:nvSpPr>
        <p:spPr>
          <a:xfrm>
            <a:off x="874713" y="4741060"/>
            <a:ext cx="7772400" cy="795730"/>
          </a:xfrm>
          <a:prstGeom prst="rect">
            <a:avLst/>
          </a:prstGeom>
        </p:spPr>
        <p:txBody>
          <a:bodyPr vert="horz" lIns="91440" tIns="45720" rIns="91440" bIns="45720" rtlCol="0" anchor="t">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dirty="0" smtClean="0">
                <a:latin typeface="Yanone Kaffeesatz Regular"/>
                <a:ea typeface="+mj-ea"/>
                <a:cs typeface="Yanone Kaffeesatz Regular"/>
              </a:rPr>
              <a:t>simulator</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76</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aphicFrame>
        <p:nvGraphicFramePr>
          <p:cNvPr id="8" name="Table 7"/>
          <p:cNvGraphicFramePr>
            <a:graphicFrameLocks noGrp="1"/>
          </p:cNvGraphicFramePr>
          <p:nvPr/>
        </p:nvGraphicFramePr>
        <p:xfrm>
          <a:off x="722312" y="1526265"/>
          <a:ext cx="7772400" cy="1980650"/>
        </p:xfrm>
        <a:graphic>
          <a:graphicData uri="http://schemas.openxmlformats.org/drawingml/2006/table">
            <a:tbl>
              <a:tblPr firstRow="1" bandRow="1">
                <a:tableStyleId>{5C22544A-7EE6-4342-B048-85BDC9FD1C3A}</a:tableStyleId>
              </a:tblPr>
              <a:tblGrid>
                <a:gridCol w="3886200"/>
                <a:gridCol w="3886200"/>
              </a:tblGrid>
              <a:tr h="990325">
                <a:tc>
                  <a:txBody>
                    <a:bodyPr/>
                    <a:lstStyle/>
                    <a:p>
                      <a:r>
                        <a:rPr lang="en-US" sz="4400" b="1" i="0" dirty="0" smtClean="0">
                          <a:latin typeface="Yanone Kaffeesatz Bold"/>
                          <a:cs typeface="Yanone Kaffeesatz Bold"/>
                        </a:rPr>
                        <a:t>Problem</a:t>
                      </a:r>
                      <a:endParaRPr lang="en-US" sz="4400" b="1" i="0" dirty="0">
                        <a:latin typeface="Yanone Kaffeesatz Bold"/>
                        <a:cs typeface="Yanone Kaffeesatz Bold"/>
                      </a:endParaRPr>
                    </a:p>
                  </a:txBody>
                  <a:tcPr/>
                </a:tc>
                <a:tc>
                  <a:txBody>
                    <a:bodyPr/>
                    <a:lstStyle/>
                    <a:p>
                      <a:pPr algn="r"/>
                      <a:r>
                        <a:rPr lang="en-US" sz="4400" b="1" i="0" dirty="0" smtClean="0">
                          <a:latin typeface="Yanone Kaffeesatz Bold"/>
                          <a:cs typeface="Yanone Kaffeesatz Bold"/>
                        </a:rPr>
                        <a:t>Solution</a:t>
                      </a:r>
                      <a:endParaRPr lang="en-US" sz="4400" b="1" i="0" dirty="0">
                        <a:latin typeface="Yanone Kaffeesatz Bold"/>
                        <a:cs typeface="Yanone Kaffeesatz Bold"/>
                      </a:endParaRPr>
                    </a:p>
                  </a:txBody>
                  <a:tcPr/>
                </a:tc>
              </a:tr>
              <a:tr h="990325">
                <a:tc>
                  <a:txBody>
                    <a:bodyPr/>
                    <a:lstStyle/>
                    <a:p>
                      <a:endParaRPr lang="en-US" sz="4400" b="0" i="0" dirty="0">
                        <a:latin typeface="Yanone Kaffeesatz Regular"/>
                        <a:cs typeface="Yanone Kaffeesatz Regular"/>
                      </a:endParaRPr>
                    </a:p>
                  </a:txBody>
                  <a:tcPr>
                    <a:solidFill>
                      <a:schemeClr val="bg1"/>
                    </a:solidFill>
                  </a:tcPr>
                </a:tc>
                <a:tc>
                  <a:txBody>
                    <a:bodyPr/>
                    <a:lstStyle/>
                    <a:p>
                      <a:pPr algn="r"/>
                      <a:endParaRPr lang="en-US" sz="4400" b="0" i="0" dirty="0">
                        <a:latin typeface="Yanone Kaffeesatz Regular"/>
                        <a:cs typeface="Yanone Kaffeesatz Regular"/>
                      </a:endParaRPr>
                    </a:p>
                  </a:txBody>
                  <a:tcPr>
                    <a:solidFill>
                      <a:schemeClr val="bg1"/>
                    </a:solidFill>
                  </a:tcPr>
                </a:tc>
              </a:tr>
            </a:tbl>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77</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aphicFrame>
        <p:nvGraphicFramePr>
          <p:cNvPr id="8" name="Table 7"/>
          <p:cNvGraphicFramePr>
            <a:graphicFrameLocks noGrp="1"/>
          </p:cNvGraphicFramePr>
          <p:nvPr/>
        </p:nvGraphicFramePr>
        <p:xfrm>
          <a:off x="722312" y="1526265"/>
          <a:ext cx="7772400" cy="2970975"/>
        </p:xfrm>
        <a:graphic>
          <a:graphicData uri="http://schemas.openxmlformats.org/drawingml/2006/table">
            <a:tbl>
              <a:tblPr firstRow="1" bandRow="1">
                <a:tableStyleId>{5C22544A-7EE6-4342-B048-85BDC9FD1C3A}</a:tableStyleId>
              </a:tblPr>
              <a:tblGrid>
                <a:gridCol w="3886200"/>
                <a:gridCol w="3886200"/>
              </a:tblGrid>
              <a:tr h="990325">
                <a:tc>
                  <a:txBody>
                    <a:bodyPr/>
                    <a:lstStyle/>
                    <a:p>
                      <a:r>
                        <a:rPr lang="en-US" sz="4400" b="1" i="0" dirty="0" smtClean="0">
                          <a:latin typeface="Yanone Kaffeesatz Bold"/>
                          <a:cs typeface="Yanone Kaffeesatz Bold"/>
                        </a:rPr>
                        <a:t>Problem</a:t>
                      </a:r>
                      <a:endParaRPr lang="en-US" sz="4400" b="1" i="0" dirty="0">
                        <a:latin typeface="Yanone Kaffeesatz Bold"/>
                        <a:cs typeface="Yanone Kaffeesatz Bold"/>
                      </a:endParaRPr>
                    </a:p>
                  </a:txBody>
                  <a:tcPr/>
                </a:tc>
                <a:tc>
                  <a:txBody>
                    <a:bodyPr/>
                    <a:lstStyle/>
                    <a:p>
                      <a:pPr algn="r"/>
                      <a:r>
                        <a:rPr lang="en-US" sz="4400" b="1" i="0" dirty="0" smtClean="0">
                          <a:latin typeface="Yanone Kaffeesatz Bold"/>
                          <a:cs typeface="Yanone Kaffeesatz Bold"/>
                        </a:rPr>
                        <a:t>Solution</a:t>
                      </a:r>
                      <a:endParaRPr lang="en-US" sz="4400" b="1" i="0" dirty="0">
                        <a:latin typeface="Yanone Kaffeesatz Bold"/>
                        <a:cs typeface="Yanone Kaffeesatz Bold"/>
                      </a:endParaRPr>
                    </a:p>
                  </a:txBody>
                  <a:tcPr/>
                </a:tc>
              </a:tr>
              <a:tr h="990325">
                <a:tc>
                  <a:txBody>
                    <a:bodyPr/>
                    <a:lstStyle/>
                    <a:p>
                      <a:r>
                        <a:rPr lang="en-US" sz="4400" b="0" i="0" dirty="0" smtClean="0">
                          <a:latin typeface="Yanone Kaffeesatz Regular"/>
                          <a:cs typeface="Yanone Kaffeesatz Regular"/>
                        </a:rPr>
                        <a:t>Pipeline complexity</a:t>
                      </a:r>
                      <a:endParaRPr lang="en-US" sz="4400" b="0" i="0" dirty="0">
                        <a:latin typeface="Yanone Kaffeesatz Regular"/>
                        <a:cs typeface="Yanone Kaffeesatz Regular"/>
                      </a:endParaRPr>
                    </a:p>
                  </a:txBody>
                  <a:tcPr/>
                </a:tc>
                <a:tc>
                  <a:txBody>
                    <a:bodyPr/>
                    <a:lstStyle/>
                    <a:p>
                      <a:pPr algn="r"/>
                      <a:endParaRPr lang="en-US" sz="4400" b="0" i="0" dirty="0">
                        <a:latin typeface="Yanone Kaffeesatz Regular"/>
                        <a:cs typeface="Yanone Kaffeesatz Regular"/>
                      </a:endParaRPr>
                    </a:p>
                  </a:txBody>
                  <a:tcPr/>
                </a:tc>
              </a:tr>
              <a:tr h="990325">
                <a:tc>
                  <a:txBody>
                    <a:bodyPr/>
                    <a:lstStyle/>
                    <a:p>
                      <a:endParaRPr lang="en-US" sz="4400" b="0" i="0" dirty="0">
                        <a:latin typeface="Yanone Kaffeesatz Regular"/>
                        <a:cs typeface="Yanone Kaffeesatz Regular"/>
                      </a:endParaRPr>
                    </a:p>
                  </a:txBody>
                  <a:tcPr>
                    <a:solidFill>
                      <a:schemeClr val="bg1"/>
                    </a:solidFill>
                  </a:tcPr>
                </a:tc>
                <a:tc>
                  <a:txBody>
                    <a:bodyPr/>
                    <a:lstStyle/>
                    <a:p>
                      <a:pPr algn="r"/>
                      <a:endParaRPr lang="en-US" sz="4400" b="0" i="0" dirty="0">
                        <a:latin typeface="Yanone Kaffeesatz Regular"/>
                        <a:cs typeface="Yanone Kaffeesatz Regular"/>
                      </a:endParaRPr>
                    </a:p>
                  </a:txBody>
                  <a:tcPr>
                    <a:solidFill>
                      <a:schemeClr val="bg1"/>
                    </a:solidFill>
                  </a:tcPr>
                </a:tc>
              </a:tr>
            </a:tbl>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78</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aphicFrame>
        <p:nvGraphicFramePr>
          <p:cNvPr id="8" name="Table 7"/>
          <p:cNvGraphicFramePr>
            <a:graphicFrameLocks noGrp="1"/>
          </p:cNvGraphicFramePr>
          <p:nvPr/>
        </p:nvGraphicFramePr>
        <p:xfrm>
          <a:off x="722312" y="1526265"/>
          <a:ext cx="7772400" cy="2970975"/>
        </p:xfrm>
        <a:graphic>
          <a:graphicData uri="http://schemas.openxmlformats.org/drawingml/2006/table">
            <a:tbl>
              <a:tblPr firstRow="1" bandRow="1">
                <a:tableStyleId>{5C22544A-7EE6-4342-B048-85BDC9FD1C3A}</a:tableStyleId>
              </a:tblPr>
              <a:tblGrid>
                <a:gridCol w="3886200"/>
                <a:gridCol w="3886200"/>
              </a:tblGrid>
              <a:tr h="990325">
                <a:tc>
                  <a:txBody>
                    <a:bodyPr/>
                    <a:lstStyle/>
                    <a:p>
                      <a:r>
                        <a:rPr lang="en-US" sz="4400" b="1" i="0" dirty="0" smtClean="0">
                          <a:latin typeface="Yanone Kaffeesatz Bold"/>
                          <a:cs typeface="Yanone Kaffeesatz Bold"/>
                        </a:rPr>
                        <a:t>Problem</a:t>
                      </a:r>
                      <a:endParaRPr lang="en-US" sz="4400" b="1" i="0" dirty="0">
                        <a:latin typeface="Yanone Kaffeesatz Bold"/>
                        <a:cs typeface="Yanone Kaffeesatz Bold"/>
                      </a:endParaRPr>
                    </a:p>
                  </a:txBody>
                  <a:tcPr/>
                </a:tc>
                <a:tc>
                  <a:txBody>
                    <a:bodyPr/>
                    <a:lstStyle/>
                    <a:p>
                      <a:pPr algn="r"/>
                      <a:r>
                        <a:rPr lang="en-US" sz="4400" b="1" i="0" dirty="0" smtClean="0">
                          <a:latin typeface="Yanone Kaffeesatz Bold"/>
                          <a:cs typeface="Yanone Kaffeesatz Bold"/>
                        </a:rPr>
                        <a:t>Solution</a:t>
                      </a:r>
                      <a:endParaRPr lang="en-US" sz="4400" b="1" i="0" dirty="0">
                        <a:latin typeface="Yanone Kaffeesatz Bold"/>
                        <a:cs typeface="Yanone Kaffeesatz Bold"/>
                      </a:endParaRPr>
                    </a:p>
                  </a:txBody>
                  <a:tcPr/>
                </a:tc>
              </a:tr>
              <a:tr h="990325">
                <a:tc>
                  <a:txBody>
                    <a:bodyPr/>
                    <a:lstStyle/>
                    <a:p>
                      <a:r>
                        <a:rPr lang="en-US" sz="4400" b="0" i="0" dirty="0" smtClean="0">
                          <a:latin typeface="Yanone Kaffeesatz Regular"/>
                          <a:cs typeface="Yanone Kaffeesatz Regular"/>
                        </a:rPr>
                        <a:t>Pipeline complexity</a:t>
                      </a:r>
                      <a:endParaRPr lang="en-US" sz="4400" b="0" i="0" dirty="0">
                        <a:latin typeface="Yanone Kaffeesatz Regular"/>
                        <a:cs typeface="Yanone Kaffeesatz Regular"/>
                      </a:endParaRPr>
                    </a:p>
                  </a:txBody>
                  <a:tcPr/>
                </a:tc>
                <a:tc>
                  <a:txBody>
                    <a:bodyPr/>
                    <a:lstStyle/>
                    <a:p>
                      <a:pPr algn="r"/>
                      <a:r>
                        <a:rPr lang="en-US" sz="4400" b="0" i="0" dirty="0" smtClean="0">
                          <a:latin typeface="Yanone Kaffeesatz Regular"/>
                          <a:cs typeface="Yanone Kaffeesatz Regular"/>
                        </a:rPr>
                        <a:t>Use a simulator</a:t>
                      </a:r>
                      <a:endParaRPr lang="en-US" sz="4400" b="0" i="0" dirty="0">
                        <a:latin typeface="Yanone Kaffeesatz Regular"/>
                        <a:cs typeface="Yanone Kaffeesatz Regular"/>
                      </a:endParaRPr>
                    </a:p>
                  </a:txBody>
                  <a:tcPr/>
                </a:tc>
              </a:tr>
              <a:tr h="990325">
                <a:tc>
                  <a:txBody>
                    <a:bodyPr/>
                    <a:lstStyle/>
                    <a:p>
                      <a:endParaRPr lang="en-US" sz="4400" b="0" i="0" dirty="0">
                        <a:latin typeface="Yanone Kaffeesatz Regular"/>
                        <a:cs typeface="Yanone Kaffeesatz Regular"/>
                      </a:endParaRPr>
                    </a:p>
                  </a:txBody>
                  <a:tcPr>
                    <a:solidFill>
                      <a:schemeClr val="bg1"/>
                    </a:solidFill>
                  </a:tcPr>
                </a:tc>
                <a:tc>
                  <a:txBody>
                    <a:bodyPr/>
                    <a:lstStyle/>
                    <a:p>
                      <a:pPr algn="r"/>
                      <a:endParaRPr lang="en-US" sz="4400" b="0" i="0" dirty="0">
                        <a:latin typeface="Yanone Kaffeesatz Regular"/>
                        <a:cs typeface="Yanone Kaffeesatz Regular"/>
                      </a:endParaRPr>
                    </a:p>
                  </a:txBody>
                  <a:tcPr>
                    <a:solidFill>
                      <a:schemeClr val="bg1"/>
                    </a:solidFill>
                  </a:tcPr>
                </a:tc>
              </a:tr>
            </a:tbl>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79</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aphicFrame>
        <p:nvGraphicFramePr>
          <p:cNvPr id="8" name="Table 7"/>
          <p:cNvGraphicFramePr>
            <a:graphicFrameLocks noGrp="1"/>
          </p:cNvGraphicFramePr>
          <p:nvPr/>
        </p:nvGraphicFramePr>
        <p:xfrm>
          <a:off x="722312" y="1526265"/>
          <a:ext cx="7772400" cy="2970975"/>
        </p:xfrm>
        <a:graphic>
          <a:graphicData uri="http://schemas.openxmlformats.org/drawingml/2006/table">
            <a:tbl>
              <a:tblPr firstRow="1" bandRow="1">
                <a:tableStyleId>{5C22544A-7EE6-4342-B048-85BDC9FD1C3A}</a:tableStyleId>
              </a:tblPr>
              <a:tblGrid>
                <a:gridCol w="3886200"/>
                <a:gridCol w="3886200"/>
              </a:tblGrid>
              <a:tr h="990325">
                <a:tc>
                  <a:txBody>
                    <a:bodyPr/>
                    <a:lstStyle/>
                    <a:p>
                      <a:r>
                        <a:rPr lang="en-US" sz="4400" b="1" i="0" dirty="0" smtClean="0">
                          <a:latin typeface="Yanone Kaffeesatz Bold"/>
                          <a:cs typeface="Yanone Kaffeesatz Bold"/>
                        </a:rPr>
                        <a:t>Problem</a:t>
                      </a:r>
                      <a:endParaRPr lang="en-US" sz="4400" b="1" i="0" dirty="0">
                        <a:latin typeface="Yanone Kaffeesatz Bold"/>
                        <a:cs typeface="Yanone Kaffeesatz Bold"/>
                      </a:endParaRPr>
                    </a:p>
                  </a:txBody>
                  <a:tcPr/>
                </a:tc>
                <a:tc>
                  <a:txBody>
                    <a:bodyPr/>
                    <a:lstStyle/>
                    <a:p>
                      <a:pPr algn="r"/>
                      <a:r>
                        <a:rPr lang="en-US" sz="4400" b="1" i="0" dirty="0" smtClean="0">
                          <a:latin typeface="Yanone Kaffeesatz Bold"/>
                          <a:cs typeface="Yanone Kaffeesatz Bold"/>
                        </a:rPr>
                        <a:t>Solution</a:t>
                      </a:r>
                      <a:endParaRPr lang="en-US" sz="4400" b="1" i="0" dirty="0">
                        <a:latin typeface="Yanone Kaffeesatz Bold"/>
                        <a:cs typeface="Yanone Kaffeesatz Bold"/>
                      </a:endParaRPr>
                    </a:p>
                  </a:txBody>
                  <a:tcPr/>
                </a:tc>
              </a:tr>
              <a:tr h="990325">
                <a:tc>
                  <a:txBody>
                    <a:bodyPr/>
                    <a:lstStyle/>
                    <a:p>
                      <a:r>
                        <a:rPr lang="en-US" sz="4400" b="0" i="0" dirty="0" smtClean="0">
                          <a:latin typeface="Yanone Kaffeesatz Regular"/>
                          <a:cs typeface="Yanone Kaffeesatz Regular"/>
                        </a:rPr>
                        <a:t>Pipeline complexity</a:t>
                      </a:r>
                      <a:endParaRPr lang="en-US" sz="4400" b="0" i="0" dirty="0">
                        <a:latin typeface="Yanone Kaffeesatz Regular"/>
                        <a:cs typeface="Yanone Kaffeesatz Regular"/>
                      </a:endParaRPr>
                    </a:p>
                  </a:txBody>
                  <a:tcPr/>
                </a:tc>
                <a:tc>
                  <a:txBody>
                    <a:bodyPr/>
                    <a:lstStyle/>
                    <a:p>
                      <a:pPr algn="r"/>
                      <a:r>
                        <a:rPr lang="en-US" sz="4400" b="0" i="0" dirty="0" smtClean="0">
                          <a:latin typeface="Yanone Kaffeesatz Regular"/>
                          <a:cs typeface="Yanone Kaffeesatz Regular"/>
                        </a:rPr>
                        <a:t>Use a simulator</a:t>
                      </a:r>
                      <a:endParaRPr lang="en-US" sz="4400" b="0" i="0" dirty="0">
                        <a:latin typeface="Yanone Kaffeesatz Regular"/>
                        <a:cs typeface="Yanone Kaffeesatz Regular"/>
                      </a:endParaRPr>
                    </a:p>
                  </a:txBody>
                  <a:tcPr/>
                </a:tc>
              </a:tr>
              <a:tr h="990325">
                <a:tc>
                  <a:txBody>
                    <a:bodyPr/>
                    <a:lstStyle/>
                    <a:p>
                      <a:r>
                        <a:rPr lang="en-US" sz="4400" b="0" i="0" dirty="0" smtClean="0">
                          <a:latin typeface="Yanone Kaffeesatz Regular"/>
                          <a:cs typeface="Yanone Kaffeesatz Regular"/>
                        </a:rPr>
                        <a:t>Noisy environment</a:t>
                      </a:r>
                      <a:endParaRPr lang="en-US" sz="4400" b="0" i="0" dirty="0">
                        <a:latin typeface="Yanone Kaffeesatz Regular"/>
                        <a:cs typeface="Yanone Kaffeesatz Regular"/>
                      </a:endParaRPr>
                    </a:p>
                  </a:txBody>
                  <a:tcPr/>
                </a:tc>
                <a:tc>
                  <a:txBody>
                    <a:bodyPr/>
                    <a:lstStyle/>
                    <a:p>
                      <a:pPr algn="r"/>
                      <a:endParaRPr lang="en-US" sz="4400" b="0" i="0" dirty="0">
                        <a:latin typeface="Yanone Kaffeesatz Regular"/>
                        <a:cs typeface="Yanone Kaffeesatz Regular"/>
                      </a:endParaRPr>
                    </a:p>
                  </a:txBody>
                  <a:tcPr/>
                </a:tc>
              </a:tr>
            </a:tbl>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80</a:t>
            </a:fld>
            <a:endParaRPr lang="en-US"/>
          </a:p>
        </p:txBody>
      </p:sp>
      <p:sp>
        <p:nvSpPr>
          <p:cNvPr id="6" name="Title 1"/>
          <p:cNvSpPr txBox="1">
            <a:spLocks/>
          </p:cNvSpPr>
          <p:nvPr/>
        </p:nvSpPr>
        <p:spPr>
          <a:xfrm>
            <a:off x="722313" y="5148220"/>
            <a:ext cx="7772400" cy="795730"/>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smtClean="0">
                <a:ln>
                  <a:noFill/>
                </a:ln>
                <a:solidFill>
                  <a:schemeClr val="tx1"/>
                </a:solidFill>
                <a:effectLst/>
                <a:uLnTx/>
                <a:uFillTx/>
                <a:latin typeface="Yanone Kaffeesatz Regular"/>
                <a:ea typeface="+mj-ea"/>
                <a:cs typeface="Yanone Kaffeesatz Regular"/>
              </a:rPr>
              <a:t>jockey</a:t>
            </a:r>
            <a:endParaRPr kumimoji="0" lang="en-US" sz="4400" b="1" i="0" u="none" strike="noStrike" kern="1200" cap="all" spc="0" normalizeH="0" baseline="0" noProof="0" dirty="0">
              <a:ln>
                <a:noFill/>
              </a:ln>
              <a:solidFill>
                <a:schemeClr val="tx1"/>
              </a:solidFill>
              <a:effectLst/>
              <a:uLnTx/>
              <a:uFillTx/>
              <a:latin typeface="Yanone Kaffeesatz Regular"/>
              <a:ea typeface="+mj-ea"/>
              <a:cs typeface="Yanone Kaffeesatz Regular"/>
            </a:endParaRPr>
          </a:p>
        </p:txBody>
      </p:sp>
      <p:graphicFrame>
        <p:nvGraphicFramePr>
          <p:cNvPr id="8" name="Table 7"/>
          <p:cNvGraphicFramePr>
            <a:graphicFrameLocks noGrp="1"/>
          </p:cNvGraphicFramePr>
          <p:nvPr/>
        </p:nvGraphicFramePr>
        <p:xfrm>
          <a:off x="722312" y="1526265"/>
          <a:ext cx="7772400" cy="2970975"/>
        </p:xfrm>
        <a:graphic>
          <a:graphicData uri="http://schemas.openxmlformats.org/drawingml/2006/table">
            <a:tbl>
              <a:tblPr firstRow="1" bandRow="1">
                <a:tableStyleId>{5C22544A-7EE6-4342-B048-85BDC9FD1C3A}</a:tableStyleId>
              </a:tblPr>
              <a:tblGrid>
                <a:gridCol w="3886200"/>
                <a:gridCol w="3886200"/>
              </a:tblGrid>
              <a:tr h="990325">
                <a:tc>
                  <a:txBody>
                    <a:bodyPr/>
                    <a:lstStyle/>
                    <a:p>
                      <a:r>
                        <a:rPr lang="en-US" sz="4400" b="1" i="0" dirty="0" smtClean="0">
                          <a:latin typeface="Yanone Kaffeesatz Bold"/>
                          <a:cs typeface="Yanone Kaffeesatz Bold"/>
                        </a:rPr>
                        <a:t>Problem</a:t>
                      </a:r>
                      <a:endParaRPr lang="en-US" sz="4400" b="1" i="0" dirty="0">
                        <a:latin typeface="Yanone Kaffeesatz Bold"/>
                        <a:cs typeface="Yanone Kaffeesatz Bold"/>
                      </a:endParaRPr>
                    </a:p>
                  </a:txBody>
                  <a:tcPr/>
                </a:tc>
                <a:tc>
                  <a:txBody>
                    <a:bodyPr/>
                    <a:lstStyle/>
                    <a:p>
                      <a:pPr algn="r"/>
                      <a:r>
                        <a:rPr lang="en-US" sz="4400" b="1" i="0" dirty="0" smtClean="0">
                          <a:latin typeface="Yanone Kaffeesatz Bold"/>
                          <a:cs typeface="Yanone Kaffeesatz Bold"/>
                        </a:rPr>
                        <a:t>Solution</a:t>
                      </a:r>
                      <a:endParaRPr lang="en-US" sz="4400" b="1" i="0" dirty="0">
                        <a:latin typeface="Yanone Kaffeesatz Bold"/>
                        <a:cs typeface="Yanone Kaffeesatz Bold"/>
                      </a:endParaRPr>
                    </a:p>
                  </a:txBody>
                  <a:tcPr/>
                </a:tc>
              </a:tr>
              <a:tr h="990325">
                <a:tc>
                  <a:txBody>
                    <a:bodyPr/>
                    <a:lstStyle/>
                    <a:p>
                      <a:r>
                        <a:rPr lang="en-US" sz="4400" b="0" i="0" dirty="0" smtClean="0">
                          <a:latin typeface="Yanone Kaffeesatz Regular"/>
                          <a:cs typeface="Yanone Kaffeesatz Regular"/>
                        </a:rPr>
                        <a:t>Pipeline complexity</a:t>
                      </a:r>
                      <a:endParaRPr lang="en-US" sz="4400" b="0" i="0" dirty="0">
                        <a:latin typeface="Yanone Kaffeesatz Regular"/>
                        <a:cs typeface="Yanone Kaffeesatz Regular"/>
                      </a:endParaRPr>
                    </a:p>
                  </a:txBody>
                  <a:tcPr/>
                </a:tc>
                <a:tc>
                  <a:txBody>
                    <a:bodyPr/>
                    <a:lstStyle/>
                    <a:p>
                      <a:pPr algn="r"/>
                      <a:r>
                        <a:rPr lang="en-US" sz="4400" b="0" i="0" dirty="0" smtClean="0">
                          <a:latin typeface="Yanone Kaffeesatz Regular"/>
                          <a:cs typeface="Yanone Kaffeesatz Regular"/>
                        </a:rPr>
                        <a:t>Use a simulator</a:t>
                      </a:r>
                      <a:endParaRPr lang="en-US" sz="4400" b="0" i="0" dirty="0">
                        <a:latin typeface="Yanone Kaffeesatz Regular"/>
                        <a:cs typeface="Yanone Kaffeesatz Regular"/>
                      </a:endParaRPr>
                    </a:p>
                  </a:txBody>
                  <a:tcPr/>
                </a:tc>
              </a:tr>
              <a:tr h="990325">
                <a:tc>
                  <a:txBody>
                    <a:bodyPr/>
                    <a:lstStyle/>
                    <a:p>
                      <a:r>
                        <a:rPr lang="en-US" sz="4400" b="0" i="0" dirty="0" smtClean="0">
                          <a:latin typeface="Yanone Kaffeesatz Regular"/>
                          <a:cs typeface="Yanone Kaffeesatz Regular"/>
                        </a:rPr>
                        <a:t>Noisy environment</a:t>
                      </a:r>
                      <a:endParaRPr lang="en-US" sz="4400" b="0" i="0" dirty="0">
                        <a:latin typeface="Yanone Kaffeesatz Regular"/>
                        <a:cs typeface="Yanone Kaffeesatz Regular"/>
                      </a:endParaRPr>
                    </a:p>
                  </a:txBody>
                  <a:tcPr/>
                </a:tc>
                <a:tc>
                  <a:txBody>
                    <a:bodyPr/>
                    <a:lstStyle/>
                    <a:p>
                      <a:pPr algn="r"/>
                      <a:r>
                        <a:rPr lang="en-US" sz="4400" b="0" i="0" dirty="0" smtClean="0">
                          <a:latin typeface="Yanone Kaffeesatz Regular"/>
                          <a:cs typeface="Yanone Kaffeesatz Regular"/>
                        </a:rPr>
                        <a:t>Dynamic</a:t>
                      </a:r>
                      <a:r>
                        <a:rPr lang="en-US" sz="4400" b="0" i="0" baseline="0" dirty="0" smtClean="0">
                          <a:latin typeface="Yanone Kaffeesatz Regular"/>
                          <a:cs typeface="Yanone Kaffeesatz Regular"/>
                        </a:rPr>
                        <a:t> control</a:t>
                      </a:r>
                      <a:endParaRPr lang="en-US" sz="4400" b="0" i="0" dirty="0">
                        <a:latin typeface="Yanone Kaffeesatz Regular"/>
                        <a:cs typeface="Yanone Kaffeesatz Regular"/>
                      </a:endParaRPr>
                    </a:p>
                  </a:txBody>
                  <a:tcPr/>
                </a:tc>
              </a:tr>
            </a:tbl>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Jockey in Action</a:t>
            </a:r>
            <a:endParaRPr lang="en-US" sz="8000" cap="none" dirty="0"/>
          </a:p>
        </p:txBody>
      </p:sp>
      <p:sp>
        <p:nvSpPr>
          <p:cNvPr id="5" name="Slide Number Placeholder 4"/>
          <p:cNvSpPr>
            <a:spLocks noGrp="1"/>
          </p:cNvSpPr>
          <p:nvPr>
            <p:ph type="sldNum" sz="quarter" idx="12"/>
          </p:nvPr>
        </p:nvSpPr>
        <p:spPr/>
        <p:txBody>
          <a:bodyPr/>
          <a:lstStyle/>
          <a:p>
            <a:fld id="{1CAF67C0-0007-DB49-B770-C66C97B69156}" type="slidenum">
              <a:rPr lang="en-US" smtClean="0"/>
              <a:pPr/>
              <a:t>81</a:t>
            </a:fld>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Jockey in Action</a:t>
            </a:r>
            <a:endParaRPr lang="en-US" sz="8000" cap="none" dirty="0"/>
          </a:p>
        </p:txBody>
      </p:sp>
      <p:sp>
        <p:nvSpPr>
          <p:cNvPr id="5" name="Slide Number Placeholder 4"/>
          <p:cNvSpPr>
            <a:spLocks noGrp="1"/>
          </p:cNvSpPr>
          <p:nvPr>
            <p:ph type="sldNum" sz="quarter" idx="12"/>
          </p:nvPr>
        </p:nvSpPr>
        <p:spPr/>
        <p:txBody>
          <a:bodyPr/>
          <a:lstStyle/>
          <a:p>
            <a:fld id="{1CAF67C0-0007-DB49-B770-C66C97B69156}" type="slidenum">
              <a:rPr lang="en-US" smtClean="0"/>
              <a:pPr/>
              <a:t>82</a:t>
            </a:fld>
            <a:endParaRPr lang="en-US"/>
          </a:p>
        </p:txBody>
      </p:sp>
      <p:sp>
        <p:nvSpPr>
          <p:cNvPr id="4" name="Title 1"/>
          <p:cNvSpPr txBox="1">
            <a:spLocks/>
          </p:cNvSpPr>
          <p:nvPr/>
        </p:nvSpPr>
        <p:spPr>
          <a:xfrm>
            <a:off x="667543" y="68066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noProof="0" dirty="0" smtClean="0">
                <a:latin typeface="Yanone Kaffeesatz Regular"/>
                <a:ea typeface="+mj-ea"/>
                <a:cs typeface="Yanone Kaffeesatz Regular"/>
              </a:rPr>
              <a:t> Real job</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Jockey in Action</a:t>
            </a:r>
            <a:endParaRPr lang="en-US" sz="8000" cap="none" dirty="0"/>
          </a:p>
        </p:txBody>
      </p:sp>
      <p:sp>
        <p:nvSpPr>
          <p:cNvPr id="5" name="Slide Number Placeholder 4"/>
          <p:cNvSpPr>
            <a:spLocks noGrp="1"/>
          </p:cNvSpPr>
          <p:nvPr>
            <p:ph type="sldNum" sz="quarter" idx="12"/>
          </p:nvPr>
        </p:nvSpPr>
        <p:spPr/>
        <p:txBody>
          <a:bodyPr/>
          <a:lstStyle/>
          <a:p>
            <a:fld id="{1CAF67C0-0007-DB49-B770-C66C97B69156}" type="slidenum">
              <a:rPr lang="en-US" smtClean="0"/>
              <a:pPr/>
              <a:t>83</a:t>
            </a:fld>
            <a:endParaRPr lang="en-US"/>
          </a:p>
        </p:txBody>
      </p:sp>
      <p:sp>
        <p:nvSpPr>
          <p:cNvPr id="4" name="Title 1"/>
          <p:cNvSpPr txBox="1">
            <a:spLocks/>
          </p:cNvSpPr>
          <p:nvPr/>
        </p:nvSpPr>
        <p:spPr>
          <a:xfrm>
            <a:off x="667543" y="68066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noProof="0" dirty="0" smtClean="0">
                <a:latin typeface="Yanone Kaffeesatz Regular"/>
                <a:ea typeface="+mj-ea"/>
                <a:cs typeface="Yanone Kaffeesatz Regular"/>
              </a:rPr>
              <a:t> Real job</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6" name="Title 1"/>
          <p:cNvSpPr txBox="1">
            <a:spLocks/>
          </p:cNvSpPr>
          <p:nvPr/>
        </p:nvSpPr>
        <p:spPr>
          <a:xfrm>
            <a:off x="667543" y="150108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Production cluster</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Jockey in Action</a:t>
            </a:r>
            <a:endParaRPr lang="en-US" sz="8000" cap="none" dirty="0"/>
          </a:p>
        </p:txBody>
      </p:sp>
      <p:sp>
        <p:nvSpPr>
          <p:cNvPr id="5" name="Slide Number Placeholder 4"/>
          <p:cNvSpPr>
            <a:spLocks noGrp="1"/>
          </p:cNvSpPr>
          <p:nvPr>
            <p:ph type="sldNum" sz="quarter" idx="12"/>
          </p:nvPr>
        </p:nvSpPr>
        <p:spPr/>
        <p:txBody>
          <a:bodyPr/>
          <a:lstStyle/>
          <a:p>
            <a:fld id="{1CAF67C0-0007-DB49-B770-C66C97B69156}" type="slidenum">
              <a:rPr lang="en-US" smtClean="0"/>
              <a:pPr/>
              <a:t>84</a:t>
            </a:fld>
            <a:endParaRPr lang="en-US"/>
          </a:p>
        </p:txBody>
      </p:sp>
      <p:sp>
        <p:nvSpPr>
          <p:cNvPr id="4" name="Title 1"/>
          <p:cNvSpPr txBox="1">
            <a:spLocks/>
          </p:cNvSpPr>
          <p:nvPr/>
        </p:nvSpPr>
        <p:spPr>
          <a:xfrm>
            <a:off x="667543" y="68066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noProof="0" dirty="0" smtClean="0">
                <a:latin typeface="Yanone Kaffeesatz Regular"/>
                <a:ea typeface="+mj-ea"/>
                <a:cs typeface="Yanone Kaffeesatz Regular"/>
              </a:rPr>
              <a:t> Real job</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6" name="Title 1"/>
          <p:cNvSpPr txBox="1">
            <a:spLocks/>
          </p:cNvSpPr>
          <p:nvPr/>
        </p:nvSpPr>
        <p:spPr>
          <a:xfrm>
            <a:off x="667543" y="150108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Production cluster</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7" name="Title 1"/>
          <p:cNvSpPr txBox="1">
            <a:spLocks/>
          </p:cNvSpPr>
          <p:nvPr/>
        </p:nvSpPr>
        <p:spPr>
          <a:xfrm>
            <a:off x="667543" y="229681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CPU load: ~80%</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Jockey in Action</a:t>
            </a:r>
            <a:endParaRPr lang="en-US" dirty="0"/>
          </a:p>
        </p:txBody>
      </p:sp>
      <p:sp>
        <p:nvSpPr>
          <p:cNvPr id="21" name="Slide Number Placeholder 20"/>
          <p:cNvSpPr>
            <a:spLocks noGrp="1"/>
          </p:cNvSpPr>
          <p:nvPr>
            <p:ph type="sldNum" sz="quarter" idx="12"/>
          </p:nvPr>
        </p:nvSpPr>
        <p:spPr/>
        <p:txBody>
          <a:bodyPr/>
          <a:lstStyle/>
          <a:p>
            <a:fld id="{1CAF67C0-0007-DB49-B770-C66C97B69156}" type="slidenum">
              <a:rPr lang="en-US" smtClean="0"/>
              <a:pPr/>
              <a:t>85</a:t>
            </a:fld>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Jockey in Action</a:t>
            </a:r>
            <a:endParaRPr lang="en-US" dirty="0"/>
          </a:p>
        </p:txBody>
      </p:sp>
      <p:pic>
        <p:nvPicPr>
          <p:cNvPr id="19" name="Picture 18" descr="deadlinechange_eventfeatures_140min_70minAfter10min - axes.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47740" y="1792583"/>
            <a:ext cx="11260408" cy="3327400"/>
          </a:xfrm>
          <a:prstGeom prst="rect">
            <a:avLst/>
          </a:prstGeom>
        </p:spPr>
      </p:pic>
      <p:sp>
        <p:nvSpPr>
          <p:cNvPr id="21" name="Slide Number Placeholder 20"/>
          <p:cNvSpPr>
            <a:spLocks noGrp="1"/>
          </p:cNvSpPr>
          <p:nvPr>
            <p:ph type="sldNum" sz="quarter" idx="12"/>
          </p:nvPr>
        </p:nvSpPr>
        <p:spPr/>
        <p:txBody>
          <a:bodyPr/>
          <a:lstStyle/>
          <a:p>
            <a:fld id="{1CAF67C0-0007-DB49-B770-C66C97B69156}" type="slidenum">
              <a:rPr lang="en-US" smtClean="0"/>
              <a:pPr/>
              <a:t>86</a:t>
            </a:fld>
            <a:endParaRPr lang="en-US"/>
          </a:p>
        </p:txBody>
      </p:sp>
    </p:spTree>
  </p:cSld>
  <p:clrMapOvr>
    <a:masterClrMapping/>
  </p:clrMapOvr>
  <p:transition>
    <p:wipe dir="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Jockey in Action</a:t>
            </a:r>
            <a:endParaRPr lang="en-US" dirty="0"/>
          </a:p>
        </p:txBody>
      </p:sp>
      <p:pic>
        <p:nvPicPr>
          <p:cNvPr id="19" name="Picture 18" descr="deadlinechange_eventfeatures_140min_70minAfter10min - axes.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47740" y="1792583"/>
            <a:ext cx="11260409" cy="3327400"/>
          </a:xfrm>
          <a:prstGeom prst="rect">
            <a:avLst/>
          </a:prstGeom>
        </p:spPr>
      </p:pic>
      <p:sp>
        <p:nvSpPr>
          <p:cNvPr id="21" name="Slide Number Placeholder 20"/>
          <p:cNvSpPr>
            <a:spLocks noGrp="1"/>
          </p:cNvSpPr>
          <p:nvPr>
            <p:ph type="sldNum" sz="quarter" idx="12"/>
          </p:nvPr>
        </p:nvSpPr>
        <p:spPr/>
        <p:txBody>
          <a:bodyPr/>
          <a:lstStyle/>
          <a:p>
            <a:fld id="{1CAF67C0-0007-DB49-B770-C66C97B69156}" type="slidenum">
              <a:rPr lang="en-US" smtClean="0"/>
              <a:pPr/>
              <a:t>87</a:t>
            </a:fld>
            <a:endParaRPr lang="en-US"/>
          </a:p>
        </p:txBody>
      </p:sp>
    </p:spTree>
  </p:cSld>
  <p:clrMapOvr>
    <a:masterClrMapping/>
  </p:clrMapOvr>
  <p:transition spd="med">
    <p:wipe dir="u"/>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Jockey in Action</a:t>
            </a:r>
            <a:endParaRPr lang="en-US" dirty="0"/>
          </a:p>
        </p:txBody>
      </p:sp>
      <p:pic>
        <p:nvPicPr>
          <p:cNvPr id="5" name="Picture 4" descr="deadlinechange_eventfeatures_140min_70minAfter10min - 2.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50839" y="1790811"/>
            <a:ext cx="11265406" cy="3328877"/>
          </a:xfrm>
          <a:prstGeom prst="rect">
            <a:avLst/>
          </a:prstGeom>
        </p:spPr>
      </p:pic>
      <p:sp>
        <p:nvSpPr>
          <p:cNvPr id="6" name="Slide Number Placeholder 5"/>
          <p:cNvSpPr>
            <a:spLocks noGrp="1"/>
          </p:cNvSpPr>
          <p:nvPr>
            <p:ph type="sldNum" sz="quarter" idx="12"/>
          </p:nvPr>
        </p:nvSpPr>
        <p:spPr/>
        <p:txBody>
          <a:bodyPr/>
          <a:lstStyle/>
          <a:p>
            <a:fld id="{1CAF67C0-0007-DB49-B770-C66C97B69156}" type="slidenum">
              <a:rPr lang="en-US" smtClean="0"/>
              <a:pPr/>
              <a:t>88</a:t>
            </a:fld>
            <a:endParaRPr lang="en-US"/>
          </a:p>
        </p:txBody>
      </p:sp>
      <p:sp>
        <p:nvSpPr>
          <p:cNvPr id="7" name="TextBox 6"/>
          <p:cNvSpPr txBox="1"/>
          <p:nvPr/>
        </p:nvSpPr>
        <p:spPr>
          <a:xfrm>
            <a:off x="1126466" y="5191465"/>
            <a:ext cx="1611517" cy="830997"/>
          </a:xfrm>
          <a:prstGeom prst="rect">
            <a:avLst/>
          </a:prstGeom>
          <a:noFill/>
        </p:spPr>
        <p:txBody>
          <a:bodyPr wrap="none" rtlCol="0">
            <a:spAutoFit/>
          </a:bodyPr>
          <a:lstStyle/>
          <a:p>
            <a:pPr algn="ctr"/>
            <a:r>
              <a:rPr lang="en-US" sz="2400" dirty="0" smtClean="0">
                <a:latin typeface="Yanone Kaffeesatz Regular"/>
                <a:cs typeface="Yanone Kaffeesatz Regular"/>
              </a:rPr>
              <a:t>Initial deadline:</a:t>
            </a:r>
          </a:p>
          <a:p>
            <a:pPr algn="ctr"/>
            <a:r>
              <a:rPr lang="en-US" sz="2400" dirty="0" smtClean="0">
                <a:latin typeface="Yanone Kaffeesatz Regular"/>
                <a:cs typeface="Yanone Kaffeesatz Regular"/>
              </a:rPr>
              <a:t>140 minutes</a:t>
            </a:r>
            <a:endParaRPr lang="en-US" sz="2400" dirty="0">
              <a:latin typeface="Yanone Kaffeesatz Regular"/>
              <a:cs typeface="Yanone Kaffeesatz Regular"/>
            </a:endParaRPr>
          </a:p>
        </p:txBody>
      </p:sp>
      <p:cxnSp>
        <p:nvCxnSpPr>
          <p:cNvPr id="8" name="Straight Connector 7"/>
          <p:cNvCxnSpPr/>
          <p:nvPr/>
        </p:nvCxnSpPr>
        <p:spPr>
          <a:xfrm rot="16200000" flipV="1">
            <a:off x="890701" y="3909758"/>
            <a:ext cx="1713226" cy="659718"/>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pic>
        <p:nvPicPr>
          <p:cNvPr id="9" name="Picture 8" descr="token graph legend 2.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6553200" y="4776588"/>
            <a:ext cx="2345649" cy="1759236"/>
          </a:xfrm>
          <a:prstGeom prst="rect">
            <a:avLst/>
          </a:prstGeom>
        </p:spPr>
      </p:pic>
    </p:spTree>
  </p:cSld>
  <p:clrMapOvr>
    <a:masterClrMapping/>
  </p:clrMapOvr>
  <p:transition spd="med"/>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Jockey in Action</a:t>
            </a:r>
            <a:endParaRPr lang="en-US" dirty="0"/>
          </a:p>
        </p:txBody>
      </p:sp>
      <p:pic>
        <p:nvPicPr>
          <p:cNvPr id="4" name="Picture 3" descr="deadlinechange_eventfeatures_140min_70minAfter10min - 3.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50839" y="1790811"/>
            <a:ext cx="11265406" cy="3328877"/>
          </a:xfrm>
          <a:prstGeom prst="rect">
            <a:avLst/>
          </a:prstGeom>
        </p:spPr>
      </p:pic>
      <p:sp>
        <p:nvSpPr>
          <p:cNvPr id="5" name="Slide Number Placeholder 4"/>
          <p:cNvSpPr>
            <a:spLocks noGrp="1"/>
          </p:cNvSpPr>
          <p:nvPr>
            <p:ph type="sldNum" sz="quarter" idx="12"/>
          </p:nvPr>
        </p:nvSpPr>
        <p:spPr/>
        <p:txBody>
          <a:bodyPr/>
          <a:lstStyle/>
          <a:p>
            <a:fld id="{1CAF67C0-0007-DB49-B770-C66C97B69156}" type="slidenum">
              <a:rPr lang="en-US" smtClean="0"/>
              <a:pPr/>
              <a:t>89</a:t>
            </a:fld>
            <a:endParaRPr lang="en-US"/>
          </a:p>
        </p:txBody>
      </p:sp>
      <p:sp>
        <p:nvSpPr>
          <p:cNvPr id="6" name="TextBox 5"/>
          <p:cNvSpPr txBox="1"/>
          <p:nvPr/>
        </p:nvSpPr>
        <p:spPr>
          <a:xfrm>
            <a:off x="895836" y="5343865"/>
            <a:ext cx="2377574" cy="830997"/>
          </a:xfrm>
          <a:prstGeom prst="rect">
            <a:avLst/>
          </a:prstGeom>
          <a:noFill/>
        </p:spPr>
        <p:txBody>
          <a:bodyPr wrap="square" rtlCol="0">
            <a:spAutoFit/>
          </a:bodyPr>
          <a:lstStyle/>
          <a:p>
            <a:pPr algn="ctr"/>
            <a:r>
              <a:rPr lang="en-US" sz="2400" dirty="0" smtClean="0">
                <a:latin typeface="Yanone Kaffeesatz Regular"/>
                <a:cs typeface="Yanone Kaffeesatz Regular"/>
              </a:rPr>
              <a:t>New deadline:</a:t>
            </a:r>
          </a:p>
          <a:p>
            <a:pPr algn="ctr"/>
            <a:r>
              <a:rPr lang="en-US" sz="2400" dirty="0" smtClean="0">
                <a:latin typeface="Yanone Kaffeesatz Regular"/>
                <a:cs typeface="Yanone Kaffeesatz Regular"/>
              </a:rPr>
              <a:t>70 minutes</a:t>
            </a:r>
            <a:endParaRPr lang="en-US" sz="2400" dirty="0">
              <a:latin typeface="Yanone Kaffeesatz Regular"/>
              <a:cs typeface="Yanone Kaffeesatz Regular"/>
            </a:endParaRPr>
          </a:p>
        </p:txBody>
      </p:sp>
      <p:cxnSp>
        <p:nvCxnSpPr>
          <p:cNvPr id="7" name="Straight Connector 6"/>
          <p:cNvCxnSpPr/>
          <p:nvPr/>
        </p:nvCxnSpPr>
        <p:spPr>
          <a:xfrm rot="5400000" flipH="1" flipV="1">
            <a:off x="1477184" y="4287793"/>
            <a:ext cx="1713226" cy="208449"/>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pic>
        <p:nvPicPr>
          <p:cNvPr id="8" name="Picture 7" descr="token graph legend 2.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6553200" y="4776588"/>
            <a:ext cx="2345649" cy="1759236"/>
          </a:xfrm>
          <a:prstGeom prst="rect">
            <a:avLst/>
          </a:prstGeom>
        </p:spPr>
      </p:pic>
    </p:spTree>
  </p:cSld>
  <p:clrMapOvr>
    <a:masterClrMapping/>
  </p:clrMapOvr>
  <p:transition spd="med"/>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Jockey in Action</a:t>
            </a:r>
            <a:endParaRPr lang="en-US" dirty="0"/>
          </a:p>
        </p:txBody>
      </p:sp>
      <p:pic>
        <p:nvPicPr>
          <p:cNvPr id="4" name="Picture 3" descr="deadlinechange_eventfeatures_140min_70minAfter10min - final.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50839" y="1790811"/>
            <a:ext cx="11265406" cy="3328877"/>
          </a:xfrm>
          <a:prstGeom prst="rect">
            <a:avLst/>
          </a:prstGeom>
        </p:spPr>
      </p:pic>
      <p:sp>
        <p:nvSpPr>
          <p:cNvPr id="5" name="Slide Number Placeholder 4"/>
          <p:cNvSpPr>
            <a:spLocks noGrp="1"/>
          </p:cNvSpPr>
          <p:nvPr>
            <p:ph type="sldNum" sz="quarter" idx="12"/>
          </p:nvPr>
        </p:nvSpPr>
        <p:spPr/>
        <p:txBody>
          <a:bodyPr/>
          <a:lstStyle/>
          <a:p>
            <a:fld id="{1CAF67C0-0007-DB49-B770-C66C97B69156}" type="slidenum">
              <a:rPr lang="en-US" smtClean="0"/>
              <a:pPr/>
              <a:t>90</a:t>
            </a:fld>
            <a:endParaRPr lang="en-US"/>
          </a:p>
        </p:txBody>
      </p:sp>
      <p:sp>
        <p:nvSpPr>
          <p:cNvPr id="6" name="TextBox 5"/>
          <p:cNvSpPr txBox="1"/>
          <p:nvPr/>
        </p:nvSpPr>
        <p:spPr>
          <a:xfrm>
            <a:off x="895836" y="5343865"/>
            <a:ext cx="2377574" cy="830997"/>
          </a:xfrm>
          <a:prstGeom prst="rect">
            <a:avLst/>
          </a:prstGeom>
          <a:noFill/>
        </p:spPr>
        <p:txBody>
          <a:bodyPr wrap="square" rtlCol="0">
            <a:spAutoFit/>
          </a:bodyPr>
          <a:lstStyle/>
          <a:p>
            <a:pPr algn="ctr"/>
            <a:r>
              <a:rPr lang="en-US" sz="2400" dirty="0" smtClean="0">
                <a:latin typeface="Yanone Kaffeesatz Regular"/>
                <a:cs typeface="Yanone Kaffeesatz Regular"/>
              </a:rPr>
              <a:t>New deadline:</a:t>
            </a:r>
          </a:p>
          <a:p>
            <a:pPr algn="ctr"/>
            <a:r>
              <a:rPr lang="en-US" sz="2400" dirty="0" smtClean="0">
                <a:latin typeface="Yanone Kaffeesatz Regular"/>
                <a:cs typeface="Yanone Kaffeesatz Regular"/>
              </a:rPr>
              <a:t>70 minutes</a:t>
            </a:r>
            <a:endParaRPr lang="en-US" sz="2400" dirty="0">
              <a:latin typeface="Yanone Kaffeesatz Regular"/>
              <a:cs typeface="Yanone Kaffeesatz Regular"/>
            </a:endParaRPr>
          </a:p>
        </p:txBody>
      </p:sp>
      <p:cxnSp>
        <p:nvCxnSpPr>
          <p:cNvPr id="7" name="Straight Connector 6"/>
          <p:cNvCxnSpPr/>
          <p:nvPr/>
        </p:nvCxnSpPr>
        <p:spPr>
          <a:xfrm rot="5400000" flipH="1" flipV="1">
            <a:off x="1477184" y="4287793"/>
            <a:ext cx="1713226" cy="208449"/>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553200" y="1002139"/>
            <a:ext cx="2377574" cy="830997"/>
          </a:xfrm>
          <a:prstGeom prst="rect">
            <a:avLst/>
          </a:prstGeom>
          <a:noFill/>
        </p:spPr>
        <p:txBody>
          <a:bodyPr wrap="square" rtlCol="0">
            <a:spAutoFit/>
          </a:bodyPr>
          <a:lstStyle/>
          <a:p>
            <a:pPr algn="ctr"/>
            <a:r>
              <a:rPr lang="en-US" sz="2400" dirty="0" smtClean="0">
                <a:latin typeface="Yanone Kaffeesatz Regular"/>
                <a:cs typeface="Yanone Kaffeesatz Regular"/>
              </a:rPr>
              <a:t>Release resources due to excess pessimism</a:t>
            </a:r>
          </a:p>
        </p:txBody>
      </p:sp>
      <p:cxnSp>
        <p:nvCxnSpPr>
          <p:cNvPr id="9" name="Straight Connector 8"/>
          <p:cNvCxnSpPr/>
          <p:nvPr/>
        </p:nvCxnSpPr>
        <p:spPr>
          <a:xfrm rot="10800000" flipV="1">
            <a:off x="5431688" y="1587630"/>
            <a:ext cx="1121512" cy="918557"/>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pic>
        <p:nvPicPr>
          <p:cNvPr id="10" name="Picture 9" descr="token graph legend 2.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6553200" y="4776588"/>
            <a:ext cx="2345649" cy="1759236"/>
          </a:xfrm>
          <a:prstGeom prst="rect">
            <a:avLst/>
          </a:prstGeom>
        </p:spPr>
      </p:pic>
    </p:spTree>
  </p:cSld>
  <p:clrMapOvr>
    <a:masterClrMapping/>
  </p:clrMapOvr>
  <p:transition spd="med"/>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Jockey in Action</a:t>
            </a:r>
            <a:endParaRPr lang="en-US" dirty="0"/>
          </a:p>
        </p:txBody>
      </p:sp>
      <p:pic>
        <p:nvPicPr>
          <p:cNvPr id="5" name="Picture 4" descr="deadlinechange_eventfeatures_140min_70minAfter10min - 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50839" y="1790811"/>
            <a:ext cx="11265406" cy="3328877"/>
          </a:xfrm>
          <a:prstGeom prst="rect">
            <a:avLst/>
          </a:prstGeom>
        </p:spPr>
      </p:pic>
      <p:sp>
        <p:nvSpPr>
          <p:cNvPr id="6" name="Slide Number Placeholder 5"/>
          <p:cNvSpPr>
            <a:spLocks noGrp="1"/>
          </p:cNvSpPr>
          <p:nvPr>
            <p:ph type="sldNum" sz="quarter" idx="12"/>
          </p:nvPr>
        </p:nvSpPr>
        <p:spPr/>
        <p:txBody>
          <a:bodyPr/>
          <a:lstStyle/>
          <a:p>
            <a:fld id="{1CAF67C0-0007-DB49-B770-C66C97B69156}" type="slidenum">
              <a:rPr lang="en-US" smtClean="0"/>
              <a:pPr/>
              <a:t>91</a:t>
            </a:fld>
            <a:endParaRPr lang="en-US"/>
          </a:p>
        </p:txBody>
      </p:sp>
      <p:sp>
        <p:nvSpPr>
          <p:cNvPr id="7" name="TextBox 6"/>
          <p:cNvSpPr txBox="1"/>
          <p:nvPr/>
        </p:nvSpPr>
        <p:spPr>
          <a:xfrm>
            <a:off x="350839" y="5119688"/>
            <a:ext cx="2377574" cy="1200328"/>
          </a:xfrm>
          <a:prstGeom prst="rect">
            <a:avLst/>
          </a:prstGeom>
          <a:noFill/>
        </p:spPr>
        <p:txBody>
          <a:bodyPr wrap="square" rtlCol="0">
            <a:spAutoFit/>
          </a:bodyPr>
          <a:lstStyle/>
          <a:p>
            <a:pPr algn="ctr"/>
            <a:r>
              <a:rPr lang="en-US" sz="2400" dirty="0" smtClean="0">
                <a:latin typeface="Yanone Kaffeesatz Regular"/>
                <a:cs typeface="Yanone Kaffeesatz Regular"/>
              </a:rPr>
              <a:t>“Oracle” allocation:</a:t>
            </a:r>
          </a:p>
          <a:p>
            <a:pPr algn="ctr"/>
            <a:r>
              <a:rPr lang="en-US" sz="2400" u="sng" dirty="0" smtClean="0">
                <a:latin typeface="Yanone Kaffeesatz Regular"/>
                <a:cs typeface="Yanone Kaffeesatz Regular"/>
              </a:rPr>
              <a:t>Total allocation-hours</a:t>
            </a:r>
          </a:p>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cxnSp>
        <p:nvCxnSpPr>
          <p:cNvPr id="8" name="Straight Connector 7"/>
          <p:cNvCxnSpPr>
            <a:stCxn id="7" idx="0"/>
          </p:cNvCxnSpPr>
          <p:nvPr/>
        </p:nvCxnSpPr>
        <p:spPr>
          <a:xfrm rot="5400000" flipH="1" flipV="1">
            <a:off x="874867" y="3885383"/>
            <a:ext cx="1899065" cy="569547"/>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pic>
        <p:nvPicPr>
          <p:cNvPr id="9" name="Picture 8" descr="token graph legend 2.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6553200" y="4776588"/>
            <a:ext cx="2345649" cy="1759237"/>
          </a:xfrm>
          <a:prstGeom prst="rect">
            <a:avLst/>
          </a:prstGeo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Jockey in Action</a:t>
            </a:r>
            <a:endParaRPr lang="en-US" dirty="0"/>
          </a:p>
        </p:txBody>
      </p:sp>
      <p:pic>
        <p:nvPicPr>
          <p:cNvPr id="5" name="Picture 4" descr="deadlinechange_eventfeatures_140min_70minAfter10min - 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50839" y="1790811"/>
            <a:ext cx="11265406" cy="3328877"/>
          </a:xfrm>
          <a:prstGeom prst="rect">
            <a:avLst/>
          </a:prstGeom>
        </p:spPr>
      </p:pic>
      <p:sp>
        <p:nvSpPr>
          <p:cNvPr id="6" name="Slide Number Placeholder 5"/>
          <p:cNvSpPr>
            <a:spLocks noGrp="1"/>
          </p:cNvSpPr>
          <p:nvPr>
            <p:ph type="sldNum" sz="quarter" idx="12"/>
          </p:nvPr>
        </p:nvSpPr>
        <p:spPr/>
        <p:txBody>
          <a:bodyPr/>
          <a:lstStyle/>
          <a:p>
            <a:fld id="{1CAF67C0-0007-DB49-B770-C66C97B69156}" type="slidenum">
              <a:rPr lang="en-US" smtClean="0"/>
              <a:pPr/>
              <a:t>92</a:t>
            </a:fld>
            <a:endParaRPr lang="en-US"/>
          </a:p>
        </p:txBody>
      </p:sp>
      <p:sp>
        <p:nvSpPr>
          <p:cNvPr id="7" name="TextBox 6"/>
          <p:cNvSpPr txBox="1"/>
          <p:nvPr/>
        </p:nvSpPr>
        <p:spPr>
          <a:xfrm>
            <a:off x="350839" y="5119688"/>
            <a:ext cx="2377574" cy="1200328"/>
          </a:xfrm>
          <a:prstGeom prst="rect">
            <a:avLst/>
          </a:prstGeom>
          <a:noFill/>
        </p:spPr>
        <p:txBody>
          <a:bodyPr wrap="square" rtlCol="0">
            <a:spAutoFit/>
          </a:bodyPr>
          <a:lstStyle/>
          <a:p>
            <a:pPr algn="ctr"/>
            <a:r>
              <a:rPr lang="en-US" sz="2400" dirty="0" smtClean="0">
                <a:latin typeface="Yanone Kaffeesatz Regular"/>
                <a:cs typeface="Yanone Kaffeesatz Regular"/>
              </a:rPr>
              <a:t>“Oracle” allocation:</a:t>
            </a:r>
          </a:p>
          <a:p>
            <a:pPr algn="ctr"/>
            <a:r>
              <a:rPr lang="en-US" sz="2400" u="sng" dirty="0" smtClean="0">
                <a:latin typeface="Yanone Kaffeesatz Regular"/>
                <a:cs typeface="Yanone Kaffeesatz Regular"/>
              </a:rPr>
              <a:t>Total allocation-hours</a:t>
            </a:r>
          </a:p>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cxnSp>
        <p:nvCxnSpPr>
          <p:cNvPr id="8" name="Straight Connector 7"/>
          <p:cNvCxnSpPr>
            <a:stCxn id="7" idx="0"/>
          </p:cNvCxnSpPr>
          <p:nvPr/>
        </p:nvCxnSpPr>
        <p:spPr>
          <a:xfrm rot="5400000" flipH="1" flipV="1">
            <a:off x="874867" y="3885383"/>
            <a:ext cx="1899065" cy="569547"/>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502401" y="1569935"/>
            <a:ext cx="2377574" cy="830997"/>
          </a:xfrm>
          <a:prstGeom prst="rect">
            <a:avLst/>
          </a:prstGeom>
          <a:noFill/>
        </p:spPr>
        <p:txBody>
          <a:bodyPr wrap="square" rtlCol="0">
            <a:spAutoFit/>
          </a:bodyPr>
          <a:lstStyle/>
          <a:p>
            <a:pPr algn="ctr"/>
            <a:r>
              <a:rPr lang="en-US" sz="2400" dirty="0" smtClean="0">
                <a:latin typeface="Yanone Kaffeesatz Regular"/>
                <a:cs typeface="Yanone Kaffeesatz Regular"/>
              </a:rPr>
              <a:t>Available parallelism</a:t>
            </a:r>
          </a:p>
          <a:p>
            <a:pPr algn="ctr"/>
            <a:r>
              <a:rPr lang="en-US" sz="2400" dirty="0" smtClean="0">
                <a:latin typeface="Yanone Kaffeesatz Regular"/>
                <a:cs typeface="Yanone Kaffeesatz Regular"/>
              </a:rPr>
              <a:t>less than allocation</a:t>
            </a:r>
          </a:p>
        </p:txBody>
      </p:sp>
      <p:cxnSp>
        <p:nvCxnSpPr>
          <p:cNvPr id="10" name="Straight Connector 9"/>
          <p:cNvCxnSpPr/>
          <p:nvPr/>
        </p:nvCxnSpPr>
        <p:spPr>
          <a:xfrm rot="10800000" flipV="1">
            <a:off x="5431688" y="2070100"/>
            <a:ext cx="1121512" cy="771524"/>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rot="5400000">
            <a:off x="5021263" y="2840830"/>
            <a:ext cx="423862" cy="1588"/>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pic>
        <p:nvPicPr>
          <p:cNvPr id="11" name="Picture 10" descr="token graph legend 2.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6553200" y="4776588"/>
            <a:ext cx="2345649" cy="1759237"/>
          </a:xfrm>
          <a:prstGeom prst="rect">
            <a:avLst/>
          </a:prstGeom>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Jockey in Action</a:t>
            </a:r>
            <a:endParaRPr lang="en-US" dirty="0"/>
          </a:p>
        </p:txBody>
      </p:sp>
      <p:pic>
        <p:nvPicPr>
          <p:cNvPr id="5" name="Picture 4" descr="deadlinechange_eventfeatures_140min_70minAfter10min - 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50839" y="1790811"/>
            <a:ext cx="11265406" cy="3328876"/>
          </a:xfrm>
          <a:prstGeom prst="rect">
            <a:avLst/>
          </a:prstGeom>
        </p:spPr>
      </p:pic>
      <p:sp>
        <p:nvSpPr>
          <p:cNvPr id="6" name="Slide Number Placeholder 5"/>
          <p:cNvSpPr>
            <a:spLocks noGrp="1"/>
          </p:cNvSpPr>
          <p:nvPr>
            <p:ph type="sldNum" sz="quarter" idx="12"/>
          </p:nvPr>
        </p:nvSpPr>
        <p:spPr/>
        <p:txBody>
          <a:bodyPr/>
          <a:lstStyle/>
          <a:p>
            <a:fld id="{1CAF67C0-0007-DB49-B770-C66C97B69156}" type="slidenum">
              <a:rPr lang="en-US" smtClean="0"/>
              <a:pPr/>
              <a:t>93</a:t>
            </a:fld>
            <a:endParaRPr lang="en-US"/>
          </a:p>
        </p:txBody>
      </p:sp>
      <p:sp>
        <p:nvSpPr>
          <p:cNvPr id="7" name="TextBox 6"/>
          <p:cNvSpPr txBox="1"/>
          <p:nvPr/>
        </p:nvSpPr>
        <p:spPr>
          <a:xfrm>
            <a:off x="350839" y="5119688"/>
            <a:ext cx="2377574" cy="1200328"/>
          </a:xfrm>
          <a:prstGeom prst="rect">
            <a:avLst/>
          </a:prstGeom>
          <a:noFill/>
        </p:spPr>
        <p:txBody>
          <a:bodyPr wrap="square" rtlCol="0">
            <a:spAutoFit/>
          </a:bodyPr>
          <a:lstStyle/>
          <a:p>
            <a:pPr algn="ctr"/>
            <a:r>
              <a:rPr lang="en-US" sz="2400" dirty="0" smtClean="0">
                <a:latin typeface="Yanone Kaffeesatz Regular"/>
                <a:cs typeface="Yanone Kaffeesatz Regular"/>
              </a:rPr>
              <a:t>“Oracle” allocation:</a:t>
            </a:r>
          </a:p>
          <a:p>
            <a:pPr algn="ctr"/>
            <a:r>
              <a:rPr lang="en-US" sz="2400" u="sng" dirty="0" smtClean="0">
                <a:latin typeface="Yanone Kaffeesatz Regular"/>
                <a:cs typeface="Yanone Kaffeesatz Regular"/>
              </a:rPr>
              <a:t>Total allocation-hours</a:t>
            </a:r>
          </a:p>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cxnSp>
        <p:nvCxnSpPr>
          <p:cNvPr id="8" name="Straight Connector 7"/>
          <p:cNvCxnSpPr>
            <a:stCxn id="7" idx="0"/>
          </p:cNvCxnSpPr>
          <p:nvPr/>
        </p:nvCxnSpPr>
        <p:spPr>
          <a:xfrm rot="5400000" flipH="1" flipV="1">
            <a:off x="874867" y="3885383"/>
            <a:ext cx="1899065" cy="569547"/>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022867" y="1559978"/>
            <a:ext cx="2377574" cy="461665"/>
          </a:xfrm>
          <a:prstGeom prst="rect">
            <a:avLst/>
          </a:prstGeom>
          <a:noFill/>
        </p:spPr>
        <p:txBody>
          <a:bodyPr wrap="square" rtlCol="0">
            <a:spAutoFit/>
          </a:bodyPr>
          <a:lstStyle/>
          <a:p>
            <a:pPr algn="ctr"/>
            <a:r>
              <a:rPr lang="en-US" sz="2400" dirty="0" smtClean="0">
                <a:latin typeface="Yanone Kaffeesatz Regular"/>
                <a:cs typeface="Yanone Kaffeesatz Regular"/>
              </a:rPr>
              <a:t>Allocation above oracle</a:t>
            </a:r>
          </a:p>
        </p:txBody>
      </p:sp>
      <p:cxnSp>
        <p:nvCxnSpPr>
          <p:cNvPr id="11" name="Straight Connector 10"/>
          <p:cNvCxnSpPr/>
          <p:nvPr/>
        </p:nvCxnSpPr>
        <p:spPr>
          <a:xfrm rot="5400000">
            <a:off x="5113436" y="2208667"/>
            <a:ext cx="805771" cy="460144"/>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pic>
        <p:nvPicPr>
          <p:cNvPr id="14" name="Picture 13" descr="token graph legend 2.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6553200" y="4776588"/>
            <a:ext cx="2345649" cy="1759237"/>
          </a:xfrm>
          <a:prstGeom prst="rect">
            <a:avLst/>
          </a:prstGeom>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Evaluation</a:t>
            </a:r>
            <a:endParaRPr lang="en-US" sz="8000" cap="none" dirty="0"/>
          </a:p>
        </p:txBody>
      </p:sp>
      <p:pic>
        <p:nvPicPr>
          <p:cNvPr id="4" name="Picture 3"/>
          <p:cNvPicPr>
            <a:picLocks noChangeAspect="1"/>
          </p:cNvPicPr>
          <p:nvPr/>
        </p:nvPicPr>
        <p:blipFill>
          <a:blip r:embed="rId3"/>
          <a:stretch>
            <a:fillRect/>
          </a:stretch>
        </p:blipFill>
        <p:spPr>
          <a:xfrm>
            <a:off x="4064000" y="879475"/>
            <a:ext cx="5080000" cy="4889500"/>
          </a:xfrm>
          <a:prstGeom prst="rect">
            <a:avLst/>
          </a:prstGeom>
        </p:spPr>
      </p:pic>
      <p:sp>
        <p:nvSpPr>
          <p:cNvPr id="5" name="Slide Number Placeholder 4"/>
          <p:cNvSpPr>
            <a:spLocks noGrp="1"/>
          </p:cNvSpPr>
          <p:nvPr>
            <p:ph type="sldNum" sz="quarter" idx="12"/>
          </p:nvPr>
        </p:nvSpPr>
        <p:spPr/>
        <p:txBody>
          <a:bodyPr/>
          <a:lstStyle/>
          <a:p>
            <a:fld id="{1CAF67C0-0007-DB49-B770-C66C97B69156}" type="slidenum">
              <a:rPr lang="en-US" smtClean="0"/>
              <a:pPr/>
              <a:t>94</a:t>
            </a:fld>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Evaluation</a:t>
            </a:r>
            <a:endParaRPr lang="en-US" sz="8000" cap="none" dirty="0"/>
          </a:p>
        </p:txBody>
      </p:sp>
      <p:pic>
        <p:nvPicPr>
          <p:cNvPr id="4" name="Picture 3"/>
          <p:cNvPicPr>
            <a:picLocks noChangeAspect="1"/>
          </p:cNvPicPr>
          <p:nvPr/>
        </p:nvPicPr>
        <p:blipFill>
          <a:blip r:embed="rId3"/>
          <a:stretch>
            <a:fillRect/>
          </a:stretch>
        </p:blipFill>
        <p:spPr>
          <a:xfrm>
            <a:off x="4064000" y="879475"/>
            <a:ext cx="5080000" cy="4889500"/>
          </a:xfrm>
          <a:prstGeom prst="rect">
            <a:avLst/>
          </a:prstGeom>
        </p:spPr>
      </p:pic>
      <p:sp>
        <p:nvSpPr>
          <p:cNvPr id="5" name="Slide Number Placeholder 4"/>
          <p:cNvSpPr>
            <a:spLocks noGrp="1"/>
          </p:cNvSpPr>
          <p:nvPr>
            <p:ph type="sldNum" sz="quarter" idx="12"/>
          </p:nvPr>
        </p:nvSpPr>
        <p:spPr/>
        <p:txBody>
          <a:bodyPr/>
          <a:lstStyle/>
          <a:p>
            <a:fld id="{1CAF67C0-0007-DB49-B770-C66C97B69156}" type="slidenum">
              <a:rPr lang="en-US" smtClean="0"/>
              <a:pPr/>
              <a:t>95</a:t>
            </a:fld>
            <a:endParaRPr lang="en-US"/>
          </a:p>
        </p:txBody>
      </p:sp>
      <p:sp>
        <p:nvSpPr>
          <p:cNvPr id="6" name="Title 1"/>
          <p:cNvSpPr txBox="1">
            <a:spLocks/>
          </p:cNvSpPr>
          <p:nvPr/>
        </p:nvSpPr>
        <p:spPr>
          <a:xfrm>
            <a:off x="667543" y="68066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Production cluster</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Evaluation</a:t>
            </a:r>
            <a:endParaRPr lang="en-US" sz="8000" cap="none" dirty="0"/>
          </a:p>
        </p:txBody>
      </p:sp>
      <p:pic>
        <p:nvPicPr>
          <p:cNvPr id="4" name="Picture 3"/>
          <p:cNvPicPr>
            <a:picLocks noChangeAspect="1"/>
          </p:cNvPicPr>
          <p:nvPr/>
        </p:nvPicPr>
        <p:blipFill>
          <a:blip r:embed="rId3"/>
          <a:stretch>
            <a:fillRect/>
          </a:stretch>
        </p:blipFill>
        <p:spPr>
          <a:xfrm>
            <a:off x="4064000" y="879475"/>
            <a:ext cx="5080000" cy="4889500"/>
          </a:xfrm>
          <a:prstGeom prst="rect">
            <a:avLst/>
          </a:prstGeom>
        </p:spPr>
      </p:pic>
      <p:sp>
        <p:nvSpPr>
          <p:cNvPr id="5" name="Slide Number Placeholder 4"/>
          <p:cNvSpPr>
            <a:spLocks noGrp="1"/>
          </p:cNvSpPr>
          <p:nvPr>
            <p:ph type="sldNum" sz="quarter" idx="12"/>
          </p:nvPr>
        </p:nvSpPr>
        <p:spPr/>
        <p:txBody>
          <a:bodyPr/>
          <a:lstStyle/>
          <a:p>
            <a:fld id="{1CAF67C0-0007-DB49-B770-C66C97B69156}" type="slidenum">
              <a:rPr lang="en-US" smtClean="0"/>
              <a:pPr/>
              <a:t>96</a:t>
            </a:fld>
            <a:endParaRPr lang="en-US"/>
          </a:p>
        </p:txBody>
      </p:sp>
      <p:sp>
        <p:nvSpPr>
          <p:cNvPr id="6" name="Title 1"/>
          <p:cNvSpPr txBox="1">
            <a:spLocks/>
          </p:cNvSpPr>
          <p:nvPr/>
        </p:nvSpPr>
        <p:spPr>
          <a:xfrm>
            <a:off x="667543" y="68066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Production cluster</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7" name="Title 1"/>
          <p:cNvSpPr txBox="1">
            <a:spLocks/>
          </p:cNvSpPr>
          <p:nvPr/>
        </p:nvSpPr>
        <p:spPr>
          <a:xfrm>
            <a:off x="667543" y="150108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21 jobs</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Evaluation</a:t>
            </a:r>
            <a:endParaRPr lang="en-US" sz="8000" cap="none" dirty="0"/>
          </a:p>
        </p:txBody>
      </p:sp>
      <p:pic>
        <p:nvPicPr>
          <p:cNvPr id="4" name="Picture 3"/>
          <p:cNvPicPr>
            <a:picLocks noChangeAspect="1"/>
          </p:cNvPicPr>
          <p:nvPr/>
        </p:nvPicPr>
        <p:blipFill>
          <a:blip r:embed="rId3"/>
          <a:stretch>
            <a:fillRect/>
          </a:stretch>
        </p:blipFill>
        <p:spPr>
          <a:xfrm>
            <a:off x="4064000" y="879475"/>
            <a:ext cx="5080000" cy="4889500"/>
          </a:xfrm>
          <a:prstGeom prst="rect">
            <a:avLst/>
          </a:prstGeom>
        </p:spPr>
      </p:pic>
      <p:sp>
        <p:nvSpPr>
          <p:cNvPr id="5" name="Slide Number Placeholder 4"/>
          <p:cNvSpPr>
            <a:spLocks noGrp="1"/>
          </p:cNvSpPr>
          <p:nvPr>
            <p:ph type="sldNum" sz="quarter" idx="12"/>
          </p:nvPr>
        </p:nvSpPr>
        <p:spPr/>
        <p:txBody>
          <a:bodyPr/>
          <a:lstStyle/>
          <a:p>
            <a:fld id="{1CAF67C0-0007-DB49-B770-C66C97B69156}" type="slidenum">
              <a:rPr lang="en-US" smtClean="0"/>
              <a:pPr/>
              <a:t>97</a:t>
            </a:fld>
            <a:endParaRPr lang="en-US"/>
          </a:p>
        </p:txBody>
      </p:sp>
      <p:sp>
        <p:nvSpPr>
          <p:cNvPr id="6" name="Title 1"/>
          <p:cNvSpPr txBox="1">
            <a:spLocks/>
          </p:cNvSpPr>
          <p:nvPr/>
        </p:nvSpPr>
        <p:spPr>
          <a:xfrm>
            <a:off x="667543" y="68066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Production cluster</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7" name="Title 1"/>
          <p:cNvSpPr txBox="1">
            <a:spLocks/>
          </p:cNvSpPr>
          <p:nvPr/>
        </p:nvSpPr>
        <p:spPr>
          <a:xfrm>
            <a:off x="667543" y="150108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21 jobs</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8" name="Title 1"/>
          <p:cNvSpPr txBox="1">
            <a:spLocks/>
          </p:cNvSpPr>
          <p:nvPr/>
        </p:nvSpPr>
        <p:spPr>
          <a:xfrm>
            <a:off x="667543" y="229681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SLO met?</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Evaluation</a:t>
            </a:r>
            <a:endParaRPr lang="en-US" sz="8000" cap="none" dirty="0"/>
          </a:p>
        </p:txBody>
      </p:sp>
      <p:pic>
        <p:nvPicPr>
          <p:cNvPr id="4" name="Picture 3"/>
          <p:cNvPicPr>
            <a:picLocks noChangeAspect="1"/>
          </p:cNvPicPr>
          <p:nvPr/>
        </p:nvPicPr>
        <p:blipFill>
          <a:blip r:embed="rId3"/>
          <a:stretch>
            <a:fillRect/>
          </a:stretch>
        </p:blipFill>
        <p:spPr>
          <a:xfrm>
            <a:off x="4064000" y="879475"/>
            <a:ext cx="5080000" cy="4889500"/>
          </a:xfrm>
          <a:prstGeom prst="rect">
            <a:avLst/>
          </a:prstGeom>
        </p:spPr>
      </p:pic>
      <p:sp>
        <p:nvSpPr>
          <p:cNvPr id="5" name="Slide Number Placeholder 4"/>
          <p:cNvSpPr>
            <a:spLocks noGrp="1"/>
          </p:cNvSpPr>
          <p:nvPr>
            <p:ph type="sldNum" sz="quarter" idx="12"/>
          </p:nvPr>
        </p:nvSpPr>
        <p:spPr/>
        <p:txBody>
          <a:bodyPr/>
          <a:lstStyle/>
          <a:p>
            <a:fld id="{1CAF67C0-0007-DB49-B770-C66C97B69156}" type="slidenum">
              <a:rPr lang="en-US" smtClean="0"/>
              <a:pPr/>
              <a:t>98</a:t>
            </a:fld>
            <a:endParaRPr lang="en-US"/>
          </a:p>
        </p:txBody>
      </p:sp>
      <p:sp>
        <p:nvSpPr>
          <p:cNvPr id="6" name="Title 1"/>
          <p:cNvSpPr txBox="1">
            <a:spLocks/>
          </p:cNvSpPr>
          <p:nvPr/>
        </p:nvSpPr>
        <p:spPr>
          <a:xfrm>
            <a:off x="667543" y="68066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Production cluster</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7" name="Title 1"/>
          <p:cNvSpPr txBox="1">
            <a:spLocks/>
          </p:cNvSpPr>
          <p:nvPr/>
        </p:nvSpPr>
        <p:spPr>
          <a:xfrm>
            <a:off x="667543" y="150108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21 jobs</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8" name="Title 1"/>
          <p:cNvSpPr txBox="1">
            <a:spLocks/>
          </p:cNvSpPr>
          <p:nvPr/>
        </p:nvSpPr>
        <p:spPr>
          <a:xfrm>
            <a:off x="667543" y="229681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SLO met?</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
        <p:nvSpPr>
          <p:cNvPr id="9" name="Title 1"/>
          <p:cNvSpPr txBox="1">
            <a:spLocks/>
          </p:cNvSpPr>
          <p:nvPr/>
        </p:nvSpPr>
        <p:spPr>
          <a:xfrm>
            <a:off x="667543" y="309254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 typeface="Arial"/>
              <a:buChar char="•"/>
              <a:tabLst/>
              <a:defRPr/>
            </a:pPr>
            <a:r>
              <a:rPr lang="en-US" sz="4400" b="1" dirty="0" smtClean="0">
                <a:latin typeface="Yanone Kaffeesatz Regular"/>
                <a:ea typeface="+mj-ea"/>
                <a:cs typeface="Yanone Kaffeesatz Regular"/>
              </a:rPr>
              <a:t> Cluster impact?</a:t>
            </a:r>
            <a:endParaRPr kumimoji="0" lang="en-US" sz="4400" b="1"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15" name="Slide Number Placeholder 14"/>
          <p:cNvSpPr>
            <a:spLocks noGrp="1"/>
          </p:cNvSpPr>
          <p:nvPr>
            <p:ph type="sldNum" sz="quarter" idx="12"/>
          </p:nvPr>
        </p:nvSpPr>
        <p:spPr/>
        <p:txBody>
          <a:bodyPr/>
          <a:lstStyle/>
          <a:p>
            <a:fld id="{1CAF67C0-0007-DB49-B770-C66C97B69156}" type="slidenum">
              <a:rPr lang="en-US" smtClean="0"/>
              <a:pPr/>
              <a:t>99</a:t>
            </a:fld>
            <a:endParaRPr lang="en-US"/>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pic>
        <p:nvPicPr>
          <p:cNvPr id="6" name="Picture 5" descr="relativeJobCompletionCDF - axes.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42900" y="2165350"/>
            <a:ext cx="8458200" cy="2527300"/>
          </a:xfrm>
          <a:prstGeom prst="rect">
            <a:avLst/>
          </a:prstGeom>
        </p:spPr>
      </p:pic>
      <p:sp>
        <p:nvSpPr>
          <p:cNvPr id="8" name="TextBox 7"/>
          <p:cNvSpPr txBox="1"/>
          <p:nvPr/>
        </p:nvSpPr>
        <p:spPr>
          <a:xfrm>
            <a:off x="4379863" y="5096230"/>
            <a:ext cx="2468674" cy="461665"/>
          </a:xfrm>
          <a:prstGeom prst="rect">
            <a:avLst/>
          </a:prstGeom>
          <a:noFill/>
        </p:spPr>
        <p:txBody>
          <a:bodyPr wrap="none" rtlCol="0">
            <a:spAutoFit/>
          </a:bodyPr>
          <a:lstStyle/>
          <a:p>
            <a:r>
              <a:rPr lang="en-US" sz="2400" dirty="0" smtClean="0">
                <a:latin typeface="Yanone Kaffeesatz Regular"/>
                <a:cs typeface="Yanone Kaffeesatz Regular"/>
              </a:rPr>
              <a:t>Jobs which met the SLO</a:t>
            </a:r>
            <a:endParaRPr lang="en-US" sz="2400" dirty="0">
              <a:latin typeface="Yanone Kaffeesatz Regular"/>
              <a:cs typeface="Yanone Kaffeesatz Regular"/>
            </a:endParaRPr>
          </a:p>
        </p:txBody>
      </p:sp>
      <p:cxnSp>
        <p:nvCxnSpPr>
          <p:cNvPr id="9" name="Straight Connector 8"/>
          <p:cNvCxnSpPr/>
          <p:nvPr/>
        </p:nvCxnSpPr>
        <p:spPr>
          <a:xfrm rot="10800000">
            <a:off x="4688472" y="5605375"/>
            <a:ext cx="1756695" cy="1588"/>
          </a:xfrm>
          <a:prstGeom prst="line">
            <a:avLst/>
          </a:prstGeom>
          <a:ln w="19050" cap="flat" cmpd="sng" algn="ctr">
            <a:solidFill>
              <a:schemeClr val="tx1"/>
            </a:solidFill>
            <a:prstDash val="solid"/>
            <a:round/>
            <a:headEnd type="none" w="med" len="med"/>
            <a:tailEnd type="triangle" w="lg" len="med"/>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1CAF67C0-0007-DB49-B770-C66C97B69156}" type="slidenum">
              <a:rPr lang="en-US" smtClean="0"/>
              <a:pPr/>
              <a:t>100</a:t>
            </a:fld>
            <a:endParaRPr lang="en-US"/>
          </a:p>
        </p:txBody>
      </p:sp>
    </p:spTree>
  </p:cSld>
  <p:clrMapOvr>
    <a:masterClrMapping/>
  </p:clrMapOvr>
  <p:transition>
    <p:wipe dir="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pic>
        <p:nvPicPr>
          <p:cNvPr id="6" name="Picture 5" descr="relativeJobCompletionCDF - axes.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42900" y="2165350"/>
            <a:ext cx="8458200" cy="2527300"/>
          </a:xfrm>
          <a:prstGeom prst="rect">
            <a:avLst/>
          </a:prstGeom>
        </p:spPr>
      </p:pic>
      <p:sp>
        <p:nvSpPr>
          <p:cNvPr id="8" name="TextBox 7"/>
          <p:cNvSpPr txBox="1"/>
          <p:nvPr/>
        </p:nvSpPr>
        <p:spPr>
          <a:xfrm>
            <a:off x="4379863" y="5096230"/>
            <a:ext cx="2468674" cy="461665"/>
          </a:xfrm>
          <a:prstGeom prst="rect">
            <a:avLst/>
          </a:prstGeom>
          <a:noFill/>
        </p:spPr>
        <p:txBody>
          <a:bodyPr wrap="none" rtlCol="0">
            <a:spAutoFit/>
          </a:bodyPr>
          <a:lstStyle/>
          <a:p>
            <a:r>
              <a:rPr lang="en-US" sz="2400" dirty="0" smtClean="0">
                <a:latin typeface="Yanone Kaffeesatz Regular"/>
                <a:cs typeface="Yanone Kaffeesatz Regular"/>
              </a:rPr>
              <a:t>Jobs which met the SLO</a:t>
            </a:r>
            <a:endParaRPr lang="en-US" sz="2400" dirty="0">
              <a:latin typeface="Yanone Kaffeesatz Regular"/>
              <a:cs typeface="Yanone Kaffeesatz Regular"/>
            </a:endParaRPr>
          </a:p>
        </p:txBody>
      </p:sp>
      <p:cxnSp>
        <p:nvCxnSpPr>
          <p:cNvPr id="9" name="Straight Connector 8"/>
          <p:cNvCxnSpPr/>
          <p:nvPr/>
        </p:nvCxnSpPr>
        <p:spPr>
          <a:xfrm rot="10800000">
            <a:off x="4688472" y="5605375"/>
            <a:ext cx="1756695" cy="1588"/>
          </a:xfrm>
          <a:prstGeom prst="line">
            <a:avLst/>
          </a:prstGeom>
          <a:ln w="19050" cap="flat" cmpd="sng" algn="ctr">
            <a:solidFill>
              <a:schemeClr val="tx1"/>
            </a:solidFill>
            <a:prstDash val="solid"/>
            <a:round/>
            <a:headEnd type="none" w="med" len="med"/>
            <a:tailEnd type="triangle" w="lg" len="med"/>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1CAF67C0-0007-DB49-B770-C66C97B69156}" type="slidenum">
              <a:rPr lang="en-US" smtClean="0"/>
              <a:pPr/>
              <a:t>101</a:t>
            </a:fld>
            <a:endParaRPr lang="en-US"/>
          </a:p>
        </p:txBody>
      </p:sp>
    </p:spTree>
  </p:cSld>
  <p:clrMapOvr>
    <a:masterClrMapping/>
  </p:clrMapOvr>
  <p:transition spd="med">
    <p:wipe dir="u"/>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pic>
        <p:nvPicPr>
          <p:cNvPr id="4" name="Picture 3" descr="relativeJobCompletionCDF - 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42900" y="2165350"/>
            <a:ext cx="8458200" cy="2527300"/>
          </a:xfrm>
          <a:prstGeom prst="rect">
            <a:avLst/>
          </a:prstGeom>
        </p:spPr>
      </p:pic>
      <p:grpSp>
        <p:nvGrpSpPr>
          <p:cNvPr id="15" name="Group 14"/>
          <p:cNvGrpSpPr/>
          <p:nvPr/>
        </p:nvGrpSpPr>
        <p:grpSpPr>
          <a:xfrm>
            <a:off x="4379863" y="5096230"/>
            <a:ext cx="2468674" cy="510733"/>
            <a:chOff x="4379863" y="5096230"/>
            <a:chExt cx="2468674" cy="510733"/>
          </a:xfrm>
        </p:grpSpPr>
        <p:sp>
          <p:nvSpPr>
            <p:cNvPr id="7" name="TextBox 6"/>
            <p:cNvSpPr txBox="1"/>
            <p:nvPr/>
          </p:nvSpPr>
          <p:spPr>
            <a:xfrm>
              <a:off x="4379863" y="5096230"/>
              <a:ext cx="2468674" cy="461665"/>
            </a:xfrm>
            <a:prstGeom prst="rect">
              <a:avLst/>
            </a:prstGeom>
            <a:noFill/>
          </p:spPr>
          <p:txBody>
            <a:bodyPr wrap="none" rtlCol="0">
              <a:spAutoFit/>
            </a:bodyPr>
            <a:lstStyle/>
            <a:p>
              <a:r>
                <a:rPr lang="en-US" sz="2400" dirty="0" smtClean="0">
                  <a:latin typeface="Yanone Kaffeesatz Regular"/>
                  <a:cs typeface="Yanone Kaffeesatz Regular"/>
                </a:rPr>
                <a:t>Jobs which met the SLO</a:t>
              </a:r>
              <a:endParaRPr lang="en-US" sz="2400" dirty="0">
                <a:latin typeface="Yanone Kaffeesatz Regular"/>
                <a:cs typeface="Yanone Kaffeesatz Regular"/>
              </a:endParaRPr>
            </a:p>
          </p:txBody>
        </p:sp>
        <p:cxnSp>
          <p:nvCxnSpPr>
            <p:cNvPr id="8" name="Straight Connector 7"/>
            <p:cNvCxnSpPr/>
            <p:nvPr/>
          </p:nvCxnSpPr>
          <p:spPr>
            <a:xfrm rot="10800000">
              <a:off x="4688472" y="5605375"/>
              <a:ext cx="1756695" cy="1588"/>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grpSp>
      <p:sp>
        <p:nvSpPr>
          <p:cNvPr id="16" name="Slide Number Placeholder 15"/>
          <p:cNvSpPr>
            <a:spLocks noGrp="1"/>
          </p:cNvSpPr>
          <p:nvPr>
            <p:ph type="sldNum" sz="quarter" idx="12"/>
          </p:nvPr>
        </p:nvSpPr>
        <p:spPr/>
        <p:txBody>
          <a:bodyPr/>
          <a:lstStyle/>
          <a:p>
            <a:fld id="{1CAF67C0-0007-DB49-B770-C66C97B69156}" type="slidenum">
              <a:rPr lang="en-US" smtClean="0"/>
              <a:pPr/>
              <a:t>102</a:t>
            </a:fld>
            <a:endParaRPr lang="en-US"/>
          </a:p>
        </p:txBody>
      </p:sp>
      <p:sp>
        <p:nvSpPr>
          <p:cNvPr id="11" name="TextBox 10"/>
          <p:cNvSpPr txBox="1"/>
          <p:nvPr/>
        </p:nvSpPr>
        <p:spPr>
          <a:xfrm>
            <a:off x="5930223" y="401975"/>
            <a:ext cx="1390124" cy="830997"/>
          </a:xfrm>
          <a:prstGeom prst="rect">
            <a:avLst/>
          </a:prstGeom>
          <a:noFill/>
        </p:spPr>
        <p:txBody>
          <a:bodyPr wrap="none" rtlCol="0">
            <a:spAutoFit/>
          </a:bodyPr>
          <a:lstStyle/>
          <a:p>
            <a:pPr algn="ctr"/>
            <a:r>
              <a:rPr lang="en-US" sz="2400" dirty="0" smtClean="0">
                <a:latin typeface="Yanone Kaffeesatz Regular"/>
                <a:cs typeface="Yanone Kaffeesatz Regular"/>
              </a:rPr>
              <a:t>Missed 1 of</a:t>
            </a:r>
          </a:p>
          <a:p>
            <a:pPr algn="ctr"/>
            <a:r>
              <a:rPr lang="en-US" sz="2400" dirty="0" smtClean="0">
                <a:latin typeface="Yanone Kaffeesatz Regular"/>
                <a:cs typeface="Yanone Kaffeesatz Regular"/>
              </a:rPr>
              <a:t>94 deadlines</a:t>
            </a:r>
          </a:p>
        </p:txBody>
      </p:sp>
      <p:cxnSp>
        <p:nvCxnSpPr>
          <p:cNvPr id="12" name="Straight Connector 11"/>
          <p:cNvCxnSpPr/>
          <p:nvPr/>
        </p:nvCxnSpPr>
        <p:spPr>
          <a:xfrm rot="5400000">
            <a:off x="6061965" y="1616174"/>
            <a:ext cx="1015663" cy="249258"/>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pic>
        <p:nvPicPr>
          <p:cNvPr id="4" name="Picture 3" descr="relativeJobCompletionCDF - 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42900" y="2165350"/>
            <a:ext cx="8458200" cy="2527300"/>
          </a:xfrm>
          <a:prstGeom prst="rect">
            <a:avLst/>
          </a:prstGeom>
        </p:spPr>
      </p:pic>
      <p:grpSp>
        <p:nvGrpSpPr>
          <p:cNvPr id="3" name="Group 14"/>
          <p:cNvGrpSpPr/>
          <p:nvPr/>
        </p:nvGrpSpPr>
        <p:grpSpPr>
          <a:xfrm>
            <a:off x="4379863" y="5096230"/>
            <a:ext cx="2468674" cy="510733"/>
            <a:chOff x="4379863" y="5096230"/>
            <a:chExt cx="2468674" cy="510733"/>
          </a:xfrm>
        </p:grpSpPr>
        <p:sp>
          <p:nvSpPr>
            <p:cNvPr id="7" name="TextBox 6"/>
            <p:cNvSpPr txBox="1"/>
            <p:nvPr/>
          </p:nvSpPr>
          <p:spPr>
            <a:xfrm>
              <a:off x="4379863" y="5096230"/>
              <a:ext cx="2468674" cy="461665"/>
            </a:xfrm>
            <a:prstGeom prst="rect">
              <a:avLst/>
            </a:prstGeom>
            <a:noFill/>
          </p:spPr>
          <p:txBody>
            <a:bodyPr wrap="none" rtlCol="0">
              <a:spAutoFit/>
            </a:bodyPr>
            <a:lstStyle/>
            <a:p>
              <a:r>
                <a:rPr lang="en-US" sz="2400" dirty="0" smtClean="0">
                  <a:latin typeface="Yanone Kaffeesatz Regular"/>
                  <a:cs typeface="Yanone Kaffeesatz Regular"/>
                </a:rPr>
                <a:t>Jobs which met the SLO</a:t>
              </a:r>
              <a:endParaRPr lang="en-US" sz="2400" dirty="0">
                <a:latin typeface="Yanone Kaffeesatz Regular"/>
                <a:cs typeface="Yanone Kaffeesatz Regular"/>
              </a:endParaRPr>
            </a:p>
          </p:txBody>
        </p:sp>
        <p:cxnSp>
          <p:nvCxnSpPr>
            <p:cNvPr id="8" name="Straight Connector 7"/>
            <p:cNvCxnSpPr/>
            <p:nvPr/>
          </p:nvCxnSpPr>
          <p:spPr>
            <a:xfrm rot="10800000">
              <a:off x="4688472" y="5605375"/>
              <a:ext cx="1756695" cy="1588"/>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grpSp>
      <p:sp>
        <p:nvSpPr>
          <p:cNvPr id="16" name="Slide Number Placeholder 15"/>
          <p:cNvSpPr>
            <a:spLocks noGrp="1"/>
          </p:cNvSpPr>
          <p:nvPr>
            <p:ph type="sldNum" sz="quarter" idx="12"/>
          </p:nvPr>
        </p:nvSpPr>
        <p:spPr/>
        <p:txBody>
          <a:bodyPr/>
          <a:lstStyle/>
          <a:p>
            <a:fld id="{1CAF67C0-0007-DB49-B770-C66C97B69156}" type="slidenum">
              <a:rPr lang="en-US" smtClean="0"/>
              <a:pPr/>
              <a:t>103</a:t>
            </a:fld>
            <a:endParaRPr lang="en-US"/>
          </a:p>
        </p:txBody>
      </p:sp>
      <p:sp>
        <p:nvSpPr>
          <p:cNvPr id="13" name="Up Arrow 12"/>
          <p:cNvSpPr/>
          <p:nvPr/>
        </p:nvSpPr>
        <p:spPr>
          <a:xfrm rot="10800000" flipH="1">
            <a:off x="6629924" y="1275078"/>
            <a:ext cx="582966" cy="931916"/>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pic>
        <p:nvPicPr>
          <p:cNvPr id="4" name="Picture 3" descr="relativeJobCompletionCDF - 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42900" y="2165350"/>
            <a:ext cx="8458200" cy="2527300"/>
          </a:xfrm>
          <a:prstGeom prst="rect">
            <a:avLst/>
          </a:prstGeom>
        </p:spPr>
      </p:pic>
      <p:grpSp>
        <p:nvGrpSpPr>
          <p:cNvPr id="3" name="Group 14"/>
          <p:cNvGrpSpPr/>
          <p:nvPr/>
        </p:nvGrpSpPr>
        <p:grpSpPr>
          <a:xfrm>
            <a:off x="4379863" y="5096230"/>
            <a:ext cx="2468674" cy="510733"/>
            <a:chOff x="4379863" y="5096230"/>
            <a:chExt cx="2468674" cy="510733"/>
          </a:xfrm>
        </p:grpSpPr>
        <p:sp>
          <p:nvSpPr>
            <p:cNvPr id="7" name="TextBox 6"/>
            <p:cNvSpPr txBox="1"/>
            <p:nvPr/>
          </p:nvSpPr>
          <p:spPr>
            <a:xfrm>
              <a:off x="4379863" y="5096230"/>
              <a:ext cx="2468674" cy="461665"/>
            </a:xfrm>
            <a:prstGeom prst="rect">
              <a:avLst/>
            </a:prstGeom>
            <a:noFill/>
          </p:spPr>
          <p:txBody>
            <a:bodyPr wrap="none" rtlCol="0">
              <a:spAutoFit/>
            </a:bodyPr>
            <a:lstStyle/>
            <a:p>
              <a:r>
                <a:rPr lang="en-US" sz="2400" dirty="0" smtClean="0">
                  <a:latin typeface="Yanone Kaffeesatz Regular"/>
                  <a:cs typeface="Yanone Kaffeesatz Regular"/>
                </a:rPr>
                <a:t>Jobs which met the SLO</a:t>
              </a:r>
              <a:endParaRPr lang="en-US" sz="2400" dirty="0">
                <a:latin typeface="Yanone Kaffeesatz Regular"/>
                <a:cs typeface="Yanone Kaffeesatz Regular"/>
              </a:endParaRPr>
            </a:p>
          </p:txBody>
        </p:sp>
        <p:cxnSp>
          <p:nvCxnSpPr>
            <p:cNvPr id="8" name="Straight Connector 7"/>
            <p:cNvCxnSpPr/>
            <p:nvPr/>
          </p:nvCxnSpPr>
          <p:spPr>
            <a:xfrm rot="10800000">
              <a:off x="4688472" y="5605375"/>
              <a:ext cx="1756695" cy="1588"/>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grpSp>
      <p:sp>
        <p:nvSpPr>
          <p:cNvPr id="16" name="Slide Number Placeholder 15"/>
          <p:cNvSpPr>
            <a:spLocks noGrp="1"/>
          </p:cNvSpPr>
          <p:nvPr>
            <p:ph type="sldNum" sz="quarter" idx="12"/>
          </p:nvPr>
        </p:nvSpPr>
        <p:spPr/>
        <p:txBody>
          <a:bodyPr/>
          <a:lstStyle/>
          <a:p>
            <a:fld id="{1CAF67C0-0007-DB49-B770-C66C97B69156}" type="slidenum">
              <a:rPr lang="en-US" smtClean="0"/>
              <a:pPr/>
              <a:t>104</a:t>
            </a:fld>
            <a:endParaRPr lang="en-US"/>
          </a:p>
        </p:txBody>
      </p:sp>
      <p:sp>
        <p:nvSpPr>
          <p:cNvPr id="10" name="Up Arrow 9"/>
          <p:cNvSpPr/>
          <p:nvPr/>
        </p:nvSpPr>
        <p:spPr>
          <a:xfrm rot="10800000" flipH="1">
            <a:off x="6629924" y="1275078"/>
            <a:ext cx="582966" cy="931916"/>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Up Arrow 8"/>
          <p:cNvSpPr/>
          <p:nvPr/>
        </p:nvSpPr>
        <p:spPr>
          <a:xfrm flipH="1">
            <a:off x="4889960" y="4164314"/>
            <a:ext cx="582966" cy="931916"/>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pic>
        <p:nvPicPr>
          <p:cNvPr id="4" name="Picture 3" descr="relativeJobCompletionCDF - 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42900" y="2165350"/>
            <a:ext cx="8458200" cy="2527300"/>
          </a:xfrm>
          <a:prstGeom prst="rect">
            <a:avLst/>
          </a:prstGeom>
        </p:spPr>
      </p:pic>
      <p:grpSp>
        <p:nvGrpSpPr>
          <p:cNvPr id="3" name="Group 14"/>
          <p:cNvGrpSpPr/>
          <p:nvPr/>
        </p:nvGrpSpPr>
        <p:grpSpPr>
          <a:xfrm>
            <a:off x="4379863" y="5096230"/>
            <a:ext cx="2468674" cy="510733"/>
            <a:chOff x="4379863" y="5096230"/>
            <a:chExt cx="2468674" cy="510733"/>
          </a:xfrm>
        </p:grpSpPr>
        <p:sp>
          <p:nvSpPr>
            <p:cNvPr id="7" name="TextBox 6"/>
            <p:cNvSpPr txBox="1"/>
            <p:nvPr/>
          </p:nvSpPr>
          <p:spPr>
            <a:xfrm>
              <a:off x="4379863" y="5096230"/>
              <a:ext cx="2468674" cy="461665"/>
            </a:xfrm>
            <a:prstGeom prst="rect">
              <a:avLst/>
            </a:prstGeom>
            <a:noFill/>
          </p:spPr>
          <p:txBody>
            <a:bodyPr wrap="none" rtlCol="0">
              <a:spAutoFit/>
            </a:bodyPr>
            <a:lstStyle/>
            <a:p>
              <a:r>
                <a:rPr lang="en-US" sz="2400" dirty="0" smtClean="0">
                  <a:latin typeface="Yanone Kaffeesatz Regular"/>
                  <a:cs typeface="Yanone Kaffeesatz Regular"/>
                </a:rPr>
                <a:t>Jobs which met the SLO</a:t>
              </a:r>
              <a:endParaRPr lang="en-US" sz="2400" dirty="0">
                <a:latin typeface="Yanone Kaffeesatz Regular"/>
                <a:cs typeface="Yanone Kaffeesatz Regular"/>
              </a:endParaRPr>
            </a:p>
          </p:txBody>
        </p:sp>
        <p:cxnSp>
          <p:nvCxnSpPr>
            <p:cNvPr id="8" name="Straight Connector 7"/>
            <p:cNvCxnSpPr/>
            <p:nvPr/>
          </p:nvCxnSpPr>
          <p:spPr>
            <a:xfrm rot="10800000">
              <a:off x="4688472" y="5605375"/>
              <a:ext cx="1756695" cy="1588"/>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grpSp>
      <p:sp>
        <p:nvSpPr>
          <p:cNvPr id="16" name="Slide Number Placeholder 15"/>
          <p:cNvSpPr>
            <a:spLocks noGrp="1"/>
          </p:cNvSpPr>
          <p:nvPr>
            <p:ph type="sldNum" sz="quarter" idx="12"/>
          </p:nvPr>
        </p:nvSpPr>
        <p:spPr/>
        <p:txBody>
          <a:bodyPr/>
          <a:lstStyle/>
          <a:p>
            <a:fld id="{1CAF67C0-0007-DB49-B770-C66C97B69156}" type="slidenum">
              <a:rPr lang="en-US" smtClean="0"/>
              <a:pPr/>
              <a:t>105</a:t>
            </a:fld>
            <a:endParaRPr lang="en-US"/>
          </a:p>
        </p:txBody>
      </p:sp>
      <p:sp>
        <p:nvSpPr>
          <p:cNvPr id="10" name="Up Arrow 9"/>
          <p:cNvSpPr/>
          <p:nvPr/>
        </p:nvSpPr>
        <p:spPr>
          <a:xfrm rot="10800000" flipH="1">
            <a:off x="6629924" y="1275078"/>
            <a:ext cx="582966" cy="931916"/>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Up Arrow 8"/>
          <p:cNvSpPr/>
          <p:nvPr/>
        </p:nvSpPr>
        <p:spPr>
          <a:xfrm flipH="1">
            <a:off x="4889960" y="4164314"/>
            <a:ext cx="582966" cy="931916"/>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a:off x="5181445" y="2206995"/>
            <a:ext cx="1667092" cy="1588"/>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235364" y="1046741"/>
            <a:ext cx="1502257" cy="1200329"/>
          </a:xfrm>
          <a:prstGeom prst="rect">
            <a:avLst/>
          </a:prstGeom>
          <a:noFill/>
        </p:spPr>
        <p:txBody>
          <a:bodyPr wrap="none" rtlCol="0">
            <a:spAutoFit/>
          </a:bodyPr>
          <a:lstStyle/>
          <a:p>
            <a:r>
              <a:rPr lang="en-US" sz="7200" dirty="0" smtClean="0">
                <a:latin typeface="Yanone Kaffeesatz Bold"/>
                <a:cs typeface="Yanone Kaffeesatz Bold"/>
              </a:rPr>
              <a:t>1.4x</a:t>
            </a:r>
            <a:endParaRPr lang="en-US" sz="7200" dirty="0">
              <a:latin typeface="Yanone Kaffeesatz Bold"/>
              <a:cs typeface="Yanone Kaffeesatz Bold"/>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pic>
        <p:nvPicPr>
          <p:cNvPr id="3" name="Picture 2" descr="relativeJobCompletionCDF - 2.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42900" y="2165350"/>
            <a:ext cx="8458200" cy="2527300"/>
          </a:xfrm>
          <a:prstGeom prst="rect">
            <a:avLst/>
          </a:prstGeom>
        </p:spPr>
      </p:pic>
      <p:grpSp>
        <p:nvGrpSpPr>
          <p:cNvPr id="10" name="Group 9"/>
          <p:cNvGrpSpPr/>
          <p:nvPr/>
        </p:nvGrpSpPr>
        <p:grpSpPr>
          <a:xfrm>
            <a:off x="4379863" y="5096230"/>
            <a:ext cx="2468674" cy="510733"/>
            <a:chOff x="4379863" y="5096230"/>
            <a:chExt cx="2468674" cy="510733"/>
          </a:xfrm>
        </p:grpSpPr>
        <p:sp>
          <p:nvSpPr>
            <p:cNvPr id="11" name="TextBox 10"/>
            <p:cNvSpPr txBox="1"/>
            <p:nvPr/>
          </p:nvSpPr>
          <p:spPr>
            <a:xfrm>
              <a:off x="4379863" y="5096230"/>
              <a:ext cx="2468674" cy="461665"/>
            </a:xfrm>
            <a:prstGeom prst="rect">
              <a:avLst/>
            </a:prstGeom>
            <a:noFill/>
          </p:spPr>
          <p:txBody>
            <a:bodyPr wrap="none" rtlCol="0">
              <a:spAutoFit/>
            </a:bodyPr>
            <a:lstStyle/>
            <a:p>
              <a:r>
                <a:rPr lang="en-US" sz="2400" dirty="0" smtClean="0">
                  <a:latin typeface="Yanone Kaffeesatz Regular"/>
                  <a:cs typeface="Yanone Kaffeesatz Regular"/>
                </a:rPr>
                <a:t>Jobs which met the SLO</a:t>
              </a:r>
              <a:endParaRPr lang="en-US" sz="2400" dirty="0">
                <a:latin typeface="Yanone Kaffeesatz Regular"/>
                <a:cs typeface="Yanone Kaffeesatz Regular"/>
              </a:endParaRPr>
            </a:p>
          </p:txBody>
        </p:sp>
        <p:cxnSp>
          <p:nvCxnSpPr>
            <p:cNvPr id="12" name="Straight Connector 11"/>
            <p:cNvCxnSpPr/>
            <p:nvPr/>
          </p:nvCxnSpPr>
          <p:spPr>
            <a:xfrm rot="10800000">
              <a:off x="4688472" y="5605375"/>
              <a:ext cx="1756695" cy="1588"/>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grpSp>
      <p:sp>
        <p:nvSpPr>
          <p:cNvPr id="21" name="Slide Number Placeholder 20"/>
          <p:cNvSpPr>
            <a:spLocks noGrp="1"/>
          </p:cNvSpPr>
          <p:nvPr>
            <p:ph type="sldNum" sz="quarter" idx="12"/>
          </p:nvPr>
        </p:nvSpPr>
        <p:spPr/>
        <p:txBody>
          <a:bodyPr/>
          <a:lstStyle/>
          <a:p>
            <a:fld id="{1CAF67C0-0007-DB49-B770-C66C97B69156}" type="slidenum">
              <a:rPr lang="en-US" smtClean="0"/>
              <a:pPr/>
              <a:t>106</a:t>
            </a:fld>
            <a:endParaRPr lang="en-US"/>
          </a:p>
        </p:txBody>
      </p:sp>
      <p:sp>
        <p:nvSpPr>
          <p:cNvPr id="19" name="TextBox 18"/>
          <p:cNvSpPr txBox="1"/>
          <p:nvPr/>
        </p:nvSpPr>
        <p:spPr>
          <a:xfrm>
            <a:off x="910143" y="5191465"/>
            <a:ext cx="2044149" cy="830997"/>
          </a:xfrm>
          <a:prstGeom prst="rect">
            <a:avLst/>
          </a:prstGeom>
          <a:noFill/>
        </p:spPr>
        <p:txBody>
          <a:bodyPr wrap="none" rtlCol="0">
            <a:spAutoFit/>
          </a:bodyPr>
          <a:lstStyle/>
          <a:p>
            <a:pPr algn="ctr"/>
            <a:r>
              <a:rPr lang="en-US" sz="2400" dirty="0" smtClean="0">
                <a:latin typeface="Yanone Kaffeesatz Regular"/>
                <a:cs typeface="Yanone Kaffeesatz Regular"/>
              </a:rPr>
              <a:t>Allocated too many</a:t>
            </a:r>
          </a:p>
          <a:p>
            <a:pPr algn="ctr"/>
            <a:r>
              <a:rPr lang="en-US" sz="2400" dirty="0" smtClean="0">
                <a:latin typeface="Yanone Kaffeesatz Regular"/>
                <a:cs typeface="Yanone Kaffeesatz Regular"/>
              </a:rPr>
              <a:t>resources</a:t>
            </a:r>
            <a:endParaRPr lang="en-US" sz="2400" dirty="0">
              <a:latin typeface="Yanone Kaffeesatz Regular"/>
              <a:cs typeface="Yanone Kaffeesatz Regular"/>
            </a:endParaRPr>
          </a:p>
        </p:txBody>
      </p:sp>
      <p:cxnSp>
        <p:nvCxnSpPr>
          <p:cNvPr id="22" name="Straight Connector 21"/>
          <p:cNvCxnSpPr/>
          <p:nvPr/>
        </p:nvCxnSpPr>
        <p:spPr>
          <a:xfrm rot="5400000" flipH="1" flipV="1">
            <a:off x="1452015" y="4008162"/>
            <a:ext cx="1713226" cy="462910"/>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930223" y="401975"/>
            <a:ext cx="1390124" cy="830997"/>
          </a:xfrm>
          <a:prstGeom prst="rect">
            <a:avLst/>
          </a:prstGeom>
          <a:noFill/>
        </p:spPr>
        <p:txBody>
          <a:bodyPr wrap="none" rtlCol="0">
            <a:spAutoFit/>
          </a:bodyPr>
          <a:lstStyle/>
          <a:p>
            <a:pPr algn="ctr"/>
            <a:r>
              <a:rPr lang="en-US" sz="2400" dirty="0" smtClean="0">
                <a:latin typeface="Yanone Kaffeesatz Regular"/>
                <a:cs typeface="Yanone Kaffeesatz Regular"/>
              </a:rPr>
              <a:t>Missed 1 of</a:t>
            </a:r>
          </a:p>
          <a:p>
            <a:pPr algn="ctr"/>
            <a:r>
              <a:rPr lang="en-US" sz="2400" dirty="0" smtClean="0">
                <a:latin typeface="Yanone Kaffeesatz Regular"/>
                <a:cs typeface="Yanone Kaffeesatz Regular"/>
              </a:rPr>
              <a:t>94 deadlines</a:t>
            </a:r>
          </a:p>
        </p:txBody>
      </p:sp>
      <p:cxnSp>
        <p:nvCxnSpPr>
          <p:cNvPr id="24" name="Straight Connector 23"/>
          <p:cNvCxnSpPr/>
          <p:nvPr/>
        </p:nvCxnSpPr>
        <p:spPr>
          <a:xfrm rot="5400000">
            <a:off x="6061965" y="1616174"/>
            <a:ext cx="1015663" cy="249258"/>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pic>
        <p:nvPicPr>
          <p:cNvPr id="3" name="Picture 2" descr="relativeJobCompletionCDF - 3.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42900" y="2165350"/>
            <a:ext cx="8458200" cy="2527300"/>
          </a:xfrm>
          <a:prstGeom prst="rect">
            <a:avLst/>
          </a:prstGeom>
        </p:spPr>
      </p:pic>
      <p:grpSp>
        <p:nvGrpSpPr>
          <p:cNvPr id="10" name="Group 9"/>
          <p:cNvGrpSpPr/>
          <p:nvPr/>
        </p:nvGrpSpPr>
        <p:grpSpPr>
          <a:xfrm>
            <a:off x="4379863" y="5096230"/>
            <a:ext cx="2468674" cy="510733"/>
            <a:chOff x="4379863" y="5096230"/>
            <a:chExt cx="2468674" cy="510733"/>
          </a:xfrm>
        </p:grpSpPr>
        <p:sp>
          <p:nvSpPr>
            <p:cNvPr id="11" name="TextBox 10"/>
            <p:cNvSpPr txBox="1"/>
            <p:nvPr/>
          </p:nvSpPr>
          <p:spPr>
            <a:xfrm>
              <a:off x="4379863" y="5096230"/>
              <a:ext cx="2468674" cy="461665"/>
            </a:xfrm>
            <a:prstGeom prst="rect">
              <a:avLst/>
            </a:prstGeom>
            <a:noFill/>
          </p:spPr>
          <p:txBody>
            <a:bodyPr wrap="none" rtlCol="0">
              <a:spAutoFit/>
            </a:bodyPr>
            <a:lstStyle/>
            <a:p>
              <a:r>
                <a:rPr lang="en-US" sz="2400" dirty="0" smtClean="0">
                  <a:latin typeface="Yanone Kaffeesatz Regular"/>
                  <a:cs typeface="Yanone Kaffeesatz Regular"/>
                </a:rPr>
                <a:t>Jobs which met the SLO</a:t>
              </a:r>
              <a:endParaRPr lang="en-US" sz="2400" dirty="0">
                <a:latin typeface="Yanone Kaffeesatz Regular"/>
                <a:cs typeface="Yanone Kaffeesatz Regular"/>
              </a:endParaRPr>
            </a:p>
          </p:txBody>
        </p:sp>
        <p:cxnSp>
          <p:nvCxnSpPr>
            <p:cNvPr id="12" name="Straight Connector 11"/>
            <p:cNvCxnSpPr/>
            <p:nvPr/>
          </p:nvCxnSpPr>
          <p:spPr>
            <a:xfrm rot="10800000">
              <a:off x="4688472" y="5605375"/>
              <a:ext cx="1756695" cy="1588"/>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grpSp>
      <p:sp>
        <p:nvSpPr>
          <p:cNvPr id="13" name="TextBox 12"/>
          <p:cNvSpPr txBox="1"/>
          <p:nvPr/>
        </p:nvSpPr>
        <p:spPr>
          <a:xfrm>
            <a:off x="910143" y="5191465"/>
            <a:ext cx="2044149" cy="830997"/>
          </a:xfrm>
          <a:prstGeom prst="rect">
            <a:avLst/>
          </a:prstGeom>
          <a:noFill/>
        </p:spPr>
        <p:txBody>
          <a:bodyPr wrap="none" rtlCol="0">
            <a:spAutoFit/>
          </a:bodyPr>
          <a:lstStyle/>
          <a:p>
            <a:pPr algn="ctr"/>
            <a:r>
              <a:rPr lang="en-US" sz="2400" dirty="0" smtClean="0">
                <a:latin typeface="Yanone Kaffeesatz Regular"/>
                <a:cs typeface="Yanone Kaffeesatz Regular"/>
              </a:rPr>
              <a:t>Allocated too many</a:t>
            </a:r>
          </a:p>
          <a:p>
            <a:pPr algn="ctr"/>
            <a:r>
              <a:rPr lang="en-US" sz="2400" dirty="0" smtClean="0">
                <a:latin typeface="Yanone Kaffeesatz Regular"/>
                <a:cs typeface="Yanone Kaffeesatz Regular"/>
              </a:rPr>
              <a:t>resources</a:t>
            </a:r>
            <a:endParaRPr lang="en-US" sz="2400" dirty="0">
              <a:latin typeface="Yanone Kaffeesatz Regular"/>
              <a:cs typeface="Yanone Kaffeesatz Regular"/>
            </a:endParaRPr>
          </a:p>
        </p:txBody>
      </p:sp>
      <p:cxnSp>
        <p:nvCxnSpPr>
          <p:cNvPr id="14" name="Straight Connector 13"/>
          <p:cNvCxnSpPr/>
          <p:nvPr/>
        </p:nvCxnSpPr>
        <p:spPr>
          <a:xfrm rot="5400000" flipH="1" flipV="1">
            <a:off x="1452015" y="4008162"/>
            <a:ext cx="1713226" cy="462910"/>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
        <p:nvSpPr>
          <p:cNvPr id="25" name="Slide Number Placeholder 24"/>
          <p:cNvSpPr>
            <a:spLocks noGrp="1"/>
          </p:cNvSpPr>
          <p:nvPr>
            <p:ph type="sldNum" sz="quarter" idx="12"/>
          </p:nvPr>
        </p:nvSpPr>
        <p:spPr/>
        <p:txBody>
          <a:bodyPr/>
          <a:lstStyle/>
          <a:p>
            <a:fld id="{1CAF67C0-0007-DB49-B770-C66C97B69156}" type="slidenum">
              <a:rPr lang="en-US" smtClean="0"/>
              <a:pPr/>
              <a:t>107</a:t>
            </a:fld>
            <a:endParaRPr lang="en-US"/>
          </a:p>
        </p:txBody>
      </p:sp>
      <p:sp>
        <p:nvSpPr>
          <p:cNvPr id="21" name="TextBox 20"/>
          <p:cNvSpPr txBox="1"/>
          <p:nvPr/>
        </p:nvSpPr>
        <p:spPr>
          <a:xfrm>
            <a:off x="1455784" y="1417638"/>
            <a:ext cx="3434475" cy="830997"/>
          </a:xfrm>
          <a:prstGeom prst="rect">
            <a:avLst/>
          </a:prstGeom>
          <a:noFill/>
        </p:spPr>
        <p:txBody>
          <a:bodyPr wrap="none" rtlCol="0">
            <a:spAutoFit/>
          </a:bodyPr>
          <a:lstStyle/>
          <a:p>
            <a:pPr algn="ctr"/>
            <a:r>
              <a:rPr lang="en-US" sz="2400" dirty="0" smtClean="0">
                <a:latin typeface="Yanone Kaffeesatz Regular"/>
                <a:cs typeface="Yanone Kaffeesatz Regular"/>
              </a:rPr>
              <a:t>Simulator made good predictions:</a:t>
            </a:r>
          </a:p>
          <a:p>
            <a:pPr algn="ctr"/>
            <a:r>
              <a:rPr lang="en-US" sz="2400" dirty="0" smtClean="0">
                <a:latin typeface="Yanone Kaffeesatz Regular"/>
                <a:cs typeface="Yanone Kaffeesatz Regular"/>
              </a:rPr>
              <a:t>80% finish before deadline</a:t>
            </a:r>
          </a:p>
        </p:txBody>
      </p:sp>
      <p:cxnSp>
        <p:nvCxnSpPr>
          <p:cNvPr id="22" name="Straight Connector 21"/>
          <p:cNvCxnSpPr/>
          <p:nvPr/>
        </p:nvCxnSpPr>
        <p:spPr>
          <a:xfrm>
            <a:off x="4688471" y="1958581"/>
            <a:ext cx="1270040" cy="914004"/>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930223" y="401975"/>
            <a:ext cx="1390124" cy="830997"/>
          </a:xfrm>
          <a:prstGeom prst="rect">
            <a:avLst/>
          </a:prstGeom>
          <a:noFill/>
        </p:spPr>
        <p:txBody>
          <a:bodyPr wrap="none" rtlCol="0">
            <a:spAutoFit/>
          </a:bodyPr>
          <a:lstStyle/>
          <a:p>
            <a:pPr algn="ctr"/>
            <a:r>
              <a:rPr lang="en-US" sz="2400" dirty="0" smtClean="0">
                <a:latin typeface="Yanone Kaffeesatz Regular"/>
                <a:cs typeface="Yanone Kaffeesatz Regular"/>
              </a:rPr>
              <a:t>Missed 1 of</a:t>
            </a:r>
          </a:p>
          <a:p>
            <a:pPr algn="ctr"/>
            <a:r>
              <a:rPr lang="en-US" sz="2400" dirty="0" smtClean="0">
                <a:latin typeface="Yanone Kaffeesatz Regular"/>
                <a:cs typeface="Yanone Kaffeesatz Regular"/>
              </a:rPr>
              <a:t>94 deadlines</a:t>
            </a:r>
          </a:p>
        </p:txBody>
      </p:sp>
      <p:cxnSp>
        <p:nvCxnSpPr>
          <p:cNvPr id="26" name="Straight Connector 25"/>
          <p:cNvCxnSpPr/>
          <p:nvPr/>
        </p:nvCxnSpPr>
        <p:spPr>
          <a:xfrm rot="5400000">
            <a:off x="6061965" y="1616174"/>
            <a:ext cx="1015663" cy="249258"/>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pic>
        <p:nvPicPr>
          <p:cNvPr id="4" name="Picture 3" descr="relativeJobCompletionCDF - final.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42900" y="2165350"/>
            <a:ext cx="8458200" cy="2527300"/>
          </a:xfrm>
          <a:prstGeom prst="rect">
            <a:avLst/>
          </a:prstGeom>
        </p:spPr>
      </p:pic>
      <p:grpSp>
        <p:nvGrpSpPr>
          <p:cNvPr id="11" name="Group 10"/>
          <p:cNvGrpSpPr/>
          <p:nvPr/>
        </p:nvGrpSpPr>
        <p:grpSpPr>
          <a:xfrm>
            <a:off x="4379863" y="5096230"/>
            <a:ext cx="2468674" cy="510733"/>
            <a:chOff x="4379863" y="5096230"/>
            <a:chExt cx="2468674" cy="510733"/>
          </a:xfrm>
        </p:grpSpPr>
        <p:sp>
          <p:nvSpPr>
            <p:cNvPr id="12" name="TextBox 11"/>
            <p:cNvSpPr txBox="1"/>
            <p:nvPr/>
          </p:nvSpPr>
          <p:spPr>
            <a:xfrm>
              <a:off x="4379863" y="5096230"/>
              <a:ext cx="2468674" cy="461665"/>
            </a:xfrm>
            <a:prstGeom prst="rect">
              <a:avLst/>
            </a:prstGeom>
            <a:noFill/>
          </p:spPr>
          <p:txBody>
            <a:bodyPr wrap="none" rtlCol="0">
              <a:spAutoFit/>
            </a:bodyPr>
            <a:lstStyle/>
            <a:p>
              <a:r>
                <a:rPr lang="en-US" sz="2400" dirty="0" smtClean="0">
                  <a:latin typeface="Yanone Kaffeesatz Regular"/>
                  <a:cs typeface="Yanone Kaffeesatz Regular"/>
                </a:rPr>
                <a:t>Jobs which met the SLO</a:t>
              </a:r>
              <a:endParaRPr lang="en-US" sz="2400" dirty="0">
                <a:latin typeface="Yanone Kaffeesatz Regular"/>
                <a:cs typeface="Yanone Kaffeesatz Regular"/>
              </a:endParaRPr>
            </a:p>
          </p:txBody>
        </p:sp>
        <p:cxnSp>
          <p:nvCxnSpPr>
            <p:cNvPr id="13" name="Straight Connector 12"/>
            <p:cNvCxnSpPr/>
            <p:nvPr/>
          </p:nvCxnSpPr>
          <p:spPr>
            <a:xfrm rot="10800000">
              <a:off x="4688472" y="5605375"/>
              <a:ext cx="1756695" cy="1588"/>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grpSp>
      <p:sp>
        <p:nvSpPr>
          <p:cNvPr id="14" name="TextBox 13"/>
          <p:cNvSpPr txBox="1"/>
          <p:nvPr/>
        </p:nvSpPr>
        <p:spPr>
          <a:xfrm>
            <a:off x="910143" y="5191465"/>
            <a:ext cx="2044149" cy="830997"/>
          </a:xfrm>
          <a:prstGeom prst="rect">
            <a:avLst/>
          </a:prstGeom>
          <a:noFill/>
        </p:spPr>
        <p:txBody>
          <a:bodyPr wrap="none" rtlCol="0">
            <a:spAutoFit/>
          </a:bodyPr>
          <a:lstStyle/>
          <a:p>
            <a:pPr algn="ctr"/>
            <a:r>
              <a:rPr lang="en-US" sz="2400" dirty="0" smtClean="0">
                <a:latin typeface="Yanone Kaffeesatz Regular"/>
                <a:cs typeface="Yanone Kaffeesatz Regular"/>
              </a:rPr>
              <a:t>Allocated too many</a:t>
            </a:r>
          </a:p>
          <a:p>
            <a:pPr algn="ctr"/>
            <a:r>
              <a:rPr lang="en-US" sz="2400" dirty="0" smtClean="0">
                <a:latin typeface="Yanone Kaffeesatz Regular"/>
                <a:cs typeface="Yanone Kaffeesatz Regular"/>
              </a:rPr>
              <a:t>resources</a:t>
            </a:r>
            <a:endParaRPr lang="en-US" sz="2400" dirty="0">
              <a:latin typeface="Yanone Kaffeesatz Regular"/>
              <a:cs typeface="Yanone Kaffeesatz Regular"/>
            </a:endParaRPr>
          </a:p>
        </p:txBody>
      </p:sp>
      <p:cxnSp>
        <p:nvCxnSpPr>
          <p:cNvPr id="15" name="Straight Connector 14"/>
          <p:cNvCxnSpPr/>
          <p:nvPr/>
        </p:nvCxnSpPr>
        <p:spPr>
          <a:xfrm rot="5400000" flipH="1" flipV="1">
            <a:off x="1452015" y="4008162"/>
            <a:ext cx="1713226" cy="462910"/>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grpSp>
        <p:nvGrpSpPr>
          <p:cNvPr id="16" name="Group 15"/>
          <p:cNvGrpSpPr/>
          <p:nvPr/>
        </p:nvGrpSpPr>
        <p:grpSpPr>
          <a:xfrm>
            <a:off x="1455784" y="1417638"/>
            <a:ext cx="4502727" cy="1454947"/>
            <a:chOff x="1455784" y="1417638"/>
            <a:chExt cx="4502727" cy="1454947"/>
          </a:xfrm>
        </p:grpSpPr>
        <p:sp>
          <p:nvSpPr>
            <p:cNvPr id="17" name="TextBox 16"/>
            <p:cNvSpPr txBox="1"/>
            <p:nvPr/>
          </p:nvSpPr>
          <p:spPr>
            <a:xfrm>
              <a:off x="1455784" y="1417638"/>
              <a:ext cx="3434475" cy="830997"/>
            </a:xfrm>
            <a:prstGeom prst="rect">
              <a:avLst/>
            </a:prstGeom>
            <a:noFill/>
          </p:spPr>
          <p:txBody>
            <a:bodyPr wrap="none" rtlCol="0">
              <a:spAutoFit/>
            </a:bodyPr>
            <a:lstStyle/>
            <a:p>
              <a:pPr algn="ctr"/>
              <a:r>
                <a:rPr lang="en-US" sz="2400" dirty="0" smtClean="0">
                  <a:latin typeface="Yanone Kaffeesatz Regular"/>
                  <a:cs typeface="Yanone Kaffeesatz Regular"/>
                </a:rPr>
                <a:t>Simulator made good predictions:</a:t>
              </a:r>
            </a:p>
            <a:p>
              <a:pPr algn="ctr"/>
              <a:r>
                <a:rPr lang="en-US" sz="2400" dirty="0" smtClean="0">
                  <a:latin typeface="Yanone Kaffeesatz Regular"/>
                  <a:cs typeface="Yanone Kaffeesatz Regular"/>
                </a:rPr>
                <a:t>80% finish before deadline</a:t>
              </a:r>
            </a:p>
          </p:txBody>
        </p:sp>
        <p:cxnSp>
          <p:nvCxnSpPr>
            <p:cNvPr id="18" name="Straight Connector 17"/>
            <p:cNvCxnSpPr/>
            <p:nvPr/>
          </p:nvCxnSpPr>
          <p:spPr>
            <a:xfrm>
              <a:off x="4688471" y="1958581"/>
              <a:ext cx="1270040" cy="914004"/>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grpSp>
      <p:sp>
        <p:nvSpPr>
          <p:cNvPr id="35" name="Slide Number Placeholder 34"/>
          <p:cNvSpPr>
            <a:spLocks noGrp="1"/>
          </p:cNvSpPr>
          <p:nvPr>
            <p:ph type="sldNum" sz="quarter" idx="12"/>
          </p:nvPr>
        </p:nvSpPr>
        <p:spPr/>
        <p:txBody>
          <a:bodyPr/>
          <a:lstStyle/>
          <a:p>
            <a:fld id="{1CAF67C0-0007-DB49-B770-C66C97B69156}" type="slidenum">
              <a:rPr lang="en-US" smtClean="0"/>
              <a:pPr/>
              <a:t>108</a:t>
            </a:fld>
            <a:endParaRPr lang="en-US"/>
          </a:p>
        </p:txBody>
      </p:sp>
      <p:grpSp>
        <p:nvGrpSpPr>
          <p:cNvPr id="19" name="Group 18"/>
          <p:cNvGrpSpPr/>
          <p:nvPr/>
        </p:nvGrpSpPr>
        <p:grpSpPr>
          <a:xfrm>
            <a:off x="6445177" y="3187708"/>
            <a:ext cx="2320990" cy="2705270"/>
            <a:chOff x="6445177" y="3187708"/>
            <a:chExt cx="2320990" cy="2705270"/>
          </a:xfrm>
        </p:grpSpPr>
        <p:sp>
          <p:nvSpPr>
            <p:cNvPr id="20" name="TextBox 19"/>
            <p:cNvSpPr txBox="1"/>
            <p:nvPr/>
          </p:nvSpPr>
          <p:spPr>
            <a:xfrm>
              <a:off x="7205433" y="4692650"/>
              <a:ext cx="1560734" cy="1200328"/>
            </a:xfrm>
            <a:prstGeom prst="rect">
              <a:avLst/>
            </a:prstGeom>
            <a:noFill/>
          </p:spPr>
          <p:txBody>
            <a:bodyPr wrap="none" rtlCol="0">
              <a:spAutoFit/>
            </a:bodyPr>
            <a:lstStyle/>
            <a:p>
              <a:pPr algn="ctr"/>
              <a:r>
                <a:rPr lang="en-US" sz="2400" dirty="0" smtClean="0">
                  <a:latin typeface="Yanone Kaffeesatz Regular"/>
                  <a:cs typeface="Yanone Kaffeesatz Regular"/>
                </a:rPr>
                <a:t>Control loop is</a:t>
              </a:r>
            </a:p>
            <a:p>
              <a:pPr algn="ctr"/>
              <a:r>
                <a:rPr lang="en-US" sz="2400" dirty="0" smtClean="0">
                  <a:latin typeface="Yanone Kaffeesatz Regular"/>
                  <a:cs typeface="Yanone Kaffeesatz Regular"/>
                </a:rPr>
                <a:t>stable</a:t>
              </a:r>
            </a:p>
            <a:p>
              <a:pPr algn="ctr"/>
              <a:r>
                <a:rPr lang="en-US" sz="2400" dirty="0" smtClean="0">
                  <a:latin typeface="Yanone Kaffeesatz Regular"/>
                  <a:cs typeface="Yanone Kaffeesatz Regular"/>
                </a:rPr>
                <a:t>and successful</a:t>
              </a:r>
            </a:p>
          </p:txBody>
        </p:sp>
        <p:cxnSp>
          <p:nvCxnSpPr>
            <p:cNvPr id="21" name="Straight Connector 20"/>
            <p:cNvCxnSpPr>
              <a:stCxn id="20" idx="1"/>
            </p:cNvCxnSpPr>
            <p:nvPr/>
          </p:nvCxnSpPr>
          <p:spPr>
            <a:xfrm rot="10800000">
              <a:off x="6445177" y="3187708"/>
              <a:ext cx="760257" cy="2105107"/>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grpSp>
      <p:sp>
        <p:nvSpPr>
          <p:cNvPr id="28" name="TextBox 27"/>
          <p:cNvSpPr txBox="1"/>
          <p:nvPr/>
        </p:nvSpPr>
        <p:spPr>
          <a:xfrm>
            <a:off x="5930223" y="401975"/>
            <a:ext cx="1390124" cy="830997"/>
          </a:xfrm>
          <a:prstGeom prst="rect">
            <a:avLst/>
          </a:prstGeom>
          <a:noFill/>
        </p:spPr>
        <p:txBody>
          <a:bodyPr wrap="none" rtlCol="0">
            <a:spAutoFit/>
          </a:bodyPr>
          <a:lstStyle/>
          <a:p>
            <a:pPr algn="ctr"/>
            <a:r>
              <a:rPr lang="en-US" sz="2400" dirty="0" smtClean="0">
                <a:latin typeface="Yanone Kaffeesatz Regular"/>
                <a:cs typeface="Yanone Kaffeesatz Regular"/>
              </a:rPr>
              <a:t>Missed 1 of</a:t>
            </a:r>
          </a:p>
          <a:p>
            <a:pPr algn="ctr"/>
            <a:r>
              <a:rPr lang="en-US" sz="2400" dirty="0" smtClean="0">
                <a:latin typeface="Yanone Kaffeesatz Regular"/>
                <a:cs typeface="Yanone Kaffeesatz Regular"/>
              </a:rPr>
              <a:t>94 deadlines</a:t>
            </a:r>
          </a:p>
        </p:txBody>
      </p:sp>
      <p:cxnSp>
        <p:nvCxnSpPr>
          <p:cNvPr id="29" name="Straight Connector 28"/>
          <p:cNvCxnSpPr/>
          <p:nvPr/>
        </p:nvCxnSpPr>
        <p:spPr>
          <a:xfrm rot="5400000">
            <a:off x="6061965" y="1616174"/>
            <a:ext cx="1015663" cy="249258"/>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5" name="Slide Number Placeholder 34"/>
          <p:cNvSpPr>
            <a:spLocks noGrp="1"/>
          </p:cNvSpPr>
          <p:nvPr>
            <p:ph type="sldNum" sz="quarter" idx="12"/>
          </p:nvPr>
        </p:nvSpPr>
        <p:spPr/>
        <p:txBody>
          <a:bodyPr/>
          <a:lstStyle/>
          <a:p>
            <a:fld id="{1CAF67C0-0007-DB49-B770-C66C97B69156}" type="slidenum">
              <a:rPr lang="en-US" smtClean="0"/>
              <a:pPr/>
              <a:t>109</a:t>
            </a:fld>
            <a:endParaRPr lang="en-US"/>
          </a:p>
        </p:txBody>
      </p:sp>
    </p:spTree>
  </p:cSld>
  <p:clrMapOvr>
    <a:masterClrMapping/>
  </p:clrMapOvr>
  <p:transition spd="med"/>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5" name="Slide Number Placeholder 34"/>
          <p:cNvSpPr>
            <a:spLocks noGrp="1"/>
          </p:cNvSpPr>
          <p:nvPr>
            <p:ph type="sldNum" sz="quarter" idx="12"/>
          </p:nvPr>
        </p:nvSpPr>
        <p:spPr/>
        <p:txBody>
          <a:bodyPr/>
          <a:lstStyle/>
          <a:p>
            <a:fld id="{1CAF67C0-0007-DB49-B770-C66C97B69156}" type="slidenum">
              <a:rPr lang="en-US" smtClean="0"/>
              <a:pPr/>
              <a:t>110</a:t>
            </a:fld>
            <a:endParaRPr lang="en-US"/>
          </a:p>
        </p:txBody>
      </p:sp>
      <p:pic>
        <p:nvPicPr>
          <p:cNvPr id="22" name="Picture 21" descr="misseddeadlines_vs_clusterimpact.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597509" y="1531851"/>
            <a:ext cx="5948981" cy="4480097"/>
          </a:xfrm>
          <a:prstGeom prst="rect">
            <a:avLst/>
          </a:prstGeom>
        </p:spPr>
      </p:pic>
    </p:spTree>
  </p:cSld>
  <p:clrMapOvr>
    <a:masterClrMapping/>
  </p:clrMapOvr>
  <p:transition spd="med">
    <p:wipe dir="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5" name="Slide Number Placeholder 34"/>
          <p:cNvSpPr>
            <a:spLocks noGrp="1"/>
          </p:cNvSpPr>
          <p:nvPr>
            <p:ph type="sldNum" sz="quarter" idx="12"/>
          </p:nvPr>
        </p:nvSpPr>
        <p:spPr/>
        <p:txBody>
          <a:bodyPr/>
          <a:lstStyle/>
          <a:p>
            <a:fld id="{1CAF67C0-0007-DB49-B770-C66C97B69156}" type="slidenum">
              <a:rPr lang="en-US" smtClean="0"/>
              <a:pPr/>
              <a:t>111</a:t>
            </a:fld>
            <a:endParaRPr lang="en-US"/>
          </a:p>
        </p:txBody>
      </p:sp>
      <p:pic>
        <p:nvPicPr>
          <p:cNvPr id="22" name="Picture 21" descr="misseddeadlines_vs_clusterimpact.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597509" y="1531851"/>
            <a:ext cx="5948981" cy="4480097"/>
          </a:xfrm>
          <a:prstGeom prst="rect">
            <a:avLst/>
          </a:prstGeom>
        </p:spPr>
      </p:pic>
    </p:spTree>
  </p:cSld>
  <p:clrMapOvr>
    <a:masterClrMapping/>
  </p:clrMapOvr>
  <p:transition spd="med">
    <p:wipe dir="u"/>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5" name="Slide Number Placeholder 34"/>
          <p:cNvSpPr>
            <a:spLocks noGrp="1"/>
          </p:cNvSpPr>
          <p:nvPr>
            <p:ph type="sldNum" sz="quarter" idx="12"/>
          </p:nvPr>
        </p:nvSpPr>
        <p:spPr/>
        <p:txBody>
          <a:bodyPr/>
          <a:lstStyle/>
          <a:p>
            <a:fld id="{1CAF67C0-0007-DB49-B770-C66C97B69156}" type="slidenum">
              <a:rPr lang="en-US" smtClean="0"/>
              <a:pPr/>
              <a:t>112</a:t>
            </a:fld>
            <a:endParaRPr lang="en-US"/>
          </a:p>
        </p:txBody>
      </p:sp>
      <p:pic>
        <p:nvPicPr>
          <p:cNvPr id="22" name="Picture 21" descr="misseddeadlines_vs_clusterimpact.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597509" y="1531851"/>
            <a:ext cx="5948981" cy="4480097"/>
          </a:xfrm>
          <a:prstGeom prst="rect">
            <a:avLst/>
          </a:prstGeom>
        </p:spPr>
      </p:pic>
    </p:spTree>
  </p:cSld>
  <p:clrMapOvr>
    <a:masterClrMapping/>
  </p:clrMapOvr>
  <p:transition spd="med"/>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5" name="Slide Number Placeholder 34"/>
          <p:cNvSpPr>
            <a:spLocks noGrp="1"/>
          </p:cNvSpPr>
          <p:nvPr>
            <p:ph type="sldNum" sz="quarter" idx="12"/>
          </p:nvPr>
        </p:nvSpPr>
        <p:spPr/>
        <p:txBody>
          <a:bodyPr/>
          <a:lstStyle/>
          <a:p>
            <a:fld id="{1CAF67C0-0007-DB49-B770-C66C97B69156}" type="slidenum">
              <a:rPr lang="en-US" smtClean="0"/>
              <a:pPr/>
              <a:t>113</a:t>
            </a:fld>
            <a:endParaRPr lang="en-US"/>
          </a:p>
        </p:txBody>
      </p:sp>
      <p:pic>
        <p:nvPicPr>
          <p:cNvPr id="22" name="Picture 21" descr="misseddeadlines_vs_clusterimpact.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597509" y="1531851"/>
            <a:ext cx="5948981" cy="4480097"/>
          </a:xfrm>
          <a:prstGeom prst="rect">
            <a:avLst/>
          </a:prstGeom>
        </p:spPr>
      </p:pic>
    </p:spTree>
  </p:cSld>
  <p:clrMapOvr>
    <a:masterClrMapping/>
  </p:clrMapOvr>
  <p:transition spd="med"/>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5" name="Slide Number Placeholder 34"/>
          <p:cNvSpPr>
            <a:spLocks noGrp="1"/>
          </p:cNvSpPr>
          <p:nvPr>
            <p:ph type="sldNum" sz="quarter" idx="12"/>
          </p:nvPr>
        </p:nvSpPr>
        <p:spPr/>
        <p:txBody>
          <a:bodyPr/>
          <a:lstStyle/>
          <a:p>
            <a:fld id="{1CAF67C0-0007-DB49-B770-C66C97B69156}" type="slidenum">
              <a:rPr lang="en-US" smtClean="0"/>
              <a:pPr/>
              <a:t>114</a:t>
            </a:fld>
            <a:endParaRPr lang="en-US"/>
          </a:p>
        </p:txBody>
      </p:sp>
      <p:pic>
        <p:nvPicPr>
          <p:cNvPr id="22" name="Picture 21" descr="misseddeadlines_vs_clusterimpact.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597509" y="1531851"/>
            <a:ext cx="5948981" cy="4480097"/>
          </a:xfrm>
          <a:prstGeom prst="rect">
            <a:avLst/>
          </a:prstGeom>
        </p:spPr>
      </p:pic>
    </p:spTree>
  </p:cSld>
  <p:clrMapOvr>
    <a:masterClrMapping/>
  </p:clrMapOvr>
  <p:transition spd="med"/>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Conclusion</a:t>
            </a:r>
            <a:endParaRPr lang="en-US" sz="8000" cap="none" dirty="0"/>
          </a:p>
        </p:txBody>
      </p:sp>
      <p:sp>
        <p:nvSpPr>
          <p:cNvPr id="5" name="Slide Number Placeholder 4"/>
          <p:cNvSpPr>
            <a:spLocks noGrp="1"/>
          </p:cNvSpPr>
          <p:nvPr>
            <p:ph type="sldNum" sz="quarter" idx="12"/>
          </p:nvPr>
        </p:nvSpPr>
        <p:spPr/>
        <p:txBody>
          <a:bodyPr/>
          <a:lstStyle/>
          <a:p>
            <a:fld id="{1CAF67C0-0007-DB49-B770-C66C97B69156}" type="slidenum">
              <a:rPr lang="en-US" smtClean="0"/>
              <a:pPr/>
              <a:t>115</a:t>
            </a:fld>
            <a:endParaRPr lang="en-US"/>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CAF67C0-0007-DB49-B770-C66C97B69156}" type="slidenum">
              <a:rPr lang="en-US" smtClean="0"/>
              <a:pPr/>
              <a:t>116</a:t>
            </a:fld>
            <a:endParaRPr lang="en-US"/>
          </a:p>
        </p:txBody>
      </p:sp>
      <p:sp>
        <p:nvSpPr>
          <p:cNvPr id="7" name="Title 1"/>
          <p:cNvSpPr txBox="1">
            <a:spLocks/>
          </p:cNvSpPr>
          <p:nvPr/>
        </p:nvSpPr>
        <p:spPr>
          <a:xfrm>
            <a:off x="704056" y="147639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kumimoji="0" lang="en-US" sz="4400" i="0" u="none" strike="noStrike" kern="1200" spc="0" normalizeH="0" baseline="0" noProof="0" dirty="0" smtClean="0">
                <a:ln>
                  <a:noFill/>
                </a:ln>
                <a:solidFill>
                  <a:srgbClr val="000000"/>
                </a:solidFill>
                <a:effectLst/>
                <a:uLnTx/>
                <a:uFillTx/>
                <a:latin typeface="Yanone Kaffeesatz Regular"/>
                <a:ea typeface="+mj-ea"/>
                <a:cs typeface="Yanone Kaffeesatz Regular"/>
              </a:rPr>
              <a:t>Data parallel jobs are complex,</a:t>
            </a:r>
            <a:endParaRPr kumimoji="0" lang="en-US" sz="4400" i="0" u="none" strike="noStrike" kern="1200" spc="0" normalizeH="0" baseline="0" noProof="0" dirty="0">
              <a:ln>
                <a:noFill/>
              </a:ln>
              <a:solidFill>
                <a:srgbClr val="000000"/>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CAF67C0-0007-DB49-B770-C66C97B69156}" type="slidenum">
              <a:rPr lang="en-US" smtClean="0"/>
              <a:pPr/>
              <a:t>117</a:t>
            </a:fld>
            <a:endParaRPr lang="en-US"/>
          </a:p>
        </p:txBody>
      </p:sp>
      <p:sp>
        <p:nvSpPr>
          <p:cNvPr id="7" name="Title 1"/>
          <p:cNvSpPr txBox="1">
            <a:spLocks/>
          </p:cNvSpPr>
          <p:nvPr/>
        </p:nvSpPr>
        <p:spPr>
          <a:xfrm>
            <a:off x="704056" y="147639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kumimoji="0" lang="en-US" sz="4400" i="0" u="none" strike="noStrike" kern="1200" spc="0" normalizeH="0" baseline="0" noProof="0" dirty="0" smtClean="0">
                <a:ln>
                  <a:noFill/>
                </a:ln>
                <a:solidFill>
                  <a:srgbClr val="000000"/>
                </a:solidFill>
                <a:effectLst/>
                <a:uLnTx/>
                <a:uFillTx/>
                <a:latin typeface="Yanone Kaffeesatz Regular"/>
                <a:ea typeface="+mj-ea"/>
                <a:cs typeface="Yanone Kaffeesatz Regular"/>
              </a:rPr>
              <a:t>Data parallel jobs are complex,</a:t>
            </a:r>
            <a:endParaRPr kumimoji="0" lang="en-US" sz="4400" i="0" u="none" strike="noStrike" kern="1200" spc="0" normalizeH="0" baseline="0" noProof="0" dirty="0">
              <a:ln>
                <a:noFill/>
              </a:ln>
              <a:solidFill>
                <a:srgbClr val="000000"/>
              </a:solidFill>
              <a:effectLst/>
              <a:uLnTx/>
              <a:uFillTx/>
              <a:latin typeface="Yanone Kaffeesatz Regular"/>
              <a:ea typeface="+mj-ea"/>
              <a:cs typeface="Yanone Kaffeesatz Regular"/>
            </a:endParaRPr>
          </a:p>
        </p:txBody>
      </p:sp>
      <p:sp>
        <p:nvSpPr>
          <p:cNvPr id="8" name="Title 1"/>
          <p:cNvSpPr txBox="1">
            <a:spLocks/>
          </p:cNvSpPr>
          <p:nvPr/>
        </p:nvSpPr>
        <p:spPr>
          <a:xfrm>
            <a:off x="704056" y="2296810"/>
            <a:ext cx="7772400" cy="795730"/>
          </a:xfrm>
          <a:prstGeom prst="rect">
            <a:avLst/>
          </a:prstGeom>
        </p:spPr>
        <p:txBody>
          <a:bodyPr vert="horz" lIns="91440" tIns="45720" rIns="91440" bIns="45720" rtlCol="0" anchor="t">
            <a:normAutofit/>
          </a:bodyPr>
          <a:lstStyle/>
          <a:p>
            <a:pPr marL="0" marR="0" lvl="0" indent="0" algn="r" defTabSz="457200" rtl="0" eaLnBrk="1" fontAlgn="auto" latinLnBrk="0" hangingPunct="1">
              <a:lnSpc>
                <a:spcPct val="100000"/>
              </a:lnSpc>
              <a:spcBef>
                <a:spcPct val="0"/>
              </a:spcBef>
              <a:spcAft>
                <a:spcPts val="0"/>
              </a:spcAft>
              <a:buClrTx/>
              <a:buSzTx/>
              <a:buFontTx/>
              <a:buNone/>
              <a:tabLst/>
              <a:defRPr/>
            </a:pPr>
            <a:r>
              <a:rPr lang="en-US" sz="4400" dirty="0" smtClean="0">
                <a:solidFill>
                  <a:schemeClr val="tx2"/>
                </a:solidFill>
                <a:latin typeface="Yanone Kaffeesatz Regular"/>
                <a:ea typeface="+mj-ea"/>
                <a:cs typeface="Yanone Kaffeesatz Regular"/>
              </a:rPr>
              <a:t>yet users demand deadlines.</a:t>
            </a:r>
            <a:endParaRPr kumimoji="0" lang="en-US" sz="4400" i="0" u="none" strike="noStrike" kern="1200" spc="0" normalizeH="0" baseline="0" noProof="0" dirty="0">
              <a:ln>
                <a:noFill/>
              </a:ln>
              <a:solidFill>
                <a:schemeClr val="tx2"/>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CAF67C0-0007-DB49-B770-C66C97B69156}" type="slidenum">
              <a:rPr lang="en-US" smtClean="0"/>
              <a:pPr/>
              <a:t>118</a:t>
            </a:fld>
            <a:endParaRPr lang="en-US"/>
          </a:p>
        </p:txBody>
      </p:sp>
      <p:sp>
        <p:nvSpPr>
          <p:cNvPr id="7" name="Title 1"/>
          <p:cNvSpPr txBox="1">
            <a:spLocks/>
          </p:cNvSpPr>
          <p:nvPr/>
        </p:nvSpPr>
        <p:spPr>
          <a:xfrm>
            <a:off x="704056" y="147639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kumimoji="0" lang="en-US" sz="4400" i="0" u="none" strike="noStrike" kern="1200" spc="0" normalizeH="0" baseline="0" noProof="0" dirty="0" smtClean="0">
                <a:ln>
                  <a:noFill/>
                </a:ln>
                <a:solidFill>
                  <a:srgbClr val="000000"/>
                </a:solidFill>
                <a:effectLst/>
                <a:uLnTx/>
                <a:uFillTx/>
                <a:latin typeface="Yanone Kaffeesatz Regular"/>
                <a:ea typeface="+mj-ea"/>
                <a:cs typeface="Yanone Kaffeesatz Regular"/>
              </a:rPr>
              <a:t>Data parallel jobs are complex,</a:t>
            </a:r>
            <a:endParaRPr kumimoji="0" lang="en-US" sz="4400" i="0" u="none" strike="noStrike" kern="1200" spc="0" normalizeH="0" baseline="0" noProof="0" dirty="0">
              <a:ln>
                <a:noFill/>
              </a:ln>
              <a:solidFill>
                <a:srgbClr val="000000"/>
              </a:solidFill>
              <a:effectLst/>
              <a:uLnTx/>
              <a:uFillTx/>
              <a:latin typeface="Yanone Kaffeesatz Regular"/>
              <a:ea typeface="+mj-ea"/>
              <a:cs typeface="Yanone Kaffeesatz Regular"/>
            </a:endParaRPr>
          </a:p>
        </p:txBody>
      </p:sp>
      <p:sp>
        <p:nvSpPr>
          <p:cNvPr id="8" name="Title 1"/>
          <p:cNvSpPr txBox="1">
            <a:spLocks/>
          </p:cNvSpPr>
          <p:nvPr/>
        </p:nvSpPr>
        <p:spPr>
          <a:xfrm>
            <a:off x="704056" y="2296810"/>
            <a:ext cx="7772400" cy="795730"/>
          </a:xfrm>
          <a:prstGeom prst="rect">
            <a:avLst/>
          </a:prstGeom>
        </p:spPr>
        <p:txBody>
          <a:bodyPr vert="horz" lIns="91440" tIns="45720" rIns="91440" bIns="45720" rtlCol="0" anchor="t">
            <a:normAutofit/>
          </a:bodyPr>
          <a:lstStyle/>
          <a:p>
            <a:pPr marL="0" marR="0" lvl="0" indent="0" algn="r" defTabSz="457200" rtl="0" eaLnBrk="1" fontAlgn="auto" latinLnBrk="0" hangingPunct="1">
              <a:lnSpc>
                <a:spcPct val="100000"/>
              </a:lnSpc>
              <a:spcBef>
                <a:spcPct val="0"/>
              </a:spcBef>
              <a:spcAft>
                <a:spcPts val="0"/>
              </a:spcAft>
              <a:buClrTx/>
              <a:buSzTx/>
              <a:buFontTx/>
              <a:buNone/>
              <a:tabLst/>
              <a:defRPr/>
            </a:pPr>
            <a:r>
              <a:rPr lang="en-US" sz="4400" dirty="0" smtClean="0">
                <a:solidFill>
                  <a:schemeClr val="tx2"/>
                </a:solidFill>
                <a:latin typeface="Yanone Kaffeesatz Regular"/>
                <a:ea typeface="+mj-ea"/>
                <a:cs typeface="Yanone Kaffeesatz Regular"/>
              </a:rPr>
              <a:t>yet users demand deadlines.</a:t>
            </a:r>
            <a:endParaRPr kumimoji="0" lang="en-US" sz="4400" i="0" u="none" strike="noStrike" kern="1200" spc="0" normalizeH="0" baseline="0" noProof="0" dirty="0">
              <a:ln>
                <a:noFill/>
              </a:ln>
              <a:solidFill>
                <a:schemeClr val="tx2"/>
              </a:solidFill>
              <a:effectLst/>
              <a:uLnTx/>
              <a:uFillTx/>
              <a:latin typeface="Yanone Kaffeesatz Regular"/>
              <a:ea typeface="+mj-ea"/>
              <a:cs typeface="Yanone Kaffeesatz Regular"/>
            </a:endParaRPr>
          </a:p>
        </p:txBody>
      </p:sp>
      <p:sp>
        <p:nvSpPr>
          <p:cNvPr id="9" name="Title 1"/>
          <p:cNvSpPr txBox="1">
            <a:spLocks/>
          </p:cNvSpPr>
          <p:nvPr/>
        </p:nvSpPr>
        <p:spPr>
          <a:xfrm>
            <a:off x="704056" y="309254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dirty="0" smtClean="0">
                <a:latin typeface="Yanone Kaffeesatz Regular"/>
                <a:ea typeface="+mj-ea"/>
                <a:cs typeface="Yanone Kaffeesatz Regular"/>
              </a:rPr>
              <a:t>Jobs run in shared, noisy clusters,</a:t>
            </a:r>
            <a:endParaRPr kumimoji="0" lang="en-US" sz="4400" i="0" u="none" strike="noStrike" kern="1200" spc="0" normalizeH="0" baseline="0" noProof="0" dirty="0">
              <a:ln>
                <a:noFill/>
              </a:ln>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CAF67C0-0007-DB49-B770-C66C97B69156}" type="slidenum">
              <a:rPr lang="en-US" smtClean="0"/>
              <a:pPr/>
              <a:t>119</a:t>
            </a:fld>
            <a:endParaRPr lang="en-US"/>
          </a:p>
        </p:txBody>
      </p:sp>
      <p:sp>
        <p:nvSpPr>
          <p:cNvPr id="7" name="Title 1"/>
          <p:cNvSpPr txBox="1">
            <a:spLocks/>
          </p:cNvSpPr>
          <p:nvPr/>
        </p:nvSpPr>
        <p:spPr>
          <a:xfrm>
            <a:off x="704056" y="1476393"/>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kumimoji="0" lang="en-US" sz="4400" i="0" u="none" strike="noStrike" kern="1200" spc="0" normalizeH="0" baseline="0" noProof="0" dirty="0" smtClean="0">
                <a:ln>
                  <a:noFill/>
                </a:ln>
                <a:solidFill>
                  <a:srgbClr val="000000"/>
                </a:solidFill>
                <a:effectLst/>
                <a:uLnTx/>
                <a:uFillTx/>
                <a:latin typeface="Yanone Kaffeesatz Regular"/>
                <a:ea typeface="+mj-ea"/>
                <a:cs typeface="Yanone Kaffeesatz Regular"/>
              </a:rPr>
              <a:t>Data parallel jobs are complex,</a:t>
            </a:r>
            <a:endParaRPr kumimoji="0" lang="en-US" sz="4400" i="0" u="none" strike="noStrike" kern="1200" spc="0" normalizeH="0" baseline="0" noProof="0" dirty="0">
              <a:ln>
                <a:noFill/>
              </a:ln>
              <a:solidFill>
                <a:srgbClr val="000000"/>
              </a:solidFill>
              <a:effectLst/>
              <a:uLnTx/>
              <a:uFillTx/>
              <a:latin typeface="Yanone Kaffeesatz Regular"/>
              <a:ea typeface="+mj-ea"/>
              <a:cs typeface="Yanone Kaffeesatz Regular"/>
            </a:endParaRPr>
          </a:p>
        </p:txBody>
      </p:sp>
      <p:sp>
        <p:nvSpPr>
          <p:cNvPr id="8" name="Title 1"/>
          <p:cNvSpPr txBox="1">
            <a:spLocks/>
          </p:cNvSpPr>
          <p:nvPr/>
        </p:nvSpPr>
        <p:spPr>
          <a:xfrm>
            <a:off x="704056" y="2296810"/>
            <a:ext cx="7772400" cy="795730"/>
          </a:xfrm>
          <a:prstGeom prst="rect">
            <a:avLst/>
          </a:prstGeom>
        </p:spPr>
        <p:txBody>
          <a:bodyPr vert="horz" lIns="91440" tIns="45720" rIns="91440" bIns="45720" rtlCol="0" anchor="t">
            <a:normAutofit/>
          </a:bodyPr>
          <a:lstStyle/>
          <a:p>
            <a:pPr marL="0" marR="0" lvl="0" indent="0" algn="r" defTabSz="457200" rtl="0" eaLnBrk="1" fontAlgn="auto" latinLnBrk="0" hangingPunct="1">
              <a:lnSpc>
                <a:spcPct val="100000"/>
              </a:lnSpc>
              <a:spcBef>
                <a:spcPct val="0"/>
              </a:spcBef>
              <a:spcAft>
                <a:spcPts val="0"/>
              </a:spcAft>
              <a:buClrTx/>
              <a:buSzTx/>
              <a:buFontTx/>
              <a:buNone/>
              <a:tabLst/>
              <a:defRPr/>
            </a:pPr>
            <a:r>
              <a:rPr lang="en-US" sz="4400" dirty="0" smtClean="0">
                <a:solidFill>
                  <a:schemeClr val="tx2"/>
                </a:solidFill>
                <a:latin typeface="Yanone Kaffeesatz Regular"/>
                <a:ea typeface="+mj-ea"/>
                <a:cs typeface="Yanone Kaffeesatz Regular"/>
              </a:rPr>
              <a:t>yet users demand deadlines.</a:t>
            </a:r>
            <a:endParaRPr kumimoji="0" lang="en-US" sz="4400" i="0" u="none" strike="noStrike" kern="1200" spc="0" normalizeH="0" baseline="0" noProof="0" dirty="0">
              <a:ln>
                <a:noFill/>
              </a:ln>
              <a:solidFill>
                <a:schemeClr val="tx2"/>
              </a:solidFill>
              <a:effectLst/>
              <a:uLnTx/>
              <a:uFillTx/>
              <a:latin typeface="Yanone Kaffeesatz Regular"/>
              <a:ea typeface="+mj-ea"/>
              <a:cs typeface="Yanone Kaffeesatz Regular"/>
            </a:endParaRPr>
          </a:p>
        </p:txBody>
      </p:sp>
      <p:sp>
        <p:nvSpPr>
          <p:cNvPr id="9" name="Title 1"/>
          <p:cNvSpPr txBox="1">
            <a:spLocks/>
          </p:cNvSpPr>
          <p:nvPr/>
        </p:nvSpPr>
        <p:spPr>
          <a:xfrm>
            <a:off x="704056" y="3092540"/>
            <a:ext cx="7772400" cy="795730"/>
          </a:xfrm>
          <a:prstGeom prst="rect">
            <a:avLst/>
          </a:prstGeom>
        </p:spPr>
        <p:txBody>
          <a:bodyPr vert="horz" lIns="91440" tIns="45720" rIns="91440" bIns="45720" rtlCol="0" anchor="t">
            <a:normAutofit/>
          </a:bodyPr>
          <a:lstStyle/>
          <a:p>
            <a:pPr marL="0" marR="0" lvl="0" indent="0" defTabSz="457200" rtl="0" eaLnBrk="1" fontAlgn="auto" latinLnBrk="0" hangingPunct="1">
              <a:lnSpc>
                <a:spcPct val="100000"/>
              </a:lnSpc>
              <a:spcBef>
                <a:spcPct val="0"/>
              </a:spcBef>
              <a:spcAft>
                <a:spcPts val="0"/>
              </a:spcAft>
              <a:buClrTx/>
              <a:buSzTx/>
              <a:buFontTx/>
              <a:buNone/>
              <a:tabLst/>
              <a:defRPr/>
            </a:pPr>
            <a:r>
              <a:rPr lang="en-US" sz="4400" dirty="0" smtClean="0">
                <a:latin typeface="Yanone Kaffeesatz Regular"/>
                <a:ea typeface="+mj-ea"/>
                <a:cs typeface="Yanone Kaffeesatz Regular"/>
              </a:rPr>
              <a:t>Jobs run in shared, noisy clusters,</a:t>
            </a:r>
            <a:endParaRPr kumimoji="0" lang="en-US" sz="4400" i="0" u="none" strike="noStrike" kern="1200" spc="0" normalizeH="0" baseline="0" noProof="0" dirty="0">
              <a:ln>
                <a:noFill/>
              </a:ln>
              <a:effectLst/>
              <a:uLnTx/>
              <a:uFillTx/>
              <a:latin typeface="Yanone Kaffeesatz Regular"/>
              <a:ea typeface="+mj-ea"/>
              <a:cs typeface="Yanone Kaffeesatz Regular"/>
            </a:endParaRPr>
          </a:p>
        </p:txBody>
      </p:sp>
      <p:sp>
        <p:nvSpPr>
          <p:cNvPr id="10" name="Title 1"/>
          <p:cNvSpPr txBox="1">
            <a:spLocks/>
          </p:cNvSpPr>
          <p:nvPr/>
        </p:nvSpPr>
        <p:spPr>
          <a:xfrm>
            <a:off x="856456" y="3831235"/>
            <a:ext cx="7772400" cy="795730"/>
          </a:xfrm>
          <a:prstGeom prst="rect">
            <a:avLst/>
          </a:prstGeom>
        </p:spPr>
        <p:txBody>
          <a:bodyPr vert="horz" lIns="91440" tIns="45720" rIns="91440" bIns="45720" rtlCol="0" anchor="t">
            <a:normAutofit/>
          </a:bodyPr>
          <a:lstStyle/>
          <a:p>
            <a:pPr marL="0" marR="0" lvl="0" indent="0" algn="r" defTabSz="457200" rtl="0" eaLnBrk="1" fontAlgn="auto" latinLnBrk="0" hangingPunct="1">
              <a:lnSpc>
                <a:spcPct val="100000"/>
              </a:lnSpc>
              <a:spcBef>
                <a:spcPct val="0"/>
              </a:spcBef>
              <a:spcAft>
                <a:spcPts val="0"/>
              </a:spcAft>
              <a:buClrTx/>
              <a:buSzTx/>
              <a:buFontTx/>
              <a:buNone/>
              <a:tabLst/>
              <a:defRPr/>
            </a:pPr>
            <a:r>
              <a:rPr lang="en-US" sz="4400" noProof="0" dirty="0" smtClean="0">
                <a:solidFill>
                  <a:srgbClr val="1F497D"/>
                </a:solidFill>
                <a:latin typeface="Yanone Kaffeesatz Regular"/>
                <a:ea typeface="+mj-ea"/>
                <a:cs typeface="Yanone Kaffeesatz Regular"/>
              </a:rPr>
              <a:t>making simple models inaccurate.</a:t>
            </a:r>
            <a:endParaRPr kumimoji="0" lang="en-US" sz="4400" i="0" u="none" strike="noStrike" kern="1200" spc="0" normalizeH="0" baseline="0" noProof="0" dirty="0">
              <a:ln>
                <a:noFill/>
              </a:ln>
              <a:solidFill>
                <a:srgbClr val="1F497D"/>
              </a:solidFill>
              <a:effectLst/>
              <a:uLnTx/>
              <a:uFillTx/>
              <a:latin typeface="Yanone Kaffeesatz Regular"/>
              <a:ea typeface="+mj-ea"/>
              <a:cs typeface="Yanone Kaffeesatz Regular"/>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cap="none" dirty="0" smtClean="0"/>
              <a:t>Jockey</a:t>
            </a:r>
            <a:endParaRPr lang="en-US" sz="8000" cap="none" dirty="0"/>
          </a:p>
        </p:txBody>
      </p:sp>
      <p:pic>
        <p:nvPicPr>
          <p:cNvPr id="5" name="Picture 4"/>
          <p:cNvPicPr>
            <a:picLocks noChangeAspect="1"/>
          </p:cNvPicPr>
          <p:nvPr/>
        </p:nvPicPr>
        <p:blipFill>
          <a:blip r:embed="rId3"/>
          <a:stretch>
            <a:fillRect/>
          </a:stretch>
        </p:blipFill>
        <p:spPr>
          <a:xfrm>
            <a:off x="4453781" y="3054350"/>
            <a:ext cx="3797300" cy="2705100"/>
          </a:xfrm>
          <a:prstGeom prst="rect">
            <a:avLst/>
          </a:prstGeom>
        </p:spPr>
      </p:pic>
      <p:sp>
        <p:nvSpPr>
          <p:cNvPr id="6" name="Slide Number Placeholder 5"/>
          <p:cNvSpPr>
            <a:spLocks noGrp="1"/>
          </p:cNvSpPr>
          <p:nvPr>
            <p:ph type="sldNum" sz="quarter" idx="12"/>
          </p:nvPr>
        </p:nvSpPr>
        <p:spPr/>
        <p:txBody>
          <a:bodyPr/>
          <a:lstStyle/>
          <a:p>
            <a:fld id="{1CAF67C0-0007-DB49-B770-C66C97B69156}" type="slidenum">
              <a:rPr lang="en-US" smtClean="0"/>
              <a:pPr/>
              <a:t>120</a:t>
            </a:fld>
            <a:endParaRPr lang="en-US"/>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2747962"/>
            <a:ext cx="7772400" cy="1362075"/>
          </a:xfrm>
        </p:spPr>
        <p:txBody>
          <a:bodyPr>
            <a:normAutofit/>
          </a:bodyPr>
          <a:lstStyle/>
          <a:p>
            <a:pPr algn="ctr"/>
            <a:r>
              <a:rPr lang="en-US" sz="8000" cap="none" dirty="0" smtClean="0"/>
              <a:t>simulator</a:t>
            </a:r>
            <a:endParaRPr lang="en-US" sz="8000" cap="none" dirty="0"/>
          </a:p>
        </p:txBody>
      </p:sp>
      <p:sp>
        <p:nvSpPr>
          <p:cNvPr id="6" name="Slide Number Placeholder 5"/>
          <p:cNvSpPr>
            <a:spLocks noGrp="1"/>
          </p:cNvSpPr>
          <p:nvPr>
            <p:ph type="sldNum" sz="quarter" idx="12"/>
          </p:nvPr>
        </p:nvSpPr>
        <p:spPr/>
        <p:txBody>
          <a:bodyPr/>
          <a:lstStyle/>
          <a:p>
            <a:fld id="{1CAF67C0-0007-DB49-B770-C66C97B69156}" type="slidenum">
              <a:rPr lang="en-US" smtClean="0"/>
              <a:pPr/>
              <a:t>121</a:t>
            </a:fld>
            <a:endParaRPr lang="en-US"/>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2747962"/>
            <a:ext cx="7772400" cy="1362075"/>
          </a:xfrm>
        </p:spPr>
        <p:txBody>
          <a:bodyPr>
            <a:normAutofit/>
          </a:bodyPr>
          <a:lstStyle/>
          <a:p>
            <a:pPr algn="ctr"/>
            <a:r>
              <a:rPr lang="en-US" sz="8000" cap="none" dirty="0" smtClean="0"/>
              <a:t>control-loop</a:t>
            </a:r>
            <a:endParaRPr lang="en-US" sz="8000" cap="none" dirty="0"/>
          </a:p>
        </p:txBody>
      </p:sp>
      <p:sp>
        <p:nvSpPr>
          <p:cNvPr id="6" name="Slide Number Placeholder 5"/>
          <p:cNvSpPr>
            <a:spLocks noGrp="1"/>
          </p:cNvSpPr>
          <p:nvPr>
            <p:ph type="sldNum" sz="quarter" idx="12"/>
          </p:nvPr>
        </p:nvSpPr>
        <p:spPr/>
        <p:txBody>
          <a:bodyPr/>
          <a:lstStyle/>
          <a:p>
            <a:fld id="{1CAF67C0-0007-DB49-B770-C66C97B69156}" type="slidenum">
              <a:rPr lang="en-US" smtClean="0"/>
              <a:pPr/>
              <a:t>122</a:t>
            </a:fld>
            <a:endParaRPr lang="en-US"/>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AF67C0-0007-DB49-B770-C66C97B69156}" type="slidenum">
              <a:rPr lang="en-US" smtClean="0"/>
              <a:pPr/>
              <a:t>123</a:t>
            </a:fld>
            <a:endParaRPr lang="en-US"/>
          </a:p>
        </p:txBody>
      </p:sp>
      <p:grpSp>
        <p:nvGrpSpPr>
          <p:cNvPr id="2" name="Group 168"/>
          <p:cNvGrpSpPr/>
          <p:nvPr/>
        </p:nvGrpSpPr>
        <p:grpSpPr>
          <a:xfrm>
            <a:off x="6628432" y="1357234"/>
            <a:ext cx="1601963" cy="3239650"/>
            <a:chOff x="6270221" y="2010099"/>
            <a:chExt cx="1601963" cy="3239650"/>
          </a:xfrm>
        </p:grpSpPr>
        <p:cxnSp>
          <p:nvCxnSpPr>
            <p:cNvPr id="327" name="Straight Connector 326"/>
            <p:cNvCxnSpPr/>
            <p:nvPr/>
          </p:nvCxnSpPr>
          <p:spPr>
            <a:xfrm rot="5400000">
              <a:off x="6252289" y="3628406"/>
              <a:ext cx="3238201"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340" name="TextBox 339"/>
            <p:cNvSpPr txBox="1"/>
            <p:nvPr/>
          </p:nvSpPr>
          <p:spPr>
            <a:xfrm>
              <a:off x="6270221" y="4603418"/>
              <a:ext cx="1500172" cy="646331"/>
            </a:xfrm>
            <a:prstGeom prst="rect">
              <a:avLst/>
            </a:prstGeom>
            <a:noFill/>
          </p:spPr>
          <p:txBody>
            <a:bodyPr wrap="square" rtlCol="0">
              <a:spAutoFit/>
            </a:bodyPr>
            <a:lstStyle/>
            <a:p>
              <a:pPr algn="ctr"/>
              <a:r>
                <a:rPr lang="en-US" sz="3600" dirty="0" smtClean="0">
                  <a:latin typeface="Yanone Kaffeesatz Regular"/>
                  <a:cs typeface="Yanone Kaffeesatz Regular"/>
                </a:rPr>
                <a:t>Deadline</a:t>
              </a:r>
              <a:endParaRPr lang="en-US" sz="3600" dirty="0">
                <a:latin typeface="Yanone Kaffeesatz Regular"/>
                <a:cs typeface="Yanone Kaffeesatz Regular"/>
              </a:endParaRPr>
            </a:p>
          </p:txBody>
        </p:sp>
      </p:grpSp>
      <p:grpSp>
        <p:nvGrpSpPr>
          <p:cNvPr id="3" name="Group 90"/>
          <p:cNvGrpSpPr/>
          <p:nvPr/>
        </p:nvGrpSpPr>
        <p:grpSpPr>
          <a:xfrm>
            <a:off x="5372620" y="1935667"/>
            <a:ext cx="1500172" cy="1380166"/>
            <a:chOff x="5014409" y="2588532"/>
            <a:chExt cx="1500172" cy="1380166"/>
          </a:xfrm>
        </p:grpSpPr>
        <p:cxnSp>
          <p:nvCxnSpPr>
            <p:cNvPr id="81" name="Straight Connector 80"/>
            <p:cNvCxnSpPr/>
            <p:nvPr/>
          </p:nvCxnSpPr>
          <p:spPr>
            <a:xfrm rot="5400000">
              <a:off x="4696084" y="3403562"/>
              <a:ext cx="1128685"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86" name="TextBox 85"/>
            <p:cNvSpPr txBox="1"/>
            <p:nvPr/>
          </p:nvSpPr>
          <p:spPr>
            <a:xfrm>
              <a:off x="5014409" y="2588532"/>
              <a:ext cx="1500172" cy="461665"/>
            </a:xfrm>
            <a:prstGeom prst="rect">
              <a:avLst/>
            </a:prstGeom>
            <a:noFill/>
          </p:spPr>
          <p:txBody>
            <a:bodyPr wrap="square" rtlCol="0">
              <a:spAutoFit/>
            </a:bodyPr>
            <a:lstStyle/>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grpSp>
      <p:grpSp>
        <p:nvGrpSpPr>
          <p:cNvPr id="5" name="Group 92"/>
          <p:cNvGrpSpPr/>
          <p:nvPr/>
        </p:nvGrpSpPr>
        <p:grpSpPr>
          <a:xfrm>
            <a:off x="4332178" y="3243214"/>
            <a:ext cx="1500172" cy="1252141"/>
            <a:chOff x="3973967" y="3896079"/>
            <a:chExt cx="1500172" cy="1252141"/>
          </a:xfrm>
        </p:grpSpPr>
        <p:cxnSp>
          <p:nvCxnSpPr>
            <p:cNvPr id="83" name="Straight Connector 82"/>
            <p:cNvCxnSpPr/>
            <p:nvPr/>
          </p:nvCxnSpPr>
          <p:spPr>
            <a:xfrm rot="5400000">
              <a:off x="4697672" y="4459628"/>
              <a:ext cx="1128685"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87" name="TextBox 86"/>
            <p:cNvSpPr txBox="1"/>
            <p:nvPr/>
          </p:nvSpPr>
          <p:spPr>
            <a:xfrm>
              <a:off x="3973967" y="4686555"/>
              <a:ext cx="1500172" cy="461665"/>
            </a:xfrm>
            <a:prstGeom prst="rect">
              <a:avLst/>
            </a:prstGeom>
            <a:noFill/>
          </p:spPr>
          <p:txBody>
            <a:bodyPr wrap="square" rtlCol="0">
              <a:spAutoFit/>
            </a:bodyPr>
            <a:lstStyle/>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grpSp>
      <p:grpSp>
        <p:nvGrpSpPr>
          <p:cNvPr id="6" name="Group 91"/>
          <p:cNvGrpSpPr/>
          <p:nvPr/>
        </p:nvGrpSpPr>
        <p:grpSpPr>
          <a:xfrm>
            <a:off x="1784874" y="3294402"/>
            <a:ext cx="1500172" cy="1200953"/>
            <a:chOff x="1426663" y="3947267"/>
            <a:chExt cx="1500172" cy="1200953"/>
          </a:xfrm>
        </p:grpSpPr>
        <p:cxnSp>
          <p:nvCxnSpPr>
            <p:cNvPr id="85" name="Straight Connector 84"/>
            <p:cNvCxnSpPr/>
            <p:nvPr/>
          </p:nvCxnSpPr>
          <p:spPr>
            <a:xfrm rot="5400000">
              <a:off x="2151161" y="4510816"/>
              <a:ext cx="1128685"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88" name="TextBox 87"/>
            <p:cNvSpPr txBox="1"/>
            <p:nvPr/>
          </p:nvSpPr>
          <p:spPr>
            <a:xfrm>
              <a:off x="1426663" y="4686555"/>
              <a:ext cx="1500172" cy="461665"/>
            </a:xfrm>
            <a:prstGeom prst="rect">
              <a:avLst/>
            </a:prstGeom>
            <a:noFill/>
          </p:spPr>
          <p:txBody>
            <a:bodyPr wrap="square" rtlCol="0">
              <a:spAutoFit/>
            </a:bodyPr>
            <a:lstStyle/>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grpSp>
      <p:grpSp>
        <p:nvGrpSpPr>
          <p:cNvPr id="7" name="Group 89"/>
          <p:cNvGrpSpPr/>
          <p:nvPr/>
        </p:nvGrpSpPr>
        <p:grpSpPr>
          <a:xfrm>
            <a:off x="2832006" y="1935667"/>
            <a:ext cx="1500172" cy="1186939"/>
            <a:chOff x="2473795" y="2588532"/>
            <a:chExt cx="1500172" cy="1186939"/>
          </a:xfrm>
        </p:grpSpPr>
        <p:cxnSp>
          <p:nvCxnSpPr>
            <p:cNvPr id="84" name="Straight Connector 83"/>
            <p:cNvCxnSpPr/>
            <p:nvPr/>
          </p:nvCxnSpPr>
          <p:spPr>
            <a:xfrm rot="5400000">
              <a:off x="2149573" y="3210335"/>
              <a:ext cx="1128685"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89" name="TextBox 88"/>
            <p:cNvSpPr txBox="1"/>
            <p:nvPr/>
          </p:nvSpPr>
          <p:spPr>
            <a:xfrm>
              <a:off x="2473795" y="2588532"/>
              <a:ext cx="1500172" cy="461665"/>
            </a:xfrm>
            <a:prstGeom prst="rect">
              <a:avLst/>
            </a:prstGeom>
            <a:noFill/>
          </p:spPr>
          <p:txBody>
            <a:bodyPr wrap="square" rtlCol="0">
              <a:spAutoFit/>
            </a:bodyPr>
            <a:lstStyle/>
            <a:p>
              <a:pPr algn="ctr"/>
              <a:r>
                <a:rPr lang="en-US" sz="2400" dirty="0" smtClean="0">
                  <a:latin typeface="Yanone Kaffeesatz Regular"/>
                  <a:cs typeface="Yanone Kaffeesatz Regular"/>
                </a:rPr>
                <a:t>Deadline</a:t>
              </a:r>
              <a:endParaRPr lang="en-US" sz="2400" dirty="0">
                <a:latin typeface="Yanone Kaffeesatz Regular"/>
                <a:cs typeface="Yanone Kaffeesatz Regular"/>
              </a:endParaRPr>
            </a:p>
          </p:txBody>
        </p:sp>
      </p:grpSp>
      <p:sp>
        <p:nvSpPr>
          <p:cNvPr id="156" name="Rectangle 155"/>
          <p:cNvSpPr/>
          <p:nvPr/>
        </p:nvSpPr>
        <p:spPr>
          <a:xfrm>
            <a:off x="6071080" y="2861848"/>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39"/>
          <p:cNvGrpSpPr/>
          <p:nvPr/>
        </p:nvGrpSpPr>
        <p:grpSpPr>
          <a:xfrm>
            <a:off x="6323840" y="2913589"/>
            <a:ext cx="1725442" cy="551174"/>
            <a:chOff x="3293646" y="1724179"/>
            <a:chExt cx="2496156" cy="1701064"/>
          </a:xfrm>
        </p:grpSpPr>
        <p:sp>
          <p:nvSpPr>
            <p:cNvPr id="158" name="Oval 15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Oval 158"/>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Oval 159"/>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Oval 160"/>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Oval 161"/>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3" name="Oval 16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4" name="Straight Connector 163"/>
            <p:cNvCxnSpPr>
              <a:stCxn id="158" idx="5"/>
              <a:endCxn id="16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5" name="Straight Connector 164"/>
            <p:cNvCxnSpPr>
              <a:stCxn id="159" idx="6"/>
              <a:endCxn id="16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6" name="Straight Connector 165"/>
            <p:cNvCxnSpPr>
              <a:stCxn id="160" idx="6"/>
              <a:endCxn id="16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7" name="Straight Connector 166"/>
            <p:cNvCxnSpPr>
              <a:stCxn id="163" idx="6"/>
              <a:endCxn id="161"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8" name="Straight Connector 167"/>
            <p:cNvCxnSpPr>
              <a:stCxn id="163" idx="6"/>
              <a:endCxn id="162"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nvGrpSpPr>
          <p:cNvPr id="9" name="Group 351"/>
          <p:cNvGrpSpPr/>
          <p:nvPr/>
        </p:nvGrpSpPr>
        <p:grpSpPr>
          <a:xfrm>
            <a:off x="3460910" y="3275821"/>
            <a:ext cx="2157726" cy="673919"/>
            <a:chOff x="3483700" y="4406325"/>
            <a:chExt cx="2157726" cy="673919"/>
          </a:xfrm>
        </p:grpSpPr>
        <p:sp>
          <p:nvSpPr>
            <p:cNvPr id="143" name="Rectangle 142"/>
            <p:cNvSpPr/>
            <p:nvPr/>
          </p:nvSpPr>
          <p:spPr>
            <a:xfrm>
              <a:off x="3483700" y="4406325"/>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39"/>
            <p:cNvGrpSpPr/>
            <p:nvPr/>
          </p:nvGrpSpPr>
          <p:grpSpPr>
            <a:xfrm>
              <a:off x="3736460" y="4458066"/>
              <a:ext cx="1725442" cy="551174"/>
              <a:chOff x="3293646" y="1724179"/>
              <a:chExt cx="2496156" cy="1701064"/>
            </a:xfrm>
          </p:grpSpPr>
          <p:sp>
            <p:nvSpPr>
              <p:cNvPr id="14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6"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9"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1" name="Straight Connector 150"/>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3" name="Straight Connector 152"/>
              <p:cNvCxnSpPr>
                <a:stCxn id="146"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4" name="Straight Connector 153"/>
              <p:cNvCxnSpPr>
                <a:endCxn id="14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5" name="Straight Connector 25"/>
              <p:cNvCxnSpPr>
                <a:endCxn id="14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130" name="Rectangle 129"/>
          <p:cNvSpPr/>
          <p:nvPr/>
        </p:nvSpPr>
        <p:spPr>
          <a:xfrm>
            <a:off x="3460910" y="2447874"/>
            <a:ext cx="2157726" cy="673919"/>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39"/>
          <p:cNvGrpSpPr/>
          <p:nvPr/>
        </p:nvGrpSpPr>
        <p:grpSpPr>
          <a:xfrm>
            <a:off x="3713670" y="2499615"/>
            <a:ext cx="1725442" cy="551174"/>
            <a:chOff x="3293646" y="1724179"/>
            <a:chExt cx="2496156" cy="1701064"/>
          </a:xfrm>
        </p:grpSpPr>
        <p:sp>
          <p:nvSpPr>
            <p:cNvPr id="132" name="Oval 131"/>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Oval 132"/>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Oval 133"/>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5" name="Oval 134"/>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Oval 135"/>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Oval 136"/>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8" name="Straight Connector 137"/>
            <p:cNvCxnSpPr>
              <a:stCxn id="132" idx="5"/>
              <a:endCxn id="137"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39" name="Straight Connector 138"/>
            <p:cNvCxnSpPr>
              <a:stCxn id="133" idx="6"/>
              <a:endCxn id="137"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a:stCxn id="134" idx="6"/>
              <a:endCxn id="137"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a:stCxn id="137" idx="6"/>
              <a:endCxn id="135"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2" name="Straight Connector 141"/>
            <p:cNvCxnSpPr>
              <a:stCxn id="137" idx="6"/>
              <a:endCxn id="136"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117" name="Rectangle 116"/>
          <p:cNvSpPr/>
          <p:nvPr/>
        </p:nvSpPr>
        <p:spPr>
          <a:xfrm>
            <a:off x="913606" y="3275821"/>
            <a:ext cx="2157726" cy="673919"/>
          </a:xfrm>
          <a:prstGeom prst="rect">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39"/>
          <p:cNvGrpSpPr/>
          <p:nvPr/>
        </p:nvGrpSpPr>
        <p:grpSpPr>
          <a:xfrm>
            <a:off x="1166366" y="3327562"/>
            <a:ext cx="1725442" cy="551174"/>
            <a:chOff x="3293646" y="1724179"/>
            <a:chExt cx="2496156" cy="1701064"/>
          </a:xfrm>
        </p:grpSpPr>
        <p:sp>
          <p:nvSpPr>
            <p:cNvPr id="119" name="Oval 11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Oval 12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Oval 12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5" name="Straight Connector 124"/>
            <p:cNvCxnSpPr>
              <a:stCxn id="119" idx="5"/>
              <a:endCxn id="12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6" name="Straight Connector 125"/>
            <p:cNvCxnSpPr>
              <a:stCxn id="120" idx="6"/>
              <a:endCxn id="12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7" name="Straight Connector 126"/>
            <p:cNvCxnSpPr>
              <a:stCxn id="121" idx="6"/>
              <a:endCxn id="12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8" name="Straight Connector 127"/>
            <p:cNvCxnSpPr>
              <a:stCxn id="124" idx="6"/>
              <a:endCxn id="12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9" name="Straight Connector 128"/>
            <p:cNvCxnSpPr>
              <a:stCxn id="124" idx="6"/>
              <a:endCxn id="12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104" name="Rectangle 103"/>
          <p:cNvSpPr/>
          <p:nvPr/>
        </p:nvSpPr>
        <p:spPr>
          <a:xfrm>
            <a:off x="913606" y="2447874"/>
            <a:ext cx="2157726" cy="673919"/>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 name="Group 39"/>
          <p:cNvGrpSpPr/>
          <p:nvPr/>
        </p:nvGrpSpPr>
        <p:grpSpPr>
          <a:xfrm>
            <a:off x="1166366" y="2499615"/>
            <a:ext cx="1725442" cy="551174"/>
            <a:chOff x="3293646" y="1724179"/>
            <a:chExt cx="2496156" cy="1701064"/>
          </a:xfrm>
        </p:grpSpPr>
        <p:sp>
          <p:nvSpPr>
            <p:cNvPr id="106" name="Oval 105"/>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Oval 10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Oval 10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Oval 10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2" name="Straight Connector 111"/>
            <p:cNvCxnSpPr>
              <a:stCxn id="106" idx="5"/>
              <a:endCxn id="111"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107" idx="6"/>
              <a:endCxn id="111"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14" name="Straight Connector 113"/>
            <p:cNvCxnSpPr>
              <a:stCxn id="108" idx="6"/>
              <a:endCxn id="111"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15" name="Straight Connector 114"/>
            <p:cNvCxnSpPr>
              <a:stCxn id="111" idx="6"/>
              <a:endCxn id="10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a:stCxn id="111" idx="6"/>
              <a:endCxn id="11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100" name="Right Arrow 99"/>
          <p:cNvSpPr/>
          <p:nvPr/>
        </p:nvSpPr>
        <p:spPr>
          <a:xfrm>
            <a:off x="3013335" y="3535767"/>
            <a:ext cx="555081" cy="179652"/>
          </a:xfrm>
          <a:prstGeom prst="rightArrow">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Right Arrow 100"/>
          <p:cNvSpPr/>
          <p:nvPr/>
        </p:nvSpPr>
        <p:spPr>
          <a:xfrm rot="19620168">
            <a:off x="5482926" y="3374938"/>
            <a:ext cx="750677"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Right Arrow 101"/>
          <p:cNvSpPr/>
          <p:nvPr/>
        </p:nvSpPr>
        <p:spPr>
          <a:xfrm>
            <a:off x="3013335" y="2689285"/>
            <a:ext cx="555081" cy="179652"/>
          </a:xfrm>
          <a:prstGeom prst="rightArrow">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ight Arrow 102"/>
          <p:cNvSpPr/>
          <p:nvPr/>
        </p:nvSpPr>
        <p:spPr>
          <a:xfrm rot="1979832" flipV="1">
            <a:off x="5482925" y="2810426"/>
            <a:ext cx="750677" cy="179652"/>
          </a:xfrm>
          <a:prstGeom prst="rightArrow">
            <a:avLst>
              <a:gd name="adj1" fmla="val 50000"/>
              <a:gd name="adj2" fmla="val 50000"/>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1" name="Picture 300"/>
          <p:cNvPicPr>
            <a:picLocks noChangeAspect="1"/>
          </p:cNvPicPr>
          <p:nvPr/>
        </p:nvPicPr>
        <p:blipFill>
          <a:blip r:embed="rId3"/>
          <a:stretch>
            <a:fillRect/>
          </a:stretch>
        </p:blipFill>
        <p:spPr>
          <a:xfrm>
            <a:off x="6091321" y="4519999"/>
            <a:ext cx="2356168" cy="1678474"/>
          </a:xfrm>
          <a:prstGeom prst="rect">
            <a:avLst/>
          </a:prstGeom>
        </p:spPr>
      </p:pic>
      <p:sp>
        <p:nvSpPr>
          <p:cNvPr id="4" name="Slide Number Placeholder 3"/>
          <p:cNvSpPr>
            <a:spLocks noGrp="1"/>
          </p:cNvSpPr>
          <p:nvPr>
            <p:ph type="sldNum" sz="quarter" idx="12"/>
          </p:nvPr>
        </p:nvSpPr>
        <p:spPr/>
        <p:txBody>
          <a:bodyPr/>
          <a:lstStyle/>
          <a:p>
            <a:fld id="{1CAF67C0-0007-DB49-B770-C66C97B69156}" type="slidenum">
              <a:rPr lang="en-US" smtClean="0"/>
              <a:pPr/>
              <a:t>124</a:t>
            </a:fld>
            <a:endParaRPr lang="en-US"/>
          </a:p>
        </p:txBody>
      </p:sp>
      <p:grpSp>
        <p:nvGrpSpPr>
          <p:cNvPr id="2" name="Group 95"/>
          <p:cNvGrpSpPr/>
          <p:nvPr/>
        </p:nvGrpSpPr>
        <p:grpSpPr>
          <a:xfrm>
            <a:off x="3352528" y="2329981"/>
            <a:ext cx="1011434" cy="673920"/>
            <a:chOff x="2777400" y="2179347"/>
            <a:chExt cx="2663828" cy="1774911"/>
          </a:xfrm>
        </p:grpSpPr>
        <p:sp>
          <p:nvSpPr>
            <p:cNvPr id="97" name="Rectangle 96"/>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39"/>
            <p:cNvGrpSpPr/>
            <p:nvPr/>
          </p:nvGrpSpPr>
          <p:grpSpPr>
            <a:xfrm>
              <a:off x="3089446" y="2315620"/>
              <a:ext cx="2130150" cy="1451638"/>
              <a:chOff x="3293646" y="1724179"/>
              <a:chExt cx="2496156" cy="1701064"/>
            </a:xfrm>
          </p:grpSpPr>
          <p:sp>
            <p:nvSpPr>
              <p:cNvPr id="99" name="Oval 9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Oval 10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Oval 10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Oval 10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04"/>
              <p:cNvCxnSpPr>
                <a:stCxn id="99" idx="5"/>
                <a:endCxn id="10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6" name="Straight Connector 105"/>
              <p:cNvCxnSpPr>
                <a:stCxn id="100" idx="6"/>
                <a:endCxn id="10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7" name="Straight Connector 106"/>
              <p:cNvCxnSpPr>
                <a:stCxn id="101" idx="6"/>
                <a:endCxn id="10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8" name="Straight Connector 107"/>
              <p:cNvCxnSpPr>
                <a:stCxn id="104" idx="6"/>
                <a:endCxn id="10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09" name="Straight Connector 108"/>
              <p:cNvCxnSpPr>
                <a:stCxn id="104" idx="6"/>
                <a:endCxn id="10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6" name="Group 27"/>
          <p:cNvGrpSpPr/>
          <p:nvPr/>
        </p:nvGrpSpPr>
        <p:grpSpPr>
          <a:xfrm>
            <a:off x="2129011" y="2743954"/>
            <a:ext cx="1011434" cy="673920"/>
            <a:chOff x="2777400" y="2179347"/>
            <a:chExt cx="2663828" cy="1774911"/>
          </a:xfrm>
        </p:grpSpPr>
        <p:sp>
          <p:nvSpPr>
            <p:cNvPr id="27" name="Rectangle 26"/>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39"/>
            <p:cNvGrpSpPr/>
            <p:nvPr/>
          </p:nvGrpSpPr>
          <p:grpSpPr>
            <a:xfrm>
              <a:off x="3089443" y="2315621"/>
              <a:ext cx="2130148" cy="1451639"/>
              <a:chOff x="3293646" y="1724179"/>
              <a:chExt cx="2496156" cy="1701064"/>
            </a:xfrm>
          </p:grpSpPr>
          <p:sp>
            <p:nvSpPr>
              <p:cNvPr id="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a:stCxn id="5" idx="5"/>
                <a:endCxn id="1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7" idx="6"/>
                <a:endCxn id="1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8" idx="6"/>
                <a:endCxn id="1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13" idx="6"/>
                <a:endCxn id="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13" idx="6"/>
                <a:endCxn id="1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12" name="Group 53"/>
          <p:cNvGrpSpPr/>
          <p:nvPr/>
        </p:nvGrpSpPr>
        <p:grpSpPr>
          <a:xfrm>
            <a:off x="2129011" y="1916007"/>
            <a:ext cx="1011434" cy="673920"/>
            <a:chOff x="2777400" y="2179347"/>
            <a:chExt cx="2663828" cy="1774911"/>
          </a:xfrm>
        </p:grpSpPr>
        <p:sp>
          <p:nvSpPr>
            <p:cNvPr id="55" name="Rectangle 54"/>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39"/>
            <p:cNvGrpSpPr/>
            <p:nvPr/>
          </p:nvGrpSpPr>
          <p:grpSpPr>
            <a:xfrm>
              <a:off x="3089446" y="2315620"/>
              <a:ext cx="2130150" cy="1451638"/>
              <a:chOff x="3293646" y="1724179"/>
              <a:chExt cx="2496156" cy="1701064"/>
            </a:xfrm>
          </p:grpSpPr>
          <p:sp>
            <p:nvSpPr>
              <p:cNvPr id="57" name="Oval 56"/>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3" name="Straight Connector 62"/>
              <p:cNvCxnSpPr>
                <a:stCxn id="57" idx="5"/>
                <a:endCxn id="62"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a:stCxn id="58" idx="6"/>
                <a:endCxn id="62"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a:stCxn id="59" idx="6"/>
                <a:endCxn id="62"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a:stCxn id="62" idx="6"/>
                <a:endCxn id="60"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a:stCxn id="62" idx="6"/>
                <a:endCxn id="61"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69" name="Rectangle 68"/>
          <p:cNvSpPr/>
          <p:nvPr/>
        </p:nvSpPr>
        <p:spPr>
          <a:xfrm>
            <a:off x="934962" y="2743954"/>
            <a:ext cx="1011434" cy="673920"/>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39"/>
          <p:cNvGrpSpPr/>
          <p:nvPr/>
        </p:nvGrpSpPr>
        <p:grpSpPr>
          <a:xfrm>
            <a:off x="1053443" y="2795696"/>
            <a:ext cx="808801" cy="551176"/>
            <a:chOff x="3293646" y="1724179"/>
            <a:chExt cx="2496156" cy="1701064"/>
          </a:xfrm>
        </p:grpSpPr>
        <p:sp>
          <p:nvSpPr>
            <p:cNvPr id="71" name="Oval 70"/>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7" name="Straight Connector 76"/>
            <p:cNvCxnSpPr>
              <a:stCxn id="71" idx="5"/>
              <a:endCxn id="76"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a:stCxn id="72" idx="6"/>
              <a:endCxn id="76"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a:stCxn id="73" idx="6"/>
              <a:endCxn id="76"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a:stCxn id="76" idx="6"/>
              <a:endCxn id="74"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a:stCxn id="76" idx="6"/>
              <a:endCxn id="75"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nvGrpSpPr>
          <p:cNvPr id="18" name="Group 109"/>
          <p:cNvGrpSpPr/>
          <p:nvPr/>
        </p:nvGrpSpPr>
        <p:grpSpPr>
          <a:xfrm>
            <a:off x="934962" y="1916007"/>
            <a:ext cx="1011434" cy="673920"/>
            <a:chOff x="2777400" y="2179347"/>
            <a:chExt cx="2663828" cy="1774911"/>
          </a:xfrm>
        </p:grpSpPr>
        <p:sp>
          <p:nvSpPr>
            <p:cNvPr id="111" name="Rectangle 110"/>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39"/>
            <p:cNvGrpSpPr/>
            <p:nvPr/>
          </p:nvGrpSpPr>
          <p:grpSpPr>
            <a:xfrm>
              <a:off x="3089446" y="2315620"/>
              <a:ext cx="2130150" cy="1451638"/>
              <a:chOff x="3293646" y="1724179"/>
              <a:chExt cx="2496156" cy="1701064"/>
            </a:xfrm>
          </p:grpSpPr>
          <p:sp>
            <p:nvSpPr>
              <p:cNvPr id="113" name="Oval 112"/>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116"/>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9" name="Straight Connector 118"/>
              <p:cNvCxnSpPr>
                <a:stCxn id="113" idx="5"/>
                <a:endCxn id="118"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a:stCxn id="114" idx="6"/>
                <a:endCxn id="118"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1" name="Straight Connector 120"/>
              <p:cNvCxnSpPr>
                <a:stCxn id="115" idx="6"/>
                <a:endCxn id="118"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2" name="Straight Connector 121"/>
              <p:cNvCxnSpPr>
                <a:stCxn id="118" idx="6"/>
                <a:endCxn id="116"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3" name="Straight Connector 122"/>
              <p:cNvCxnSpPr>
                <a:stCxn id="118" idx="6"/>
                <a:endCxn id="117"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129" name="Right Arrow 128"/>
          <p:cNvSpPr/>
          <p:nvPr/>
        </p:nvSpPr>
        <p:spPr>
          <a:xfrm>
            <a:off x="1919210" y="3003900"/>
            <a:ext cx="260194" cy="17965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ight Arrow 129"/>
          <p:cNvSpPr/>
          <p:nvPr/>
        </p:nvSpPr>
        <p:spPr>
          <a:xfrm rot="19620168">
            <a:off x="3076831" y="2843072"/>
            <a:ext cx="351880"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Right Arrow 130"/>
          <p:cNvSpPr/>
          <p:nvPr/>
        </p:nvSpPr>
        <p:spPr>
          <a:xfrm>
            <a:off x="1919210" y="2157418"/>
            <a:ext cx="260194" cy="17965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Right Arrow 131"/>
          <p:cNvSpPr/>
          <p:nvPr/>
        </p:nvSpPr>
        <p:spPr>
          <a:xfrm rot="1979832" flipV="1">
            <a:off x="3076830" y="2278560"/>
            <a:ext cx="351880"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84"/>
          <p:cNvGrpSpPr>
            <a:grpSpLocks noChangeAspect="1"/>
          </p:cNvGrpSpPr>
          <p:nvPr/>
        </p:nvGrpSpPr>
        <p:grpSpPr>
          <a:xfrm>
            <a:off x="5102641" y="1916007"/>
            <a:ext cx="3429000" cy="1501867"/>
            <a:chOff x="415180" y="1164196"/>
            <a:chExt cx="8079533" cy="3538752"/>
          </a:xfrm>
        </p:grpSpPr>
        <p:grpSp>
          <p:nvGrpSpPr>
            <p:cNvPr id="22" name="Group 95"/>
            <p:cNvGrpSpPr/>
            <p:nvPr/>
          </p:nvGrpSpPr>
          <p:grpSpPr>
            <a:xfrm>
              <a:off x="6111536" y="2139616"/>
              <a:ext cx="2383177" cy="1587913"/>
              <a:chOff x="2777400" y="2179347"/>
              <a:chExt cx="2663828" cy="1774911"/>
            </a:xfrm>
          </p:grpSpPr>
          <p:sp>
            <p:nvSpPr>
              <p:cNvPr id="176" name="Rectangle 175"/>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4" name="Group 39"/>
              <p:cNvGrpSpPr/>
              <p:nvPr/>
            </p:nvGrpSpPr>
            <p:grpSpPr>
              <a:xfrm>
                <a:off x="3089446" y="2315620"/>
                <a:ext cx="2130150" cy="1451638"/>
                <a:chOff x="3293646" y="1724179"/>
                <a:chExt cx="2496156" cy="1701064"/>
              </a:xfrm>
            </p:grpSpPr>
            <p:sp>
              <p:nvSpPr>
                <p:cNvPr id="178" name="Oval 17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9" name="Oval 178"/>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Oval 179"/>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Oval 180"/>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Oval 181"/>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Oval 18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4" name="Straight Connector 183"/>
                <p:cNvCxnSpPr>
                  <a:stCxn id="178" idx="5"/>
                  <a:endCxn id="18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85" name="Straight Connector 184"/>
                <p:cNvCxnSpPr>
                  <a:stCxn id="179" idx="6"/>
                  <a:endCxn id="18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86" name="Straight Connector 185"/>
                <p:cNvCxnSpPr>
                  <a:stCxn id="180" idx="6"/>
                  <a:endCxn id="18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87" name="Straight Connector 186"/>
                <p:cNvCxnSpPr>
                  <a:stCxn id="183" idx="6"/>
                  <a:endCxn id="181"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88" name="Straight Connector 187"/>
                <p:cNvCxnSpPr>
                  <a:stCxn id="183" idx="6"/>
                  <a:endCxn id="182"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25" name="Group 27"/>
            <p:cNvGrpSpPr/>
            <p:nvPr/>
          </p:nvGrpSpPr>
          <p:grpSpPr>
            <a:xfrm>
              <a:off x="3228641" y="3115035"/>
              <a:ext cx="2383177" cy="1587913"/>
              <a:chOff x="2777400" y="2179347"/>
              <a:chExt cx="2663828" cy="1774911"/>
            </a:xfrm>
          </p:grpSpPr>
          <p:sp>
            <p:nvSpPr>
              <p:cNvPr id="163" name="Rectangle 162"/>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39"/>
              <p:cNvGrpSpPr/>
              <p:nvPr/>
            </p:nvGrpSpPr>
            <p:grpSpPr>
              <a:xfrm>
                <a:off x="3089446" y="2315620"/>
                <a:ext cx="2130150" cy="1451638"/>
                <a:chOff x="3293646" y="1724179"/>
                <a:chExt cx="2496156" cy="1701064"/>
              </a:xfrm>
            </p:grpSpPr>
            <p:sp>
              <p:nvSpPr>
                <p:cNvPr id="16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9"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1" name="Straight Connector 170"/>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3" name="Straight Connector 172"/>
                <p:cNvCxnSpPr>
                  <a:stCxn id="166"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4" name="Straight Connector 173"/>
                <p:cNvCxnSpPr>
                  <a:endCxn id="16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5" name="Straight Connector 25"/>
                <p:cNvCxnSpPr>
                  <a:endCxn id="16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29" name="Group 53"/>
            <p:cNvGrpSpPr/>
            <p:nvPr/>
          </p:nvGrpSpPr>
          <p:grpSpPr>
            <a:xfrm>
              <a:off x="3228641" y="1164196"/>
              <a:ext cx="2383177" cy="1587913"/>
              <a:chOff x="2777400" y="2179347"/>
              <a:chExt cx="2663828" cy="1774911"/>
            </a:xfrm>
          </p:grpSpPr>
          <p:sp>
            <p:nvSpPr>
              <p:cNvPr id="150" name="Rectangle 149"/>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39"/>
              <p:cNvGrpSpPr/>
              <p:nvPr/>
            </p:nvGrpSpPr>
            <p:grpSpPr>
              <a:xfrm>
                <a:off x="3089446" y="2315620"/>
                <a:ext cx="2130150" cy="1451638"/>
                <a:chOff x="3293646" y="1724179"/>
                <a:chExt cx="2496156" cy="1701064"/>
              </a:xfrm>
            </p:grpSpPr>
            <p:sp>
              <p:nvSpPr>
                <p:cNvPr id="152" name="Oval 151"/>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3" name="Oval 152"/>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Oval 153"/>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Oval 154"/>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Oval 155"/>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Oval 156"/>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8" name="Straight Connector 157"/>
                <p:cNvCxnSpPr>
                  <a:stCxn id="152" idx="5"/>
                  <a:endCxn id="157"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53" idx="6"/>
                  <a:endCxn id="157"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0" name="Straight Connector 159"/>
                <p:cNvCxnSpPr>
                  <a:stCxn id="154" idx="6"/>
                  <a:endCxn id="157"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1" name="Straight Connector 160"/>
                <p:cNvCxnSpPr>
                  <a:stCxn id="157" idx="6"/>
                  <a:endCxn id="155"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2" name="Straight Connector 161"/>
                <p:cNvCxnSpPr>
                  <a:stCxn id="157" idx="6"/>
                  <a:endCxn id="156"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31" name="Group 67"/>
            <p:cNvGrpSpPr/>
            <p:nvPr/>
          </p:nvGrpSpPr>
          <p:grpSpPr>
            <a:xfrm>
              <a:off x="415180" y="3115035"/>
              <a:ext cx="2383177" cy="1587913"/>
              <a:chOff x="2777400" y="2179347"/>
              <a:chExt cx="2663828" cy="1774911"/>
            </a:xfrm>
          </p:grpSpPr>
          <p:sp>
            <p:nvSpPr>
              <p:cNvPr id="137" name="Rectangle 136"/>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2" name="Group 39"/>
              <p:cNvGrpSpPr/>
              <p:nvPr/>
            </p:nvGrpSpPr>
            <p:grpSpPr>
              <a:xfrm>
                <a:off x="3089446" y="2315620"/>
                <a:ext cx="2130150" cy="1451638"/>
                <a:chOff x="3293646" y="1724179"/>
                <a:chExt cx="2496156" cy="1701064"/>
              </a:xfrm>
            </p:grpSpPr>
            <p:sp>
              <p:nvSpPr>
                <p:cNvPr id="139" name="Oval 13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Oval 13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Oval 14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Oval 14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Oval 14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Oval 14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5" name="Straight Connector 144"/>
                <p:cNvCxnSpPr>
                  <a:stCxn id="139" idx="5"/>
                  <a:endCxn id="14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6" name="Straight Connector 145"/>
                <p:cNvCxnSpPr>
                  <a:stCxn id="140" idx="6"/>
                  <a:endCxn id="14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7" name="Straight Connector 146"/>
                <p:cNvCxnSpPr>
                  <a:stCxn id="141" idx="6"/>
                  <a:endCxn id="14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8" name="Straight Connector 147"/>
                <p:cNvCxnSpPr>
                  <a:stCxn id="144" idx="6"/>
                  <a:endCxn id="14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9" name="Straight Connector 148"/>
                <p:cNvCxnSpPr>
                  <a:stCxn id="144" idx="6"/>
                  <a:endCxn id="14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grpSp>
          <p:nvGrpSpPr>
            <p:cNvPr id="33" name="Group 109"/>
            <p:cNvGrpSpPr/>
            <p:nvPr/>
          </p:nvGrpSpPr>
          <p:grpSpPr>
            <a:xfrm>
              <a:off x="415180" y="1164196"/>
              <a:ext cx="2383177" cy="1587913"/>
              <a:chOff x="2777400" y="2179347"/>
              <a:chExt cx="2663828" cy="1774911"/>
            </a:xfrm>
          </p:grpSpPr>
          <p:sp>
            <p:nvSpPr>
              <p:cNvPr id="95" name="Rectangle 94"/>
              <p:cNvSpPr/>
              <p:nvPr/>
            </p:nvSpPr>
            <p:spPr>
              <a:xfrm>
                <a:off x="2777400" y="2179347"/>
                <a:ext cx="2663828" cy="1774911"/>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9"/>
              <p:cNvGrpSpPr/>
              <p:nvPr/>
            </p:nvGrpSpPr>
            <p:grpSpPr>
              <a:xfrm>
                <a:off x="3089446" y="2315620"/>
                <a:ext cx="2130150" cy="1451638"/>
                <a:chOff x="3293646" y="1724179"/>
                <a:chExt cx="2496156" cy="1701064"/>
              </a:xfrm>
            </p:grpSpPr>
            <p:sp>
              <p:nvSpPr>
                <p:cNvPr id="98" name="Oval 9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Oval 111"/>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Oval 124"/>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7" name="Straight Connector 126"/>
                <p:cNvCxnSpPr>
                  <a:stCxn id="98" idx="5"/>
                  <a:endCxn id="126"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8" name="Straight Connector 127"/>
                <p:cNvCxnSpPr>
                  <a:stCxn id="110" idx="6"/>
                  <a:endCxn id="126"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34" name="Straight Connector 133"/>
                <p:cNvCxnSpPr>
                  <a:stCxn id="112" idx="6"/>
                  <a:endCxn id="126"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35" name="Straight Connector 134"/>
                <p:cNvCxnSpPr>
                  <a:stCxn id="126" idx="6"/>
                  <a:endCxn id="124"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36" name="Straight Connector 135"/>
                <p:cNvCxnSpPr>
                  <a:stCxn id="126" idx="6"/>
                  <a:endCxn id="125"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grpSp>
        <p:sp>
          <p:nvSpPr>
            <p:cNvPr id="91" name="Right Arrow 90"/>
            <p:cNvSpPr/>
            <p:nvPr/>
          </p:nvSpPr>
          <p:spPr>
            <a:xfrm>
              <a:off x="2734300" y="3727529"/>
              <a:ext cx="613079" cy="42330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ight Arrow 91"/>
            <p:cNvSpPr/>
            <p:nvPr/>
          </p:nvSpPr>
          <p:spPr>
            <a:xfrm rot="19620168">
              <a:off x="5461928" y="3348579"/>
              <a:ext cx="829112" cy="42330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ight Arrow 92"/>
            <p:cNvSpPr/>
            <p:nvPr/>
          </p:nvSpPr>
          <p:spPr>
            <a:xfrm>
              <a:off x="2734300" y="1733018"/>
              <a:ext cx="613079" cy="423302"/>
            </a:xfrm>
            <a:prstGeom prst="rightArrow">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ight Arrow 93"/>
            <p:cNvSpPr/>
            <p:nvPr/>
          </p:nvSpPr>
          <p:spPr>
            <a:xfrm rot="1979832" flipV="1">
              <a:off x="5461927" y="2018455"/>
              <a:ext cx="829112" cy="42330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1" name="Rectangle 250"/>
          <p:cNvSpPr/>
          <p:nvPr/>
        </p:nvSpPr>
        <p:spPr>
          <a:xfrm>
            <a:off x="5997117" y="637302"/>
            <a:ext cx="1618294" cy="673920"/>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6" name="Group 39"/>
          <p:cNvGrpSpPr/>
          <p:nvPr/>
        </p:nvGrpSpPr>
        <p:grpSpPr>
          <a:xfrm>
            <a:off x="6186687" y="689044"/>
            <a:ext cx="1294081" cy="551176"/>
            <a:chOff x="3293646" y="1724179"/>
            <a:chExt cx="2496156" cy="1701064"/>
          </a:xfrm>
        </p:grpSpPr>
        <p:sp>
          <p:nvSpPr>
            <p:cNvPr id="253" name="Oval 252"/>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4" name="Oval 253"/>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5" name="Oval 254"/>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6" name="Oval 255"/>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7" name="Oval 256"/>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8" name="Oval 257"/>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9" name="Straight Connector 258"/>
            <p:cNvCxnSpPr>
              <a:stCxn id="253" idx="5"/>
              <a:endCxn id="258"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60" name="Straight Connector 259"/>
            <p:cNvCxnSpPr>
              <a:stCxn id="254" idx="6"/>
              <a:endCxn id="258"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61" name="Straight Connector 260"/>
            <p:cNvCxnSpPr>
              <a:stCxn id="255" idx="6"/>
              <a:endCxn id="258"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62" name="Straight Connector 261"/>
            <p:cNvCxnSpPr>
              <a:stCxn id="258" idx="6"/>
              <a:endCxn id="256"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63" name="Straight Connector 262"/>
            <p:cNvCxnSpPr>
              <a:stCxn id="258" idx="6"/>
              <a:endCxn id="257"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238" name="Rectangle 237"/>
          <p:cNvSpPr/>
          <p:nvPr/>
        </p:nvSpPr>
        <p:spPr>
          <a:xfrm>
            <a:off x="4039489" y="1051275"/>
            <a:ext cx="1618294" cy="673920"/>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7" name="Group 39"/>
          <p:cNvGrpSpPr/>
          <p:nvPr/>
        </p:nvGrpSpPr>
        <p:grpSpPr>
          <a:xfrm>
            <a:off x="4229059" y="1103017"/>
            <a:ext cx="1294081" cy="551176"/>
            <a:chOff x="3293646" y="1724179"/>
            <a:chExt cx="2496156" cy="1701064"/>
          </a:xfrm>
        </p:grpSpPr>
        <p:sp>
          <p:nvSpPr>
            <p:cNvPr id="240"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1"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2"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3"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4"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5"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6" name="Straight Connector 245"/>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47" name="Straight Connector 246"/>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48" name="Straight Connector 247"/>
            <p:cNvCxnSpPr>
              <a:stCxn id="241"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49" name="Straight Connector 248"/>
            <p:cNvCxnSpPr>
              <a:endCxn id="24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50" name="Straight Connector 25"/>
            <p:cNvCxnSpPr>
              <a:endCxn id="24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225" name="Rectangle 224"/>
          <p:cNvSpPr/>
          <p:nvPr/>
        </p:nvSpPr>
        <p:spPr>
          <a:xfrm>
            <a:off x="4039489" y="223328"/>
            <a:ext cx="1618294" cy="673920"/>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8" name="Group 39"/>
          <p:cNvGrpSpPr/>
          <p:nvPr/>
        </p:nvGrpSpPr>
        <p:grpSpPr>
          <a:xfrm>
            <a:off x="4229059" y="275070"/>
            <a:ext cx="1294081" cy="551176"/>
            <a:chOff x="3293646" y="1724179"/>
            <a:chExt cx="2496156" cy="1701064"/>
          </a:xfrm>
        </p:grpSpPr>
        <p:sp>
          <p:nvSpPr>
            <p:cNvPr id="227" name="Oval 226"/>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8" name="Oval 227"/>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9" name="Oval 228"/>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0" name="Oval 229"/>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1" name="Oval 230"/>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2" name="Oval 231"/>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3" name="Straight Connector 232"/>
            <p:cNvCxnSpPr>
              <a:stCxn id="227" idx="5"/>
              <a:endCxn id="232"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34" name="Straight Connector 233"/>
            <p:cNvCxnSpPr>
              <a:stCxn id="228" idx="6"/>
              <a:endCxn id="232"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35" name="Straight Connector 234"/>
            <p:cNvCxnSpPr>
              <a:stCxn id="229" idx="6"/>
              <a:endCxn id="232"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36" name="Straight Connector 235"/>
            <p:cNvCxnSpPr>
              <a:stCxn id="232" idx="6"/>
              <a:endCxn id="230"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37" name="Straight Connector 236"/>
            <p:cNvCxnSpPr>
              <a:stCxn id="232" idx="6"/>
              <a:endCxn id="231"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212" name="Rectangle 211"/>
          <p:cNvSpPr/>
          <p:nvPr/>
        </p:nvSpPr>
        <p:spPr>
          <a:xfrm>
            <a:off x="2129011" y="1051275"/>
            <a:ext cx="1618294" cy="673920"/>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9" name="Group 39"/>
          <p:cNvGrpSpPr/>
          <p:nvPr/>
        </p:nvGrpSpPr>
        <p:grpSpPr>
          <a:xfrm>
            <a:off x="2318581" y="1103017"/>
            <a:ext cx="1294081" cy="551176"/>
            <a:chOff x="3293646" y="1724179"/>
            <a:chExt cx="2496156" cy="1701064"/>
          </a:xfrm>
        </p:grpSpPr>
        <p:sp>
          <p:nvSpPr>
            <p:cNvPr id="214" name="Oval 213"/>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Oval 214"/>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6" name="Oval 215"/>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7" name="Oval 216"/>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8" name="Oval 217"/>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9" name="Oval 218"/>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0" name="Straight Connector 219"/>
            <p:cNvCxnSpPr>
              <a:stCxn id="214" idx="5"/>
              <a:endCxn id="219"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21" name="Straight Connector 220"/>
            <p:cNvCxnSpPr>
              <a:stCxn id="215" idx="6"/>
              <a:endCxn id="219"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22" name="Straight Connector 221"/>
            <p:cNvCxnSpPr>
              <a:stCxn id="216" idx="6"/>
              <a:endCxn id="219"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23" name="Straight Connector 222"/>
            <p:cNvCxnSpPr>
              <a:stCxn id="219" idx="6"/>
              <a:endCxn id="21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24" name="Straight Connector 223"/>
            <p:cNvCxnSpPr>
              <a:stCxn id="219" idx="6"/>
              <a:endCxn id="21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199" name="Rectangle 198"/>
          <p:cNvSpPr/>
          <p:nvPr/>
        </p:nvSpPr>
        <p:spPr>
          <a:xfrm>
            <a:off x="2129011" y="223328"/>
            <a:ext cx="1618294" cy="673920"/>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0" name="Group 39"/>
          <p:cNvGrpSpPr/>
          <p:nvPr/>
        </p:nvGrpSpPr>
        <p:grpSpPr>
          <a:xfrm>
            <a:off x="2318581" y="275070"/>
            <a:ext cx="1294081" cy="551176"/>
            <a:chOff x="3293646" y="1724179"/>
            <a:chExt cx="2496156" cy="1701064"/>
          </a:xfrm>
        </p:grpSpPr>
        <p:sp>
          <p:nvSpPr>
            <p:cNvPr id="201" name="Oval 200"/>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2" name="Oval 201"/>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3" name="Oval 202"/>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4" name="Oval 203"/>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5" name="Oval 204"/>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6" name="Oval 205"/>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7" name="Straight Connector 206"/>
            <p:cNvCxnSpPr>
              <a:stCxn id="201" idx="5"/>
              <a:endCxn id="206"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08" name="Straight Connector 207"/>
            <p:cNvCxnSpPr>
              <a:stCxn id="202" idx="6"/>
              <a:endCxn id="206"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09" name="Straight Connector 208"/>
            <p:cNvCxnSpPr>
              <a:stCxn id="203" idx="6"/>
              <a:endCxn id="206"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10" name="Straight Connector 209"/>
            <p:cNvCxnSpPr>
              <a:stCxn id="206" idx="6"/>
              <a:endCxn id="204"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11" name="Straight Connector 210"/>
            <p:cNvCxnSpPr>
              <a:stCxn id="206" idx="6"/>
              <a:endCxn id="205"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195" name="Right Arrow 194"/>
          <p:cNvSpPr/>
          <p:nvPr/>
        </p:nvSpPr>
        <p:spPr>
          <a:xfrm>
            <a:off x="3703807" y="1311221"/>
            <a:ext cx="416311" cy="179652"/>
          </a:xfrm>
          <a:prstGeom prst="rightArrow">
            <a:avLst/>
          </a:prstGeom>
          <a:gradFill>
            <a:gsLst>
              <a:gs pos="0">
                <a:schemeClr val="accent6"/>
              </a:gs>
              <a:gs pos="100000">
                <a:schemeClr val="accent6">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6" name="Right Arrow 195"/>
          <p:cNvSpPr/>
          <p:nvPr/>
        </p:nvSpPr>
        <p:spPr>
          <a:xfrm rot="19620168">
            <a:off x="5556001" y="1150393"/>
            <a:ext cx="563008"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7" name="Right Arrow 196"/>
          <p:cNvSpPr/>
          <p:nvPr/>
        </p:nvSpPr>
        <p:spPr>
          <a:xfrm>
            <a:off x="3703807" y="464739"/>
            <a:ext cx="416311" cy="179652"/>
          </a:xfrm>
          <a:prstGeom prst="rightArrow">
            <a:avLst/>
          </a:prstGeom>
          <a:gradFill>
            <a:gsLst>
              <a:gs pos="0">
                <a:schemeClr val="accent6"/>
              </a:gs>
              <a:gs pos="99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8" name="Right Arrow 197"/>
          <p:cNvSpPr/>
          <p:nvPr/>
        </p:nvSpPr>
        <p:spPr>
          <a:xfrm rot="1979832" flipV="1">
            <a:off x="5556000" y="585881"/>
            <a:ext cx="563008"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6" name="Rectangle 325"/>
          <p:cNvSpPr/>
          <p:nvPr/>
        </p:nvSpPr>
        <p:spPr>
          <a:xfrm>
            <a:off x="6093870" y="3992352"/>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4" name="Group 39"/>
          <p:cNvGrpSpPr/>
          <p:nvPr/>
        </p:nvGrpSpPr>
        <p:grpSpPr>
          <a:xfrm>
            <a:off x="6346630" y="4044094"/>
            <a:ext cx="1725442" cy="551175"/>
            <a:chOff x="3293646" y="1724179"/>
            <a:chExt cx="2496156" cy="1701064"/>
          </a:xfrm>
        </p:grpSpPr>
        <p:sp>
          <p:nvSpPr>
            <p:cNvPr id="328" name="Oval 327"/>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9" name="Oval 328"/>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0" name="Oval 329"/>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1" name="Oval 330"/>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2" name="Oval 331"/>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3" name="Oval 33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4" name="Straight Connector 333"/>
            <p:cNvCxnSpPr>
              <a:stCxn id="328" idx="5"/>
              <a:endCxn id="333"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5" name="Straight Connector 334"/>
            <p:cNvCxnSpPr>
              <a:stCxn id="329" idx="6"/>
              <a:endCxn id="333"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6" name="Straight Connector 335"/>
            <p:cNvCxnSpPr>
              <a:stCxn id="330" idx="6"/>
              <a:endCxn id="333"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7" name="Straight Connector 336"/>
            <p:cNvCxnSpPr>
              <a:stCxn id="333" idx="6"/>
              <a:endCxn id="331"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38" name="Straight Connector 337"/>
            <p:cNvCxnSpPr>
              <a:stCxn id="333" idx="6"/>
              <a:endCxn id="332"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313" name="Rectangle 312"/>
          <p:cNvSpPr/>
          <p:nvPr/>
        </p:nvSpPr>
        <p:spPr>
          <a:xfrm>
            <a:off x="3483700" y="4406325"/>
            <a:ext cx="2157726" cy="673919"/>
          </a:xfrm>
          <a:prstGeom prst="rect">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6" name="Group 39"/>
          <p:cNvGrpSpPr/>
          <p:nvPr/>
        </p:nvGrpSpPr>
        <p:grpSpPr>
          <a:xfrm>
            <a:off x="3736460" y="4458067"/>
            <a:ext cx="1725442" cy="551175"/>
            <a:chOff x="3293646" y="1724179"/>
            <a:chExt cx="2496156" cy="1701064"/>
          </a:xfrm>
        </p:grpSpPr>
        <p:sp>
          <p:nvSpPr>
            <p:cNvPr id="315" name="Oval 4"/>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6" name="Oval 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7" name="Oval 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8" name="Oval 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9" name="Oval 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0" name="Oval 12"/>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1" name="Straight Connector 320"/>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2" name="Straight Connector 321"/>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3" name="Straight Connector 322"/>
            <p:cNvCxnSpPr>
              <a:stCxn id="316" idx="6"/>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4" name="Straight Connector 323"/>
            <p:cNvCxnSpPr>
              <a:endCxn id="317"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5" name="Straight Connector 25"/>
            <p:cNvCxnSpPr>
              <a:endCxn id="318"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300" name="Rectangle 299"/>
          <p:cNvSpPr/>
          <p:nvPr/>
        </p:nvSpPr>
        <p:spPr>
          <a:xfrm>
            <a:off x="3483700" y="3578378"/>
            <a:ext cx="2157726" cy="673919"/>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8" name="Group 39"/>
          <p:cNvGrpSpPr/>
          <p:nvPr/>
        </p:nvGrpSpPr>
        <p:grpSpPr>
          <a:xfrm>
            <a:off x="3736460" y="3630120"/>
            <a:ext cx="1725442" cy="551175"/>
            <a:chOff x="3293646" y="1724179"/>
            <a:chExt cx="2496156" cy="1701064"/>
          </a:xfrm>
        </p:grpSpPr>
        <p:sp>
          <p:nvSpPr>
            <p:cNvPr id="302" name="Oval 301"/>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3" name="Oval 302"/>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4" name="Oval 303"/>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5" name="Oval 304"/>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6" name="Oval 305"/>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7" name="Oval 306"/>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8" name="Straight Connector 307"/>
            <p:cNvCxnSpPr>
              <a:stCxn id="302" idx="5"/>
              <a:endCxn id="307"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09" name="Straight Connector 308"/>
            <p:cNvCxnSpPr>
              <a:stCxn id="303" idx="6"/>
              <a:endCxn id="307"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0" name="Straight Connector 309"/>
            <p:cNvCxnSpPr>
              <a:stCxn id="304" idx="6"/>
              <a:endCxn id="307"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1" name="Straight Connector 310"/>
            <p:cNvCxnSpPr>
              <a:stCxn id="307" idx="6"/>
              <a:endCxn id="305"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12" name="Straight Connector 311"/>
            <p:cNvCxnSpPr>
              <a:stCxn id="307" idx="6"/>
              <a:endCxn id="306"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287" name="Rectangle 286"/>
          <p:cNvSpPr/>
          <p:nvPr/>
        </p:nvSpPr>
        <p:spPr>
          <a:xfrm>
            <a:off x="936396" y="4406325"/>
            <a:ext cx="2157726" cy="673919"/>
          </a:xfrm>
          <a:prstGeom prst="rect">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0" name="Group 39"/>
          <p:cNvGrpSpPr/>
          <p:nvPr/>
        </p:nvGrpSpPr>
        <p:grpSpPr>
          <a:xfrm>
            <a:off x="1189156" y="4458067"/>
            <a:ext cx="1725442" cy="551175"/>
            <a:chOff x="3293646" y="1724179"/>
            <a:chExt cx="2496156" cy="1701064"/>
          </a:xfrm>
        </p:grpSpPr>
        <p:sp>
          <p:nvSpPr>
            <p:cNvPr id="289" name="Oval 288"/>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0" name="Oval 289"/>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1" name="Oval 290"/>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2" name="Oval 291"/>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3" name="Oval 292"/>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4" name="Oval 293"/>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5" name="Straight Connector 294"/>
            <p:cNvCxnSpPr>
              <a:stCxn id="289" idx="5"/>
              <a:endCxn id="294"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6" name="Straight Connector 295"/>
            <p:cNvCxnSpPr>
              <a:stCxn id="290" idx="6"/>
              <a:endCxn id="294"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7" name="Straight Connector 296"/>
            <p:cNvCxnSpPr>
              <a:stCxn id="291" idx="6"/>
              <a:endCxn id="294"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8" name="Straight Connector 297"/>
            <p:cNvCxnSpPr>
              <a:stCxn id="294" idx="6"/>
              <a:endCxn id="292"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9" name="Straight Connector 298"/>
            <p:cNvCxnSpPr>
              <a:stCxn id="294" idx="6"/>
              <a:endCxn id="293"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274" name="Rectangle 273"/>
          <p:cNvSpPr/>
          <p:nvPr/>
        </p:nvSpPr>
        <p:spPr>
          <a:xfrm>
            <a:off x="936396" y="3578378"/>
            <a:ext cx="2157726" cy="673919"/>
          </a:xfrm>
          <a:prstGeom prst="rect">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2" name="Group 39"/>
          <p:cNvGrpSpPr/>
          <p:nvPr/>
        </p:nvGrpSpPr>
        <p:grpSpPr>
          <a:xfrm>
            <a:off x="1189156" y="3630120"/>
            <a:ext cx="1725442" cy="551175"/>
            <a:chOff x="3293646" y="1724179"/>
            <a:chExt cx="2496156" cy="1701064"/>
          </a:xfrm>
        </p:grpSpPr>
        <p:sp>
          <p:nvSpPr>
            <p:cNvPr id="276" name="Oval 275"/>
            <p:cNvSpPr/>
            <p:nvPr/>
          </p:nvSpPr>
          <p:spPr>
            <a:xfrm>
              <a:off x="3293646" y="172417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7" name="Oval 276"/>
            <p:cNvSpPr/>
            <p:nvPr/>
          </p:nvSpPr>
          <p:spPr>
            <a:xfrm>
              <a:off x="3293646"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8" name="Oval 277"/>
            <p:cNvSpPr/>
            <p:nvPr/>
          </p:nvSpPr>
          <p:spPr>
            <a:xfrm>
              <a:off x="3293646" y="29606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9" name="Oval 278"/>
            <p:cNvSpPr/>
            <p:nvPr/>
          </p:nvSpPr>
          <p:spPr>
            <a:xfrm>
              <a:off x="5273557" y="2121669"/>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0" name="Oval 279"/>
            <p:cNvSpPr/>
            <p:nvPr/>
          </p:nvSpPr>
          <p:spPr>
            <a:xfrm>
              <a:off x="5273557" y="2728344"/>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1" name="Oval 280"/>
            <p:cNvSpPr/>
            <p:nvPr/>
          </p:nvSpPr>
          <p:spPr>
            <a:xfrm>
              <a:off x="4271395" y="2342411"/>
              <a:ext cx="516245" cy="4645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2" name="Straight Connector 281"/>
            <p:cNvCxnSpPr>
              <a:stCxn id="276" idx="5"/>
              <a:endCxn id="281" idx="1"/>
            </p:cNvCxnSpPr>
            <p:nvPr/>
          </p:nvCxnSpPr>
          <p:spPr>
            <a:xfrm rot="16200000" flipH="1">
              <a:off x="3895788" y="1959240"/>
              <a:ext cx="289711" cy="61270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3" name="Straight Connector 282"/>
            <p:cNvCxnSpPr>
              <a:stCxn id="277" idx="6"/>
              <a:endCxn id="281" idx="2"/>
            </p:cNvCxnSpPr>
            <p:nvPr/>
          </p:nvCxnSpPr>
          <p:spPr>
            <a:xfrm>
              <a:off x="3809891" y="2574711"/>
              <a:ext cx="461504"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4" name="Straight Connector 283"/>
            <p:cNvCxnSpPr>
              <a:stCxn id="278" idx="6"/>
              <a:endCxn id="281" idx="3"/>
            </p:cNvCxnSpPr>
            <p:nvPr/>
          </p:nvCxnSpPr>
          <p:spPr>
            <a:xfrm flipV="1">
              <a:off x="3809891" y="2738971"/>
              <a:ext cx="537106" cy="45397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5" name="Straight Connector 284"/>
            <p:cNvCxnSpPr>
              <a:stCxn id="281" idx="6"/>
              <a:endCxn id="279" idx="2"/>
            </p:cNvCxnSpPr>
            <p:nvPr/>
          </p:nvCxnSpPr>
          <p:spPr>
            <a:xfrm flipV="1">
              <a:off x="4787640" y="2353969"/>
              <a:ext cx="485917" cy="22074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86" name="Straight Connector 285"/>
            <p:cNvCxnSpPr>
              <a:stCxn id="281" idx="6"/>
              <a:endCxn id="280" idx="1"/>
            </p:cNvCxnSpPr>
            <p:nvPr/>
          </p:nvCxnSpPr>
          <p:spPr>
            <a:xfrm>
              <a:off x="4787640" y="2574711"/>
              <a:ext cx="561519" cy="221672"/>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sp>
        <p:nvSpPr>
          <p:cNvPr id="270" name="Right Arrow 269"/>
          <p:cNvSpPr/>
          <p:nvPr/>
        </p:nvSpPr>
        <p:spPr>
          <a:xfrm>
            <a:off x="3036125" y="4666271"/>
            <a:ext cx="555081" cy="179652"/>
          </a:xfrm>
          <a:prstGeom prst="rightArrow">
            <a:avLst/>
          </a:prstGeom>
          <a:gradFill>
            <a:gsLst>
              <a:gs pos="0">
                <a:schemeClr val="accent4"/>
              </a:gs>
              <a:gs pos="100000">
                <a:schemeClr val="accent4">
                  <a:lumMod val="40000"/>
                  <a:lumOff val="60000"/>
                </a:schemeClr>
              </a:gs>
            </a:gsLst>
          </a:gra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1" name="Right Arrow 270"/>
          <p:cNvSpPr/>
          <p:nvPr/>
        </p:nvSpPr>
        <p:spPr>
          <a:xfrm rot="19620168">
            <a:off x="5505716" y="4505442"/>
            <a:ext cx="750677" cy="179652"/>
          </a:xfrm>
          <a:prstGeom prst="rightArrow">
            <a:avLst>
              <a:gd name="adj1" fmla="val 50000"/>
              <a:gd name="adj2" fmla="val 50000"/>
            </a:avLst>
          </a:prstGeom>
          <a:gradFill>
            <a:gsLst>
              <a:gs pos="0">
                <a:schemeClr val="accent6"/>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2" name="Right Arrow 271"/>
          <p:cNvSpPr/>
          <p:nvPr/>
        </p:nvSpPr>
        <p:spPr>
          <a:xfrm>
            <a:off x="3036125" y="3819789"/>
            <a:ext cx="555081" cy="179652"/>
          </a:xfrm>
          <a:prstGeom prst="rightArrow">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3" name="Right Arrow 272"/>
          <p:cNvSpPr/>
          <p:nvPr/>
        </p:nvSpPr>
        <p:spPr>
          <a:xfrm rot="1979832" flipV="1">
            <a:off x="5505715" y="3940930"/>
            <a:ext cx="750677" cy="179652"/>
          </a:xfrm>
          <a:prstGeom prst="rightArrow">
            <a:avLst>
              <a:gd name="adj1" fmla="val 50000"/>
              <a:gd name="adj2" fmla="val 50000"/>
            </a:avLst>
          </a:prstGeom>
          <a:gradFill>
            <a:gsLst>
              <a:gs pos="0">
                <a:schemeClr val="accent2"/>
              </a:gs>
              <a:gs pos="100000">
                <a:schemeClr val="accent2">
                  <a:lumMod val="40000"/>
                  <a:lumOff val="60000"/>
                </a:schemeClr>
              </a:gs>
            </a:gsLst>
          </a:gra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9" name="Straight Connector 338"/>
          <p:cNvCxnSpPr/>
          <p:nvPr/>
        </p:nvCxnSpPr>
        <p:spPr>
          <a:xfrm rot="5400000">
            <a:off x="7024502" y="4884248"/>
            <a:ext cx="2508253" cy="158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Title 1"/>
          <p:cNvSpPr txBox="1">
            <a:spLocks/>
          </p:cNvSpPr>
          <p:nvPr/>
        </p:nvSpPr>
        <p:spPr>
          <a:xfrm>
            <a:off x="362812" y="5187272"/>
            <a:ext cx="7772400" cy="1362075"/>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8000" b="1" i="0" u="none" strike="noStrike" kern="1200" cap="none" spc="0" normalizeH="0" baseline="0" noProof="0" dirty="0" smtClean="0">
                <a:ln>
                  <a:noFill/>
                </a:ln>
                <a:solidFill>
                  <a:schemeClr val="tx1"/>
                </a:solidFill>
                <a:effectLst/>
                <a:uLnTx/>
                <a:uFillTx/>
                <a:latin typeface="Yanone Kaffeesatz Regular"/>
                <a:ea typeface="+mj-ea"/>
                <a:cs typeface="Yanone Kaffeesatz Regular"/>
              </a:rPr>
              <a:t>Questions?</a:t>
            </a:r>
            <a:endParaRPr kumimoji="0" lang="en-US" sz="8000" b="1" i="0" u="none" strike="noStrike" kern="1200" cap="none" spc="0" normalizeH="0" baseline="0" noProof="0" dirty="0">
              <a:ln>
                <a:noFill/>
              </a:ln>
              <a:solidFill>
                <a:schemeClr val="tx1"/>
              </a:solidFill>
              <a:effectLst/>
              <a:uLnTx/>
              <a:uFillTx/>
              <a:latin typeface="Yanone Kaffeesatz Regular"/>
              <a:ea typeface="+mj-ea"/>
              <a:cs typeface="Yanone Kaffeesatz Regular"/>
            </a:endParaRPr>
          </a:p>
        </p:txBody>
      </p:sp>
      <p:sp>
        <p:nvSpPr>
          <p:cNvPr id="14" name="TextBox 13"/>
          <p:cNvSpPr txBox="1"/>
          <p:nvPr/>
        </p:nvSpPr>
        <p:spPr>
          <a:xfrm>
            <a:off x="5459990" y="5390592"/>
            <a:ext cx="2260105" cy="954107"/>
          </a:xfrm>
          <a:prstGeom prst="rect">
            <a:avLst/>
          </a:prstGeom>
          <a:noFill/>
        </p:spPr>
        <p:txBody>
          <a:bodyPr wrap="none" rtlCol="0">
            <a:spAutoFit/>
          </a:bodyPr>
          <a:lstStyle/>
          <a:p>
            <a:pPr algn="ctr"/>
            <a:r>
              <a:rPr lang="en-US" sz="2800" dirty="0" smtClean="0">
                <a:latin typeface="Yanone Kaffeesatz Regular"/>
                <a:cs typeface="Yanone Kaffeesatz Regular"/>
              </a:rPr>
              <a:t>Andrew Ferguson</a:t>
            </a:r>
          </a:p>
          <a:p>
            <a:r>
              <a:rPr lang="en-US" sz="2800" dirty="0" err="1" smtClean="0">
                <a:latin typeface="Yanone Kaffeesatz Regular"/>
                <a:cs typeface="Yanone Kaffeesatz Regular"/>
              </a:rPr>
              <a:t>adf@cs.brown.edu</a:t>
            </a:r>
            <a:endParaRPr lang="en-US" sz="2800" dirty="0">
              <a:latin typeface="Yanone Kaffeesatz Regular"/>
              <a:cs typeface="Yanone Kaffeesatz Regular"/>
            </a:endParaRPr>
          </a:p>
        </p:txBody>
      </p:sp>
      <p:sp>
        <p:nvSpPr>
          <p:cNvPr id="9" name="Slide Number Placeholder 8"/>
          <p:cNvSpPr>
            <a:spLocks noGrp="1"/>
          </p:cNvSpPr>
          <p:nvPr>
            <p:ph type="sldNum" sz="quarter" idx="12"/>
          </p:nvPr>
        </p:nvSpPr>
        <p:spPr/>
        <p:txBody>
          <a:bodyPr/>
          <a:lstStyle/>
          <a:p>
            <a:fld id="{1CAF67C0-0007-DB49-B770-C66C97B69156}" type="slidenum">
              <a:rPr lang="en-US" smtClean="0"/>
              <a:pPr/>
              <a:t>125</a:t>
            </a:fld>
            <a:endParaRPr lang="en-US"/>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358669" y="1739500"/>
            <a:ext cx="2100909" cy="657946"/>
          </a:xfrm>
        </p:spPr>
        <p:txBody>
          <a:bodyPr>
            <a:normAutofit fontScale="90000"/>
          </a:bodyPr>
          <a:lstStyle/>
          <a:p>
            <a:r>
              <a:rPr lang="en-US" dirty="0" smtClean="0"/>
              <a:t>Co-authors</a:t>
            </a:r>
            <a:endParaRPr lang="en-US" dirty="0"/>
          </a:p>
        </p:txBody>
      </p:sp>
      <p:sp>
        <p:nvSpPr>
          <p:cNvPr id="3" name="Content Placeholder 2"/>
          <p:cNvSpPr>
            <a:spLocks noGrp="1"/>
          </p:cNvSpPr>
          <p:nvPr>
            <p:ph idx="1"/>
          </p:nvPr>
        </p:nvSpPr>
        <p:spPr>
          <a:xfrm>
            <a:off x="1127132" y="408104"/>
            <a:ext cx="7452367" cy="3989530"/>
          </a:xfrm>
        </p:spPr>
        <p:txBody>
          <a:bodyPr>
            <a:normAutofit/>
          </a:bodyPr>
          <a:lstStyle/>
          <a:p>
            <a:r>
              <a:rPr lang="en-US" sz="2800" dirty="0" smtClean="0"/>
              <a:t>Peter </a:t>
            </a:r>
            <a:r>
              <a:rPr lang="en-US" sz="2800" dirty="0" err="1" smtClean="0"/>
              <a:t>Bodík</a:t>
            </a:r>
            <a:r>
              <a:rPr lang="en-US" sz="2800" dirty="0" smtClean="0"/>
              <a:t>  (Microsoft Research)</a:t>
            </a:r>
          </a:p>
          <a:p>
            <a:r>
              <a:rPr lang="en-US" sz="2800" dirty="0" err="1" smtClean="0"/>
              <a:t>Srikanth</a:t>
            </a:r>
            <a:r>
              <a:rPr lang="en-US" sz="2800" dirty="0" smtClean="0"/>
              <a:t> </a:t>
            </a:r>
            <a:r>
              <a:rPr lang="en-US" sz="2800" dirty="0" err="1" smtClean="0"/>
              <a:t>Kandula (Microsoft</a:t>
            </a:r>
            <a:r>
              <a:rPr lang="en-US" sz="2800" dirty="0" smtClean="0"/>
              <a:t> Research)</a:t>
            </a:r>
          </a:p>
          <a:p>
            <a:r>
              <a:rPr lang="en-US" sz="2800" dirty="0" smtClean="0"/>
              <a:t>Eric </a:t>
            </a:r>
            <a:r>
              <a:rPr lang="en-US" sz="2800" dirty="0" err="1" smtClean="0"/>
              <a:t>Boutín (Microsoft</a:t>
            </a:r>
            <a:r>
              <a:rPr lang="en-US" sz="2800" dirty="0" smtClean="0"/>
              <a:t>)</a:t>
            </a:r>
          </a:p>
          <a:p>
            <a:r>
              <a:rPr lang="en-US" sz="2800" dirty="0" smtClean="0"/>
              <a:t>Rodrigo </a:t>
            </a:r>
            <a:r>
              <a:rPr lang="en-US" sz="2800" dirty="0" err="1" smtClean="0"/>
              <a:t>Fonseca (Brown</a:t>
            </a:r>
            <a:r>
              <a:rPr lang="en-US" sz="2800" dirty="0" smtClean="0"/>
              <a:t>)</a:t>
            </a:r>
            <a:endParaRPr lang="en-US" sz="2800" dirty="0"/>
          </a:p>
        </p:txBody>
      </p:sp>
      <p:pic>
        <p:nvPicPr>
          <p:cNvPr id="4" name="Picture 3"/>
          <p:cNvPicPr>
            <a:picLocks noChangeAspect="1"/>
          </p:cNvPicPr>
          <p:nvPr/>
        </p:nvPicPr>
        <p:blipFill>
          <a:blip r:embed="rId3"/>
          <a:stretch>
            <a:fillRect/>
          </a:stretch>
        </p:blipFill>
        <p:spPr>
          <a:xfrm>
            <a:off x="4578737" y="296537"/>
            <a:ext cx="3798502" cy="4073756"/>
          </a:xfrm>
          <a:prstGeom prst="rect">
            <a:avLst/>
          </a:prstGeom>
        </p:spPr>
      </p:pic>
      <p:sp>
        <p:nvSpPr>
          <p:cNvPr id="12" name="Title 1"/>
          <p:cNvSpPr txBox="1">
            <a:spLocks/>
          </p:cNvSpPr>
          <p:nvPr/>
        </p:nvSpPr>
        <p:spPr>
          <a:xfrm>
            <a:off x="362812" y="5187272"/>
            <a:ext cx="7772400" cy="1362075"/>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8000" b="1" i="0" u="none" strike="noStrike" kern="1200" cap="none" spc="0" normalizeH="0" baseline="0" noProof="0" dirty="0" smtClean="0">
                <a:ln>
                  <a:noFill/>
                </a:ln>
                <a:solidFill>
                  <a:schemeClr val="tx1"/>
                </a:solidFill>
                <a:effectLst/>
                <a:uLnTx/>
                <a:uFillTx/>
                <a:latin typeface="Yanone Kaffeesatz Regular"/>
                <a:ea typeface="+mj-ea"/>
                <a:cs typeface="Yanone Kaffeesatz Regular"/>
              </a:rPr>
              <a:t>Questions?</a:t>
            </a:r>
            <a:endParaRPr kumimoji="0" lang="en-US" sz="8000" b="1" i="0" u="none" strike="noStrike" kern="1200" cap="none" spc="0" normalizeH="0" baseline="0" noProof="0" dirty="0">
              <a:ln>
                <a:noFill/>
              </a:ln>
              <a:solidFill>
                <a:schemeClr val="tx1"/>
              </a:solidFill>
              <a:effectLst/>
              <a:uLnTx/>
              <a:uFillTx/>
              <a:latin typeface="Yanone Kaffeesatz Regular"/>
              <a:ea typeface="+mj-ea"/>
              <a:cs typeface="Yanone Kaffeesatz Regular"/>
            </a:endParaRPr>
          </a:p>
        </p:txBody>
      </p:sp>
      <p:sp>
        <p:nvSpPr>
          <p:cNvPr id="15" name="Slide Number Placeholder 14"/>
          <p:cNvSpPr>
            <a:spLocks noGrp="1"/>
          </p:cNvSpPr>
          <p:nvPr>
            <p:ph type="sldNum" sz="quarter" idx="12"/>
          </p:nvPr>
        </p:nvSpPr>
        <p:spPr/>
        <p:txBody>
          <a:bodyPr/>
          <a:lstStyle/>
          <a:p>
            <a:fld id="{1CAF67C0-0007-DB49-B770-C66C97B69156}" type="slidenum">
              <a:rPr lang="en-US" smtClean="0"/>
              <a:pPr/>
              <a:t>126</a:t>
            </a:fld>
            <a:endParaRPr lang="en-US"/>
          </a:p>
        </p:txBody>
      </p:sp>
      <p:sp>
        <p:nvSpPr>
          <p:cNvPr id="9" name="TextBox 8"/>
          <p:cNvSpPr txBox="1"/>
          <p:nvPr/>
        </p:nvSpPr>
        <p:spPr>
          <a:xfrm>
            <a:off x="5459990" y="5390592"/>
            <a:ext cx="2260105" cy="954107"/>
          </a:xfrm>
          <a:prstGeom prst="rect">
            <a:avLst/>
          </a:prstGeom>
          <a:noFill/>
        </p:spPr>
        <p:txBody>
          <a:bodyPr wrap="none" rtlCol="0">
            <a:spAutoFit/>
          </a:bodyPr>
          <a:lstStyle/>
          <a:p>
            <a:pPr algn="ctr"/>
            <a:r>
              <a:rPr lang="en-US" sz="2800" dirty="0" smtClean="0">
                <a:latin typeface="Yanone Kaffeesatz Regular"/>
                <a:cs typeface="Yanone Kaffeesatz Regular"/>
              </a:rPr>
              <a:t>Andrew Ferguson</a:t>
            </a:r>
          </a:p>
          <a:p>
            <a:r>
              <a:rPr lang="en-US" sz="2800" dirty="0" err="1" smtClean="0">
                <a:latin typeface="Yanone Kaffeesatz Regular"/>
                <a:cs typeface="Yanone Kaffeesatz Regular"/>
              </a:rPr>
              <a:t>adf@cs.brown.edu</a:t>
            </a:r>
            <a:endParaRPr lang="en-US" sz="2800" dirty="0">
              <a:latin typeface="Yanone Kaffeesatz Regular"/>
              <a:cs typeface="Yanone Kaffeesatz Regular"/>
            </a:endParaRPr>
          </a:p>
        </p:txBody>
      </p:sp>
    </p:spTree>
  </p:cSld>
  <p:clrMapOvr>
    <a:masterClrMapping/>
  </p:clrMapOvr>
  <p:transition spd="med">
    <p:wipe dir="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892969" y="1992268"/>
            <a:ext cx="7358063" cy="1651992"/>
          </a:xfrm>
          <a:ln/>
        </p:spPr>
        <p:txBody>
          <a:bodyPr>
            <a:normAutofit/>
          </a:bodyPr>
          <a:lstStyle/>
          <a:p>
            <a:r>
              <a:rPr lang="en-US" sz="9600" b="1" dirty="0" smtClean="0">
                <a:latin typeface="Yanone Kaffeesatz Bold"/>
                <a:ea typeface="Futura" pitchFamily="1" charset="0"/>
                <a:cs typeface="Yanone Kaffeesatz Bold"/>
                <a:sym typeface="Futura" pitchFamily="1" charset="0"/>
              </a:rPr>
              <a:t>Backup Slides</a:t>
            </a:r>
            <a:endParaRPr lang="en-US" sz="9600" b="1" dirty="0">
              <a:latin typeface="Yanone Kaffeesatz Bold"/>
              <a:ea typeface="ヒラギノ角ゴ ProN W6" pitchFamily="1" charset="-128"/>
              <a:cs typeface="Yanone Kaffeesatz Bold"/>
              <a:sym typeface="Futura" pitchFamily="1" charset="0"/>
            </a:endParaRPr>
          </a:p>
        </p:txBody>
      </p:sp>
      <p:sp>
        <p:nvSpPr>
          <p:cNvPr id="3" name="Slide Number Placeholder 2"/>
          <p:cNvSpPr>
            <a:spLocks noGrp="1"/>
          </p:cNvSpPr>
          <p:nvPr>
            <p:ph type="sldNum" sz="quarter" idx="12"/>
          </p:nvPr>
        </p:nvSpPr>
        <p:spPr/>
        <p:txBody>
          <a:bodyPr/>
          <a:lstStyle/>
          <a:p>
            <a:fld id="{1CAF67C0-0007-DB49-B770-C66C97B69156}" type="slidenum">
              <a:rPr lang="en-US" smtClean="0"/>
              <a:pPr/>
              <a:t>127</a:t>
            </a:fld>
            <a:endParaRPr lang="en-US"/>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utility_plot.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2120900" y="-6667500"/>
            <a:ext cx="9380537" cy="12140180"/>
          </a:xfrm>
          <a:prstGeom prst="rect">
            <a:avLst/>
          </a:prstGeom>
        </p:spPr>
      </p:pic>
      <p:sp>
        <p:nvSpPr>
          <p:cNvPr id="2" name="Title 1"/>
          <p:cNvSpPr>
            <a:spLocks noGrp="1"/>
          </p:cNvSpPr>
          <p:nvPr>
            <p:ph type="title"/>
          </p:nvPr>
        </p:nvSpPr>
        <p:spPr/>
        <p:txBody>
          <a:bodyPr/>
          <a:lstStyle/>
          <a:p>
            <a:r>
              <a:rPr lang="en-US" dirty="0" smtClean="0"/>
              <a:t>Utility Curves</a:t>
            </a:r>
            <a:endParaRPr lang="en-US" dirty="0"/>
          </a:p>
        </p:txBody>
      </p:sp>
      <p:sp>
        <p:nvSpPr>
          <p:cNvPr id="7" name="TextBox 6"/>
          <p:cNvSpPr txBox="1"/>
          <p:nvPr/>
        </p:nvSpPr>
        <p:spPr>
          <a:xfrm>
            <a:off x="5672137" y="3058467"/>
            <a:ext cx="1007968" cy="461665"/>
          </a:xfrm>
          <a:prstGeom prst="rect">
            <a:avLst/>
          </a:prstGeom>
          <a:noFill/>
        </p:spPr>
        <p:txBody>
          <a:bodyPr wrap="none" rtlCol="0">
            <a:spAutoFit/>
          </a:bodyPr>
          <a:lstStyle/>
          <a:p>
            <a:pPr algn="ctr"/>
            <a:r>
              <a:rPr lang="en-US" sz="2400" dirty="0" smtClean="0">
                <a:latin typeface="Yanone Kaffeesatz Light"/>
                <a:cs typeface="Yanone Kaffeesatz Light"/>
              </a:rPr>
              <a:t>Deadline</a:t>
            </a:r>
            <a:endParaRPr lang="en-US" sz="2400" dirty="0">
              <a:latin typeface="Yanone Kaffeesatz Light"/>
              <a:cs typeface="Yanone Kaffeesatz Light"/>
            </a:endParaRPr>
          </a:p>
        </p:txBody>
      </p:sp>
      <p:cxnSp>
        <p:nvCxnSpPr>
          <p:cNvPr id="8" name="Straight Connector 7"/>
          <p:cNvCxnSpPr/>
          <p:nvPr/>
        </p:nvCxnSpPr>
        <p:spPr>
          <a:xfrm rot="10800000" flipV="1">
            <a:off x="3995737" y="3289300"/>
            <a:ext cx="1676400" cy="749300"/>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54877" y="1846470"/>
            <a:ext cx="2135045" cy="830997"/>
          </a:xfrm>
          <a:prstGeom prst="rect">
            <a:avLst/>
          </a:prstGeom>
          <a:noFill/>
        </p:spPr>
        <p:txBody>
          <a:bodyPr wrap="none" rtlCol="0">
            <a:spAutoFit/>
          </a:bodyPr>
          <a:lstStyle/>
          <a:p>
            <a:pPr algn="ctr"/>
            <a:r>
              <a:rPr lang="en-US" sz="2400" dirty="0" smtClean="0">
                <a:latin typeface="Yanone Kaffeesatz Light"/>
                <a:cs typeface="Yanone Kaffeesatz Light"/>
              </a:rPr>
              <a:t>For single jobs,</a:t>
            </a:r>
          </a:p>
          <a:p>
            <a:pPr algn="ctr"/>
            <a:r>
              <a:rPr lang="en-US" sz="2400" dirty="0" smtClean="0">
                <a:latin typeface="Yanone Kaffeesatz Light"/>
                <a:cs typeface="Yanone Kaffeesatz Light"/>
              </a:rPr>
              <a:t>scale doesn’t matter</a:t>
            </a:r>
            <a:endParaRPr lang="en-US" sz="2400" dirty="0">
              <a:latin typeface="Yanone Kaffeesatz Light"/>
              <a:cs typeface="Yanone Kaffeesatz Light"/>
            </a:endParaRPr>
          </a:p>
        </p:txBody>
      </p:sp>
      <p:cxnSp>
        <p:nvCxnSpPr>
          <p:cNvPr id="12" name="Straight Connector 11"/>
          <p:cNvCxnSpPr/>
          <p:nvPr/>
        </p:nvCxnSpPr>
        <p:spPr>
          <a:xfrm>
            <a:off x="1143000" y="2677467"/>
            <a:ext cx="1181100" cy="842665"/>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33894" y="5611504"/>
            <a:ext cx="2356028" cy="830997"/>
          </a:xfrm>
          <a:prstGeom prst="rect">
            <a:avLst/>
          </a:prstGeom>
          <a:noFill/>
        </p:spPr>
        <p:txBody>
          <a:bodyPr wrap="none" rtlCol="0">
            <a:spAutoFit/>
          </a:bodyPr>
          <a:lstStyle/>
          <a:p>
            <a:pPr algn="ctr"/>
            <a:r>
              <a:rPr lang="en-US" sz="2400" dirty="0" smtClean="0">
                <a:latin typeface="Yanone Kaffeesatz Light"/>
                <a:cs typeface="Yanone Kaffeesatz Light"/>
              </a:rPr>
              <a:t>For multiple jobs,</a:t>
            </a:r>
          </a:p>
          <a:p>
            <a:pPr algn="ctr"/>
            <a:r>
              <a:rPr lang="en-US" sz="2400" dirty="0" smtClean="0">
                <a:latin typeface="Yanone Kaffeesatz Light"/>
                <a:cs typeface="Yanone Kaffeesatz Light"/>
              </a:rPr>
              <a:t>use financial penalties</a:t>
            </a:r>
            <a:endParaRPr lang="en-US" sz="2400" dirty="0">
              <a:latin typeface="Yanone Kaffeesatz Light"/>
              <a:cs typeface="Yanone Kaffeesatz Light"/>
            </a:endParaRPr>
          </a:p>
        </p:txBody>
      </p:sp>
      <p:cxnSp>
        <p:nvCxnSpPr>
          <p:cNvPr id="19" name="Straight Connector 18"/>
          <p:cNvCxnSpPr/>
          <p:nvPr/>
        </p:nvCxnSpPr>
        <p:spPr>
          <a:xfrm rot="5400000" flipH="1" flipV="1">
            <a:off x="851410" y="4393690"/>
            <a:ext cx="1243580" cy="914400"/>
          </a:xfrm>
          <a:prstGeom prst="line">
            <a:avLst/>
          </a:prstGeom>
          <a:ln w="19050">
            <a:solidFill>
              <a:schemeClr val="tx1"/>
            </a:solidFill>
            <a:tailEnd type="triangle" w="lg"/>
          </a:ln>
        </p:spPr>
        <p:style>
          <a:lnRef idx="2">
            <a:schemeClr val="accent1"/>
          </a:lnRef>
          <a:fillRef idx="0">
            <a:schemeClr val="accent1"/>
          </a:fillRef>
          <a:effectRef idx="1">
            <a:schemeClr val="accent1"/>
          </a:effectRef>
          <a:fontRef idx="minor">
            <a:schemeClr val="tx1"/>
          </a:fontRef>
        </p:style>
      </p:cxnSp>
      <p:sp>
        <p:nvSpPr>
          <p:cNvPr id="21" name="Slide Number Placeholder 20"/>
          <p:cNvSpPr>
            <a:spLocks noGrp="1"/>
          </p:cNvSpPr>
          <p:nvPr>
            <p:ph type="sldNum" sz="quarter" idx="12"/>
          </p:nvPr>
        </p:nvSpPr>
        <p:spPr/>
        <p:txBody>
          <a:bodyPr/>
          <a:lstStyle/>
          <a:p>
            <a:fld id="{1CAF67C0-0007-DB49-B770-C66C97B69156}" type="slidenum">
              <a:rPr lang="en-US" smtClean="0"/>
              <a:pPr/>
              <a:t>128</a:t>
            </a:fld>
            <a:endParaRPr lang="en-US"/>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Slide Number Placeholder 3"/>
          <p:cNvSpPr>
            <a:spLocks noGrp="1"/>
          </p:cNvSpPr>
          <p:nvPr>
            <p:ph type="sldNum" sz="quarter" idx="10"/>
          </p:nvPr>
        </p:nvSpPr>
        <p:spPr/>
        <p:txBody>
          <a:bodyPr/>
          <a:lstStyle/>
          <a:p>
            <a:fld id="{6EB2DF1C-889D-1B46-9621-2B1DA997C552}" type="slidenum">
              <a:rPr lang="en-US"/>
              <a:pPr/>
              <a:t>129</a:t>
            </a:fld>
            <a:endParaRPr lang="en-US"/>
          </a:p>
        </p:txBody>
      </p:sp>
      <p:sp>
        <p:nvSpPr>
          <p:cNvPr id="28673" name="Rectangle 1"/>
          <p:cNvSpPr>
            <a:spLocks noGrp="1" noChangeArrowheads="1"/>
          </p:cNvSpPr>
          <p:nvPr>
            <p:ph type="title"/>
          </p:nvPr>
        </p:nvSpPr>
        <p:spPr>
          <a:xfrm>
            <a:off x="142875" y="223242"/>
            <a:ext cx="8858250" cy="794742"/>
          </a:xfrm>
          <a:ln/>
        </p:spPr>
        <p:txBody>
          <a:bodyPr>
            <a:noAutofit/>
          </a:bodyPr>
          <a:lstStyle/>
          <a:p>
            <a:r>
              <a:rPr lang="en-US" dirty="0">
                <a:latin typeface="Yanone Kaffeesatz Bold"/>
                <a:ea typeface="Helvetica" pitchFamily="1" charset="0"/>
                <a:cs typeface="Yanone Kaffeesatz Bold"/>
                <a:sym typeface="Helvetica" pitchFamily="1" charset="0"/>
              </a:rPr>
              <a:t>Jockey</a:t>
            </a:r>
            <a:endParaRPr lang="en-US" dirty="0">
              <a:latin typeface="Yanone Kaffeesatz Bold"/>
              <a:cs typeface="Yanone Kaffeesatz Bold"/>
              <a:sym typeface="Helvetica" pitchFamily="1" charset="0"/>
            </a:endParaRPr>
          </a:p>
        </p:txBody>
      </p:sp>
      <p:sp>
        <p:nvSpPr>
          <p:cNvPr id="28675" name="Rectangle 3"/>
          <p:cNvSpPr>
            <a:spLocks noGrp="1" noChangeArrowheads="1"/>
          </p:cNvSpPr>
          <p:nvPr>
            <p:ph type="body" idx="1"/>
          </p:nvPr>
        </p:nvSpPr>
        <p:spPr>
          <a:xfrm>
            <a:off x="892969" y="1205508"/>
            <a:ext cx="7358063" cy="1026914"/>
          </a:xfrm>
          <a:ln/>
        </p:spPr>
        <p:txBody>
          <a:bodyPr>
            <a:normAutofit/>
          </a:bodyPr>
          <a:lstStyle/>
          <a:p>
            <a:pPr marL="625056">
              <a:lnSpc>
                <a:spcPct val="80000"/>
              </a:lnSpc>
              <a:buNone/>
            </a:pPr>
            <a:r>
              <a:rPr lang="en-US" sz="3600" dirty="0"/>
              <a:t>Resource allocation control loop</a:t>
            </a:r>
          </a:p>
        </p:txBody>
      </p:sp>
      <p:pic>
        <p:nvPicPr>
          <p:cNvPr id="28676" name="Picture 4"/>
          <p:cNvPicPr>
            <a:picLocks noChangeAspect="1" noChangeArrowheads="1"/>
          </p:cNvPicPr>
          <p:nvPr/>
        </p:nvPicPr>
        <p:blipFill>
          <a:blip r:embed="rId3"/>
          <a:srcRect/>
          <a:stretch>
            <a:fillRect/>
          </a:stretch>
        </p:blipFill>
        <p:spPr bwMode="auto">
          <a:xfrm>
            <a:off x="2607469" y="2491383"/>
            <a:ext cx="3982641" cy="526852"/>
          </a:xfrm>
          <a:prstGeom prst="rect">
            <a:avLst/>
          </a:prstGeom>
          <a:noFill/>
          <a:ln w="12700">
            <a:noFill/>
            <a:miter lim="800000"/>
            <a:headEnd/>
            <a:tailEnd/>
          </a:ln>
        </p:spPr>
      </p:pic>
      <p:pic>
        <p:nvPicPr>
          <p:cNvPr id="28677" name="Picture 5"/>
          <p:cNvPicPr>
            <a:picLocks noChangeAspect="1" noChangeArrowheads="1"/>
          </p:cNvPicPr>
          <p:nvPr/>
        </p:nvPicPr>
        <p:blipFill>
          <a:blip r:embed="rId4"/>
          <a:srcRect/>
          <a:stretch>
            <a:fillRect/>
          </a:stretch>
        </p:blipFill>
        <p:spPr bwMode="auto">
          <a:xfrm>
            <a:off x="1973461" y="3071812"/>
            <a:ext cx="5402461" cy="526852"/>
          </a:xfrm>
          <a:prstGeom prst="rect">
            <a:avLst/>
          </a:prstGeom>
          <a:noFill/>
          <a:ln w="12700">
            <a:noFill/>
            <a:miter lim="800000"/>
            <a:headEnd/>
            <a:tailEnd/>
          </a:ln>
        </p:spPr>
      </p:pic>
      <p:sp>
        <p:nvSpPr>
          <p:cNvPr id="28678" name="Rectangle 6"/>
          <p:cNvSpPr>
            <a:spLocks/>
          </p:cNvSpPr>
          <p:nvPr/>
        </p:nvSpPr>
        <p:spPr bwMode="auto">
          <a:xfrm>
            <a:off x="1261318" y="3990915"/>
            <a:ext cx="961802" cy="492443"/>
          </a:xfrm>
          <a:prstGeom prst="rect">
            <a:avLst/>
          </a:prstGeom>
          <a:noFill/>
          <a:ln w="12700">
            <a:noFill/>
            <a:miter lim="800000"/>
            <a:headEnd type="none" w="med" len="med"/>
            <a:tailEnd type="none" w="med" len="med"/>
          </a:ln>
        </p:spPr>
        <p:txBody>
          <a:bodyPr wrap="none" lIns="0" tIns="0" rIns="0" bIns="0" anchor="ctr">
            <a:prstTxWarp prst="textNoShape">
              <a:avLst/>
            </a:prstTxWarp>
            <a:spAutoFit/>
          </a:bodyPr>
          <a:lstStyle/>
          <a:p>
            <a:r>
              <a:rPr lang="en-US" sz="3200" dirty="0">
                <a:solidFill>
                  <a:schemeClr val="tx1"/>
                </a:solidFill>
                <a:latin typeface="Yanone Kaffeesatz Bold"/>
                <a:ea typeface="Futura" pitchFamily="1" charset="0"/>
                <a:cs typeface="Yanone Kaffeesatz Bold"/>
                <a:sym typeface="Futura" pitchFamily="1" charset="0"/>
              </a:rPr>
              <a:t>1. Slack</a:t>
            </a:r>
          </a:p>
        </p:txBody>
      </p:sp>
      <p:sp>
        <p:nvSpPr>
          <p:cNvPr id="28679" name="Rectangle 7"/>
          <p:cNvSpPr>
            <a:spLocks/>
          </p:cNvSpPr>
          <p:nvPr/>
        </p:nvSpPr>
        <p:spPr bwMode="auto">
          <a:xfrm>
            <a:off x="1264668" y="4633852"/>
            <a:ext cx="1628651" cy="492443"/>
          </a:xfrm>
          <a:prstGeom prst="rect">
            <a:avLst/>
          </a:prstGeom>
          <a:noFill/>
          <a:ln w="12700">
            <a:noFill/>
            <a:miter lim="800000"/>
            <a:headEnd type="none" w="med" len="med"/>
            <a:tailEnd type="none" w="med" len="med"/>
          </a:ln>
        </p:spPr>
        <p:txBody>
          <a:bodyPr wrap="none" lIns="0" tIns="0" rIns="0" bIns="0" anchor="ctr">
            <a:prstTxWarp prst="textNoShape">
              <a:avLst/>
            </a:prstTxWarp>
            <a:spAutoFit/>
          </a:bodyPr>
          <a:lstStyle/>
          <a:p>
            <a:r>
              <a:rPr lang="en-US" sz="3200" dirty="0">
                <a:solidFill>
                  <a:schemeClr val="tx1"/>
                </a:solidFill>
                <a:latin typeface="Yanone Kaffeesatz Bold"/>
                <a:ea typeface="Futura" pitchFamily="1" charset="0"/>
                <a:cs typeface="Yanone Kaffeesatz Bold"/>
                <a:sym typeface="Futura" pitchFamily="1" charset="0"/>
              </a:rPr>
              <a:t>2. Hysteresis</a:t>
            </a:r>
          </a:p>
        </p:txBody>
      </p:sp>
      <p:sp>
        <p:nvSpPr>
          <p:cNvPr id="28680" name="Rectangle 8"/>
          <p:cNvSpPr>
            <a:spLocks/>
          </p:cNvSpPr>
          <p:nvPr/>
        </p:nvSpPr>
        <p:spPr bwMode="auto">
          <a:xfrm>
            <a:off x="1256854" y="5294649"/>
            <a:ext cx="1593871" cy="492443"/>
          </a:xfrm>
          <a:prstGeom prst="rect">
            <a:avLst/>
          </a:prstGeom>
          <a:noFill/>
          <a:ln w="12700">
            <a:noFill/>
            <a:miter lim="800000"/>
            <a:headEnd type="none" w="med" len="med"/>
            <a:tailEnd type="none" w="med" len="med"/>
          </a:ln>
        </p:spPr>
        <p:txBody>
          <a:bodyPr wrap="none" lIns="0" tIns="0" rIns="0" bIns="0" anchor="ctr">
            <a:prstTxWarp prst="textNoShape">
              <a:avLst/>
            </a:prstTxWarp>
            <a:spAutoFit/>
          </a:bodyPr>
          <a:lstStyle/>
          <a:p>
            <a:r>
              <a:rPr lang="en-US" sz="3200" dirty="0">
                <a:solidFill>
                  <a:schemeClr val="tx1"/>
                </a:solidFill>
                <a:latin typeface="Yanone Kaffeesatz Bold"/>
                <a:ea typeface="Futura" pitchFamily="1" charset="0"/>
                <a:cs typeface="Yanone Kaffeesatz Bold"/>
                <a:sym typeface="Futura" pitchFamily="1" charset="0"/>
              </a:rPr>
              <a:t>3. Dead Zone</a:t>
            </a:r>
          </a:p>
        </p:txBody>
      </p:sp>
      <p:pic>
        <p:nvPicPr>
          <p:cNvPr id="28681" name="Picture 9"/>
          <p:cNvPicPr>
            <a:picLocks noChangeAspect="1" noChangeArrowheads="1"/>
          </p:cNvPicPr>
          <p:nvPr/>
        </p:nvPicPr>
        <p:blipFill>
          <a:blip r:embed="rId5"/>
          <a:srcRect/>
          <a:stretch>
            <a:fillRect/>
          </a:stretch>
        </p:blipFill>
        <p:spPr bwMode="auto">
          <a:xfrm>
            <a:off x="3625453" y="4650135"/>
            <a:ext cx="5089922" cy="609451"/>
          </a:xfrm>
          <a:prstGeom prst="rect">
            <a:avLst/>
          </a:prstGeom>
          <a:noFill/>
          <a:ln w="12700">
            <a:noFill/>
            <a:miter lim="800000"/>
            <a:headEnd/>
            <a:tailEnd/>
          </a:ln>
        </p:spPr>
      </p:pic>
      <p:grpSp>
        <p:nvGrpSpPr>
          <p:cNvPr id="2" name="Group 10"/>
          <p:cNvGrpSpPr>
            <a:grpSpLocks/>
          </p:cNvGrpSpPr>
          <p:nvPr/>
        </p:nvGrpSpPr>
        <p:grpSpPr bwMode="auto">
          <a:xfrm>
            <a:off x="5864572" y="1900908"/>
            <a:ext cx="1879700" cy="493365"/>
            <a:chOff x="0" y="-21"/>
            <a:chExt cx="1684" cy="442"/>
          </a:xfrm>
        </p:grpSpPr>
        <p:sp>
          <p:nvSpPr>
            <p:cNvPr id="28683" name="Rectangle 11"/>
            <p:cNvSpPr>
              <a:spLocks/>
            </p:cNvSpPr>
            <p:nvPr/>
          </p:nvSpPr>
          <p:spPr bwMode="auto">
            <a:xfrm>
              <a:off x="813" y="-21"/>
              <a:ext cx="871" cy="331"/>
            </a:xfrm>
            <a:prstGeom prst="rect">
              <a:avLst/>
            </a:prstGeom>
            <a:noFill/>
            <a:ln w="12700">
              <a:noFill/>
              <a:miter lim="800000"/>
              <a:headEnd type="none" w="med" len="med"/>
              <a:tailEnd type="none" w="med" len="med"/>
            </a:ln>
          </p:spPr>
          <p:txBody>
            <a:bodyPr wrap="none" lIns="0" tIns="0" rIns="0" bIns="0" anchor="ctr">
              <a:prstTxWarp prst="textNoShape">
                <a:avLst/>
              </a:prstTxWarp>
              <a:spAutoFit/>
            </a:bodyPr>
            <a:lstStyle/>
            <a:p>
              <a:r>
                <a:rPr lang="en-US" sz="2400" dirty="0">
                  <a:latin typeface="Yanone Kaffeesatz Light"/>
                  <a:ea typeface="Gill Sans" pitchFamily="1" charset="0"/>
                  <a:cs typeface="Yanone Kaffeesatz Light"/>
                </a:rPr>
                <a:t>Prediction</a:t>
              </a:r>
            </a:p>
          </p:txBody>
        </p:sp>
        <p:sp>
          <p:nvSpPr>
            <p:cNvPr id="28684" name="Line 12"/>
            <p:cNvSpPr>
              <a:spLocks noChangeShapeType="1"/>
            </p:cNvSpPr>
            <p:nvPr/>
          </p:nvSpPr>
          <p:spPr bwMode="auto">
            <a:xfrm rot="10800000" flipH="1">
              <a:off x="0" y="189"/>
              <a:ext cx="731" cy="232"/>
            </a:xfrm>
            <a:prstGeom prst="line">
              <a:avLst/>
            </a:prstGeom>
            <a:noFill/>
            <a:ln w="38100">
              <a:solidFill>
                <a:schemeClr val="tx1"/>
              </a:solidFill>
              <a:prstDash val="solid"/>
              <a:round/>
              <a:headEnd type="stealth" w="med" len="med"/>
              <a:tailEnd type="none" w="med" len="med"/>
            </a:ln>
          </p:spPr>
          <p:txBody>
            <a:bodyPr>
              <a:prstTxWarp prst="textNoShape">
                <a:avLst/>
              </a:prstTxWarp>
            </a:bodyPr>
            <a:lstStyle/>
            <a:p>
              <a:endParaRPr lang="en-US"/>
            </a:p>
          </p:txBody>
        </p:sp>
      </p:grpSp>
      <p:grpSp>
        <p:nvGrpSpPr>
          <p:cNvPr id="3" name="Group 13"/>
          <p:cNvGrpSpPr>
            <a:grpSpLocks/>
          </p:cNvGrpSpPr>
          <p:nvPr/>
        </p:nvGrpSpPr>
        <p:grpSpPr bwMode="auto">
          <a:xfrm>
            <a:off x="2956843" y="1900908"/>
            <a:ext cx="1329407" cy="548059"/>
            <a:chOff x="0" y="-21"/>
            <a:chExt cx="1190" cy="491"/>
          </a:xfrm>
        </p:grpSpPr>
        <p:sp>
          <p:nvSpPr>
            <p:cNvPr id="28686" name="Rectangle 14"/>
            <p:cNvSpPr>
              <a:spLocks/>
            </p:cNvSpPr>
            <p:nvPr/>
          </p:nvSpPr>
          <p:spPr bwMode="auto">
            <a:xfrm>
              <a:off x="0" y="-21"/>
              <a:ext cx="792" cy="331"/>
            </a:xfrm>
            <a:prstGeom prst="rect">
              <a:avLst/>
            </a:prstGeom>
            <a:noFill/>
            <a:ln w="12700">
              <a:noFill/>
              <a:miter lim="800000"/>
              <a:headEnd type="none" w="med" len="med"/>
              <a:tailEnd type="none" w="med" len="med"/>
            </a:ln>
          </p:spPr>
          <p:txBody>
            <a:bodyPr wrap="none" lIns="0" tIns="0" rIns="0" bIns="0" anchor="ctr">
              <a:prstTxWarp prst="textNoShape">
                <a:avLst/>
              </a:prstTxWarp>
              <a:spAutoFit/>
            </a:bodyPr>
            <a:lstStyle/>
            <a:p>
              <a:r>
                <a:rPr lang="en-US" sz="2400" dirty="0">
                  <a:latin typeface="Yanone Kaffeesatz Light"/>
                  <a:ea typeface="Gill Sans" pitchFamily="1" charset="0"/>
                  <a:cs typeface="Yanone Kaffeesatz Light"/>
                </a:rPr>
                <a:t>Run Time</a:t>
              </a:r>
            </a:p>
          </p:txBody>
        </p:sp>
        <p:sp>
          <p:nvSpPr>
            <p:cNvPr id="28687" name="Line 15"/>
            <p:cNvSpPr>
              <a:spLocks noChangeShapeType="1"/>
            </p:cNvSpPr>
            <p:nvPr/>
          </p:nvSpPr>
          <p:spPr bwMode="auto">
            <a:xfrm rot="10800000">
              <a:off x="922" y="226"/>
              <a:ext cx="268" cy="244"/>
            </a:xfrm>
            <a:prstGeom prst="line">
              <a:avLst/>
            </a:prstGeom>
            <a:noFill/>
            <a:ln w="38100">
              <a:solidFill>
                <a:schemeClr val="tx1"/>
              </a:solidFill>
              <a:prstDash val="solid"/>
              <a:round/>
              <a:headEnd type="stealth" w="med" len="med"/>
              <a:tailEnd type="none" w="med" len="med"/>
            </a:ln>
          </p:spPr>
          <p:txBody>
            <a:bodyPr>
              <a:prstTxWarp prst="textNoShape">
                <a:avLst/>
              </a:prstTxWarp>
            </a:bodyPr>
            <a:lstStyle/>
            <a:p>
              <a:endParaRPr lang="en-US"/>
            </a:p>
          </p:txBody>
        </p:sp>
      </p:grpSp>
      <p:grpSp>
        <p:nvGrpSpPr>
          <p:cNvPr id="4" name="Group 16"/>
          <p:cNvGrpSpPr>
            <a:grpSpLocks/>
          </p:cNvGrpSpPr>
          <p:nvPr/>
        </p:nvGrpSpPr>
        <p:grpSpPr bwMode="auto">
          <a:xfrm>
            <a:off x="1574974" y="1999134"/>
            <a:ext cx="968871" cy="626194"/>
            <a:chOff x="0" y="-21"/>
            <a:chExt cx="868" cy="561"/>
          </a:xfrm>
        </p:grpSpPr>
        <p:sp>
          <p:nvSpPr>
            <p:cNvPr id="28689" name="Rectangle 17"/>
            <p:cNvSpPr>
              <a:spLocks/>
            </p:cNvSpPr>
            <p:nvPr/>
          </p:nvSpPr>
          <p:spPr bwMode="auto">
            <a:xfrm>
              <a:off x="0" y="-21"/>
              <a:ext cx="540" cy="331"/>
            </a:xfrm>
            <a:prstGeom prst="rect">
              <a:avLst/>
            </a:prstGeom>
            <a:noFill/>
            <a:ln w="12700">
              <a:noFill/>
              <a:miter lim="800000"/>
              <a:headEnd type="none" w="med" len="med"/>
              <a:tailEnd type="none" w="med" len="med"/>
            </a:ln>
          </p:spPr>
          <p:txBody>
            <a:bodyPr wrap="none" lIns="0" tIns="0" rIns="0" bIns="0" anchor="ctr">
              <a:prstTxWarp prst="textNoShape">
                <a:avLst/>
              </a:prstTxWarp>
              <a:spAutoFit/>
            </a:bodyPr>
            <a:lstStyle/>
            <a:p>
              <a:r>
                <a:rPr lang="en-US" sz="2400" dirty="0">
                  <a:latin typeface="Yanone Kaffeesatz Light"/>
                  <a:ea typeface="Gill Sans" pitchFamily="1" charset="0"/>
                  <a:cs typeface="Yanone Kaffeesatz Light"/>
                </a:rPr>
                <a:t>Utility</a:t>
              </a:r>
            </a:p>
          </p:txBody>
        </p:sp>
        <p:sp>
          <p:nvSpPr>
            <p:cNvPr id="28690" name="Line 18"/>
            <p:cNvSpPr>
              <a:spLocks noChangeShapeType="1"/>
            </p:cNvSpPr>
            <p:nvPr/>
          </p:nvSpPr>
          <p:spPr bwMode="auto">
            <a:xfrm rot="10800000">
              <a:off x="232" y="338"/>
              <a:ext cx="636" cy="202"/>
            </a:xfrm>
            <a:prstGeom prst="line">
              <a:avLst/>
            </a:prstGeom>
            <a:noFill/>
            <a:ln w="38100">
              <a:solidFill>
                <a:schemeClr val="tx1"/>
              </a:solidFill>
              <a:prstDash val="solid"/>
              <a:round/>
              <a:headEnd type="stealth" w="med" len="med"/>
              <a:tailEnd type="none" w="med" len="med"/>
            </a:ln>
          </p:spPr>
          <p:txBody>
            <a:bodyPr>
              <a:prstTxWarp prst="textNoShape">
                <a:avLst/>
              </a:prstTxWarp>
            </a:bodyPr>
            <a:lstStyle/>
            <a:p>
              <a:endParaRPr lang="en-US"/>
            </a:p>
          </p:txBody>
        </p:sp>
      </p:gr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8BCD26E9-76D5-9243-A48F-345029908496}" type="slidenum">
              <a:rPr lang="en-US"/>
              <a:pPr/>
              <a:t>130</a:t>
            </a:fld>
            <a:endParaRPr lang="en-US"/>
          </a:p>
        </p:txBody>
      </p:sp>
      <p:sp>
        <p:nvSpPr>
          <p:cNvPr id="20481" name="Rectangle 1"/>
          <p:cNvSpPr>
            <a:spLocks noGrp="1" noChangeArrowheads="1"/>
          </p:cNvSpPr>
          <p:nvPr>
            <p:ph type="title"/>
          </p:nvPr>
        </p:nvSpPr>
        <p:spPr>
          <a:xfrm>
            <a:off x="142875" y="223242"/>
            <a:ext cx="8858250" cy="794742"/>
          </a:xfrm>
          <a:ln/>
        </p:spPr>
        <p:txBody>
          <a:bodyPr>
            <a:noAutofit/>
          </a:bodyPr>
          <a:lstStyle/>
          <a:p>
            <a:r>
              <a:rPr lang="en-US" dirty="0">
                <a:latin typeface="Yanone Kaffeesatz Bold"/>
                <a:ea typeface="Helvetica" pitchFamily="1" charset="0"/>
                <a:cs typeface="Yanone Kaffeesatz Bold"/>
                <a:sym typeface="Helvetica" pitchFamily="1" charset="0"/>
              </a:rPr>
              <a:t>Cosmos</a:t>
            </a:r>
            <a:endParaRPr lang="en-US" dirty="0">
              <a:latin typeface="Yanone Kaffeesatz Bold"/>
              <a:cs typeface="Yanone Kaffeesatz Bold"/>
              <a:sym typeface="Helvetica" pitchFamily="1" charset="0"/>
            </a:endParaRPr>
          </a:p>
        </p:txBody>
      </p:sp>
      <p:sp>
        <p:nvSpPr>
          <p:cNvPr id="20482" name="Rectangle 2"/>
          <p:cNvSpPr>
            <a:spLocks noGrp="1" noChangeArrowheads="1"/>
          </p:cNvSpPr>
          <p:nvPr>
            <p:ph type="body" idx="1"/>
          </p:nvPr>
        </p:nvSpPr>
        <p:spPr>
          <a:xfrm>
            <a:off x="892969" y="1937742"/>
            <a:ext cx="7358063" cy="4027289"/>
          </a:xfrm>
          <a:ln/>
        </p:spPr>
        <p:txBody>
          <a:bodyPr>
            <a:noAutofit/>
          </a:bodyPr>
          <a:lstStyle/>
          <a:p>
            <a:pPr marL="625056"/>
            <a:r>
              <a:rPr lang="en-US" sz="2800" dirty="0">
                <a:latin typeface="Yanone Kaffeesatz Light"/>
                <a:cs typeface="Yanone Kaffeesatz Light"/>
              </a:rPr>
              <a:t>Resources are allocated with a form of fair sharing across business groups and their jobs. (Like Hadoop </a:t>
            </a:r>
            <a:r>
              <a:rPr lang="en-US" sz="2800" dirty="0" err="1">
                <a:latin typeface="Yanone Kaffeesatz Light"/>
                <a:cs typeface="Yanone Kaffeesatz Light"/>
              </a:rPr>
              <a:t>FairScheduler</a:t>
            </a:r>
            <a:r>
              <a:rPr lang="en-US" sz="2800" dirty="0">
                <a:latin typeface="Yanone Kaffeesatz Light"/>
                <a:cs typeface="Yanone Kaffeesatz Light"/>
              </a:rPr>
              <a:t> or </a:t>
            </a:r>
            <a:r>
              <a:rPr lang="en-US" sz="2800" dirty="0" err="1">
                <a:latin typeface="Yanone Kaffeesatz Light"/>
                <a:cs typeface="Yanone Kaffeesatz Light"/>
              </a:rPr>
              <a:t>CapacityScheduler</a:t>
            </a:r>
            <a:r>
              <a:rPr lang="en-US" sz="2800" dirty="0">
                <a:latin typeface="Yanone Kaffeesatz Light"/>
                <a:cs typeface="Yanone Kaffeesatz Light"/>
              </a:rPr>
              <a:t>)</a:t>
            </a:r>
          </a:p>
          <a:p>
            <a:pPr marL="625056"/>
            <a:r>
              <a:rPr lang="en-US" sz="2800" dirty="0">
                <a:latin typeface="Yanone Kaffeesatz Light"/>
                <a:cs typeface="Yanone Kaffeesatz Light"/>
              </a:rPr>
              <a:t>Each job is guaranteed a number of </a:t>
            </a:r>
            <a:r>
              <a:rPr lang="en-US" sz="2800" i="1" dirty="0">
                <a:latin typeface="Yanone Kaffeesatz Light"/>
                <a:cs typeface="Yanone Kaffeesatz Light"/>
              </a:rPr>
              <a:t>tokens</a:t>
            </a:r>
            <a:r>
              <a:rPr lang="en-US" sz="2800" dirty="0">
                <a:latin typeface="Yanone Kaffeesatz Light"/>
                <a:cs typeface="Yanone Kaffeesatz Light"/>
              </a:rPr>
              <a:t> as dictated by cluster policy; each running or initializing task uses one token. Token released on task completion.</a:t>
            </a:r>
          </a:p>
          <a:p>
            <a:pPr marL="625056"/>
            <a:r>
              <a:rPr lang="en-US" sz="2800" dirty="0">
                <a:latin typeface="Yanone Kaffeesatz Light"/>
                <a:cs typeface="Yanone Kaffeesatz Light"/>
              </a:rPr>
              <a:t>A token is a guaranteed share of CPU and memory</a:t>
            </a:r>
          </a:p>
          <a:p>
            <a:pPr marL="625056"/>
            <a:r>
              <a:rPr lang="en-US" sz="2800" dirty="0">
                <a:latin typeface="Yanone Kaffeesatz Light"/>
                <a:cs typeface="Yanone Kaffeesatz Light"/>
              </a:rPr>
              <a:t>To increase efficiency, unused tokens are re-allocated to jobs with available work</a:t>
            </a:r>
          </a:p>
        </p:txBody>
      </p:sp>
      <p:sp>
        <p:nvSpPr>
          <p:cNvPr id="20484" name="Rectangle 4"/>
          <p:cNvSpPr>
            <a:spLocks/>
          </p:cNvSpPr>
          <p:nvPr/>
        </p:nvSpPr>
        <p:spPr bwMode="auto">
          <a:xfrm>
            <a:off x="892969" y="1322189"/>
            <a:ext cx="4296048" cy="615553"/>
          </a:xfrm>
          <a:prstGeom prst="rect">
            <a:avLst/>
          </a:prstGeom>
          <a:noFill/>
          <a:ln w="12700">
            <a:noFill/>
            <a:miter lim="800000"/>
            <a:headEnd type="none" w="med" len="med"/>
            <a:tailEnd type="none" w="med" len="med"/>
          </a:ln>
        </p:spPr>
        <p:txBody>
          <a:bodyPr wrap="none" lIns="0" tIns="0" rIns="0" bIns="0" anchor="ctr">
            <a:prstTxWarp prst="textNoShape">
              <a:avLst/>
            </a:prstTxWarp>
            <a:spAutoFit/>
          </a:bodyPr>
          <a:lstStyle/>
          <a:p>
            <a:r>
              <a:rPr lang="en-US" sz="4000" dirty="0">
                <a:solidFill>
                  <a:schemeClr val="tx1"/>
                </a:solidFill>
                <a:latin typeface="Yanone Kaffeesatz Bold"/>
                <a:ea typeface="Gill Sans" pitchFamily="1" charset="0"/>
                <a:cs typeface="Yanone Kaffeesatz Bold"/>
              </a:rPr>
              <a:t>Resource sharing in Cosmos</a:t>
            </a: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5" name="Slide Number Placeholder 3"/>
          <p:cNvSpPr>
            <a:spLocks noGrp="1"/>
          </p:cNvSpPr>
          <p:nvPr>
            <p:ph type="sldNum" sz="quarter" idx="10"/>
          </p:nvPr>
        </p:nvSpPr>
        <p:spPr/>
        <p:txBody>
          <a:bodyPr/>
          <a:lstStyle/>
          <a:p>
            <a:fld id="{E1F60A9B-4F39-ED4F-B83F-E732138258F3}" type="slidenum">
              <a:rPr lang="en-US"/>
              <a:pPr/>
              <a:t>131</a:t>
            </a:fld>
            <a:endParaRPr lang="en-US"/>
          </a:p>
        </p:txBody>
      </p:sp>
      <p:sp>
        <p:nvSpPr>
          <p:cNvPr id="21505" name="Rectangle 1"/>
          <p:cNvSpPr>
            <a:spLocks noGrp="1" noChangeArrowheads="1"/>
          </p:cNvSpPr>
          <p:nvPr>
            <p:ph type="title"/>
          </p:nvPr>
        </p:nvSpPr>
        <p:spPr>
          <a:xfrm>
            <a:off x="142875" y="223242"/>
            <a:ext cx="8858250" cy="794742"/>
          </a:xfrm>
          <a:ln/>
        </p:spPr>
        <p:txBody>
          <a:bodyPr>
            <a:noAutofit/>
          </a:bodyPr>
          <a:lstStyle/>
          <a:p>
            <a:r>
              <a:rPr lang="en-US" dirty="0">
                <a:latin typeface="Yanone Kaffeesatz Bold"/>
                <a:ea typeface="Helvetica" pitchFamily="1" charset="0"/>
                <a:cs typeface="Yanone Kaffeesatz Bold"/>
                <a:sym typeface="Helvetica" pitchFamily="1" charset="0"/>
              </a:rPr>
              <a:t>Jockey</a:t>
            </a:r>
            <a:endParaRPr lang="en-US" dirty="0">
              <a:latin typeface="Yanone Kaffeesatz Bold"/>
              <a:cs typeface="Yanone Kaffeesatz Bold"/>
              <a:sym typeface="Helvetica" pitchFamily="1" charset="0"/>
            </a:endParaRPr>
          </a:p>
        </p:txBody>
      </p:sp>
      <p:sp>
        <p:nvSpPr>
          <p:cNvPr id="21506" name="Rectangle 2"/>
          <p:cNvSpPr>
            <a:spLocks noGrp="1" noChangeArrowheads="1"/>
          </p:cNvSpPr>
          <p:nvPr>
            <p:ph type="body" idx="1"/>
          </p:nvPr>
        </p:nvSpPr>
        <p:spPr>
          <a:xfrm>
            <a:off x="875109" y="1223367"/>
            <a:ext cx="7358063" cy="3795117"/>
          </a:xfrm>
          <a:ln/>
        </p:spPr>
        <p:txBody>
          <a:bodyPr/>
          <a:lstStyle/>
          <a:p>
            <a:pPr marL="625056">
              <a:buNone/>
            </a:pPr>
            <a:r>
              <a:rPr lang="en-US" sz="4000" dirty="0"/>
              <a:t>Progress </a:t>
            </a:r>
            <a:r>
              <a:rPr lang="en-US" sz="4000" dirty="0" smtClean="0"/>
              <a:t>indicator</a:t>
            </a:r>
          </a:p>
          <a:p>
            <a:pPr marL="625056"/>
            <a:r>
              <a:rPr lang="en-US" sz="2800" dirty="0" smtClean="0">
                <a:latin typeface="Yanone Kaffeesatz Light"/>
                <a:cs typeface="Yanone Kaffeesatz Light"/>
              </a:rPr>
              <a:t>Can </a:t>
            </a:r>
            <a:r>
              <a:rPr lang="en-US" sz="2800" dirty="0">
                <a:latin typeface="Yanone Kaffeesatz Light"/>
                <a:cs typeface="Yanone Kaffeesatz Light"/>
              </a:rPr>
              <a:t>use many features of the job to build a progress </a:t>
            </a:r>
            <a:r>
              <a:rPr lang="en-US" sz="2800" dirty="0" smtClean="0">
                <a:latin typeface="Yanone Kaffeesatz Light"/>
                <a:cs typeface="Yanone Kaffeesatz Light"/>
              </a:rPr>
              <a:t>indicator</a:t>
            </a:r>
          </a:p>
          <a:p>
            <a:pPr marL="625056"/>
            <a:r>
              <a:rPr lang="en-US" sz="2800" dirty="0" smtClean="0">
                <a:latin typeface="Yanone Kaffeesatz Light"/>
                <a:cs typeface="Yanone Kaffeesatz Light"/>
              </a:rPr>
              <a:t>Earlier </a:t>
            </a:r>
            <a:r>
              <a:rPr lang="en-US" sz="2800" dirty="0">
                <a:latin typeface="Yanone Kaffeesatz Light"/>
                <a:cs typeface="Yanone Kaffeesatz Light"/>
              </a:rPr>
              <a:t>work (</a:t>
            </a:r>
            <a:r>
              <a:rPr lang="en-US" sz="2800" dirty="0" err="1">
                <a:latin typeface="Yanone Kaffeesatz Light"/>
                <a:cs typeface="Yanone Kaffeesatz Light"/>
              </a:rPr>
              <a:t>ParaTimer</a:t>
            </a:r>
            <a:r>
              <a:rPr lang="en-US" sz="2800" dirty="0">
                <a:latin typeface="Yanone Kaffeesatz Light"/>
                <a:cs typeface="Yanone Kaffeesatz Light"/>
              </a:rPr>
              <a:t>) concentrated on fraction of tasks </a:t>
            </a:r>
            <a:r>
              <a:rPr lang="en-US" sz="2800" dirty="0" smtClean="0">
                <a:latin typeface="Yanone Kaffeesatz Light"/>
                <a:cs typeface="Yanone Kaffeesatz Light"/>
              </a:rPr>
              <a:t>completed</a:t>
            </a:r>
          </a:p>
          <a:p>
            <a:pPr marL="625056"/>
            <a:r>
              <a:rPr lang="en-US" sz="2800" dirty="0" smtClean="0">
                <a:latin typeface="Yanone Kaffeesatz Light"/>
                <a:cs typeface="Yanone Kaffeesatz Light"/>
              </a:rPr>
              <a:t>Our </a:t>
            </a:r>
            <a:r>
              <a:rPr lang="en-US" sz="2800" dirty="0">
                <a:latin typeface="Yanone Kaffeesatz Light"/>
                <a:cs typeface="Yanone Kaffeesatz Light"/>
              </a:rPr>
              <a:t>indicator is very simple, but we found it performs best for Jockey’s needs</a:t>
            </a:r>
          </a:p>
        </p:txBody>
      </p:sp>
      <p:pic>
        <p:nvPicPr>
          <p:cNvPr id="21508" name="Picture 4"/>
          <p:cNvPicPr>
            <a:picLocks noChangeAspect="1" noChangeArrowheads="1"/>
          </p:cNvPicPr>
          <p:nvPr/>
        </p:nvPicPr>
        <p:blipFill>
          <a:blip r:embed="rId3"/>
          <a:srcRect/>
          <a:stretch>
            <a:fillRect/>
          </a:stretch>
        </p:blipFill>
        <p:spPr bwMode="auto">
          <a:xfrm>
            <a:off x="1794867" y="5348883"/>
            <a:ext cx="3634383" cy="660797"/>
          </a:xfrm>
          <a:prstGeom prst="rect">
            <a:avLst/>
          </a:prstGeom>
          <a:noFill/>
          <a:ln w="12700">
            <a:noFill/>
            <a:miter lim="800000"/>
            <a:headEnd/>
            <a:tailEnd/>
          </a:ln>
        </p:spPr>
      </p:pic>
      <p:grpSp>
        <p:nvGrpSpPr>
          <p:cNvPr id="2" name="Group 5"/>
          <p:cNvGrpSpPr>
            <a:grpSpLocks/>
          </p:cNvGrpSpPr>
          <p:nvPr/>
        </p:nvGrpSpPr>
        <p:grpSpPr bwMode="auto">
          <a:xfrm>
            <a:off x="4081984" y="4886772"/>
            <a:ext cx="3345285" cy="542478"/>
            <a:chOff x="0" y="6"/>
            <a:chExt cx="2997" cy="486"/>
          </a:xfrm>
        </p:grpSpPr>
        <p:sp>
          <p:nvSpPr>
            <p:cNvPr id="21510" name="Rectangle 6"/>
            <p:cNvSpPr>
              <a:spLocks/>
            </p:cNvSpPr>
            <p:nvPr/>
          </p:nvSpPr>
          <p:spPr bwMode="auto">
            <a:xfrm>
              <a:off x="842" y="6"/>
              <a:ext cx="2155" cy="276"/>
            </a:xfrm>
            <a:prstGeom prst="rect">
              <a:avLst/>
            </a:prstGeom>
            <a:noFill/>
            <a:ln w="12700">
              <a:noFill/>
              <a:miter lim="800000"/>
              <a:headEnd type="none" w="med" len="med"/>
              <a:tailEnd type="none" w="med" len="med"/>
            </a:ln>
          </p:spPr>
          <p:txBody>
            <a:bodyPr wrap="none" lIns="0" tIns="0" rIns="0" bIns="0" anchor="ctr">
              <a:prstTxWarp prst="textNoShape">
                <a:avLst/>
              </a:prstTxWarp>
              <a:spAutoFit/>
            </a:bodyPr>
            <a:lstStyle/>
            <a:p>
              <a:r>
                <a:rPr lang="en-US" sz="2000" dirty="0">
                  <a:latin typeface="Yanone Kaffeesatz Light"/>
                  <a:ea typeface="Gill Sans" pitchFamily="1" charset="0"/>
                  <a:cs typeface="Yanone Kaffeesatz Light"/>
                </a:rPr>
                <a:t>Total vertex initialization time</a:t>
              </a:r>
            </a:p>
          </p:txBody>
        </p:sp>
        <p:sp>
          <p:nvSpPr>
            <p:cNvPr id="21511" name="Line 7"/>
            <p:cNvSpPr>
              <a:spLocks noChangeShapeType="1"/>
            </p:cNvSpPr>
            <p:nvPr/>
          </p:nvSpPr>
          <p:spPr bwMode="auto">
            <a:xfrm rot="10800000" flipH="1">
              <a:off x="0" y="175"/>
              <a:ext cx="768" cy="317"/>
            </a:xfrm>
            <a:prstGeom prst="line">
              <a:avLst/>
            </a:prstGeom>
            <a:noFill/>
            <a:ln w="38100">
              <a:solidFill>
                <a:schemeClr val="tx1"/>
              </a:solidFill>
              <a:prstDash val="solid"/>
              <a:round/>
              <a:headEnd type="stealth" w="med" len="med"/>
              <a:tailEnd type="none" w="med" len="med"/>
            </a:ln>
          </p:spPr>
          <p:txBody>
            <a:bodyPr>
              <a:prstTxWarp prst="textNoShape">
                <a:avLst/>
              </a:prstTxWarp>
            </a:bodyPr>
            <a:lstStyle/>
            <a:p>
              <a:endParaRPr lang="en-US"/>
            </a:p>
          </p:txBody>
        </p:sp>
      </p:grpSp>
      <p:grpSp>
        <p:nvGrpSpPr>
          <p:cNvPr id="3" name="Group 8"/>
          <p:cNvGrpSpPr>
            <a:grpSpLocks/>
          </p:cNvGrpSpPr>
          <p:nvPr/>
        </p:nvGrpSpPr>
        <p:grpSpPr bwMode="auto">
          <a:xfrm>
            <a:off x="5492875" y="5270749"/>
            <a:ext cx="2941215" cy="435322"/>
            <a:chOff x="0" y="6"/>
            <a:chExt cx="2635" cy="390"/>
          </a:xfrm>
        </p:grpSpPr>
        <p:sp>
          <p:nvSpPr>
            <p:cNvPr id="21513" name="Rectangle 9"/>
            <p:cNvSpPr>
              <a:spLocks/>
            </p:cNvSpPr>
            <p:nvPr/>
          </p:nvSpPr>
          <p:spPr bwMode="auto">
            <a:xfrm>
              <a:off x="1121" y="6"/>
              <a:ext cx="1514" cy="276"/>
            </a:xfrm>
            <a:prstGeom prst="rect">
              <a:avLst/>
            </a:prstGeom>
            <a:noFill/>
            <a:ln w="12700">
              <a:noFill/>
              <a:miter lim="800000"/>
              <a:headEnd type="none" w="med" len="med"/>
              <a:tailEnd type="none" w="med" len="med"/>
            </a:ln>
          </p:spPr>
          <p:txBody>
            <a:bodyPr wrap="none" lIns="0" tIns="0" rIns="0" bIns="0" anchor="ctr">
              <a:prstTxWarp prst="textNoShape">
                <a:avLst/>
              </a:prstTxWarp>
              <a:spAutoFit/>
            </a:bodyPr>
            <a:lstStyle/>
            <a:p>
              <a:r>
                <a:rPr lang="en-US" sz="2000" dirty="0">
                  <a:latin typeface="Yanone Kaffeesatz Light"/>
                  <a:ea typeface="Gill Sans" pitchFamily="1" charset="0"/>
                  <a:cs typeface="Yanone Kaffeesatz Light"/>
                </a:rPr>
                <a:t>Total vertex run time</a:t>
              </a:r>
            </a:p>
          </p:txBody>
        </p:sp>
        <p:sp>
          <p:nvSpPr>
            <p:cNvPr id="21514" name="Line 10"/>
            <p:cNvSpPr>
              <a:spLocks noChangeShapeType="1"/>
            </p:cNvSpPr>
            <p:nvPr/>
          </p:nvSpPr>
          <p:spPr bwMode="auto">
            <a:xfrm rot="10800000" flipH="1">
              <a:off x="0" y="135"/>
              <a:ext cx="1052" cy="261"/>
            </a:xfrm>
            <a:prstGeom prst="line">
              <a:avLst/>
            </a:prstGeom>
            <a:noFill/>
            <a:ln w="38100">
              <a:solidFill>
                <a:schemeClr val="tx1"/>
              </a:solidFill>
              <a:prstDash val="solid"/>
              <a:round/>
              <a:headEnd type="stealth" w="med" len="med"/>
              <a:tailEnd type="none" w="med" len="med"/>
            </a:ln>
          </p:spPr>
          <p:txBody>
            <a:bodyPr>
              <a:prstTxWarp prst="textNoShape">
                <a:avLst/>
              </a:prstTxWarp>
            </a:bodyPr>
            <a:lstStyle/>
            <a:p>
              <a:endParaRPr lang="en-US"/>
            </a:p>
          </p:txBody>
        </p:sp>
      </p:grpSp>
      <p:grpSp>
        <p:nvGrpSpPr>
          <p:cNvPr id="4" name="Group 11"/>
          <p:cNvGrpSpPr>
            <a:grpSpLocks/>
          </p:cNvGrpSpPr>
          <p:nvPr/>
        </p:nvGrpSpPr>
        <p:grpSpPr bwMode="auto">
          <a:xfrm>
            <a:off x="428625" y="4886772"/>
            <a:ext cx="3155529" cy="609450"/>
            <a:chOff x="0" y="6"/>
            <a:chExt cx="2827" cy="546"/>
          </a:xfrm>
        </p:grpSpPr>
        <p:sp>
          <p:nvSpPr>
            <p:cNvPr id="21516" name="Rectangle 12"/>
            <p:cNvSpPr>
              <a:spLocks/>
            </p:cNvSpPr>
            <p:nvPr/>
          </p:nvSpPr>
          <p:spPr bwMode="auto">
            <a:xfrm>
              <a:off x="0" y="6"/>
              <a:ext cx="2827" cy="276"/>
            </a:xfrm>
            <a:prstGeom prst="rect">
              <a:avLst/>
            </a:prstGeom>
            <a:noFill/>
            <a:ln w="12700">
              <a:noFill/>
              <a:miter lim="800000"/>
              <a:headEnd type="none" w="med" len="med"/>
              <a:tailEnd type="none" w="med" len="med"/>
            </a:ln>
          </p:spPr>
          <p:txBody>
            <a:bodyPr wrap="none" lIns="0" tIns="0" rIns="0" bIns="0" anchor="ctr">
              <a:prstTxWarp prst="textNoShape">
                <a:avLst/>
              </a:prstTxWarp>
              <a:spAutoFit/>
            </a:bodyPr>
            <a:lstStyle/>
            <a:p>
              <a:r>
                <a:rPr lang="en-US" sz="2000" dirty="0">
                  <a:ea typeface="Gill Sans" pitchFamily="1" charset="0"/>
                  <a:cs typeface="Gill Sans" pitchFamily="1" charset="0"/>
                </a:rPr>
                <a:t>Fraction of completed vertices</a:t>
              </a:r>
            </a:p>
          </p:txBody>
        </p:sp>
        <p:sp>
          <p:nvSpPr>
            <p:cNvPr id="21517" name="Line 13"/>
            <p:cNvSpPr>
              <a:spLocks noChangeShapeType="1"/>
            </p:cNvSpPr>
            <p:nvPr/>
          </p:nvSpPr>
          <p:spPr bwMode="auto">
            <a:xfrm rot="10800000">
              <a:off x="1725" y="350"/>
              <a:ext cx="816" cy="202"/>
            </a:xfrm>
            <a:prstGeom prst="line">
              <a:avLst/>
            </a:prstGeom>
            <a:noFill/>
            <a:ln w="38100">
              <a:solidFill>
                <a:schemeClr val="tx1"/>
              </a:solidFill>
              <a:prstDash val="solid"/>
              <a:round/>
              <a:headEnd type="stealth" w="med" len="med"/>
              <a:tailEnd type="none" w="med" len="med"/>
            </a:ln>
          </p:spPr>
          <p:txBody>
            <a:bodyPr>
              <a:prstTxWarp prst="textNoShape">
                <a:avLst/>
              </a:prstTxWarp>
            </a:bodyPr>
            <a:lstStyle/>
            <a:p>
              <a:endParaRPr lang="en-US"/>
            </a:p>
          </p:txBody>
        </p:sp>
      </p:gr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fld id="{A9E4BFEB-AD52-F24D-BCD8-C3EC5181B64D}" type="slidenum">
              <a:rPr lang="en-US"/>
              <a:pPr/>
              <a:t>132</a:t>
            </a:fld>
            <a:endParaRPr lang="en-US"/>
          </a:p>
        </p:txBody>
      </p:sp>
      <p:sp>
        <p:nvSpPr>
          <p:cNvPr id="30721" name="Rectangle 1"/>
          <p:cNvSpPr>
            <a:spLocks noGrp="1" noChangeArrowheads="1"/>
          </p:cNvSpPr>
          <p:nvPr>
            <p:ph type="title"/>
          </p:nvPr>
        </p:nvSpPr>
        <p:spPr>
          <a:xfrm>
            <a:off x="142875" y="223242"/>
            <a:ext cx="8858250" cy="794742"/>
          </a:xfrm>
          <a:ln/>
        </p:spPr>
        <p:txBody>
          <a:bodyPr>
            <a:noAutofit/>
          </a:bodyPr>
          <a:lstStyle/>
          <a:p>
            <a:r>
              <a:rPr lang="en-US" dirty="0" smtClean="0">
                <a:latin typeface="Yanone Kaffeesatz Bold"/>
                <a:ea typeface="Helvetica" pitchFamily="1" charset="0"/>
                <a:cs typeface="Yanone Kaffeesatz Bold"/>
                <a:sym typeface="Helvetica" pitchFamily="1" charset="0"/>
              </a:rPr>
              <a:t>Comparison with ARIA</a:t>
            </a:r>
            <a:endParaRPr lang="en-US" dirty="0">
              <a:latin typeface="Yanone Kaffeesatz Bold"/>
              <a:cs typeface="Yanone Kaffeesatz Bold"/>
              <a:sym typeface="Helvetica" pitchFamily="1" charset="0"/>
            </a:endParaRPr>
          </a:p>
        </p:txBody>
      </p:sp>
      <p:sp>
        <p:nvSpPr>
          <p:cNvPr id="30722" name="Rectangle 2"/>
          <p:cNvSpPr>
            <a:spLocks noGrp="1" noChangeArrowheads="1"/>
          </p:cNvSpPr>
          <p:nvPr>
            <p:ph type="body" idx="1"/>
          </p:nvPr>
        </p:nvSpPr>
        <p:spPr>
          <a:xfrm>
            <a:off x="892969" y="1259086"/>
            <a:ext cx="7358063" cy="4545211"/>
          </a:xfrm>
          <a:ln/>
        </p:spPr>
        <p:txBody>
          <a:bodyPr>
            <a:noAutofit/>
          </a:bodyPr>
          <a:lstStyle/>
          <a:p>
            <a:pPr marL="625056"/>
            <a:r>
              <a:rPr lang="en-US" dirty="0">
                <a:latin typeface="Yanone Kaffeesatz Light"/>
                <a:cs typeface="Yanone Kaffeesatz Light"/>
              </a:rPr>
              <a:t>ARIA uses analytic models</a:t>
            </a:r>
          </a:p>
          <a:p>
            <a:pPr marL="625056"/>
            <a:r>
              <a:rPr lang="en-US" dirty="0">
                <a:latin typeface="Yanone Kaffeesatz Light"/>
                <a:cs typeface="Yanone Kaffeesatz Light"/>
              </a:rPr>
              <a:t>Designed for 3 stages: Map, Shuffle, Reduce</a:t>
            </a:r>
          </a:p>
          <a:p>
            <a:pPr marL="625056"/>
            <a:r>
              <a:rPr lang="en-US" dirty="0">
                <a:latin typeface="Yanone Kaffeesatz Light"/>
                <a:cs typeface="Yanone Kaffeesatz Light"/>
              </a:rPr>
              <a:t>Jockey’s control loop is robust due to control-theory improvements</a:t>
            </a:r>
          </a:p>
          <a:p>
            <a:pPr marL="625056"/>
            <a:r>
              <a:rPr lang="en-US" dirty="0">
                <a:latin typeface="Yanone Kaffeesatz Light"/>
                <a:cs typeface="Yanone Kaffeesatz Light"/>
              </a:rPr>
              <a:t>ARIA tested on small (66-node) cluster without a network bottleneck</a:t>
            </a:r>
          </a:p>
          <a:p>
            <a:pPr marL="625056"/>
            <a:r>
              <a:rPr lang="en-US" dirty="0">
                <a:latin typeface="Yanone Kaffeesatz Light"/>
                <a:cs typeface="Yanone Kaffeesatz Light"/>
              </a:rPr>
              <a:t>We believe Jockey is a better match for production DAG frameworks such as Hive, Pig, etc.</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fld id="{666AE32A-0C1B-6A4A-8876-A424D8C2E8F8}" type="slidenum">
              <a:rPr lang="en-US"/>
              <a:pPr/>
              <a:t>133</a:t>
            </a:fld>
            <a:endParaRPr lang="en-US"/>
          </a:p>
        </p:txBody>
      </p:sp>
      <p:sp>
        <p:nvSpPr>
          <p:cNvPr id="24577" name="Rectangle 1"/>
          <p:cNvSpPr>
            <a:spLocks noGrp="1" noChangeArrowheads="1"/>
          </p:cNvSpPr>
          <p:nvPr>
            <p:ph type="title"/>
          </p:nvPr>
        </p:nvSpPr>
        <p:spPr>
          <a:xfrm>
            <a:off x="142875" y="223242"/>
            <a:ext cx="8858250" cy="794742"/>
          </a:xfrm>
          <a:ln/>
        </p:spPr>
        <p:txBody>
          <a:bodyPr>
            <a:noAutofit/>
          </a:bodyPr>
          <a:lstStyle/>
          <a:p>
            <a:r>
              <a:rPr lang="en-US" dirty="0">
                <a:latin typeface="Yanone Kaffeesatz Bold"/>
                <a:ea typeface="Helvetica" pitchFamily="1" charset="0"/>
                <a:cs typeface="Yanone Kaffeesatz Bold"/>
                <a:sym typeface="Helvetica" pitchFamily="1" charset="0"/>
              </a:rPr>
              <a:t>Jockey</a:t>
            </a:r>
            <a:endParaRPr lang="en-US" dirty="0">
              <a:latin typeface="Yanone Kaffeesatz Bold"/>
              <a:cs typeface="Yanone Kaffeesatz Bold"/>
              <a:sym typeface="Helvetica" pitchFamily="1" charset="0"/>
            </a:endParaRPr>
          </a:p>
        </p:txBody>
      </p:sp>
      <p:sp>
        <p:nvSpPr>
          <p:cNvPr id="24578" name="Rectangle 2"/>
          <p:cNvSpPr>
            <a:spLocks noGrp="1" noChangeArrowheads="1"/>
          </p:cNvSpPr>
          <p:nvPr>
            <p:ph type="body" idx="1"/>
          </p:nvPr>
        </p:nvSpPr>
        <p:spPr>
          <a:xfrm>
            <a:off x="142875" y="1259086"/>
            <a:ext cx="8858250" cy="4902398"/>
          </a:xfrm>
          <a:ln/>
        </p:spPr>
        <p:txBody>
          <a:bodyPr anchor="ctr">
            <a:normAutofit fontScale="92500"/>
          </a:bodyPr>
          <a:lstStyle/>
          <a:p>
            <a:pPr marL="625056">
              <a:lnSpc>
                <a:spcPct val="120000"/>
              </a:lnSpc>
              <a:spcBef>
                <a:spcPts val="672"/>
              </a:spcBef>
              <a:buNone/>
            </a:pPr>
            <a:r>
              <a:rPr lang="en-US" sz="4000" dirty="0"/>
              <a:t>Latency prediction:  </a:t>
            </a:r>
            <a:r>
              <a:rPr lang="en-US" sz="4000" dirty="0" err="1"/>
              <a:t>C(p</a:t>
            </a:r>
            <a:r>
              <a:rPr lang="en-US" sz="4000" dirty="0"/>
              <a:t>, a</a:t>
            </a:r>
            <a:r>
              <a:rPr lang="en-US" sz="4000" dirty="0" smtClean="0"/>
              <a:t>)</a:t>
            </a:r>
          </a:p>
          <a:p>
            <a:pPr marL="625056">
              <a:lnSpc>
                <a:spcPct val="120000"/>
              </a:lnSpc>
              <a:spcBef>
                <a:spcPts val="672"/>
              </a:spcBef>
            </a:pPr>
            <a:r>
              <a:rPr lang="en-US" sz="2400" dirty="0" smtClean="0">
                <a:latin typeface="Yanone Kaffeesatz Light"/>
                <a:cs typeface="Yanone Kaffeesatz Light"/>
              </a:rPr>
              <a:t>Event</a:t>
            </a:r>
            <a:r>
              <a:rPr lang="en-US" sz="2400" dirty="0">
                <a:latin typeface="Yanone Kaffeesatz Light"/>
                <a:cs typeface="Yanone Kaffeesatz Light"/>
              </a:rPr>
              <a:t>-based </a:t>
            </a:r>
            <a:r>
              <a:rPr lang="en-US" sz="2400" dirty="0" smtClean="0">
                <a:latin typeface="Yanone Kaffeesatz Light"/>
                <a:cs typeface="Yanone Kaffeesatz Light"/>
              </a:rPr>
              <a:t>simulator</a:t>
            </a:r>
          </a:p>
          <a:p>
            <a:pPr marL="1025106" lvl="1">
              <a:lnSpc>
                <a:spcPct val="120000"/>
              </a:lnSpc>
              <a:spcBef>
                <a:spcPts val="672"/>
              </a:spcBef>
            </a:pPr>
            <a:r>
              <a:rPr lang="en-US" sz="2400" dirty="0" smtClean="0">
                <a:latin typeface="Yanone Kaffeesatz Light"/>
                <a:cs typeface="Yanone Kaffeesatz Light"/>
              </a:rPr>
              <a:t>Same </a:t>
            </a:r>
            <a:r>
              <a:rPr lang="en-US" sz="2400" dirty="0">
                <a:latin typeface="Yanone Kaffeesatz Light"/>
                <a:cs typeface="Yanone Kaffeesatz Light"/>
              </a:rPr>
              <a:t>scheduling logic as actual Job </a:t>
            </a:r>
            <a:r>
              <a:rPr lang="en-US" sz="2400" dirty="0" smtClean="0">
                <a:latin typeface="Yanone Kaffeesatz Light"/>
                <a:cs typeface="Yanone Kaffeesatz Light"/>
              </a:rPr>
              <a:t>Manager</a:t>
            </a:r>
          </a:p>
          <a:p>
            <a:pPr marL="1025106" lvl="1">
              <a:lnSpc>
                <a:spcPct val="120000"/>
              </a:lnSpc>
              <a:spcBef>
                <a:spcPts val="672"/>
              </a:spcBef>
            </a:pPr>
            <a:r>
              <a:rPr lang="en-US" sz="2400" dirty="0" smtClean="0">
                <a:latin typeface="Yanone Kaffeesatz Light"/>
                <a:cs typeface="Yanone Kaffeesatz Light"/>
              </a:rPr>
              <a:t>Captures </a:t>
            </a:r>
            <a:r>
              <a:rPr lang="en-US" sz="2400" dirty="0">
                <a:latin typeface="Yanone Kaffeesatz Light"/>
                <a:cs typeface="Yanone Kaffeesatz Light"/>
              </a:rPr>
              <a:t>important features of job </a:t>
            </a:r>
            <a:r>
              <a:rPr lang="en-US" sz="2400" dirty="0" smtClean="0">
                <a:latin typeface="Yanone Kaffeesatz Light"/>
                <a:cs typeface="Yanone Kaffeesatz Light"/>
              </a:rPr>
              <a:t>progress</a:t>
            </a:r>
          </a:p>
          <a:p>
            <a:pPr marL="1025106" lvl="1">
              <a:lnSpc>
                <a:spcPct val="120000"/>
              </a:lnSpc>
              <a:spcBef>
                <a:spcPts val="672"/>
              </a:spcBef>
            </a:pPr>
            <a:r>
              <a:rPr lang="en-US" sz="2400" dirty="0" smtClean="0">
                <a:latin typeface="Yanone Kaffeesatz Light"/>
                <a:cs typeface="Yanone Kaffeesatz Light"/>
              </a:rPr>
              <a:t>Does </a:t>
            </a:r>
            <a:r>
              <a:rPr lang="en-US" sz="2400" dirty="0">
                <a:latin typeface="Yanone Kaffeesatz Light"/>
                <a:cs typeface="Yanone Kaffeesatz Light"/>
              </a:rPr>
              <a:t>not model input size variation or speculative re-execution of </a:t>
            </a:r>
            <a:r>
              <a:rPr lang="en-US" sz="2400" dirty="0" smtClean="0">
                <a:latin typeface="Yanone Kaffeesatz Light"/>
                <a:cs typeface="Yanone Kaffeesatz Light"/>
              </a:rPr>
              <a:t>stragglers</a:t>
            </a:r>
          </a:p>
          <a:p>
            <a:pPr marL="1025106" lvl="1">
              <a:lnSpc>
                <a:spcPct val="120000"/>
              </a:lnSpc>
              <a:spcBef>
                <a:spcPts val="672"/>
              </a:spcBef>
            </a:pPr>
            <a:r>
              <a:rPr lang="en-US" sz="2400" dirty="0" smtClean="0">
                <a:latin typeface="Yanone Kaffeesatz Light"/>
                <a:cs typeface="Yanone Kaffeesatz Light"/>
              </a:rPr>
              <a:t>Inputs</a:t>
            </a:r>
            <a:r>
              <a:rPr lang="en-US" sz="2400" dirty="0">
                <a:latin typeface="Yanone Kaffeesatz Light"/>
                <a:cs typeface="Yanone Kaffeesatz Light"/>
              </a:rPr>
              <a:t>: job algebra, distributions of task timings, probabilities of failures, </a:t>
            </a:r>
            <a:r>
              <a:rPr lang="en-US" sz="2400" dirty="0" smtClean="0">
                <a:latin typeface="Yanone Kaffeesatz Light"/>
                <a:cs typeface="Yanone Kaffeesatz Light"/>
              </a:rPr>
              <a:t>allocation</a:t>
            </a:r>
          </a:p>
          <a:p>
            <a:pPr marL="625056">
              <a:lnSpc>
                <a:spcPct val="120000"/>
              </a:lnSpc>
              <a:spcBef>
                <a:spcPts val="672"/>
              </a:spcBef>
            </a:pPr>
            <a:r>
              <a:rPr lang="en-US" sz="2400" dirty="0" smtClean="0">
                <a:latin typeface="Yanone Kaffeesatz Light"/>
                <a:cs typeface="Yanone Kaffeesatz Light"/>
              </a:rPr>
              <a:t>Analytic model</a:t>
            </a:r>
          </a:p>
          <a:p>
            <a:pPr marL="1025106" lvl="1">
              <a:lnSpc>
                <a:spcPct val="120000"/>
              </a:lnSpc>
              <a:spcBef>
                <a:spcPts val="672"/>
              </a:spcBef>
            </a:pPr>
            <a:r>
              <a:rPr lang="en-US" sz="2400" dirty="0" smtClean="0">
                <a:latin typeface="Yanone Kaffeesatz Light"/>
                <a:cs typeface="Yanone Kaffeesatz Light"/>
              </a:rPr>
              <a:t>Inspired </a:t>
            </a:r>
            <a:r>
              <a:rPr lang="en-US" sz="2400" dirty="0">
                <a:latin typeface="Yanone Kaffeesatz Light"/>
                <a:cs typeface="Yanone Kaffeesatz Light"/>
              </a:rPr>
              <a:t>by Amdahl’s Law: T = S + P/</a:t>
            </a:r>
            <a:r>
              <a:rPr lang="en-US" sz="2400" dirty="0" smtClean="0">
                <a:latin typeface="Yanone Kaffeesatz Light"/>
                <a:cs typeface="Yanone Kaffeesatz Light"/>
              </a:rPr>
              <a:t>N</a:t>
            </a:r>
          </a:p>
          <a:p>
            <a:pPr marL="1025106" lvl="1">
              <a:lnSpc>
                <a:spcPct val="120000"/>
              </a:lnSpc>
              <a:spcBef>
                <a:spcPts val="672"/>
              </a:spcBef>
            </a:pPr>
            <a:r>
              <a:rPr lang="en-US" sz="2400" dirty="0" smtClean="0">
                <a:latin typeface="Yanone Kaffeesatz Light"/>
                <a:cs typeface="Yanone Kaffeesatz Light"/>
              </a:rPr>
              <a:t>S </a:t>
            </a:r>
            <a:r>
              <a:rPr lang="en-US" sz="2400" dirty="0">
                <a:latin typeface="Yanone Kaffeesatz Light"/>
                <a:cs typeface="Yanone Kaffeesatz Light"/>
              </a:rPr>
              <a:t>is remaining work on critical path, P is all remaining work, N is number of machines</a:t>
            </a: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fld id="{70EE4262-2B1B-F942-8472-1831DB86ED60}" type="slidenum">
              <a:rPr lang="en-US"/>
              <a:pPr/>
              <a:t>134</a:t>
            </a:fld>
            <a:endParaRPr lang="en-US"/>
          </a:p>
        </p:txBody>
      </p:sp>
      <p:sp>
        <p:nvSpPr>
          <p:cNvPr id="26625" name="Rectangle 1"/>
          <p:cNvSpPr>
            <a:spLocks noGrp="1" noChangeArrowheads="1"/>
          </p:cNvSpPr>
          <p:nvPr>
            <p:ph type="title"/>
          </p:nvPr>
        </p:nvSpPr>
        <p:spPr>
          <a:xfrm>
            <a:off x="142875" y="223242"/>
            <a:ext cx="8858250" cy="794742"/>
          </a:xfrm>
          <a:ln/>
        </p:spPr>
        <p:txBody>
          <a:bodyPr>
            <a:noAutofit/>
          </a:bodyPr>
          <a:lstStyle/>
          <a:p>
            <a:r>
              <a:rPr lang="en-US" dirty="0">
                <a:ea typeface="Helvetica" pitchFamily="1" charset="0"/>
                <a:sym typeface="Helvetica" pitchFamily="1" charset="0"/>
              </a:rPr>
              <a:t>Jockey</a:t>
            </a:r>
            <a:endParaRPr lang="en-US" dirty="0">
              <a:sym typeface="Helvetica" pitchFamily="1" charset="0"/>
            </a:endParaRPr>
          </a:p>
        </p:txBody>
      </p:sp>
      <p:sp>
        <p:nvSpPr>
          <p:cNvPr id="26627" name="Rectangle 3"/>
          <p:cNvSpPr>
            <a:spLocks noGrp="1" noChangeArrowheads="1"/>
          </p:cNvSpPr>
          <p:nvPr>
            <p:ph type="body" idx="1"/>
          </p:nvPr>
        </p:nvSpPr>
        <p:spPr>
          <a:xfrm>
            <a:off x="892969" y="1259086"/>
            <a:ext cx="7358063" cy="4646554"/>
          </a:xfrm>
          <a:ln/>
        </p:spPr>
        <p:txBody>
          <a:bodyPr>
            <a:normAutofit/>
          </a:bodyPr>
          <a:lstStyle/>
          <a:p>
            <a:pPr marL="625056">
              <a:lnSpc>
                <a:spcPct val="80000"/>
              </a:lnSpc>
              <a:buNone/>
            </a:pPr>
            <a:r>
              <a:rPr lang="en-US" sz="4000" dirty="0"/>
              <a:t>Resource allocation control </a:t>
            </a:r>
            <a:r>
              <a:rPr lang="en-US" sz="4000" dirty="0" smtClean="0"/>
              <a:t>loop</a:t>
            </a:r>
          </a:p>
          <a:p>
            <a:pPr marL="625056">
              <a:spcBef>
                <a:spcPts val="1368"/>
              </a:spcBef>
            </a:pPr>
            <a:r>
              <a:rPr lang="en-US" sz="3200" dirty="0" smtClean="0">
                <a:latin typeface="Yanone Kaffeesatz Light"/>
                <a:cs typeface="Yanone Kaffeesatz Light"/>
              </a:rPr>
              <a:t>Executes </a:t>
            </a:r>
            <a:r>
              <a:rPr lang="en-US" sz="3200" dirty="0">
                <a:latin typeface="Yanone Kaffeesatz Light"/>
                <a:cs typeface="Yanone Kaffeesatz Light"/>
              </a:rPr>
              <a:t>in Dryad’s Job </a:t>
            </a:r>
            <a:r>
              <a:rPr lang="en-US" sz="3200" dirty="0" smtClean="0">
                <a:latin typeface="Yanone Kaffeesatz Light"/>
                <a:cs typeface="Yanone Kaffeesatz Light"/>
              </a:rPr>
              <a:t>Manager</a:t>
            </a:r>
          </a:p>
          <a:p>
            <a:pPr marL="625056">
              <a:spcBef>
                <a:spcPts val="1368"/>
              </a:spcBef>
            </a:pPr>
            <a:r>
              <a:rPr lang="en-US" sz="3200" dirty="0" smtClean="0">
                <a:latin typeface="Yanone Kaffeesatz Light"/>
                <a:cs typeface="Yanone Kaffeesatz Light"/>
              </a:rPr>
              <a:t>Inputs</a:t>
            </a:r>
            <a:r>
              <a:rPr lang="en-US" sz="3200" dirty="0">
                <a:latin typeface="Yanone Kaffeesatz Light"/>
                <a:cs typeface="Yanone Kaffeesatz Light"/>
              </a:rPr>
              <a:t>: fraction of completed tasks in each stage, time job has spent running, utility function, </a:t>
            </a:r>
            <a:r>
              <a:rPr lang="en-US" sz="3200" dirty="0" err="1">
                <a:latin typeface="Yanone Kaffeesatz Light"/>
                <a:cs typeface="Yanone Kaffeesatz Light"/>
              </a:rPr>
              <a:t>precomputed</a:t>
            </a:r>
            <a:r>
              <a:rPr lang="en-US" sz="3200" dirty="0">
                <a:latin typeface="Yanone Kaffeesatz Light"/>
                <a:cs typeface="Yanone Kaffeesatz Light"/>
              </a:rPr>
              <a:t> values (for speedup</a:t>
            </a:r>
            <a:r>
              <a:rPr lang="en-US" sz="3200" dirty="0" smtClean="0">
                <a:latin typeface="Yanone Kaffeesatz Light"/>
                <a:cs typeface="Yanone Kaffeesatz Light"/>
              </a:rPr>
              <a:t>)</a:t>
            </a:r>
          </a:p>
          <a:p>
            <a:pPr marL="625056">
              <a:spcBef>
                <a:spcPts val="1368"/>
              </a:spcBef>
            </a:pPr>
            <a:r>
              <a:rPr lang="en-US" sz="3200" dirty="0" smtClean="0">
                <a:latin typeface="Yanone Kaffeesatz Light"/>
                <a:cs typeface="Yanone Kaffeesatz Light"/>
              </a:rPr>
              <a:t>Output</a:t>
            </a:r>
            <a:r>
              <a:rPr lang="en-US" sz="3200" dirty="0">
                <a:latin typeface="Yanone Kaffeesatz Light"/>
                <a:cs typeface="Yanone Kaffeesatz Light"/>
              </a:rPr>
              <a:t>: Number of tokens to </a:t>
            </a:r>
            <a:r>
              <a:rPr lang="en-US" sz="3200" dirty="0" smtClean="0">
                <a:latin typeface="Yanone Kaffeesatz Light"/>
                <a:cs typeface="Yanone Kaffeesatz Light"/>
              </a:rPr>
              <a:t>allocate</a:t>
            </a:r>
          </a:p>
          <a:p>
            <a:pPr marL="625056">
              <a:spcBef>
                <a:spcPts val="1368"/>
              </a:spcBef>
            </a:pPr>
            <a:r>
              <a:rPr lang="en-US" sz="3200" dirty="0" smtClean="0">
                <a:latin typeface="Yanone Kaffeesatz Light"/>
                <a:cs typeface="Yanone Kaffeesatz Light"/>
              </a:rPr>
              <a:t>Improved </a:t>
            </a:r>
            <a:r>
              <a:rPr lang="en-US" sz="3200" dirty="0">
                <a:latin typeface="Yanone Kaffeesatz Light"/>
                <a:cs typeface="Yanone Kaffeesatz Light"/>
              </a:rPr>
              <a:t>with techniques from control-theory</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 name="Title 36"/>
          <p:cNvSpPr>
            <a:spLocks noGrp="1"/>
          </p:cNvSpPr>
          <p:nvPr>
            <p:ph type="title"/>
          </p:nvPr>
        </p:nvSpPr>
        <p:spPr/>
        <p:txBody>
          <a:bodyPr/>
          <a:lstStyle/>
          <a:p>
            <a:r>
              <a:rPr lang="en-US" dirty="0" smtClean="0"/>
              <a:t>Jockey</a:t>
            </a:r>
            <a:endParaRPr lang="en-US" dirty="0"/>
          </a:p>
        </p:txBody>
      </p:sp>
      <p:cxnSp>
        <p:nvCxnSpPr>
          <p:cNvPr id="39" name="Straight Connector 38"/>
          <p:cNvCxnSpPr/>
          <p:nvPr/>
        </p:nvCxnSpPr>
        <p:spPr>
          <a:xfrm>
            <a:off x="2604052" y="1890221"/>
            <a:ext cx="0" cy="4293705"/>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457200" y="1532412"/>
            <a:ext cx="1789043" cy="71561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offline</a:t>
            </a:r>
            <a:endParaRPr lang="en-US" sz="1600" dirty="0">
              <a:solidFill>
                <a:schemeClr val="tx1"/>
              </a:solidFill>
              <a:latin typeface="Arial" pitchFamily="34" charset="0"/>
              <a:cs typeface="Arial" pitchFamily="34" charset="0"/>
            </a:endParaRPr>
          </a:p>
        </p:txBody>
      </p:sp>
      <p:sp>
        <p:nvSpPr>
          <p:cNvPr id="41" name="Rectangle 40"/>
          <p:cNvSpPr/>
          <p:nvPr/>
        </p:nvSpPr>
        <p:spPr>
          <a:xfrm>
            <a:off x="4273826" y="1532412"/>
            <a:ext cx="3220278" cy="71561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during job runtime</a:t>
            </a:r>
            <a:endParaRPr lang="en-US" sz="1600" dirty="0">
              <a:solidFill>
                <a:schemeClr val="tx1"/>
              </a:solidFill>
              <a:latin typeface="Arial" pitchFamily="34" charset="0"/>
              <a:cs typeface="Arial" pitchFamily="34" charset="0"/>
            </a:endParaRPr>
          </a:p>
        </p:txBody>
      </p:sp>
      <p:sp>
        <p:nvSpPr>
          <p:cNvPr id="47" name="Rectangle 46"/>
          <p:cNvSpPr/>
          <p:nvPr/>
        </p:nvSpPr>
        <p:spPr>
          <a:xfrm>
            <a:off x="457200" y="2367299"/>
            <a:ext cx="1789043" cy="71561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job profile</a:t>
            </a:r>
            <a:endParaRPr lang="en-US" sz="1600" dirty="0">
              <a:solidFill>
                <a:schemeClr val="tx1"/>
              </a:solidFill>
              <a:latin typeface="Arial" pitchFamily="34" charset="0"/>
              <a:cs typeface="Arial" pitchFamily="34" charset="0"/>
            </a:endParaRPr>
          </a:p>
        </p:txBody>
      </p:sp>
      <p:sp>
        <p:nvSpPr>
          <p:cNvPr id="54" name="Slide Number Placeholder 53"/>
          <p:cNvSpPr>
            <a:spLocks noGrp="1"/>
          </p:cNvSpPr>
          <p:nvPr>
            <p:ph type="sldNum" sz="quarter" idx="12"/>
          </p:nvPr>
        </p:nvSpPr>
        <p:spPr/>
        <p:txBody>
          <a:bodyPr/>
          <a:lstStyle/>
          <a:p>
            <a:fld id="{1CAF67C0-0007-DB49-B770-C66C97B69156}" type="slidenum">
              <a:rPr lang="en-US" smtClean="0"/>
              <a:pPr/>
              <a:t>135</a:t>
            </a:fld>
            <a:endParaRPr lang="en-US"/>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 name="Title 36"/>
          <p:cNvSpPr>
            <a:spLocks noGrp="1"/>
          </p:cNvSpPr>
          <p:nvPr>
            <p:ph type="title"/>
          </p:nvPr>
        </p:nvSpPr>
        <p:spPr/>
        <p:txBody>
          <a:bodyPr/>
          <a:lstStyle/>
          <a:p>
            <a:r>
              <a:rPr lang="en-US" dirty="0" smtClean="0"/>
              <a:t>Jockey</a:t>
            </a:r>
            <a:endParaRPr lang="en-US" dirty="0"/>
          </a:p>
        </p:txBody>
      </p:sp>
      <p:sp>
        <p:nvSpPr>
          <p:cNvPr id="38" name="Rectangle 37"/>
          <p:cNvSpPr/>
          <p:nvPr/>
        </p:nvSpPr>
        <p:spPr>
          <a:xfrm>
            <a:off x="457200" y="3515712"/>
            <a:ext cx="1789043" cy="71561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simulator</a:t>
            </a:r>
            <a:endParaRPr lang="en-US" sz="1600" dirty="0">
              <a:solidFill>
                <a:schemeClr val="tx1"/>
              </a:solidFill>
              <a:latin typeface="Arial" pitchFamily="34" charset="0"/>
              <a:cs typeface="Arial" pitchFamily="34" charset="0"/>
            </a:endParaRPr>
          </a:p>
        </p:txBody>
      </p:sp>
      <p:cxnSp>
        <p:nvCxnSpPr>
          <p:cNvPr id="39" name="Straight Connector 38"/>
          <p:cNvCxnSpPr/>
          <p:nvPr/>
        </p:nvCxnSpPr>
        <p:spPr>
          <a:xfrm>
            <a:off x="2604052" y="1890221"/>
            <a:ext cx="0" cy="4293705"/>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457200" y="1532412"/>
            <a:ext cx="1789043" cy="71561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offline</a:t>
            </a:r>
            <a:endParaRPr lang="en-US" sz="1600" dirty="0">
              <a:solidFill>
                <a:schemeClr val="tx1"/>
              </a:solidFill>
              <a:latin typeface="Arial" pitchFamily="34" charset="0"/>
              <a:cs typeface="Arial" pitchFamily="34" charset="0"/>
            </a:endParaRPr>
          </a:p>
        </p:txBody>
      </p:sp>
      <p:sp>
        <p:nvSpPr>
          <p:cNvPr id="41" name="Rectangle 40"/>
          <p:cNvSpPr/>
          <p:nvPr/>
        </p:nvSpPr>
        <p:spPr>
          <a:xfrm>
            <a:off x="4273826" y="1532412"/>
            <a:ext cx="3220278" cy="71561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during job runtime</a:t>
            </a:r>
            <a:endParaRPr lang="en-US" sz="1600" dirty="0">
              <a:solidFill>
                <a:schemeClr val="tx1"/>
              </a:solidFill>
              <a:latin typeface="Arial" pitchFamily="34" charset="0"/>
              <a:cs typeface="Arial" pitchFamily="34" charset="0"/>
            </a:endParaRPr>
          </a:p>
        </p:txBody>
      </p:sp>
      <p:sp>
        <p:nvSpPr>
          <p:cNvPr id="47" name="Rectangle 46"/>
          <p:cNvSpPr/>
          <p:nvPr/>
        </p:nvSpPr>
        <p:spPr>
          <a:xfrm>
            <a:off x="457200" y="2367299"/>
            <a:ext cx="1789043" cy="71561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job profile</a:t>
            </a:r>
            <a:endParaRPr lang="en-US" sz="1600" dirty="0">
              <a:solidFill>
                <a:schemeClr val="tx1"/>
              </a:solidFill>
              <a:latin typeface="Arial" pitchFamily="34" charset="0"/>
              <a:cs typeface="Arial" pitchFamily="34" charset="0"/>
            </a:endParaRPr>
          </a:p>
        </p:txBody>
      </p:sp>
      <p:cxnSp>
        <p:nvCxnSpPr>
          <p:cNvPr id="50" name="Straight Arrow Connector 49"/>
          <p:cNvCxnSpPr>
            <a:stCxn id="47" idx="2"/>
            <a:endCxn id="38" idx="0"/>
          </p:cNvCxnSpPr>
          <p:nvPr/>
        </p:nvCxnSpPr>
        <p:spPr>
          <a:xfrm>
            <a:off x="1351722" y="3082916"/>
            <a:ext cx="0" cy="43279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12"/>
          </p:nvPr>
        </p:nvSpPr>
        <p:spPr/>
        <p:txBody>
          <a:bodyPr/>
          <a:lstStyle/>
          <a:p>
            <a:fld id="{1CAF67C0-0007-DB49-B770-C66C97B69156}" type="slidenum">
              <a:rPr lang="en-US" smtClean="0"/>
              <a:pPr/>
              <a:t>136</a:t>
            </a:fld>
            <a:endParaRPr lang="en-US"/>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 name="Title 36"/>
          <p:cNvSpPr>
            <a:spLocks noGrp="1"/>
          </p:cNvSpPr>
          <p:nvPr>
            <p:ph type="title"/>
          </p:nvPr>
        </p:nvSpPr>
        <p:spPr/>
        <p:txBody>
          <a:bodyPr/>
          <a:lstStyle/>
          <a:p>
            <a:r>
              <a:rPr lang="en-US" dirty="0" smtClean="0"/>
              <a:t>Jockey</a:t>
            </a:r>
            <a:endParaRPr lang="en-US" dirty="0"/>
          </a:p>
        </p:txBody>
      </p:sp>
      <p:sp>
        <p:nvSpPr>
          <p:cNvPr id="38" name="Rectangle 37"/>
          <p:cNvSpPr/>
          <p:nvPr/>
        </p:nvSpPr>
        <p:spPr>
          <a:xfrm>
            <a:off x="457200" y="3515712"/>
            <a:ext cx="1789043" cy="71561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simulator</a:t>
            </a:r>
            <a:endParaRPr lang="en-US" sz="1600" dirty="0">
              <a:solidFill>
                <a:schemeClr val="tx1"/>
              </a:solidFill>
              <a:latin typeface="Arial" pitchFamily="34" charset="0"/>
              <a:cs typeface="Arial" pitchFamily="34" charset="0"/>
            </a:endParaRPr>
          </a:p>
        </p:txBody>
      </p:sp>
      <p:cxnSp>
        <p:nvCxnSpPr>
          <p:cNvPr id="39" name="Straight Connector 38"/>
          <p:cNvCxnSpPr/>
          <p:nvPr/>
        </p:nvCxnSpPr>
        <p:spPr>
          <a:xfrm>
            <a:off x="2604052" y="1890221"/>
            <a:ext cx="0" cy="4293705"/>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457200" y="1532412"/>
            <a:ext cx="1789043" cy="71561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offline</a:t>
            </a:r>
            <a:endParaRPr lang="en-US" sz="1600" dirty="0">
              <a:solidFill>
                <a:schemeClr val="tx1"/>
              </a:solidFill>
              <a:latin typeface="Arial" pitchFamily="34" charset="0"/>
              <a:cs typeface="Arial" pitchFamily="34" charset="0"/>
            </a:endParaRPr>
          </a:p>
        </p:txBody>
      </p:sp>
      <p:sp>
        <p:nvSpPr>
          <p:cNvPr id="41" name="Rectangle 40"/>
          <p:cNvSpPr/>
          <p:nvPr/>
        </p:nvSpPr>
        <p:spPr>
          <a:xfrm>
            <a:off x="4273826" y="1532412"/>
            <a:ext cx="3220278" cy="71561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during job runtime</a:t>
            </a:r>
            <a:endParaRPr lang="en-US" sz="1600" dirty="0">
              <a:solidFill>
                <a:schemeClr val="tx1"/>
              </a:solidFill>
              <a:latin typeface="Arial" pitchFamily="34" charset="0"/>
              <a:cs typeface="Arial" pitchFamily="34" charset="0"/>
            </a:endParaRPr>
          </a:p>
        </p:txBody>
      </p:sp>
      <p:sp>
        <p:nvSpPr>
          <p:cNvPr id="44" name="Rectangle 43"/>
          <p:cNvSpPr/>
          <p:nvPr/>
        </p:nvSpPr>
        <p:spPr>
          <a:xfrm>
            <a:off x="5347252" y="3440725"/>
            <a:ext cx="1550504" cy="86559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job stats</a:t>
            </a:r>
          </a:p>
        </p:txBody>
      </p:sp>
      <p:sp>
        <p:nvSpPr>
          <p:cNvPr id="47" name="Rectangle 46"/>
          <p:cNvSpPr/>
          <p:nvPr/>
        </p:nvSpPr>
        <p:spPr>
          <a:xfrm>
            <a:off x="457200" y="2367299"/>
            <a:ext cx="1789043" cy="71561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job profile</a:t>
            </a:r>
            <a:endParaRPr lang="en-US" sz="1600" dirty="0">
              <a:solidFill>
                <a:schemeClr val="tx1"/>
              </a:solidFill>
              <a:latin typeface="Arial" pitchFamily="34" charset="0"/>
              <a:cs typeface="Arial" pitchFamily="34" charset="0"/>
            </a:endParaRPr>
          </a:p>
        </p:txBody>
      </p:sp>
      <p:cxnSp>
        <p:nvCxnSpPr>
          <p:cNvPr id="49" name="Curved Connector 21"/>
          <p:cNvCxnSpPr>
            <a:stCxn id="47" idx="3"/>
            <a:endCxn id="44" idx="0"/>
          </p:cNvCxnSpPr>
          <p:nvPr/>
        </p:nvCxnSpPr>
        <p:spPr>
          <a:xfrm>
            <a:off x="2246243" y="2725108"/>
            <a:ext cx="3876261" cy="715617"/>
          </a:xfrm>
          <a:prstGeom prst="curvedConnector2">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47" idx="2"/>
            <a:endCxn id="38" idx="0"/>
          </p:cNvCxnSpPr>
          <p:nvPr/>
        </p:nvCxnSpPr>
        <p:spPr>
          <a:xfrm>
            <a:off x="1351722" y="3082916"/>
            <a:ext cx="0" cy="43279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Slide Number Placeholder 13"/>
          <p:cNvSpPr>
            <a:spLocks noGrp="1"/>
          </p:cNvSpPr>
          <p:nvPr>
            <p:ph type="sldNum" sz="quarter" idx="12"/>
          </p:nvPr>
        </p:nvSpPr>
        <p:spPr/>
        <p:txBody>
          <a:bodyPr/>
          <a:lstStyle/>
          <a:p>
            <a:fld id="{1CAF67C0-0007-DB49-B770-C66C97B69156}" type="slidenum">
              <a:rPr lang="en-US" smtClean="0"/>
              <a:pPr/>
              <a:t>137</a:t>
            </a:fld>
            <a:endParaRPr lang="en-US"/>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 name="Title 36"/>
          <p:cNvSpPr>
            <a:spLocks noGrp="1"/>
          </p:cNvSpPr>
          <p:nvPr>
            <p:ph type="title"/>
          </p:nvPr>
        </p:nvSpPr>
        <p:spPr/>
        <p:txBody>
          <a:bodyPr/>
          <a:lstStyle/>
          <a:p>
            <a:r>
              <a:rPr lang="en-US" dirty="0" smtClean="0"/>
              <a:t>Jockey</a:t>
            </a:r>
            <a:endParaRPr lang="en-US" dirty="0"/>
          </a:p>
        </p:txBody>
      </p:sp>
      <p:sp>
        <p:nvSpPr>
          <p:cNvPr id="38" name="Rectangle 37"/>
          <p:cNvSpPr/>
          <p:nvPr/>
        </p:nvSpPr>
        <p:spPr>
          <a:xfrm>
            <a:off x="457200" y="3515712"/>
            <a:ext cx="1789043" cy="71561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simulator</a:t>
            </a:r>
            <a:endParaRPr lang="en-US" sz="1600" dirty="0">
              <a:solidFill>
                <a:schemeClr val="tx1"/>
              </a:solidFill>
              <a:latin typeface="Arial" pitchFamily="34" charset="0"/>
              <a:cs typeface="Arial" pitchFamily="34" charset="0"/>
            </a:endParaRPr>
          </a:p>
        </p:txBody>
      </p:sp>
      <p:cxnSp>
        <p:nvCxnSpPr>
          <p:cNvPr id="39" name="Straight Connector 38"/>
          <p:cNvCxnSpPr/>
          <p:nvPr/>
        </p:nvCxnSpPr>
        <p:spPr>
          <a:xfrm>
            <a:off x="2604052" y="1890221"/>
            <a:ext cx="0" cy="4293705"/>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457200" y="1532412"/>
            <a:ext cx="1789043" cy="71561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offline</a:t>
            </a:r>
            <a:endParaRPr lang="en-US" sz="1600" dirty="0">
              <a:solidFill>
                <a:schemeClr val="tx1"/>
              </a:solidFill>
              <a:latin typeface="Arial" pitchFamily="34" charset="0"/>
              <a:cs typeface="Arial" pitchFamily="34" charset="0"/>
            </a:endParaRPr>
          </a:p>
        </p:txBody>
      </p:sp>
      <p:sp>
        <p:nvSpPr>
          <p:cNvPr id="41" name="Rectangle 40"/>
          <p:cNvSpPr/>
          <p:nvPr/>
        </p:nvSpPr>
        <p:spPr>
          <a:xfrm>
            <a:off x="4273826" y="1532412"/>
            <a:ext cx="3220278" cy="71561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during job runtime</a:t>
            </a:r>
            <a:endParaRPr lang="en-US" sz="1600" dirty="0">
              <a:solidFill>
                <a:schemeClr val="tx1"/>
              </a:solidFill>
              <a:latin typeface="Arial" pitchFamily="34" charset="0"/>
              <a:cs typeface="Arial" pitchFamily="34" charset="0"/>
            </a:endParaRPr>
          </a:p>
        </p:txBody>
      </p:sp>
      <p:sp>
        <p:nvSpPr>
          <p:cNvPr id="44" name="Rectangle 43"/>
          <p:cNvSpPr/>
          <p:nvPr/>
        </p:nvSpPr>
        <p:spPr>
          <a:xfrm>
            <a:off x="5347252" y="3440725"/>
            <a:ext cx="1550504" cy="86559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job stats</a:t>
            </a:r>
          </a:p>
        </p:txBody>
      </p:sp>
      <p:sp>
        <p:nvSpPr>
          <p:cNvPr id="45" name="Rectangle 44"/>
          <p:cNvSpPr/>
          <p:nvPr/>
        </p:nvSpPr>
        <p:spPr>
          <a:xfrm>
            <a:off x="3081130" y="3440725"/>
            <a:ext cx="2027583" cy="86559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latency</a:t>
            </a:r>
          </a:p>
          <a:p>
            <a:pPr algn="ctr"/>
            <a:r>
              <a:rPr lang="en-US" sz="1600" dirty="0" smtClean="0">
                <a:solidFill>
                  <a:schemeClr val="tx1"/>
                </a:solidFill>
                <a:latin typeface="Arial" pitchFamily="34" charset="0"/>
                <a:cs typeface="Arial" pitchFamily="34" charset="0"/>
              </a:rPr>
              <a:t>predictions</a:t>
            </a:r>
          </a:p>
        </p:txBody>
      </p:sp>
      <p:sp>
        <p:nvSpPr>
          <p:cNvPr id="47" name="Rectangle 46"/>
          <p:cNvSpPr/>
          <p:nvPr/>
        </p:nvSpPr>
        <p:spPr>
          <a:xfrm>
            <a:off x="457200" y="2367299"/>
            <a:ext cx="1789043" cy="71561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job profile</a:t>
            </a:r>
            <a:endParaRPr lang="en-US" sz="1600" dirty="0">
              <a:solidFill>
                <a:schemeClr val="tx1"/>
              </a:solidFill>
              <a:latin typeface="Arial" pitchFamily="34" charset="0"/>
              <a:cs typeface="Arial" pitchFamily="34" charset="0"/>
            </a:endParaRPr>
          </a:p>
        </p:txBody>
      </p:sp>
      <p:cxnSp>
        <p:nvCxnSpPr>
          <p:cNvPr id="48" name="Straight Arrow Connector 47"/>
          <p:cNvCxnSpPr>
            <a:stCxn id="38" idx="3"/>
            <a:endCxn id="45" idx="1"/>
          </p:cNvCxnSpPr>
          <p:nvPr/>
        </p:nvCxnSpPr>
        <p:spPr>
          <a:xfrm>
            <a:off x="2246243" y="3873520"/>
            <a:ext cx="834887"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Curved Connector 21"/>
          <p:cNvCxnSpPr>
            <a:stCxn id="47" idx="3"/>
            <a:endCxn id="44" idx="0"/>
          </p:cNvCxnSpPr>
          <p:nvPr/>
        </p:nvCxnSpPr>
        <p:spPr>
          <a:xfrm>
            <a:off x="2246243" y="2725108"/>
            <a:ext cx="3876261" cy="715617"/>
          </a:xfrm>
          <a:prstGeom prst="curvedConnector2">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47" idx="2"/>
            <a:endCxn id="38" idx="0"/>
          </p:cNvCxnSpPr>
          <p:nvPr/>
        </p:nvCxnSpPr>
        <p:spPr>
          <a:xfrm>
            <a:off x="1351722" y="3082916"/>
            <a:ext cx="0" cy="43279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Slide Number Placeholder 12"/>
          <p:cNvSpPr>
            <a:spLocks noGrp="1"/>
          </p:cNvSpPr>
          <p:nvPr>
            <p:ph type="sldNum" sz="quarter" idx="12"/>
          </p:nvPr>
        </p:nvSpPr>
        <p:spPr/>
        <p:txBody>
          <a:bodyPr/>
          <a:lstStyle/>
          <a:p>
            <a:fld id="{1CAF67C0-0007-DB49-B770-C66C97B69156}" type="slidenum">
              <a:rPr lang="en-US" smtClean="0"/>
              <a:pPr/>
              <a:t>138</a:t>
            </a:fld>
            <a:endParaRPr lang="en-US"/>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 name="Title 36"/>
          <p:cNvSpPr>
            <a:spLocks noGrp="1"/>
          </p:cNvSpPr>
          <p:nvPr>
            <p:ph type="title"/>
          </p:nvPr>
        </p:nvSpPr>
        <p:spPr/>
        <p:txBody>
          <a:bodyPr/>
          <a:lstStyle/>
          <a:p>
            <a:r>
              <a:rPr lang="en-US" dirty="0" smtClean="0"/>
              <a:t>Jockey</a:t>
            </a:r>
            <a:endParaRPr lang="en-US" dirty="0"/>
          </a:p>
        </p:txBody>
      </p:sp>
      <p:sp>
        <p:nvSpPr>
          <p:cNvPr id="38" name="Rectangle 37"/>
          <p:cNvSpPr/>
          <p:nvPr/>
        </p:nvSpPr>
        <p:spPr>
          <a:xfrm>
            <a:off x="457200" y="3515712"/>
            <a:ext cx="1789043" cy="71561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simulator</a:t>
            </a:r>
            <a:endParaRPr lang="en-US" sz="1600" dirty="0">
              <a:solidFill>
                <a:schemeClr val="tx1"/>
              </a:solidFill>
              <a:latin typeface="Arial" pitchFamily="34" charset="0"/>
              <a:cs typeface="Arial" pitchFamily="34" charset="0"/>
            </a:endParaRPr>
          </a:p>
        </p:txBody>
      </p:sp>
      <p:cxnSp>
        <p:nvCxnSpPr>
          <p:cNvPr id="39" name="Straight Connector 38"/>
          <p:cNvCxnSpPr/>
          <p:nvPr/>
        </p:nvCxnSpPr>
        <p:spPr>
          <a:xfrm>
            <a:off x="2604052" y="1890221"/>
            <a:ext cx="0" cy="4293705"/>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457200" y="1532412"/>
            <a:ext cx="1789043" cy="71561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offline</a:t>
            </a:r>
            <a:endParaRPr lang="en-US" sz="1600" dirty="0">
              <a:solidFill>
                <a:schemeClr val="tx1"/>
              </a:solidFill>
              <a:latin typeface="Arial" pitchFamily="34" charset="0"/>
              <a:cs typeface="Arial" pitchFamily="34" charset="0"/>
            </a:endParaRPr>
          </a:p>
        </p:txBody>
      </p:sp>
      <p:sp>
        <p:nvSpPr>
          <p:cNvPr id="41" name="Rectangle 40"/>
          <p:cNvSpPr/>
          <p:nvPr/>
        </p:nvSpPr>
        <p:spPr>
          <a:xfrm>
            <a:off x="4273826" y="1532412"/>
            <a:ext cx="3220278" cy="71561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during job runtime</a:t>
            </a:r>
            <a:endParaRPr lang="en-US" sz="1600" dirty="0">
              <a:solidFill>
                <a:schemeClr val="tx1"/>
              </a:solidFill>
              <a:latin typeface="Arial" pitchFamily="34" charset="0"/>
              <a:cs typeface="Arial" pitchFamily="34" charset="0"/>
            </a:endParaRPr>
          </a:p>
        </p:txBody>
      </p:sp>
      <p:sp>
        <p:nvSpPr>
          <p:cNvPr id="43" name="Rectangle 42"/>
          <p:cNvSpPr/>
          <p:nvPr/>
        </p:nvSpPr>
        <p:spPr>
          <a:xfrm>
            <a:off x="7136296" y="3440725"/>
            <a:ext cx="1550504" cy="86559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utility</a:t>
            </a:r>
            <a:br>
              <a:rPr lang="en-US" sz="1600" dirty="0" smtClean="0">
                <a:solidFill>
                  <a:schemeClr val="tx1"/>
                </a:solidFill>
                <a:latin typeface="Arial" pitchFamily="34" charset="0"/>
                <a:cs typeface="Arial" pitchFamily="34" charset="0"/>
              </a:rPr>
            </a:br>
            <a:r>
              <a:rPr lang="en-US" sz="1600" dirty="0" smtClean="0">
                <a:solidFill>
                  <a:schemeClr val="tx1"/>
                </a:solidFill>
                <a:latin typeface="Arial" pitchFamily="34" charset="0"/>
                <a:cs typeface="Arial" pitchFamily="34" charset="0"/>
              </a:rPr>
              <a:t>function</a:t>
            </a:r>
          </a:p>
        </p:txBody>
      </p:sp>
      <p:sp>
        <p:nvSpPr>
          <p:cNvPr id="44" name="Rectangle 43"/>
          <p:cNvSpPr/>
          <p:nvPr/>
        </p:nvSpPr>
        <p:spPr>
          <a:xfrm>
            <a:off x="5347252" y="3440725"/>
            <a:ext cx="1550504" cy="86559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job stats</a:t>
            </a:r>
          </a:p>
        </p:txBody>
      </p:sp>
      <p:sp>
        <p:nvSpPr>
          <p:cNvPr id="45" name="Rectangle 44"/>
          <p:cNvSpPr/>
          <p:nvPr/>
        </p:nvSpPr>
        <p:spPr>
          <a:xfrm>
            <a:off x="3081130" y="3440725"/>
            <a:ext cx="2027583" cy="86559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latency</a:t>
            </a:r>
          </a:p>
          <a:p>
            <a:pPr algn="ctr"/>
            <a:r>
              <a:rPr lang="en-US" sz="1600" dirty="0" smtClean="0">
                <a:solidFill>
                  <a:schemeClr val="tx1"/>
                </a:solidFill>
                <a:latin typeface="Arial" pitchFamily="34" charset="0"/>
                <a:cs typeface="Arial" pitchFamily="34" charset="0"/>
              </a:rPr>
              <a:t>predictions</a:t>
            </a:r>
          </a:p>
        </p:txBody>
      </p:sp>
      <p:sp>
        <p:nvSpPr>
          <p:cNvPr id="47" name="Rectangle 46"/>
          <p:cNvSpPr/>
          <p:nvPr/>
        </p:nvSpPr>
        <p:spPr>
          <a:xfrm>
            <a:off x="457200" y="2367299"/>
            <a:ext cx="1789043" cy="71561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job profile</a:t>
            </a:r>
            <a:endParaRPr lang="en-US" sz="1600" dirty="0">
              <a:solidFill>
                <a:schemeClr val="tx1"/>
              </a:solidFill>
              <a:latin typeface="Arial" pitchFamily="34" charset="0"/>
              <a:cs typeface="Arial" pitchFamily="34" charset="0"/>
            </a:endParaRPr>
          </a:p>
        </p:txBody>
      </p:sp>
      <p:cxnSp>
        <p:nvCxnSpPr>
          <p:cNvPr id="48" name="Straight Arrow Connector 47"/>
          <p:cNvCxnSpPr>
            <a:stCxn id="38" idx="3"/>
            <a:endCxn id="45" idx="1"/>
          </p:cNvCxnSpPr>
          <p:nvPr/>
        </p:nvCxnSpPr>
        <p:spPr>
          <a:xfrm>
            <a:off x="2246243" y="3873520"/>
            <a:ext cx="834887"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Curved Connector 21"/>
          <p:cNvCxnSpPr>
            <a:stCxn id="47" idx="3"/>
            <a:endCxn id="44" idx="0"/>
          </p:cNvCxnSpPr>
          <p:nvPr/>
        </p:nvCxnSpPr>
        <p:spPr>
          <a:xfrm>
            <a:off x="2246243" y="2725108"/>
            <a:ext cx="3876261" cy="715617"/>
          </a:xfrm>
          <a:prstGeom prst="curvedConnector2">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47" idx="2"/>
            <a:endCxn id="38" idx="0"/>
          </p:cNvCxnSpPr>
          <p:nvPr/>
        </p:nvCxnSpPr>
        <p:spPr>
          <a:xfrm>
            <a:off x="1351722" y="3082916"/>
            <a:ext cx="0" cy="43279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Slide Number Placeholder 13"/>
          <p:cNvSpPr>
            <a:spLocks noGrp="1"/>
          </p:cNvSpPr>
          <p:nvPr>
            <p:ph type="sldNum" sz="quarter" idx="12"/>
          </p:nvPr>
        </p:nvSpPr>
        <p:spPr/>
        <p:txBody>
          <a:bodyPr/>
          <a:lstStyle/>
          <a:p>
            <a:fld id="{1CAF67C0-0007-DB49-B770-C66C97B69156}" type="slidenum">
              <a:rPr lang="en-US" smtClean="0"/>
              <a:pPr/>
              <a:t>139</a:t>
            </a:fld>
            <a:endParaRPr lang="en-US"/>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 name="Title 36"/>
          <p:cNvSpPr>
            <a:spLocks noGrp="1"/>
          </p:cNvSpPr>
          <p:nvPr>
            <p:ph type="title"/>
          </p:nvPr>
        </p:nvSpPr>
        <p:spPr/>
        <p:txBody>
          <a:bodyPr/>
          <a:lstStyle/>
          <a:p>
            <a:r>
              <a:rPr lang="en-US" dirty="0" smtClean="0"/>
              <a:t>Jockey</a:t>
            </a:r>
            <a:endParaRPr lang="en-US" dirty="0"/>
          </a:p>
        </p:txBody>
      </p:sp>
      <p:grpSp>
        <p:nvGrpSpPr>
          <p:cNvPr id="2" name="Group 52"/>
          <p:cNvGrpSpPr/>
          <p:nvPr/>
        </p:nvGrpSpPr>
        <p:grpSpPr>
          <a:xfrm>
            <a:off x="457200" y="1532412"/>
            <a:ext cx="8229600" cy="4770783"/>
            <a:chOff x="1905000" y="2542892"/>
            <a:chExt cx="5257800" cy="3048000"/>
          </a:xfrm>
        </p:grpSpPr>
        <p:sp>
          <p:nvSpPr>
            <p:cNvPr id="38" name="Rectangle 37"/>
            <p:cNvSpPr/>
            <p:nvPr/>
          </p:nvSpPr>
          <p:spPr>
            <a:xfrm>
              <a:off x="1905000" y="3810000"/>
              <a:ext cx="1143000" cy="4572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simulator</a:t>
              </a:r>
              <a:endParaRPr lang="en-US" sz="1600" dirty="0">
                <a:solidFill>
                  <a:schemeClr val="tx1"/>
                </a:solidFill>
                <a:latin typeface="Arial" pitchFamily="34" charset="0"/>
                <a:cs typeface="Arial" pitchFamily="34" charset="0"/>
              </a:endParaRPr>
            </a:p>
          </p:txBody>
        </p:sp>
        <p:cxnSp>
          <p:nvCxnSpPr>
            <p:cNvPr id="39" name="Straight Connector 38"/>
            <p:cNvCxnSpPr/>
            <p:nvPr/>
          </p:nvCxnSpPr>
          <p:spPr>
            <a:xfrm>
              <a:off x="3276600" y="2771492"/>
              <a:ext cx="0" cy="274320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1905000" y="2542892"/>
              <a:ext cx="1143000" cy="4572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offline</a:t>
              </a:r>
              <a:endParaRPr lang="en-US" sz="1600" dirty="0">
                <a:solidFill>
                  <a:schemeClr val="tx1"/>
                </a:solidFill>
                <a:latin typeface="Arial" pitchFamily="34" charset="0"/>
                <a:cs typeface="Arial" pitchFamily="34" charset="0"/>
              </a:endParaRPr>
            </a:p>
          </p:txBody>
        </p:sp>
        <p:sp>
          <p:nvSpPr>
            <p:cNvPr id="41" name="Rectangle 40"/>
            <p:cNvSpPr/>
            <p:nvPr/>
          </p:nvSpPr>
          <p:spPr>
            <a:xfrm>
              <a:off x="4343400" y="2542892"/>
              <a:ext cx="2057400" cy="4572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during job runtime</a:t>
              </a:r>
              <a:endParaRPr lang="en-US" sz="1600" dirty="0">
                <a:solidFill>
                  <a:schemeClr val="tx1"/>
                </a:solidFill>
                <a:latin typeface="Arial" pitchFamily="34" charset="0"/>
                <a:cs typeface="Arial" pitchFamily="34" charset="0"/>
              </a:endParaRPr>
            </a:p>
          </p:txBody>
        </p:sp>
        <p:sp>
          <p:nvSpPr>
            <p:cNvPr id="42" name="Rectangle 41"/>
            <p:cNvSpPr/>
            <p:nvPr/>
          </p:nvSpPr>
          <p:spPr>
            <a:xfrm>
              <a:off x="4953000" y="4981292"/>
              <a:ext cx="990600" cy="609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running</a:t>
              </a:r>
            </a:p>
            <a:p>
              <a:pPr algn="ctr"/>
              <a:r>
                <a:rPr lang="en-US" sz="1600" dirty="0" smtClean="0">
                  <a:solidFill>
                    <a:schemeClr val="tx1"/>
                  </a:solidFill>
                  <a:latin typeface="Arial" pitchFamily="34" charset="0"/>
                  <a:cs typeface="Arial" pitchFamily="34" charset="0"/>
                </a:rPr>
                <a:t>job</a:t>
              </a:r>
              <a:endParaRPr lang="en-US" sz="1600" dirty="0">
                <a:solidFill>
                  <a:schemeClr val="tx1"/>
                </a:solidFill>
                <a:latin typeface="Arial" pitchFamily="34" charset="0"/>
                <a:cs typeface="Arial" pitchFamily="34" charset="0"/>
              </a:endParaRPr>
            </a:p>
          </p:txBody>
        </p:sp>
        <p:sp>
          <p:nvSpPr>
            <p:cNvPr id="43" name="Rectangle 42"/>
            <p:cNvSpPr/>
            <p:nvPr/>
          </p:nvSpPr>
          <p:spPr>
            <a:xfrm>
              <a:off x="6172200" y="3762092"/>
              <a:ext cx="990600" cy="55301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utility</a:t>
              </a:r>
              <a:br>
                <a:rPr lang="en-US" sz="1600" dirty="0" smtClean="0">
                  <a:solidFill>
                    <a:schemeClr val="tx1"/>
                  </a:solidFill>
                  <a:latin typeface="Arial" pitchFamily="34" charset="0"/>
                  <a:cs typeface="Arial" pitchFamily="34" charset="0"/>
                </a:rPr>
              </a:br>
              <a:r>
                <a:rPr lang="en-US" sz="1600" dirty="0" smtClean="0">
                  <a:solidFill>
                    <a:schemeClr val="tx1"/>
                  </a:solidFill>
                  <a:latin typeface="Arial" pitchFamily="34" charset="0"/>
                  <a:cs typeface="Arial" pitchFamily="34" charset="0"/>
                </a:rPr>
                <a:t>function</a:t>
              </a:r>
            </a:p>
          </p:txBody>
        </p:sp>
        <p:sp>
          <p:nvSpPr>
            <p:cNvPr id="44" name="Rectangle 43"/>
            <p:cNvSpPr/>
            <p:nvPr/>
          </p:nvSpPr>
          <p:spPr>
            <a:xfrm>
              <a:off x="5029200" y="3762092"/>
              <a:ext cx="990600" cy="55301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job stats</a:t>
              </a:r>
            </a:p>
          </p:txBody>
        </p:sp>
        <p:sp>
          <p:nvSpPr>
            <p:cNvPr id="45" name="Rectangle 44"/>
            <p:cNvSpPr/>
            <p:nvPr/>
          </p:nvSpPr>
          <p:spPr>
            <a:xfrm>
              <a:off x="3581400" y="3762092"/>
              <a:ext cx="1295400" cy="55301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latency</a:t>
              </a:r>
            </a:p>
            <a:p>
              <a:pPr algn="ctr"/>
              <a:r>
                <a:rPr lang="en-US" sz="1600" dirty="0" smtClean="0">
                  <a:solidFill>
                    <a:schemeClr val="tx1"/>
                  </a:solidFill>
                  <a:latin typeface="Arial" pitchFamily="34" charset="0"/>
                  <a:cs typeface="Arial" pitchFamily="34" charset="0"/>
                </a:rPr>
                <a:t>predictions</a:t>
              </a:r>
            </a:p>
          </p:txBody>
        </p:sp>
        <p:sp>
          <p:nvSpPr>
            <p:cNvPr id="46" name="Rectangle 45"/>
            <p:cNvSpPr/>
            <p:nvPr/>
          </p:nvSpPr>
          <p:spPr>
            <a:xfrm>
              <a:off x="3581400" y="4315108"/>
              <a:ext cx="3581400" cy="4572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resource allocation control loop</a:t>
              </a:r>
              <a:endParaRPr lang="en-US" sz="1600" dirty="0">
                <a:solidFill>
                  <a:schemeClr val="tx1"/>
                </a:solidFill>
                <a:latin typeface="Arial" pitchFamily="34" charset="0"/>
                <a:cs typeface="Arial" pitchFamily="34" charset="0"/>
              </a:endParaRPr>
            </a:p>
          </p:txBody>
        </p:sp>
        <p:sp>
          <p:nvSpPr>
            <p:cNvPr id="47" name="Rectangle 46"/>
            <p:cNvSpPr/>
            <p:nvPr/>
          </p:nvSpPr>
          <p:spPr>
            <a:xfrm>
              <a:off x="1905000" y="3076292"/>
              <a:ext cx="1143000" cy="4572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pitchFamily="34" charset="0"/>
                  <a:cs typeface="Arial" pitchFamily="34" charset="0"/>
                </a:rPr>
                <a:t>job profile</a:t>
              </a:r>
              <a:endParaRPr lang="en-US" sz="1600" dirty="0">
                <a:solidFill>
                  <a:schemeClr val="tx1"/>
                </a:solidFill>
                <a:latin typeface="Arial" pitchFamily="34" charset="0"/>
                <a:cs typeface="Arial" pitchFamily="34" charset="0"/>
              </a:endParaRPr>
            </a:p>
          </p:txBody>
        </p:sp>
        <p:cxnSp>
          <p:nvCxnSpPr>
            <p:cNvPr id="48" name="Straight Arrow Connector 47"/>
            <p:cNvCxnSpPr>
              <a:stCxn id="38" idx="3"/>
              <a:endCxn id="45" idx="1"/>
            </p:cNvCxnSpPr>
            <p:nvPr/>
          </p:nvCxnSpPr>
          <p:spPr>
            <a:xfrm>
              <a:off x="3048000" y="4038600"/>
              <a:ext cx="533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Curved Connector 21"/>
            <p:cNvCxnSpPr>
              <a:stCxn id="47" idx="3"/>
              <a:endCxn id="44" idx="0"/>
            </p:cNvCxnSpPr>
            <p:nvPr/>
          </p:nvCxnSpPr>
          <p:spPr>
            <a:xfrm>
              <a:off x="3048000" y="3304892"/>
              <a:ext cx="2476500" cy="457200"/>
            </a:xfrm>
            <a:prstGeom prst="curvedConnector2">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47" idx="2"/>
              <a:endCxn id="38" idx="0"/>
            </p:cNvCxnSpPr>
            <p:nvPr/>
          </p:nvCxnSpPr>
          <p:spPr>
            <a:xfrm>
              <a:off x="2476500" y="3533492"/>
              <a:ext cx="0" cy="2765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Curved Connector 28"/>
            <p:cNvCxnSpPr>
              <a:stCxn id="42" idx="3"/>
            </p:cNvCxnSpPr>
            <p:nvPr/>
          </p:nvCxnSpPr>
          <p:spPr>
            <a:xfrm flipV="1">
              <a:off x="5943600" y="4772308"/>
              <a:ext cx="457200" cy="513784"/>
            </a:xfrm>
            <a:prstGeom prst="curvedConnector2">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Curved Connector 33"/>
            <p:cNvCxnSpPr>
              <a:stCxn id="42" idx="1"/>
            </p:cNvCxnSpPr>
            <p:nvPr/>
          </p:nvCxnSpPr>
          <p:spPr>
            <a:xfrm rot="10800000">
              <a:off x="4495800" y="4772308"/>
              <a:ext cx="457200" cy="513784"/>
            </a:xfrm>
            <a:prstGeom prst="curvedConnector2">
              <a:avLst/>
            </a:prstGeom>
            <a:ln w="28575">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19" name="Slide Number Placeholder 18"/>
          <p:cNvSpPr>
            <a:spLocks noGrp="1"/>
          </p:cNvSpPr>
          <p:nvPr>
            <p:ph type="sldNum" sz="quarter" idx="12"/>
          </p:nvPr>
        </p:nvSpPr>
        <p:spPr/>
        <p:txBody>
          <a:bodyPr/>
          <a:lstStyle/>
          <a:p>
            <a:fld id="{1CAF67C0-0007-DB49-B770-C66C97B69156}" type="slidenum">
              <a:rPr lang="en-US" smtClean="0"/>
              <a:pPr/>
              <a:t>140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14288</TotalTime>
  <Words>6142</Words>
  <Application>Microsoft Macintosh PowerPoint</Application>
  <PresentationFormat>On-screen Show (4:3)</PresentationFormat>
  <Paragraphs>1190</Paragraphs>
  <Slides>140</Slides>
  <Notes>137</Notes>
  <HiddenSlides>0</HiddenSlides>
  <MMClips>0</MMClips>
  <ScaleCrop>false</ScaleCrop>
  <HeadingPairs>
    <vt:vector size="4" baseType="variant">
      <vt:variant>
        <vt:lpstr>Design Template</vt:lpstr>
      </vt:variant>
      <vt:variant>
        <vt:i4>1</vt:i4>
      </vt:variant>
      <vt:variant>
        <vt:lpstr>Slide Titles</vt:lpstr>
      </vt:variant>
      <vt:variant>
        <vt:i4>140</vt:i4>
      </vt:variant>
    </vt:vector>
  </HeadingPairs>
  <TitlesOfParts>
    <vt:vector size="141" baseType="lpstr">
      <vt:lpstr>Office Theme</vt:lpstr>
      <vt:lpstr>Jockey Guaranteed Job Latency in Data Parallel Clusters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Cosmos</vt:lpstr>
      <vt:lpstr>Cosmos</vt:lpstr>
      <vt:lpstr>Cosmos</vt:lpstr>
      <vt:lpstr>Cosmos</vt:lpstr>
      <vt:lpstr>Cosmos</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Jockey</vt:lpstr>
      <vt:lpstr>Jockey</vt:lpstr>
      <vt:lpstr>Jockey</vt:lpstr>
      <vt:lpstr>Jockey</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Jockey in Action</vt:lpstr>
      <vt:lpstr>Jockey in Action</vt:lpstr>
      <vt:lpstr>Jockey in Action</vt:lpstr>
      <vt:lpstr>Jockey in Action</vt:lpstr>
      <vt:lpstr>Jockey in Action</vt:lpstr>
      <vt:lpstr>Jockey in Action</vt:lpstr>
      <vt:lpstr>Jockey in Action</vt:lpstr>
      <vt:lpstr>Jockey in Action</vt:lpstr>
      <vt:lpstr>Jockey in Action</vt:lpstr>
      <vt:lpstr>Jockey in Action</vt:lpstr>
      <vt:lpstr>Jockey in Action</vt:lpstr>
      <vt:lpstr>Jockey in Action</vt:lpstr>
      <vt:lpstr>Jockey in Action</vt:lpstr>
      <vt:lpstr>Evaluation</vt:lpstr>
      <vt:lpstr>Evaluation</vt:lpstr>
      <vt:lpstr>Evaluation</vt:lpstr>
      <vt:lpstr>Evaluation</vt:lpstr>
      <vt:lpstr>Evaluation</vt:lpstr>
      <vt:lpstr>Evaluation</vt:lpstr>
      <vt:lpstr>Evaluation</vt:lpstr>
      <vt:lpstr>Evaluation</vt:lpstr>
      <vt:lpstr>Evaluation</vt:lpstr>
      <vt:lpstr>Evaluation</vt:lpstr>
      <vt:lpstr>Evaluation</vt:lpstr>
      <vt:lpstr>Evaluation</vt:lpstr>
      <vt:lpstr>Evaluation</vt:lpstr>
      <vt:lpstr>Evaluation</vt:lpstr>
      <vt:lpstr>Evaluation</vt:lpstr>
      <vt:lpstr>Evaluation</vt:lpstr>
      <vt:lpstr>Evaluation</vt:lpstr>
      <vt:lpstr>Evaluation</vt:lpstr>
      <vt:lpstr>Evaluation</vt:lpstr>
      <vt:lpstr>Evaluation</vt:lpstr>
      <vt:lpstr>Evaluation</vt:lpstr>
      <vt:lpstr>Conclusion</vt:lpstr>
      <vt:lpstr>Slide 116</vt:lpstr>
      <vt:lpstr>Slide 117</vt:lpstr>
      <vt:lpstr>Slide 118</vt:lpstr>
      <vt:lpstr>Slide 119</vt:lpstr>
      <vt:lpstr>Jockey</vt:lpstr>
      <vt:lpstr>simulator</vt:lpstr>
      <vt:lpstr>control-loop</vt:lpstr>
      <vt:lpstr>Slide 123</vt:lpstr>
      <vt:lpstr>Slide 124</vt:lpstr>
      <vt:lpstr>Slide 125</vt:lpstr>
      <vt:lpstr>Co-authors</vt:lpstr>
      <vt:lpstr>Backup Slides</vt:lpstr>
      <vt:lpstr>Utility Curves</vt:lpstr>
      <vt:lpstr>Jockey</vt:lpstr>
      <vt:lpstr>Cosmos</vt:lpstr>
      <vt:lpstr>Jockey</vt:lpstr>
      <vt:lpstr>Comparison with ARIA</vt:lpstr>
      <vt:lpstr>Jockey</vt:lpstr>
      <vt:lpstr>Jockey</vt:lpstr>
      <vt:lpstr>Jockey</vt:lpstr>
      <vt:lpstr>Jockey</vt:lpstr>
      <vt:lpstr>Jockey</vt:lpstr>
      <vt:lpstr>Jockey</vt:lpstr>
      <vt:lpstr>Jockey</vt:lpstr>
      <vt:lpstr>Jockey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Jockey Guaranteed Job Latency in Data Parallel Clusters</dc:title>
  <dc:creator>Andrew Ferguson</dc:creator>
  <cp:lastModifiedBy>Andrew Ferguson</cp:lastModifiedBy>
  <cp:revision>570</cp:revision>
  <cp:lastPrinted>2012-04-15T00:47:23Z</cp:lastPrinted>
  <dcterms:created xsi:type="dcterms:W3CDTF">2012-04-14T22:58:44Z</dcterms:created>
  <dcterms:modified xsi:type="dcterms:W3CDTF">2012-04-15T00:52:52Z</dcterms:modified>
</cp:coreProperties>
</file>